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Slides/notesSlide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Lst>
  <p:sldSz type="screen16x9"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4" d="100"/>
          <a:sy n="84" d="100"/>
        </p:scale>
        <p:origin x="77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tableStyles" Target="tableStyles.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70" name="Shape 2"/>
        <p:cNvGrpSpPr/>
        <p:nvPr/>
      </p:nvGrpSpPr>
      <p:grpSpPr>
        <a:xfrm>
          <a:off x="0" y="0"/>
          <a:ext cx="0" cy="0"/>
          <a:chOff x="0" y="0"/>
          <a:chExt cx="0" cy="0"/>
        </a:xfrm>
      </p:grpSpPr>
      <p:sp>
        <p:nvSpPr>
          <p:cNvPr id="1048739" name="Google Shape;3;n"/>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40"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 name="Shape 74"/>
        <p:cNvGrpSpPr/>
        <p:nvPr/>
      </p:nvGrpSpPr>
      <p:grpSpPr>
        <a:xfrm>
          <a:off x="0" y="0"/>
          <a:ext cx="0" cy="0"/>
          <a:chOff x="0" y="0"/>
          <a:chExt cx="0" cy="0"/>
        </a:xfrm>
      </p:grpSpPr>
      <p:sp>
        <p:nvSpPr>
          <p:cNvPr id="1048580" name="Google Shape;75;p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581" name="Google Shape;76;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0"/>
        <p:cNvGrpSpPr/>
        <p:nvPr/>
      </p:nvGrpSpPr>
      <p:grpSpPr>
        <a:xfrm>
          <a:off x="0" y="0"/>
          <a:ext cx="0" cy="0"/>
          <a:chOff x="0" y="0"/>
          <a:chExt cx="0" cy="0"/>
        </a:xfrm>
      </p:grpSpPr>
      <p:sp>
        <p:nvSpPr>
          <p:cNvPr id="1048584" name="Google Shape;81;p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585" name="Google Shape;82;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1"/>
        <p:cNvGrpSpPr/>
        <p:nvPr/>
      </p:nvGrpSpPr>
      <p:grpSpPr>
        <a:xfrm>
          <a:off x="0" y="0"/>
          <a:ext cx="0" cy="0"/>
          <a:chOff x="0" y="0"/>
          <a:chExt cx="0" cy="0"/>
        </a:xfrm>
      </p:grpSpPr>
      <p:sp>
        <p:nvSpPr>
          <p:cNvPr id="1048588" name="Google Shape;92;p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589" name="Google Shape;93;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7"/>
        <p:cNvGrpSpPr/>
        <p:nvPr/>
      </p:nvGrpSpPr>
      <p:grpSpPr>
        <a:xfrm>
          <a:off x="0" y="0"/>
          <a:ext cx="0" cy="0"/>
          <a:chOff x="0" y="0"/>
          <a:chExt cx="0" cy="0"/>
        </a:xfrm>
      </p:grpSpPr>
      <p:sp>
        <p:nvSpPr>
          <p:cNvPr id="1048591" name="Google Shape;98;p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592" name="Google Shape;99;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103"/>
        <p:cNvGrpSpPr/>
        <p:nvPr/>
      </p:nvGrpSpPr>
      <p:grpSpPr>
        <a:xfrm>
          <a:off x="0" y="0"/>
          <a:ext cx="0" cy="0"/>
          <a:chOff x="0" y="0"/>
          <a:chExt cx="0" cy="0"/>
        </a:xfrm>
      </p:grpSpPr>
      <p:sp>
        <p:nvSpPr>
          <p:cNvPr id="1048594" name="Google Shape;104;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595" name="Google Shape;105;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09"/>
        <p:cNvGrpSpPr/>
        <p:nvPr/>
      </p:nvGrpSpPr>
      <p:grpSpPr>
        <a:xfrm>
          <a:off x="0" y="0"/>
          <a:ext cx="0" cy="0"/>
          <a:chOff x="0" y="0"/>
          <a:chExt cx="0" cy="0"/>
        </a:xfrm>
      </p:grpSpPr>
      <p:sp>
        <p:nvSpPr>
          <p:cNvPr id="1048700" name="Google Shape;110;p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701" name="Google Shape;111;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lt1"/>
        </a:solidFill>
        <a:effectLst/>
      </p:bgPr>
    </p:bg>
    <p:spTree>
      <p:nvGrpSpPr>
        <p:cNvPr id="17" name="Shape 9"/>
        <p:cNvGrpSpPr/>
        <p:nvPr/>
      </p:nvGrpSpPr>
      <p:grpSpPr>
        <a:xfrm>
          <a:off x="0" y="0"/>
          <a:ext cx="0" cy="0"/>
          <a:chOff x="0" y="0"/>
          <a:chExt cx="0" cy="0"/>
        </a:xfrm>
      </p:grpSpPr>
      <p:sp>
        <p:nvSpPr>
          <p:cNvPr id="1048577" name="Google Shape;10;p8"/>
          <p:cNvSpPr txBox="1">
            <a:spLocks noGrp="1"/>
          </p:cNvSpPr>
          <p:nvPr>
            <p:ph type="body" idx="1"/>
          </p:nvPr>
        </p:nvSpPr>
        <p:spPr>
          <a:xfrm>
            <a:off x="0" y="3705210"/>
            <a:ext cx="9144000" cy="522725"/>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720"/>
              </a:spcBef>
              <a:spcAft>
                <a:spcPts val="0"/>
              </a:spcAft>
              <a:buClr>
                <a:srgbClr val="3F3F3F"/>
              </a:buClr>
              <a:buSzPts val="3600"/>
              <a:buFont typeface="Arial"/>
              <a:buNone/>
              <a:defRPr b="1" cap="none" sz="36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578" name="Google Shape;11;p8"/>
          <p:cNvSpPr txBox="1">
            <a:spLocks noGrp="1"/>
          </p:cNvSpPr>
          <p:nvPr>
            <p:ph type="body" idx="2"/>
          </p:nvPr>
        </p:nvSpPr>
        <p:spPr>
          <a:xfrm>
            <a:off x="-148" y="4227934"/>
            <a:ext cx="9144000" cy="28803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280"/>
              </a:spcBef>
              <a:spcAft>
                <a:spcPts val="0"/>
              </a:spcAft>
              <a:buClr>
                <a:srgbClr val="3F3F3F"/>
              </a:buClr>
              <a:buSzPts val="1400"/>
              <a:buFont typeface="Arial"/>
              <a:buNone/>
              <a:defRPr b="1"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bg>
      <p:bgPr>
        <a:solidFill>
          <a:srgbClr val="17365D"/>
        </a:solidFill>
        <a:effectLst/>
      </p:bgPr>
    </p:bg>
    <p:spTree>
      <p:nvGrpSpPr>
        <p:cNvPr id="161" name="Shape 41"/>
        <p:cNvGrpSpPr/>
        <p:nvPr/>
      </p:nvGrpSpPr>
      <p:grpSpPr>
        <a:xfrm>
          <a:off x="0" y="0"/>
          <a:ext cx="0" cy="0"/>
          <a:chOff x="0" y="0"/>
          <a:chExt cx="0" cy="0"/>
        </a:xfrm>
      </p:grpSpPr>
      <p:sp>
        <p:nvSpPr>
          <p:cNvPr id="1048715" name="Google Shape;42;p20"/>
          <p:cNvSpPr>
            <a:spLocks noGrp="1"/>
          </p:cNvSpPr>
          <p:nvPr>
            <p:ph type="pic" idx="2"/>
          </p:nvPr>
        </p:nvSpPr>
        <p:spPr>
          <a:xfrm>
            <a:off x="3347864" y="627534"/>
            <a:ext cx="5796136" cy="1052002"/>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716" name="Google Shape;43;p20"/>
          <p:cNvSpPr>
            <a:spLocks noGrp="1"/>
          </p:cNvSpPr>
          <p:nvPr>
            <p:ph type="pic" idx="3"/>
          </p:nvPr>
        </p:nvSpPr>
        <p:spPr>
          <a:xfrm>
            <a:off x="4104000" y="1798321"/>
            <a:ext cx="5040000" cy="1548000"/>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717" name="Google Shape;44;p20"/>
          <p:cNvSpPr>
            <a:spLocks noGrp="1"/>
          </p:cNvSpPr>
          <p:nvPr>
            <p:ph type="pic" idx="4"/>
          </p:nvPr>
        </p:nvSpPr>
        <p:spPr>
          <a:xfrm>
            <a:off x="4824000" y="3465106"/>
            <a:ext cx="4320000" cy="1050860"/>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Basic Layout">
  <p:cSld name="4_Basic Layout">
    <p:bg>
      <p:bgPr>
        <a:blipFill>
          <a:blip xmlns:r="http://schemas.openxmlformats.org/officeDocument/2006/relationships" r:embed="rId1">
            <a:alphaModFix/>
          </a:blip>
          <a:stretch>
            <a:fillRect/>
          </a:stretch>
        </a:blipFill>
        <a:effectLst/>
      </p:bgPr>
    </p:bg>
    <p:spTree>
      <p:nvGrpSpPr>
        <p:cNvPr id="159" name="Shape 45"/>
        <p:cNvGrpSpPr/>
        <p:nvPr/>
      </p:nvGrpSpPr>
      <p:grpSpPr>
        <a:xfrm>
          <a:off x="0" y="0"/>
          <a:ext cx="0" cy="0"/>
          <a:chOff x="0" y="0"/>
          <a:chExt cx="0" cy="0"/>
        </a:xfrm>
      </p:grpSpPr>
      <p:sp>
        <p:nvSpPr>
          <p:cNvPr id="1048712" name="Google Shape;46;p21"/>
          <p:cNvSpPr>
            <a:spLocks noGrp="1"/>
          </p:cNvSpPr>
          <p:nvPr>
            <p:ph type="pic" idx="2"/>
          </p:nvPr>
        </p:nvSpPr>
        <p:spPr>
          <a:xfrm>
            <a:off x="3937417" y="627534"/>
            <a:ext cx="1872000" cy="3816424"/>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713" name="Google Shape;47;p21"/>
          <p:cNvSpPr>
            <a:spLocks noGrp="1"/>
          </p:cNvSpPr>
          <p:nvPr>
            <p:ph type="pic" idx="3"/>
          </p:nvPr>
        </p:nvSpPr>
        <p:spPr>
          <a:xfrm>
            <a:off x="1968708" y="627534"/>
            <a:ext cx="1872000" cy="3816424"/>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714" name="Google Shape;48;p21"/>
          <p:cNvSpPr>
            <a:spLocks noGrp="1"/>
          </p:cNvSpPr>
          <p:nvPr>
            <p:ph type="pic" idx="4"/>
          </p:nvPr>
        </p:nvSpPr>
        <p:spPr>
          <a:xfrm>
            <a:off x="0" y="627534"/>
            <a:ext cx="1872000" cy="3816424"/>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58" name="Shape 49"/>
        <p:cNvGrpSpPr/>
        <p:nvPr/>
      </p:nvGrpSpPr>
      <p:grpSpPr>
        <a:xfrm>
          <a:off x="0" y="0"/>
          <a:ext cx="0" cy="0"/>
          <a:chOff x="0" y="0"/>
          <a:chExt cx="0" cy="0"/>
        </a:xfrm>
      </p:grpSpPr>
      <p:sp>
        <p:nvSpPr>
          <p:cNvPr id="1048707" name="Google Shape;50;p22"/>
          <p:cNvSpPr>
            <a:spLocks noGrp="1"/>
          </p:cNvSpPr>
          <p:nvPr>
            <p:ph type="pic" idx="2"/>
          </p:nvPr>
        </p:nvSpPr>
        <p:spPr>
          <a:xfrm>
            <a:off x="3795621" y="627533"/>
            <a:ext cx="3294112" cy="1115553"/>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708" name="Google Shape;51;p22"/>
          <p:cNvSpPr>
            <a:spLocks noGrp="1"/>
          </p:cNvSpPr>
          <p:nvPr>
            <p:ph type="pic" idx="3"/>
          </p:nvPr>
        </p:nvSpPr>
        <p:spPr>
          <a:xfrm>
            <a:off x="5613166" y="3399271"/>
            <a:ext cx="3293944" cy="1116695"/>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709" name="Google Shape;52;p22"/>
          <p:cNvSpPr>
            <a:spLocks noGrp="1"/>
          </p:cNvSpPr>
          <p:nvPr>
            <p:ph type="pic" idx="4"/>
          </p:nvPr>
        </p:nvSpPr>
        <p:spPr>
          <a:xfrm>
            <a:off x="3795621" y="1815095"/>
            <a:ext cx="1728192" cy="2700871"/>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710" name="Google Shape;53;p22"/>
          <p:cNvSpPr>
            <a:spLocks noGrp="1"/>
          </p:cNvSpPr>
          <p:nvPr>
            <p:ph type="pic" idx="5"/>
          </p:nvPr>
        </p:nvSpPr>
        <p:spPr>
          <a:xfrm>
            <a:off x="5621504" y="1814524"/>
            <a:ext cx="1468228" cy="1512168"/>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711" name="Google Shape;54;p22"/>
          <p:cNvSpPr>
            <a:spLocks noGrp="1"/>
          </p:cNvSpPr>
          <p:nvPr>
            <p:ph type="pic" idx="6"/>
          </p:nvPr>
        </p:nvSpPr>
        <p:spPr>
          <a:xfrm>
            <a:off x="7178918" y="627533"/>
            <a:ext cx="1728192" cy="2699730"/>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57" name="Shape 55"/>
        <p:cNvGrpSpPr/>
        <p:nvPr/>
      </p:nvGrpSpPr>
      <p:grpSpPr>
        <a:xfrm>
          <a:off x="0" y="0"/>
          <a:ext cx="0" cy="0"/>
          <a:chOff x="0" y="0"/>
          <a:chExt cx="0" cy="0"/>
        </a:xfrm>
      </p:grpSpPr>
      <p:sp>
        <p:nvSpPr>
          <p:cNvPr id="1048704" name="Google Shape;56;p23"/>
          <p:cNvSpPr txBox="1">
            <a:spLocks noGrp="1"/>
          </p:cNvSpPr>
          <p:nvPr>
            <p:ph type="body" idx="1"/>
          </p:nvPr>
        </p:nvSpPr>
        <p:spPr>
          <a:xfrm>
            <a:off x="0" y="411510"/>
            <a:ext cx="9144000" cy="576064"/>
          </a:xfrm>
          <a:prstGeom prst="rect"/>
          <a:noFill/>
          <a:ln>
            <a:noFill/>
          </a:ln>
        </p:spPr>
        <p:txBody>
          <a:bodyPr anchor="ctr" anchorCtr="0" bIns="45700" lIns="91425" rIns="91425" spcFirstLastPara="1" tIns="45700" wrap="square">
            <a:noAutofit/>
          </a:bodyPr>
          <a:lstStyle>
            <a:lvl1pPr algn="ctr" indent="-228600" lvl="0" marL="457200" marR="0" rtl="0">
              <a:spcBef>
                <a:spcPts val="360"/>
              </a:spcBef>
              <a:spcAft>
                <a:spcPts val="0"/>
              </a:spcAft>
              <a:buClr>
                <a:srgbClr val="3F3F3F"/>
              </a:buClr>
              <a:buSzPts val="1800"/>
              <a:buFont typeface="Arial"/>
              <a:buNone/>
              <a:defRPr b="0" cap="none" sz="18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705" name="Google Shape;57;p23"/>
          <p:cNvSpPr txBox="1">
            <a:spLocks noGrp="1"/>
          </p:cNvSpPr>
          <p:nvPr>
            <p:ph type="body" idx="2"/>
          </p:nvPr>
        </p:nvSpPr>
        <p:spPr>
          <a:xfrm>
            <a:off x="0" y="987574"/>
            <a:ext cx="9144000" cy="288032"/>
          </a:xfrm>
          <a:prstGeom prst="rect"/>
          <a:noFill/>
          <a:ln>
            <a:noFill/>
          </a:ln>
        </p:spPr>
        <p:txBody>
          <a:bodyPr anchor="ctr" anchorCtr="0" bIns="45700" lIns="91425" rIns="91425" spcFirstLastPara="1" tIns="45700" wrap="square">
            <a:noAutofit/>
          </a:bodyPr>
          <a:lstStyle>
            <a:lvl1pPr algn="ctr" indent="-228600" lvl="0" marL="457200" marR="0" rtl="0">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pic>
        <p:nvPicPr>
          <p:cNvPr id="2097169" name="Google Shape;58;p23" descr="D:\Fullppt\005-PNG이미지\노트북.png"/>
          <p:cNvPicPr preferRelativeResize="0">
            <a:picLocks/>
          </p:cNvPicPr>
          <p:nvPr/>
        </p:nvPicPr>
        <p:blipFill rotWithShape="1">
          <a:blip xmlns:r="http://schemas.openxmlformats.org/officeDocument/2006/relationships" r:embed="rId1">
            <a:alphaModFix/>
          </a:blip>
          <a:srcRect/>
          <a:stretch>
            <a:fillRect/>
          </a:stretch>
        </p:blipFill>
        <p:spPr>
          <a:xfrm>
            <a:off x="-757041" y="1313860"/>
            <a:ext cx="6438182" cy="3274563"/>
          </a:xfrm>
          <a:prstGeom prst="rect"/>
          <a:noFill/>
          <a:ln>
            <a:noFill/>
          </a:ln>
        </p:spPr>
      </p:pic>
      <p:sp>
        <p:nvSpPr>
          <p:cNvPr id="1048706" name="Google Shape;59;p23"/>
          <p:cNvSpPr>
            <a:spLocks noGrp="1"/>
          </p:cNvSpPr>
          <p:nvPr>
            <p:ph type="pic" idx="3"/>
          </p:nvPr>
        </p:nvSpPr>
        <p:spPr>
          <a:xfrm>
            <a:off x="981898" y="1731279"/>
            <a:ext cx="3085597" cy="2281868"/>
          </a:xfrm>
          <a:prstGeom prst="rect"/>
          <a:solidFill>
            <a:srgbClr val="F2F2F2"/>
          </a:solidFill>
          <a:ln>
            <a:noFill/>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64" name="Shape 60"/>
        <p:cNvGrpSpPr/>
        <p:nvPr/>
      </p:nvGrpSpPr>
      <p:grpSpPr>
        <a:xfrm>
          <a:off x="0" y="0"/>
          <a:ext cx="0" cy="0"/>
          <a:chOff x="0" y="0"/>
          <a:chExt cx="0" cy="0"/>
        </a:xfrm>
      </p:grpSpPr>
      <p:sp>
        <p:nvSpPr>
          <p:cNvPr id="1048722" name="Google Shape;61;p24"/>
          <p:cNvSpPr txBox="1">
            <a:spLocks noGrp="1"/>
          </p:cNvSpPr>
          <p:nvPr>
            <p:ph type="body" idx="1"/>
          </p:nvPr>
        </p:nvSpPr>
        <p:spPr>
          <a:xfrm>
            <a:off x="0" y="475603"/>
            <a:ext cx="9144000" cy="576064"/>
          </a:xfrm>
          <a:prstGeom prst="rect"/>
          <a:noFill/>
          <a:ln>
            <a:noFill/>
          </a:ln>
        </p:spPr>
        <p:txBody>
          <a:bodyPr anchor="ctr" anchorCtr="0" bIns="45700" lIns="91425" rIns="91425" spcFirstLastPara="1" tIns="45700" wrap="square">
            <a:noAutofit/>
          </a:bodyPr>
          <a:lstStyle>
            <a:lvl1pPr algn="ctr" indent="-228600" lvl="0" marL="457200" marR="0" rtl="0">
              <a:spcBef>
                <a:spcPts val="720"/>
              </a:spcBef>
              <a:spcAft>
                <a:spcPts val="0"/>
              </a:spcAft>
              <a:buClr>
                <a:srgbClr val="3F3F3F"/>
              </a:buClr>
              <a:buSzPts val="3600"/>
              <a:buFont typeface="Arial"/>
              <a:buNone/>
              <a:defRPr b="0" cap="none" sz="36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grpSp>
        <p:nvGrpSpPr>
          <p:cNvPr id="165" name="Google Shape;62;p24"/>
          <p:cNvGrpSpPr/>
          <p:nvPr/>
        </p:nvGrpSpPr>
        <p:grpSpPr>
          <a:xfrm>
            <a:off x="354008" y="1131589"/>
            <a:ext cx="2849840" cy="3384377"/>
            <a:chOff x="354008" y="1131589"/>
            <a:chExt cx="2849840" cy="3649171"/>
          </a:xfrm>
        </p:grpSpPr>
        <p:sp>
          <p:nvSpPr>
            <p:cNvPr id="1048723" name="Google Shape;63;p24"/>
            <p:cNvSpPr/>
            <p:nvPr/>
          </p:nvSpPr>
          <p:spPr>
            <a:xfrm>
              <a:off x="354008" y="1131589"/>
              <a:ext cx="2849840" cy="3649171"/>
            </a:xfrm>
            <a:prstGeom prst="roundRect">
              <a:avLst>
                <a:gd name="adj" fmla="val 3968"/>
              </a:avLst>
            </a:prstGeom>
            <a:solidFill>
              <a:srgbClr val="17365D"/>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lt1"/>
                </a:solidFill>
                <a:latin typeface="Arial"/>
                <a:ea typeface="Arial"/>
                <a:cs typeface="Arial"/>
                <a:sym typeface="Arial"/>
              </a:endParaRPr>
            </a:p>
          </p:txBody>
        </p:sp>
        <p:sp>
          <p:nvSpPr>
            <p:cNvPr id="1048724" name="Google Shape;64;p24"/>
            <p:cNvSpPr/>
            <p:nvPr/>
          </p:nvSpPr>
          <p:spPr>
            <a:xfrm>
              <a:off x="531932" y="1347500"/>
              <a:ext cx="108520" cy="3240473"/>
            </a:xfrm>
            <a:prstGeom prst="roundRect">
              <a:avLst>
                <a:gd name="adj" fmla="val 50000"/>
              </a:avLst>
            </a:prstGeom>
            <a:solidFill>
              <a:schemeClr val="lt1">
                <a:alpha val="40784"/>
              </a:schemeClr>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lt1"/>
                </a:solidFill>
                <a:latin typeface="Arial"/>
                <a:ea typeface="Arial"/>
                <a:cs typeface="Arial"/>
                <a:sym typeface="Arial"/>
              </a:endParaRPr>
            </a:p>
          </p:txBody>
        </p:sp>
        <p:sp>
          <p:nvSpPr>
            <p:cNvPr id="1048725" name="Google Shape;65;p24"/>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Layout">
  <p:cSld name="Agenda Layout">
    <p:bg>
      <p:bgPr>
        <a:solidFill>
          <a:schemeClr val="lt1"/>
        </a:solidFill>
        <a:effectLst/>
      </p:bgPr>
    </p:bg>
    <p:spTree>
      <p:nvGrpSpPr>
        <p:cNvPr id="90" name="Shape 7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Break Layout">
  <p:cSld name="Section Break Layout">
    <p:bg>
      <p:bgPr>
        <a:solidFill>
          <a:schemeClr val="lt1"/>
        </a:solidFill>
        <a:effectLst/>
      </p:bgPr>
    </p:bg>
    <p:spTree>
      <p:nvGrpSpPr>
        <p:cNvPr id="169" name="Shape 71"/>
        <p:cNvGrpSpPr/>
        <p:nvPr/>
      </p:nvGrpSpPr>
      <p:grpSpPr>
        <a:xfrm>
          <a:off x="0" y="0"/>
          <a:ext cx="0" cy="0"/>
          <a:chOff x="0" y="0"/>
          <a:chExt cx="0" cy="0"/>
        </a:xfrm>
      </p:grpSpPr>
      <p:sp>
        <p:nvSpPr>
          <p:cNvPr id="1048737" name="Google Shape;72;p25"/>
          <p:cNvSpPr txBox="1">
            <a:spLocks noGrp="1"/>
          </p:cNvSpPr>
          <p:nvPr>
            <p:ph type="body" idx="1"/>
          </p:nvPr>
        </p:nvSpPr>
        <p:spPr>
          <a:xfrm>
            <a:off x="4572000" y="2253238"/>
            <a:ext cx="4572000" cy="473576"/>
          </a:xfrm>
          <a:prstGeom prst="rect"/>
          <a:noFill/>
          <a:ln>
            <a:noFill/>
          </a:ln>
        </p:spPr>
        <p:txBody>
          <a:bodyPr anchor="ctr" anchorCtr="0" bIns="45700" lIns="91425" rIns="91425" spcFirstLastPara="1" tIns="45700" wrap="square">
            <a:noAutofit/>
          </a:bodyPr>
          <a:lstStyle>
            <a:lvl1pPr algn="l" indent="-228600" lvl="0" marL="457200" marR="0" rtl="0">
              <a:spcBef>
                <a:spcPts val="720"/>
              </a:spcBef>
              <a:spcAft>
                <a:spcPts val="0"/>
              </a:spcAft>
              <a:buClr>
                <a:srgbClr val="3F3F3F"/>
              </a:buClr>
              <a:buSzPts val="3600"/>
              <a:buFont typeface="Arial"/>
              <a:buNone/>
              <a:defRPr b="0" cap="none" sz="36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738" name="Google Shape;73;p25"/>
          <p:cNvSpPr txBox="1">
            <a:spLocks noGrp="1"/>
          </p:cNvSpPr>
          <p:nvPr>
            <p:ph type="body" idx="2"/>
          </p:nvPr>
        </p:nvSpPr>
        <p:spPr>
          <a:xfrm>
            <a:off x="4572000" y="2726814"/>
            <a:ext cx="4572000" cy="288032"/>
          </a:xfrm>
          <a:prstGeom prst="rect"/>
          <a:noFill/>
          <a:ln>
            <a:noFill/>
          </a:ln>
        </p:spPr>
        <p:txBody>
          <a:bodyPr anchor="ctr" anchorCtr="0" bIns="45700" lIns="91425" rIns="91425" spcFirstLastPara="1" tIns="45700" wrap="square">
            <a:noAutofit/>
          </a:bodyPr>
          <a:lstStyle>
            <a:lvl1pPr algn="l" indent="-228600" lvl="0" marL="457200" marR="0" rtl="0">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00" name=""/>
        <p:cNvGrpSpPr/>
        <p:nvPr/>
      </p:nvGrpSpPr>
      <p:grpSpPr>
        <a:xfrm>
          <a:off x="0" y="0"/>
          <a:ext cx="0" cy="0"/>
          <a:chOff x="0" y="0"/>
          <a:chExt cx="0" cy="0"/>
        </a:xfrm>
      </p:grpSpPr>
      <p:sp>
        <p:nvSpPr>
          <p:cNvPr id="1048596" name="Title 1"/>
          <p:cNvSpPr>
            <a:spLocks noGrp="1"/>
          </p:cNvSpPr>
          <p:nvPr>
            <p:ph type="title"/>
          </p:nvPr>
        </p:nvSpPr>
        <p:spPr>
          <a:xfrm>
            <a:off x="822960" y="214953"/>
            <a:ext cx="7543800" cy="1088068"/>
          </a:xfrm>
          <a:prstGeom prst="rect"/>
        </p:spPr>
        <p:txBody>
          <a:bodyPr/>
          <a:lstStyle>
            <a:lvl1pPr marL="0"/>
          </a:lstStyle>
          <a:p>
            <a:r>
              <a:rPr lang="en-US" smtClean="0"/>
              <a:t>Click to edit Master title style</a:t>
            </a:r>
            <a:endParaRPr dirty="0" lang="en-US"/>
          </a:p>
        </p:txBody>
      </p:sp>
      <p:sp>
        <p:nvSpPr>
          <p:cNvPr id="1048597" name="Content Placeholder 2"/>
          <p:cNvSpPr>
            <a:spLocks noGrp="1"/>
          </p:cNvSpPr>
          <p:nvPr>
            <p:ph idx="1"/>
          </p:nvPr>
        </p:nvSpPr>
        <p:spPr>
          <a:xfrm>
            <a:off x="822960" y="1384301"/>
            <a:ext cx="7543800" cy="3017520"/>
          </a:xfrm>
          <a:prstGeom prst="rect"/>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8" name="Date Placeholder 3"/>
          <p:cNvSpPr>
            <a:spLocks noGrp="1"/>
          </p:cNvSpPr>
          <p:nvPr>
            <p:ph type="dt" sz="half" idx="10"/>
          </p:nvPr>
        </p:nvSpPr>
        <p:spPr>
          <a:xfrm>
            <a:off x="822961" y="4844839"/>
            <a:ext cx="1854203" cy="273844"/>
          </a:xfrm>
          <a:prstGeom prst="rect"/>
        </p:spPr>
        <p:txBody>
          <a:bodyPr/>
          <a:p>
            <a:fld id="{528FC5F6-F338-4AE4-BB23-26385BCFC423}" type="datetimeFigureOut">
              <a:rPr dirty="0" lang="en-US"/>
              <a:t>4/2/2023</a:t>
            </a:fld>
            <a:endParaRPr dirty="0" lang="en-US"/>
          </a:p>
        </p:txBody>
      </p:sp>
      <p:sp>
        <p:nvSpPr>
          <p:cNvPr id="1048599" name="Footer Placeholder 4"/>
          <p:cNvSpPr>
            <a:spLocks noGrp="1"/>
          </p:cNvSpPr>
          <p:nvPr>
            <p:ph type="ftr" sz="quarter" idx="11"/>
          </p:nvPr>
        </p:nvSpPr>
        <p:spPr>
          <a:xfrm>
            <a:off x="2764639" y="4844839"/>
            <a:ext cx="3617103" cy="273844"/>
          </a:xfrm>
          <a:prstGeom prst="rect"/>
        </p:spPr>
        <p:txBody>
          <a:bodyPr/>
          <a:p>
            <a:endParaRPr dirty="0" lang="en-US"/>
          </a:p>
        </p:txBody>
      </p:sp>
      <p:sp>
        <p:nvSpPr>
          <p:cNvPr id="1048600" name="Slide Number Placeholder 5"/>
          <p:cNvSpPr>
            <a:spLocks noGrp="1"/>
          </p:cNvSpPr>
          <p:nvPr>
            <p:ph type="sldNum" sz="quarter" idx="12"/>
          </p:nvPr>
        </p:nvSpPr>
        <p:spPr>
          <a:xfrm>
            <a:off x="7425344" y="4844839"/>
            <a:ext cx="984019" cy="273844"/>
          </a:xfrm>
          <a:prstGeom prst="rect"/>
        </p:spPr>
        <p:txBody>
          <a:bodyPr/>
          <a:p>
            <a:fld id="{6113E31D-E2AB-40D1-8B51-AFA5AFEF393A}"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xmlns:r="http://schemas.openxmlformats.org/officeDocument/2006/relationships" r:embed="rId1">
            <a:alphaModFix/>
          </a:blip>
          <a:stretch>
            <a:fillRect/>
          </a:stretch>
        </a:blipFill>
        <a:effectLst/>
      </p:bgPr>
    </p:bg>
    <p:spTree>
      <p:nvGrpSpPr>
        <p:cNvPr id="168" name="Shape 12"/>
        <p:cNvGrpSpPr/>
        <p:nvPr/>
      </p:nvGrpSpPr>
      <p:grpSpPr>
        <a:xfrm>
          <a:off x="0" y="0"/>
          <a:ext cx="0" cy="0"/>
          <a:chOff x="0" y="0"/>
          <a:chExt cx="0" cy="0"/>
        </a:xfrm>
      </p:grpSpPr>
      <p:sp>
        <p:nvSpPr>
          <p:cNvPr id="1048734" name="Google Shape;13;p13"/>
          <p:cNvSpPr/>
          <p:nvPr/>
        </p:nvSpPr>
        <p:spPr>
          <a:xfrm>
            <a:off x="2699644" y="699542"/>
            <a:ext cx="3744416" cy="3744416"/>
          </a:xfrm>
          <a:prstGeom prst="ellipse"/>
          <a:solidFill>
            <a:srgbClr val="17365D">
              <a:alpha val="76862"/>
            </a:srgbClr>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lt1"/>
              </a:solidFill>
              <a:latin typeface="Arial"/>
              <a:ea typeface="Arial"/>
              <a:cs typeface="Arial"/>
              <a:sym typeface="Arial"/>
            </a:endParaRPr>
          </a:p>
        </p:txBody>
      </p:sp>
      <p:sp>
        <p:nvSpPr>
          <p:cNvPr id="1048735" name="Google Shape;14;p13"/>
          <p:cNvSpPr txBox="1">
            <a:spLocks noGrp="1"/>
          </p:cNvSpPr>
          <p:nvPr>
            <p:ph type="body" idx="1"/>
          </p:nvPr>
        </p:nvSpPr>
        <p:spPr>
          <a:xfrm>
            <a:off x="2699792" y="2181230"/>
            <a:ext cx="3744416" cy="576063"/>
          </a:xfrm>
          <a:prstGeom prst="rect"/>
          <a:noFill/>
          <a:ln>
            <a:noFill/>
          </a:ln>
        </p:spPr>
        <p:txBody>
          <a:bodyPr anchor="ctr" anchorCtr="0" bIns="45700" lIns="91425" rIns="91425" spcFirstLastPara="1" tIns="45700" wrap="square">
            <a:noAutofit/>
          </a:bodyPr>
          <a:lstStyle>
            <a:lvl1pPr algn="ctr" indent="-228600" lvl="0" marL="457200" marR="0" rtl="0">
              <a:spcBef>
                <a:spcPts val="720"/>
              </a:spcBef>
              <a:spcAft>
                <a:spcPts val="0"/>
              </a:spcAft>
              <a:buClr>
                <a:schemeClr val="lt1"/>
              </a:buClr>
              <a:buSzPts val="3600"/>
              <a:buFont typeface="Arial"/>
              <a:buNone/>
              <a:defRPr b="1" cap="none" sz="3600" i="0" strike="noStrike" u="none">
                <a:solidFill>
                  <a:schemeClr val="lt1"/>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736" name="Google Shape;15;p13"/>
          <p:cNvSpPr txBox="1">
            <a:spLocks noGrp="1"/>
          </p:cNvSpPr>
          <p:nvPr>
            <p:ph type="body" idx="2"/>
          </p:nvPr>
        </p:nvSpPr>
        <p:spPr>
          <a:xfrm>
            <a:off x="2699644" y="2757294"/>
            <a:ext cx="3744416" cy="288032"/>
          </a:xfrm>
          <a:prstGeom prst="rect"/>
          <a:noFill/>
          <a:ln>
            <a:noFill/>
          </a:ln>
        </p:spPr>
        <p:txBody>
          <a:bodyPr anchor="ctr" anchorCtr="0" bIns="45700" lIns="91425" rIns="91425" spcFirstLastPara="1" tIns="45700" wrap="square">
            <a:noAutofit/>
          </a:bodyPr>
          <a:lstStyle>
            <a:lvl1pPr algn="ctr" indent="-228600" lvl="0" marL="457200" marR="0" rtl="0">
              <a:spcBef>
                <a:spcPts val="280"/>
              </a:spcBef>
              <a:spcAft>
                <a:spcPts val="0"/>
              </a:spcAft>
              <a:buClr>
                <a:schemeClr val="lt1"/>
              </a:buClr>
              <a:buSzPts val="1400"/>
              <a:buFont typeface="Arial"/>
              <a:buNone/>
              <a:defRPr b="0" cap="none" sz="1400" i="0" strike="noStrike" u="none">
                <a:solidFill>
                  <a:schemeClr val="lt1"/>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Layout">
  <p:cSld name="Agenda Layout">
    <p:bg>
      <p:bgPr>
        <a:solidFill>
          <a:schemeClr val="lt1"/>
        </a:solidFill>
        <a:effectLst/>
      </p:bgPr>
    </p:bg>
    <p:spTree>
      <p:nvGrpSpPr>
        <p:cNvPr id="82"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sic Layout">
  <p:cSld name="Basic Layout">
    <p:bg>
      <p:bgPr>
        <a:solidFill>
          <a:schemeClr val="lt1"/>
        </a:solidFill>
        <a:effectLst/>
      </p:bgPr>
    </p:bg>
    <p:spTree>
      <p:nvGrpSpPr>
        <p:cNvPr id="162" name="Shape 21"/>
        <p:cNvGrpSpPr/>
        <p:nvPr/>
      </p:nvGrpSpPr>
      <p:grpSpPr>
        <a:xfrm>
          <a:off x="0" y="0"/>
          <a:ext cx="0" cy="0"/>
          <a:chOff x="0" y="0"/>
          <a:chExt cx="0" cy="0"/>
        </a:xfrm>
      </p:grpSpPr>
      <p:sp>
        <p:nvSpPr>
          <p:cNvPr id="1048718" name="Google Shape;22;p14"/>
          <p:cNvSpPr txBox="1">
            <a:spLocks noGrp="1"/>
          </p:cNvSpPr>
          <p:nvPr>
            <p:ph type="body" idx="1"/>
          </p:nvPr>
        </p:nvSpPr>
        <p:spPr>
          <a:xfrm>
            <a:off x="0" y="483518"/>
            <a:ext cx="9144000" cy="576064"/>
          </a:xfrm>
          <a:prstGeom prst="rect"/>
          <a:noFill/>
          <a:ln>
            <a:noFill/>
          </a:ln>
        </p:spPr>
        <p:txBody>
          <a:bodyPr anchor="ctr" anchorCtr="0" bIns="45700" lIns="91425" rIns="91425" spcFirstLastPara="1" tIns="45700" wrap="square">
            <a:noAutofit/>
          </a:bodyPr>
          <a:lstStyle>
            <a:lvl1pPr algn="ctr" indent="-228600" lvl="0" marL="457200" marR="0" rtl="0">
              <a:spcBef>
                <a:spcPts val="720"/>
              </a:spcBef>
              <a:spcAft>
                <a:spcPts val="0"/>
              </a:spcAft>
              <a:buClr>
                <a:srgbClr val="3F3F3F"/>
              </a:buClr>
              <a:buSzPts val="3600"/>
              <a:buFont typeface="Arial"/>
              <a:buNone/>
              <a:defRPr b="0" cap="none" sz="36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719" name="Google Shape;23;p14"/>
          <p:cNvSpPr txBox="1">
            <a:spLocks noGrp="1"/>
          </p:cNvSpPr>
          <p:nvPr>
            <p:ph type="body" idx="2"/>
          </p:nvPr>
        </p:nvSpPr>
        <p:spPr>
          <a:xfrm>
            <a:off x="0" y="1059582"/>
            <a:ext cx="9144000" cy="288032"/>
          </a:xfrm>
          <a:prstGeom prst="rect"/>
          <a:noFill/>
          <a:ln>
            <a:noFill/>
          </a:ln>
        </p:spPr>
        <p:txBody>
          <a:bodyPr anchor="ctr" anchorCtr="0" bIns="45700" lIns="91425" rIns="91425" spcFirstLastPara="1" tIns="45700" wrap="square">
            <a:noAutofit/>
          </a:bodyPr>
          <a:lstStyle>
            <a:lvl1pPr algn="ctr" indent="-228600" lvl="0" marL="457200" marR="0" rtl="0">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63" name="Shape 24"/>
        <p:cNvGrpSpPr/>
        <p:nvPr/>
      </p:nvGrpSpPr>
      <p:grpSpPr>
        <a:xfrm>
          <a:off x="0" y="0"/>
          <a:ext cx="0" cy="0"/>
          <a:chOff x="0" y="0"/>
          <a:chExt cx="0" cy="0"/>
        </a:xfrm>
      </p:grpSpPr>
      <p:sp>
        <p:nvSpPr>
          <p:cNvPr id="1048720" name="Google Shape;25;p15"/>
          <p:cNvSpPr txBox="1">
            <a:spLocks noGrp="1"/>
          </p:cNvSpPr>
          <p:nvPr>
            <p:ph type="body" idx="1"/>
          </p:nvPr>
        </p:nvSpPr>
        <p:spPr>
          <a:xfrm>
            <a:off x="179512" y="555526"/>
            <a:ext cx="8424936" cy="576064"/>
          </a:xfrm>
          <a:prstGeom prst="rect"/>
          <a:noFill/>
          <a:ln>
            <a:noFill/>
          </a:ln>
        </p:spPr>
        <p:txBody>
          <a:bodyPr anchor="ctr" anchorCtr="0" bIns="45700" lIns="91425" rIns="91425" spcFirstLastPara="1" tIns="45700" wrap="square">
            <a:noAutofit/>
          </a:bodyPr>
          <a:lstStyle>
            <a:lvl1pPr algn="l" indent="-228600" lvl="0" marL="457200" marR="0" rtl="0">
              <a:spcBef>
                <a:spcPts val="720"/>
              </a:spcBef>
              <a:spcAft>
                <a:spcPts val="0"/>
              </a:spcAft>
              <a:buClr>
                <a:srgbClr val="3F3F3F"/>
              </a:buClr>
              <a:buSzPts val="3600"/>
              <a:buFont typeface="Arial"/>
              <a:buNone/>
              <a:defRPr b="0" cap="none" sz="36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721" name="Google Shape;26;p15"/>
          <p:cNvSpPr txBox="1">
            <a:spLocks noGrp="1"/>
          </p:cNvSpPr>
          <p:nvPr>
            <p:ph type="body" idx="2"/>
          </p:nvPr>
        </p:nvSpPr>
        <p:spPr>
          <a:xfrm>
            <a:off x="179512" y="1203598"/>
            <a:ext cx="8424936" cy="288032"/>
          </a:xfrm>
          <a:prstGeom prst="rect"/>
          <a:noFill/>
          <a:ln>
            <a:noFill/>
          </a:ln>
        </p:spPr>
        <p:txBody>
          <a:bodyPr anchor="ctr" anchorCtr="0" bIns="45700" lIns="91425" rIns="91425" spcFirstLastPara="1" tIns="45700" wrap="square">
            <a:noAutofit/>
          </a:bodyPr>
          <a:lstStyle>
            <a:lvl1pPr algn="l" indent="-228600" lvl="0" marL="457200" marR="0" rtl="0">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56" name="Shape 27"/>
        <p:cNvGrpSpPr/>
        <p:nvPr/>
      </p:nvGrpSpPr>
      <p:grpSpPr>
        <a:xfrm>
          <a:off x="0" y="0"/>
          <a:ext cx="0" cy="0"/>
          <a:chOff x="0" y="0"/>
          <a:chExt cx="0" cy="0"/>
        </a:xfrm>
      </p:grpSpPr>
      <p:sp>
        <p:nvSpPr>
          <p:cNvPr id="1048702" name="Google Shape;28;p16"/>
          <p:cNvSpPr txBox="1">
            <a:spLocks noGrp="1"/>
          </p:cNvSpPr>
          <p:nvPr>
            <p:ph type="body" idx="1"/>
          </p:nvPr>
        </p:nvSpPr>
        <p:spPr>
          <a:xfrm>
            <a:off x="179512" y="483518"/>
            <a:ext cx="4248472" cy="576064"/>
          </a:xfrm>
          <a:prstGeom prst="rect"/>
          <a:noFill/>
          <a:ln>
            <a:noFill/>
          </a:ln>
        </p:spPr>
        <p:txBody>
          <a:bodyPr anchor="ctr" anchorCtr="0" bIns="45700" lIns="91425" rIns="91425" spcFirstLastPara="1" tIns="45700" wrap="square">
            <a:noAutofit/>
          </a:bodyPr>
          <a:lstStyle>
            <a:lvl1pPr algn="l" indent="-228600" lvl="0" marL="457200" marR="0" rtl="0">
              <a:spcBef>
                <a:spcPts val="720"/>
              </a:spcBef>
              <a:spcAft>
                <a:spcPts val="0"/>
              </a:spcAft>
              <a:buClr>
                <a:srgbClr val="3F3F3F"/>
              </a:buClr>
              <a:buSzPts val="3600"/>
              <a:buFont typeface="Arial"/>
              <a:buNone/>
              <a:defRPr b="0" cap="none" sz="36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703" name="Google Shape;29;p16"/>
          <p:cNvSpPr txBox="1">
            <a:spLocks noGrp="1"/>
          </p:cNvSpPr>
          <p:nvPr>
            <p:ph type="body" idx="2"/>
          </p:nvPr>
        </p:nvSpPr>
        <p:spPr>
          <a:xfrm>
            <a:off x="179512" y="1131590"/>
            <a:ext cx="4248472" cy="288032"/>
          </a:xfrm>
          <a:prstGeom prst="rect"/>
          <a:noFill/>
          <a:ln>
            <a:noFill/>
          </a:ln>
        </p:spPr>
        <p:txBody>
          <a:bodyPr anchor="ctr" anchorCtr="0" bIns="45700" lIns="91425" rIns="91425" spcFirstLastPara="1" tIns="45700" wrap="square">
            <a:noAutofit/>
          </a:bodyPr>
          <a:lstStyle>
            <a:lvl1pPr algn="l" indent="-228600" lvl="0" marL="457200" marR="0" rtl="0">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Basic Layout">
  <p:cSld name="3_Basic Layout">
    <p:bg>
      <p:bgPr>
        <a:solidFill>
          <a:schemeClr val="lt1"/>
        </a:solidFill>
        <a:effectLst/>
      </p:bgPr>
    </p:bg>
    <p:spTree>
      <p:nvGrpSpPr>
        <p:cNvPr id="166" name="Shape 30"/>
        <p:cNvGrpSpPr/>
        <p:nvPr/>
      </p:nvGrpSpPr>
      <p:grpSpPr>
        <a:xfrm>
          <a:off x="0" y="0"/>
          <a:ext cx="0" cy="0"/>
          <a:chOff x="0" y="0"/>
          <a:chExt cx="0" cy="0"/>
        </a:xfrm>
      </p:grpSpPr>
      <p:sp>
        <p:nvSpPr>
          <p:cNvPr id="1048726" name="Google Shape;31;p17"/>
          <p:cNvSpPr/>
          <p:nvPr/>
        </p:nvSpPr>
        <p:spPr>
          <a:xfrm>
            <a:off x="0" y="0"/>
            <a:ext cx="9144000" cy="1059582"/>
          </a:xfrm>
          <a:prstGeom prst="rect"/>
          <a:no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rgbClr val="3F3F3F"/>
              </a:solidFill>
              <a:latin typeface="Arial"/>
              <a:ea typeface="Arial"/>
              <a:cs typeface="Arial"/>
              <a:sym typeface="Arial"/>
            </a:endParaRPr>
          </a:p>
        </p:txBody>
      </p:sp>
      <p:sp>
        <p:nvSpPr>
          <p:cNvPr id="1048727" name="Google Shape;32;p17"/>
          <p:cNvSpPr txBox="1">
            <a:spLocks noGrp="1"/>
          </p:cNvSpPr>
          <p:nvPr>
            <p:ph type="body" idx="1"/>
          </p:nvPr>
        </p:nvSpPr>
        <p:spPr>
          <a:xfrm>
            <a:off x="-42902" y="455940"/>
            <a:ext cx="9144000" cy="576064"/>
          </a:xfrm>
          <a:prstGeom prst="rect"/>
          <a:noFill/>
          <a:ln>
            <a:noFill/>
          </a:ln>
        </p:spPr>
        <p:txBody>
          <a:bodyPr anchor="ctr" anchorCtr="0" bIns="45700" lIns="91425" rIns="91425" spcFirstLastPara="1" tIns="45700" wrap="square">
            <a:noAutofit/>
          </a:bodyPr>
          <a:lstStyle>
            <a:lvl1pPr algn="ctr" indent="-228600" lvl="0" marL="457200" marR="0" rtl="0">
              <a:spcBef>
                <a:spcPts val="360"/>
              </a:spcBef>
              <a:spcAft>
                <a:spcPts val="0"/>
              </a:spcAft>
              <a:buClr>
                <a:srgbClr val="3F3F3F"/>
              </a:buClr>
              <a:buSzPts val="1800"/>
              <a:buFont typeface="Arial"/>
              <a:buNone/>
              <a:defRPr b="0" cap="none" sz="18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728" name="Google Shape;33;p17"/>
          <p:cNvSpPr txBox="1">
            <a:spLocks noGrp="1"/>
          </p:cNvSpPr>
          <p:nvPr>
            <p:ph type="body" idx="2"/>
          </p:nvPr>
        </p:nvSpPr>
        <p:spPr>
          <a:xfrm>
            <a:off x="0" y="887988"/>
            <a:ext cx="9144000" cy="288032"/>
          </a:xfrm>
          <a:prstGeom prst="rect"/>
          <a:noFill/>
          <a:ln>
            <a:noFill/>
          </a:ln>
        </p:spPr>
        <p:txBody>
          <a:bodyPr anchor="ctr" anchorCtr="0" bIns="45700" lIns="91425" rIns="91425" spcFirstLastPara="1" tIns="45700" wrap="square">
            <a:noAutofit/>
          </a:bodyPr>
          <a:lstStyle>
            <a:lvl1pPr algn="ctr" indent="-228600" lvl="0" marL="457200" marR="0" rtl="0">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729" name="Google Shape;34;p17"/>
          <p:cNvSpPr>
            <a:spLocks noGrp="1"/>
          </p:cNvSpPr>
          <p:nvPr>
            <p:ph type="pic" idx="3"/>
          </p:nvPr>
        </p:nvSpPr>
        <p:spPr>
          <a:xfrm>
            <a:off x="649246" y="1275606"/>
            <a:ext cx="1648869" cy="1648869"/>
          </a:xfrm>
          <a:prstGeom prst="ellipse"/>
          <a:solidFill>
            <a:srgbClr val="F2F2F2"/>
          </a:solidFill>
          <a:ln w="38100" cap="flat" cmpd="sng">
            <a:solidFill>
              <a:srgbClr val="538CD5"/>
            </a:solidFill>
            <a:prstDash val="solid"/>
            <a:round/>
            <a:headEnd type="none" w="sm" len="sm"/>
            <a:tailEnd type="none" w="sm" len="sm"/>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730" name="Google Shape;35;p17"/>
          <p:cNvSpPr>
            <a:spLocks noGrp="1"/>
          </p:cNvSpPr>
          <p:nvPr>
            <p:ph type="pic" idx="4"/>
          </p:nvPr>
        </p:nvSpPr>
        <p:spPr>
          <a:xfrm>
            <a:off x="2720790" y="1275606"/>
            <a:ext cx="1648869" cy="1648869"/>
          </a:xfrm>
          <a:prstGeom prst="ellipse"/>
          <a:solidFill>
            <a:srgbClr val="F2F2F2"/>
          </a:solidFill>
          <a:ln w="38100" cap="flat" cmpd="sng">
            <a:solidFill>
              <a:srgbClr val="538CD5"/>
            </a:solidFill>
            <a:prstDash val="solid"/>
            <a:round/>
            <a:headEnd type="none" w="sm" len="sm"/>
            <a:tailEnd type="none" w="sm" len="sm"/>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731" name="Google Shape;36;p17"/>
          <p:cNvSpPr>
            <a:spLocks noGrp="1"/>
          </p:cNvSpPr>
          <p:nvPr>
            <p:ph type="pic" idx="5"/>
          </p:nvPr>
        </p:nvSpPr>
        <p:spPr>
          <a:xfrm>
            <a:off x="4792334" y="1275606"/>
            <a:ext cx="1648869" cy="1648869"/>
          </a:xfrm>
          <a:prstGeom prst="ellipse"/>
          <a:solidFill>
            <a:srgbClr val="F2F2F2"/>
          </a:solidFill>
          <a:ln w="38100" cap="flat" cmpd="sng">
            <a:solidFill>
              <a:srgbClr val="538CD5"/>
            </a:solidFill>
            <a:prstDash val="solid"/>
            <a:round/>
            <a:headEnd type="none" w="sm" len="sm"/>
            <a:tailEnd type="none" w="sm" len="sm"/>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
        <p:nvSpPr>
          <p:cNvPr id="1048732" name="Google Shape;37;p17"/>
          <p:cNvSpPr>
            <a:spLocks noGrp="1"/>
          </p:cNvSpPr>
          <p:nvPr>
            <p:ph type="pic" idx="6"/>
          </p:nvPr>
        </p:nvSpPr>
        <p:spPr>
          <a:xfrm>
            <a:off x="6863879" y="1275606"/>
            <a:ext cx="1648869" cy="1648869"/>
          </a:xfrm>
          <a:prstGeom prst="ellipse"/>
          <a:solidFill>
            <a:srgbClr val="F2F2F2"/>
          </a:solidFill>
          <a:ln w="38100" cap="flat" cmpd="sng">
            <a:solidFill>
              <a:srgbClr val="538CD5"/>
            </a:solidFill>
            <a:prstDash val="solid"/>
            <a:round/>
            <a:headEnd type="none" w="sm" len="sm"/>
            <a:tailEnd type="none" w="sm" len="sm"/>
          </a:ln>
        </p:spPr>
        <p:txBody>
          <a:bodyPr anchor="ctr" anchorCtr="0" bIns="45700" lIns="91425" rIns="91425" spcFirstLastPara="1" tIns="45700" wrap="square">
            <a:noAutofit/>
          </a:bodyPr>
          <a:lstStyle>
            <a:lvl1pPr algn="ctr" lvl="0" marR="0" rtl="0">
              <a:spcBef>
                <a:spcPts val="240"/>
              </a:spcBef>
              <a:spcAft>
                <a:spcPts val="0"/>
              </a:spcAft>
              <a:buClr>
                <a:srgbClr val="3F3F3F"/>
              </a:buClr>
              <a:buSzPts val="1200"/>
              <a:buFont typeface="Arial"/>
              <a:buNone/>
              <a:defRPr b="0" cap="none" sz="12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67" name="Shape 38"/>
        <p:cNvGrpSpPr/>
        <p:nvPr/>
      </p:nvGrpSpPr>
      <p:grpSpPr>
        <a:xfrm>
          <a:off x="0" y="0"/>
          <a:ext cx="0" cy="0"/>
          <a:chOff x="0" y="0"/>
          <a:chExt cx="0" cy="0"/>
        </a:xfrm>
      </p:grpSpPr>
      <p:sp>
        <p:nvSpPr>
          <p:cNvPr id="1048733" name="Google Shape;39;p18"/>
          <p:cNvSpPr>
            <a:spLocks noGrp="1"/>
          </p:cNvSpPr>
          <p:nvPr>
            <p:ph type="pic" idx="2"/>
          </p:nvPr>
        </p:nvSpPr>
        <p:spPr>
          <a:xfrm>
            <a:off x="0" y="0"/>
            <a:ext cx="9144000" cy="5143500"/>
          </a:xfrm>
          <a:prstGeom prst="rect"/>
          <a:noFill/>
          <a:ln>
            <a:noFill/>
          </a:ln>
        </p:spPr>
        <p:txBody>
          <a:bodyPr anchor="ctr" anchorCtr="0" bIns="45700" lIns="720000" rIns="91425" spcFirstLastPara="1" tIns="45700" wrap="square">
            <a:noAutofit/>
          </a:bodyPr>
          <a:lstStyle>
            <a:lvl1pPr algn="l" lvl="0" marR="0" rtl="0">
              <a:spcBef>
                <a:spcPts val="360"/>
              </a:spcBef>
              <a:spcAft>
                <a:spcPts val="0"/>
              </a:spcAft>
              <a:buClr>
                <a:srgbClr val="3F3F3F"/>
              </a:buClr>
              <a:buSzPts val="1800"/>
              <a:buFont typeface="Arial"/>
              <a:buNone/>
              <a:defRPr b="0" cap="none" sz="1800" i="0" strike="noStrike" u="none">
                <a:solidFill>
                  <a:srgbClr val="3F3F3F"/>
                </a:solidFill>
                <a:latin typeface="Arial"/>
                <a:ea typeface="Arial"/>
                <a:cs typeface="Arial"/>
                <a:sym typeface="Arial"/>
              </a:defRPr>
            </a:lvl1pPr>
            <a:lvl2pPr algn="l" lvl="1" marR="0" rtl="0">
              <a:spcBef>
                <a:spcPts val="56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spcBef>
                <a:spcPts val="480"/>
              </a:spcBef>
              <a:spcAft>
                <a:spcPts val="0"/>
              </a:spcAft>
              <a:buClr>
                <a:schemeClr val="dk1"/>
              </a:buClr>
              <a:buSzPts val="2400"/>
              <a:buFont typeface="Arial"/>
              <a:buNone/>
              <a:defRPr b="0" cap="none" sz="2400" i="0" strike="noStrike" u="none">
                <a:solidFill>
                  <a:schemeClr val="dk1"/>
                </a:solidFill>
                <a:latin typeface="Arial"/>
                <a:ea typeface="Arial"/>
                <a:cs typeface="Arial"/>
                <a:sym typeface="Arial"/>
              </a:defRPr>
            </a:lvl3pPr>
            <a:lvl4pPr algn="l" lvl="3"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4pPr>
            <a:lvl5pPr algn="l" lvl="4"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5pPr>
            <a:lvl6pPr algn="l" lvl="5"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6pPr>
            <a:lvl7pPr algn="l" lvl="6"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7pPr>
            <a:lvl8pPr algn="l" lvl="7"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8pPr>
            <a:lvl9pPr algn="l" lvl="8" marR="0" rtl="0">
              <a:spcBef>
                <a:spcPts val="400"/>
              </a:spcBef>
              <a:spcAft>
                <a:spcPts val="0"/>
              </a:spcAft>
              <a:buClr>
                <a:schemeClr val="dk1"/>
              </a:buClr>
              <a:buSzPts val="2000"/>
              <a:buFont typeface="Arial"/>
              <a:buNone/>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6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image" Target="../media/image2.png"/><Relationship Id="rId14" Type="http://schemas.openxmlformats.org/officeDocument/2006/relationships/image" Target="../media/image3.png"/><Relationship Id="rId1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 name="Shape 5"/>
        <p:cNvGrpSpPr/>
        <p:nvPr/>
      </p:nvGrpSpPr>
      <p:grpSpPr>
        <a:xfrm>
          <a:off x="0" y="0"/>
          <a:ext cx="0" cy="0"/>
          <a:chOff x="0" y="0"/>
          <a:chExt cx="0" cy="0"/>
        </a:xfrm>
      </p:grpSpPr>
      <p:pic>
        <p:nvPicPr>
          <p:cNvPr id="2097152" name="Google Shape;6;p7"/>
          <p:cNvPicPr preferRelativeResize="0">
            <a:picLocks/>
          </p:cNvPicPr>
          <p:nvPr/>
        </p:nvPicPr>
        <p:blipFill rotWithShape="1">
          <a:blip xmlns:r="http://schemas.openxmlformats.org/officeDocument/2006/relationships" r:embed="rId3">
            <a:alphaModFix/>
          </a:blip>
          <a:srcRect/>
          <a:stretch>
            <a:fillRect/>
          </a:stretch>
        </p:blipFill>
        <p:spPr>
          <a:xfrm>
            <a:off x="3070850" y="0"/>
            <a:ext cx="6088050" cy="551250"/>
          </a:xfrm>
          <a:prstGeom prst="rect"/>
          <a:noFill/>
          <a:ln>
            <a:noFill/>
          </a:ln>
        </p:spPr>
      </p:pic>
      <p:pic>
        <p:nvPicPr>
          <p:cNvPr id="2097153" name="Google Shape;7;p7"/>
          <p:cNvPicPr preferRelativeResize="0">
            <a:picLocks/>
          </p:cNvPicPr>
          <p:nvPr/>
        </p:nvPicPr>
        <p:blipFill rotWithShape="1">
          <a:blip xmlns:r="http://schemas.openxmlformats.org/officeDocument/2006/relationships" r:embed="rId3">
            <a:alphaModFix/>
          </a:blip>
          <a:srcRect/>
          <a:stretch>
            <a:fillRect/>
          </a:stretch>
        </p:blipFill>
        <p:spPr>
          <a:xfrm rot="10800000">
            <a:off x="-23339" y="4592250"/>
            <a:ext cx="6088050" cy="551250"/>
          </a:xfrm>
          <a:prstGeom prst="rect"/>
          <a:noFill/>
          <a:ln>
            <a:noFill/>
          </a:ln>
        </p:spPr>
      </p:pic>
      <p:sp>
        <p:nvSpPr>
          <p:cNvPr id="1048576" name="Google Shape;8;p7"/>
          <p:cNvSpPr txBox="1"/>
          <p:nvPr/>
        </p:nvSpPr>
        <p:spPr>
          <a:xfrm>
            <a:off x="179512" y="123478"/>
            <a:ext cx="1440160" cy="338554"/>
          </a:xfrm>
          <a:prstGeom prst="rect"/>
          <a:blipFill rotWithShape="1">
            <a:blip xmlns:r="http://schemas.openxmlformats.org/officeDocument/2006/relationships" r:embed="rId4">
              <a:alphaModFix/>
            </a:blip>
            <a:stretch>
              <a:fillRect/>
            </a:stretch>
          </a:blipFill>
          <a:ln>
            <a:noFill/>
          </a:ln>
        </p:spPr>
        <p:txBody>
          <a:bodyPr anchor="t" anchorCtr="0" bIns="45700" lIns="91425" rIns="91425" spcFirstLastPara="1" tIns="45700" wrap="square">
            <a:spAutoFit/>
          </a:bodyPr>
          <a:p>
            <a:pPr algn="ctr" indent="0" lvl="0" marL="0" marR="0" rtl="0">
              <a:spcBef>
                <a:spcPts val="0"/>
              </a:spcBef>
              <a:spcAft>
                <a:spcPts val="0"/>
              </a:spcAft>
              <a:buNone/>
            </a:pPr>
            <a:endParaRPr b="0" cap="none" sz="1600" i="0" strike="noStrike" u="none">
              <a:solidFill>
                <a:srgbClr val="3F3F3F"/>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651" r:id="rId1"/>
    <p:sldLayoutId id="2147483652" r:id="rId2"/>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9" name="Shape 16"/>
        <p:cNvGrpSpPr/>
        <p:nvPr/>
      </p:nvGrpSpPr>
      <p:grpSpPr>
        <a:xfrm>
          <a:off x="0" y="0"/>
          <a:ext cx="0" cy="0"/>
          <a:chOff x="0" y="0"/>
          <a:chExt cx="0" cy="0"/>
        </a:xfrm>
      </p:grpSpPr>
      <p:pic>
        <p:nvPicPr>
          <p:cNvPr id="2097155" name="Google Shape;17;p9"/>
          <p:cNvPicPr preferRelativeResize="0">
            <a:picLocks/>
          </p:cNvPicPr>
          <p:nvPr/>
        </p:nvPicPr>
        <p:blipFill rotWithShape="1">
          <a:blip xmlns:r="http://schemas.openxmlformats.org/officeDocument/2006/relationships" r:embed="rId13">
            <a:alphaModFix/>
          </a:blip>
          <a:srcRect/>
          <a:stretch>
            <a:fillRect/>
          </a:stretch>
        </p:blipFill>
        <p:spPr>
          <a:xfrm>
            <a:off x="3070850" y="0"/>
            <a:ext cx="6088050" cy="551250"/>
          </a:xfrm>
          <a:prstGeom prst="rect"/>
          <a:noFill/>
          <a:ln>
            <a:noFill/>
          </a:ln>
        </p:spPr>
      </p:pic>
      <p:pic>
        <p:nvPicPr>
          <p:cNvPr id="2097156" name="Google Shape;18;p9"/>
          <p:cNvPicPr preferRelativeResize="0">
            <a:picLocks/>
          </p:cNvPicPr>
          <p:nvPr/>
        </p:nvPicPr>
        <p:blipFill rotWithShape="1">
          <a:blip xmlns:r="http://schemas.openxmlformats.org/officeDocument/2006/relationships" r:embed="rId13">
            <a:alphaModFix/>
          </a:blip>
          <a:srcRect/>
          <a:stretch>
            <a:fillRect/>
          </a:stretch>
        </p:blipFill>
        <p:spPr>
          <a:xfrm rot="10800000">
            <a:off x="-36511" y="4592250"/>
            <a:ext cx="6088050" cy="551250"/>
          </a:xfrm>
          <a:prstGeom prst="rect"/>
          <a:noFill/>
          <a:ln>
            <a:noFill/>
          </a:ln>
        </p:spPr>
      </p:pic>
      <p:sp>
        <p:nvSpPr>
          <p:cNvPr id="1048582" name="Google Shape;19;p9"/>
          <p:cNvSpPr txBox="1"/>
          <p:nvPr/>
        </p:nvSpPr>
        <p:spPr>
          <a:xfrm>
            <a:off x="179512" y="123478"/>
            <a:ext cx="1440160" cy="338554"/>
          </a:xfrm>
          <a:prstGeom prst="rect"/>
          <a:blipFill rotWithShape="1">
            <a:blip xmlns:r="http://schemas.openxmlformats.org/officeDocument/2006/relationships" r:embed="rId14">
              <a:alphaModFix/>
            </a:blip>
            <a:stretch>
              <a:fillRect/>
            </a:stretch>
          </a:blipFill>
          <a:ln>
            <a:noFill/>
          </a:ln>
        </p:spPr>
        <p:txBody>
          <a:bodyPr anchor="t" anchorCtr="0" bIns="45700" lIns="91425" rIns="91425" spcFirstLastPara="1" tIns="45700" wrap="square">
            <a:spAutoFit/>
          </a:bodyPr>
          <a:p>
            <a:pPr algn="ctr" indent="0" lvl="0" marL="0" marR="0" rtl="0">
              <a:spcBef>
                <a:spcPts val="0"/>
              </a:spcBef>
              <a:spcAft>
                <a:spcPts val="0"/>
              </a:spcAft>
              <a:buNone/>
            </a:pPr>
            <a:endParaRPr b="0" cap="none" sz="1600" i="0" strike="noStrike" u="none">
              <a:solidFill>
                <a:srgbClr val="3F3F3F"/>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6" name="Shape 66"/>
        <p:cNvGrpSpPr/>
        <p:nvPr/>
      </p:nvGrpSpPr>
      <p:grpSpPr>
        <a:xfrm>
          <a:off x="0" y="0"/>
          <a:ext cx="0" cy="0"/>
          <a:chOff x="0" y="0"/>
          <a:chExt cx="0" cy="0"/>
        </a:xfrm>
      </p:grpSpPr>
      <p:pic>
        <p:nvPicPr>
          <p:cNvPr id="2097159" name="Google Shape;67;p11"/>
          <p:cNvPicPr preferRelativeResize="0">
            <a:picLocks/>
          </p:cNvPicPr>
          <p:nvPr/>
        </p:nvPicPr>
        <p:blipFill rotWithShape="1">
          <a:blip xmlns:r="http://schemas.openxmlformats.org/officeDocument/2006/relationships" r:embed="rId4">
            <a:alphaModFix/>
          </a:blip>
          <a:srcRect/>
          <a:stretch>
            <a:fillRect/>
          </a:stretch>
        </p:blipFill>
        <p:spPr>
          <a:xfrm>
            <a:off x="3070850" y="0"/>
            <a:ext cx="6088050" cy="551250"/>
          </a:xfrm>
          <a:prstGeom prst="rect"/>
          <a:noFill/>
          <a:ln>
            <a:noFill/>
          </a:ln>
        </p:spPr>
      </p:pic>
      <p:pic>
        <p:nvPicPr>
          <p:cNvPr id="2097160" name="Google Shape;68;p11"/>
          <p:cNvPicPr preferRelativeResize="0">
            <a:picLocks/>
          </p:cNvPicPr>
          <p:nvPr/>
        </p:nvPicPr>
        <p:blipFill rotWithShape="1">
          <a:blip xmlns:r="http://schemas.openxmlformats.org/officeDocument/2006/relationships" r:embed="rId4">
            <a:alphaModFix/>
          </a:blip>
          <a:srcRect/>
          <a:stretch>
            <a:fillRect/>
          </a:stretch>
        </p:blipFill>
        <p:spPr>
          <a:xfrm rot="10800000">
            <a:off x="-36511" y="4592250"/>
            <a:ext cx="6088050" cy="551250"/>
          </a:xfrm>
          <a:prstGeom prst="rect"/>
          <a:noFill/>
          <a:ln>
            <a:noFill/>
          </a:ln>
        </p:spPr>
      </p:pic>
      <p:sp>
        <p:nvSpPr>
          <p:cNvPr id="1048586" name="Google Shape;69;p11"/>
          <p:cNvSpPr txBox="1"/>
          <p:nvPr/>
        </p:nvSpPr>
        <p:spPr>
          <a:xfrm>
            <a:off x="179512" y="123478"/>
            <a:ext cx="1440160" cy="338554"/>
          </a:xfrm>
          <a:prstGeom prst="rect"/>
          <a:blipFill rotWithShape="1">
            <a:blip xmlns:r="http://schemas.openxmlformats.org/officeDocument/2006/relationships" r:embed="rId5">
              <a:alphaModFix/>
            </a:blip>
            <a:stretch>
              <a:fillRect/>
            </a:stretch>
          </a:blipFill>
          <a:ln>
            <a:noFill/>
          </a:ln>
        </p:spPr>
        <p:txBody>
          <a:bodyPr anchor="t" anchorCtr="0" bIns="45700" lIns="91425" rIns="91425" spcFirstLastPara="1" tIns="45700" wrap="square">
            <a:spAutoFit/>
          </a:bodyPr>
          <a:p>
            <a:pPr algn="ctr" indent="0" lvl="0" marL="0" marR="0" rtl="0">
              <a:spcBef>
                <a:spcPts val="0"/>
              </a:spcBef>
              <a:spcAft>
                <a:spcPts val="0"/>
              </a:spcAft>
              <a:buNone/>
            </a:pPr>
            <a:endParaRPr b="0" cap="none" sz="1600" i="0" strike="noStrike" u="none">
              <a:solidFill>
                <a:srgbClr val="3F3F3F"/>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665" r:id="rId1"/>
    <p:sldLayoutId id="2147483666" r:id="rId2"/>
    <p:sldLayoutId id="2147483667" r:id="rId3"/>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hyperlink" Target="http://www.mit.edu/course/21/21.guide/tran-wxp.htm" TargetMode="External"/><Relationship Id="rId2"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Relationship Id="rId3"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6.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alphaModFix amt="13000"/>
          </a:blip>
          <a:stretch>
            <a:fillRect/>
          </a:stretch>
        </a:blipFill>
        <a:effectLst/>
      </p:bgPr>
    </p:bg>
    <p:spTree>
      <p:nvGrpSpPr>
        <p:cNvPr id="18" name="Shape 77"/>
        <p:cNvGrpSpPr/>
        <p:nvPr/>
      </p:nvGrpSpPr>
      <p:grpSpPr>
        <a:xfrm>
          <a:off x="0" y="0"/>
          <a:ext cx="0" cy="0"/>
          <a:chOff x="0" y="0"/>
          <a:chExt cx="0" cy="0"/>
        </a:xfrm>
      </p:grpSpPr>
      <p:sp>
        <p:nvSpPr>
          <p:cNvPr id="1048579" name="Google Shape;78;p1"/>
          <p:cNvSpPr txBox="1">
            <a:spLocks noGrp="1"/>
          </p:cNvSpPr>
          <p:nvPr>
            <p:ph type="body" idx="1"/>
          </p:nvPr>
        </p:nvSpPr>
        <p:spPr>
          <a:xfrm>
            <a:off x="4014" y="1995686"/>
            <a:ext cx="9144000" cy="522725"/>
          </a:xfrm>
          <a:prstGeom prst="rect"/>
          <a:noFill/>
          <a:ln>
            <a:noFill/>
          </a:ln>
        </p:spPr>
        <p:txBody>
          <a:bodyPr anchor="ctr" anchorCtr="0" bIns="45700" lIns="91425" rIns="91425" spcFirstLastPara="1" tIns="45700" wrap="square">
            <a:noAutofit/>
          </a:bodyPr>
          <a:p>
            <a:pPr algn="ctr" indent="0" lvl="0" marL="0" rtl="0">
              <a:lnSpc>
                <a:spcPct val="100000"/>
              </a:lnSpc>
              <a:spcBef>
                <a:spcPts val="0"/>
              </a:spcBef>
              <a:spcAft>
                <a:spcPts val="0"/>
              </a:spcAft>
              <a:buClr>
                <a:srgbClr val="3F3F3F"/>
              </a:buClr>
              <a:buSzPts val="3600"/>
              <a:buNone/>
            </a:pPr>
            <a:endParaRPr dirty="0"/>
          </a:p>
          <a:p>
            <a:pPr algn="ctr" indent="0" lvl="0" marL="0" rtl="0">
              <a:lnSpc>
                <a:spcPct val="100000"/>
              </a:lnSpc>
              <a:spcBef>
                <a:spcPts val="720"/>
              </a:spcBef>
              <a:spcAft>
                <a:spcPts val="0"/>
              </a:spcAft>
              <a:buClr>
                <a:srgbClr val="3F3F3F"/>
              </a:buClr>
              <a:buSzPts val="3600"/>
              <a:buNone/>
            </a:pPr>
            <a:r>
              <a:rPr dirty="0" lang="en-US">
                <a:latin typeface="Times New Roman"/>
                <a:ea typeface="Times New Roman"/>
                <a:cs typeface="Times New Roman"/>
                <a:sym typeface="Times New Roman"/>
              </a:rPr>
              <a:t>Paragraph Writing </a:t>
            </a:r>
            <a:endParaRPr dirty="0">
              <a:latin typeface="Times New Roman"/>
              <a:ea typeface="Times New Roman"/>
              <a:cs typeface="Times New Roman"/>
              <a:sym typeface="Times New Roman"/>
            </a:endParaRPr>
          </a:p>
        </p:txBody>
      </p:sp>
      <p:pic>
        <p:nvPicPr>
          <p:cNvPr id="2097154" name="Google Shape;79;p1"/>
          <p:cNvPicPr preferRelativeResize="0">
            <a:picLocks/>
          </p:cNvPicPr>
          <p:nvPr/>
        </p:nvPicPr>
        <p:blipFill rotWithShape="1">
          <a:blip xmlns:r="http://schemas.openxmlformats.org/officeDocument/2006/relationships" r:embed="rId2">
            <a:alphaModFix/>
          </a:blip>
          <a:srcRect/>
          <a:stretch>
            <a:fillRect/>
          </a:stretch>
        </p:blipFill>
        <p:spPr>
          <a:xfrm>
            <a:off x="75974" y="84080"/>
            <a:ext cx="1685925" cy="438150"/>
          </a:xfrm>
          <a:prstGeom prst="rect"/>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11" name="Title 1"/>
          <p:cNvSpPr>
            <a:spLocks noGrp="1"/>
          </p:cNvSpPr>
          <p:nvPr>
            <p:ph type="title"/>
          </p:nvPr>
        </p:nvSpPr>
        <p:spPr>
          <a:xfrm>
            <a:off x="3453146" y="31427"/>
            <a:ext cx="4735357" cy="779942"/>
          </a:xfrm>
        </p:spPr>
        <p:txBody>
          <a:bodyPr/>
          <a:p>
            <a:r>
              <a:rPr dirty="0" sz="2400" lang="en-US">
                <a:solidFill>
                  <a:schemeClr val="bg1"/>
                </a:solidFill>
                <a:latin typeface="Times New Roman" panose="02020603050405020304" pitchFamily="18" charset="0"/>
                <a:cs typeface="Times New Roman" panose="02020603050405020304" pitchFamily="18" charset="0"/>
              </a:rPr>
              <a:t>This paragraph can be </a:t>
            </a:r>
            <a:r>
              <a:rPr dirty="0" sz="2400" lang="en-US" err="1">
                <a:solidFill>
                  <a:schemeClr val="bg1"/>
                </a:solidFill>
                <a:latin typeface="Times New Roman" panose="02020603050405020304" pitchFamily="18" charset="0"/>
                <a:cs typeface="Times New Roman" panose="02020603050405020304" pitchFamily="18" charset="0"/>
              </a:rPr>
              <a:t>analysed</a:t>
            </a:r>
            <a:r>
              <a:rPr dirty="0" sz="2400" lang="en-US">
                <a:solidFill>
                  <a:schemeClr val="bg1"/>
                </a:solidFill>
                <a:latin typeface="Times New Roman" panose="02020603050405020304" pitchFamily="18" charset="0"/>
                <a:cs typeface="Times New Roman" panose="02020603050405020304" pitchFamily="18" charset="0"/>
              </a:rPr>
              <a:t>:</a:t>
            </a:r>
          </a:p>
        </p:txBody>
      </p:sp>
      <p:sp>
        <p:nvSpPr>
          <p:cNvPr id="1048612" name="Content Placeholder 2"/>
          <p:cNvSpPr>
            <a:spLocks noGrp="1"/>
          </p:cNvSpPr>
          <p:nvPr>
            <p:ph idx="1"/>
          </p:nvPr>
        </p:nvSpPr>
        <p:spPr>
          <a:xfrm>
            <a:off x="822960" y="1297367"/>
            <a:ext cx="7543800" cy="3319709"/>
          </a:xfrm>
        </p:spPr>
        <p:txBody>
          <a:bodyPr>
            <a:normAutofit/>
          </a:bodyPr>
          <a:p>
            <a:r>
              <a:rPr b="1" dirty="0" lang="en-US" smtClean="0">
                <a:solidFill>
                  <a:schemeClr val="tx1"/>
                </a:solidFill>
                <a:latin typeface="Times New Roman" panose="02020603050405020304" pitchFamily="18" charset="0"/>
                <a:cs typeface="Times New Roman" panose="02020603050405020304" pitchFamily="18" charset="0"/>
              </a:rPr>
              <a:t>Topic Sentence </a:t>
            </a:r>
            <a:r>
              <a:rPr dirty="0" lang="en-US" smtClean="0">
                <a:latin typeface="Times New Roman" panose="02020603050405020304" pitchFamily="18" charset="0"/>
                <a:cs typeface="Times New Roman" panose="02020603050405020304" pitchFamily="18" charset="0"/>
              </a:rPr>
              <a:t>:</a:t>
            </a:r>
            <a:r>
              <a:rPr b="1" dirty="0" lang="en-US">
                <a:solidFill>
                  <a:srgbClr val="FF0000"/>
                </a:solidFill>
                <a:latin typeface="Times New Roman" panose="02020603050405020304" pitchFamily="18" charset="0"/>
                <a:cs typeface="Times New Roman" panose="02020603050405020304" pitchFamily="18" charset="0"/>
              </a:rPr>
              <a:t> Canada is one of the best countries in the world due to its health care system, standard of education, and its urban </a:t>
            </a:r>
            <a:r>
              <a:rPr b="1" dirty="0" lang="en-US" err="1">
                <a:solidFill>
                  <a:srgbClr val="FF0000"/>
                </a:solidFill>
                <a:latin typeface="Times New Roman" panose="02020603050405020304" pitchFamily="18" charset="0"/>
                <a:cs typeface="Times New Roman" panose="02020603050405020304" pitchFamily="18" charset="0"/>
              </a:rPr>
              <a:t>centres</a:t>
            </a:r>
            <a:r>
              <a:rPr b="1" dirty="0" lang="en-US">
                <a:solidFill>
                  <a:srgbClr val="FF0000"/>
                </a:solidFill>
                <a:latin typeface="Times New Roman" panose="02020603050405020304" pitchFamily="18" charset="0"/>
                <a:cs typeface="Times New Roman" panose="02020603050405020304" pitchFamily="18" charset="0"/>
              </a:rPr>
              <a:t>.</a:t>
            </a:r>
            <a:r>
              <a:rPr dirty="0" lang="en-US">
                <a:latin typeface="Times New Roman" panose="02020603050405020304" pitchFamily="18" charset="0"/>
                <a:cs typeface="Times New Roman" panose="02020603050405020304" pitchFamily="18" charset="0"/>
              </a:rPr>
              <a:t> </a:t>
            </a:r>
            <a:endParaRPr dirty="0" lang="en-US" smtClean="0">
              <a:latin typeface="Times New Roman" panose="02020603050405020304" pitchFamily="18" charset="0"/>
              <a:cs typeface="Times New Roman" panose="02020603050405020304" pitchFamily="18" charset="0"/>
            </a:endParaRPr>
          </a:p>
          <a:p>
            <a:r>
              <a:rPr b="1" dirty="0" lang="en-US" smtClean="0">
                <a:solidFill>
                  <a:schemeClr val="tx1"/>
                </a:solidFill>
                <a:latin typeface="Times New Roman" panose="02020603050405020304" pitchFamily="18" charset="0"/>
                <a:cs typeface="Times New Roman" panose="02020603050405020304" pitchFamily="18" charset="0"/>
              </a:rPr>
              <a:t>Reason 1:</a:t>
            </a:r>
            <a:r>
              <a:rPr b="1" dirty="0" lang="en-US">
                <a:latin typeface="Times New Roman" panose="02020603050405020304" pitchFamily="18" charset="0"/>
                <a:cs typeface="Times New Roman" panose="02020603050405020304" pitchFamily="18" charset="0"/>
              </a:rPr>
              <a:t> </a:t>
            </a:r>
            <a:r>
              <a:rPr b="1" dirty="0" lang="en-US">
                <a:solidFill>
                  <a:schemeClr val="tx1"/>
                </a:solidFill>
                <a:latin typeface="Times New Roman" panose="02020603050405020304" pitchFamily="18" charset="0"/>
                <a:cs typeface="Times New Roman" panose="02020603050405020304" pitchFamily="18" charset="0"/>
              </a:rPr>
              <a:t>Canada has a universal health care system which “comprehensive coverage for medically necessary hospital and physician services”.</a:t>
            </a:r>
            <a:r>
              <a:rPr b="1" dirty="0" lang="en-US">
                <a:latin typeface="Times New Roman" panose="02020603050405020304" pitchFamily="18" charset="0"/>
                <a:cs typeface="Times New Roman" panose="02020603050405020304" pitchFamily="18" charset="0"/>
              </a:rPr>
              <a:t> </a:t>
            </a:r>
            <a:endParaRPr b="1" dirty="0" lang="en-US" smtClean="0">
              <a:latin typeface="Times New Roman" panose="02020603050405020304" pitchFamily="18" charset="0"/>
              <a:cs typeface="Times New Roman" panose="02020603050405020304" pitchFamily="18" charset="0"/>
            </a:endParaRPr>
          </a:p>
          <a:p>
            <a:r>
              <a:rPr b="1" dirty="0" lang="en-US" smtClean="0">
                <a:solidFill>
                  <a:schemeClr val="tx1"/>
                </a:solidFill>
                <a:latin typeface="Times New Roman" panose="02020603050405020304" pitchFamily="18" charset="0"/>
                <a:cs typeface="Times New Roman" panose="02020603050405020304" pitchFamily="18" charset="0"/>
              </a:rPr>
              <a:t>Example: </a:t>
            </a:r>
            <a:r>
              <a:rPr b="1" dirty="0" lang="en-US">
                <a:solidFill>
                  <a:srgbClr val="0070C0"/>
                </a:solidFill>
                <a:latin typeface="Times New Roman" panose="02020603050405020304" pitchFamily="18" charset="0"/>
                <a:cs typeface="Times New Roman" panose="02020603050405020304" pitchFamily="18" charset="0"/>
              </a:rPr>
              <a:t>This allows all Canadians to have access to medical services regardless of their income or geographical location in </a:t>
            </a:r>
            <a:r>
              <a:rPr b="1" dirty="0" lang="en-US" smtClean="0">
                <a:solidFill>
                  <a:srgbClr val="0070C0"/>
                </a:solidFill>
                <a:latin typeface="Times New Roman" panose="02020603050405020304" pitchFamily="18" charset="0"/>
                <a:cs typeface="Times New Roman" panose="02020603050405020304" pitchFamily="18" charset="0"/>
              </a:rPr>
              <a:t>the </a:t>
            </a:r>
            <a:r>
              <a:rPr b="1" dirty="0" lang="en-US">
                <a:solidFill>
                  <a:srgbClr val="0070C0"/>
                </a:solidFill>
                <a:latin typeface="Times New Roman" panose="02020603050405020304" pitchFamily="18" charset="0"/>
                <a:cs typeface="Times New Roman" panose="02020603050405020304" pitchFamily="18" charset="0"/>
              </a:rPr>
              <a:t>country</a:t>
            </a:r>
            <a:r>
              <a:rPr b="1" dirty="0" lang="en-US" smtClean="0">
                <a:solidFill>
                  <a:srgbClr val="0070C0"/>
                </a:solidFill>
                <a:latin typeface="Times New Roman" panose="02020603050405020304" pitchFamily="18" charset="0"/>
                <a:cs typeface="Times New Roman" panose="02020603050405020304" pitchFamily="18" charset="0"/>
              </a:rPr>
              <a:t>.</a:t>
            </a:r>
          </a:p>
          <a:p>
            <a:r>
              <a:rPr b="1" dirty="0" lang="en-US" smtClean="0">
                <a:solidFill>
                  <a:schemeClr val="tx1"/>
                </a:solidFill>
                <a:latin typeface="Times New Roman" panose="02020603050405020304" pitchFamily="18" charset="0"/>
                <a:cs typeface="Times New Roman" panose="02020603050405020304" pitchFamily="18" charset="0"/>
              </a:rPr>
              <a:t>Reason 2: </a:t>
            </a:r>
            <a:r>
              <a:rPr b="1" dirty="0" lang="en-US">
                <a:solidFill>
                  <a:schemeClr val="tx1"/>
                </a:solidFill>
                <a:latin typeface="Times New Roman" panose="02020603050405020304" pitchFamily="18" charset="0"/>
                <a:cs typeface="Times New Roman" panose="02020603050405020304" pitchFamily="18" charset="0"/>
              </a:rPr>
              <a:t>Canada has a high standard of </a:t>
            </a:r>
            <a:r>
              <a:rPr b="1" dirty="0" lang="en-US" smtClean="0">
                <a:solidFill>
                  <a:schemeClr val="tx1"/>
                </a:solidFill>
                <a:latin typeface="Times New Roman" panose="02020603050405020304" pitchFamily="18" charset="0"/>
                <a:cs typeface="Times New Roman" panose="02020603050405020304" pitchFamily="18" charset="0"/>
              </a:rPr>
              <a:t>education </a:t>
            </a:r>
          </a:p>
          <a:p>
            <a:r>
              <a:rPr b="1" dirty="0" lang="en-US" smtClean="0">
                <a:solidFill>
                  <a:schemeClr val="tx1"/>
                </a:solidFill>
                <a:latin typeface="Times New Roman" panose="02020603050405020304" pitchFamily="18" charset="0"/>
                <a:cs typeface="Times New Roman" panose="02020603050405020304" pitchFamily="18" charset="0"/>
              </a:rPr>
              <a:t>Example: </a:t>
            </a:r>
            <a:r>
              <a:rPr b="1" dirty="0" lang="en-US" smtClean="0">
                <a:solidFill>
                  <a:srgbClr val="0070C0"/>
                </a:solidFill>
                <a:latin typeface="Times New Roman" panose="02020603050405020304" pitchFamily="18" charset="0"/>
                <a:cs typeface="Times New Roman" panose="02020603050405020304" pitchFamily="18" charset="0"/>
              </a:rPr>
              <a:t>It is </a:t>
            </a:r>
            <a:r>
              <a:rPr b="1" dirty="0" lang="en-US">
                <a:solidFill>
                  <a:srgbClr val="0070C0"/>
                </a:solidFill>
                <a:latin typeface="Times New Roman" panose="02020603050405020304" pitchFamily="18" charset="0"/>
                <a:cs typeface="Times New Roman" panose="02020603050405020304" pitchFamily="18" charset="0"/>
              </a:rPr>
              <a:t>also publically funded by all levels of government from kindergarten to secondary levels and has resulted in a 99% national literacy rate.</a:t>
            </a:r>
            <a:r>
              <a:rPr b="1" dirty="0" lang="en-US">
                <a:solidFill>
                  <a:schemeClr val="tx1"/>
                </a:solidFill>
                <a:latin typeface="Times New Roman" panose="02020603050405020304" pitchFamily="18" charset="0"/>
                <a:cs typeface="Times New Roman" panose="02020603050405020304" pitchFamily="18" charset="0"/>
              </a:rPr>
              <a:t> </a:t>
            </a:r>
            <a:endParaRPr b="1" dirty="0" lang="en-US" smtClean="0">
              <a:solidFill>
                <a:schemeClr val="tx1"/>
              </a:solidFill>
              <a:latin typeface="Times New Roman" panose="02020603050405020304" pitchFamily="18" charset="0"/>
              <a:cs typeface="Times New Roman" panose="02020603050405020304" pitchFamily="18" charset="0"/>
            </a:endParaRPr>
          </a:p>
          <a:p>
            <a:r>
              <a:rPr b="1" dirty="0" lang="en-US" smtClean="0">
                <a:solidFill>
                  <a:schemeClr val="tx1"/>
                </a:solidFill>
                <a:latin typeface="Times New Roman" panose="02020603050405020304" pitchFamily="18" charset="0"/>
                <a:cs typeface="Times New Roman" panose="02020603050405020304" pitchFamily="18" charset="0"/>
              </a:rPr>
              <a:t>Reason 3 :</a:t>
            </a:r>
            <a:r>
              <a:rPr b="1" dirty="0" lang="en-US" smtClean="0">
                <a:latin typeface="Times New Roman" panose="02020603050405020304" pitchFamily="18" charset="0"/>
                <a:cs typeface="Times New Roman" panose="02020603050405020304" pitchFamily="18" charset="0"/>
              </a:rPr>
              <a:t> </a:t>
            </a:r>
            <a:r>
              <a:rPr b="1" dirty="0" lang="en-US">
                <a:solidFill>
                  <a:schemeClr val="tx1"/>
                </a:solidFill>
                <a:latin typeface="Times New Roman" panose="02020603050405020304" pitchFamily="18" charset="0"/>
                <a:cs typeface="Times New Roman" panose="02020603050405020304" pitchFamily="18" charset="0"/>
              </a:rPr>
              <a:t>Canada's cities are clean and efficiently managed </a:t>
            </a:r>
            <a:endParaRPr b="1" dirty="0" lang="en-US" smtClean="0">
              <a:solidFill>
                <a:schemeClr val="tx1"/>
              </a:solidFill>
              <a:latin typeface="Times New Roman" panose="02020603050405020304" pitchFamily="18" charset="0"/>
              <a:cs typeface="Times New Roman" panose="02020603050405020304" pitchFamily="18" charset="0"/>
            </a:endParaRPr>
          </a:p>
          <a:p>
            <a:r>
              <a:rPr b="1" dirty="0" lang="en-US" smtClean="0">
                <a:solidFill>
                  <a:schemeClr val="tx1"/>
                </a:solidFill>
                <a:latin typeface="Times New Roman" panose="02020603050405020304" pitchFamily="18" charset="0"/>
                <a:cs typeface="Times New Roman" panose="02020603050405020304" pitchFamily="18" charset="0"/>
              </a:rPr>
              <a:t>Example : </a:t>
            </a:r>
            <a:r>
              <a:rPr b="1" dirty="0" lang="en-US">
                <a:solidFill>
                  <a:srgbClr val="0070C0"/>
                </a:solidFill>
                <a:latin typeface="Times New Roman" panose="02020603050405020304" pitchFamily="18" charset="0"/>
                <a:cs typeface="Times New Roman" panose="02020603050405020304" pitchFamily="18" charset="0"/>
              </a:rPr>
              <a:t>Calgary, Alberta and Ottawa, Ontario ranking first and fourth on the Sierra Club’s cleanest cities in the world. </a:t>
            </a:r>
            <a:endParaRPr b="1" dirty="0" lang="en-US" smtClean="0">
              <a:solidFill>
                <a:srgbClr val="0070C0"/>
              </a:solidFill>
              <a:latin typeface="Times New Roman" panose="02020603050405020304" pitchFamily="18" charset="0"/>
              <a:cs typeface="Times New Roman" panose="02020603050405020304" pitchFamily="18" charset="0"/>
            </a:endParaRPr>
          </a:p>
          <a:p>
            <a:r>
              <a:rPr b="1" dirty="0" lang="en-US" smtClean="0">
                <a:solidFill>
                  <a:schemeClr val="tx1"/>
                </a:solidFill>
                <a:latin typeface="Times New Roman" panose="02020603050405020304" pitchFamily="18" charset="0"/>
                <a:cs typeface="Times New Roman" panose="02020603050405020304" pitchFamily="18" charset="0"/>
              </a:rPr>
              <a:t>Summary:</a:t>
            </a:r>
            <a:r>
              <a:rPr b="1" dirty="0" lang="en-US">
                <a:solidFill>
                  <a:srgbClr val="FF0000"/>
                </a:solidFill>
                <a:latin typeface="Times New Roman" panose="02020603050405020304" pitchFamily="18" charset="0"/>
                <a:cs typeface="Times New Roman" panose="02020603050405020304" pitchFamily="18" charset="0"/>
              </a:rPr>
              <a:t> Canada has more to offer with its health care, education, and cities that would be a wonderful for anyone anywhere on the planet or in orbit above it.</a:t>
            </a:r>
            <a:endParaRPr b="1" dirty="0"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13" name="Title 1"/>
          <p:cNvSpPr>
            <a:spLocks noGrp="1"/>
          </p:cNvSpPr>
          <p:nvPr>
            <p:ph type="title"/>
          </p:nvPr>
        </p:nvSpPr>
        <p:spPr>
          <a:xfrm>
            <a:off x="3278484" y="113016"/>
            <a:ext cx="5865516" cy="524489"/>
          </a:xfrm>
        </p:spPr>
        <p:txBody>
          <a:bodyPr>
            <a:normAutofit/>
          </a:bodyPr>
          <a:p>
            <a:r>
              <a:rPr b="1" dirty="0" sz="2000" lang="en-US">
                <a:solidFill>
                  <a:schemeClr val="bg1"/>
                </a:solidFill>
                <a:latin typeface="Times New Roman" panose="02020603050405020304" pitchFamily="18" charset="0"/>
                <a:cs typeface="Times New Roman" panose="02020603050405020304" pitchFamily="18" charset="0"/>
              </a:rPr>
              <a:t>This example shows that:</a:t>
            </a:r>
          </a:p>
        </p:txBody>
      </p:sp>
      <p:sp>
        <p:nvSpPr>
          <p:cNvPr id="1048614" name="Content Placeholder 2"/>
          <p:cNvSpPr>
            <a:spLocks noGrp="1"/>
          </p:cNvSpPr>
          <p:nvPr>
            <p:ph idx="1"/>
          </p:nvPr>
        </p:nvSpPr>
        <p:spPr>
          <a:xfrm>
            <a:off x="822960" y="724436"/>
            <a:ext cx="8024826" cy="4018209"/>
          </a:xfrm>
        </p:spPr>
        <p:txBody>
          <a:bodyPr>
            <a:normAutofit/>
          </a:bodyPr>
          <a:p>
            <a:pPr>
              <a:buFont typeface="Wingdings" panose="05000000000000000000" pitchFamily="2" charset="2"/>
              <a:buChar char="ü"/>
            </a:pPr>
            <a:r>
              <a:rPr dirty="0" sz="1800" lang="en-US">
                <a:solidFill>
                  <a:schemeClr val="tx1"/>
                </a:solidFill>
                <a:latin typeface="Times New Roman" panose="02020603050405020304" pitchFamily="18" charset="0"/>
                <a:cs typeface="Times New Roman" panose="02020603050405020304" pitchFamily="18" charset="0"/>
              </a:rPr>
              <a:t>A paragraph is a group of sentences that deal with a single topic. Dividing up the </a:t>
            </a:r>
            <a:r>
              <a:rPr dirty="0" sz="1800" lang="en-US" smtClean="0">
                <a:solidFill>
                  <a:schemeClr val="tx1"/>
                </a:solidFill>
                <a:latin typeface="Times New Roman" panose="02020603050405020304" pitchFamily="18" charset="0"/>
                <a:cs typeface="Times New Roman" panose="02020603050405020304" pitchFamily="18" charset="0"/>
              </a:rPr>
              <a:t>text into </a:t>
            </a:r>
            <a:r>
              <a:rPr dirty="0" sz="1800" lang="en-US">
                <a:solidFill>
                  <a:schemeClr val="tx1"/>
                </a:solidFill>
                <a:latin typeface="Times New Roman" panose="02020603050405020304" pitchFamily="18" charset="0"/>
                <a:cs typeface="Times New Roman" panose="02020603050405020304" pitchFamily="18" charset="0"/>
              </a:rPr>
              <a:t>paragraphs helps both writer and reader to follow the argument more clearly.</a:t>
            </a:r>
          </a:p>
          <a:p>
            <a:endParaRPr dirty="0" sz="1800" lang="en-US">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dirty="0" sz="1800" lang="en-US">
                <a:solidFill>
                  <a:schemeClr val="tx1"/>
                </a:solidFill>
                <a:latin typeface="Times New Roman" panose="02020603050405020304" pitchFamily="18" charset="0"/>
                <a:cs typeface="Times New Roman" panose="02020603050405020304" pitchFamily="18" charset="0"/>
              </a:rPr>
              <a:t>The length of paragraphs varies significantly according to text type, but should </a:t>
            </a:r>
            <a:r>
              <a:rPr dirty="0" sz="1800" lang="en-US" smtClean="0">
                <a:solidFill>
                  <a:schemeClr val="tx1"/>
                </a:solidFill>
                <a:latin typeface="Times New Roman" panose="02020603050405020304" pitchFamily="18" charset="0"/>
                <a:cs typeface="Times New Roman" panose="02020603050405020304" pitchFamily="18" charset="0"/>
              </a:rPr>
              <a:t>normally be </a:t>
            </a:r>
            <a:r>
              <a:rPr dirty="0" sz="1800" lang="en-US">
                <a:solidFill>
                  <a:schemeClr val="tx1"/>
                </a:solidFill>
                <a:latin typeface="Times New Roman" panose="02020603050405020304" pitchFamily="18" charset="0"/>
                <a:cs typeface="Times New Roman" panose="02020603050405020304" pitchFamily="18" charset="0"/>
              </a:rPr>
              <a:t>no less than four or five sentences.</a:t>
            </a:r>
          </a:p>
          <a:p>
            <a:endParaRPr dirty="0" sz="1800" lang="en-US">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dirty="0" sz="1800" lang="en-US">
                <a:solidFill>
                  <a:schemeClr val="tx1"/>
                </a:solidFill>
                <a:latin typeface="Times New Roman" panose="02020603050405020304" pitchFamily="18" charset="0"/>
                <a:cs typeface="Times New Roman" panose="02020603050405020304" pitchFamily="18" charset="0"/>
              </a:rPr>
              <a:t>Usually (but not always), the first sentence introduces the topic. Other sentences may give definitions, examples, extra information, reasons, restatements and summaries.</a:t>
            </a:r>
          </a:p>
          <a:p>
            <a:endParaRPr dirty="0" sz="1800"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15" name="Title 1"/>
          <p:cNvSpPr>
            <a:spLocks noGrp="1"/>
          </p:cNvSpPr>
          <p:nvPr>
            <p:ph type="title"/>
          </p:nvPr>
        </p:nvSpPr>
        <p:spPr>
          <a:xfrm>
            <a:off x="822960" y="615642"/>
            <a:ext cx="5618937" cy="699447"/>
          </a:xfrm>
        </p:spPr>
        <p:txBody>
          <a:bodyPr/>
          <a:p>
            <a:r>
              <a:rPr b="1" dirty="0" sz="2000" lang="en-US" smtClean="0">
                <a:latin typeface="Times New Roman" panose="02020603050405020304" pitchFamily="18" charset="0"/>
                <a:cs typeface="Times New Roman" panose="02020603050405020304" pitchFamily="18" charset="0"/>
              </a:rPr>
              <a:t>Example </a:t>
            </a:r>
            <a:endParaRPr b="1" dirty="0" sz="2000" lang="en-US">
              <a:latin typeface="Times New Roman" panose="02020603050405020304" pitchFamily="18" charset="0"/>
              <a:cs typeface="Times New Roman" panose="02020603050405020304" pitchFamily="18" charset="0"/>
            </a:endParaRPr>
          </a:p>
        </p:txBody>
      </p:sp>
      <p:sp>
        <p:nvSpPr>
          <p:cNvPr id="1048616" name="Content Placeholder 2"/>
          <p:cNvSpPr>
            <a:spLocks noGrp="1"/>
          </p:cNvSpPr>
          <p:nvPr>
            <p:ph idx="1"/>
          </p:nvPr>
        </p:nvSpPr>
        <p:spPr/>
        <p:txBody>
          <a:bodyPr/>
          <a:p>
            <a:pPr algn="just"/>
            <a:r>
              <a:rPr dirty="0" sz="1800" lang="en-US">
                <a:solidFill>
                  <a:srgbClr val="FF0000"/>
                </a:solidFill>
                <a:latin typeface="Times New Roman" panose="02020603050405020304" pitchFamily="18" charset="0"/>
                <a:cs typeface="Times New Roman" panose="02020603050405020304" pitchFamily="18" charset="0"/>
              </a:rPr>
              <a:t>Use of the internet has grown very quickly.</a:t>
            </a:r>
            <a:r>
              <a:rPr dirty="0" sz="1800" lang="en-US">
                <a:latin typeface="Times New Roman" panose="02020603050405020304" pitchFamily="18" charset="0"/>
                <a:cs typeface="Times New Roman" panose="02020603050405020304" pitchFamily="18" charset="0"/>
              </a:rPr>
              <a:t> </a:t>
            </a:r>
            <a:r>
              <a:rPr dirty="0" sz="1800" lang="en-US">
                <a:solidFill>
                  <a:schemeClr val="bg2"/>
                </a:solidFill>
                <a:latin typeface="Times New Roman" panose="02020603050405020304" pitchFamily="18" charset="0"/>
                <a:cs typeface="Times New Roman" panose="02020603050405020304" pitchFamily="18" charset="0"/>
              </a:rPr>
              <a:t>In 1983, there were 562 computers</a:t>
            </a:r>
          </a:p>
          <a:p>
            <a:pPr algn="just"/>
            <a:r>
              <a:rPr dirty="0" sz="1800" lang="en-US">
                <a:solidFill>
                  <a:schemeClr val="bg2"/>
                </a:solidFill>
                <a:latin typeface="Times New Roman" panose="02020603050405020304" pitchFamily="18" charset="0"/>
                <a:cs typeface="Times New Roman" panose="02020603050405020304" pitchFamily="18" charset="0"/>
              </a:rPr>
              <a:t>connected to the Internet. By the turn of the century, there were 72.3 million</a:t>
            </a:r>
          </a:p>
          <a:p>
            <a:pPr algn="just"/>
            <a:r>
              <a:rPr dirty="0" sz="1800" lang="en-US">
                <a:solidFill>
                  <a:schemeClr val="bg2"/>
                </a:solidFill>
                <a:latin typeface="Times New Roman" panose="02020603050405020304" pitchFamily="18" charset="0"/>
                <a:cs typeface="Times New Roman" panose="02020603050405020304" pitchFamily="18" charset="0"/>
              </a:rPr>
              <a:t>computers in 247 countries on-line. Experts say that the Internet is now growing </a:t>
            </a:r>
            <a:r>
              <a:rPr dirty="0" sz="1800" lang="en-US" smtClean="0">
                <a:solidFill>
                  <a:schemeClr val="bg2"/>
                </a:solidFill>
                <a:latin typeface="Times New Roman" panose="02020603050405020304" pitchFamily="18" charset="0"/>
                <a:cs typeface="Times New Roman" panose="02020603050405020304" pitchFamily="18" charset="0"/>
              </a:rPr>
              <a:t>at a </a:t>
            </a:r>
            <a:r>
              <a:rPr dirty="0" sz="1800" lang="en-US">
                <a:solidFill>
                  <a:schemeClr val="bg2"/>
                </a:solidFill>
                <a:latin typeface="Times New Roman" panose="02020603050405020304" pitchFamily="18" charset="0"/>
                <a:cs typeface="Times New Roman" panose="02020603050405020304" pitchFamily="18" charset="0"/>
              </a:rPr>
              <a:t>rate of approximately 40 percent a year. </a:t>
            </a:r>
            <a:r>
              <a:rPr dirty="0" sz="1800" lang="en-US">
                <a:solidFill>
                  <a:srgbClr val="FF0000"/>
                </a:solidFill>
                <a:latin typeface="Times New Roman" panose="02020603050405020304" pitchFamily="18" charset="0"/>
                <a:cs typeface="Times New Roman" panose="02020603050405020304" pitchFamily="18" charset="0"/>
              </a:rPr>
              <a:t>As time goes on, the Internet is</a:t>
            </a:r>
          </a:p>
          <a:p>
            <a:pPr algn="just"/>
            <a:r>
              <a:rPr dirty="0" sz="1800" lang="en-US">
                <a:solidFill>
                  <a:srgbClr val="FF0000"/>
                </a:solidFill>
                <a:latin typeface="Times New Roman" panose="02020603050405020304" pitchFamily="18" charset="0"/>
                <a:cs typeface="Times New Roman" panose="02020603050405020304" pitchFamily="18" charset="0"/>
              </a:rPr>
              <a:t>becoming more and more popular.</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17" name="Title 1"/>
          <p:cNvSpPr>
            <a:spLocks noGrp="1"/>
          </p:cNvSpPr>
          <p:nvPr>
            <p:ph type="title"/>
          </p:nvPr>
        </p:nvSpPr>
        <p:spPr>
          <a:xfrm>
            <a:off x="822960" y="214953"/>
            <a:ext cx="7543800" cy="965027"/>
          </a:xfrm>
        </p:spPr>
        <p:txBody>
          <a:bodyPr/>
          <a:p>
            <a:r>
              <a:rPr b="1" dirty="0" lang="en-US" smtClean="0">
                <a:solidFill>
                  <a:schemeClr val="accent2"/>
                </a:solidFill>
              </a:rPr>
              <a:t>Example</a:t>
            </a:r>
            <a:endParaRPr b="1" dirty="0" lang="en-US">
              <a:solidFill>
                <a:schemeClr val="accent2"/>
              </a:solidFill>
            </a:endParaRPr>
          </a:p>
        </p:txBody>
      </p:sp>
      <p:sp>
        <p:nvSpPr>
          <p:cNvPr id="1048618" name="Content Placeholder 2"/>
          <p:cNvSpPr>
            <a:spLocks noGrp="1"/>
          </p:cNvSpPr>
          <p:nvPr>
            <p:ph idx="1"/>
          </p:nvPr>
        </p:nvSpPr>
        <p:spPr>
          <a:xfrm>
            <a:off x="822960" y="808956"/>
            <a:ext cx="7543800" cy="3375959"/>
          </a:xfrm>
        </p:spPr>
        <p:txBody>
          <a:bodyPr>
            <a:noAutofit/>
          </a:bodyPr>
          <a:p>
            <a:pPr algn="just"/>
            <a:r>
              <a:rPr b="1" dirty="0" sz="1800" lang="en-US">
                <a:solidFill>
                  <a:srgbClr val="FF0000"/>
                </a:solidFill>
                <a:latin typeface="Times New Roman" panose="02020603050405020304" pitchFamily="18" charset="0"/>
                <a:cs typeface="Times New Roman" panose="02020603050405020304" pitchFamily="18" charset="0"/>
              </a:rPr>
              <a:t>Canada is one of the best countries in the world due to its health care system, standard of education, and its urban </a:t>
            </a:r>
            <a:r>
              <a:rPr b="1" dirty="0" sz="1800" lang="en-US" err="1">
                <a:solidFill>
                  <a:srgbClr val="FF0000"/>
                </a:solidFill>
                <a:latin typeface="Times New Roman" panose="02020603050405020304" pitchFamily="18" charset="0"/>
                <a:cs typeface="Times New Roman" panose="02020603050405020304" pitchFamily="18" charset="0"/>
              </a:rPr>
              <a:t>centres</a:t>
            </a:r>
            <a:r>
              <a:rPr b="1" dirty="0" sz="1800" lang="en-US">
                <a:solidFill>
                  <a:srgbClr val="FF0000"/>
                </a:solidFill>
                <a:latin typeface="Times New Roman" panose="02020603050405020304" pitchFamily="18" charset="0"/>
                <a:cs typeface="Times New Roman" panose="02020603050405020304" pitchFamily="18" charset="0"/>
              </a:rPr>
              <a:t>.</a:t>
            </a:r>
            <a:r>
              <a:rPr dirty="0" sz="1800" lang="en-US">
                <a:latin typeface="Times New Roman" panose="02020603050405020304" pitchFamily="18" charset="0"/>
                <a:cs typeface="Times New Roman" panose="02020603050405020304" pitchFamily="18" charset="0"/>
              </a:rPr>
              <a:t> </a:t>
            </a:r>
            <a:r>
              <a:rPr b="1" dirty="0" sz="1800" lang="en-US">
                <a:solidFill>
                  <a:srgbClr val="00B0F0"/>
                </a:solidFill>
                <a:latin typeface="Times New Roman" panose="02020603050405020304" pitchFamily="18" charset="0"/>
                <a:cs typeface="Times New Roman" panose="02020603050405020304" pitchFamily="18" charset="0"/>
              </a:rPr>
              <a:t>First</a:t>
            </a:r>
            <a:r>
              <a:rPr b="1" dirty="0" sz="1800" lang="en-US">
                <a:latin typeface="Times New Roman" panose="02020603050405020304" pitchFamily="18" charset="0"/>
                <a:cs typeface="Times New Roman" panose="02020603050405020304" pitchFamily="18" charset="0"/>
              </a:rPr>
              <a:t>, Canada has a universal health care system which “comprehensive coverage for medically necessary hospital and physician services”. This allows all Canadians to have access to medical services regardless of their income or geographical location in the country. </a:t>
            </a:r>
            <a:r>
              <a:rPr b="1" dirty="0" sz="1800" lang="en-US">
                <a:solidFill>
                  <a:srgbClr val="00B0F0"/>
                </a:solidFill>
                <a:latin typeface="Times New Roman" panose="02020603050405020304" pitchFamily="18" charset="0"/>
                <a:cs typeface="Times New Roman" panose="02020603050405020304" pitchFamily="18" charset="0"/>
              </a:rPr>
              <a:t>Second,</a:t>
            </a:r>
            <a:r>
              <a:rPr b="1" dirty="0" sz="1800" lang="en-US">
                <a:latin typeface="Times New Roman" panose="02020603050405020304" pitchFamily="18" charset="0"/>
                <a:cs typeface="Times New Roman" panose="02020603050405020304" pitchFamily="18" charset="0"/>
              </a:rPr>
              <a:t> Canada has a high standard of education that is also publically funded by all levels of government from kindergarten to secondary levels and has resulted in a 99% national literacy rate. </a:t>
            </a:r>
            <a:r>
              <a:rPr b="1" dirty="0" sz="1800" lang="en-US">
                <a:solidFill>
                  <a:srgbClr val="00B0F0"/>
                </a:solidFill>
                <a:latin typeface="Times New Roman" panose="02020603050405020304" pitchFamily="18" charset="0"/>
                <a:cs typeface="Times New Roman" panose="02020603050405020304" pitchFamily="18" charset="0"/>
              </a:rPr>
              <a:t>Finally,</a:t>
            </a:r>
            <a:r>
              <a:rPr b="1" dirty="0" sz="1800" lang="en-US">
                <a:latin typeface="Times New Roman" panose="02020603050405020304" pitchFamily="18" charset="0"/>
                <a:cs typeface="Times New Roman" panose="02020603050405020304" pitchFamily="18" charset="0"/>
              </a:rPr>
              <a:t> Canada's cities are clean and efficiently managed with both Calgary, Alberta and Ottawa, Ontario ranking first and fourth on the Sierra Club’s cleanest cities in the world. </a:t>
            </a:r>
            <a:r>
              <a:rPr b="1" dirty="0" sz="1800" lang="en-US">
                <a:solidFill>
                  <a:srgbClr val="00B0F0"/>
                </a:solidFill>
                <a:latin typeface="Times New Roman" panose="02020603050405020304" pitchFamily="18" charset="0"/>
                <a:cs typeface="Times New Roman" panose="02020603050405020304" pitchFamily="18" charset="0"/>
              </a:rPr>
              <a:t>Overall,</a:t>
            </a:r>
            <a:r>
              <a:rPr b="1" dirty="0" sz="1800" lang="en-US">
                <a:solidFill>
                  <a:srgbClr val="FF0000"/>
                </a:solidFill>
                <a:latin typeface="Times New Roman" panose="02020603050405020304" pitchFamily="18" charset="0"/>
                <a:cs typeface="Times New Roman" panose="02020603050405020304" pitchFamily="18" charset="0"/>
              </a:rPr>
              <a:t> Canada has more to offer with its health care, education, and cities that would be a wonderful for anyone anywhere on the planet or in orbit above it.</a:t>
            </a: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19" name="Title 1"/>
          <p:cNvSpPr>
            <a:spLocks noGrp="1"/>
          </p:cNvSpPr>
          <p:nvPr>
            <p:ph type="title"/>
          </p:nvPr>
        </p:nvSpPr>
        <p:spPr>
          <a:xfrm>
            <a:off x="3257930" y="101939"/>
            <a:ext cx="5793602" cy="504238"/>
          </a:xfrm>
        </p:spPr>
        <p:txBody>
          <a:bodyPr/>
          <a:p>
            <a:r>
              <a:rPr b="1" dirty="0" sz="2000" lang="en-US">
                <a:solidFill>
                  <a:schemeClr val="bg1"/>
                </a:solidFill>
                <a:latin typeface="Times New Roman" panose="02020603050405020304" pitchFamily="18" charset="0"/>
                <a:cs typeface="Times New Roman" panose="02020603050405020304" pitchFamily="18" charset="0"/>
              </a:rPr>
              <a:t>Common Transitional Words and Phrases</a:t>
            </a:r>
            <a:br>
              <a:rPr b="1" dirty="0" sz="2000" lang="en-US">
                <a:solidFill>
                  <a:schemeClr val="bg1"/>
                </a:solidFill>
                <a:latin typeface="Times New Roman" panose="02020603050405020304" pitchFamily="18" charset="0"/>
                <a:cs typeface="Times New Roman" panose="02020603050405020304" pitchFamily="18" charset="0"/>
              </a:rPr>
            </a:br>
            <a:endParaRPr dirty="0" sz="2000" lang="en-US">
              <a:solidFill>
                <a:schemeClr val="bg1"/>
              </a:solidFill>
              <a:latin typeface="Times New Roman" panose="02020603050405020304" pitchFamily="18" charset="0"/>
              <a:cs typeface="Times New Roman" panose="02020603050405020304" pitchFamily="18" charset="0"/>
            </a:endParaRPr>
          </a:p>
        </p:txBody>
      </p:sp>
      <p:sp>
        <p:nvSpPr>
          <p:cNvPr id="1048620" name="Content Placeholder 2"/>
          <p:cNvSpPr>
            <a:spLocks noGrp="1"/>
          </p:cNvSpPr>
          <p:nvPr>
            <p:ph idx="1"/>
          </p:nvPr>
        </p:nvSpPr>
        <p:spPr>
          <a:xfrm>
            <a:off x="350350" y="511918"/>
            <a:ext cx="8793650" cy="3366470"/>
          </a:xfrm>
        </p:spPr>
        <p:txBody>
          <a:bodyPr>
            <a:noAutofit/>
          </a:bodyPr>
          <a:p>
            <a:r>
              <a:rPr dirty="0" sz="1600" lang="en-US">
                <a:latin typeface="Times New Roman" panose="02020603050405020304" pitchFamily="18" charset="0"/>
                <a:cs typeface="Times New Roman" panose="02020603050405020304" pitchFamily="18" charset="0"/>
              </a:rPr>
              <a:t>The following list, categorized by type of relationship, provides examples of some common and useful </a:t>
            </a:r>
            <a:r>
              <a:rPr dirty="0" sz="1600" lang="en-US">
                <a:solidFill>
                  <a:schemeClr val="tx1"/>
                </a:solidFill>
                <a:latin typeface="Times New Roman" panose="02020603050405020304" pitchFamily="18" charset="0"/>
                <a:cs typeface="Times New Roman" panose="02020603050405020304" pitchFamily="18" charset="0"/>
                <a:hlinkClick r:id="rId1"/>
              </a:rPr>
              <a:t>transitional words and phrases</a:t>
            </a:r>
            <a:r>
              <a:rPr dirty="0" sz="1600" lang="en-US" smtClean="0">
                <a:latin typeface="Times New Roman" panose="02020603050405020304" pitchFamily="18" charset="0"/>
                <a:cs typeface="Times New Roman" panose="02020603050405020304" pitchFamily="18" charset="0"/>
              </a:rPr>
              <a:t>.</a:t>
            </a:r>
          </a:p>
          <a:p>
            <a:endParaRPr dirty="0" sz="1600" lang="en-US">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b="1" dirty="0" sz="1600" i="1" lang="en-US">
                <a:latin typeface="Times New Roman" panose="02020603050405020304" pitchFamily="18" charset="0"/>
                <a:cs typeface="Times New Roman" panose="02020603050405020304" pitchFamily="18" charset="0"/>
              </a:rPr>
              <a:t>cause and effect:</a:t>
            </a:r>
            <a:r>
              <a:rPr dirty="0" sz="1600" lang="en-US">
                <a:latin typeface="Times New Roman" panose="02020603050405020304" pitchFamily="18" charset="0"/>
                <a:cs typeface="Times New Roman" panose="02020603050405020304" pitchFamily="18" charset="0"/>
              </a:rPr>
              <a:t> consequently, therefore, accordingly, as a result, because, for this reason, hence, </a:t>
            </a:r>
            <a:r>
              <a:rPr dirty="0" sz="1600" lang="en-US" smtClean="0">
                <a:latin typeface="Times New Roman" panose="02020603050405020304" pitchFamily="18" charset="0"/>
                <a:cs typeface="Times New Roman" panose="02020603050405020304" pitchFamily="18" charset="0"/>
              </a:rPr>
              <a:t>thus</a:t>
            </a:r>
          </a:p>
          <a:p>
            <a:pPr lvl="1"/>
            <a:endParaRPr dirty="0" sz="1600" lang="en-US">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b="1" dirty="0" sz="1600" i="1" lang="en-US">
                <a:latin typeface="Times New Roman" panose="02020603050405020304" pitchFamily="18" charset="0"/>
                <a:cs typeface="Times New Roman" panose="02020603050405020304" pitchFamily="18" charset="0"/>
              </a:rPr>
              <a:t>sequence:</a:t>
            </a:r>
            <a:r>
              <a:rPr dirty="0" sz="1600" lang="en-US">
                <a:latin typeface="Times New Roman" panose="02020603050405020304" pitchFamily="18" charset="0"/>
                <a:cs typeface="Times New Roman" panose="02020603050405020304" pitchFamily="18" charset="0"/>
              </a:rPr>
              <a:t> furthermore, in addition, moreover, first, second, third, finally, again, also, and, besides, further, in the first place, last, likewise, next, then, </a:t>
            </a:r>
            <a:r>
              <a:rPr dirty="0" sz="1600" lang="en-US" smtClean="0">
                <a:latin typeface="Times New Roman" panose="02020603050405020304" pitchFamily="18" charset="0"/>
                <a:cs typeface="Times New Roman" panose="02020603050405020304" pitchFamily="18" charset="0"/>
              </a:rPr>
              <a:t>too</a:t>
            </a:r>
          </a:p>
          <a:p>
            <a:pPr lvl="1">
              <a:buFont typeface="Wingdings" panose="05000000000000000000" pitchFamily="2" charset="2"/>
              <a:buChar char="§"/>
            </a:pPr>
            <a:endParaRPr dirty="0" sz="1600" lang="en-US">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b="1" dirty="0" sz="1600" i="1" lang="en-US">
                <a:latin typeface="Times New Roman" panose="02020603050405020304" pitchFamily="18" charset="0"/>
                <a:cs typeface="Times New Roman" panose="02020603050405020304" pitchFamily="18" charset="0"/>
              </a:rPr>
              <a:t>comparison or contrast:</a:t>
            </a:r>
            <a:r>
              <a:rPr dirty="0" sz="1600" lang="en-US">
                <a:latin typeface="Times New Roman" panose="02020603050405020304" pitchFamily="18" charset="0"/>
                <a:cs typeface="Times New Roman" panose="02020603050405020304" pitchFamily="18" charset="0"/>
              </a:rPr>
              <a:t> similarly, also, in the same way, likewise, although, at the same time, but, conversely, even so, however, in contrast, nevertheless, nonetheless, notwithstanding, on the contrary, otherwise, still, </a:t>
            </a:r>
            <a:r>
              <a:rPr dirty="0" sz="1600" lang="en-US" smtClean="0">
                <a:latin typeface="Times New Roman" panose="02020603050405020304" pitchFamily="18" charset="0"/>
                <a:cs typeface="Times New Roman" panose="02020603050405020304" pitchFamily="18" charset="0"/>
              </a:rPr>
              <a:t>yet</a:t>
            </a:r>
          </a:p>
          <a:p>
            <a:pPr lvl="1">
              <a:buFont typeface="Wingdings" panose="05000000000000000000" pitchFamily="2" charset="2"/>
              <a:buChar char="§"/>
            </a:pPr>
            <a:endParaRPr dirty="0" sz="1600" lang="en-US">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b="1" dirty="0" sz="1600" i="1" lang="en-US">
                <a:latin typeface="Times New Roman" panose="02020603050405020304" pitchFamily="18" charset="0"/>
                <a:cs typeface="Times New Roman" panose="02020603050405020304" pitchFamily="18" charset="0"/>
              </a:rPr>
              <a:t>example:</a:t>
            </a:r>
            <a:r>
              <a:rPr dirty="0" sz="1600" lang="en-US">
                <a:latin typeface="Times New Roman" panose="02020603050405020304" pitchFamily="18" charset="0"/>
                <a:cs typeface="Times New Roman" panose="02020603050405020304" pitchFamily="18" charset="0"/>
              </a:rPr>
              <a:t> for example, for instance, in fact, indeed, of course, specifically, that is, to illustrate</a:t>
            </a:r>
          </a:p>
          <a:p>
            <a:pPr lvl="1">
              <a:buFont typeface="Wingdings" panose="05000000000000000000" pitchFamily="2" charset="2"/>
              <a:buChar char="§"/>
            </a:pPr>
            <a:r>
              <a:rPr b="1" dirty="0" sz="1600" i="1" lang="en-US">
                <a:latin typeface="Times New Roman" panose="02020603050405020304" pitchFamily="18" charset="0"/>
                <a:cs typeface="Times New Roman" panose="02020603050405020304" pitchFamily="18" charset="0"/>
              </a:rPr>
              <a:t>purpose:</a:t>
            </a:r>
            <a:r>
              <a:rPr dirty="0" sz="1600" lang="en-US">
                <a:latin typeface="Times New Roman" panose="02020603050405020304" pitchFamily="18" charset="0"/>
                <a:cs typeface="Times New Roman" panose="02020603050405020304" pitchFamily="18" charset="0"/>
              </a:rPr>
              <a:t> for this purpose, for this reason, to this end, with this object</a:t>
            </a:r>
          </a:p>
          <a:p>
            <a:pPr lvl="1">
              <a:buFont typeface="Wingdings" panose="05000000000000000000" pitchFamily="2" charset="2"/>
              <a:buChar char="§"/>
            </a:pPr>
            <a:r>
              <a:rPr b="1" dirty="0" sz="1600" i="1" lang="en-US">
                <a:latin typeface="Times New Roman" panose="02020603050405020304" pitchFamily="18" charset="0"/>
                <a:cs typeface="Times New Roman" panose="02020603050405020304" pitchFamily="18" charset="0"/>
              </a:rPr>
              <a:t>time or location:</a:t>
            </a:r>
            <a:r>
              <a:rPr dirty="0" sz="1600" lang="en-US">
                <a:latin typeface="Times New Roman" panose="02020603050405020304" pitchFamily="18" charset="0"/>
                <a:cs typeface="Times New Roman" panose="02020603050405020304" pitchFamily="18" charset="0"/>
              </a:rPr>
              <a:t> nearby, above, adjacent to, below, beyond, farther on, here, opposite to, there, to the south, before, after, later, afterward, immediately, in the meantime, meanwhile, now, since, soon, then, while</a:t>
            </a:r>
          </a:p>
          <a:p>
            <a:endParaRPr dirty="0" sz="16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21" name="Title 1"/>
          <p:cNvSpPr>
            <a:spLocks noGrp="1"/>
          </p:cNvSpPr>
          <p:nvPr>
            <p:ph type="title"/>
          </p:nvPr>
        </p:nvSpPr>
        <p:spPr>
          <a:xfrm>
            <a:off x="822960" y="461530"/>
            <a:ext cx="7543800" cy="1088068"/>
          </a:xfrm>
        </p:spPr>
        <p:txBody>
          <a:bodyPr/>
          <a:p>
            <a:r>
              <a:rPr b="1" dirty="0" sz="2800" lang="en-US" smtClean="0"/>
              <a:t>Example</a:t>
            </a:r>
            <a:endParaRPr b="1" dirty="0" sz="2800" lang="en-US"/>
          </a:p>
        </p:txBody>
      </p:sp>
      <p:sp>
        <p:nvSpPr>
          <p:cNvPr id="1048622" name="Content Placeholder 2"/>
          <p:cNvSpPr>
            <a:spLocks noGrp="1"/>
          </p:cNvSpPr>
          <p:nvPr>
            <p:ph idx="1"/>
          </p:nvPr>
        </p:nvSpPr>
        <p:spPr>
          <a:xfrm>
            <a:off x="822960" y="1384301"/>
            <a:ext cx="8321040" cy="3017520"/>
          </a:xfrm>
        </p:spPr>
        <p:txBody>
          <a:bodyPr/>
          <a:p>
            <a:pPr algn="just"/>
            <a:r>
              <a:rPr dirty="0" sz="2400" lang="en-US">
                <a:latin typeface="Times New Roman" panose="02020603050405020304" pitchFamily="18" charset="0"/>
                <a:cs typeface="Times New Roman" panose="02020603050405020304" pitchFamily="18" charset="0"/>
              </a:rPr>
              <a:t>Germany invaded Poland on September </a:t>
            </a:r>
            <a:r>
              <a:rPr dirty="0" sz="2400" lang="en-US" smtClean="0">
                <a:latin typeface="Times New Roman" panose="02020603050405020304" pitchFamily="18" charset="0"/>
                <a:cs typeface="Times New Roman" panose="02020603050405020304" pitchFamily="18" charset="0"/>
              </a:rPr>
              <a:t>1, 1939</a:t>
            </a:r>
            <a:r>
              <a:rPr dirty="0" sz="2400" lang="en-US">
                <a:latin typeface="Times New Roman" panose="02020603050405020304" pitchFamily="18" charset="0"/>
                <a:cs typeface="Times New Roman" panose="02020603050405020304" pitchFamily="18" charset="0"/>
              </a:rPr>
              <a:t>. </a:t>
            </a:r>
            <a:r>
              <a:rPr dirty="0" sz="2400" lang="en-US">
                <a:solidFill>
                  <a:srgbClr val="FF0000"/>
                </a:solidFill>
                <a:latin typeface="Times New Roman" panose="02020603050405020304" pitchFamily="18" charset="0"/>
                <a:cs typeface="Times New Roman" panose="02020603050405020304" pitchFamily="18" charset="0"/>
              </a:rPr>
              <a:t>Consequently</a:t>
            </a:r>
            <a:r>
              <a:rPr dirty="0" sz="2400" lang="en-US">
                <a:latin typeface="Times New Roman" panose="02020603050405020304" pitchFamily="18" charset="0"/>
                <a:cs typeface="Times New Roman" panose="02020603050405020304" pitchFamily="18" charset="0"/>
              </a:rPr>
              <a:t>, France and the United Kingdom declared war on Germany. The </a:t>
            </a:r>
            <a:r>
              <a:rPr dirty="0" sz="2400" lang="en-US" smtClean="0">
                <a:latin typeface="Times New Roman" panose="02020603050405020304" pitchFamily="18" charset="0"/>
                <a:cs typeface="Times New Roman" panose="02020603050405020304" pitchFamily="18" charset="0"/>
              </a:rPr>
              <a:t>Soviet Union</a:t>
            </a:r>
            <a:r>
              <a:rPr dirty="0" sz="2400" lang="en-US">
                <a:latin typeface="Times New Roman" panose="02020603050405020304" pitchFamily="18" charset="0"/>
                <a:cs typeface="Times New Roman" panose="02020603050405020304" pitchFamily="18" charset="0"/>
              </a:rPr>
              <a:t> </a:t>
            </a:r>
            <a:r>
              <a:rPr dirty="0" sz="2400" lang="en-US">
                <a:solidFill>
                  <a:srgbClr val="FF0000"/>
                </a:solidFill>
                <a:latin typeface="Times New Roman" panose="02020603050405020304" pitchFamily="18" charset="0"/>
                <a:cs typeface="Times New Roman" panose="02020603050405020304" pitchFamily="18" charset="0"/>
              </a:rPr>
              <a:t>initially</a:t>
            </a:r>
            <a:r>
              <a:rPr dirty="0" sz="2400" lang="en-US">
                <a:latin typeface="Times New Roman" panose="02020603050405020304" pitchFamily="18" charset="0"/>
                <a:cs typeface="Times New Roman" panose="02020603050405020304" pitchFamily="18" charset="0"/>
              </a:rPr>
              <a:t> worked with Germany </a:t>
            </a:r>
            <a:r>
              <a:rPr dirty="0" sz="2400" lang="en-US">
                <a:solidFill>
                  <a:srgbClr val="FF0000"/>
                </a:solidFill>
                <a:latin typeface="Times New Roman" panose="02020603050405020304" pitchFamily="18" charset="0"/>
                <a:cs typeface="Times New Roman" panose="02020603050405020304" pitchFamily="18" charset="0"/>
              </a:rPr>
              <a:t>in order to</a:t>
            </a:r>
            <a:r>
              <a:rPr dirty="0" sz="2400" lang="en-US">
                <a:latin typeface="Times New Roman" panose="02020603050405020304" pitchFamily="18" charset="0"/>
                <a:cs typeface="Times New Roman" panose="02020603050405020304" pitchFamily="18" charset="0"/>
              </a:rPr>
              <a:t> partition Poland. </a:t>
            </a:r>
            <a:r>
              <a:rPr dirty="0" sz="2400" lang="en-US">
                <a:solidFill>
                  <a:srgbClr val="FF0000"/>
                </a:solidFill>
                <a:latin typeface="Times New Roman" panose="02020603050405020304" pitchFamily="18" charset="0"/>
                <a:cs typeface="Times New Roman" panose="02020603050405020304" pitchFamily="18" charset="0"/>
              </a:rPr>
              <a:t>However</a:t>
            </a:r>
            <a:r>
              <a:rPr dirty="0" sz="2400" lang="en-US">
                <a:latin typeface="Times New Roman" panose="02020603050405020304" pitchFamily="18" charset="0"/>
                <a:cs typeface="Times New Roman" panose="02020603050405020304" pitchFamily="18" charset="0"/>
              </a:rPr>
              <a:t>, Germany invaded the Soviet Union in 1941.</a:t>
            </a: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23" name="Title 1"/>
          <p:cNvSpPr>
            <a:spLocks noGrp="1"/>
          </p:cNvSpPr>
          <p:nvPr>
            <p:ph type="title"/>
          </p:nvPr>
        </p:nvSpPr>
        <p:spPr>
          <a:xfrm>
            <a:off x="2959984" y="1"/>
            <a:ext cx="7543800" cy="1303020"/>
          </a:xfrm>
        </p:spPr>
        <p:txBody>
          <a:bodyPr>
            <a:normAutofit/>
          </a:bodyPr>
          <a:p>
            <a:pPr indent="-342900" marL="342900">
              <a:buFont typeface="Arial" panose="020B0604020202020204" pitchFamily="34" charset="0"/>
              <a:buChar char="•"/>
            </a:pPr>
            <a:r>
              <a:rPr b="1" dirty="0" sz="1800" lang="en-US">
                <a:solidFill>
                  <a:schemeClr val="bg1"/>
                </a:solidFill>
                <a:latin typeface="Times New Roman" panose="02020603050405020304" pitchFamily="18" charset="0"/>
                <a:cs typeface="Times New Roman" panose="02020603050405020304" pitchFamily="18" charset="0"/>
              </a:rPr>
              <a:t>Effective Paragraphs Have Unity and Arranged Logically</a:t>
            </a:r>
            <a:br>
              <a:rPr b="1" dirty="0" sz="1800" lang="en-US">
                <a:solidFill>
                  <a:schemeClr val="bg1"/>
                </a:solidFill>
                <a:latin typeface="Times New Roman" panose="02020603050405020304" pitchFamily="18" charset="0"/>
                <a:cs typeface="Times New Roman" panose="02020603050405020304" pitchFamily="18" charset="0"/>
              </a:rPr>
            </a:br>
            <a:endParaRPr dirty="0" sz="1800" lang="en-US">
              <a:solidFill>
                <a:schemeClr val="bg1"/>
              </a:solidFill>
              <a:latin typeface="Times New Roman" panose="02020603050405020304" pitchFamily="18" charset="0"/>
              <a:cs typeface="Times New Roman" panose="02020603050405020304" pitchFamily="18" charset="0"/>
            </a:endParaRPr>
          </a:p>
        </p:txBody>
      </p:sp>
      <p:sp>
        <p:nvSpPr>
          <p:cNvPr id="1048624" name="Content Placeholder 2"/>
          <p:cNvSpPr>
            <a:spLocks noGrp="1"/>
          </p:cNvSpPr>
          <p:nvPr>
            <p:ph idx="1"/>
          </p:nvPr>
        </p:nvSpPr>
        <p:spPr>
          <a:xfrm>
            <a:off x="822960" y="1168547"/>
            <a:ext cx="7543800" cy="3017520"/>
          </a:xfrm>
        </p:spPr>
        <p:txBody>
          <a:bodyPr/>
          <a:p>
            <a:r>
              <a:rPr b="1" dirty="0" sz="1800" lang="en-US">
                <a:latin typeface="Times New Roman" panose="02020603050405020304" pitchFamily="18" charset="0"/>
                <a:cs typeface="Times New Roman" panose="02020603050405020304" pitchFamily="18" charset="0"/>
              </a:rPr>
              <a:t>Transitions </a:t>
            </a:r>
            <a:r>
              <a:rPr dirty="0" sz="1800" lang="en-US">
                <a:latin typeface="Times New Roman" panose="02020603050405020304" pitchFamily="18" charset="0"/>
                <a:cs typeface="Times New Roman" panose="02020603050405020304" pitchFamily="18" charset="0"/>
              </a:rPr>
              <a:t>are words, phrases, or clauses that lead your reader from one idea to</a:t>
            </a:r>
          </a:p>
          <a:p>
            <a:r>
              <a:rPr dirty="0" sz="1800" lang="en-US">
                <a:latin typeface="Times New Roman" panose="02020603050405020304" pitchFamily="18" charset="0"/>
                <a:cs typeface="Times New Roman" panose="02020603050405020304" pitchFamily="18" charset="0"/>
              </a:rPr>
              <a:t>another.</a:t>
            </a:r>
          </a:p>
          <a:p>
            <a:r>
              <a:rPr b="1" dirty="0" lang="en-US"/>
              <a:t>Without Transitions</a:t>
            </a:r>
          </a:p>
          <a:p>
            <a:pPr algn="just"/>
            <a:r>
              <a:rPr dirty="0" sz="1800" lang="en-US">
                <a:latin typeface="Times New Roman" panose="02020603050405020304" pitchFamily="18" charset="0"/>
                <a:cs typeface="Times New Roman" panose="02020603050405020304" pitchFamily="18" charset="0"/>
              </a:rPr>
              <a:t>Most films are structured much like a short story. The film begins with an opening scene that captures the audience’s attention. The writers build up tension, preparing for the climax of the story. They complicate the situation by revealing other elements of the plot, perhaps by introducing a surprise or additional characters. They introduce a problem. It will be solved either for the betterment or to the detriment of the characters and the situation. A resolution brings the film to a close.</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25" name="Title 1"/>
          <p:cNvSpPr>
            <a:spLocks noGrp="1"/>
          </p:cNvSpPr>
          <p:nvPr>
            <p:ph type="title"/>
          </p:nvPr>
        </p:nvSpPr>
        <p:spPr>
          <a:xfrm>
            <a:off x="822960" y="687563"/>
            <a:ext cx="7543800" cy="411771"/>
          </a:xfrm>
        </p:spPr>
        <p:txBody>
          <a:bodyPr>
            <a:normAutofit/>
          </a:bodyPr>
          <a:p>
            <a:r>
              <a:rPr b="1" dirty="0" sz="2400" lang="en-US">
                <a:latin typeface="Times New Roman" panose="02020603050405020304" pitchFamily="18" charset="0"/>
                <a:cs typeface="Times New Roman" panose="02020603050405020304" pitchFamily="18" charset="0"/>
              </a:rPr>
              <a:t>With Transitions</a:t>
            </a:r>
            <a:endParaRPr dirty="0" sz="2400" lang="en-US">
              <a:latin typeface="Times New Roman" panose="02020603050405020304" pitchFamily="18" charset="0"/>
              <a:cs typeface="Times New Roman" panose="02020603050405020304" pitchFamily="18" charset="0"/>
            </a:endParaRPr>
          </a:p>
        </p:txBody>
      </p:sp>
      <p:sp>
        <p:nvSpPr>
          <p:cNvPr id="1048626" name="Content Placeholder 2"/>
          <p:cNvSpPr>
            <a:spLocks noGrp="1"/>
          </p:cNvSpPr>
          <p:nvPr>
            <p:ph idx="1"/>
          </p:nvPr>
        </p:nvSpPr>
        <p:spPr/>
        <p:txBody>
          <a:bodyPr>
            <a:normAutofit/>
          </a:bodyPr>
          <a:p>
            <a:pPr algn="just"/>
            <a:r>
              <a:rPr dirty="0" sz="1800" lang="en-US">
                <a:latin typeface="Times New Roman" panose="02020603050405020304" pitchFamily="18" charset="0"/>
                <a:cs typeface="Times New Roman" panose="02020603050405020304" pitchFamily="18" charset="0"/>
              </a:rPr>
              <a:t>Most films are structured much like a short story. The film begins with an opening scene that captures the audience’s attention. </a:t>
            </a:r>
            <a:r>
              <a:rPr dirty="0" sz="1800" lang="en-US">
                <a:solidFill>
                  <a:srgbClr val="FF0000"/>
                </a:solidFill>
                <a:latin typeface="Times New Roman" panose="02020603050405020304" pitchFamily="18" charset="0"/>
                <a:cs typeface="Times New Roman" panose="02020603050405020304" pitchFamily="18" charset="0"/>
              </a:rPr>
              <a:t>Gradually</a:t>
            </a:r>
            <a:r>
              <a:rPr dirty="0" sz="1800" lang="en-US">
                <a:latin typeface="Times New Roman" panose="02020603050405020304" pitchFamily="18" charset="0"/>
                <a:cs typeface="Times New Roman" panose="02020603050405020304" pitchFamily="18" charset="0"/>
              </a:rPr>
              <a:t>, the writers build up tension, preparing for the climax of the story. </a:t>
            </a:r>
            <a:r>
              <a:rPr dirty="0" sz="1800" lang="en-US">
                <a:solidFill>
                  <a:srgbClr val="FF0000"/>
                </a:solidFill>
                <a:latin typeface="Times New Roman" panose="02020603050405020304" pitchFamily="18" charset="0"/>
                <a:cs typeface="Times New Roman" panose="02020603050405020304" pitchFamily="18" charset="0"/>
              </a:rPr>
              <a:t>Soon</a:t>
            </a:r>
            <a:r>
              <a:rPr dirty="0" sz="1800" lang="en-US">
                <a:latin typeface="Times New Roman" panose="02020603050405020304" pitchFamily="18" charset="0"/>
                <a:cs typeface="Times New Roman" panose="02020603050405020304" pitchFamily="18" charset="0"/>
              </a:rPr>
              <a:t> </a:t>
            </a:r>
            <a:r>
              <a:rPr dirty="0" sz="1800" lang="en-US">
                <a:solidFill>
                  <a:srgbClr val="FF0000"/>
                </a:solidFill>
                <a:latin typeface="Times New Roman" panose="02020603050405020304" pitchFamily="18" charset="0"/>
                <a:cs typeface="Times New Roman" panose="02020603050405020304" pitchFamily="18" charset="0"/>
              </a:rPr>
              <a:t>after</a:t>
            </a:r>
            <a:r>
              <a:rPr dirty="0" sz="1800" lang="en-US">
                <a:latin typeface="Times New Roman" panose="02020603050405020304" pitchFamily="18" charset="0"/>
                <a:cs typeface="Times New Roman" panose="02020603050405020304" pitchFamily="18" charset="0"/>
              </a:rPr>
              <a:t> the first scene, they complicate the situation by revealing other elements of the plot, perhaps by introducing a surprise or additional characters. </a:t>
            </a:r>
            <a:r>
              <a:rPr dirty="0" sz="1800" lang="en-US">
                <a:solidFill>
                  <a:srgbClr val="FF0000"/>
                </a:solidFill>
                <a:latin typeface="Times New Roman" panose="02020603050405020304" pitchFamily="18" charset="0"/>
                <a:cs typeface="Times New Roman" panose="02020603050405020304" pitchFamily="18" charset="0"/>
              </a:rPr>
              <a:t>Next</a:t>
            </a:r>
            <a:r>
              <a:rPr dirty="0" sz="1800" lang="en-US">
                <a:latin typeface="Times New Roman" panose="02020603050405020304" pitchFamily="18" charset="0"/>
                <a:cs typeface="Times New Roman" panose="02020603050405020304" pitchFamily="18" charset="0"/>
              </a:rPr>
              <a:t>, they introduce a problem. </a:t>
            </a:r>
            <a:r>
              <a:rPr dirty="0" sz="1800" lang="en-US">
                <a:solidFill>
                  <a:srgbClr val="FF0000"/>
                </a:solidFill>
                <a:latin typeface="Times New Roman" panose="02020603050405020304" pitchFamily="18" charset="0"/>
                <a:cs typeface="Times New Roman" panose="02020603050405020304" pitchFamily="18" charset="0"/>
              </a:rPr>
              <a:t>Eventually</a:t>
            </a:r>
            <a:r>
              <a:rPr dirty="0" sz="1800" lang="en-US">
                <a:latin typeface="Times New Roman" panose="02020603050405020304" pitchFamily="18" charset="0"/>
                <a:cs typeface="Times New Roman" panose="02020603050405020304" pitchFamily="18" charset="0"/>
              </a:rPr>
              <a:t>, the problem will be solved either for the betterment or to the detriment of the characters and the situation. </a:t>
            </a:r>
            <a:r>
              <a:rPr dirty="0" sz="1800" lang="en-US">
                <a:solidFill>
                  <a:srgbClr val="FF0000"/>
                </a:solidFill>
                <a:latin typeface="Times New Roman" panose="02020603050405020304" pitchFamily="18" charset="0"/>
                <a:cs typeface="Times New Roman" panose="02020603050405020304" pitchFamily="18" charset="0"/>
              </a:rPr>
              <a:t>Finally</a:t>
            </a:r>
            <a:r>
              <a:rPr dirty="0" sz="1800" lang="en-US">
                <a:latin typeface="Times New Roman" panose="02020603050405020304" pitchFamily="18" charset="0"/>
                <a:cs typeface="Times New Roman" panose="02020603050405020304" pitchFamily="18" charset="0"/>
              </a:rPr>
              <a:t>, a resolution brings the film to a close.</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27" name="Title 1"/>
          <p:cNvSpPr>
            <a:spLocks noGrp="1"/>
          </p:cNvSpPr>
          <p:nvPr>
            <p:ph type="title"/>
          </p:nvPr>
        </p:nvSpPr>
        <p:spPr>
          <a:xfrm>
            <a:off x="822960" y="584821"/>
            <a:ext cx="7543800" cy="791914"/>
          </a:xfrm>
        </p:spPr>
        <p:txBody>
          <a:bodyPr/>
          <a:p>
            <a:r>
              <a:rPr b="1" dirty="0" sz="3200" lang="en-US">
                <a:latin typeface="Times New Roman" panose="02020603050405020304" pitchFamily="18" charset="0"/>
                <a:cs typeface="Times New Roman" panose="02020603050405020304" pitchFamily="18" charset="0"/>
              </a:rPr>
              <a:t>Activity</a:t>
            </a:r>
          </a:p>
        </p:txBody>
      </p:sp>
      <p:sp>
        <p:nvSpPr>
          <p:cNvPr id="1048628" name="Content Placeholder 2"/>
          <p:cNvSpPr>
            <a:spLocks noGrp="1"/>
          </p:cNvSpPr>
          <p:nvPr>
            <p:ph idx="1"/>
          </p:nvPr>
        </p:nvSpPr>
        <p:spPr/>
        <p:txBody>
          <a:bodyPr/>
          <a:p>
            <a:endParaRPr dirty="0" lang="en-US" smtClean="0"/>
          </a:p>
          <a:p>
            <a:r>
              <a:rPr dirty="0" sz="2400" lang="en-US" smtClean="0"/>
              <a:t>Transition</a:t>
            </a:r>
            <a:endParaRPr dirty="0" sz="240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29" name="Content Placeholder 2"/>
          <p:cNvSpPr>
            <a:spLocks noGrp="1"/>
          </p:cNvSpPr>
          <p:nvPr>
            <p:ph idx="1"/>
          </p:nvPr>
        </p:nvSpPr>
        <p:spPr>
          <a:xfrm>
            <a:off x="404037" y="831408"/>
            <a:ext cx="8601740" cy="3017520"/>
          </a:xfrm>
        </p:spPr>
        <p:txBody>
          <a:bodyPr/>
          <a:p>
            <a:endParaRPr dirty="0" sz="1800" lang="en-US" smtClean="0">
              <a:latin typeface="Times New Roman" panose="02020603050405020304" pitchFamily="18" charset="0"/>
              <a:cs typeface="Times New Roman" panose="02020603050405020304" pitchFamily="18" charset="0"/>
            </a:endParaRPr>
          </a:p>
          <a:p>
            <a:pPr indent="-342900" marL="342900">
              <a:buFont typeface="+mj-lt"/>
              <a:buAutoNum type="arabicPeriod"/>
            </a:pPr>
            <a:r>
              <a:rPr dirty="0" sz="1800" lang="en-US">
                <a:latin typeface="Times New Roman" panose="02020603050405020304" pitchFamily="18" charset="0"/>
                <a:cs typeface="Times New Roman" panose="02020603050405020304" pitchFamily="18" charset="0"/>
              </a:rPr>
              <a:t>We have a mouse in the house. </a:t>
            </a:r>
            <a:r>
              <a:rPr b="1" dirty="0" sz="1800" lang="en-US">
                <a:latin typeface="Times New Roman" panose="02020603050405020304" pitchFamily="18" charset="0"/>
                <a:cs typeface="Times New Roman" panose="02020603050405020304" pitchFamily="18" charset="0"/>
              </a:rPr>
              <a:t>Unfortunately/Therefore</a:t>
            </a:r>
            <a:r>
              <a:rPr dirty="0" sz="1800" lang="en-US">
                <a:latin typeface="Times New Roman" panose="02020603050405020304" pitchFamily="18" charset="0"/>
                <a:cs typeface="Times New Roman" panose="02020603050405020304" pitchFamily="18" charset="0"/>
              </a:rPr>
              <a:t>, we should get a cat</a:t>
            </a:r>
            <a:r>
              <a:rPr dirty="0" sz="1800" lang="en-US" smtClean="0">
                <a:latin typeface="Times New Roman" panose="02020603050405020304" pitchFamily="18" charset="0"/>
                <a:cs typeface="Times New Roman" panose="02020603050405020304" pitchFamily="18" charset="0"/>
              </a:rPr>
              <a:t>.</a:t>
            </a:r>
          </a:p>
          <a:p>
            <a:pPr indent="-342900" marL="342900">
              <a:buFont typeface="+mj-lt"/>
              <a:buAutoNum type="arabicPeriod"/>
            </a:pPr>
            <a:r>
              <a:rPr dirty="0" sz="1800" lang="en-US">
                <a:latin typeface="Times New Roman" panose="02020603050405020304" pitchFamily="18" charset="0"/>
                <a:cs typeface="Times New Roman" panose="02020603050405020304" pitchFamily="18" charset="0"/>
              </a:rPr>
              <a:t>Megan got into a car accident. </a:t>
            </a:r>
            <a:r>
              <a:rPr b="1" dirty="0" sz="1800" lang="en-US">
                <a:latin typeface="Times New Roman" panose="02020603050405020304" pitchFamily="18" charset="0"/>
                <a:cs typeface="Times New Roman" panose="02020603050405020304" pitchFamily="18" charset="0"/>
              </a:rPr>
              <a:t>Furthermore/As a result</a:t>
            </a:r>
            <a:r>
              <a:rPr dirty="0" sz="1800" lang="en-US">
                <a:latin typeface="Times New Roman" panose="02020603050405020304" pitchFamily="18" charset="0"/>
                <a:cs typeface="Times New Roman" panose="02020603050405020304" pitchFamily="18" charset="0"/>
              </a:rPr>
              <a:t>, her insurance rate increased</a:t>
            </a:r>
            <a:r>
              <a:rPr dirty="0" sz="1800" lang="en-US" smtClean="0">
                <a:latin typeface="Times New Roman" panose="02020603050405020304" pitchFamily="18" charset="0"/>
                <a:cs typeface="Times New Roman" panose="02020603050405020304" pitchFamily="18" charset="0"/>
              </a:rPr>
              <a:t>.</a:t>
            </a:r>
          </a:p>
          <a:p>
            <a:pPr indent="-342900" marL="342900">
              <a:buFont typeface="+mj-lt"/>
              <a:buAutoNum type="arabicPeriod"/>
            </a:pPr>
            <a:r>
              <a:rPr dirty="0" sz="1800" lang="en-US">
                <a:latin typeface="Times New Roman" panose="02020603050405020304" pitchFamily="18" charset="0"/>
                <a:cs typeface="Times New Roman" panose="02020603050405020304" pitchFamily="18" charset="0"/>
              </a:rPr>
              <a:t>Michael is very athletic and plays on the school basketball team. </a:t>
            </a:r>
            <a:r>
              <a:rPr b="1" dirty="0" sz="1800" lang="en-US">
                <a:latin typeface="Times New Roman" panose="02020603050405020304" pitchFamily="18" charset="0"/>
                <a:cs typeface="Times New Roman" panose="02020603050405020304" pitchFamily="18" charset="0"/>
              </a:rPr>
              <a:t>However/In addition</a:t>
            </a:r>
            <a:r>
              <a:rPr dirty="0" sz="1800" lang="en-US">
                <a:latin typeface="Times New Roman" panose="02020603050405020304" pitchFamily="18" charset="0"/>
                <a:cs typeface="Times New Roman" panose="02020603050405020304" pitchFamily="18" charset="0"/>
              </a:rPr>
              <a:t>, his brother just stays at home and plays video games all day</a:t>
            </a:r>
            <a:r>
              <a:rPr dirty="0" sz="1800" lang="en-US" smtClean="0">
                <a:latin typeface="Times New Roman" panose="02020603050405020304" pitchFamily="18" charset="0"/>
                <a:cs typeface="Times New Roman" panose="02020603050405020304" pitchFamily="18" charset="0"/>
              </a:rPr>
              <a:t>.</a:t>
            </a:r>
          </a:p>
          <a:p>
            <a:pPr indent="-342900" marL="342900">
              <a:buFont typeface="+mj-lt"/>
              <a:buAutoNum type="arabicPeriod"/>
            </a:pPr>
            <a:r>
              <a:rPr dirty="0" sz="1800" lang="en-US">
                <a:latin typeface="Times New Roman" panose="02020603050405020304" pitchFamily="18" charset="0"/>
                <a:cs typeface="Times New Roman" panose="02020603050405020304" pitchFamily="18" charset="0"/>
              </a:rPr>
              <a:t>There are many occupations today. </a:t>
            </a:r>
            <a:r>
              <a:rPr b="1" dirty="0" sz="1800" lang="en-US">
                <a:latin typeface="Times New Roman" panose="02020603050405020304" pitchFamily="18" charset="0"/>
                <a:cs typeface="Times New Roman" panose="02020603050405020304" pitchFamily="18" charset="0"/>
              </a:rPr>
              <a:t>Such as/For Example</a:t>
            </a:r>
            <a:r>
              <a:rPr dirty="0" sz="1800" lang="en-US">
                <a:latin typeface="Times New Roman" panose="02020603050405020304" pitchFamily="18" charset="0"/>
                <a:cs typeface="Times New Roman" panose="02020603050405020304" pitchFamily="18" charset="0"/>
              </a:rPr>
              <a:t>, you can become a doctor, engineer, teacher, artist, athlete, musician, or chef, just to name a few</a:t>
            </a:r>
            <a:r>
              <a:rPr dirty="0" sz="1800" lang="en-US" smtClean="0">
                <a:latin typeface="Times New Roman" panose="02020603050405020304" pitchFamily="18" charset="0"/>
                <a:cs typeface="Times New Roman" panose="02020603050405020304" pitchFamily="18" charset="0"/>
              </a:rPr>
              <a:t>.</a:t>
            </a:r>
          </a:p>
          <a:p>
            <a:pPr indent="-342900" marL="342900">
              <a:buFont typeface="+mj-lt"/>
              <a:buAutoNum type="arabicPeriod"/>
            </a:pPr>
            <a:r>
              <a:rPr dirty="0" sz="1800" lang="en-US">
                <a:latin typeface="Times New Roman" panose="02020603050405020304" pitchFamily="18" charset="0"/>
                <a:cs typeface="Times New Roman" panose="02020603050405020304" pitchFamily="18" charset="0"/>
              </a:rPr>
              <a:t>The US government has been spending its money recklessly for too long. </a:t>
            </a:r>
            <a:r>
              <a:rPr b="1" dirty="0" sz="1800" lang="en-US">
                <a:latin typeface="Times New Roman" panose="02020603050405020304" pitchFamily="18" charset="0"/>
                <a:cs typeface="Times New Roman" panose="02020603050405020304" pitchFamily="18" charset="0"/>
              </a:rPr>
              <a:t>Furthermore/As a result</a:t>
            </a:r>
            <a:r>
              <a:rPr dirty="0" sz="1800" lang="en-US">
                <a:latin typeface="Times New Roman" panose="02020603050405020304" pitchFamily="18" charset="0"/>
                <a:cs typeface="Times New Roman" panose="02020603050405020304" pitchFamily="18" charset="0"/>
              </a:rPr>
              <a:t>, the plans that Congress proposes are destined to put the nation at great economic risk in the future.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pic>
        <p:nvPicPr>
          <p:cNvPr id="2097157" name="Google Shape;85;p2"/>
          <p:cNvPicPr preferRelativeResize="0">
            <a:picLocks/>
          </p:cNvPicPr>
          <p:nvPr/>
        </p:nvPicPr>
        <p:blipFill rotWithShape="1">
          <a:blip xmlns:r="http://schemas.openxmlformats.org/officeDocument/2006/relationships" r:embed="rId1">
            <a:alphaModFix/>
          </a:blip>
          <a:srcRect/>
          <a:stretch>
            <a:fillRect/>
          </a:stretch>
        </p:blipFill>
        <p:spPr>
          <a:xfrm>
            <a:off x="75974" y="84080"/>
            <a:ext cx="1685925" cy="438150"/>
          </a:xfrm>
          <a:prstGeom prst="rect"/>
          <a:noFill/>
          <a:ln>
            <a:noFill/>
          </a:ln>
        </p:spPr>
      </p:pic>
      <p:sp>
        <p:nvSpPr>
          <p:cNvPr id="1048583" name="Rectangle 1"/>
          <p:cNvSpPr/>
          <p:nvPr/>
        </p:nvSpPr>
        <p:spPr>
          <a:xfrm>
            <a:off x="513708" y="1159434"/>
            <a:ext cx="8096036" cy="1348740"/>
          </a:xfrm>
          <a:prstGeom prst="rect"/>
        </p:spPr>
        <p:txBody>
          <a:bodyPr wrap="square">
            <a:spAutoFit/>
          </a:bodyPr>
          <a:p>
            <a:r>
              <a:rPr dirty="0" sz="2800" lang="en-US">
                <a:solidFill>
                  <a:srgbClr val="45382B"/>
                </a:solidFill>
                <a:latin typeface="Times New Roman" panose="02020603050405020304" pitchFamily="18" charset="0"/>
                <a:cs typeface="Times New Roman" panose="02020603050405020304" pitchFamily="18" charset="0"/>
              </a:rPr>
              <a:t>A paragraph is a series of sentences that are organized and coherent, and are all related to a single topic.</a:t>
            </a:r>
            <a:endParaRPr dirty="0" sz="2800" lang="en-US">
              <a:latin typeface="Times New Roman" panose="02020603050405020304" pitchFamily="18" charset="0"/>
              <a:cs typeface="Times New Roman" panose="02020603050405020304" pitchFamily="18" charset="0"/>
            </a:endParaRPr>
          </a:p>
        </p:txBody>
      </p:sp>
      <p:pic>
        <p:nvPicPr>
          <p:cNvPr id="2097158" name="Picture 3"/>
          <p:cNvPicPr>
            <a:picLocks noChangeAspect="1"/>
          </p:cNvPicPr>
          <p:nvPr/>
        </p:nvPicPr>
        <p:blipFill>
          <a:blip xmlns:r="http://schemas.openxmlformats.org/officeDocument/2006/relationships" r:embed="rId2"/>
          <a:stretch>
            <a:fillRect/>
          </a:stretch>
        </p:blipFill>
        <p:spPr>
          <a:xfrm>
            <a:off x="513708" y="2424223"/>
            <a:ext cx="8096036" cy="2147778"/>
          </a:xfrm>
          <a:prstGeom prst="rec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30" name="Title 1"/>
          <p:cNvSpPr>
            <a:spLocks noGrp="1"/>
          </p:cNvSpPr>
          <p:nvPr>
            <p:ph type="title"/>
          </p:nvPr>
        </p:nvSpPr>
        <p:spPr>
          <a:xfrm>
            <a:off x="822960" y="552893"/>
            <a:ext cx="7543800" cy="276447"/>
          </a:xfrm>
        </p:spPr>
        <p:txBody>
          <a:bodyPr/>
          <a:p>
            <a:r>
              <a:rPr dirty="0" sz="2400" lang="en-US" smtClean="0">
                <a:latin typeface="Times New Roman" panose="02020603050405020304" pitchFamily="18" charset="0"/>
                <a:cs typeface="Times New Roman" panose="02020603050405020304" pitchFamily="18" charset="0"/>
              </a:rPr>
              <a:t>Keys</a:t>
            </a:r>
            <a:endParaRPr dirty="0" sz="2400" lang="en-US">
              <a:latin typeface="Times New Roman" panose="02020603050405020304" pitchFamily="18" charset="0"/>
              <a:cs typeface="Times New Roman" panose="02020603050405020304" pitchFamily="18" charset="0"/>
            </a:endParaRPr>
          </a:p>
        </p:txBody>
      </p:sp>
      <p:graphicFrame>
        <p:nvGraphicFramePr>
          <p:cNvPr id="4194304" name="Content Placeholder 3"/>
          <p:cNvGraphicFramePr>
            <a:graphicFrameLocks noGrp="1"/>
          </p:cNvGraphicFramePr>
          <p:nvPr>
            <p:ph idx="1"/>
          </p:nvPr>
        </p:nvGraphicFramePr>
        <p:xfrm>
          <a:off x="1306438" y="1303021"/>
          <a:ext cx="2425130" cy="2423160"/>
        </p:xfrm>
        <a:graphic>
          <a:graphicData uri="http://schemas.openxmlformats.org/drawingml/2006/table">
            <a:tbl>
              <a:tblPr/>
              <a:tblGrid>
                <a:gridCol w="2171130"/>
                <a:gridCol w="254000"/>
              </a:tblGrid>
              <a:tr h="0">
                <a:tc>
                  <a:txBody>
                    <a:bodyPr/>
                    <a:p>
                      <a:pPr fontAlgn="base"/>
                      <a:r>
                        <a:rPr dirty="0" lang="en-US" smtClean="0">
                          <a:effectLst/>
                        </a:rPr>
                        <a:t>1. Therefore</a:t>
                      </a:r>
                      <a:endParaRPr dirty="0" lang="en-US">
                        <a:effectLst/>
                      </a:endParaRPr>
                    </a:p>
                  </a:txBody>
                  <a:tcPr marL="114300" marR="114300" marT="114300" marB="11430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p>
                      <a:pPr fontAlgn="base"/>
                      <a:endParaRPr dirty="0" lang="en-US">
                        <a:effectLst/>
                      </a:endParaRPr>
                    </a:p>
                  </a:txBody>
                  <a:tcPr marL="114300" marR="114300" marT="114300" marB="11430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0">
                <a:tc>
                  <a:txBody>
                    <a:bodyPr/>
                    <a:p>
                      <a:pPr fontAlgn="base"/>
                      <a:r>
                        <a:rPr lang="en-US">
                          <a:effectLst/>
                        </a:rPr>
                        <a:t>2. As a result</a:t>
                      </a:r>
                    </a:p>
                  </a:txBody>
                  <a:tcPr marL="114300" marR="114300" marT="114300" marB="11430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p>
                      <a:pPr fontAlgn="base"/>
                      <a:endParaRPr dirty="0" lang="en-US">
                        <a:effectLst/>
                      </a:endParaRPr>
                    </a:p>
                  </a:txBody>
                  <a:tcPr marL="114300" marR="114300" marT="114300" marB="11430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0">
                <a:tc>
                  <a:txBody>
                    <a:bodyPr/>
                    <a:p>
                      <a:pPr fontAlgn="base"/>
                      <a:r>
                        <a:rPr lang="en-US">
                          <a:effectLst/>
                        </a:rPr>
                        <a:t>3. However</a:t>
                      </a:r>
                    </a:p>
                  </a:txBody>
                  <a:tcPr marL="114300" marR="114300" marT="114300" marB="11430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p>
                      <a:pPr fontAlgn="base"/>
                      <a:endParaRPr dirty="0" lang="en-US">
                        <a:effectLst/>
                      </a:endParaRPr>
                    </a:p>
                  </a:txBody>
                  <a:tcPr marL="114300" marR="114300" marT="114300" marB="11430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0">
                <a:tc>
                  <a:txBody>
                    <a:bodyPr/>
                    <a:p>
                      <a:pPr fontAlgn="base"/>
                      <a:r>
                        <a:rPr lang="en-US">
                          <a:effectLst/>
                        </a:rPr>
                        <a:t>4. for example</a:t>
                      </a:r>
                    </a:p>
                  </a:txBody>
                  <a:tcPr marL="114300" marR="114300" marT="114300" marB="11430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p>
                      <a:pPr fontAlgn="base"/>
                      <a:endParaRPr dirty="0" lang="en-US">
                        <a:effectLst/>
                      </a:endParaRPr>
                    </a:p>
                  </a:txBody>
                  <a:tcPr marL="114300" marR="114300" marT="114300" marB="11430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0">
                <a:tc>
                  <a:txBody>
                    <a:bodyPr/>
                    <a:p>
                      <a:pPr fontAlgn="base"/>
                      <a:r>
                        <a:rPr dirty="0" lang="en-US" smtClean="0">
                          <a:effectLst/>
                        </a:rPr>
                        <a:t>5. Furthermore</a:t>
                      </a:r>
                    </a:p>
                    <a:p>
                      <a:pPr fontAlgn="base"/>
                      <a:endParaRPr dirty="0" lang="en-US">
                        <a:effectLst/>
                      </a:endParaRPr>
                    </a:p>
                  </a:txBody>
                  <a:tcPr marL="114300" marR="114300" marT="114300" marB="11430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p>
                      <a:endParaRPr dirty="0" lang="en-US"/>
                    </a:p>
                  </a:txBody>
                  <a:tcPr>
                    <a:lnL w="9525" cap="flat" cmpd="sng" algn="ctr">
                      <a:solidFill>
                        <a:srgbClr val="EEEEEE"/>
                      </a:solidFill>
                      <a:prstDash val="solid"/>
                      <a:round/>
                      <a:headEnd type="none" w="med" len="med"/>
                      <a:tailEnd type="none" w="med" len="med"/>
                    </a:lnL>
                    <a:lnT w="9525" cap="flat" cmpd="sng" algn="ctr">
                      <a:solidFill>
                        <a:srgbClr val="EEEEEE"/>
                      </a:solidFill>
                      <a:prstDash val="solid"/>
                      <a:round/>
                      <a:headEnd type="none" w="med" len="med"/>
                      <a:tailEnd type="none" w="med" len="med"/>
                    </a:lnT>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31" name="Title 1"/>
          <p:cNvSpPr>
            <a:spLocks noGrp="1"/>
          </p:cNvSpPr>
          <p:nvPr>
            <p:ph type="title"/>
          </p:nvPr>
        </p:nvSpPr>
        <p:spPr>
          <a:xfrm>
            <a:off x="822960" y="564269"/>
            <a:ext cx="7543800" cy="689173"/>
          </a:xfrm>
        </p:spPr>
        <p:txBody>
          <a:bodyPr/>
          <a:p>
            <a:r>
              <a:rPr b="1" dirty="0" sz="3200" lang="en-US">
                <a:latin typeface="Times New Roman" panose="02020603050405020304" pitchFamily="18" charset="0"/>
                <a:cs typeface="Times New Roman" panose="02020603050405020304" pitchFamily="18" charset="0"/>
              </a:rPr>
              <a:t>Topic Sentence / Main Idea</a:t>
            </a:r>
            <a:br>
              <a:rPr b="1" dirty="0" sz="3200" lang="en-US">
                <a:latin typeface="Times New Roman" panose="02020603050405020304" pitchFamily="18" charset="0"/>
                <a:cs typeface="Times New Roman" panose="02020603050405020304" pitchFamily="18" charset="0"/>
              </a:rPr>
            </a:br>
            <a:endParaRPr dirty="0" sz="3200" lang="en-US"/>
          </a:p>
        </p:txBody>
      </p:sp>
      <p:sp>
        <p:nvSpPr>
          <p:cNvPr id="1048632" name="Content Placeholder 2"/>
          <p:cNvSpPr>
            <a:spLocks noGrp="1"/>
          </p:cNvSpPr>
          <p:nvPr>
            <p:ph idx="1"/>
          </p:nvPr>
        </p:nvSpPr>
        <p:spPr>
          <a:xfrm>
            <a:off x="822960" y="1384301"/>
            <a:ext cx="8321040" cy="3017520"/>
          </a:xfrm>
        </p:spPr>
        <p:txBody>
          <a:bodyPr>
            <a:normAutofit/>
          </a:bodyPr>
          <a:p>
            <a:pPr lvl="1">
              <a:buFont typeface="Wingdings" panose="05000000000000000000" pitchFamily="2" charset="2"/>
              <a:buChar char="§"/>
            </a:pPr>
            <a:r>
              <a:rPr dirty="0" sz="2400" lang="en-US" smtClean="0">
                <a:latin typeface="Times New Roman" panose="02020603050405020304" pitchFamily="18" charset="0"/>
                <a:cs typeface="Times New Roman" panose="02020603050405020304" pitchFamily="18" charset="0"/>
              </a:rPr>
              <a:t>The </a:t>
            </a:r>
            <a:r>
              <a:rPr dirty="0" sz="2400" lang="en-US">
                <a:latin typeface="Times New Roman" panose="02020603050405020304" pitchFamily="18" charset="0"/>
                <a:cs typeface="Times New Roman" panose="02020603050405020304" pitchFamily="18" charset="0"/>
              </a:rPr>
              <a:t>topic sentence tells what topic the paragraph is going to  discuss.</a:t>
            </a:r>
          </a:p>
          <a:p>
            <a:pPr lvl="1">
              <a:buFont typeface="Wingdings" panose="05000000000000000000" pitchFamily="2" charset="2"/>
              <a:buChar char="§"/>
            </a:pPr>
            <a:r>
              <a:rPr dirty="0" sz="2400" lang="en-US">
                <a:latin typeface="Times New Roman" panose="02020603050405020304" pitchFamily="18" charset="0"/>
                <a:cs typeface="Times New Roman" panose="02020603050405020304" pitchFamily="18" charset="0"/>
              </a:rPr>
              <a:t>It has two parts: a </a:t>
            </a:r>
            <a:r>
              <a:rPr b="1" dirty="0" sz="2400" lang="en-US">
                <a:solidFill>
                  <a:srgbClr val="FF0000"/>
                </a:solidFill>
                <a:latin typeface="Times New Roman" panose="02020603050405020304" pitchFamily="18" charset="0"/>
                <a:cs typeface="Times New Roman" panose="02020603050405020304" pitchFamily="18" charset="0"/>
              </a:rPr>
              <a:t>topic</a:t>
            </a:r>
            <a:r>
              <a:rPr dirty="0" sz="2400" lang="en-US">
                <a:solidFill>
                  <a:srgbClr val="FF0000"/>
                </a:solidFill>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and a </a:t>
            </a:r>
            <a:r>
              <a:rPr b="1" dirty="0" sz="2400" lang="en-US">
                <a:solidFill>
                  <a:srgbClr val="00B0F0"/>
                </a:solidFill>
                <a:latin typeface="Times New Roman" panose="02020603050405020304" pitchFamily="18" charset="0"/>
                <a:cs typeface="Times New Roman" panose="02020603050405020304" pitchFamily="18" charset="0"/>
              </a:rPr>
              <a:t>controlling idea</a:t>
            </a:r>
            <a:r>
              <a:rPr dirty="0" sz="2400" lang="en-US">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dirty="0" sz="2400" lang="en-US">
                <a:latin typeface="Times New Roman" panose="02020603050405020304" pitchFamily="18" charset="0"/>
                <a:cs typeface="Times New Roman" panose="02020603050405020304" pitchFamily="18" charset="0"/>
              </a:rPr>
              <a:t>The controlling idea tells what the paragraph will say about the topic</a:t>
            </a:r>
            <a:r>
              <a:rPr dirty="0" sz="2400" lang="en-US" smtClean="0">
                <a:latin typeface="Times New Roman" panose="02020603050405020304" pitchFamily="18" charset="0"/>
                <a:cs typeface="Times New Roman" panose="02020603050405020304" pitchFamily="18" charset="0"/>
              </a:rPr>
              <a:t>.</a:t>
            </a:r>
          </a:p>
          <a:p>
            <a:pPr lvl="1"/>
            <a:endParaRPr dirty="0" sz="2400" lang="en-US">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b="1" dirty="0" sz="2400" lang="en-US">
                <a:solidFill>
                  <a:srgbClr val="FF0000"/>
                </a:solidFill>
                <a:latin typeface="Times New Roman" panose="02020603050405020304" pitchFamily="18" charset="0"/>
                <a:cs typeface="Times New Roman" panose="02020603050405020304" pitchFamily="18" charset="0"/>
              </a:rPr>
              <a:t>Topic</a:t>
            </a:r>
            <a:r>
              <a:rPr dirty="0" sz="2400" lang="en-US">
                <a:latin typeface="Times New Roman" panose="02020603050405020304" pitchFamily="18" charset="0"/>
                <a:cs typeface="Times New Roman" panose="02020603050405020304" pitchFamily="18" charset="0"/>
              </a:rPr>
              <a:t> + </a:t>
            </a:r>
            <a:r>
              <a:rPr b="1" dirty="0" sz="2400" lang="en-US">
                <a:solidFill>
                  <a:srgbClr val="00B0F0"/>
                </a:solidFill>
                <a:latin typeface="Times New Roman" panose="02020603050405020304" pitchFamily="18" charset="0"/>
                <a:cs typeface="Times New Roman" panose="02020603050405020304" pitchFamily="18" charset="0"/>
              </a:rPr>
              <a:t>Controlling idea</a:t>
            </a:r>
          </a:p>
          <a:p>
            <a:endParaRPr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33" name="Title 1"/>
          <p:cNvSpPr>
            <a:spLocks noGrp="1"/>
          </p:cNvSpPr>
          <p:nvPr>
            <p:ph type="title"/>
          </p:nvPr>
        </p:nvSpPr>
        <p:spPr>
          <a:xfrm>
            <a:off x="822960" y="584820"/>
            <a:ext cx="7543800" cy="1088068"/>
          </a:xfrm>
        </p:spPr>
        <p:txBody>
          <a:bodyPr/>
          <a:p>
            <a:pPr algn="l" lvl="1" rtl="0">
              <a:lnSpc>
                <a:spcPct val="85000"/>
              </a:lnSpc>
              <a:spcBef>
                <a:spcPct val="0"/>
              </a:spcBef>
            </a:pPr>
            <a:r>
              <a:rPr b="1" dirty="0" sz="2400" lang="en-US">
                <a:solidFill>
                  <a:srgbClr val="FF0000"/>
                </a:solidFill>
              </a:rPr>
              <a:t>Topic</a:t>
            </a:r>
            <a:r>
              <a:rPr dirty="0" sz="2400" lang="en-US"/>
              <a:t> + </a:t>
            </a:r>
            <a:r>
              <a:rPr b="1" dirty="0" sz="2400" lang="en-US">
                <a:solidFill>
                  <a:srgbClr val="00B0F0"/>
                </a:solidFill>
              </a:rPr>
              <a:t>Controlling idea</a:t>
            </a:r>
            <a:br>
              <a:rPr b="1" dirty="0" sz="2400" lang="en-US">
                <a:solidFill>
                  <a:srgbClr val="00B0F0"/>
                </a:solidFill>
              </a:rPr>
            </a:br>
            <a:endParaRPr dirty="0" lang="en-US"/>
          </a:p>
        </p:txBody>
      </p:sp>
      <p:sp>
        <p:nvSpPr>
          <p:cNvPr id="1048634" name="Content Placeholder 2"/>
          <p:cNvSpPr>
            <a:spLocks noGrp="1"/>
          </p:cNvSpPr>
          <p:nvPr>
            <p:ph idx="1"/>
          </p:nvPr>
        </p:nvSpPr>
        <p:spPr>
          <a:xfrm>
            <a:off x="822960" y="1384300"/>
            <a:ext cx="7543800" cy="3275105"/>
          </a:xfrm>
        </p:spPr>
        <p:txBody>
          <a:bodyPr>
            <a:normAutofit/>
          </a:bodyPr>
          <a:p>
            <a:r>
              <a:rPr b="1" dirty="0" sz="1800" lang="en-US" smtClean="0">
                <a:solidFill>
                  <a:schemeClr val="tx1"/>
                </a:solidFill>
                <a:latin typeface="Times New Roman" panose="02020603050405020304" pitchFamily="18" charset="0"/>
                <a:cs typeface="Times New Roman" panose="02020603050405020304" pitchFamily="18" charset="0"/>
              </a:rPr>
              <a:t>The invention of the light bulb </a:t>
            </a:r>
          </a:p>
          <a:p>
            <a:r>
              <a:rPr b="1" dirty="0" sz="1800" lang="en-US" smtClean="0">
                <a:solidFill>
                  <a:srgbClr val="FF0000"/>
                </a:solidFill>
                <a:latin typeface="Times New Roman" panose="02020603050405020304" pitchFamily="18" charset="0"/>
                <a:cs typeface="Times New Roman" panose="02020603050405020304" pitchFamily="18" charset="0"/>
              </a:rPr>
              <a:t>(Topic)</a:t>
            </a:r>
          </a:p>
          <a:p>
            <a:r>
              <a:rPr b="1" dirty="0" sz="1800" lang="en-US" smtClean="0">
                <a:solidFill>
                  <a:schemeClr val="tx1"/>
                </a:solidFill>
                <a:latin typeface="Times New Roman" panose="02020603050405020304" pitchFamily="18" charset="0"/>
                <a:cs typeface="Times New Roman" panose="02020603050405020304" pitchFamily="18" charset="0"/>
              </a:rPr>
              <a:t>Changed the world in many ways </a:t>
            </a:r>
          </a:p>
          <a:p>
            <a:r>
              <a:rPr b="1" dirty="0" sz="1800" lang="en-US" smtClean="0">
                <a:solidFill>
                  <a:srgbClr val="00B0F0"/>
                </a:solidFill>
                <a:latin typeface="Times New Roman" panose="02020603050405020304" pitchFamily="18" charset="0"/>
                <a:cs typeface="Times New Roman" panose="02020603050405020304" pitchFamily="18" charset="0"/>
              </a:rPr>
              <a:t>(Controlling idea)</a:t>
            </a:r>
          </a:p>
          <a:p>
            <a:r>
              <a:rPr b="1" dirty="0" sz="1800" lang="en-US" smtClean="0">
                <a:solidFill>
                  <a:srgbClr val="FF0000"/>
                </a:solidFill>
                <a:latin typeface="Times New Roman" panose="02020603050405020304" pitchFamily="18" charset="0"/>
                <a:cs typeface="Times New Roman" panose="02020603050405020304" pitchFamily="18" charset="0"/>
              </a:rPr>
              <a:t>The invention of the light bulb</a:t>
            </a:r>
            <a:r>
              <a:rPr b="1" dirty="0" sz="1800" lang="en-US" smtClean="0">
                <a:solidFill>
                  <a:schemeClr val="tx1"/>
                </a:solidFill>
                <a:latin typeface="Times New Roman" panose="02020603050405020304" pitchFamily="18" charset="0"/>
                <a:cs typeface="Times New Roman" panose="02020603050405020304" pitchFamily="18" charset="0"/>
              </a:rPr>
              <a:t> </a:t>
            </a:r>
            <a:r>
              <a:rPr b="1" dirty="0" sz="1800" lang="en-US" smtClean="0">
                <a:solidFill>
                  <a:srgbClr val="00B0F0"/>
                </a:solidFill>
                <a:latin typeface="Times New Roman" panose="02020603050405020304" pitchFamily="18" charset="0"/>
                <a:cs typeface="Times New Roman" panose="02020603050405020304" pitchFamily="18" charset="0"/>
              </a:rPr>
              <a:t>changed the world in many ways.</a:t>
            </a:r>
          </a:p>
          <a:p>
            <a:r>
              <a:rPr b="1" dirty="0" sz="1800" lang="en-US" smtClean="0">
                <a:solidFill>
                  <a:schemeClr val="tx1"/>
                </a:solidFill>
                <a:latin typeface="Times New Roman" panose="02020603050405020304" pitchFamily="18" charset="0"/>
                <a:cs typeface="Times New Roman" panose="02020603050405020304" pitchFamily="18" charset="0"/>
              </a:rPr>
              <a:t>The </a:t>
            </a:r>
            <a:r>
              <a:rPr b="1" dirty="0" sz="1800" lang="en-US" smtClean="0">
                <a:solidFill>
                  <a:srgbClr val="FF0000"/>
                </a:solidFill>
                <a:latin typeface="Times New Roman" panose="02020603050405020304" pitchFamily="18" charset="0"/>
                <a:cs typeface="Times New Roman" panose="02020603050405020304" pitchFamily="18" charset="0"/>
              </a:rPr>
              <a:t>Topic/ Subject</a:t>
            </a:r>
            <a:r>
              <a:rPr b="1" dirty="0" sz="1800" lang="en-US" smtClean="0">
                <a:solidFill>
                  <a:schemeClr val="tx1"/>
                </a:solidFill>
                <a:latin typeface="Times New Roman" panose="02020603050405020304" pitchFamily="18" charset="0"/>
                <a:cs typeface="Times New Roman" panose="02020603050405020304" pitchFamily="18" charset="0"/>
              </a:rPr>
              <a:t> can be fairly broad. The controlling idea will limit the subject.</a:t>
            </a:r>
          </a:p>
          <a:p>
            <a:r>
              <a:rPr b="1" dirty="0" sz="1800" lang="en-US" smtClean="0">
                <a:solidFill>
                  <a:schemeClr val="tx1"/>
                </a:solidFill>
                <a:latin typeface="Times New Roman" panose="02020603050405020304" pitchFamily="18" charset="0"/>
                <a:cs typeface="Times New Roman" panose="02020603050405020304" pitchFamily="18" charset="0"/>
              </a:rPr>
              <a:t>“There are benefits to making your own ice cream.”</a:t>
            </a:r>
          </a:p>
          <a:p>
            <a:pPr>
              <a:buFont typeface="Wingdings" panose="05000000000000000000" pitchFamily="2" charset="2"/>
              <a:buChar char="§"/>
            </a:pPr>
            <a:r>
              <a:rPr b="1" dirty="0" sz="1800" lang="en-US">
                <a:solidFill>
                  <a:schemeClr val="tx1"/>
                </a:solidFill>
                <a:latin typeface="Times New Roman" panose="02020603050405020304" pitchFamily="18" charset="0"/>
                <a:cs typeface="Times New Roman" panose="02020603050405020304" pitchFamily="18" charset="0"/>
              </a:rPr>
              <a:t> </a:t>
            </a:r>
            <a:r>
              <a:rPr b="1" dirty="0" sz="1800" lang="en-US" smtClean="0">
                <a:solidFill>
                  <a:schemeClr val="tx1"/>
                </a:solidFill>
                <a:latin typeface="Times New Roman" panose="02020603050405020304" pitchFamily="18" charset="0"/>
                <a:cs typeface="Times New Roman" panose="02020603050405020304" pitchFamily="18" charset="0"/>
              </a:rPr>
              <a:t>The subject/topic is “making ice cream”</a:t>
            </a:r>
          </a:p>
          <a:p>
            <a:pPr>
              <a:buFont typeface="Wingdings" panose="05000000000000000000" pitchFamily="2" charset="2"/>
              <a:buChar char="§"/>
            </a:pPr>
            <a:r>
              <a:rPr b="1" dirty="0" sz="1800" lang="en-US">
                <a:solidFill>
                  <a:schemeClr val="tx1"/>
                </a:solidFill>
                <a:latin typeface="Times New Roman" panose="02020603050405020304" pitchFamily="18" charset="0"/>
                <a:cs typeface="Times New Roman" panose="02020603050405020304" pitchFamily="18" charset="0"/>
              </a:rPr>
              <a:t> </a:t>
            </a:r>
            <a:r>
              <a:rPr b="1" dirty="0" sz="1800" lang="en-US" smtClean="0">
                <a:solidFill>
                  <a:schemeClr val="tx1"/>
                </a:solidFill>
                <a:latin typeface="Times New Roman" panose="02020603050405020304" pitchFamily="18" charset="0"/>
                <a:cs typeface="Times New Roman" panose="02020603050405020304" pitchFamily="18" charset="0"/>
              </a:rPr>
              <a:t>The controlling idea is “benefits” </a:t>
            </a:r>
          </a:p>
          <a:p>
            <a:pPr>
              <a:buFont typeface="Wingdings" panose="05000000000000000000" pitchFamily="2" charset="2"/>
              <a:buChar char="§"/>
            </a:pPr>
            <a:r>
              <a:rPr b="1" dirty="0" sz="1800" lang="en-US" smtClean="0">
                <a:solidFill>
                  <a:schemeClr val="tx1"/>
                </a:solidFill>
                <a:latin typeface="Times New Roman" panose="02020603050405020304" pitchFamily="18" charset="0"/>
                <a:cs typeface="Times New Roman" panose="02020603050405020304" pitchFamily="18" charset="0"/>
              </a:rPr>
              <a:t>The topic or subject </a:t>
            </a:r>
            <a:r>
              <a:rPr b="1" dirty="0" sz="1800" lang="en-US" smtClean="0">
                <a:solidFill>
                  <a:srgbClr val="FF0000"/>
                </a:solidFill>
                <a:latin typeface="Times New Roman" panose="02020603050405020304" pitchFamily="18" charset="0"/>
                <a:cs typeface="Times New Roman" panose="02020603050405020304" pitchFamily="18" charset="0"/>
              </a:rPr>
              <a:t>making</a:t>
            </a:r>
            <a:r>
              <a:rPr b="1" dirty="0" sz="1800" lang="en-US" smtClean="0">
                <a:solidFill>
                  <a:schemeClr val="tx1"/>
                </a:solidFill>
                <a:latin typeface="Times New Roman" panose="02020603050405020304" pitchFamily="18" charset="0"/>
                <a:cs typeface="Times New Roman" panose="02020603050405020304" pitchFamily="18" charset="0"/>
              </a:rPr>
              <a:t> </a:t>
            </a:r>
            <a:r>
              <a:rPr b="1" dirty="0" sz="1800" lang="en-US" smtClean="0">
                <a:solidFill>
                  <a:srgbClr val="FF0000"/>
                </a:solidFill>
                <a:latin typeface="Times New Roman" panose="02020603050405020304" pitchFamily="18" charset="0"/>
                <a:cs typeface="Times New Roman" panose="02020603050405020304" pitchFamily="18" charset="0"/>
              </a:rPr>
              <a:t>ice cream</a:t>
            </a:r>
            <a:r>
              <a:rPr b="1" dirty="0" sz="1800" lang="en-US" smtClean="0">
                <a:solidFill>
                  <a:schemeClr val="tx1"/>
                </a:solidFill>
                <a:latin typeface="Times New Roman" panose="02020603050405020304" pitchFamily="18" charset="0"/>
                <a:cs typeface="Times New Roman" panose="02020603050405020304" pitchFamily="18" charset="0"/>
              </a:rPr>
              <a:t> is control by </a:t>
            </a:r>
            <a:r>
              <a:rPr b="1" dirty="0" sz="1800" lang="en-US" smtClean="0">
                <a:solidFill>
                  <a:srgbClr val="FF0000"/>
                </a:solidFill>
                <a:latin typeface="Times New Roman" panose="02020603050405020304" pitchFamily="18" charset="0"/>
                <a:cs typeface="Times New Roman" panose="02020603050405020304" pitchFamily="18" charset="0"/>
              </a:rPr>
              <a:t>benefits</a:t>
            </a:r>
            <a:r>
              <a:rPr b="1" dirty="0" sz="1800" lang="en-US" smtClean="0">
                <a:solidFill>
                  <a:schemeClr val="tx1"/>
                </a:solidFill>
                <a:latin typeface="Times New Roman" panose="02020603050405020304" pitchFamily="18" charset="0"/>
                <a:cs typeface="Times New Roman" panose="02020603050405020304" pitchFamily="18" charset="0"/>
              </a:rPr>
              <a:t>.   </a:t>
            </a:r>
            <a:endParaRPr b="1" dirty="0" sz="1800"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8634">
                                            <p:txEl>
                                              <p:pRg st="0" end="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48634">
                                            <p:txEl>
                                              <p:pRg st="1" end="1"/>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048634">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1048634">
                                            <p:txEl>
                                              <p:pRg st="3" end="3"/>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1048634">
                                            <p:txEl>
                                              <p:pRg st="4" end="4"/>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0"/>
                                          </p:stCondLst>
                                        </p:cTn>
                                        <p:tgtEl>
                                          <p:spTgt spid="1048634">
                                            <p:txEl>
                                              <p:pRg st="5" end="5"/>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resetSubtype="0">
                                  <p:stCondLst>
                                    <p:cond delay="0"/>
                                  </p:stCondLst>
                                  <p:childTnLst>
                                    <p:set>
                                      <p:cBhvr>
                                        <p:cTn dur="1" fill="hold" id="30">
                                          <p:stCondLst>
                                            <p:cond delay="0"/>
                                          </p:stCondLst>
                                        </p:cTn>
                                        <p:tgtEl>
                                          <p:spTgt spid="1048634">
                                            <p:txEl>
                                              <p:pRg st="6" end="6"/>
                                            </p:txEl>
                                          </p:spTgt>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1" presetSubtype="0">
                                  <p:stCondLst>
                                    <p:cond delay="0"/>
                                  </p:stCondLst>
                                  <p:childTnLst>
                                    <p:set>
                                      <p:cBhvr>
                                        <p:cTn dur="1" fill="hold" id="34">
                                          <p:stCondLst>
                                            <p:cond delay="0"/>
                                          </p:stCondLst>
                                        </p:cTn>
                                        <p:tgtEl>
                                          <p:spTgt spid="1048634">
                                            <p:txEl>
                                              <p:pRg st="7" end="7"/>
                                            </p:txEl>
                                          </p:spTgt>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1" presetSubtype="0">
                                  <p:stCondLst>
                                    <p:cond delay="0"/>
                                  </p:stCondLst>
                                  <p:childTnLst>
                                    <p:set>
                                      <p:cBhvr>
                                        <p:cTn dur="1" fill="hold" id="38">
                                          <p:stCondLst>
                                            <p:cond delay="0"/>
                                          </p:stCondLst>
                                        </p:cTn>
                                        <p:tgtEl>
                                          <p:spTgt spid="1048634">
                                            <p:txEl>
                                              <p:pRg st="8" end="8"/>
                                            </p:txEl>
                                          </p:spTgt>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resetSubtype="0">
                                  <p:stCondLst>
                                    <p:cond delay="0"/>
                                  </p:stCondLst>
                                  <p:childTnLst>
                                    <p:set>
                                      <p:cBhvr>
                                        <p:cTn dur="1" fill="hold" id="42">
                                          <p:stCondLst>
                                            <p:cond delay="0"/>
                                          </p:stCondLst>
                                        </p:cTn>
                                        <p:tgtEl>
                                          <p:spTgt spid="104863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35" name="Content Placeholder 2"/>
          <p:cNvSpPr>
            <a:spLocks noGrp="1"/>
          </p:cNvSpPr>
          <p:nvPr>
            <p:ph idx="1"/>
          </p:nvPr>
        </p:nvSpPr>
        <p:spPr>
          <a:xfrm>
            <a:off x="822960" y="942518"/>
            <a:ext cx="8208024" cy="3017520"/>
          </a:xfrm>
        </p:spPr>
        <p:txBody>
          <a:bodyPr>
            <a:noAutofit/>
          </a:bodyPr>
          <a:p>
            <a:r>
              <a:rPr b="1" dirty="0" sz="2000" lang="en-US">
                <a:latin typeface="Times New Roman" panose="02020603050405020304" pitchFamily="18" charset="0"/>
                <a:cs typeface="Times New Roman" panose="02020603050405020304" pitchFamily="18" charset="0"/>
              </a:rPr>
              <a:t>Too GENERAL </a:t>
            </a:r>
          </a:p>
          <a:p>
            <a:r>
              <a:rPr dirty="0" sz="2000" lang="en-US">
                <a:latin typeface="Times New Roman" panose="02020603050405020304" pitchFamily="18" charset="0"/>
                <a:cs typeface="Times New Roman" panose="02020603050405020304" pitchFamily="18" charset="0"/>
              </a:rPr>
              <a:t>Marriage is an event in a person's life.</a:t>
            </a:r>
          </a:p>
          <a:p>
            <a:r>
              <a:rPr dirty="0" sz="2000" lang="en-US">
                <a:latin typeface="Times New Roman" panose="02020603050405020304" pitchFamily="18" charset="0"/>
                <a:cs typeface="Times New Roman" panose="02020603050405020304" pitchFamily="18" charset="0"/>
              </a:rPr>
              <a:t>This is too general because there is no specific controlling idea. The reader has no idea what the paragraph will say about marriage except that it happens</a:t>
            </a:r>
            <a:r>
              <a:rPr dirty="0" sz="2000" lang="en-US" smtClean="0">
                <a:latin typeface="Times New Roman" panose="02020603050405020304" pitchFamily="18" charset="0"/>
                <a:cs typeface="Times New Roman" panose="02020603050405020304" pitchFamily="18" charset="0"/>
              </a:rPr>
              <a:t>.</a:t>
            </a:r>
          </a:p>
          <a:p>
            <a:endParaRPr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Too Specific</a:t>
            </a:r>
          </a:p>
          <a:p>
            <a:r>
              <a:rPr dirty="0" sz="2000" lang="en-US">
                <a:latin typeface="Times New Roman" panose="02020603050405020304" pitchFamily="18" charset="0"/>
                <a:cs typeface="Times New Roman" panose="02020603050405020304" pitchFamily="18" charset="0"/>
              </a:rPr>
              <a:t>The average age for people in the United States to marry in the year 2000</a:t>
            </a:r>
          </a:p>
          <a:p>
            <a:r>
              <a:rPr dirty="0" sz="2000" lang="en-US">
                <a:latin typeface="Times New Roman" panose="02020603050405020304" pitchFamily="18" charset="0"/>
                <a:cs typeface="Times New Roman" panose="02020603050405020304" pitchFamily="18" charset="0"/>
              </a:rPr>
              <a:t>was 25 for a woman and 27 for a man.</a:t>
            </a: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36" name="Title 1"/>
          <p:cNvSpPr>
            <a:spLocks noGrp="1"/>
          </p:cNvSpPr>
          <p:nvPr>
            <p:ph type="title"/>
          </p:nvPr>
        </p:nvSpPr>
        <p:spPr/>
        <p:txBody>
          <a:bodyPr/>
          <a:p>
            <a:endParaRPr lang="en-US"/>
          </a:p>
        </p:txBody>
      </p:sp>
      <p:pic>
        <p:nvPicPr>
          <p:cNvPr id="2097165" name="Content Placeholder 3"/>
          <p:cNvPicPr>
            <a:picLocks noChangeAspect="1" noGrp="1"/>
          </p:cNvPicPr>
          <p:nvPr>
            <p:ph idx="1"/>
          </p:nvPr>
        </p:nvPicPr>
        <p:blipFill>
          <a:blip xmlns:r="http://schemas.openxmlformats.org/officeDocument/2006/relationships" r:embed="rId1"/>
          <a:stretch>
            <a:fillRect/>
          </a:stretch>
        </p:blipFill>
        <p:spPr>
          <a:xfrm>
            <a:off x="0" y="1"/>
            <a:ext cx="9144000" cy="4761963"/>
          </a:xfrm>
        </p:spPr>
      </p:pic>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37" name="Content Placeholder 2"/>
          <p:cNvSpPr>
            <a:spLocks noGrp="1"/>
          </p:cNvSpPr>
          <p:nvPr>
            <p:ph idx="1"/>
          </p:nvPr>
        </p:nvSpPr>
        <p:spPr>
          <a:xfrm>
            <a:off x="822960" y="654837"/>
            <a:ext cx="7543800" cy="3017520"/>
          </a:xfrm>
        </p:spPr>
        <p:txBody>
          <a:bodyPr>
            <a:normAutofit/>
          </a:bodyPr>
          <a:p>
            <a:r>
              <a:rPr dirty="0" sz="2100" lang="en-US">
                <a:latin typeface="Times New Roman" panose="02020603050405020304" pitchFamily="18" charset="0"/>
                <a:cs typeface="Times New Roman" panose="02020603050405020304" pitchFamily="18" charset="0"/>
              </a:rPr>
              <a:t> For example, “Libraries have books” is not a good topic sentence. The information in this sentence is true, but it is a fact and there is little to say about it.</a:t>
            </a:r>
          </a:p>
          <a:p>
            <a:r>
              <a:rPr b="1" dirty="0" sz="3600" lang="en-US">
                <a:solidFill>
                  <a:schemeClr val="accent2"/>
                </a:solidFill>
                <a:latin typeface="Times New Roman" panose="02020603050405020304" pitchFamily="18" charset="0"/>
                <a:cs typeface="Times New Roman" panose="02020603050405020304" pitchFamily="18" charset="0"/>
              </a:rPr>
              <a:t>It is specific</a:t>
            </a:r>
          </a:p>
          <a:p>
            <a:r>
              <a:rPr dirty="0" sz="2100" lang="en-US">
                <a:latin typeface="Times New Roman" panose="02020603050405020304" pitchFamily="18" charset="0"/>
                <a:cs typeface="Times New Roman" panose="02020603050405020304" pitchFamily="18" charset="0"/>
              </a:rPr>
              <a:t>“Tea is delicious” is not a good topic sentence because the information in the sentence is too general. If you want to write a paragraph about tea, make your topic sentence more specific, such as “Green tea has many health benefits.”</a:t>
            </a:r>
          </a:p>
        </p:txBody>
      </p:sp>
      <p:sp>
        <p:nvSpPr>
          <p:cNvPr id="1048638" name="Title 3"/>
          <p:cNvSpPr>
            <a:spLocks noGrp="1"/>
          </p:cNvSpPr>
          <p:nvPr>
            <p:ph type="title"/>
          </p:nvPr>
        </p:nvSpPr>
        <p:spPr/>
        <p:txBody>
          <a:bodyPr/>
          <a:p>
            <a:endParaRPr lang="en-US"/>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39" name="Title 1"/>
          <p:cNvSpPr>
            <a:spLocks noGrp="1"/>
          </p:cNvSpPr>
          <p:nvPr>
            <p:ph type="title"/>
          </p:nvPr>
        </p:nvSpPr>
        <p:spPr/>
        <p:txBody>
          <a:bodyPr/>
          <a:p>
            <a:r>
              <a:rPr b="1" dirty="0" lang="en-US">
                <a:solidFill>
                  <a:schemeClr val="accent2"/>
                </a:solidFill>
                <a:latin typeface="Times New Roman" panose="02020603050405020304" pitchFamily="18" charset="0"/>
                <a:cs typeface="Times New Roman" panose="02020603050405020304" pitchFamily="18" charset="0"/>
              </a:rPr>
              <a:t>It is not too specific</a:t>
            </a:r>
          </a:p>
        </p:txBody>
      </p:sp>
      <p:sp>
        <p:nvSpPr>
          <p:cNvPr id="1048640" name="Content Placeholder 2"/>
          <p:cNvSpPr>
            <a:spLocks noGrp="1"/>
          </p:cNvSpPr>
          <p:nvPr>
            <p:ph idx="1"/>
          </p:nvPr>
        </p:nvSpPr>
        <p:spPr/>
        <p:txBody>
          <a:bodyPr>
            <a:normAutofit/>
          </a:bodyPr>
          <a:p>
            <a:r>
              <a:rPr dirty="0" sz="2700" lang="en-US">
                <a:latin typeface="Times New Roman" panose="02020603050405020304" pitchFamily="18" charset="0"/>
                <a:cs typeface="Times New Roman" panose="02020603050405020304" pitchFamily="18" charset="0"/>
              </a:rPr>
              <a:t>“This dictionary contains more than 42,000 words” limits the topic too much. There is nothing else for the writer to say, so the paragraph cannot continue.</a:t>
            </a: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41" name="Title 1"/>
          <p:cNvSpPr>
            <a:spLocks noGrp="1"/>
          </p:cNvSpPr>
          <p:nvPr>
            <p:ph type="title"/>
          </p:nvPr>
        </p:nvSpPr>
        <p:spPr>
          <a:xfrm>
            <a:off x="3227110" y="214953"/>
            <a:ext cx="7543800" cy="1088068"/>
          </a:xfrm>
        </p:spPr>
        <p:txBody>
          <a:bodyPr>
            <a:normAutofit/>
          </a:bodyPr>
          <a:p>
            <a:r>
              <a:rPr dirty="0" sz="1800" lang="en-US">
                <a:solidFill>
                  <a:schemeClr val="bg1"/>
                </a:solidFill>
                <a:latin typeface="Times New Roman" panose="02020603050405020304" pitchFamily="18" charset="0"/>
                <a:cs typeface="Times New Roman" panose="02020603050405020304" pitchFamily="18" charset="0"/>
              </a:rPr>
              <a:t>Circle the topic and underline the controlling idea</a:t>
            </a:r>
          </a:p>
        </p:txBody>
      </p:sp>
      <p:sp>
        <p:nvSpPr>
          <p:cNvPr id="1048642" name="Content Placeholder 2"/>
          <p:cNvSpPr>
            <a:spLocks noGrp="1"/>
          </p:cNvSpPr>
          <p:nvPr>
            <p:ph idx="1"/>
          </p:nvPr>
        </p:nvSpPr>
        <p:spPr>
          <a:xfrm>
            <a:off x="822960" y="973340"/>
            <a:ext cx="8321040" cy="3017520"/>
          </a:xfrm>
        </p:spPr>
        <p:txBody>
          <a:bodyPr>
            <a:noAutofit/>
          </a:bodyPr>
          <a:p>
            <a:pPr indent="-342900" marL="342900">
              <a:buFont typeface="+mj-lt"/>
              <a:buAutoNum type="arabicPeriod"/>
            </a:pPr>
            <a:r>
              <a:rPr dirty="0" sz="2000" lang="en-US">
                <a:latin typeface="Times New Roman" panose="02020603050405020304" pitchFamily="18" charset="0"/>
                <a:cs typeface="Times New Roman" panose="02020603050405020304" pitchFamily="18" charset="0"/>
              </a:rPr>
              <a:t> The new test has three sections dealing with three important skills. </a:t>
            </a:r>
          </a:p>
          <a:p>
            <a:pPr indent="-342900" marL="342900">
              <a:buFont typeface="+mj-lt"/>
              <a:buAutoNum type="arabicPeriod"/>
            </a:pPr>
            <a:endParaRPr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dirty="0" sz="2000" lang="en-US">
                <a:latin typeface="Times New Roman" panose="02020603050405020304" pitchFamily="18" charset="0"/>
                <a:cs typeface="Times New Roman" panose="02020603050405020304" pitchFamily="18" charset="0"/>
              </a:rPr>
              <a:t>The shocking crash of the airplane off the coast of Florida confused investigators. </a:t>
            </a:r>
          </a:p>
          <a:p>
            <a:pPr indent="-342900" marL="342900">
              <a:buFont typeface="+mj-lt"/>
              <a:buAutoNum type="arabicPeriod"/>
            </a:pPr>
            <a:endParaRPr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dirty="0" sz="2000" lang="en-US">
                <a:latin typeface="Times New Roman" panose="02020603050405020304" pitchFamily="18" charset="0"/>
                <a:cs typeface="Times New Roman" panose="02020603050405020304" pitchFamily="18" charset="0"/>
              </a:rPr>
              <a:t>Crossword puzzles are not only educational and fun, but also addictive.</a:t>
            </a:r>
          </a:p>
          <a:p>
            <a:pPr indent="-342900" marL="342900">
              <a:buFont typeface="+mj-lt"/>
              <a:buAutoNum type="arabicPeriod"/>
            </a:pPr>
            <a:endParaRPr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dirty="0" sz="2000" lang="en-US">
                <a:latin typeface="Times New Roman" panose="02020603050405020304" pitchFamily="18" charset="0"/>
                <a:cs typeface="Times New Roman" panose="02020603050405020304" pitchFamily="18" charset="0"/>
              </a:rPr>
              <a:t>Recent research has shown once again that eating dark green, leafy vegetables such as broccoli and cabbage may reduce the risk of some types of cancer. </a:t>
            </a:r>
          </a:p>
          <a:p>
            <a:r>
              <a:rPr dirty="0" sz="2000" lang="en-US">
                <a:latin typeface="Times New Roman" panose="02020603050405020304" pitchFamily="18" charset="0"/>
                <a:cs typeface="Times New Roman" panose="02020603050405020304" pitchFamily="18" charset="0"/>
              </a:rPr>
              <a:t>. </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43" name="Title 1"/>
          <p:cNvSpPr>
            <a:spLocks noGrp="1"/>
          </p:cNvSpPr>
          <p:nvPr>
            <p:ph type="title"/>
          </p:nvPr>
        </p:nvSpPr>
        <p:spPr/>
        <p:txBody>
          <a:bodyPr>
            <a:normAutofit/>
          </a:bodyPr>
          <a:p>
            <a:endParaRPr dirty="0" sz="2700" lang="en-US">
              <a:solidFill>
                <a:schemeClr val="accent2"/>
              </a:solidFill>
              <a:latin typeface="Times New Roman" panose="02020603050405020304" pitchFamily="18" charset="0"/>
              <a:cs typeface="Times New Roman" panose="02020603050405020304" pitchFamily="18" charset="0"/>
            </a:endParaRPr>
          </a:p>
        </p:txBody>
      </p:sp>
      <p:sp>
        <p:nvSpPr>
          <p:cNvPr id="1048644" name="Content Placeholder 2"/>
          <p:cNvSpPr>
            <a:spLocks noGrp="1"/>
          </p:cNvSpPr>
          <p:nvPr>
            <p:ph idx="1"/>
          </p:nvPr>
        </p:nvSpPr>
        <p:spPr>
          <a:xfrm>
            <a:off x="726366" y="1023292"/>
            <a:ext cx="8417634" cy="3017520"/>
          </a:xfrm>
        </p:spPr>
        <p:txBody>
          <a:bodyPr>
            <a:noAutofit/>
          </a:bodyPr>
          <a:p>
            <a:pPr indent="-342900" marL="342900">
              <a:buFont typeface="+mj-lt"/>
              <a:buAutoNum type="arabicPeriod"/>
            </a:pPr>
            <a:r>
              <a:rPr dirty="0" sz="2000" lang="en-US">
                <a:latin typeface="Times New Roman" panose="02020603050405020304" pitchFamily="18" charset="0"/>
                <a:cs typeface="Times New Roman" panose="02020603050405020304" pitchFamily="18" charset="0"/>
              </a:rPr>
              <a:t> The </a:t>
            </a:r>
            <a:r>
              <a:rPr b="1" dirty="0" sz="2000" lang="en-US">
                <a:solidFill>
                  <a:srgbClr val="FF0000"/>
                </a:solidFill>
                <a:latin typeface="Times New Roman" panose="02020603050405020304" pitchFamily="18" charset="0"/>
                <a:cs typeface="Times New Roman" panose="02020603050405020304" pitchFamily="18" charset="0"/>
              </a:rPr>
              <a:t>new test </a:t>
            </a:r>
            <a:r>
              <a:rPr dirty="0" sz="2000" lang="en-US">
                <a:latin typeface="Times New Roman" panose="02020603050405020304" pitchFamily="18" charset="0"/>
                <a:cs typeface="Times New Roman" panose="02020603050405020304" pitchFamily="18" charset="0"/>
              </a:rPr>
              <a:t>has three sections dealing with three important skills. </a:t>
            </a:r>
          </a:p>
          <a:p>
            <a:pPr indent="-342900" marL="342900">
              <a:buFont typeface="+mj-lt"/>
              <a:buAutoNum type="arabicPeriod"/>
            </a:pPr>
            <a:endParaRPr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dirty="0" sz="2000" lang="en-US">
                <a:latin typeface="Times New Roman" panose="02020603050405020304" pitchFamily="18" charset="0"/>
                <a:cs typeface="Times New Roman" panose="02020603050405020304" pitchFamily="18" charset="0"/>
              </a:rPr>
              <a:t>The shocking </a:t>
            </a:r>
            <a:r>
              <a:rPr b="1" dirty="0" sz="2000" lang="en-US">
                <a:solidFill>
                  <a:srgbClr val="FF0000"/>
                </a:solidFill>
                <a:latin typeface="Times New Roman" panose="02020603050405020304" pitchFamily="18" charset="0"/>
                <a:cs typeface="Times New Roman" panose="02020603050405020304" pitchFamily="18" charset="0"/>
              </a:rPr>
              <a:t>crash of the airplane </a:t>
            </a:r>
            <a:r>
              <a:rPr dirty="0" sz="2000" lang="en-US">
                <a:latin typeface="Times New Roman" panose="02020603050405020304" pitchFamily="18" charset="0"/>
                <a:cs typeface="Times New Roman" panose="02020603050405020304" pitchFamily="18" charset="0"/>
              </a:rPr>
              <a:t>off the coast of Florida confused investigators. </a:t>
            </a:r>
          </a:p>
          <a:p>
            <a:pPr indent="-342900" marL="342900">
              <a:buFont typeface="+mj-lt"/>
              <a:buAutoNum type="arabicPeriod"/>
            </a:pPr>
            <a:endParaRPr b="1" dirty="0" sz="2000" lang="en-US">
              <a:solidFill>
                <a:srgbClr val="FF0000"/>
              </a:solidFill>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US">
                <a:solidFill>
                  <a:srgbClr val="FF0000"/>
                </a:solidFill>
                <a:latin typeface="Times New Roman" panose="02020603050405020304" pitchFamily="18" charset="0"/>
                <a:cs typeface="Times New Roman" panose="02020603050405020304" pitchFamily="18" charset="0"/>
              </a:rPr>
              <a:t>Crossword puzzles </a:t>
            </a:r>
            <a:r>
              <a:rPr dirty="0" sz="2000" lang="en-US">
                <a:latin typeface="Times New Roman" panose="02020603050405020304" pitchFamily="18" charset="0"/>
                <a:cs typeface="Times New Roman" panose="02020603050405020304" pitchFamily="18" charset="0"/>
              </a:rPr>
              <a:t>are not only educational and fun, but also addictive.</a:t>
            </a:r>
          </a:p>
          <a:p>
            <a:pPr indent="-342900" marL="342900">
              <a:buFont typeface="+mj-lt"/>
              <a:buAutoNum type="arabicPeriod"/>
            </a:pPr>
            <a:endParaRPr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dirty="0" sz="2000" lang="en-US">
                <a:latin typeface="Times New Roman" panose="02020603050405020304" pitchFamily="18" charset="0"/>
                <a:cs typeface="Times New Roman" panose="02020603050405020304" pitchFamily="18" charset="0"/>
              </a:rPr>
              <a:t>Recent research has shown once again that </a:t>
            </a:r>
            <a:r>
              <a:rPr b="1" dirty="0" sz="2000" lang="en-US">
                <a:solidFill>
                  <a:srgbClr val="FF0000"/>
                </a:solidFill>
                <a:latin typeface="Times New Roman" panose="02020603050405020304" pitchFamily="18" charset="0"/>
                <a:cs typeface="Times New Roman" panose="02020603050405020304" pitchFamily="18" charset="0"/>
              </a:rPr>
              <a:t>eating dark green, leafy vegetables </a:t>
            </a:r>
            <a:r>
              <a:rPr dirty="0" sz="2000" lang="en-US">
                <a:latin typeface="Times New Roman" panose="02020603050405020304" pitchFamily="18" charset="0"/>
                <a:cs typeface="Times New Roman" panose="02020603050405020304" pitchFamily="18" charset="0"/>
              </a:rPr>
              <a:t>such as broccoli and cabbage may reduce the risk of some types of cancer. </a:t>
            </a: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45" name="Title 1"/>
          <p:cNvSpPr>
            <a:spLocks noGrp="1"/>
          </p:cNvSpPr>
          <p:nvPr>
            <p:ph type="title"/>
          </p:nvPr>
        </p:nvSpPr>
        <p:spPr>
          <a:xfrm>
            <a:off x="822960" y="461529"/>
            <a:ext cx="7543800" cy="1088068"/>
          </a:xfrm>
        </p:spPr>
        <p:txBody>
          <a:bodyPr>
            <a:normAutofit/>
          </a:bodyPr>
          <a:p>
            <a:r>
              <a:rPr b="1" dirty="0" sz="2400" lang="en-US">
                <a:solidFill>
                  <a:schemeClr val="bg2">
                    <a:lumMod val="75000"/>
                  </a:schemeClr>
                </a:solidFill>
                <a:latin typeface="Times New Roman" panose="02020603050405020304" pitchFamily="18" charset="0"/>
                <a:cs typeface="Times New Roman" panose="02020603050405020304" pitchFamily="18" charset="0"/>
              </a:rPr>
              <a:t>These topic sentences are too general. Using the same topic, write a topic sentence with a clear controlling idea</a:t>
            </a:r>
          </a:p>
        </p:txBody>
      </p:sp>
      <p:sp>
        <p:nvSpPr>
          <p:cNvPr id="1048646" name="Content Placeholder 2"/>
          <p:cNvSpPr>
            <a:spLocks noGrp="1"/>
          </p:cNvSpPr>
          <p:nvPr>
            <p:ph idx="1"/>
          </p:nvPr>
        </p:nvSpPr>
        <p:spPr/>
        <p:txBody>
          <a:bodyPr>
            <a:normAutofit/>
          </a:bodyPr>
          <a:p>
            <a:pPr>
              <a:buFont typeface="Courier New" panose="02070309020205020404" pitchFamily="49" charset="0"/>
              <a:buChar char="o"/>
            </a:pPr>
            <a:r>
              <a:rPr dirty="0" sz="2400" lang="en-US">
                <a:latin typeface="Times New Roman" panose="02020603050405020304" pitchFamily="18" charset="0"/>
                <a:cs typeface="Times New Roman" panose="02020603050405020304" pitchFamily="18" charset="0"/>
              </a:rPr>
              <a:t>Flowers are beautiful.</a:t>
            </a:r>
          </a:p>
          <a:p>
            <a:pPr>
              <a:buFont typeface="Courier New" panose="02070309020205020404" pitchFamily="49" charset="0"/>
              <a:buChar char="o"/>
            </a:pPr>
            <a:r>
              <a:rPr dirty="0" sz="2400" lang="en-US">
                <a:latin typeface="Times New Roman" panose="02020603050405020304" pitchFamily="18" charset="0"/>
                <a:cs typeface="Times New Roman" panose="02020603050405020304" pitchFamily="18" charset="0"/>
              </a:rPr>
              <a:t>Cats are nice.</a:t>
            </a:r>
          </a:p>
          <a:p>
            <a:pPr>
              <a:buFont typeface="Courier New" panose="02070309020205020404" pitchFamily="49" charset="0"/>
              <a:buChar char="o"/>
            </a:pPr>
            <a:r>
              <a:rPr dirty="0" sz="2400" lang="en-US">
                <a:latin typeface="Times New Roman" panose="02020603050405020304" pitchFamily="18" charset="0"/>
                <a:cs typeface="Times New Roman" panose="02020603050405020304" pitchFamily="18" charset="0"/>
              </a:rPr>
              <a:t>Reading blogs is interesting.</a:t>
            </a:r>
          </a:p>
          <a:p>
            <a:pPr>
              <a:buFont typeface="Courier New" panose="02070309020205020404" pitchFamily="49" charset="0"/>
              <a:buChar char="o"/>
            </a:pPr>
            <a:r>
              <a:rPr dirty="0" sz="2400" lang="en-US">
                <a:latin typeface="Times New Roman" panose="02020603050405020304" pitchFamily="18" charset="0"/>
                <a:cs typeface="Times New Roman" panose="02020603050405020304" pitchFamily="18" charset="0"/>
              </a:rPr>
              <a:t>Running is a hobby</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1" name="Shape 94"/>
        <p:cNvGrpSpPr/>
        <p:nvPr/>
      </p:nvGrpSpPr>
      <p:grpSpPr>
        <a:xfrm>
          <a:off x="0" y="0"/>
          <a:ext cx="0" cy="0"/>
          <a:chOff x="0" y="0"/>
          <a:chExt cx="0" cy="0"/>
        </a:xfrm>
      </p:grpSpPr>
      <p:sp>
        <p:nvSpPr>
          <p:cNvPr id="1048587" name="Google Shape;95;p3"/>
          <p:cNvSpPr txBox="1"/>
          <p:nvPr/>
        </p:nvSpPr>
        <p:spPr>
          <a:xfrm>
            <a:off x="142844" y="285734"/>
            <a:ext cx="9001156" cy="5603200"/>
          </a:xfrm>
          <a:prstGeom prst="rect"/>
          <a:noFill/>
          <a:ln>
            <a:noFill/>
          </a:ln>
        </p:spPr>
        <p:txBody>
          <a:bodyPr anchor="t" anchorCtr="0" bIns="45700" lIns="91425" rIns="91425" spcFirstLastPara="1" tIns="45700" wrap="square">
            <a:spAutoFit/>
          </a:bodyPr>
          <a:p>
            <a:pPr algn="ctr" indent="0" lvl="1" marL="0" marR="0" rtl="0">
              <a:spcBef>
                <a:spcPts val="0"/>
              </a:spcBef>
              <a:spcAft>
                <a:spcPts val="0"/>
              </a:spcAft>
              <a:buNone/>
            </a:pPr>
            <a:endParaRPr b="0" cap="none" dirty="0" sz="2400" i="0" strike="noStrike" u="none">
              <a:solidFill>
                <a:schemeClr val="dk2"/>
              </a:solidFill>
              <a:latin typeface="Times New Roman"/>
              <a:ea typeface="Times New Roman"/>
              <a:cs typeface="Times New Roman"/>
              <a:sym typeface="Times New Roman"/>
            </a:endParaRPr>
          </a:p>
          <a:p>
            <a:pPr algn="l" indent="0" lvl="1" marL="0" marR="0" rtl="0">
              <a:spcBef>
                <a:spcPts val="0"/>
              </a:spcBef>
              <a:spcAft>
                <a:spcPts val="0"/>
              </a:spcAft>
              <a:buNone/>
            </a:pPr>
            <a:r>
              <a:rPr b="1" cap="none" dirty="0" sz="3600" i="0" lang="en-US" strike="noStrike" u="none">
                <a:solidFill>
                  <a:schemeClr val="dk1"/>
                </a:solidFill>
                <a:latin typeface="Times New Roman"/>
                <a:ea typeface="Times New Roman"/>
                <a:cs typeface="Times New Roman"/>
                <a:sym typeface="Times New Roman"/>
              </a:rPr>
              <a:t>Paragraph </a:t>
            </a:r>
            <a:endParaRPr dirty="0"/>
          </a:p>
          <a:p>
            <a:pPr algn="l" indent="0" lvl="1" marL="0" marR="0" rtl="0">
              <a:spcBef>
                <a:spcPts val="0"/>
              </a:spcBef>
              <a:spcAft>
                <a:spcPts val="0"/>
              </a:spcAft>
              <a:buNone/>
            </a:pPr>
            <a:endParaRPr b="0" cap="none" dirty="0" sz="2400" i="0" strike="noStrike" u="none">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b="1" cap="none" dirty="0" sz="2400" i="1" lang="en-US" strike="noStrike" u="none">
                <a:solidFill>
                  <a:schemeClr val="dk1"/>
                </a:solidFill>
                <a:latin typeface="Times New Roman"/>
                <a:ea typeface="Times New Roman"/>
                <a:cs typeface="Times New Roman"/>
                <a:sym typeface="Times New Roman"/>
              </a:rPr>
              <a:t>A paragraph is a collection of sentences that deal with one subject.</a:t>
            </a:r>
            <a:endParaRPr dirty="0"/>
          </a:p>
          <a:p>
            <a:pPr algn="l" indent="0" lvl="0" marL="0" marR="0" rtl="0">
              <a:spcBef>
                <a:spcPts val="0"/>
              </a:spcBef>
              <a:spcAft>
                <a:spcPts val="0"/>
              </a:spcAft>
              <a:buNone/>
            </a:pPr>
            <a:endParaRPr dirty="0" sz="2400">
              <a:solidFill>
                <a:schemeClr val="dk1"/>
              </a:solidFill>
              <a:latin typeface="Times New Roman"/>
              <a:ea typeface="Times New Roman"/>
              <a:cs typeface="Times New Roman"/>
              <a:sym typeface="Times New Roman"/>
            </a:endParaRPr>
          </a:p>
          <a:p>
            <a:pPr algn="just" indent="0" lvl="0" marL="0" marR="0" rtl="0">
              <a:spcBef>
                <a:spcPts val="0"/>
              </a:spcBef>
              <a:spcAft>
                <a:spcPts val="0"/>
              </a:spcAft>
              <a:buNone/>
            </a:pPr>
            <a:r>
              <a:rPr dirty="0" sz="2400" lang="en-US">
                <a:solidFill>
                  <a:schemeClr val="dk1"/>
                </a:solidFill>
                <a:latin typeface="Times New Roman"/>
                <a:ea typeface="Times New Roman"/>
                <a:cs typeface="Times New Roman"/>
                <a:sym typeface="Times New Roman"/>
              </a:rPr>
              <a:t>All paragraphs contain a topic sentence, which is often, but not always,</a:t>
            </a:r>
            <a:endParaRPr dirty="0"/>
          </a:p>
          <a:p>
            <a:pPr algn="just" indent="0" lvl="0" marL="0" marR="0" rtl="0">
              <a:spcBef>
                <a:spcPts val="0"/>
              </a:spcBef>
              <a:spcAft>
                <a:spcPts val="0"/>
              </a:spcAft>
              <a:buNone/>
            </a:pPr>
            <a:r>
              <a:rPr dirty="0" sz="2400" lang="en-US">
                <a:solidFill>
                  <a:schemeClr val="dk1"/>
                </a:solidFill>
                <a:latin typeface="Times New Roman"/>
                <a:ea typeface="Times New Roman"/>
                <a:cs typeface="Times New Roman"/>
                <a:sym typeface="Times New Roman"/>
              </a:rPr>
              <a:t>the first. Other components vary according to the nature of the topic. </a:t>
            </a:r>
            <a:endParaRPr dirty="0"/>
          </a:p>
          <a:p>
            <a:pPr algn="just" indent="0" lvl="0" marL="0" marR="0" rtl="0">
              <a:spcBef>
                <a:spcPts val="0"/>
              </a:spcBef>
              <a:spcAft>
                <a:spcPts val="0"/>
              </a:spcAft>
              <a:buNone/>
            </a:pPr>
            <a:r>
              <a:rPr dirty="0" sz="2400" lang="en-US">
                <a:solidFill>
                  <a:schemeClr val="dk1"/>
                </a:solidFill>
                <a:latin typeface="Times New Roman"/>
                <a:ea typeface="Times New Roman"/>
                <a:cs typeface="Times New Roman"/>
                <a:sym typeface="Times New Roman"/>
              </a:rPr>
              <a:t>Introductory paragraphs often contain definitions, and descriptive </a:t>
            </a:r>
            <a:endParaRPr dirty="0"/>
          </a:p>
          <a:p>
            <a:pPr algn="just" indent="0" lvl="0" marL="0" marR="0" rtl="0">
              <a:spcBef>
                <a:spcPts val="0"/>
              </a:spcBef>
              <a:spcAft>
                <a:spcPts val="0"/>
              </a:spcAft>
              <a:buNone/>
            </a:pPr>
            <a:r>
              <a:rPr dirty="0" sz="2400" lang="en-US">
                <a:solidFill>
                  <a:schemeClr val="dk1"/>
                </a:solidFill>
                <a:latin typeface="Times New Roman"/>
                <a:ea typeface="Times New Roman"/>
                <a:cs typeface="Times New Roman"/>
                <a:sym typeface="Times New Roman"/>
              </a:rPr>
              <a:t>paragraphs include a lot of detail. Other sentences give examples and offer reasons and restatements.</a:t>
            </a:r>
            <a:endParaRPr dirty="0" sz="2400">
              <a:solidFill>
                <a:schemeClr val="dk1"/>
              </a:solidFill>
              <a:latin typeface="Times New Roman"/>
              <a:ea typeface="Times New Roman"/>
              <a:cs typeface="Times New Roman"/>
              <a:sym typeface="Times New Roman"/>
            </a:endParaRPr>
          </a:p>
          <a:p>
            <a:pPr algn="l" indent="-457200" lvl="1" marL="457200" marR="0" rtl="0">
              <a:spcBef>
                <a:spcPts val="0"/>
              </a:spcBef>
              <a:spcAft>
                <a:spcPts val="0"/>
              </a:spcAft>
              <a:buNone/>
            </a:pPr>
            <a:endParaRPr b="0" cap="none" dirty="0" sz="2400" i="0" strike="noStrike" u="none">
              <a:solidFill>
                <a:schemeClr val="dk1"/>
              </a:solidFill>
              <a:latin typeface="Times New Roman"/>
              <a:ea typeface="Times New Roman"/>
              <a:cs typeface="Times New Roman"/>
              <a:sym typeface="Times New Roman"/>
            </a:endParaRPr>
          </a:p>
        </p:txBody>
      </p:sp>
      <p:pic>
        <p:nvPicPr>
          <p:cNvPr id="2097161" name="Google Shape;96;p3"/>
          <p:cNvPicPr preferRelativeResize="0">
            <a:picLocks/>
          </p:cNvPicPr>
          <p:nvPr/>
        </p:nvPicPr>
        <p:blipFill rotWithShape="1">
          <a:blip xmlns:r="http://schemas.openxmlformats.org/officeDocument/2006/relationships" r:embed="rId1">
            <a:alphaModFix/>
          </a:blip>
          <a:srcRect/>
          <a:stretch>
            <a:fillRect/>
          </a:stretch>
        </p:blipFill>
        <p:spPr>
          <a:xfrm>
            <a:off x="75974" y="84080"/>
            <a:ext cx="1685925" cy="438150"/>
          </a:xfrm>
          <a:prstGeom prst="rect"/>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47" name="Title 1"/>
          <p:cNvSpPr>
            <a:spLocks noGrp="1"/>
          </p:cNvSpPr>
          <p:nvPr>
            <p:ph type="title"/>
          </p:nvPr>
        </p:nvSpPr>
        <p:spPr/>
        <p:txBody>
          <a:bodyPr/>
          <a:p>
            <a:endParaRPr lang="en-US"/>
          </a:p>
        </p:txBody>
      </p:sp>
      <p:sp>
        <p:nvSpPr>
          <p:cNvPr id="1048648" name="Content Placeholder 2"/>
          <p:cNvSpPr>
            <a:spLocks noGrp="1"/>
          </p:cNvSpPr>
          <p:nvPr>
            <p:ph idx="1"/>
          </p:nvPr>
        </p:nvSpPr>
        <p:spPr/>
        <p:txBody>
          <a:bodyPr>
            <a:normAutofit/>
          </a:bodyPr>
          <a:p>
            <a:r>
              <a:rPr dirty="0" sz="2100" lang="en-US">
                <a:latin typeface="Times New Roman" panose="02020603050405020304" pitchFamily="18" charset="0"/>
                <a:cs typeface="Times New Roman" panose="02020603050405020304" pitchFamily="18" charset="0"/>
              </a:rPr>
              <a:t>I usually go skiing every weekend in the winter even though it is expensive. I love the feeling of flying down a mountain. The views are beautiful from the top of a mountain and along the trails. Even the danger of falling and getting hurt can’t keep me away from the slopes on a winter day.</a:t>
            </a:r>
          </a:p>
          <a:p>
            <a:r>
              <a:rPr dirty="0" sz="2100" lang="en-US">
                <a:latin typeface="Times New Roman" panose="02020603050405020304" pitchFamily="18" charset="0"/>
                <a:cs typeface="Times New Roman" panose="02020603050405020304" pitchFamily="18" charset="0"/>
              </a:rPr>
              <a:t>a) Skiing is expensive.</a:t>
            </a:r>
          </a:p>
          <a:p>
            <a:r>
              <a:rPr dirty="0" sz="2100" lang="en-US">
                <a:latin typeface="Times New Roman" panose="02020603050405020304" pitchFamily="18" charset="0"/>
                <a:cs typeface="Times New Roman" panose="02020603050405020304" pitchFamily="18" charset="0"/>
              </a:rPr>
              <a:t>b) Skiing is my </a:t>
            </a:r>
            <a:r>
              <a:rPr dirty="0" sz="2100" lang="en-US" err="1">
                <a:latin typeface="Times New Roman" panose="02020603050405020304" pitchFamily="18" charset="0"/>
                <a:cs typeface="Times New Roman" panose="02020603050405020304" pitchFamily="18" charset="0"/>
              </a:rPr>
              <a:t>favourite</a:t>
            </a:r>
            <a:r>
              <a:rPr dirty="0" sz="2100" lang="en-US">
                <a:latin typeface="Times New Roman" panose="02020603050405020304" pitchFamily="18" charset="0"/>
                <a:cs typeface="Times New Roman" panose="02020603050405020304" pitchFamily="18" charset="0"/>
              </a:rPr>
              <a:t> sport.</a:t>
            </a:r>
          </a:p>
          <a:p>
            <a:r>
              <a:rPr dirty="0" sz="2100" lang="en-US">
                <a:latin typeface="Times New Roman" panose="02020603050405020304" pitchFamily="18" charset="0"/>
                <a:cs typeface="Times New Roman" panose="02020603050405020304" pitchFamily="18" charset="0"/>
              </a:rPr>
              <a:t>c) Skiing is dangerous.</a:t>
            </a:r>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49" name="Title 1"/>
          <p:cNvSpPr>
            <a:spLocks noGrp="1"/>
          </p:cNvSpPr>
          <p:nvPr>
            <p:ph type="title"/>
          </p:nvPr>
        </p:nvSpPr>
        <p:spPr/>
        <p:txBody>
          <a:bodyPr/>
          <a:p>
            <a:endParaRPr lang="en-US"/>
          </a:p>
        </p:txBody>
      </p:sp>
      <p:sp>
        <p:nvSpPr>
          <p:cNvPr id="1048650" name="Content Placeholder 2"/>
          <p:cNvSpPr>
            <a:spLocks noGrp="1"/>
          </p:cNvSpPr>
          <p:nvPr>
            <p:ph idx="1"/>
          </p:nvPr>
        </p:nvSpPr>
        <p:spPr/>
        <p:txBody>
          <a:bodyPr>
            <a:normAutofit/>
          </a:bodyPr>
          <a:p>
            <a:r>
              <a:rPr dirty="0" sz="2100" lang="en-US">
                <a:latin typeface="Times New Roman" panose="02020603050405020304" pitchFamily="18" charset="0"/>
                <a:cs typeface="Times New Roman" panose="02020603050405020304" pitchFamily="18" charset="0"/>
              </a:rPr>
              <a:t>I usually go skiing every weekend in the winter even though it is expensive. I love the feeling of flying down a mountain. The views are beautiful from the top of a mountain and along the trails. Even the danger of falling and getting hurt can’t keep me away from the slopes on a winter day.</a:t>
            </a:r>
          </a:p>
          <a:p>
            <a:r>
              <a:rPr dirty="0" sz="2100" lang="en-US">
                <a:latin typeface="Times New Roman" panose="02020603050405020304" pitchFamily="18" charset="0"/>
                <a:cs typeface="Times New Roman" panose="02020603050405020304" pitchFamily="18" charset="0"/>
              </a:rPr>
              <a:t>a) Skiing is expensive.</a:t>
            </a:r>
          </a:p>
          <a:p>
            <a:r>
              <a:rPr dirty="0" sz="2100" lang="en-US">
                <a:latin typeface="Times New Roman" panose="02020603050405020304" pitchFamily="18" charset="0"/>
                <a:cs typeface="Times New Roman" panose="02020603050405020304" pitchFamily="18" charset="0"/>
              </a:rPr>
              <a:t>b) </a:t>
            </a:r>
            <a:r>
              <a:rPr b="1" dirty="0" sz="2100" lang="en-US">
                <a:latin typeface="Times New Roman" panose="02020603050405020304" pitchFamily="18" charset="0"/>
                <a:cs typeface="Times New Roman" panose="02020603050405020304" pitchFamily="18" charset="0"/>
              </a:rPr>
              <a:t>Skiing is my </a:t>
            </a:r>
            <a:r>
              <a:rPr b="1" dirty="0" sz="2100" lang="en-US" err="1">
                <a:latin typeface="Times New Roman" panose="02020603050405020304" pitchFamily="18" charset="0"/>
                <a:cs typeface="Times New Roman" panose="02020603050405020304" pitchFamily="18" charset="0"/>
              </a:rPr>
              <a:t>favourite</a:t>
            </a:r>
            <a:r>
              <a:rPr b="1" dirty="0" sz="2100" lang="en-US">
                <a:latin typeface="Times New Roman" panose="02020603050405020304" pitchFamily="18" charset="0"/>
                <a:cs typeface="Times New Roman" panose="02020603050405020304" pitchFamily="18" charset="0"/>
              </a:rPr>
              <a:t> sport.</a:t>
            </a:r>
          </a:p>
          <a:p>
            <a:r>
              <a:rPr dirty="0" sz="2100" lang="en-US">
                <a:latin typeface="Times New Roman" panose="02020603050405020304" pitchFamily="18" charset="0"/>
                <a:cs typeface="Times New Roman" panose="02020603050405020304" pitchFamily="18" charset="0"/>
              </a:rPr>
              <a:t>c) Skiing is dangerous.</a:t>
            </a:r>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51" name="Title 1"/>
          <p:cNvSpPr>
            <a:spLocks noGrp="1"/>
          </p:cNvSpPr>
          <p:nvPr>
            <p:ph type="title"/>
          </p:nvPr>
        </p:nvSpPr>
        <p:spPr>
          <a:xfrm>
            <a:off x="822960" y="637953"/>
            <a:ext cx="7543800" cy="342763"/>
          </a:xfrm>
        </p:spPr>
        <p:txBody>
          <a:bodyPr/>
          <a:p>
            <a:r>
              <a:rPr b="1" dirty="0" sz="1800" lang="en-US" smtClean="0">
                <a:solidFill>
                  <a:schemeClr val="accent2"/>
                </a:solidFill>
                <a:latin typeface="Times New Roman" panose="02020603050405020304" pitchFamily="18" charset="0"/>
                <a:cs typeface="Times New Roman" panose="02020603050405020304" pitchFamily="18" charset="0"/>
              </a:rPr>
              <a:t>Topic sentence</a:t>
            </a:r>
            <a:endParaRPr b="1" dirty="0" sz="1800" lang="en-US">
              <a:solidFill>
                <a:schemeClr val="accent2"/>
              </a:solidFill>
              <a:latin typeface="Times New Roman" panose="02020603050405020304" pitchFamily="18" charset="0"/>
              <a:cs typeface="Times New Roman" panose="02020603050405020304" pitchFamily="18" charset="0"/>
            </a:endParaRPr>
          </a:p>
        </p:txBody>
      </p:sp>
      <p:sp>
        <p:nvSpPr>
          <p:cNvPr id="1048652" name="Content Placeholder 2"/>
          <p:cNvSpPr>
            <a:spLocks noGrp="1"/>
          </p:cNvSpPr>
          <p:nvPr>
            <p:ph idx="1"/>
          </p:nvPr>
        </p:nvSpPr>
        <p:spPr>
          <a:xfrm>
            <a:off x="822960" y="980716"/>
            <a:ext cx="7543800" cy="3295276"/>
          </a:xfrm>
        </p:spPr>
        <p:txBody>
          <a:bodyPr>
            <a:noAutofit/>
          </a:bodyPr>
          <a:p>
            <a:pPr algn="just"/>
            <a:r>
              <a:rPr dirty="0" sz="2000" lang="en-US">
                <a:latin typeface="Times New Roman" panose="02020603050405020304" pitchFamily="18" charset="0"/>
                <a:cs typeface="Times New Roman" panose="02020603050405020304" pitchFamily="18" charset="0"/>
              </a:rPr>
              <a:t>___________________________________________North Americans send cards for many occasions. They send cards to family and friends on birthdays and holidays. They also send thank-you cards, get well cards, graduation cards, and congratulation cards. It is very common to buy cards in stores and send them through the mail, but turning on the computer and sending cards over the Internet is also popular</a:t>
            </a:r>
            <a:r>
              <a:rPr dirty="0" sz="2000" lang="en-US" smtClean="0">
                <a:latin typeface="Times New Roman" panose="02020603050405020304" pitchFamily="18" charset="0"/>
                <a:cs typeface="Times New Roman" panose="02020603050405020304" pitchFamily="18" charset="0"/>
              </a:rPr>
              <a:t>.</a:t>
            </a:r>
          </a:p>
          <a:p>
            <a:pPr algn="just"/>
            <a:endParaRPr dirty="0" sz="2000" lang="en-US">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a) Sending cards is very popular in North America.</a:t>
            </a:r>
          </a:p>
          <a:p>
            <a:r>
              <a:rPr dirty="0" sz="2000" lang="en-US">
                <a:latin typeface="Times New Roman" panose="02020603050405020304" pitchFamily="18" charset="0"/>
                <a:cs typeface="Times New Roman" panose="02020603050405020304" pitchFamily="18" charset="0"/>
              </a:rPr>
              <a:t>b) Birthday cards are the most popular kind of card.</a:t>
            </a:r>
          </a:p>
          <a:p>
            <a:r>
              <a:rPr dirty="0" sz="2000" lang="en-US">
                <a:latin typeface="Times New Roman" panose="02020603050405020304" pitchFamily="18" charset="0"/>
                <a:cs typeface="Times New Roman" panose="02020603050405020304" pitchFamily="18" charset="0"/>
              </a:rPr>
              <a:t>c) It is important to send thank-you cards.</a:t>
            </a: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53" name="Title 1"/>
          <p:cNvSpPr>
            <a:spLocks noGrp="1"/>
          </p:cNvSpPr>
          <p:nvPr>
            <p:ph type="title"/>
          </p:nvPr>
        </p:nvSpPr>
        <p:spPr>
          <a:xfrm>
            <a:off x="822960" y="701749"/>
            <a:ext cx="7543800" cy="579084"/>
          </a:xfrm>
        </p:spPr>
        <p:txBody>
          <a:bodyPr/>
          <a:p>
            <a:r>
              <a:rPr b="1" dirty="0" sz="2000" lang="en-US" smtClean="0">
                <a:solidFill>
                  <a:schemeClr val="accent2"/>
                </a:solidFill>
                <a:latin typeface="Times New Roman" panose="02020603050405020304" pitchFamily="18" charset="0"/>
                <a:cs typeface="Times New Roman" panose="02020603050405020304" pitchFamily="18" charset="0"/>
              </a:rPr>
              <a:t>Topic sentence</a:t>
            </a:r>
            <a:endParaRPr b="1" dirty="0" sz="2000" lang="en-US">
              <a:solidFill>
                <a:schemeClr val="accent2"/>
              </a:solidFill>
              <a:latin typeface="Times New Roman" panose="02020603050405020304" pitchFamily="18" charset="0"/>
              <a:cs typeface="Times New Roman" panose="02020603050405020304" pitchFamily="18" charset="0"/>
            </a:endParaRPr>
          </a:p>
        </p:txBody>
      </p:sp>
      <p:sp>
        <p:nvSpPr>
          <p:cNvPr id="1048654" name="Content Placeholder 2"/>
          <p:cNvSpPr>
            <a:spLocks noGrp="1"/>
          </p:cNvSpPr>
          <p:nvPr>
            <p:ph idx="1"/>
          </p:nvPr>
        </p:nvSpPr>
        <p:spPr>
          <a:xfrm>
            <a:off x="822960" y="1268389"/>
            <a:ext cx="7543800" cy="3295276"/>
          </a:xfrm>
        </p:spPr>
        <p:txBody>
          <a:bodyPr>
            <a:noAutofit/>
          </a:bodyPr>
          <a:p>
            <a:pPr algn="just"/>
            <a:r>
              <a:rPr dirty="0" sz="2000" lang="en-US">
                <a:latin typeface="Times New Roman" panose="02020603050405020304" pitchFamily="18" charset="0"/>
                <a:cs typeface="Times New Roman" panose="02020603050405020304" pitchFamily="18" charset="0"/>
              </a:rPr>
              <a:t>___________________________________________North Americans send cards for many occasions. They send cards to family and friends on birthdays and holidays. They also send thank-you cards, get well cards, graduation cards, and congratulation cards. It is very common to buy cards in stores and send them through the mail, but turning on the computer and sending cards over the Internet is also popular</a:t>
            </a:r>
            <a:r>
              <a:rPr dirty="0" sz="2000" lang="en-US" smtClean="0">
                <a:latin typeface="Times New Roman" panose="02020603050405020304" pitchFamily="18" charset="0"/>
                <a:cs typeface="Times New Roman" panose="02020603050405020304" pitchFamily="18" charset="0"/>
              </a:rPr>
              <a:t>.</a:t>
            </a:r>
          </a:p>
          <a:p>
            <a:pPr algn="just"/>
            <a:endParaRPr dirty="0" sz="2000" lang="en-US">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a) </a:t>
            </a:r>
            <a:r>
              <a:rPr b="1" dirty="0" sz="2000" lang="en-US">
                <a:latin typeface="Times New Roman" panose="02020603050405020304" pitchFamily="18" charset="0"/>
                <a:cs typeface="Times New Roman" panose="02020603050405020304" pitchFamily="18" charset="0"/>
              </a:rPr>
              <a:t>Sending cards is very popular in North America.</a:t>
            </a:r>
          </a:p>
          <a:p>
            <a:r>
              <a:rPr dirty="0" sz="2000" lang="en-US">
                <a:latin typeface="Times New Roman" panose="02020603050405020304" pitchFamily="18" charset="0"/>
                <a:cs typeface="Times New Roman" panose="02020603050405020304" pitchFamily="18" charset="0"/>
              </a:rPr>
              <a:t>b) Birthday cards are the most popular kind of card.</a:t>
            </a:r>
          </a:p>
          <a:p>
            <a:r>
              <a:rPr dirty="0" sz="2000" lang="en-US">
                <a:latin typeface="Times New Roman" panose="02020603050405020304" pitchFamily="18" charset="0"/>
                <a:cs typeface="Times New Roman" panose="02020603050405020304" pitchFamily="18" charset="0"/>
              </a:rPr>
              <a:t>c) It is important to send thank-you cards.</a:t>
            </a:r>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55" name="Title 1"/>
          <p:cNvSpPr>
            <a:spLocks noGrp="1"/>
          </p:cNvSpPr>
          <p:nvPr>
            <p:ph type="title"/>
          </p:nvPr>
        </p:nvSpPr>
        <p:spPr>
          <a:xfrm>
            <a:off x="822960" y="616688"/>
            <a:ext cx="7543800" cy="479942"/>
          </a:xfrm>
        </p:spPr>
        <p:txBody>
          <a:bodyPr/>
          <a:p>
            <a:r>
              <a:rPr b="1" dirty="0" sz="1800" lang="en-US">
                <a:solidFill>
                  <a:schemeClr val="accent2"/>
                </a:solidFill>
                <a:latin typeface="Times New Roman" panose="02020603050405020304" pitchFamily="18" charset="0"/>
                <a:cs typeface="Times New Roman" panose="02020603050405020304" pitchFamily="18" charset="0"/>
              </a:rPr>
              <a:t>Topic sentence</a:t>
            </a:r>
            <a:endParaRPr dirty="0" sz="1800" lang="en-US">
              <a:latin typeface="Times New Roman" panose="02020603050405020304" pitchFamily="18" charset="0"/>
              <a:cs typeface="Times New Roman" panose="02020603050405020304" pitchFamily="18" charset="0"/>
            </a:endParaRPr>
          </a:p>
        </p:txBody>
      </p:sp>
      <p:sp>
        <p:nvSpPr>
          <p:cNvPr id="1048656" name="Content Placeholder 2"/>
          <p:cNvSpPr>
            <a:spLocks noGrp="1"/>
          </p:cNvSpPr>
          <p:nvPr>
            <p:ph idx="1"/>
          </p:nvPr>
        </p:nvSpPr>
        <p:spPr>
          <a:xfrm>
            <a:off x="822960" y="1096629"/>
            <a:ext cx="8321040" cy="3017520"/>
          </a:xfrm>
        </p:spPr>
        <p:txBody>
          <a:bodyPr/>
          <a:p>
            <a:pPr algn="just"/>
            <a:r>
              <a:rPr dirty="0" sz="1800" lang="en-US" smtClean="0">
                <a:latin typeface="Times New Roman" panose="02020603050405020304" pitchFamily="18" charset="0"/>
                <a:cs typeface="Times New Roman" panose="02020603050405020304" pitchFamily="18" charset="0"/>
              </a:rPr>
              <a:t>______________________________________________________For </a:t>
            </a:r>
            <a:r>
              <a:rPr dirty="0" sz="1800" lang="en-US">
                <a:latin typeface="Times New Roman" panose="02020603050405020304" pitchFamily="18" charset="0"/>
                <a:cs typeface="Times New Roman" panose="02020603050405020304" pitchFamily="18" charset="0"/>
              </a:rPr>
              <a:t>example, Kansas City, in </a:t>
            </a:r>
            <a:r>
              <a:rPr dirty="0" sz="1800" lang="en-US" smtClean="0">
                <a:latin typeface="Times New Roman" panose="02020603050405020304" pitchFamily="18" charset="0"/>
                <a:cs typeface="Times New Roman" panose="02020603050405020304" pitchFamily="18" charset="0"/>
              </a:rPr>
              <a:t>the very </a:t>
            </a:r>
            <a:r>
              <a:rPr dirty="0" sz="1800" lang="en-US">
                <a:latin typeface="Times New Roman" panose="02020603050405020304" pitchFamily="18" charset="0"/>
                <a:cs typeface="Times New Roman" panose="02020603050405020304" pitchFamily="18" charset="0"/>
              </a:rPr>
              <a:t>center of the United States, is known for its beef, and Kansas </a:t>
            </a:r>
            <a:r>
              <a:rPr dirty="0" sz="1800" lang="en-US" smtClean="0">
                <a:latin typeface="Times New Roman" panose="02020603050405020304" pitchFamily="18" charset="0"/>
                <a:cs typeface="Times New Roman" panose="02020603050405020304" pitchFamily="18" charset="0"/>
              </a:rPr>
              <a:t>City barbecue </a:t>
            </a:r>
            <a:r>
              <a:rPr dirty="0" sz="1800" lang="en-US">
                <a:latin typeface="Times New Roman" panose="02020603050405020304" pitchFamily="18" charset="0"/>
                <a:cs typeface="Times New Roman" panose="02020603050405020304" pitchFamily="18" charset="0"/>
              </a:rPr>
              <a:t>is everyone's favorite way to enjoy it. In Boston, people </a:t>
            </a:r>
            <a:r>
              <a:rPr dirty="0" sz="1800" lang="en-US" smtClean="0">
                <a:latin typeface="Times New Roman" panose="02020603050405020304" pitchFamily="18" charset="0"/>
                <a:cs typeface="Times New Roman" panose="02020603050405020304" pitchFamily="18" charset="0"/>
              </a:rPr>
              <a:t>love baked </a:t>
            </a:r>
            <a:r>
              <a:rPr dirty="0" sz="1800" lang="en-US">
                <a:latin typeface="Times New Roman" panose="02020603050405020304" pitchFamily="18" charset="0"/>
                <a:cs typeface="Times New Roman" panose="02020603050405020304" pitchFamily="18" charset="0"/>
              </a:rPr>
              <a:t>beans. In the Southwest, chili, a stew made of meat, beans, </a:t>
            </a:r>
            <a:r>
              <a:rPr dirty="0" sz="1800" lang="en-US" smtClean="0">
                <a:latin typeface="Times New Roman" panose="02020603050405020304" pitchFamily="18" charset="0"/>
                <a:cs typeface="Times New Roman" panose="02020603050405020304" pitchFamily="18" charset="0"/>
              </a:rPr>
              <a:t>tomatoes, and </a:t>
            </a:r>
            <a:r>
              <a:rPr dirty="0" sz="1800" lang="en-US">
                <a:latin typeface="Times New Roman" panose="02020603050405020304" pitchFamily="18" charset="0"/>
                <a:cs typeface="Times New Roman" panose="02020603050405020304" pitchFamily="18" charset="0"/>
              </a:rPr>
              <a:t>hot peppers, is the regional dish. Wisconsin, a state with many </a:t>
            </a:r>
            <a:r>
              <a:rPr dirty="0" sz="1800" lang="en-US" smtClean="0">
                <a:latin typeface="Times New Roman" panose="02020603050405020304" pitchFamily="18" charset="0"/>
                <a:cs typeface="Times New Roman" panose="02020603050405020304" pitchFamily="18" charset="0"/>
              </a:rPr>
              <a:t>dairy farms</a:t>
            </a:r>
            <a:r>
              <a:rPr dirty="0" sz="1800" lang="en-US">
                <a:latin typeface="Times New Roman" panose="02020603050405020304" pitchFamily="18" charset="0"/>
                <a:cs typeface="Times New Roman" panose="02020603050405020304" pitchFamily="18" charset="0"/>
              </a:rPr>
              <a:t>, is famous for its cheese. Go to Maryland and Virginia for </a:t>
            </a:r>
            <a:r>
              <a:rPr dirty="0" sz="1800" lang="en-US" smtClean="0">
                <a:latin typeface="Times New Roman" panose="02020603050405020304" pitchFamily="18" charset="0"/>
                <a:cs typeface="Times New Roman" panose="02020603050405020304" pitchFamily="18" charset="0"/>
              </a:rPr>
              <a:t>crab cakes </a:t>
            </a:r>
            <a:r>
              <a:rPr dirty="0" sz="1800" lang="en-US">
                <a:latin typeface="Times New Roman" panose="02020603050405020304" pitchFamily="18" charset="0"/>
                <a:cs typeface="Times New Roman" panose="02020603050405020304" pitchFamily="18" charset="0"/>
              </a:rPr>
              <a:t>and to the Northeast for clam </a:t>
            </a:r>
            <a:r>
              <a:rPr dirty="0" sz="1800" lang="en-US" smtClean="0">
                <a:latin typeface="Times New Roman" panose="02020603050405020304" pitchFamily="18" charset="0"/>
                <a:cs typeface="Times New Roman" panose="02020603050405020304" pitchFamily="18" charset="0"/>
              </a:rPr>
              <a:t>chowder </a:t>
            </a:r>
            <a:r>
              <a:rPr dirty="0" sz="1800" lang="en-US">
                <a:latin typeface="Times New Roman" panose="02020603050405020304" pitchFamily="18" charset="0"/>
                <a:cs typeface="Times New Roman" panose="02020603050405020304" pitchFamily="18" charset="0"/>
              </a:rPr>
              <a:t>and maple syrup</a:t>
            </a:r>
            <a:r>
              <a:rPr dirty="0" sz="1800" lang="en-US" smtClean="0">
                <a:latin typeface="Times New Roman" panose="02020603050405020304" pitchFamily="18" charset="0"/>
                <a:cs typeface="Times New Roman" panose="02020603050405020304" pitchFamily="18" charset="0"/>
              </a:rPr>
              <a:t>. Indeed, many </a:t>
            </a:r>
            <a:r>
              <a:rPr dirty="0" sz="1800" lang="en-US">
                <a:latin typeface="Times New Roman" panose="02020603050405020304" pitchFamily="18" charset="0"/>
                <a:cs typeface="Times New Roman" panose="02020603050405020304" pitchFamily="18" charset="0"/>
              </a:rPr>
              <a:t>U.S. cities and regions have a special food for everyone to enjoy</a:t>
            </a:r>
            <a:r>
              <a:rPr dirty="0" sz="1800" lang="en-US" smtClean="0">
                <a:latin typeface="Times New Roman" panose="02020603050405020304" pitchFamily="18" charset="0"/>
                <a:cs typeface="Times New Roman" panose="02020603050405020304" pitchFamily="18" charset="0"/>
              </a:rPr>
              <a:t>.</a:t>
            </a:r>
          </a:p>
          <a:p>
            <a:pPr algn="just" indent="-342900" marL="342900">
              <a:buFont typeface="+mj-lt"/>
              <a:buAutoNum type="alphaLcParenR"/>
            </a:pPr>
            <a:r>
              <a:rPr dirty="0" sz="1800" lang="en-US">
                <a:latin typeface="Times New Roman" panose="02020603050405020304" pitchFamily="18" charset="0"/>
                <a:cs typeface="Times New Roman" panose="02020603050405020304" pitchFamily="18" charset="0"/>
              </a:rPr>
              <a:t>There is a variety of food in the United States</a:t>
            </a:r>
            <a:r>
              <a:rPr dirty="0" sz="1800" lang="en-US" smtClean="0">
                <a:latin typeface="Times New Roman" panose="02020603050405020304" pitchFamily="18" charset="0"/>
                <a:cs typeface="Times New Roman" panose="02020603050405020304" pitchFamily="18" charset="0"/>
              </a:rPr>
              <a:t>.</a:t>
            </a:r>
          </a:p>
          <a:p>
            <a:pPr algn="just" indent="-342900" marL="342900">
              <a:buFont typeface="+mj-lt"/>
              <a:buAutoNum type="alphaLcParenR"/>
            </a:pPr>
            <a:r>
              <a:rPr dirty="0" sz="1800" lang="en-US">
                <a:latin typeface="Times New Roman" panose="02020603050405020304" pitchFamily="18" charset="0"/>
                <a:cs typeface="Times New Roman" panose="02020603050405020304" pitchFamily="18" charset="0"/>
              </a:rPr>
              <a:t>Food in the United States varies from sweet desserts to spicy stews</a:t>
            </a:r>
            <a:r>
              <a:rPr dirty="0" sz="1800" lang="en-US" smtClean="0">
                <a:latin typeface="Times New Roman" panose="02020603050405020304" pitchFamily="18" charset="0"/>
                <a:cs typeface="Times New Roman" panose="02020603050405020304" pitchFamily="18" charset="0"/>
              </a:rPr>
              <a:t>.</a:t>
            </a:r>
          </a:p>
          <a:p>
            <a:pPr algn="just" indent="-342900" marL="342900">
              <a:buFont typeface="+mj-lt"/>
              <a:buAutoNum type="alphaLcParenR"/>
            </a:pPr>
            <a:r>
              <a:rPr dirty="0" sz="1800" lang="en-US">
                <a:latin typeface="Times New Roman" panose="02020603050405020304" pitchFamily="18" charset="0"/>
                <a:cs typeface="Times New Roman" panose="02020603050405020304" pitchFamily="18" charset="0"/>
              </a:rPr>
              <a:t>Different regions of the United States have their own traditional foods</a:t>
            </a:r>
            <a:r>
              <a:rPr dirty="0" sz="1800" lang="en-US" smtClean="0">
                <a:latin typeface="Times New Roman" panose="02020603050405020304" pitchFamily="18" charset="0"/>
                <a:cs typeface="Times New Roman" panose="02020603050405020304" pitchFamily="18" charset="0"/>
              </a:rPr>
              <a:t>.</a:t>
            </a:r>
          </a:p>
          <a:p>
            <a:pPr algn="just" indent="-342900" marL="342900">
              <a:buFont typeface="+mj-lt"/>
              <a:buAutoNum type="alphaLcParenR"/>
            </a:pPr>
            <a:r>
              <a:rPr dirty="0" sz="1800" lang="en-US">
                <a:latin typeface="Times New Roman" panose="02020603050405020304" pitchFamily="18" charset="0"/>
                <a:cs typeface="Times New Roman" panose="02020603050405020304" pitchFamily="18" charset="0"/>
              </a:rPr>
              <a:t>Food in the United States is quite delicious.</a:t>
            </a:r>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57" name="Title 1"/>
          <p:cNvSpPr>
            <a:spLocks noGrp="1"/>
          </p:cNvSpPr>
          <p:nvPr>
            <p:ph type="title"/>
          </p:nvPr>
        </p:nvSpPr>
        <p:spPr/>
        <p:txBody>
          <a:bodyPr/>
          <a:p>
            <a:r>
              <a:rPr b="1" dirty="0" lang="en-US">
                <a:solidFill>
                  <a:schemeClr val="accent2"/>
                </a:solidFill>
              </a:rPr>
              <a:t>Topic sentence</a:t>
            </a:r>
            <a:endParaRPr dirty="0" lang="en-US"/>
          </a:p>
        </p:txBody>
      </p:sp>
      <p:sp>
        <p:nvSpPr>
          <p:cNvPr id="1048658" name="Content Placeholder 2"/>
          <p:cNvSpPr>
            <a:spLocks noGrp="1"/>
          </p:cNvSpPr>
          <p:nvPr>
            <p:ph idx="1"/>
          </p:nvPr>
        </p:nvSpPr>
        <p:spPr>
          <a:xfrm>
            <a:off x="822960" y="758987"/>
            <a:ext cx="8012815" cy="3017520"/>
          </a:xfrm>
        </p:spPr>
        <p:txBody>
          <a:bodyPr/>
          <a:p>
            <a:pPr algn="just"/>
            <a:r>
              <a:rPr dirty="0" sz="1800" lang="en-US" smtClean="0">
                <a:latin typeface="Times New Roman" panose="02020603050405020304" pitchFamily="18" charset="0"/>
                <a:cs typeface="Times New Roman" panose="02020603050405020304" pitchFamily="18" charset="0"/>
              </a:rPr>
              <a:t>______________________________________________________For </a:t>
            </a:r>
            <a:r>
              <a:rPr dirty="0" sz="1800" lang="en-US">
                <a:latin typeface="Times New Roman" panose="02020603050405020304" pitchFamily="18" charset="0"/>
                <a:cs typeface="Times New Roman" panose="02020603050405020304" pitchFamily="18" charset="0"/>
              </a:rPr>
              <a:t>example, Kansas City, in </a:t>
            </a:r>
            <a:r>
              <a:rPr dirty="0" sz="1800" lang="en-US" smtClean="0">
                <a:latin typeface="Times New Roman" panose="02020603050405020304" pitchFamily="18" charset="0"/>
                <a:cs typeface="Times New Roman" panose="02020603050405020304" pitchFamily="18" charset="0"/>
              </a:rPr>
              <a:t>the very </a:t>
            </a:r>
            <a:r>
              <a:rPr dirty="0" sz="1800" lang="en-US">
                <a:latin typeface="Times New Roman" panose="02020603050405020304" pitchFamily="18" charset="0"/>
                <a:cs typeface="Times New Roman" panose="02020603050405020304" pitchFamily="18" charset="0"/>
              </a:rPr>
              <a:t>center of the United States, is known for its beef, and Kansas </a:t>
            </a:r>
            <a:r>
              <a:rPr dirty="0" sz="1800" lang="en-US" smtClean="0">
                <a:latin typeface="Times New Roman" panose="02020603050405020304" pitchFamily="18" charset="0"/>
                <a:cs typeface="Times New Roman" panose="02020603050405020304" pitchFamily="18" charset="0"/>
              </a:rPr>
              <a:t>City barbecue </a:t>
            </a:r>
            <a:r>
              <a:rPr dirty="0" sz="1800" lang="en-US">
                <a:latin typeface="Times New Roman" panose="02020603050405020304" pitchFamily="18" charset="0"/>
                <a:cs typeface="Times New Roman" panose="02020603050405020304" pitchFamily="18" charset="0"/>
              </a:rPr>
              <a:t>is everyone's favorite way to enjoy it. In Boston, people </a:t>
            </a:r>
            <a:r>
              <a:rPr dirty="0" sz="1800" lang="en-US" smtClean="0">
                <a:latin typeface="Times New Roman" panose="02020603050405020304" pitchFamily="18" charset="0"/>
                <a:cs typeface="Times New Roman" panose="02020603050405020304" pitchFamily="18" charset="0"/>
              </a:rPr>
              <a:t>love baked </a:t>
            </a:r>
            <a:r>
              <a:rPr dirty="0" sz="1800" lang="en-US">
                <a:latin typeface="Times New Roman" panose="02020603050405020304" pitchFamily="18" charset="0"/>
                <a:cs typeface="Times New Roman" panose="02020603050405020304" pitchFamily="18" charset="0"/>
              </a:rPr>
              <a:t>beans. In the Southwest, chili, a stew made of meat, beans, </a:t>
            </a:r>
            <a:r>
              <a:rPr dirty="0" sz="1800" lang="en-US" smtClean="0">
                <a:latin typeface="Times New Roman" panose="02020603050405020304" pitchFamily="18" charset="0"/>
                <a:cs typeface="Times New Roman" panose="02020603050405020304" pitchFamily="18" charset="0"/>
              </a:rPr>
              <a:t>tomatoes, and </a:t>
            </a:r>
            <a:r>
              <a:rPr dirty="0" sz="1800" lang="en-US">
                <a:latin typeface="Times New Roman" panose="02020603050405020304" pitchFamily="18" charset="0"/>
                <a:cs typeface="Times New Roman" panose="02020603050405020304" pitchFamily="18" charset="0"/>
              </a:rPr>
              <a:t>hot peppers, is the regional dish. Wisconsin, a state with many </a:t>
            </a:r>
            <a:r>
              <a:rPr dirty="0" sz="1800" lang="en-US" smtClean="0">
                <a:latin typeface="Times New Roman" panose="02020603050405020304" pitchFamily="18" charset="0"/>
                <a:cs typeface="Times New Roman" panose="02020603050405020304" pitchFamily="18" charset="0"/>
              </a:rPr>
              <a:t>dairy farms</a:t>
            </a:r>
            <a:r>
              <a:rPr dirty="0" sz="1800" lang="en-US">
                <a:latin typeface="Times New Roman" panose="02020603050405020304" pitchFamily="18" charset="0"/>
                <a:cs typeface="Times New Roman" panose="02020603050405020304" pitchFamily="18" charset="0"/>
              </a:rPr>
              <a:t>, is famous for its cheese. Go to Maryland and Virginia for </a:t>
            </a:r>
            <a:r>
              <a:rPr dirty="0" sz="1800" lang="en-US" smtClean="0">
                <a:latin typeface="Times New Roman" panose="02020603050405020304" pitchFamily="18" charset="0"/>
                <a:cs typeface="Times New Roman" panose="02020603050405020304" pitchFamily="18" charset="0"/>
              </a:rPr>
              <a:t>crab cakes </a:t>
            </a:r>
            <a:r>
              <a:rPr dirty="0" sz="1800" lang="en-US">
                <a:latin typeface="Times New Roman" panose="02020603050405020304" pitchFamily="18" charset="0"/>
                <a:cs typeface="Times New Roman" panose="02020603050405020304" pitchFamily="18" charset="0"/>
              </a:rPr>
              <a:t>and to the Northeast for clam </a:t>
            </a:r>
            <a:r>
              <a:rPr dirty="0" sz="1800" lang="en-US" smtClean="0">
                <a:latin typeface="Times New Roman" panose="02020603050405020304" pitchFamily="18" charset="0"/>
                <a:cs typeface="Times New Roman" panose="02020603050405020304" pitchFamily="18" charset="0"/>
              </a:rPr>
              <a:t>chowder </a:t>
            </a:r>
            <a:r>
              <a:rPr dirty="0" sz="1800" lang="en-US">
                <a:latin typeface="Times New Roman" panose="02020603050405020304" pitchFamily="18" charset="0"/>
                <a:cs typeface="Times New Roman" panose="02020603050405020304" pitchFamily="18" charset="0"/>
              </a:rPr>
              <a:t>and maple syrup</a:t>
            </a:r>
            <a:r>
              <a:rPr dirty="0" sz="1800" lang="en-US" smtClean="0">
                <a:latin typeface="Times New Roman" panose="02020603050405020304" pitchFamily="18" charset="0"/>
                <a:cs typeface="Times New Roman" panose="02020603050405020304" pitchFamily="18" charset="0"/>
              </a:rPr>
              <a:t>. Indeed, many </a:t>
            </a:r>
            <a:r>
              <a:rPr dirty="0" sz="1800" lang="en-US">
                <a:latin typeface="Times New Roman" panose="02020603050405020304" pitchFamily="18" charset="0"/>
                <a:cs typeface="Times New Roman" panose="02020603050405020304" pitchFamily="18" charset="0"/>
              </a:rPr>
              <a:t>U.S. cities and regions have a special food for everyone to enjoy</a:t>
            </a:r>
            <a:r>
              <a:rPr dirty="0" sz="1800" lang="en-US" smtClean="0">
                <a:latin typeface="Times New Roman" panose="02020603050405020304" pitchFamily="18" charset="0"/>
                <a:cs typeface="Times New Roman" panose="02020603050405020304" pitchFamily="18" charset="0"/>
              </a:rPr>
              <a:t>.</a:t>
            </a:r>
          </a:p>
          <a:p>
            <a:pPr algn="just" indent="-342900" marL="342900">
              <a:buFont typeface="+mj-lt"/>
              <a:buAutoNum type="alphaLcParenR"/>
            </a:pPr>
            <a:r>
              <a:rPr dirty="0" sz="1800" lang="en-US">
                <a:latin typeface="Times New Roman" panose="02020603050405020304" pitchFamily="18" charset="0"/>
                <a:cs typeface="Times New Roman" panose="02020603050405020304" pitchFamily="18" charset="0"/>
              </a:rPr>
              <a:t>There is a variety of food in the United States</a:t>
            </a:r>
            <a:r>
              <a:rPr dirty="0" sz="1800" lang="en-US" smtClean="0">
                <a:latin typeface="Times New Roman" panose="02020603050405020304" pitchFamily="18" charset="0"/>
                <a:cs typeface="Times New Roman" panose="02020603050405020304" pitchFamily="18" charset="0"/>
              </a:rPr>
              <a:t>.</a:t>
            </a:r>
          </a:p>
          <a:p>
            <a:pPr algn="just" indent="-342900" marL="342900">
              <a:buFont typeface="+mj-lt"/>
              <a:buAutoNum type="alphaLcParenR"/>
            </a:pPr>
            <a:r>
              <a:rPr dirty="0" sz="1800" lang="en-US">
                <a:latin typeface="Times New Roman" panose="02020603050405020304" pitchFamily="18" charset="0"/>
                <a:cs typeface="Times New Roman" panose="02020603050405020304" pitchFamily="18" charset="0"/>
              </a:rPr>
              <a:t>Food in the United States varies from sweet desserts to spicy stews</a:t>
            </a:r>
            <a:r>
              <a:rPr dirty="0" sz="1800" lang="en-US" smtClean="0">
                <a:latin typeface="Times New Roman" panose="02020603050405020304" pitchFamily="18" charset="0"/>
                <a:cs typeface="Times New Roman" panose="02020603050405020304" pitchFamily="18" charset="0"/>
              </a:rPr>
              <a:t>.</a:t>
            </a:r>
          </a:p>
          <a:p>
            <a:pPr algn="just" indent="-342900" marL="342900">
              <a:buFont typeface="+mj-lt"/>
              <a:buAutoNum type="alphaLcParenR"/>
            </a:pPr>
            <a:r>
              <a:rPr b="1" dirty="0" sz="1800" lang="en-US">
                <a:latin typeface="Times New Roman" panose="02020603050405020304" pitchFamily="18" charset="0"/>
                <a:cs typeface="Times New Roman" panose="02020603050405020304" pitchFamily="18" charset="0"/>
              </a:rPr>
              <a:t>Different regions of the United States have their own traditional foods</a:t>
            </a:r>
            <a:r>
              <a:rPr b="1" dirty="0" sz="1800" lang="en-US" smtClean="0">
                <a:latin typeface="Times New Roman" panose="02020603050405020304" pitchFamily="18" charset="0"/>
                <a:cs typeface="Times New Roman" panose="02020603050405020304" pitchFamily="18" charset="0"/>
              </a:rPr>
              <a:t>.</a:t>
            </a:r>
          </a:p>
          <a:p>
            <a:pPr algn="just" indent="-342900" marL="342900">
              <a:buFont typeface="+mj-lt"/>
              <a:buAutoNum type="alphaLcParenR"/>
            </a:pPr>
            <a:r>
              <a:rPr dirty="0" sz="1800" lang="en-US">
                <a:latin typeface="Times New Roman" panose="02020603050405020304" pitchFamily="18" charset="0"/>
                <a:cs typeface="Times New Roman" panose="02020603050405020304" pitchFamily="18" charset="0"/>
              </a:rPr>
              <a:t>Food in the United States is quite delicious.</a:t>
            </a: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59" name="Title 1"/>
          <p:cNvSpPr>
            <a:spLocks noGrp="1"/>
          </p:cNvSpPr>
          <p:nvPr>
            <p:ph type="title"/>
          </p:nvPr>
        </p:nvSpPr>
        <p:spPr/>
        <p:txBody>
          <a:bodyPr/>
          <a:p>
            <a:endParaRPr lang="en-US"/>
          </a:p>
        </p:txBody>
      </p:sp>
      <p:sp>
        <p:nvSpPr>
          <p:cNvPr id="1048660" name="Content Placeholder 2"/>
          <p:cNvSpPr>
            <a:spLocks noGrp="1"/>
          </p:cNvSpPr>
          <p:nvPr>
            <p:ph idx="1"/>
          </p:nvPr>
        </p:nvSpPr>
        <p:spPr/>
        <p:txBody>
          <a:bodyPr>
            <a:normAutofit/>
          </a:bodyPr>
          <a:p>
            <a:r>
              <a:rPr dirty="0" sz="2400" lang="en-US">
                <a:latin typeface="Times New Roman" panose="02020603050405020304" pitchFamily="18" charset="0"/>
                <a:cs typeface="Times New Roman" panose="02020603050405020304" pitchFamily="18" charset="0"/>
              </a:rPr>
              <a:t>I enjoy summer sports like water skiing and baseball. The weather is usually sunny and hot, so I can go to the beach almost every day. Gardening is my hobby and I spend many summer days working in my garden. Unfortunately, the days pass too quickly in summer.</a:t>
            </a:r>
          </a:p>
          <a:p>
            <a:r>
              <a:rPr dirty="0" sz="2400" lang="en-US">
                <a:latin typeface="Times New Roman" panose="02020603050405020304" pitchFamily="18" charset="0"/>
                <a:cs typeface="Times New Roman" panose="02020603050405020304" pitchFamily="18" charset="0"/>
              </a:rPr>
              <a:t>a) I like to garden in summer.</a:t>
            </a:r>
          </a:p>
          <a:p>
            <a:r>
              <a:rPr dirty="0" sz="2400" lang="en-US">
                <a:latin typeface="Times New Roman" panose="02020603050405020304" pitchFamily="18" charset="0"/>
                <a:cs typeface="Times New Roman" panose="02020603050405020304" pitchFamily="18" charset="0"/>
              </a:rPr>
              <a:t>b) Summer is my </a:t>
            </a:r>
            <a:r>
              <a:rPr dirty="0" sz="2400" lang="en-US" err="1">
                <a:latin typeface="Times New Roman" panose="02020603050405020304" pitchFamily="18" charset="0"/>
                <a:cs typeface="Times New Roman" panose="02020603050405020304" pitchFamily="18" charset="0"/>
              </a:rPr>
              <a:t>favourite</a:t>
            </a:r>
            <a:r>
              <a:rPr dirty="0" sz="2400" lang="en-US">
                <a:latin typeface="Times New Roman" panose="02020603050405020304" pitchFamily="18" charset="0"/>
                <a:cs typeface="Times New Roman" panose="02020603050405020304" pitchFamily="18" charset="0"/>
              </a:rPr>
              <a:t> season.</a:t>
            </a:r>
          </a:p>
          <a:p>
            <a:r>
              <a:rPr dirty="0" sz="2400" lang="en-US">
                <a:latin typeface="Times New Roman" panose="02020603050405020304" pitchFamily="18" charset="0"/>
                <a:cs typeface="Times New Roman" panose="02020603050405020304" pitchFamily="18" charset="0"/>
              </a:rPr>
              <a:t>c) Summer is to short.</a:t>
            </a: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61" name="Title 1"/>
          <p:cNvSpPr>
            <a:spLocks noGrp="1"/>
          </p:cNvSpPr>
          <p:nvPr>
            <p:ph type="title"/>
          </p:nvPr>
        </p:nvSpPr>
        <p:spPr/>
        <p:txBody>
          <a:bodyPr/>
          <a:p>
            <a:endParaRPr lang="en-US"/>
          </a:p>
        </p:txBody>
      </p:sp>
      <p:sp>
        <p:nvSpPr>
          <p:cNvPr id="1048662" name="Content Placeholder 2"/>
          <p:cNvSpPr>
            <a:spLocks noGrp="1"/>
          </p:cNvSpPr>
          <p:nvPr>
            <p:ph idx="1"/>
          </p:nvPr>
        </p:nvSpPr>
        <p:spPr/>
        <p:txBody>
          <a:bodyPr>
            <a:normAutofit/>
          </a:bodyPr>
          <a:p>
            <a:r>
              <a:rPr dirty="0" sz="2100" lang="en-US">
                <a:latin typeface="Times New Roman" panose="02020603050405020304" pitchFamily="18" charset="0"/>
                <a:cs typeface="Times New Roman" panose="02020603050405020304" pitchFamily="18" charset="0"/>
              </a:rPr>
              <a:t>I enjoy summer sports like water skiing and baseball. The weather is usually sunny and hot, so I can go to the beach almost every day. Gardening is my hobby and I spend many summer days working in my garden. Unfortunately, the days pass too quickly in summer.</a:t>
            </a:r>
          </a:p>
          <a:p>
            <a:r>
              <a:rPr dirty="0" sz="2100" lang="en-US">
                <a:latin typeface="Times New Roman" panose="02020603050405020304" pitchFamily="18" charset="0"/>
                <a:cs typeface="Times New Roman" panose="02020603050405020304" pitchFamily="18" charset="0"/>
              </a:rPr>
              <a:t>a) I like to garden in summer.</a:t>
            </a:r>
          </a:p>
          <a:p>
            <a:r>
              <a:rPr dirty="0" sz="2100" lang="en-US">
                <a:latin typeface="Times New Roman" panose="02020603050405020304" pitchFamily="18" charset="0"/>
                <a:cs typeface="Times New Roman" panose="02020603050405020304" pitchFamily="18" charset="0"/>
              </a:rPr>
              <a:t>b) </a:t>
            </a:r>
            <a:r>
              <a:rPr b="1" dirty="0" sz="2100" lang="en-US">
                <a:latin typeface="Times New Roman" panose="02020603050405020304" pitchFamily="18" charset="0"/>
                <a:cs typeface="Times New Roman" panose="02020603050405020304" pitchFamily="18" charset="0"/>
              </a:rPr>
              <a:t>Summer is my </a:t>
            </a:r>
            <a:r>
              <a:rPr b="1" dirty="0" sz="2100" lang="en-US" err="1">
                <a:latin typeface="Times New Roman" panose="02020603050405020304" pitchFamily="18" charset="0"/>
                <a:cs typeface="Times New Roman" panose="02020603050405020304" pitchFamily="18" charset="0"/>
              </a:rPr>
              <a:t>favourite</a:t>
            </a:r>
            <a:r>
              <a:rPr b="1" dirty="0" sz="2100" lang="en-US">
                <a:latin typeface="Times New Roman" panose="02020603050405020304" pitchFamily="18" charset="0"/>
                <a:cs typeface="Times New Roman" panose="02020603050405020304" pitchFamily="18" charset="0"/>
              </a:rPr>
              <a:t> season.</a:t>
            </a:r>
          </a:p>
          <a:p>
            <a:r>
              <a:rPr dirty="0" sz="2100" lang="en-US">
                <a:latin typeface="Times New Roman" panose="02020603050405020304" pitchFamily="18" charset="0"/>
                <a:cs typeface="Times New Roman" panose="02020603050405020304" pitchFamily="18" charset="0"/>
              </a:rPr>
              <a:t>c) Summer is to short.</a:t>
            </a:r>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63" name="Content Placeholder 2"/>
          <p:cNvSpPr>
            <a:spLocks noGrp="1"/>
          </p:cNvSpPr>
          <p:nvPr>
            <p:ph idx="1"/>
          </p:nvPr>
        </p:nvSpPr>
        <p:spPr>
          <a:xfrm>
            <a:off x="822960" y="824069"/>
            <a:ext cx="7543800" cy="3017520"/>
          </a:xfrm>
        </p:spPr>
        <p:txBody>
          <a:bodyPr>
            <a:noAutofit/>
          </a:bodyPr>
          <a:p>
            <a:pPr algn="just"/>
            <a:r>
              <a:rPr dirty="0" sz="2000" lang="en-US">
                <a:latin typeface="Times New Roman" panose="02020603050405020304" pitchFamily="18" charset="0"/>
                <a:cs typeface="Times New Roman" panose="02020603050405020304" pitchFamily="18" charset="0"/>
              </a:rPr>
              <a:t>__________________________________________________. First of all, we need money to repair old roads and build new roads. We also need more to pay teachers’ salaries and to pay for services such as trash collection. Finally, more tax money is needed to give financial help to the poor citizens of the city. It is clear that the city will have serious problems if taxes are not raised soon.</a:t>
            </a:r>
          </a:p>
          <a:p>
            <a:pPr algn="just"/>
            <a:r>
              <a:rPr dirty="0" sz="2000" lang="en-US">
                <a:latin typeface="Times New Roman" panose="02020603050405020304" pitchFamily="18" charset="0"/>
                <a:cs typeface="Times New Roman" panose="02020603050405020304" pitchFamily="18" charset="0"/>
              </a:rPr>
              <a:t>a) We should raise city taxes.</a:t>
            </a:r>
          </a:p>
          <a:p>
            <a:pPr algn="just"/>
            <a:r>
              <a:rPr dirty="0" sz="2000" lang="en-US">
                <a:latin typeface="Times New Roman" panose="02020603050405020304" pitchFamily="18" charset="0"/>
                <a:cs typeface="Times New Roman" panose="02020603050405020304" pitchFamily="18" charset="0"/>
              </a:rPr>
              <a:t>b) City taxes are too high.</a:t>
            </a:r>
          </a:p>
          <a:p>
            <a:pPr algn="just"/>
            <a:r>
              <a:rPr dirty="0" sz="2000" lang="en-US">
                <a:latin typeface="Times New Roman" panose="02020603050405020304" pitchFamily="18" charset="0"/>
                <a:cs typeface="Times New Roman" panose="02020603050405020304" pitchFamily="18" charset="0"/>
              </a:rPr>
              <a:t>c) City taxes pay for new roads.</a:t>
            </a:r>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64" name="Content Placeholder 2"/>
          <p:cNvSpPr>
            <a:spLocks noGrp="1"/>
          </p:cNvSpPr>
          <p:nvPr>
            <p:ph idx="1"/>
          </p:nvPr>
        </p:nvSpPr>
        <p:spPr>
          <a:xfrm>
            <a:off x="822960" y="901343"/>
            <a:ext cx="7543800" cy="3017520"/>
          </a:xfrm>
        </p:spPr>
        <p:txBody>
          <a:bodyPr>
            <a:noAutofit/>
          </a:bodyPr>
          <a:p>
            <a:pPr algn="just"/>
            <a:r>
              <a:rPr dirty="0" sz="2000" lang="en-US">
                <a:latin typeface="Times New Roman" panose="02020603050405020304" pitchFamily="18" charset="0"/>
                <a:cs typeface="Times New Roman" panose="02020603050405020304" pitchFamily="18" charset="0"/>
              </a:rPr>
              <a:t>__________________________________________________. First of all, we need money to repair old roads and build new roads. We also need more to pay teachers’ salaries and to pay for services such as trash collection. Finally, more tax money is needed to give financial help to the poor citizens of the city. It is clear that the city will have serious problems if taxes are not raised soon.</a:t>
            </a:r>
          </a:p>
          <a:p>
            <a:pPr algn="just"/>
            <a:r>
              <a:rPr dirty="0" sz="2000" lang="en-US">
                <a:latin typeface="Times New Roman" panose="02020603050405020304" pitchFamily="18" charset="0"/>
                <a:cs typeface="Times New Roman" panose="02020603050405020304" pitchFamily="18" charset="0"/>
              </a:rPr>
              <a:t>a) </a:t>
            </a:r>
            <a:r>
              <a:rPr b="1" dirty="0" sz="2000" lang="en-US">
                <a:latin typeface="Times New Roman" panose="02020603050405020304" pitchFamily="18" charset="0"/>
                <a:cs typeface="Times New Roman" panose="02020603050405020304" pitchFamily="18" charset="0"/>
              </a:rPr>
              <a:t>We should raise city taxes.</a:t>
            </a:r>
          </a:p>
          <a:p>
            <a:pPr algn="just"/>
            <a:r>
              <a:rPr dirty="0" sz="2000" lang="en-US">
                <a:latin typeface="Times New Roman" panose="02020603050405020304" pitchFamily="18" charset="0"/>
                <a:cs typeface="Times New Roman" panose="02020603050405020304" pitchFamily="18" charset="0"/>
              </a:rPr>
              <a:t>b) City taxes are too high.</a:t>
            </a:r>
          </a:p>
          <a:p>
            <a:pPr algn="just"/>
            <a:r>
              <a:rPr dirty="0" sz="2000" lang="en-US">
                <a:latin typeface="Times New Roman" panose="02020603050405020304" pitchFamily="18" charset="0"/>
                <a:cs typeface="Times New Roman" panose="02020603050405020304" pitchFamily="18" charset="0"/>
              </a:rPr>
              <a:t>c) City taxes pay for new roads.</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4" name="Shape 100"/>
        <p:cNvGrpSpPr/>
        <p:nvPr/>
      </p:nvGrpSpPr>
      <p:grpSpPr>
        <a:xfrm>
          <a:off x="0" y="0"/>
          <a:ext cx="0" cy="0"/>
          <a:chOff x="0" y="0"/>
          <a:chExt cx="0" cy="0"/>
        </a:xfrm>
      </p:grpSpPr>
      <p:sp>
        <p:nvSpPr>
          <p:cNvPr id="1048590" name="Google Shape;101;p4"/>
          <p:cNvSpPr txBox="1"/>
          <p:nvPr/>
        </p:nvSpPr>
        <p:spPr>
          <a:xfrm>
            <a:off x="142844" y="285734"/>
            <a:ext cx="9001156" cy="7736799"/>
          </a:xfrm>
          <a:prstGeom prst="rect"/>
          <a:noFill/>
          <a:ln>
            <a:noFill/>
          </a:ln>
        </p:spPr>
        <p:txBody>
          <a:bodyPr anchor="t" anchorCtr="0" bIns="45700" lIns="91425" rIns="91425" spcFirstLastPara="1" tIns="45700" wrap="square">
            <a:spAutoFit/>
          </a:bodyPr>
          <a:p>
            <a:pPr algn="ctr" indent="0" lvl="1" marL="0" marR="0" rtl="0">
              <a:spcBef>
                <a:spcPts val="0"/>
              </a:spcBef>
              <a:spcAft>
                <a:spcPts val="0"/>
              </a:spcAft>
              <a:buNone/>
            </a:pPr>
            <a:endParaRPr b="0" cap="none" sz="2400" i="0" strike="noStrike" u="none">
              <a:solidFill>
                <a:schemeClr val="dk2"/>
              </a:solidFill>
              <a:latin typeface="Times New Roman"/>
              <a:ea typeface="Times New Roman"/>
              <a:cs typeface="Times New Roman"/>
              <a:sym typeface="Times New Roman"/>
            </a:endParaRPr>
          </a:p>
          <a:p>
            <a:pPr algn="l" indent="0" lvl="1" marL="0" marR="0" rtl="0">
              <a:spcBef>
                <a:spcPts val="0"/>
              </a:spcBef>
              <a:spcAft>
                <a:spcPts val="0"/>
              </a:spcAft>
              <a:buNone/>
            </a:pPr>
            <a:r>
              <a:rPr b="1" cap="none" sz="3600" i="0" lang="en-US" strike="noStrike" u="none">
                <a:solidFill>
                  <a:schemeClr val="dk1"/>
                </a:solidFill>
                <a:latin typeface="Times New Roman"/>
                <a:ea typeface="Times New Roman"/>
                <a:cs typeface="Times New Roman"/>
                <a:sym typeface="Times New Roman"/>
              </a:rPr>
              <a:t>Read the following Paragraph. </a:t>
            </a:r>
          </a:p>
          <a:p>
            <a:pPr algn="l" indent="0" lvl="0" marL="0" marR="0" rtl="0">
              <a:spcBef>
                <a:spcPts val="0"/>
              </a:spcBef>
              <a:spcAft>
                <a:spcPts val="0"/>
              </a:spcAft>
              <a:buNone/>
            </a:pP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b="1" sz="1200" lang="en-US">
                <a:solidFill>
                  <a:srgbClr val="FF0000"/>
                </a:solidFill>
                <a:latin typeface="Times New Roman"/>
                <a:ea typeface="Times New Roman"/>
                <a:cs typeface="Times New Roman"/>
                <a:sym typeface="Times New Roman"/>
              </a:rPr>
              <a:t>1. </a:t>
            </a:r>
            <a:r>
              <a:rPr sz="2400" lang="en-US" u="sng">
                <a:solidFill>
                  <a:schemeClr val="dk1"/>
                </a:solidFill>
                <a:latin typeface="Times New Roman"/>
                <a:ea typeface="Times New Roman"/>
                <a:cs typeface="Times New Roman"/>
                <a:sym typeface="Times New Roman"/>
              </a:rPr>
              <a:t>The way we use banks is currently changing.</a:t>
            </a:r>
            <a:r>
              <a:rPr b="1" sz="1200" lang="en-US">
                <a:solidFill>
                  <a:srgbClr val="FF0000"/>
                </a:solidFill>
                <a:latin typeface="Times New Roman"/>
                <a:ea typeface="Times New Roman"/>
                <a:cs typeface="Times New Roman"/>
                <a:sym typeface="Times New Roman"/>
              </a:rPr>
              <a:t>2. </a:t>
            </a:r>
            <a:r>
              <a:rPr sz="2400" lang="en-US">
                <a:solidFill>
                  <a:schemeClr val="dk1"/>
                </a:solidFill>
                <a:latin typeface="Times New Roman"/>
                <a:ea typeface="Times New Roman"/>
                <a:cs typeface="Times New Roman"/>
                <a:sym typeface="Times New Roman"/>
              </a:rPr>
              <a:t>This is partly because of </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the introduction of new technology in the last ten years.</a:t>
            </a:r>
            <a:r>
              <a:rPr b="1" sz="1200" lang="en-US">
                <a:solidFill>
                  <a:srgbClr val="FF0000"/>
                </a:solidFill>
                <a:latin typeface="Times New Roman"/>
                <a:ea typeface="Times New Roman"/>
                <a:cs typeface="Times New Roman"/>
                <a:sym typeface="Times New Roman"/>
              </a:rPr>
              <a:t>3</a:t>
            </a:r>
            <a:r>
              <a:rPr b="1" sz="1200" lang="en-US">
                <a:solidFill>
                  <a:schemeClr val="dk1"/>
                </a:solidFill>
                <a:latin typeface="Times New Roman"/>
                <a:ea typeface="Times New Roman"/>
                <a:cs typeface="Times New Roman"/>
                <a:sym typeface="Times New Roman"/>
              </a:rPr>
              <a:t>. </a:t>
            </a:r>
            <a:r>
              <a:rPr sz="2400" lang="en-US">
                <a:solidFill>
                  <a:schemeClr val="dk1"/>
                </a:solidFill>
                <a:latin typeface="Times New Roman"/>
                <a:ea typeface="Times New Roman"/>
                <a:cs typeface="Times New Roman"/>
                <a:sym typeface="Times New Roman"/>
              </a:rPr>
              <a:t>The personal </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computer and the internet, for instance, allow customers to view their </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accounts at home and perform operations such as moving money </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between accounts.</a:t>
            </a:r>
            <a:r>
              <a:rPr b="1" sz="1200" lang="en-US">
                <a:solidFill>
                  <a:srgbClr val="FF0000"/>
                </a:solidFill>
                <a:latin typeface="Times New Roman"/>
                <a:ea typeface="Times New Roman"/>
                <a:cs typeface="Times New Roman"/>
                <a:sym typeface="Times New Roman"/>
              </a:rPr>
              <a:t>4.</a:t>
            </a:r>
            <a:r>
              <a:rPr sz="2400" lang="en-US">
                <a:solidFill>
                  <a:schemeClr val="dk1"/>
                </a:solidFill>
                <a:latin typeface="Times New Roman"/>
                <a:ea typeface="Times New Roman"/>
                <a:cs typeface="Times New Roman"/>
                <a:sym typeface="Times New Roman"/>
              </a:rPr>
              <a:t> At the same time banks are being reorganised in </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ways that affect both customers and staff.</a:t>
            </a:r>
            <a:r>
              <a:rPr b="1" sz="1200" lang="en-US">
                <a:solidFill>
                  <a:srgbClr val="FF0000"/>
                </a:solidFill>
                <a:latin typeface="Times New Roman"/>
                <a:ea typeface="Times New Roman"/>
                <a:cs typeface="Times New Roman"/>
                <a:sym typeface="Times New Roman"/>
              </a:rPr>
              <a:t>5. </a:t>
            </a:r>
            <a:r>
              <a:rPr sz="2400" lang="en-US">
                <a:solidFill>
                  <a:schemeClr val="dk1"/>
                </a:solidFill>
                <a:latin typeface="Times New Roman"/>
                <a:ea typeface="Times New Roman"/>
                <a:cs typeface="Times New Roman"/>
                <a:sym typeface="Times New Roman"/>
              </a:rPr>
              <a:t>In the past five years over </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3,000 bank branches have closed in Britain.</a:t>
            </a:r>
            <a:r>
              <a:rPr b="1" sz="1200" lang="en-US">
                <a:solidFill>
                  <a:srgbClr val="FF0000"/>
                </a:solidFill>
                <a:latin typeface="Times New Roman"/>
                <a:ea typeface="Times New Roman"/>
                <a:cs typeface="Times New Roman"/>
                <a:sym typeface="Times New Roman"/>
              </a:rPr>
              <a:t>6.</a:t>
            </a:r>
            <a:r>
              <a:rPr sz="2400" lang="en-US">
                <a:solidFill>
                  <a:schemeClr val="dk1"/>
                </a:solidFill>
                <a:latin typeface="Times New Roman"/>
                <a:ea typeface="Times New Roman"/>
                <a:cs typeface="Times New Roman"/>
                <a:sym typeface="Times New Roman"/>
              </a:rPr>
              <a:t>The banks have discovered that staffing call centres is cheaper than running a branch network.</a:t>
            </a:r>
            <a:r>
              <a:rPr b="1" sz="2400" lang="en-US">
                <a:solidFill>
                  <a:schemeClr val="dk1"/>
                </a:solidFill>
                <a:latin typeface="Times New Roman"/>
                <a:ea typeface="Times New Roman"/>
                <a:cs typeface="Times New Roman"/>
                <a:sym typeface="Times New Roman"/>
              </a:rPr>
              <a:t> </a:t>
            </a:r>
          </a:p>
          <a:p>
            <a:pPr algn="l" indent="0" lvl="1" marL="0" marR="0" rtl="0">
              <a:spcBef>
                <a:spcPts val="0"/>
              </a:spcBef>
              <a:spcAft>
                <a:spcPts val="0"/>
              </a:spcAft>
              <a:buNone/>
            </a:pPr>
            <a:endParaRPr b="0" cap="none" sz="2400" i="0" strike="noStrike" u="none">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endParaRPr sz="2400">
              <a:solidFill>
                <a:schemeClr val="dk1"/>
              </a:solidFill>
              <a:latin typeface="Times New Roman"/>
              <a:ea typeface="Times New Roman"/>
              <a:cs typeface="Times New Roman"/>
              <a:sym typeface="Times New Roman"/>
            </a:endParaRPr>
          </a:p>
          <a:p>
            <a:pPr algn="l" indent="-457200" lvl="1" marL="457200" marR="0" rtl="0">
              <a:spcBef>
                <a:spcPts val="0"/>
              </a:spcBef>
              <a:spcAft>
                <a:spcPts val="0"/>
              </a:spcAft>
              <a:buNone/>
            </a:pPr>
            <a:endParaRPr b="0" cap="none" sz="2400" i="0" strike="noStrike" u="none">
              <a:solidFill>
                <a:schemeClr val="dk1"/>
              </a:solidFill>
              <a:latin typeface="Times New Roman"/>
              <a:ea typeface="Times New Roman"/>
              <a:cs typeface="Times New Roman"/>
              <a:sym typeface="Times New Roman"/>
            </a:endParaRPr>
          </a:p>
        </p:txBody>
      </p:sp>
      <p:pic>
        <p:nvPicPr>
          <p:cNvPr id="2097162" name="Google Shape;102;p4"/>
          <p:cNvPicPr preferRelativeResize="0">
            <a:picLocks/>
          </p:cNvPicPr>
          <p:nvPr/>
        </p:nvPicPr>
        <p:blipFill rotWithShape="1">
          <a:blip xmlns:r="http://schemas.openxmlformats.org/officeDocument/2006/relationships" r:embed="rId1">
            <a:alphaModFix/>
          </a:blip>
          <a:srcRect/>
          <a:stretch>
            <a:fillRect/>
          </a:stretch>
        </p:blipFill>
        <p:spPr>
          <a:xfrm>
            <a:off x="75974" y="84080"/>
            <a:ext cx="1685925" cy="438150"/>
          </a:xfrm>
          <a:prstGeom prst="rect"/>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65" name="Title 1"/>
          <p:cNvSpPr>
            <a:spLocks noGrp="1"/>
          </p:cNvSpPr>
          <p:nvPr>
            <p:ph type="title"/>
          </p:nvPr>
        </p:nvSpPr>
        <p:spPr/>
        <p:txBody>
          <a:bodyPr/>
          <a:p>
            <a:endParaRPr lang="en-US"/>
          </a:p>
        </p:txBody>
      </p:sp>
      <p:sp>
        <p:nvSpPr>
          <p:cNvPr id="1048666" name="Content Placeholder 2"/>
          <p:cNvSpPr>
            <a:spLocks noGrp="1"/>
          </p:cNvSpPr>
          <p:nvPr>
            <p:ph idx="1"/>
          </p:nvPr>
        </p:nvSpPr>
        <p:spPr/>
        <p:txBody>
          <a:bodyPr>
            <a:normAutofit/>
          </a:bodyPr>
          <a:p>
            <a:pPr algn="just"/>
            <a:r>
              <a:rPr dirty="0" sz="2700" lang="en-US">
                <a:latin typeface="Times New Roman" panose="02020603050405020304" pitchFamily="18" charset="0"/>
                <a:cs typeface="Times New Roman" panose="02020603050405020304" pitchFamily="18" charset="0"/>
              </a:rPr>
              <a:t>There are many reasons I hate my apartment. The plumbing doesn’t work properly and the landlord refuses to fix it. I also have noisy neighbors who keep me up all night. Furthermore, there are so many bugs in my apartment that I could start an insect collection. I really want to move</a:t>
            </a: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67" name="Title 1"/>
          <p:cNvSpPr>
            <a:spLocks noGrp="1"/>
          </p:cNvSpPr>
          <p:nvPr>
            <p:ph type="title"/>
          </p:nvPr>
        </p:nvSpPr>
        <p:spPr>
          <a:xfrm>
            <a:off x="822960" y="584821"/>
            <a:ext cx="8197750" cy="689173"/>
          </a:xfrm>
        </p:spPr>
        <p:txBody>
          <a:bodyPr/>
          <a:p>
            <a:r>
              <a:rPr b="1" dirty="0" sz="2400" lang="en-US" smtClean="0">
                <a:latin typeface="Times New Roman" panose="02020603050405020304" pitchFamily="18" charset="0"/>
                <a:cs typeface="Times New Roman" panose="02020603050405020304" pitchFamily="18" charset="0"/>
              </a:rPr>
              <a:t>Separate topic sentence, transitions and concluding sentence.</a:t>
            </a:r>
            <a:endParaRPr b="1" dirty="0" sz="2400" lang="en-US">
              <a:latin typeface="Times New Roman" panose="02020603050405020304" pitchFamily="18" charset="0"/>
              <a:cs typeface="Times New Roman" panose="02020603050405020304" pitchFamily="18" charset="0"/>
            </a:endParaRPr>
          </a:p>
        </p:txBody>
      </p:sp>
      <p:sp>
        <p:nvSpPr>
          <p:cNvPr id="1048668" name="Content Placeholder 2"/>
          <p:cNvSpPr>
            <a:spLocks noGrp="1"/>
          </p:cNvSpPr>
          <p:nvPr>
            <p:ph idx="1"/>
          </p:nvPr>
        </p:nvSpPr>
        <p:spPr>
          <a:xfrm>
            <a:off x="822960" y="1158273"/>
            <a:ext cx="7543800" cy="3017520"/>
          </a:xfrm>
        </p:spPr>
        <p:txBody>
          <a:bodyPr>
            <a:noAutofit/>
          </a:bodyPr>
          <a:p>
            <a:pPr algn="just"/>
            <a:r>
              <a:rPr dirty="0" sz="2400" lang="en-US">
                <a:latin typeface="Times New Roman" panose="02020603050405020304" pitchFamily="18" charset="0"/>
                <a:cs typeface="Times New Roman" panose="02020603050405020304" pitchFamily="18" charset="0"/>
              </a:rPr>
              <a:t>Vegetables and fruits are an important part of a healthy diet. First, fruits and vegetables are packed with the vitamins and minerals you need to keep your body functioning smoothly. In addition, they give you the carbohydrates you need for energy. Fruits and vegetables have lots of fiber to help your digestive system work properly. Finally, many scientists believe that the nutrients in fruits and vegetables can help fight diseases. If you eat a diet rich in fruits and vegetables, you’ll be on the road to better health.</a:t>
            </a:r>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69" name="Title 1"/>
          <p:cNvSpPr>
            <a:spLocks noGrp="1"/>
          </p:cNvSpPr>
          <p:nvPr>
            <p:ph type="title"/>
          </p:nvPr>
        </p:nvSpPr>
        <p:spPr/>
        <p:txBody>
          <a:bodyPr/>
          <a:p>
            <a:endParaRPr lang="en-US"/>
          </a:p>
        </p:txBody>
      </p:sp>
      <p:sp>
        <p:nvSpPr>
          <p:cNvPr id="1048670" name="Content Placeholder 2"/>
          <p:cNvSpPr>
            <a:spLocks noGrp="1"/>
          </p:cNvSpPr>
          <p:nvPr>
            <p:ph idx="1"/>
          </p:nvPr>
        </p:nvSpPr>
        <p:spPr/>
        <p:txBody>
          <a:bodyPr>
            <a:normAutofit/>
          </a:bodyPr>
          <a:p>
            <a:r>
              <a:rPr b="1" dirty="0" sz="3000" lang="en-US">
                <a:latin typeface="Times New Roman" panose="02020603050405020304" pitchFamily="18" charset="0"/>
                <a:cs typeface="Times New Roman" panose="02020603050405020304" pitchFamily="18" charset="0"/>
              </a:rPr>
              <a:t>There are several advantages to living and working in a small town.</a:t>
            </a:r>
          </a:p>
          <a:p>
            <a:r>
              <a:rPr b="1" dirty="0" sz="3000" lang="en-US">
                <a:latin typeface="Times New Roman" panose="02020603050405020304" pitchFamily="18" charset="0"/>
                <a:cs typeface="Times New Roman" panose="02020603050405020304" pitchFamily="18" charset="0"/>
              </a:rPr>
              <a:t>Most UK universities require an IELTS score of 6.5 for a number of key reasons.</a:t>
            </a:r>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71" name="Title 1"/>
          <p:cNvSpPr>
            <a:spLocks noGrp="1"/>
          </p:cNvSpPr>
          <p:nvPr>
            <p:ph type="title"/>
          </p:nvPr>
        </p:nvSpPr>
        <p:spPr>
          <a:xfrm>
            <a:off x="822960" y="531628"/>
            <a:ext cx="7543800" cy="520996"/>
          </a:xfrm>
        </p:spPr>
        <p:txBody>
          <a:bodyPr/>
          <a:p>
            <a:r>
              <a:rPr b="1" dirty="0" sz="2000" lang="en-US" smtClean="0">
                <a:latin typeface="Times New Roman" panose="02020603050405020304" pitchFamily="18" charset="0"/>
                <a:cs typeface="Times New Roman" panose="02020603050405020304" pitchFamily="18" charset="0"/>
              </a:rPr>
              <a:t>Supporting Details</a:t>
            </a:r>
            <a:endParaRPr b="1" dirty="0" sz="2000" lang="en-US">
              <a:latin typeface="Times New Roman" panose="02020603050405020304" pitchFamily="18" charset="0"/>
              <a:cs typeface="Times New Roman" panose="02020603050405020304" pitchFamily="18" charset="0"/>
            </a:endParaRPr>
          </a:p>
        </p:txBody>
      </p:sp>
      <p:sp>
        <p:nvSpPr>
          <p:cNvPr id="1048672" name="Content Placeholder 2"/>
          <p:cNvSpPr>
            <a:spLocks noGrp="1"/>
          </p:cNvSpPr>
          <p:nvPr>
            <p:ph idx="1"/>
          </p:nvPr>
        </p:nvSpPr>
        <p:spPr/>
        <p:txBody>
          <a:bodyPr>
            <a:normAutofit/>
          </a:bodyPr>
          <a:p>
            <a:pPr algn="just"/>
            <a:r>
              <a:rPr dirty="0" sz="1800" lang="en-US">
                <a:latin typeface="Times New Roman" panose="02020603050405020304" pitchFamily="18" charset="0"/>
                <a:cs typeface="Times New Roman" panose="02020603050405020304" pitchFamily="18" charset="0"/>
              </a:rPr>
              <a:t>The sentences that follow the topic sentence are the supporting sentences. All the supporting sentences should be about the topic only. If the sentences talk only about something other than the topic sentence, it is irrelevant and should be deleted. The supporting sentences provide more detail about the topic by using examples and facts.</a:t>
            </a:r>
          </a:p>
          <a:p>
            <a:pPr algn="just"/>
            <a:endParaRPr dirty="0" sz="1800" lang="en-US">
              <a:latin typeface="Times New Roman" panose="02020603050405020304" pitchFamily="18" charset="0"/>
              <a:cs typeface="Times New Roman" panose="02020603050405020304" pitchFamily="18" charset="0"/>
            </a:endParaRPr>
          </a:p>
        </p:txBody>
      </p:sp>
      <p:pic>
        <p:nvPicPr>
          <p:cNvPr id="2097166" name="Picture 3"/>
          <p:cNvPicPr>
            <a:picLocks noChangeAspect="1"/>
          </p:cNvPicPr>
          <p:nvPr/>
        </p:nvPicPr>
        <p:blipFill>
          <a:blip xmlns:r="http://schemas.openxmlformats.org/officeDocument/2006/relationships" r:embed="rId1"/>
          <a:stretch>
            <a:fillRect/>
          </a:stretch>
        </p:blipFill>
        <p:spPr>
          <a:xfrm>
            <a:off x="822960" y="2893060"/>
            <a:ext cx="7543800" cy="1590041"/>
          </a:xfrm>
          <a:prstGeom prst="rect"/>
        </p:spPr>
      </p:pic>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73" name="Title 1"/>
          <p:cNvSpPr>
            <a:spLocks noGrp="1"/>
          </p:cNvSpPr>
          <p:nvPr>
            <p:ph type="title"/>
          </p:nvPr>
        </p:nvSpPr>
        <p:spPr>
          <a:xfrm>
            <a:off x="822960" y="584791"/>
            <a:ext cx="7543800" cy="382772"/>
          </a:xfrm>
        </p:spPr>
        <p:txBody>
          <a:bodyPr/>
          <a:p>
            <a:r>
              <a:rPr b="1" dirty="0" sz="1800" lang="en-US">
                <a:latin typeface="Times New Roman" panose="02020603050405020304" pitchFamily="18" charset="0"/>
                <a:cs typeface="Times New Roman" panose="02020603050405020304" pitchFamily="18" charset="0"/>
              </a:rPr>
              <a:t>Supporting Details</a:t>
            </a:r>
            <a:endParaRPr dirty="0" sz="1800" lang="en-US"/>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618187" y="1303020"/>
            <a:ext cx="8084712" cy="2937349"/>
          </a:xfrm>
        </p:spPr>
      </p:pic>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74" name="Title 1"/>
          <p:cNvSpPr>
            <a:spLocks noGrp="1"/>
          </p:cNvSpPr>
          <p:nvPr>
            <p:ph type="title"/>
          </p:nvPr>
        </p:nvSpPr>
        <p:spPr/>
        <p:txBody>
          <a:bodyPr/>
          <a:p>
            <a:endParaRPr lang="en-US"/>
          </a:p>
        </p:txBody>
      </p:sp>
      <p:sp>
        <p:nvSpPr>
          <p:cNvPr id="1048675" name="Content Placeholder 2"/>
          <p:cNvSpPr>
            <a:spLocks noGrp="1"/>
          </p:cNvSpPr>
          <p:nvPr>
            <p:ph idx="1"/>
          </p:nvPr>
        </p:nvSpPr>
        <p:spPr/>
        <p:txBody>
          <a:bodyPr>
            <a:normAutofit/>
          </a:bodyPr>
          <a:p>
            <a:pPr algn="just"/>
            <a:r>
              <a:rPr dirty="0" sz="2100" lang="en-US">
                <a:latin typeface="Times New Roman" panose="02020603050405020304" pitchFamily="18" charset="0"/>
                <a:cs typeface="Times New Roman" panose="02020603050405020304" pitchFamily="18" charset="0"/>
              </a:rPr>
              <a:t>The students in the class come from many different parts of the world. Some are from European countries, such s France, Spain, and Italy. Others are from Middle Eastern countries like Saudi Arabia and Israel. Still other students were born in Asian countries, including Japan and Korea. Korean food is delicious. The largest number of students is from Latin American countries like Mexico, Venezuela and Peru. The class is an interesting mix of people from many different countries.</a:t>
            </a: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76" name="Title 1"/>
          <p:cNvSpPr>
            <a:spLocks noGrp="1"/>
          </p:cNvSpPr>
          <p:nvPr>
            <p:ph type="title"/>
          </p:nvPr>
        </p:nvSpPr>
        <p:spPr/>
        <p:txBody>
          <a:bodyPr/>
          <a:p>
            <a:endParaRPr lang="en-US"/>
          </a:p>
        </p:txBody>
      </p:sp>
      <p:sp>
        <p:nvSpPr>
          <p:cNvPr id="1048677" name="Content Placeholder 2"/>
          <p:cNvSpPr>
            <a:spLocks noGrp="1"/>
          </p:cNvSpPr>
          <p:nvPr>
            <p:ph idx="1"/>
          </p:nvPr>
        </p:nvSpPr>
        <p:spPr/>
        <p:txBody>
          <a:bodyPr>
            <a:normAutofit/>
          </a:bodyPr>
          <a:p>
            <a:pPr algn="just"/>
            <a:r>
              <a:rPr dirty="0" sz="2100" lang="en-US">
                <a:latin typeface="Times New Roman" panose="02020603050405020304" pitchFamily="18" charset="0"/>
                <a:cs typeface="Times New Roman" panose="02020603050405020304" pitchFamily="18" charset="0"/>
              </a:rPr>
              <a:t>The students in the class come from many different party of the world. Some are from European countries, such s France, Spain, and Italy. Others are from Middle Eastern countries like Saudi Arabia and Israel. Still other students were born in Asian countries, including Japan and Korea. </a:t>
            </a:r>
            <a:r>
              <a:rPr b="1" dirty="0" sz="2100" lang="en-US">
                <a:latin typeface="Times New Roman" panose="02020603050405020304" pitchFamily="18" charset="0"/>
                <a:cs typeface="Times New Roman" panose="02020603050405020304" pitchFamily="18" charset="0"/>
              </a:rPr>
              <a:t>Korean food is delicious</a:t>
            </a:r>
            <a:r>
              <a:rPr dirty="0" sz="2100" lang="en-US">
                <a:latin typeface="Times New Roman" panose="02020603050405020304" pitchFamily="18" charset="0"/>
                <a:cs typeface="Times New Roman" panose="02020603050405020304" pitchFamily="18" charset="0"/>
              </a:rPr>
              <a:t>. The largest number of students is from Latin American countries like Mexico, Venezuela and Peru. The class is an interesting mix of people from many different countries.</a:t>
            </a:r>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678" name="Title 1"/>
          <p:cNvSpPr>
            <a:spLocks noGrp="1"/>
          </p:cNvSpPr>
          <p:nvPr>
            <p:ph type="title"/>
          </p:nvPr>
        </p:nvSpPr>
        <p:spPr/>
        <p:txBody>
          <a:bodyPr/>
          <a:p>
            <a:endParaRPr lang="en-US"/>
          </a:p>
        </p:txBody>
      </p:sp>
      <p:sp>
        <p:nvSpPr>
          <p:cNvPr id="1048679" name="Content Placeholder 2"/>
          <p:cNvSpPr>
            <a:spLocks noGrp="1"/>
          </p:cNvSpPr>
          <p:nvPr>
            <p:ph idx="1"/>
          </p:nvPr>
        </p:nvSpPr>
        <p:spPr/>
        <p:txBody>
          <a:bodyPr>
            <a:normAutofit/>
          </a:bodyPr>
          <a:p>
            <a:pPr algn="just"/>
            <a:r>
              <a:rPr dirty="0" sz="2100" lang="en-US">
                <a:latin typeface="Times New Roman" panose="02020603050405020304" pitchFamily="18" charset="0"/>
                <a:cs typeface="Times New Roman" panose="02020603050405020304" pitchFamily="18" charset="0"/>
              </a:rPr>
              <a:t>There are several ways people can conserve natural resources. One way is to turn lights off and appliances when they are not in use. Another way is to drive cars less. My </a:t>
            </a:r>
            <a:r>
              <a:rPr dirty="0" sz="2100" lang="en-US" err="1">
                <a:latin typeface="Times New Roman" panose="02020603050405020304" pitchFamily="18" charset="0"/>
                <a:cs typeface="Times New Roman" panose="02020603050405020304" pitchFamily="18" charset="0"/>
              </a:rPr>
              <a:t>favourite</a:t>
            </a:r>
            <a:r>
              <a:rPr dirty="0" sz="2100" lang="en-US">
                <a:latin typeface="Times New Roman" panose="02020603050405020304" pitchFamily="18" charset="0"/>
                <a:cs typeface="Times New Roman" panose="02020603050405020304" pitchFamily="18" charset="0"/>
              </a:rPr>
              <a:t> kind of car is convertible. People can also protect their houses better. Finally, by reusing things like bottles and plastic bags, people can reduce the amount of waste. By practicing these simple guidelines, we can save our natural resources.</a:t>
            </a:r>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680" name="Title 1"/>
          <p:cNvSpPr>
            <a:spLocks noGrp="1"/>
          </p:cNvSpPr>
          <p:nvPr>
            <p:ph type="title"/>
          </p:nvPr>
        </p:nvSpPr>
        <p:spPr/>
        <p:txBody>
          <a:bodyPr/>
          <a:p>
            <a:endParaRPr lang="en-US"/>
          </a:p>
        </p:txBody>
      </p:sp>
      <p:sp>
        <p:nvSpPr>
          <p:cNvPr id="1048681" name="Content Placeholder 2"/>
          <p:cNvSpPr>
            <a:spLocks noGrp="1"/>
          </p:cNvSpPr>
          <p:nvPr>
            <p:ph idx="1"/>
          </p:nvPr>
        </p:nvSpPr>
        <p:spPr/>
        <p:txBody>
          <a:bodyPr>
            <a:normAutofit/>
          </a:bodyPr>
          <a:p>
            <a:pPr algn="just"/>
            <a:r>
              <a:rPr dirty="0" sz="2100" lang="en-US">
                <a:latin typeface="Times New Roman" panose="02020603050405020304" pitchFamily="18" charset="0"/>
                <a:cs typeface="Times New Roman" panose="02020603050405020304" pitchFamily="18" charset="0"/>
              </a:rPr>
              <a:t>There are several ways people can conserve natural resources. One way is to turn lights off and appliances when they are not in use. Another way is to drive cars less. </a:t>
            </a:r>
            <a:r>
              <a:rPr b="1" dirty="0" sz="2100" lang="en-US">
                <a:latin typeface="Times New Roman" panose="02020603050405020304" pitchFamily="18" charset="0"/>
                <a:cs typeface="Times New Roman" panose="02020603050405020304" pitchFamily="18" charset="0"/>
              </a:rPr>
              <a:t>My </a:t>
            </a:r>
            <a:r>
              <a:rPr b="1" dirty="0" sz="2100" lang="en-US" err="1">
                <a:latin typeface="Times New Roman" panose="02020603050405020304" pitchFamily="18" charset="0"/>
                <a:cs typeface="Times New Roman" panose="02020603050405020304" pitchFamily="18" charset="0"/>
              </a:rPr>
              <a:t>favourite</a:t>
            </a:r>
            <a:r>
              <a:rPr b="1" dirty="0" sz="2100" lang="en-US">
                <a:latin typeface="Times New Roman" panose="02020603050405020304" pitchFamily="18" charset="0"/>
                <a:cs typeface="Times New Roman" panose="02020603050405020304" pitchFamily="18" charset="0"/>
              </a:rPr>
              <a:t> kind of car is convertible</a:t>
            </a:r>
            <a:r>
              <a:rPr dirty="0" sz="2100" lang="en-US">
                <a:latin typeface="Times New Roman" panose="02020603050405020304" pitchFamily="18" charset="0"/>
                <a:cs typeface="Times New Roman" panose="02020603050405020304" pitchFamily="18" charset="0"/>
              </a:rPr>
              <a:t>. People can also protect their houses better. Finally, by reusing things like bottles and plastic bags, people can reduce the amount of waste. By practicing these simple guidelines, we can save our natural resources.</a:t>
            </a:r>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682" name="Title 1"/>
          <p:cNvSpPr>
            <a:spLocks noGrp="1"/>
          </p:cNvSpPr>
          <p:nvPr>
            <p:ph type="title"/>
          </p:nvPr>
        </p:nvSpPr>
        <p:spPr>
          <a:xfrm>
            <a:off x="822960" y="584821"/>
            <a:ext cx="7543800" cy="771366"/>
          </a:xfrm>
        </p:spPr>
        <p:txBody>
          <a:bodyPr/>
          <a:p>
            <a:r>
              <a:rPr b="1" dirty="0" sz="2400" lang="en-US" smtClean="0">
                <a:solidFill>
                  <a:schemeClr val="bg2"/>
                </a:solidFill>
              </a:rPr>
              <a:t>Writing </a:t>
            </a:r>
            <a:r>
              <a:rPr b="1" dirty="0" sz="2400" lang="en-US">
                <a:solidFill>
                  <a:schemeClr val="bg2"/>
                </a:solidFill>
              </a:rPr>
              <a:t>S</a:t>
            </a:r>
            <a:r>
              <a:rPr b="1" dirty="0" sz="2400" lang="en-US" smtClean="0">
                <a:solidFill>
                  <a:schemeClr val="bg2"/>
                </a:solidFill>
              </a:rPr>
              <a:t>upporting </a:t>
            </a:r>
            <a:r>
              <a:rPr b="1" dirty="0" sz="2400" lang="en-US">
                <a:solidFill>
                  <a:schemeClr val="bg2"/>
                </a:solidFill>
              </a:rPr>
              <a:t>S</a:t>
            </a:r>
            <a:r>
              <a:rPr b="1" dirty="0" sz="2400" lang="en-US" smtClean="0">
                <a:solidFill>
                  <a:schemeClr val="bg2"/>
                </a:solidFill>
              </a:rPr>
              <a:t>entences</a:t>
            </a:r>
            <a:endParaRPr b="1" dirty="0" sz="2400" lang="en-US">
              <a:solidFill>
                <a:schemeClr val="bg2"/>
              </a:solidFill>
            </a:endParaRPr>
          </a:p>
        </p:txBody>
      </p:sp>
      <p:sp>
        <p:nvSpPr>
          <p:cNvPr id="1048683" name="Content Placeholder 2"/>
          <p:cNvSpPr>
            <a:spLocks noGrp="1"/>
          </p:cNvSpPr>
          <p:nvPr>
            <p:ph idx="1"/>
          </p:nvPr>
        </p:nvSpPr>
        <p:spPr/>
        <p:txBody>
          <a:bodyPr>
            <a:normAutofit/>
          </a:bodyPr>
          <a:p>
            <a:pPr lvl="1">
              <a:buFont typeface="Wingdings" panose="05000000000000000000" pitchFamily="2" charset="2"/>
              <a:buChar char="§"/>
            </a:pPr>
            <a:r>
              <a:rPr b="1" dirty="0" sz="1500" lang="en-US"/>
              <a:t>Owning a small car has several advantages.</a:t>
            </a:r>
          </a:p>
          <a:p>
            <a:pPr indent="-257175" lvl="1" marL="408051">
              <a:buFont typeface="+mj-lt"/>
              <a:buAutoNum type="alphaLcParenR"/>
            </a:pPr>
            <a:r>
              <a:rPr dirty="0" lang="en-US" smtClean="0"/>
              <a:t>__A small car is easier to park _________________________________________________</a:t>
            </a:r>
          </a:p>
          <a:p>
            <a:pPr indent="-257175" lvl="1" marL="408051">
              <a:buFont typeface="+mj-lt"/>
              <a:buAutoNum type="alphaLcParenR"/>
            </a:pPr>
            <a:r>
              <a:rPr dirty="0" lang="en-US" smtClean="0"/>
              <a:t>__________________________________________________________________________</a:t>
            </a:r>
          </a:p>
          <a:p>
            <a:pPr indent="-257175" lvl="1" marL="408051">
              <a:buFont typeface="+mj-lt"/>
              <a:buAutoNum type="alphaLcParenR"/>
            </a:pPr>
            <a:r>
              <a:rPr dirty="0" lang="en-US" smtClean="0"/>
              <a:t>__________________________________________________________________________</a:t>
            </a:r>
          </a:p>
          <a:p>
            <a:pPr indent="-257175" lvl="1" marL="408051">
              <a:buFont typeface="+mj-lt"/>
              <a:buAutoNum type="alphaLcParenR"/>
            </a:pPr>
            <a:r>
              <a:rPr dirty="0" lang="en-US" smtClean="0"/>
              <a:t>__________________________________________________________________________</a:t>
            </a:r>
          </a:p>
          <a:p>
            <a:pPr indent="-257175" lvl="1" marL="408051">
              <a:buFont typeface="+mj-lt"/>
              <a:buAutoNum type="alphaLcParenR"/>
            </a:pPr>
            <a:r>
              <a:rPr dirty="0" lang="en-US" smtClean="0"/>
              <a:t>__________________________________________________________________________</a:t>
            </a:r>
          </a:p>
          <a:p>
            <a:pPr lvl="1">
              <a:buFont typeface="Wingdings" panose="05000000000000000000" pitchFamily="2" charset="2"/>
              <a:buChar char="§"/>
            </a:pPr>
            <a:r>
              <a:rPr b="1" dirty="0" sz="1500" lang="en-US"/>
              <a:t>A college education is important for these reasons.</a:t>
            </a:r>
          </a:p>
          <a:p>
            <a:pPr indent="-257175" lvl="1" marL="408051">
              <a:buFont typeface="+mj-lt"/>
              <a:buAutoNum type="alphaLcParenR"/>
            </a:pPr>
            <a:r>
              <a:rPr dirty="0" lang="en-US" smtClean="0"/>
              <a:t>_It prepares you for a career __________________________________________________</a:t>
            </a:r>
          </a:p>
          <a:p>
            <a:pPr indent="-257175" lvl="1" marL="408051">
              <a:buFont typeface="+mj-lt"/>
              <a:buAutoNum type="alphaLcParenR"/>
            </a:pPr>
            <a:r>
              <a:rPr dirty="0" lang="en-US" smtClean="0"/>
              <a:t>__________________________________________________________________________</a:t>
            </a:r>
          </a:p>
          <a:p>
            <a:pPr indent="-257175" lvl="1" marL="408051">
              <a:buFont typeface="+mj-lt"/>
              <a:buAutoNum type="alphaLcParenR"/>
            </a:pPr>
            <a:r>
              <a:rPr dirty="0" lang="en-US" smtClean="0"/>
              <a:t>__________________________________________________________________________</a:t>
            </a:r>
          </a:p>
          <a:p>
            <a:pPr indent="-257175" lvl="1" marL="408051">
              <a:buFont typeface="+mj-lt"/>
              <a:buAutoNum type="alphaLcParenR"/>
            </a:pPr>
            <a:r>
              <a:rPr dirty="0" lang="en-US" smtClean="0"/>
              <a:t>__________________________________________________________________________</a:t>
            </a:r>
          </a:p>
          <a:p>
            <a:pPr indent="-257175" lvl="1" marL="408051">
              <a:buFont typeface="+mj-lt"/>
              <a:buAutoNum type="alphaLcParenR"/>
            </a:pPr>
            <a:r>
              <a:rPr dirty="0" lang="en-US" smtClean="0"/>
              <a:t>__________________________________________________________________________</a:t>
            </a:r>
            <a:endParaRPr dirty="0"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7" name="Shape 106"/>
        <p:cNvGrpSpPr/>
        <p:nvPr/>
      </p:nvGrpSpPr>
      <p:grpSpPr>
        <a:xfrm>
          <a:off x="0" y="0"/>
          <a:ext cx="0" cy="0"/>
          <a:chOff x="0" y="0"/>
          <a:chExt cx="0" cy="0"/>
        </a:xfrm>
      </p:grpSpPr>
      <p:sp>
        <p:nvSpPr>
          <p:cNvPr id="1048593" name="Google Shape;107;p5"/>
          <p:cNvSpPr txBox="1"/>
          <p:nvPr/>
        </p:nvSpPr>
        <p:spPr>
          <a:xfrm>
            <a:off x="142844" y="285734"/>
            <a:ext cx="9001156" cy="4339650"/>
          </a:xfrm>
          <a:prstGeom prst="rect"/>
          <a:noFill/>
          <a:ln>
            <a:noFill/>
          </a:ln>
        </p:spPr>
        <p:txBody>
          <a:bodyPr anchor="t" anchorCtr="0" bIns="45700" lIns="91425" rIns="91425" spcFirstLastPara="1" tIns="45700" wrap="square">
            <a:spAutoFit/>
          </a:bodyPr>
          <a:p>
            <a:pPr algn="l" indent="0" lvl="1" marL="0" marR="0" rtl="0">
              <a:spcBef>
                <a:spcPts val="0"/>
              </a:spcBef>
              <a:spcAft>
                <a:spcPts val="0"/>
              </a:spcAft>
              <a:buNone/>
            </a:pPr>
            <a:endParaRPr b="1" cap="none" sz="2400" i="0" strike="noStrike" u="none">
              <a:solidFill>
                <a:schemeClr val="dk2"/>
              </a:solidFill>
              <a:latin typeface="Times New Roman"/>
              <a:ea typeface="Times New Roman"/>
              <a:cs typeface="Times New Roman"/>
              <a:sym typeface="Times New Roman"/>
            </a:endParaRPr>
          </a:p>
          <a:p>
            <a:pPr algn="l" indent="0" lvl="1" marL="0" marR="0" rtl="0">
              <a:spcBef>
                <a:spcPts val="0"/>
              </a:spcBef>
              <a:spcAft>
                <a:spcPts val="0"/>
              </a:spcAft>
              <a:buNone/>
            </a:pPr>
            <a:r>
              <a:rPr b="1" cap="none" sz="3600" i="0" lang="en-US" strike="noStrike" u="none">
                <a:solidFill>
                  <a:schemeClr val="dk1"/>
                </a:solidFill>
                <a:latin typeface="Times New Roman"/>
                <a:ea typeface="Times New Roman"/>
                <a:cs typeface="Times New Roman"/>
                <a:sym typeface="Times New Roman"/>
              </a:rPr>
              <a:t>The structure of a paragraph is:</a:t>
            </a:r>
          </a:p>
          <a:p>
            <a:pPr algn="l" indent="0" lvl="0" marL="0" marR="0" rtl="0">
              <a:spcBef>
                <a:spcPts val="0"/>
              </a:spcBef>
              <a:spcAft>
                <a:spcPts val="0"/>
              </a:spcAft>
              <a:buNone/>
            </a:pP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1. Topic sentence -           </a:t>
            </a:r>
            <a:r>
              <a:rPr sz="2400" lang="en-US" u="sng">
                <a:solidFill>
                  <a:schemeClr val="dk1"/>
                </a:solidFill>
                <a:latin typeface="Times New Roman"/>
                <a:ea typeface="Times New Roman"/>
                <a:cs typeface="Times New Roman"/>
                <a:sym typeface="Times New Roman"/>
              </a:rPr>
              <a:t>The way we use banks …</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2. Reason -                       This is partly because …</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3. Example -                     The personal computer …</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4. Details -                        At the same time banks …</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5. Further details -            In the past five …</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6. Reason -                       The banks have discovered …</a:t>
            </a: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endParaRPr sz="2400">
              <a:solidFill>
                <a:schemeClr val="dk1"/>
              </a:solidFill>
              <a:latin typeface="Times New Roman"/>
              <a:ea typeface="Times New Roman"/>
              <a:cs typeface="Times New Roman"/>
              <a:sym typeface="Times New Roman"/>
            </a:endParaRPr>
          </a:p>
          <a:p>
            <a:pPr algn="l" indent="-457200" lvl="1" marL="457200" marR="0" rtl="0">
              <a:spcBef>
                <a:spcPts val="0"/>
              </a:spcBef>
              <a:spcAft>
                <a:spcPts val="0"/>
              </a:spcAft>
              <a:buNone/>
            </a:pPr>
            <a:endParaRPr b="0" cap="none" sz="2400" i="0" strike="noStrike" u="none">
              <a:solidFill>
                <a:schemeClr val="dk1"/>
              </a:solidFill>
              <a:latin typeface="Times New Roman"/>
              <a:ea typeface="Times New Roman"/>
              <a:cs typeface="Times New Roman"/>
              <a:sym typeface="Times New Roman"/>
            </a:endParaRPr>
          </a:p>
        </p:txBody>
      </p:sp>
      <p:pic>
        <p:nvPicPr>
          <p:cNvPr id="2097163" name="Google Shape;108;p5"/>
          <p:cNvPicPr preferRelativeResize="0">
            <a:picLocks/>
          </p:cNvPicPr>
          <p:nvPr/>
        </p:nvPicPr>
        <p:blipFill rotWithShape="1">
          <a:blip xmlns:r="http://schemas.openxmlformats.org/officeDocument/2006/relationships" r:embed="rId1">
            <a:alphaModFix/>
          </a:blip>
          <a:srcRect/>
          <a:stretch>
            <a:fillRect/>
          </a:stretch>
        </p:blipFill>
        <p:spPr>
          <a:xfrm>
            <a:off x="75974" y="84080"/>
            <a:ext cx="1685925" cy="438150"/>
          </a:xfrm>
          <a:prstGeom prst="rect"/>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684" name="Title 1"/>
          <p:cNvSpPr>
            <a:spLocks noGrp="1"/>
          </p:cNvSpPr>
          <p:nvPr>
            <p:ph type="title"/>
          </p:nvPr>
        </p:nvSpPr>
        <p:spPr>
          <a:xfrm>
            <a:off x="822960" y="399885"/>
            <a:ext cx="7543800" cy="1088068"/>
          </a:xfrm>
        </p:spPr>
        <p:txBody>
          <a:bodyPr/>
          <a:p>
            <a:r>
              <a:rPr b="1" dirty="0" lang="en-US" smtClean="0">
                <a:solidFill>
                  <a:schemeClr val="bg2">
                    <a:lumMod val="75000"/>
                  </a:schemeClr>
                </a:solidFill>
              </a:rPr>
              <a:t>Conclusion Signals</a:t>
            </a:r>
            <a:endParaRPr b="1" dirty="0" lang="en-US">
              <a:solidFill>
                <a:schemeClr val="bg2">
                  <a:lumMod val="75000"/>
                </a:schemeClr>
              </a:solidFill>
            </a:endParaRPr>
          </a:p>
        </p:txBody>
      </p:sp>
      <p:graphicFrame>
        <p:nvGraphicFramePr>
          <p:cNvPr id="4194305" name="Content Placeholder 3"/>
          <p:cNvGraphicFramePr>
            <a:graphicFrameLocks noGrp="1"/>
          </p:cNvGraphicFramePr>
          <p:nvPr>
            <p:ph idx="1"/>
          </p:nvPr>
        </p:nvGraphicFramePr>
        <p:xfrm>
          <a:off x="822722" y="696328"/>
          <a:ext cx="7543800" cy="3493770"/>
        </p:xfrm>
        <a:graphic>
          <a:graphicData uri="http://schemas.openxmlformats.org/drawingml/2006/table">
            <a:tbl>
              <a:tblPr firstRow="1" bandRow="1">
                <a:tableStyleId>{5C22544A-7EE6-4342-B048-85BDC9FD1C3A}</a:tableStyleId>
              </a:tblPr>
              <a:tblGrid>
                <a:gridCol w="3771900"/>
                <a:gridCol w="3771900"/>
              </a:tblGrid>
              <a:tr h="278130">
                <a:tc>
                  <a:txBody>
                    <a:bodyPr/>
                    <a:p>
                      <a:pPr algn="ctr"/>
                      <a:r>
                        <a:rPr dirty="0" sz="1100" lang="en-US" smtClean="0"/>
                        <a:t>Followed by a Comma</a:t>
                      </a:r>
                      <a:endParaRPr dirty="0" sz="1100" lang="en-US"/>
                    </a:p>
                  </a:txBody>
                  <a:tcPr marL="68580" marR="68580" marT="34290" marB="34290"/>
                </a:tc>
                <a:tc>
                  <a:txBody>
                    <a:bodyPr/>
                    <a:p>
                      <a:pPr algn="ctr"/>
                      <a:r>
                        <a:rPr dirty="0" sz="1100" lang="en-US" smtClean="0"/>
                        <a:t>No Comma</a:t>
                      </a:r>
                      <a:endParaRPr dirty="0" sz="1100" lang="en-US"/>
                    </a:p>
                  </a:txBody>
                  <a:tcPr marL="68580" marR="68580" marT="34290" marB="34290"/>
                </a:tc>
              </a:tr>
              <a:tr h="1600200">
                <a:tc>
                  <a:txBody>
                    <a:bodyPr/>
                    <a:p>
                      <a:pPr indent="-342900" marL="342900">
                        <a:buAutoNum type="arabicPeriod"/>
                      </a:pPr>
                      <a:r>
                        <a:rPr b="1" dirty="0" sz="1500" lang="en-US" smtClean="0"/>
                        <a:t>All</a:t>
                      </a:r>
                      <a:r>
                        <a:rPr baseline="0" b="1" dirty="0" sz="1500" lang="en-US" smtClean="0"/>
                        <a:t> in all                    7. </a:t>
                      </a:r>
                      <a:r>
                        <a:rPr baseline="0" b="1" dirty="0" sz="1500" i="0" kern="1200" lang="en-US" strike="noStrike" u="none" smtClean="0">
                          <a:solidFill>
                            <a:schemeClr val="dk1"/>
                          </a:solidFill>
                          <a:latin typeface="+mn-lt"/>
                          <a:ea typeface="+mn-ea"/>
                          <a:cs typeface="+mn-cs"/>
                        </a:rPr>
                        <a:t>In summary,</a:t>
                      </a:r>
                      <a:endParaRPr baseline="0" b="1" dirty="0" sz="1500" lang="en-US" smtClean="0"/>
                    </a:p>
                    <a:p>
                      <a:pPr indent="-342900" marL="342900">
                        <a:buAutoNum type="arabicPeriod"/>
                      </a:pPr>
                      <a:r>
                        <a:rPr baseline="0" b="1" dirty="0" sz="1500" i="0" kern="1200" lang="en-US" strike="noStrike" u="none" smtClean="0">
                          <a:solidFill>
                            <a:schemeClr val="dk1"/>
                          </a:solidFill>
                          <a:latin typeface="+mn-lt"/>
                          <a:ea typeface="+mn-ea"/>
                          <a:cs typeface="+mn-cs"/>
                        </a:rPr>
                        <a:t>In brief,                    8. To conclude,</a:t>
                      </a:r>
                    </a:p>
                    <a:p>
                      <a:pPr indent="-342900" marL="342900">
                        <a:buAutoNum type="arabicPeriod"/>
                      </a:pPr>
                      <a:r>
                        <a:rPr baseline="0" b="1" dirty="0" sz="1500" i="0" kern="1200" lang="en-US" strike="noStrike" u="none" smtClean="0">
                          <a:solidFill>
                            <a:schemeClr val="dk1"/>
                          </a:solidFill>
                          <a:latin typeface="+mn-lt"/>
                          <a:ea typeface="+mn-ea"/>
                          <a:cs typeface="+mn-cs"/>
                        </a:rPr>
                        <a:t>In conclusion,         9. To summarize,</a:t>
                      </a:r>
                    </a:p>
                    <a:p>
                      <a:pPr indent="-342900" marL="342900">
                        <a:buAutoNum type="arabicPeriod"/>
                      </a:pPr>
                      <a:r>
                        <a:rPr baseline="0" b="1" dirty="0" sz="1500" i="0" kern="1200" lang="en-US" strike="noStrike" u="none" smtClean="0">
                          <a:solidFill>
                            <a:schemeClr val="dk1"/>
                          </a:solidFill>
                          <a:latin typeface="+mn-lt"/>
                          <a:ea typeface="+mn-ea"/>
                          <a:cs typeface="+mn-cs"/>
                        </a:rPr>
                        <a:t>Indeed,                   10. To sum up,</a:t>
                      </a:r>
                    </a:p>
                    <a:p>
                      <a:pPr indent="-342900" marL="342900">
                        <a:buAutoNum type="arabicPeriod"/>
                      </a:pPr>
                      <a:r>
                        <a:rPr baseline="0" b="1" dirty="0" sz="1500" i="0" kern="1200" lang="en-US" strike="noStrike" u="none" smtClean="0">
                          <a:solidFill>
                            <a:schemeClr val="dk1"/>
                          </a:solidFill>
                          <a:latin typeface="+mn-lt"/>
                          <a:ea typeface="+mn-ea"/>
                          <a:cs typeface="+mn-cs"/>
                        </a:rPr>
                        <a:t>In short,</a:t>
                      </a:r>
                    </a:p>
                    <a:p>
                      <a:pPr indent="-342900" marL="342900">
                        <a:buAutoNum type="arabicPeriod"/>
                      </a:pPr>
                      <a:r>
                        <a:rPr baseline="0" b="1" dirty="0" sz="1500" i="0" kern="1200" lang="en-US" strike="noStrike" u="none" smtClean="0">
                          <a:solidFill>
                            <a:schemeClr val="dk1"/>
                          </a:solidFill>
                          <a:latin typeface="+mn-lt"/>
                          <a:ea typeface="+mn-ea"/>
                          <a:cs typeface="+mn-cs"/>
                        </a:rPr>
                        <a:t>In summary,</a:t>
                      </a:r>
                      <a:endParaRPr baseline="0" b="1" dirty="0" sz="1500" lang="en-US" smtClean="0"/>
                    </a:p>
                    <a:p>
                      <a:pPr indent="0" marL="0">
                        <a:buNone/>
                      </a:pPr>
                      <a:endParaRPr dirty="0" sz="1100" lang="en-US"/>
                    </a:p>
                  </a:txBody>
                  <a:tcPr marL="68580" marR="68580" marT="34290" marB="34290"/>
                </a:tc>
                <a:tc>
                  <a:txBody>
                    <a:bodyPr/>
                    <a:p>
                      <a:r>
                        <a:rPr dirty="0" sz="1100" lang="en-US" smtClean="0"/>
                        <a:t>2. </a:t>
                      </a:r>
                      <a:r>
                        <a:rPr b="1" dirty="0" sz="1500" lang="en-US" smtClean="0"/>
                        <a:t>It is clear that…….</a:t>
                      </a:r>
                    </a:p>
                    <a:p>
                      <a:r>
                        <a:rPr b="1" dirty="0" sz="1500" lang="en-US" smtClean="0"/>
                        <a:t>    These</a:t>
                      </a:r>
                      <a:r>
                        <a:rPr baseline="0" b="1" dirty="0" sz="1500" lang="en-US" smtClean="0"/>
                        <a:t> examples show that………</a:t>
                      </a:r>
                    </a:p>
                    <a:p>
                      <a:r>
                        <a:rPr baseline="0" b="1" dirty="0" sz="1500" lang="en-US" smtClean="0"/>
                        <a:t>    You can see that…….</a:t>
                      </a:r>
                      <a:endParaRPr b="1" dirty="0" sz="1500" lang="en-US"/>
                    </a:p>
                  </a:txBody>
                  <a:tcPr marL="68580" marR="68580" marT="34290" marB="34290"/>
                </a:tc>
              </a:tr>
              <a:tr h="1371600">
                <a:tc>
                  <a:txBody>
                    <a:bodyPr/>
                    <a:p>
                      <a:pPr indent="-342900" lvl="0" marL="342900">
                        <a:buAutoNum type="arabicPeriod"/>
                      </a:pPr>
                      <a:r>
                        <a:rPr baseline="0" b="1" dirty="0" sz="1500" i="0" kern="1200" lang="en-US" strike="noStrike" u="none" smtClean="0">
                          <a:solidFill>
                            <a:schemeClr val="dk1"/>
                          </a:solidFill>
                          <a:latin typeface="+mn-lt"/>
                          <a:ea typeface="+mn-ea"/>
                          <a:cs typeface="+mn-cs"/>
                        </a:rPr>
                        <a:t>To summarize,</a:t>
                      </a:r>
                      <a:r>
                        <a:rPr baseline="0" b="0" dirty="0" sz="1400" i="0" kern="1200" lang="en-US" strike="noStrike" u="none" smtClean="0">
                          <a:solidFill>
                            <a:schemeClr val="dk1"/>
                          </a:solidFill>
                          <a:latin typeface="+mn-lt"/>
                          <a:ea typeface="+mn-ea"/>
                          <a:cs typeface="+mn-cs"/>
                        </a:rPr>
                        <a:t> </a:t>
                      </a:r>
                      <a:r>
                        <a:rPr baseline="0" b="0" dirty="0" sz="1500" i="0" kern="1200" lang="en-US" strike="noStrike" u="none" smtClean="0">
                          <a:solidFill>
                            <a:schemeClr val="dk1"/>
                          </a:solidFill>
                          <a:latin typeface="+mn-lt"/>
                          <a:ea typeface="+mn-ea"/>
                          <a:cs typeface="+mn-cs"/>
                        </a:rPr>
                        <a:t>Japanese food is both beautiful to look at and delicious to eat.</a:t>
                      </a:r>
                    </a:p>
                    <a:p>
                      <a:pPr indent="0" lvl="0" marL="0">
                        <a:buNone/>
                      </a:pPr>
                      <a:r>
                        <a:rPr baseline="0" b="0" dirty="0" sz="1400" i="0" kern="1200" lang="en-US" strike="noStrike" u="none" smtClean="0">
                          <a:solidFill>
                            <a:schemeClr val="dk1"/>
                          </a:solidFill>
                          <a:latin typeface="+mn-lt"/>
                          <a:ea typeface="+mn-ea"/>
                          <a:cs typeface="+mn-cs"/>
                        </a:rPr>
                        <a:t>       </a:t>
                      </a:r>
                      <a:r>
                        <a:rPr baseline="0" b="1" dirty="0" sz="1500" i="0" kern="1200" lang="en-US" strike="noStrike" u="none" smtClean="0">
                          <a:solidFill>
                            <a:schemeClr val="dk1"/>
                          </a:solidFill>
                          <a:latin typeface="+mn-lt"/>
                          <a:ea typeface="+mn-ea"/>
                          <a:cs typeface="+mn-cs"/>
                        </a:rPr>
                        <a:t>Indeed,</a:t>
                      </a:r>
                      <a:r>
                        <a:rPr baseline="0" b="0" dirty="0" sz="1400" i="0" kern="1200" lang="en-US" strike="noStrike" u="none" smtClean="0">
                          <a:solidFill>
                            <a:schemeClr val="dk1"/>
                          </a:solidFill>
                          <a:latin typeface="+mn-lt"/>
                          <a:ea typeface="+mn-ea"/>
                          <a:cs typeface="+mn-cs"/>
                        </a:rPr>
                        <a:t> </a:t>
                      </a:r>
                      <a:r>
                        <a:rPr baseline="0" b="0" dirty="0" sz="1500" i="0" kern="1200" lang="en-US" strike="noStrike" u="none" smtClean="0">
                          <a:solidFill>
                            <a:schemeClr val="dk1"/>
                          </a:solidFill>
                          <a:latin typeface="+mn-lt"/>
                          <a:ea typeface="+mn-ea"/>
                          <a:cs typeface="+mn-cs"/>
                        </a:rPr>
                        <a:t>many U.S. cities and regions have </a:t>
                      </a:r>
                    </a:p>
                    <a:p>
                      <a:pPr indent="0" lvl="0" marL="0">
                        <a:buNone/>
                      </a:pPr>
                      <a:r>
                        <a:rPr baseline="0" b="0" dirty="0" sz="1500" i="0" kern="1200" lang="en-US" strike="noStrike" u="none" smtClean="0">
                          <a:solidFill>
                            <a:schemeClr val="dk1"/>
                          </a:solidFill>
                          <a:latin typeface="+mn-lt"/>
                          <a:ea typeface="+mn-ea"/>
                          <a:cs typeface="+mn-cs"/>
                        </a:rPr>
                        <a:t>       a  special food for everyone to enjoy.</a:t>
                      </a:r>
                    </a:p>
                    <a:p>
                      <a:pPr indent="0" lvl="0" marL="0">
                        <a:buNone/>
                      </a:pPr>
                      <a:endParaRPr dirty="0" sz="1100" lang="en-US"/>
                    </a:p>
                  </a:txBody>
                  <a:tcPr marL="68580" marR="68580" marT="34290" marB="34290"/>
                </a:tc>
                <a:tc>
                  <a:txBody>
                    <a:bodyPr/>
                    <a:p>
                      <a:pPr lvl="0"/>
                      <a:r>
                        <a:rPr dirty="0" sz="1100" lang="en-US" smtClean="0"/>
                        <a:t>2. </a:t>
                      </a:r>
                      <a:r>
                        <a:rPr baseline="0" b="0" dirty="0" sz="1500" i="0" kern="1200" lang="en-US" strike="noStrike" u="none" smtClean="0">
                          <a:solidFill>
                            <a:schemeClr val="dk1"/>
                          </a:solidFill>
                          <a:latin typeface="+mn-lt"/>
                          <a:ea typeface="+mn-ea"/>
                          <a:cs typeface="+mn-cs"/>
                        </a:rPr>
                        <a:t>It is clear that fad diets don't work and may </a:t>
                      </a:r>
                    </a:p>
                    <a:p>
                      <a:pPr lvl="0"/>
                      <a:r>
                        <a:rPr baseline="0" b="0" dirty="0" sz="1500" i="0" kern="1200" lang="en-US" strike="noStrike" u="none" smtClean="0">
                          <a:solidFill>
                            <a:schemeClr val="dk1"/>
                          </a:solidFill>
                          <a:latin typeface="+mn-lt"/>
                          <a:ea typeface="+mn-ea"/>
                          <a:cs typeface="+mn-cs"/>
                        </a:rPr>
                        <a:t>    even  damage a dieter's health.</a:t>
                      </a:r>
                      <a:endParaRPr dirty="0" sz="1500" lang="en-US"/>
                    </a:p>
                  </a:txBody>
                  <a:tcPr marL="68580" marR="68580" marT="34290" marB="34290"/>
                </a:tc>
              </a:tr>
            </a:tbl>
          </a:graphicData>
        </a:graphic>
      </p:graphicFrame>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685" name="Title 1"/>
          <p:cNvSpPr>
            <a:spLocks noGrp="1"/>
          </p:cNvSpPr>
          <p:nvPr>
            <p:ph type="title"/>
          </p:nvPr>
        </p:nvSpPr>
        <p:spPr>
          <a:xfrm>
            <a:off x="822960" y="471804"/>
            <a:ext cx="7543800" cy="555609"/>
          </a:xfrm>
        </p:spPr>
        <p:txBody>
          <a:bodyPr/>
          <a:p>
            <a:r>
              <a:rPr b="1" dirty="0" sz="2000" lang="en-US" smtClean="0">
                <a:solidFill>
                  <a:schemeClr val="bg2"/>
                </a:solidFill>
              </a:rPr>
              <a:t>Conclusion</a:t>
            </a:r>
            <a:endParaRPr b="1" dirty="0" sz="2000" lang="en-US">
              <a:solidFill>
                <a:schemeClr val="bg2"/>
              </a:solidFill>
            </a:endParaRPr>
          </a:p>
        </p:txBody>
      </p:sp>
      <p:sp>
        <p:nvSpPr>
          <p:cNvPr id="1048686" name="Content Placeholder 2"/>
          <p:cNvSpPr>
            <a:spLocks noGrp="1"/>
          </p:cNvSpPr>
          <p:nvPr>
            <p:ph idx="1"/>
          </p:nvPr>
        </p:nvSpPr>
        <p:spPr>
          <a:xfrm>
            <a:off x="822960" y="921967"/>
            <a:ext cx="8321040" cy="3285191"/>
          </a:xfrm>
        </p:spPr>
        <p:txBody>
          <a:bodyPr>
            <a:noAutofit/>
          </a:bodyPr>
          <a:p>
            <a:r>
              <a:rPr b="1" dirty="0" sz="1800" lang="en-US"/>
              <a:t>Remind your reader of the main idea by one of the following methods ..</a:t>
            </a:r>
          </a:p>
          <a:p>
            <a:r>
              <a:rPr dirty="0" sz="1800" lang="en-US"/>
              <a:t>• </a:t>
            </a:r>
            <a:r>
              <a:rPr dirty="0" sz="1800" lang="en-US" smtClean="0"/>
              <a:t>Repeat </a:t>
            </a:r>
            <a:r>
              <a:rPr dirty="0" sz="1800" lang="en-US"/>
              <a:t>the idea in the topic sentence in different words. Do not just copy </a:t>
            </a:r>
            <a:r>
              <a:rPr dirty="0" sz="1800" lang="en-US" smtClean="0"/>
              <a:t>the </a:t>
            </a:r>
            <a:r>
              <a:rPr dirty="0" sz="1800" lang="en-US"/>
              <a:t>topic sentence.</a:t>
            </a:r>
          </a:p>
          <a:p>
            <a:r>
              <a:rPr b="1" dirty="0" sz="1800" lang="en-US"/>
              <a:t>Topic Sentence:</a:t>
            </a:r>
            <a:r>
              <a:rPr dirty="0" sz="1800" lang="en-US"/>
              <a:t> </a:t>
            </a:r>
            <a:endParaRPr dirty="0" sz="1800" lang="en-US" smtClean="0"/>
          </a:p>
          <a:p>
            <a:endParaRPr dirty="0" sz="1800" lang="en-US"/>
          </a:p>
          <a:p>
            <a:pPr indent="-342900" lvl="1" marL="493776">
              <a:buFont typeface="+mj-lt"/>
              <a:buAutoNum type="arabicPeriod"/>
            </a:pPr>
            <a:r>
              <a:rPr dirty="0" sz="1800" lang="en-US"/>
              <a:t>Successful bidding on eBay requires patience and strategy.</a:t>
            </a:r>
          </a:p>
          <a:p>
            <a:pPr indent="-342900" lvl="1" marL="493776">
              <a:buFont typeface="+mj-lt"/>
              <a:buAutoNum type="arabicPeriod"/>
            </a:pPr>
            <a:r>
              <a:rPr dirty="0" sz="1800" lang="en-US"/>
              <a:t>Fortunately, my parents were very strict with me when I was a child.</a:t>
            </a:r>
          </a:p>
          <a:p>
            <a:pPr lvl="1" marL="150876"/>
            <a:r>
              <a:rPr b="1" dirty="0" sz="1800" lang="en-US"/>
              <a:t>Concluding Sentence</a:t>
            </a:r>
            <a:r>
              <a:rPr b="1" dirty="0" sz="1800" lang="en-US" smtClean="0"/>
              <a:t>:</a:t>
            </a:r>
          </a:p>
          <a:p>
            <a:pPr lvl="1" marL="150876"/>
            <a:endParaRPr b="1" dirty="0" sz="1800" lang="en-US"/>
          </a:p>
          <a:p>
            <a:pPr indent="-342900" lvl="1" marL="493776">
              <a:buFont typeface="+mj-lt"/>
              <a:buAutoNum type="arabicPeriod"/>
            </a:pPr>
            <a:r>
              <a:rPr dirty="0" sz="1800" lang="en-US"/>
              <a:t>In conclusion, wait patiently and place your bid with precision timing,</a:t>
            </a:r>
          </a:p>
          <a:p>
            <a:pPr lvl="1" marL="150876"/>
            <a:r>
              <a:rPr dirty="0" sz="1800" lang="en-US"/>
              <a:t>        and you will be the winning bidder every time.</a:t>
            </a:r>
          </a:p>
          <a:p>
            <a:pPr indent="-257175" lvl="1" marL="408051">
              <a:buAutoNum type="arabicPeriod" startAt="2"/>
            </a:pPr>
            <a:r>
              <a:rPr dirty="0" sz="1800" lang="en-US"/>
              <a:t>Looking back, I am not sorry that my parents were strict with me because I think it was the best way to bring up a child.</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8686">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48686">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048686">
                                            <p:txEl>
                                              <p:pRg st="4" end="4"/>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1048686">
                                            <p:txEl>
                                              <p:pRg st="5" end="5"/>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1048686">
                                            <p:txEl>
                                              <p:pRg st="6" end="6"/>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0"/>
                                          </p:stCondLst>
                                        </p:cTn>
                                        <p:tgtEl>
                                          <p:spTgt spid="1048686">
                                            <p:txEl>
                                              <p:pRg st="8" end="8"/>
                                            </p:txEl>
                                          </p:spTgt>
                                        </p:tgtEl>
                                        <p:attrNameLst>
                                          <p:attrName>style.visibility</p:attrName>
                                        </p:attrNameLst>
                                      </p:cBhvr>
                                      <p:to>
                                        <p:strVal val="visible"/>
                                      </p:to>
                                    </p:set>
                                  </p:childTnLst>
                                </p:cTn>
                              </p:par>
                              <p:par>
                                <p:cTn fill="hold" id="27" nodeType="withEffect" presetClass="entr" presetID="1" presetSubtype="0">
                                  <p:stCondLst>
                                    <p:cond delay="0"/>
                                  </p:stCondLst>
                                  <p:childTnLst>
                                    <p:set>
                                      <p:cBhvr>
                                        <p:cTn dur="1" fill="hold" id="28">
                                          <p:stCondLst>
                                            <p:cond delay="0"/>
                                          </p:stCondLst>
                                        </p:cTn>
                                        <p:tgtEl>
                                          <p:spTgt spid="1048686">
                                            <p:txEl>
                                              <p:pRg st="9" end="9"/>
                                            </p:txEl>
                                          </p:spTgt>
                                        </p:tgtEl>
                                        <p:attrNameLst>
                                          <p:attrName>style.visibility</p:attrName>
                                        </p:attrNameLst>
                                      </p:cBhvr>
                                      <p:to>
                                        <p:strVal val="visible"/>
                                      </p:to>
                                    </p:se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1" presetSubtype="0">
                                  <p:stCondLst>
                                    <p:cond delay="0"/>
                                  </p:stCondLst>
                                  <p:childTnLst>
                                    <p:set>
                                      <p:cBhvr>
                                        <p:cTn dur="1" fill="hold" id="32">
                                          <p:stCondLst>
                                            <p:cond delay="0"/>
                                          </p:stCondLst>
                                        </p:cTn>
                                        <p:tgtEl>
                                          <p:spTgt spid="10486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87" name="Title 1"/>
          <p:cNvSpPr>
            <a:spLocks noGrp="1"/>
          </p:cNvSpPr>
          <p:nvPr>
            <p:ph type="title"/>
          </p:nvPr>
        </p:nvSpPr>
        <p:spPr/>
        <p:txBody>
          <a:bodyPr/>
          <a:p>
            <a:endParaRPr lang="en-US"/>
          </a:p>
        </p:txBody>
      </p:sp>
      <p:sp>
        <p:nvSpPr>
          <p:cNvPr id="1048688" name="Content Placeholder 2"/>
          <p:cNvSpPr>
            <a:spLocks noGrp="1"/>
          </p:cNvSpPr>
          <p:nvPr>
            <p:ph idx="1"/>
          </p:nvPr>
        </p:nvSpPr>
        <p:spPr/>
        <p:txBody>
          <a:bodyPr>
            <a:normAutofit/>
          </a:bodyPr>
          <a:p>
            <a:pPr algn="just"/>
            <a:r>
              <a:rPr dirty="0" sz="2100" lang="en-US">
                <a:latin typeface="Times New Roman" panose="02020603050405020304" pitchFamily="18" charset="0"/>
                <a:cs typeface="Times New Roman" panose="02020603050405020304" pitchFamily="18" charset="0"/>
              </a:rPr>
              <a:t>There are many reasons why I like wearing a uniform to school. First of all, it saves time. I don’t have to spend time picking out my clothes every morning. Wearing a uniform also saves money. It’s cheaper to purchase a new uniform than to go out and buy lots of school clothes. In addition, I don’t have the pressure of keeping up with the latest styles. Most importantly, wearing a school uniform gives me a sense that I belong. I really think that it adds to the feeling of school spirit and community. __________________________________</a:t>
            </a:r>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689" name="Title 1"/>
          <p:cNvSpPr>
            <a:spLocks noGrp="1"/>
          </p:cNvSpPr>
          <p:nvPr>
            <p:ph type="title"/>
          </p:nvPr>
        </p:nvSpPr>
        <p:spPr>
          <a:xfrm>
            <a:off x="822960" y="520995"/>
            <a:ext cx="7543800" cy="386682"/>
          </a:xfrm>
        </p:spPr>
        <p:txBody>
          <a:bodyPr/>
          <a:p>
            <a:r>
              <a:rPr b="1" dirty="0" sz="2000" lang="en-US" smtClean="0">
                <a:solidFill>
                  <a:schemeClr val="accent2"/>
                </a:solidFill>
                <a:latin typeface="Times New Roman" panose="02020603050405020304" pitchFamily="18" charset="0"/>
                <a:cs typeface="Times New Roman" panose="02020603050405020304" pitchFamily="18" charset="0"/>
              </a:rPr>
              <a:t>Practice:		Animals Captivity</a:t>
            </a:r>
            <a:endParaRPr b="1" dirty="0" sz="2000" lang="en-US">
              <a:solidFill>
                <a:schemeClr val="accent2"/>
              </a:solidFill>
              <a:latin typeface="Times New Roman" panose="02020603050405020304" pitchFamily="18" charset="0"/>
              <a:cs typeface="Times New Roman" panose="02020603050405020304" pitchFamily="18" charset="0"/>
            </a:endParaRPr>
          </a:p>
        </p:txBody>
      </p:sp>
      <p:sp>
        <p:nvSpPr>
          <p:cNvPr id="1048690" name="Content Placeholder 2"/>
          <p:cNvSpPr>
            <a:spLocks noGrp="1"/>
          </p:cNvSpPr>
          <p:nvPr>
            <p:ph idx="1"/>
          </p:nvPr>
        </p:nvSpPr>
        <p:spPr>
          <a:xfrm>
            <a:off x="822960" y="1331259"/>
            <a:ext cx="8166928" cy="3338232"/>
          </a:xfrm>
        </p:spPr>
        <p:txBody>
          <a:bodyPr>
            <a:normAutofit/>
          </a:bodyPr>
          <a:p>
            <a:r>
              <a:rPr dirty="0" sz="2100" lang="en-US">
                <a:latin typeface="Times New Roman" panose="02020603050405020304" pitchFamily="18" charset="0"/>
                <a:cs typeface="Times New Roman" panose="02020603050405020304" pitchFamily="18" charset="0"/>
              </a:rPr>
              <a:t>Animals living in modern zoos enjoy several advantages over animals in the wild. The first advantage is that zoo animals are separated from their natural predators.1 They are protected, so they live without risk of being attacked. Another advantage is that someone feeds them regularly, so they do not have to hunt for food. Also, they do not suffer times when food is hard to find. A third advantage of living in zoos is that veterinarians give animals regular checkups, and sick animals get prompt medical attention. __________________________________________________________.</a:t>
            </a:r>
          </a:p>
          <a:p>
            <a:r>
              <a:rPr dirty="0" sz="2100" lang="en-US">
                <a:latin typeface="Times New Roman" panose="02020603050405020304" pitchFamily="18" charset="0"/>
                <a:cs typeface="Times New Roman" panose="02020603050405020304" pitchFamily="18" charset="0"/>
              </a:rPr>
              <a:t> 1. In conclusion, because all their needs are taken care of, most zoo animals</a:t>
            </a:r>
          </a:p>
          <a:p>
            <a:pPr lvl="2" marL="288036"/>
            <a:r>
              <a:rPr dirty="0" sz="2100" lang="en-US">
                <a:latin typeface="Times New Roman" panose="02020603050405020304" pitchFamily="18" charset="0"/>
                <a:cs typeface="Times New Roman" panose="02020603050405020304" pitchFamily="18" charset="0"/>
              </a:rPr>
              <a:t>  are healthy and contented.</a:t>
            </a:r>
          </a:p>
          <a:p>
            <a:r>
              <a:rPr dirty="0" sz="2100" lang="en-US">
                <a:latin typeface="Times New Roman" panose="02020603050405020304" pitchFamily="18" charset="0"/>
                <a:cs typeface="Times New Roman" panose="02020603050405020304" pitchFamily="18" charset="0"/>
              </a:rPr>
              <a:t>2. In conclusion, living in a zoo has many advantages for animals, but it also</a:t>
            </a:r>
          </a:p>
          <a:p>
            <a:pPr lvl="1" marL="150876"/>
            <a:r>
              <a:rPr dirty="0" sz="2100" lang="en-US">
                <a:latin typeface="Times New Roman" panose="02020603050405020304" pitchFamily="18" charset="0"/>
                <a:cs typeface="Times New Roman" panose="02020603050405020304" pitchFamily="18" charset="0"/>
              </a:rPr>
              <a:t>   has some disadvantages.</a:t>
            </a:r>
          </a:p>
          <a:p>
            <a:r>
              <a:rPr dirty="0" sz="2100" lang="en-US">
                <a:latin typeface="Times New Roman" panose="02020603050405020304" pitchFamily="18" charset="0"/>
                <a:cs typeface="Times New Roman" panose="02020603050405020304" pitchFamily="18" charset="0"/>
              </a:rPr>
              <a:t>3. In conclusion, zoos keep animals safe from predators.</a:t>
            </a:r>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691" name="Title 1"/>
          <p:cNvSpPr>
            <a:spLocks noGrp="1"/>
          </p:cNvSpPr>
          <p:nvPr>
            <p:ph type="title"/>
          </p:nvPr>
        </p:nvSpPr>
        <p:spPr>
          <a:xfrm>
            <a:off x="822960" y="648585"/>
            <a:ext cx="7543800" cy="259091"/>
          </a:xfrm>
        </p:spPr>
        <p:txBody>
          <a:bodyPr/>
          <a:p>
            <a:r>
              <a:rPr b="1" dirty="0" sz="2000" lang="en-US" smtClean="0">
                <a:solidFill>
                  <a:schemeClr val="accent2"/>
                </a:solidFill>
                <a:latin typeface="Times New Roman" panose="02020603050405020304" pitchFamily="18" charset="0"/>
                <a:cs typeface="Times New Roman" panose="02020603050405020304" pitchFamily="18" charset="0"/>
              </a:rPr>
              <a:t>Practice:		Animals Captivity</a:t>
            </a:r>
            <a:endParaRPr b="1" dirty="0" sz="2000" lang="en-US">
              <a:solidFill>
                <a:schemeClr val="accent2"/>
              </a:solidFill>
              <a:latin typeface="Times New Roman" panose="02020603050405020304" pitchFamily="18" charset="0"/>
              <a:cs typeface="Times New Roman" panose="02020603050405020304" pitchFamily="18" charset="0"/>
            </a:endParaRPr>
          </a:p>
        </p:txBody>
      </p:sp>
      <p:sp>
        <p:nvSpPr>
          <p:cNvPr id="1048692" name="Content Placeholder 2"/>
          <p:cNvSpPr>
            <a:spLocks noGrp="1"/>
          </p:cNvSpPr>
          <p:nvPr>
            <p:ph idx="1"/>
          </p:nvPr>
        </p:nvSpPr>
        <p:spPr>
          <a:xfrm>
            <a:off x="822960" y="1331259"/>
            <a:ext cx="8166928" cy="3338232"/>
          </a:xfrm>
        </p:spPr>
        <p:txBody>
          <a:bodyPr>
            <a:normAutofit/>
          </a:bodyPr>
          <a:p>
            <a:r>
              <a:rPr dirty="0" sz="2100" lang="en-US">
                <a:latin typeface="Times New Roman" panose="02020603050405020304" pitchFamily="18" charset="0"/>
                <a:cs typeface="Times New Roman" panose="02020603050405020304" pitchFamily="18" charset="0"/>
              </a:rPr>
              <a:t>Animals living in modern zoos enjoy several advantages over animals in the wild. The first advantage is that zoo animals are separated from their natural predators.1 They are protected, so they live without risk of being attacked. Another advantage is that someone feeds them regularly, so they do not have to hunt for food. Also, they do not suffer times when food is hard to find. A third advantage of living in zoos is that veterinarians give animals regular checkups, and sick animals get prompt medical attention. __________________________________________________________.</a:t>
            </a:r>
          </a:p>
          <a:p>
            <a:r>
              <a:rPr dirty="0" sz="2100" lang="en-US">
                <a:latin typeface="Times New Roman" panose="02020603050405020304" pitchFamily="18" charset="0"/>
                <a:cs typeface="Times New Roman" panose="02020603050405020304" pitchFamily="18" charset="0"/>
              </a:rPr>
              <a:t> 1.</a:t>
            </a:r>
            <a:r>
              <a:rPr b="1" dirty="0" sz="2100" lang="en-US">
                <a:latin typeface="Times New Roman" panose="02020603050405020304" pitchFamily="18" charset="0"/>
                <a:cs typeface="Times New Roman" panose="02020603050405020304" pitchFamily="18" charset="0"/>
              </a:rPr>
              <a:t> In conclusion, because all their needs are taken care of, most zoo animals</a:t>
            </a:r>
          </a:p>
          <a:p>
            <a:pPr lvl="2" marL="288036"/>
            <a:r>
              <a:rPr b="1" dirty="0" sz="2100" lang="en-US">
                <a:latin typeface="Times New Roman" panose="02020603050405020304" pitchFamily="18" charset="0"/>
                <a:cs typeface="Times New Roman" panose="02020603050405020304" pitchFamily="18" charset="0"/>
              </a:rPr>
              <a:t>  are healthy and contented.</a:t>
            </a:r>
          </a:p>
          <a:p>
            <a:r>
              <a:rPr dirty="0" sz="2100" lang="en-US">
                <a:latin typeface="Times New Roman" panose="02020603050405020304" pitchFamily="18" charset="0"/>
                <a:cs typeface="Times New Roman" panose="02020603050405020304" pitchFamily="18" charset="0"/>
              </a:rPr>
              <a:t>2. In conclusion, living in a zoo has many advantages for animals, but it also</a:t>
            </a:r>
          </a:p>
          <a:p>
            <a:pPr lvl="1" marL="150876"/>
            <a:r>
              <a:rPr dirty="0" sz="2100" lang="en-US">
                <a:latin typeface="Times New Roman" panose="02020603050405020304" pitchFamily="18" charset="0"/>
                <a:cs typeface="Times New Roman" panose="02020603050405020304" pitchFamily="18" charset="0"/>
              </a:rPr>
              <a:t>   has some disadvantages.</a:t>
            </a:r>
          </a:p>
          <a:p>
            <a:r>
              <a:rPr dirty="0" sz="2100" lang="en-US">
                <a:latin typeface="Times New Roman" panose="02020603050405020304" pitchFamily="18" charset="0"/>
                <a:cs typeface="Times New Roman" panose="02020603050405020304" pitchFamily="18" charset="0"/>
              </a:rPr>
              <a:t>3. In conclusion, zoos keep animals safe from predators.</a:t>
            </a:r>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693" name="Title 1"/>
          <p:cNvSpPr>
            <a:spLocks noGrp="1"/>
          </p:cNvSpPr>
          <p:nvPr>
            <p:ph type="title"/>
          </p:nvPr>
        </p:nvSpPr>
        <p:spPr>
          <a:xfrm>
            <a:off x="822960" y="584791"/>
            <a:ext cx="7543800" cy="718230"/>
          </a:xfrm>
        </p:spPr>
        <p:txBody>
          <a:bodyPr/>
          <a:p>
            <a:r>
              <a:rPr b="1" dirty="0" sz="2400" lang="en-US" smtClean="0">
                <a:solidFill>
                  <a:schemeClr val="accent2"/>
                </a:solidFill>
                <a:latin typeface="Times New Roman" panose="02020603050405020304" pitchFamily="18" charset="0"/>
                <a:cs typeface="Times New Roman" panose="02020603050405020304" pitchFamily="18" charset="0"/>
              </a:rPr>
              <a:t>Concluding Sentence</a:t>
            </a:r>
            <a:endParaRPr b="1" dirty="0" sz="2400" lang="en-US">
              <a:solidFill>
                <a:schemeClr val="accent2"/>
              </a:solidFill>
              <a:latin typeface="Times New Roman" panose="02020603050405020304" pitchFamily="18" charset="0"/>
              <a:cs typeface="Times New Roman" panose="02020603050405020304" pitchFamily="18" charset="0"/>
            </a:endParaRPr>
          </a:p>
        </p:txBody>
      </p:sp>
      <p:sp>
        <p:nvSpPr>
          <p:cNvPr id="1048694" name="Content Placeholder 2"/>
          <p:cNvSpPr>
            <a:spLocks noGrp="1"/>
          </p:cNvSpPr>
          <p:nvPr>
            <p:ph idx="1"/>
          </p:nvPr>
        </p:nvSpPr>
        <p:spPr/>
        <p:txBody>
          <a:bodyPr/>
          <a:p>
            <a:pPr algn="just"/>
            <a:r>
              <a:rPr dirty="0" sz="2400" lang="en-US"/>
              <a:t>The college cafeteria is an inexpensive place to eat. For example, you can get a cheeseburger, French fries, and a soda for only $3.00. A slice of pizza is only $ 1 .50, and a cup of coffee is only 50¢. There is a daily special for about $2.50. It includes an entree, rice or potatoes, and a vegetable. The salad bar is the best deal of all . You get all you can eat for $2.00.</a:t>
            </a:r>
          </a:p>
          <a:p>
            <a:r>
              <a:rPr dirty="0" lang="en-US" smtClean="0"/>
              <a:t>___________________________________________________________________________</a:t>
            </a:r>
            <a:endParaRPr dirty="0" lang="en-US"/>
          </a:p>
        </p:txBody>
      </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695" name="Title 1"/>
          <p:cNvSpPr>
            <a:spLocks noGrp="1"/>
          </p:cNvSpPr>
          <p:nvPr>
            <p:ph type="title"/>
          </p:nvPr>
        </p:nvSpPr>
        <p:spPr>
          <a:xfrm>
            <a:off x="822960" y="574157"/>
            <a:ext cx="7543800" cy="728863"/>
          </a:xfrm>
        </p:spPr>
        <p:txBody>
          <a:bodyPr>
            <a:normAutofit/>
          </a:bodyPr>
          <a:p>
            <a:r>
              <a:rPr b="1" dirty="0" sz="1800" lang="en-US">
                <a:latin typeface="Times New Roman" panose="02020603050405020304" pitchFamily="18" charset="0"/>
                <a:cs typeface="Times New Roman" panose="02020603050405020304" pitchFamily="18" charset="0"/>
              </a:rPr>
              <a:t>The following sentences are a scrambled paragraph . Put the sentences in order</a:t>
            </a:r>
          </a:p>
        </p:txBody>
      </p:sp>
      <p:sp>
        <p:nvSpPr>
          <p:cNvPr id="1048696" name="Content Placeholder 2"/>
          <p:cNvSpPr>
            <a:spLocks noGrp="1"/>
          </p:cNvSpPr>
          <p:nvPr>
            <p:ph idx="1"/>
          </p:nvPr>
        </p:nvSpPr>
        <p:spPr>
          <a:xfrm>
            <a:off x="822960" y="1384301"/>
            <a:ext cx="7986189" cy="3017520"/>
          </a:xfrm>
        </p:spPr>
        <p:txBody>
          <a:bodyPr>
            <a:normAutofit/>
          </a:bodyPr>
          <a:p>
            <a:r>
              <a:rPr dirty="0" sz="2100" lang="en-US">
                <a:latin typeface="Times New Roman" panose="02020603050405020304" pitchFamily="18" charset="0"/>
                <a:cs typeface="Times New Roman" panose="02020603050405020304" pitchFamily="18" charset="0"/>
              </a:rPr>
              <a:t>Step 1 Find the topic sentence.</a:t>
            </a:r>
          </a:p>
          <a:p>
            <a:r>
              <a:rPr dirty="0" sz="2100" lang="en-US">
                <a:latin typeface="Times New Roman" panose="02020603050405020304" pitchFamily="18" charset="0"/>
                <a:cs typeface="Times New Roman" panose="02020603050405020304" pitchFamily="18" charset="0"/>
              </a:rPr>
              <a:t>Step 2 Find the concluding sentence.</a:t>
            </a:r>
          </a:p>
          <a:p>
            <a:r>
              <a:rPr dirty="0" sz="2100" lang="en-US">
                <a:latin typeface="Times New Roman" panose="02020603050405020304" pitchFamily="18" charset="0"/>
                <a:cs typeface="Times New Roman" panose="02020603050405020304" pitchFamily="18" charset="0"/>
              </a:rPr>
              <a:t>Step 3 Then decide which sentences are supporting points and put them in</a:t>
            </a:r>
          </a:p>
          <a:p>
            <a:r>
              <a:rPr dirty="0" sz="2100" lang="en-US">
                <a:latin typeface="Times New Roman" panose="02020603050405020304" pitchFamily="18" charset="0"/>
                <a:cs typeface="Times New Roman" panose="02020603050405020304" pitchFamily="18" charset="0"/>
              </a:rPr>
              <a:t>order. Look for the words First, Second, Third , and Finally.</a:t>
            </a:r>
          </a:p>
          <a:p>
            <a:r>
              <a:rPr dirty="0" sz="2100" lang="en-US">
                <a:latin typeface="Times New Roman" panose="02020603050405020304" pitchFamily="18" charset="0"/>
                <a:cs typeface="Times New Roman" panose="02020603050405020304" pitchFamily="18" charset="0"/>
              </a:rPr>
              <a:t>Step 4 Decide which examples support which points.</a:t>
            </a:r>
          </a:p>
        </p:txBody>
      </p:sp>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697" name="Title 1"/>
          <p:cNvSpPr>
            <a:spLocks noGrp="1"/>
          </p:cNvSpPr>
          <p:nvPr>
            <p:ph type="title"/>
          </p:nvPr>
        </p:nvSpPr>
        <p:spPr>
          <a:xfrm>
            <a:off x="822960" y="584791"/>
            <a:ext cx="7543800" cy="718230"/>
          </a:xfrm>
        </p:spPr>
        <p:txBody>
          <a:bodyPr/>
          <a:p>
            <a:r>
              <a:rPr b="1" dirty="0" lang="en-US" smtClean="0">
                <a:solidFill>
                  <a:schemeClr val="accent2"/>
                </a:solidFill>
              </a:rPr>
              <a:t>Write a Paragraph</a:t>
            </a:r>
            <a:endParaRPr b="1" dirty="0" lang="en-US">
              <a:solidFill>
                <a:schemeClr val="accent2"/>
              </a:solidFill>
            </a:endParaRPr>
          </a:p>
        </p:txBody>
      </p:sp>
      <p:sp>
        <p:nvSpPr>
          <p:cNvPr id="1048698" name="Content Placeholder 2"/>
          <p:cNvSpPr>
            <a:spLocks noGrp="1"/>
          </p:cNvSpPr>
          <p:nvPr>
            <p:ph idx="1"/>
          </p:nvPr>
        </p:nvSpPr>
        <p:spPr/>
        <p:txBody>
          <a:bodyPr>
            <a:normAutofit/>
          </a:bodyPr>
          <a:p>
            <a:pPr algn="just"/>
            <a:r>
              <a:rPr dirty="0" sz="3000" lang="en-US" smtClean="0">
                <a:latin typeface="Times New Roman" panose="02020603050405020304" pitchFamily="18" charset="0"/>
                <a:cs typeface="Times New Roman" panose="02020603050405020304" pitchFamily="18" charset="0"/>
              </a:rPr>
              <a:t>There are many benefits </a:t>
            </a:r>
            <a:r>
              <a:rPr dirty="0" sz="3000" lang="en-US">
                <a:latin typeface="Times New Roman" panose="02020603050405020304" pitchFamily="18" charset="0"/>
                <a:cs typeface="Times New Roman" panose="02020603050405020304" pitchFamily="18" charset="0"/>
              </a:rPr>
              <a:t>of doing job in early career?</a:t>
            </a:r>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53" name="Shape 112"/>
        <p:cNvGrpSpPr/>
        <p:nvPr/>
      </p:nvGrpSpPr>
      <p:grpSpPr>
        <a:xfrm>
          <a:off x="0" y="0"/>
          <a:ext cx="0" cy="0"/>
          <a:chOff x="0" y="0"/>
          <a:chExt cx="0" cy="0"/>
        </a:xfrm>
      </p:grpSpPr>
      <p:sp>
        <p:nvSpPr>
          <p:cNvPr id="1048699" name="Google Shape;113;p6"/>
          <p:cNvSpPr txBox="1"/>
          <p:nvPr/>
        </p:nvSpPr>
        <p:spPr>
          <a:xfrm>
            <a:off x="323528" y="555526"/>
            <a:ext cx="8424936" cy="4339650"/>
          </a:xfrm>
          <a:prstGeom prst="rect"/>
          <a:noFill/>
          <a:ln>
            <a:noFill/>
          </a:ln>
        </p:spPr>
        <p:txBody>
          <a:bodyPr anchor="t" anchorCtr="0" bIns="45700" lIns="91425" rIns="91425" spcFirstLastPara="1" tIns="45700" wrap="square">
            <a:spAutoFit/>
          </a:bodyPr>
          <a:p>
            <a:pPr algn="ctr" indent="0" lvl="1" marL="0" marR="0" rtl="0">
              <a:spcBef>
                <a:spcPts val="0"/>
              </a:spcBef>
              <a:spcAft>
                <a:spcPts val="0"/>
              </a:spcAft>
              <a:buNone/>
            </a:pPr>
            <a:r>
              <a:rPr b="1" cap="none" sz="3600" i="0" lang="en-US" strike="noStrike" u="none">
                <a:solidFill>
                  <a:schemeClr val="dk1"/>
                </a:solidFill>
                <a:latin typeface="Times New Roman"/>
                <a:ea typeface="Times New Roman"/>
                <a:cs typeface="Times New Roman"/>
                <a:sym typeface="Times New Roman"/>
              </a:rPr>
              <a:t>References</a:t>
            </a:r>
            <a:endParaRPr b="1" cap="none" sz="3600" i="0" strike="noStrike" u="none">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Bailey, S. (2014). </a:t>
            </a:r>
            <a:r>
              <a:rPr sz="2400" i="1" lang="en-US">
                <a:solidFill>
                  <a:schemeClr val="dk1"/>
                </a:solidFill>
                <a:latin typeface="Times New Roman"/>
                <a:ea typeface="Times New Roman"/>
                <a:cs typeface="Times New Roman"/>
                <a:sym typeface="Times New Roman"/>
              </a:rPr>
              <a:t>Academic writing: A handbook for International Students</a:t>
            </a:r>
            <a:r>
              <a:rPr sz="2400" lang="en-US">
                <a:solidFill>
                  <a:schemeClr val="dk1"/>
                </a:solidFill>
                <a:latin typeface="Times New Roman"/>
                <a:ea typeface="Times New Roman"/>
                <a:cs typeface="Times New Roman"/>
                <a:sym typeface="Times New Roman"/>
              </a:rPr>
              <a:t> (4th ed.). Routledge.</a:t>
            </a:r>
          </a:p>
          <a:p>
            <a:pPr algn="l" indent="0" lvl="0" marL="0" marR="0" rtl="0">
              <a:spcBef>
                <a:spcPts val="0"/>
              </a:spcBef>
              <a:spcAft>
                <a:spcPts val="0"/>
              </a:spcAft>
              <a:buNone/>
            </a:pP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Langan, J. (2011). </a:t>
            </a:r>
            <a:r>
              <a:rPr sz="2400" i="1" lang="en-US">
                <a:solidFill>
                  <a:schemeClr val="dk1"/>
                </a:solidFill>
                <a:latin typeface="Times New Roman"/>
                <a:ea typeface="Times New Roman"/>
                <a:cs typeface="Times New Roman"/>
                <a:sym typeface="Times New Roman"/>
              </a:rPr>
              <a:t>College writing skills with Reading </a:t>
            </a:r>
            <a:r>
              <a:rPr sz="2400" lang="en-US">
                <a:solidFill>
                  <a:schemeClr val="dk1"/>
                </a:solidFill>
                <a:latin typeface="Times New Roman"/>
                <a:ea typeface="Times New Roman"/>
                <a:cs typeface="Times New Roman"/>
                <a:sym typeface="Times New Roman"/>
              </a:rPr>
              <a:t>(8th ed.). </a:t>
            </a: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McGraw Hill.</a:t>
            </a: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Zemach, D. E., &amp; Rumisek, L. A. (2005). </a:t>
            </a:r>
            <a:r>
              <a:rPr sz="2400" i="1" lang="en-US">
                <a:solidFill>
                  <a:schemeClr val="dk1"/>
                </a:solidFill>
                <a:latin typeface="Times New Roman"/>
                <a:ea typeface="Times New Roman"/>
                <a:cs typeface="Times New Roman"/>
                <a:sym typeface="Times New Roman"/>
              </a:rPr>
              <a:t>Academic Writing: From Paragraph to Essay.</a:t>
            </a:r>
            <a:r>
              <a:rPr sz="2400" lang="en-US">
                <a:solidFill>
                  <a:schemeClr val="dk1"/>
                </a:solidFill>
                <a:latin typeface="Times New Roman"/>
                <a:ea typeface="Times New Roman"/>
                <a:cs typeface="Times New Roman"/>
                <a:sym typeface="Times New Roman"/>
              </a:rPr>
              <a:t> Macmillan. </a:t>
            </a:r>
          </a:p>
          <a:p>
            <a:pPr algn="l" indent="0" lvl="0" marL="0" marR="0"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2097168" name="Google Shape;114;p6"/>
          <p:cNvPicPr preferRelativeResize="0">
            <a:picLocks/>
          </p:cNvPicPr>
          <p:nvPr/>
        </p:nvPicPr>
        <p:blipFill rotWithShape="1">
          <a:blip xmlns:r="http://schemas.openxmlformats.org/officeDocument/2006/relationships" r:embed="rId1">
            <a:alphaModFix/>
          </a:blip>
          <a:srcRect/>
          <a:stretch>
            <a:fillRect/>
          </a:stretch>
        </p:blipFill>
        <p:spPr>
          <a:xfrm>
            <a:off x="75974" y="84080"/>
            <a:ext cx="1685925" cy="438150"/>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pic>
        <p:nvPicPr>
          <p:cNvPr id="2097164" name="Picture 8"/>
          <p:cNvPicPr>
            <a:picLocks noChangeAspect="1"/>
          </p:cNvPicPr>
          <p:nvPr/>
        </p:nvPicPr>
        <p:blipFill>
          <a:blip xmlns:r="http://schemas.openxmlformats.org/officeDocument/2006/relationships" r:embed="rId1"/>
          <a:stretch>
            <a:fillRect/>
          </a:stretch>
        </p:blipFill>
        <p:spPr>
          <a:xfrm>
            <a:off x="1270747" y="2"/>
            <a:ext cx="7873253" cy="4582632"/>
          </a:xfrm>
          <a:prstGeom prst="rect"/>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01" name="Title 1"/>
          <p:cNvSpPr>
            <a:spLocks noGrp="1"/>
          </p:cNvSpPr>
          <p:nvPr>
            <p:ph type="title"/>
          </p:nvPr>
        </p:nvSpPr>
        <p:spPr>
          <a:xfrm>
            <a:off x="3350404" y="143035"/>
            <a:ext cx="5086953" cy="591872"/>
          </a:xfrm>
        </p:spPr>
        <p:txBody>
          <a:bodyPr/>
          <a:p>
            <a:r>
              <a:rPr b="1" dirty="0" sz="2800" lang="en-US" smtClean="0">
                <a:solidFill>
                  <a:schemeClr val="bg1"/>
                </a:solidFill>
                <a:latin typeface="Times New Roman" panose="02020603050405020304" pitchFamily="18" charset="0"/>
                <a:cs typeface="Times New Roman" panose="02020603050405020304" pitchFamily="18" charset="0"/>
              </a:rPr>
              <a:t>Paragraph Writing</a:t>
            </a:r>
            <a:endParaRPr b="1" dirty="0" sz="2800" lang="en-US">
              <a:solidFill>
                <a:schemeClr val="bg1"/>
              </a:solidFill>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a:xfrm>
            <a:off x="893557" y="806824"/>
            <a:ext cx="7543800" cy="3913094"/>
          </a:xfrm>
        </p:spPr>
        <p:txBody>
          <a:bodyPr>
            <a:normAutofit/>
          </a:bodyPr>
          <a:p>
            <a:r>
              <a:rPr dirty="0" sz="2000" lang="en-US">
                <a:latin typeface="Times New Roman" panose="02020603050405020304" pitchFamily="18" charset="0"/>
                <a:cs typeface="Times New Roman" panose="02020603050405020304" pitchFamily="18" charset="0"/>
              </a:rPr>
              <a:t>There are three parts of paragraph writing:</a:t>
            </a:r>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Topic Sentence / Main Idea</a:t>
            </a:r>
          </a:p>
          <a:p>
            <a:pPr lvl="1">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topic sentence tells what topic the paragraph is going to discuss.</a:t>
            </a:r>
          </a:p>
          <a:p>
            <a:pPr lvl="1">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It is mostly place in the beginning of the paragraph.</a:t>
            </a:r>
          </a:p>
          <a:p>
            <a:pPr indent="-385763" marL="385763">
              <a:buFont typeface="+mj-lt"/>
              <a:buAutoNum type="arabicPeriod"/>
            </a:pPr>
            <a:r>
              <a:rPr b="1" dirty="0" sz="2000" lang="en-US">
                <a:latin typeface="Times New Roman" panose="02020603050405020304" pitchFamily="18" charset="0"/>
                <a:cs typeface="Times New Roman" panose="02020603050405020304" pitchFamily="18" charset="0"/>
              </a:rPr>
              <a:t>Supporting Details</a:t>
            </a:r>
          </a:p>
          <a:p>
            <a:pPr lvl="1">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supporting sentences give details about the topic.</a:t>
            </a:r>
          </a:p>
          <a:p>
            <a:pPr lvl="1">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They come after the topic sentence, making up the body of a paragraph.</a:t>
            </a:r>
            <a:endParaRPr b="1" dirty="0" sz="20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b="1" dirty="0" sz="2000" lang="en-US">
                <a:latin typeface="Times New Roman" panose="02020603050405020304" pitchFamily="18" charset="0"/>
                <a:cs typeface="Times New Roman" panose="02020603050405020304" pitchFamily="18" charset="0"/>
              </a:rPr>
              <a:t>Concluding Sentence</a:t>
            </a:r>
          </a:p>
          <a:p>
            <a:pPr lvl="1">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concluding sentence summarizes the main points or restates the topic sentence in different words.</a:t>
            </a:r>
            <a:endParaRPr b="1" dirty="0" sz="20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03" name="Title 1"/>
          <p:cNvSpPr>
            <a:spLocks noGrp="1"/>
          </p:cNvSpPr>
          <p:nvPr>
            <p:ph type="title"/>
          </p:nvPr>
        </p:nvSpPr>
        <p:spPr>
          <a:xfrm>
            <a:off x="3442869" y="68405"/>
            <a:ext cx="4817553" cy="445303"/>
          </a:xfrm>
        </p:spPr>
        <p:txBody>
          <a:bodyPr/>
          <a:p>
            <a:r>
              <a:rPr b="1" dirty="0" sz="2000" lang="en-US" smtClean="0">
                <a:solidFill>
                  <a:schemeClr val="bg1"/>
                </a:solidFill>
                <a:latin typeface="Times New Roman" panose="02020603050405020304" pitchFamily="18" charset="0"/>
                <a:cs typeface="Times New Roman" panose="02020603050405020304" pitchFamily="18" charset="0"/>
              </a:rPr>
              <a:t>Paragraph Format</a:t>
            </a:r>
            <a:endParaRPr b="1" dirty="0" sz="2000" lang="en-US">
              <a:solidFill>
                <a:schemeClr val="bg1"/>
              </a:solidFill>
              <a:latin typeface="Times New Roman" panose="02020603050405020304" pitchFamily="18" charset="0"/>
              <a:cs typeface="Times New Roman" panose="02020603050405020304" pitchFamily="18" charset="0"/>
            </a:endParaRPr>
          </a:p>
        </p:txBody>
      </p:sp>
      <p:sp>
        <p:nvSpPr>
          <p:cNvPr id="1048604" name="Content Placeholder 2"/>
          <p:cNvSpPr>
            <a:spLocks noGrp="1"/>
          </p:cNvSpPr>
          <p:nvPr>
            <p:ph idx="1"/>
          </p:nvPr>
        </p:nvSpPr>
        <p:spPr>
          <a:xfrm>
            <a:off x="822960" y="1303021"/>
            <a:ext cx="7543800" cy="3365873"/>
          </a:xfrm>
        </p:spPr>
        <p:txBody>
          <a:bodyPr/>
          <a:p>
            <a:endParaRPr dirty="0" lang="en-US" smtClean="0"/>
          </a:p>
          <a:p>
            <a:endParaRPr dirty="0" lang="en-US"/>
          </a:p>
          <a:p>
            <a:endParaRPr dirty="0" lang="en-US"/>
          </a:p>
        </p:txBody>
      </p:sp>
      <p:sp>
        <p:nvSpPr>
          <p:cNvPr id="1048605" name="Down Arrow Callout 4"/>
          <p:cNvSpPr/>
          <p:nvPr/>
        </p:nvSpPr>
        <p:spPr>
          <a:xfrm>
            <a:off x="2924736" y="1041312"/>
            <a:ext cx="2753285" cy="847165"/>
          </a:xfrm>
          <a:prstGeom prst="downArrowCallou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400" lang="en-US"/>
              <a:t>Topic Sentence</a:t>
            </a:r>
          </a:p>
        </p:txBody>
      </p:sp>
      <p:sp>
        <p:nvSpPr>
          <p:cNvPr id="1048606" name="Down Arrow Callout 5"/>
          <p:cNvSpPr/>
          <p:nvPr/>
        </p:nvSpPr>
        <p:spPr>
          <a:xfrm>
            <a:off x="2924735" y="1885272"/>
            <a:ext cx="2753285" cy="950635"/>
          </a:xfrm>
          <a:prstGeom prst="downArrowCallou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400" lang="en-US"/>
              <a:t>Supporting Details</a:t>
            </a:r>
          </a:p>
        </p:txBody>
      </p:sp>
      <p:sp>
        <p:nvSpPr>
          <p:cNvPr id="1048607" name="Down Arrow Callout 6"/>
          <p:cNvSpPr/>
          <p:nvPr/>
        </p:nvSpPr>
        <p:spPr>
          <a:xfrm>
            <a:off x="2924735" y="2871657"/>
            <a:ext cx="2753285" cy="856353"/>
          </a:xfrm>
          <a:prstGeom prst="downArrowCallou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400" lang="en-US"/>
              <a:t>Examples</a:t>
            </a:r>
          </a:p>
        </p:txBody>
      </p:sp>
      <p:sp>
        <p:nvSpPr>
          <p:cNvPr id="1048608" name="Down Arrow Callout 7"/>
          <p:cNvSpPr/>
          <p:nvPr/>
        </p:nvSpPr>
        <p:spPr>
          <a:xfrm>
            <a:off x="2924735" y="3733416"/>
            <a:ext cx="2753285" cy="856353"/>
          </a:xfrm>
          <a:prstGeom prst="downArrowCallou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100" lang="en-US"/>
              <a:t>Concluding Sentence</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09" name="Title 1"/>
          <p:cNvSpPr>
            <a:spLocks noGrp="1"/>
          </p:cNvSpPr>
          <p:nvPr>
            <p:ph type="title"/>
          </p:nvPr>
        </p:nvSpPr>
        <p:spPr>
          <a:xfrm>
            <a:off x="3412048" y="91666"/>
            <a:ext cx="1612014" cy="267932"/>
          </a:xfrm>
        </p:spPr>
        <p:txBody>
          <a:bodyPr/>
          <a:p>
            <a:r>
              <a:rPr b="1" dirty="0" sz="2400" lang="en-US" smtClean="0">
                <a:solidFill>
                  <a:schemeClr val="bg1"/>
                </a:solidFill>
                <a:latin typeface="Times New Roman" panose="02020603050405020304" pitchFamily="18" charset="0"/>
                <a:cs typeface="Times New Roman" panose="02020603050405020304" pitchFamily="18" charset="0"/>
              </a:rPr>
              <a:t>Example</a:t>
            </a:r>
            <a:endParaRPr b="1" dirty="0" sz="2400" lang="en-US">
              <a:solidFill>
                <a:schemeClr val="bg1"/>
              </a:solidFill>
              <a:latin typeface="Times New Roman" panose="02020603050405020304" pitchFamily="18" charset="0"/>
              <a:cs typeface="Times New Roman" panose="02020603050405020304" pitchFamily="18" charset="0"/>
            </a:endParaRPr>
          </a:p>
        </p:txBody>
      </p:sp>
      <p:sp>
        <p:nvSpPr>
          <p:cNvPr id="1048610" name="Content Placeholder 2"/>
          <p:cNvSpPr>
            <a:spLocks noGrp="1"/>
          </p:cNvSpPr>
          <p:nvPr>
            <p:ph idx="1"/>
          </p:nvPr>
        </p:nvSpPr>
        <p:spPr>
          <a:xfrm>
            <a:off x="822960" y="808956"/>
            <a:ext cx="7543800" cy="3375959"/>
          </a:xfrm>
        </p:spPr>
        <p:txBody>
          <a:bodyPr>
            <a:noAutofit/>
          </a:bodyPr>
          <a:p>
            <a:pPr algn="just"/>
            <a:r>
              <a:rPr b="1" dirty="0" sz="1800" lang="en-US">
                <a:solidFill>
                  <a:srgbClr val="FF0000"/>
                </a:solidFill>
                <a:latin typeface="Times New Roman" panose="02020603050405020304" pitchFamily="18" charset="0"/>
                <a:cs typeface="Times New Roman" panose="02020603050405020304" pitchFamily="18" charset="0"/>
              </a:rPr>
              <a:t>Canada is one of the best countries in the world due to its health care system, standard of education, and its urban </a:t>
            </a:r>
            <a:r>
              <a:rPr b="1" dirty="0" sz="1800" lang="en-US" err="1">
                <a:solidFill>
                  <a:srgbClr val="FF0000"/>
                </a:solidFill>
                <a:latin typeface="Times New Roman" panose="02020603050405020304" pitchFamily="18" charset="0"/>
                <a:cs typeface="Times New Roman" panose="02020603050405020304" pitchFamily="18" charset="0"/>
              </a:rPr>
              <a:t>centres</a:t>
            </a:r>
            <a:r>
              <a:rPr b="1" dirty="0" sz="1800" lang="en-US">
                <a:solidFill>
                  <a:srgbClr val="FF0000"/>
                </a:solidFill>
                <a:latin typeface="Times New Roman" panose="02020603050405020304" pitchFamily="18" charset="0"/>
                <a:cs typeface="Times New Roman" panose="02020603050405020304" pitchFamily="18" charset="0"/>
              </a:rPr>
              <a:t>.</a:t>
            </a:r>
            <a:r>
              <a:rPr dirty="0" sz="1800" lang="en-US">
                <a:latin typeface="Times New Roman" panose="02020603050405020304" pitchFamily="18" charset="0"/>
                <a:cs typeface="Times New Roman" panose="02020603050405020304" pitchFamily="18" charset="0"/>
              </a:rPr>
              <a:t> </a:t>
            </a:r>
            <a:r>
              <a:rPr b="1" dirty="0" sz="1800" lang="en-US">
                <a:latin typeface="Times New Roman" panose="02020603050405020304" pitchFamily="18" charset="0"/>
                <a:cs typeface="Times New Roman" panose="02020603050405020304" pitchFamily="18" charset="0"/>
              </a:rPr>
              <a:t>First, Canada has a universal health care system which “comprehensive coverage for medically necessary hospital and physician services”. This allows all Canadians to have access to medical services regardless of their income or geographical location in the country. Second, Canada has a high standard of education that is also publically funded by all levels of government from kindergarten to secondary levels and has resulted in a 99% national literacy rate. Finally, Canada's cities are clean and efficiently managed with both Calgary, Alberta and Ottawa, Ontario ranking first and fourth on the Sierra Club’s cleanest cities in the world. </a:t>
            </a:r>
            <a:r>
              <a:rPr b="1" dirty="0" sz="1800" lang="en-US">
                <a:solidFill>
                  <a:srgbClr val="FF0000"/>
                </a:solidFill>
                <a:latin typeface="Times New Roman" panose="02020603050405020304" pitchFamily="18" charset="0"/>
                <a:cs typeface="Times New Roman" panose="02020603050405020304" pitchFamily="18" charset="0"/>
              </a:rPr>
              <a:t>Overall, Canada has more to offer with its health care, education, and cities that would be a wonderful for anyone anywhere on the planet or in orbit above it.</a:t>
            </a:r>
          </a:p>
        </p:txBody>
      </p:sp>
    </p:spTree>
  </p:cSld>
  <p:clrMapOvr>
    <a:masterClrMapping/>
  </p:clrMapOvr>
  <p:timing/>
</p:sld>
</file>

<file path=ppt/theme/theme1.xml><?xml version="1.0" encoding="utf-8"?>
<a:theme xmlns:a="http://schemas.openxmlformats.org/drawingml/2006/main" name="Cover and End Slide Master">
  <a:themeElements>
    <a:clrScheme name="ALLPPT-COLOR-A30">
      <a:dk1>
        <a:srgbClr val="000000"/>
      </a:dk1>
      <a:lt1>
        <a:srgbClr val="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ontents Slide Master">
  <a:themeElements>
    <a:clrScheme name="ALLPPT-COLOR-A30">
      <a:dk1>
        <a:srgbClr val="000000"/>
      </a:dk1>
      <a:lt1>
        <a:srgbClr val="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Section Break Slide Mast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GoogleSlidesPPT.com;Allppt.com</dc:creator>
  <cp:lastModifiedBy>HP</cp:lastModifiedBy>
  <dcterms:created xsi:type="dcterms:W3CDTF">2016-12-05T13:26:54Z</dcterms:created>
  <dcterms:modified xsi:type="dcterms:W3CDTF">2023-04-23T11:05:53Z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a483cff9e7184cec9aaa7423b0cb5fd5</vt:lpwstr>
  </property>
</Properties>
</file>