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diagrams/layout2.xml" ContentType="application/vnd.openxmlformats-officedocument.drawingml.diagramLayout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type="screen16x9" cy="5143500" cx="9144000"/>
  <p:notesSz cx="6858000" cy="9144000"/>
  <p:defaultTextStyle>
    <a:defPPr>
      <a:defRPr lang="ko-KR"/>
    </a:defPPr>
    <a:lvl1pPr algn="l" defTabSz="914400" eaLnBrk="1" hangingPunct="1" latinLnBrk="1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85D8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347" autoAdjust="0"/>
    <p:restoredTop sz="85273" autoAdjust="0"/>
  </p:normalViewPr>
  <p:slideViewPr>
    <p:cSldViewPr>
      <p:cViewPr varScale="1">
        <p:scale>
          <a:sx n="84" d="100"/>
          <a:sy n="84" d="100"/>
        </p:scale>
        <p:origin x="100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tableStyles" Target="tableStyles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06DF5-B758-48B3-8226-EEBB19AEADB5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6862D439-815E-4E52-AC5C-625D1D5533FD}">
      <dgm:prSet phldrT="[Text]"/>
      <dgm:spPr/>
      <dgm:t>
        <a:bodyPr/>
        <a:lstStyle/>
        <a:p>
          <a:r>
            <a:rPr lang="en-US" dirty="0" smtClean="0"/>
            <a:t>Topic</a:t>
          </a:r>
          <a:endParaRPr lang="en-US" dirty="0"/>
        </a:p>
      </dgm:t>
    </dgm:pt>
    <dgm:pt modelId="{BEC49E63-1999-49ED-B5EE-C197BF629B80}" type="parTrans" cxnId="{2A789E45-C950-434D-B9DC-5EC93543C4F2}">
      <dgm:prSet/>
      <dgm:spPr/>
      <dgm:t>
        <a:bodyPr/>
        <a:lstStyle/>
        <a:p>
          <a:endParaRPr lang="en-US"/>
        </a:p>
      </dgm:t>
    </dgm:pt>
    <dgm:pt modelId="{E7512716-022F-4D23-9107-9197FDDE7BFF}" type="sibTrans" cxnId="{2A789E45-C950-434D-B9DC-5EC93543C4F2}">
      <dgm:prSet/>
      <dgm:spPr/>
      <dgm:t>
        <a:bodyPr/>
        <a:lstStyle/>
        <a:p>
          <a:endParaRPr lang="en-US"/>
        </a:p>
      </dgm:t>
    </dgm:pt>
    <dgm:pt modelId="{1F722515-78FF-4782-B96D-46B4C1AFB6DA}">
      <dgm:prSet phldrT="[Text]"/>
      <dgm:spPr/>
      <dgm:t>
        <a:bodyPr/>
        <a:lstStyle/>
        <a:p>
          <a:r>
            <a:rPr lang="en-US" dirty="0" smtClean="0"/>
            <a:t>Opinion</a:t>
          </a:r>
          <a:endParaRPr lang="en-US" dirty="0"/>
        </a:p>
      </dgm:t>
    </dgm:pt>
    <dgm:pt modelId="{3B479063-D7EB-4388-BD9C-2A8FCB105A9F}" type="parTrans" cxnId="{F1E65B98-18BD-4463-A4BE-390CBE3F4DF8}">
      <dgm:prSet/>
      <dgm:spPr/>
      <dgm:t>
        <a:bodyPr/>
        <a:lstStyle/>
        <a:p>
          <a:endParaRPr lang="en-US"/>
        </a:p>
      </dgm:t>
    </dgm:pt>
    <dgm:pt modelId="{03D6486E-3318-4B3C-880D-1CA76108F863}" type="sibTrans" cxnId="{F1E65B98-18BD-4463-A4BE-390CBE3F4DF8}">
      <dgm:prSet/>
      <dgm:spPr/>
      <dgm:t>
        <a:bodyPr/>
        <a:lstStyle/>
        <a:p>
          <a:endParaRPr lang="en-US"/>
        </a:p>
      </dgm:t>
    </dgm:pt>
    <dgm:pt modelId="{B3545FED-C6AA-4EB4-93DF-B11B1A36808C}">
      <dgm:prSet/>
      <dgm:spPr/>
      <dgm:t>
        <a:bodyPr/>
        <a:lstStyle/>
        <a:p>
          <a:r>
            <a:rPr lang="en-US" dirty="0" smtClean="0"/>
            <a:t>3 Reasons</a:t>
          </a:r>
          <a:endParaRPr lang="en-US" dirty="0"/>
        </a:p>
      </dgm:t>
    </dgm:pt>
    <dgm:pt modelId="{A4A9F3D1-8289-42BC-971D-FD4BFF6DE110}" type="parTrans" cxnId="{879B6E63-B71F-4AEF-9F5B-8DA32003652D}">
      <dgm:prSet/>
      <dgm:spPr/>
      <dgm:t>
        <a:bodyPr/>
        <a:lstStyle/>
        <a:p>
          <a:endParaRPr lang="en-US"/>
        </a:p>
      </dgm:t>
    </dgm:pt>
    <dgm:pt modelId="{5C5B1604-FD14-46E1-9CF7-CA570CF2222A}" type="sibTrans" cxnId="{879B6E63-B71F-4AEF-9F5B-8DA32003652D}">
      <dgm:prSet/>
      <dgm:spPr/>
      <dgm:t>
        <a:bodyPr/>
        <a:lstStyle/>
        <a:p>
          <a:endParaRPr lang="en-US"/>
        </a:p>
      </dgm:t>
    </dgm:pt>
    <dgm:pt modelId="{B75D771E-8804-4738-A7B3-2DC5C599AF15}" type="pres">
      <dgm:prSet presAssocID="{14806DF5-B758-48B3-8226-EEBB19AEADB5}" presName="CompostProcess" presStyleCnt="0">
        <dgm:presLayoutVars>
          <dgm:dir/>
          <dgm:resizeHandles val="exact"/>
        </dgm:presLayoutVars>
      </dgm:prSet>
      <dgm:spPr/>
    </dgm:pt>
    <dgm:pt modelId="{9AA452A7-A2F0-4FF7-9E98-1DF79C3E7A33}" type="pres">
      <dgm:prSet presAssocID="{14806DF5-B758-48B3-8226-EEBB19AEADB5}" presName="arrow" presStyleLbl="bgShp" presStyleIdx="0" presStyleCnt="1"/>
      <dgm:spPr/>
    </dgm:pt>
    <dgm:pt modelId="{A1ABA9D7-8023-4A62-945B-DA740851D242}" type="pres">
      <dgm:prSet presAssocID="{14806DF5-B758-48B3-8226-EEBB19AEADB5}" presName="linearProcess" presStyleCnt="0"/>
      <dgm:spPr/>
    </dgm:pt>
    <dgm:pt modelId="{B6B2DC2E-5773-4910-B3F7-F8433407399C}" type="pres">
      <dgm:prSet presAssocID="{6862D439-815E-4E52-AC5C-625D1D5533F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7F5F8-9E11-4E75-8EF7-7A04D95F573F}" type="pres">
      <dgm:prSet presAssocID="{E7512716-022F-4D23-9107-9197FDDE7BFF}" presName="sibTrans" presStyleCnt="0"/>
      <dgm:spPr/>
    </dgm:pt>
    <dgm:pt modelId="{527197D0-C7C6-447F-853F-0CDF7172ECFD}" type="pres">
      <dgm:prSet presAssocID="{1F722515-78FF-4782-B96D-46B4C1AFB6DA}" presName="textNode" presStyleLbl="node1" presStyleIdx="1" presStyleCnt="3" custLinFactNeighborX="219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2E395-3D4C-409C-8E3F-853B5B748C78}" type="pres">
      <dgm:prSet presAssocID="{03D6486E-3318-4B3C-880D-1CA76108F863}" presName="sibTrans" presStyleCnt="0"/>
      <dgm:spPr/>
    </dgm:pt>
    <dgm:pt modelId="{81F01A39-3BC8-49CB-A0AD-50064AA419C7}" type="pres">
      <dgm:prSet presAssocID="{B3545FED-C6AA-4EB4-93DF-B11B1A36808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E65B98-18BD-4463-A4BE-390CBE3F4DF8}" srcId="{14806DF5-B758-48B3-8226-EEBB19AEADB5}" destId="{1F722515-78FF-4782-B96D-46B4C1AFB6DA}" srcOrd="1" destOrd="0" parTransId="{3B479063-D7EB-4388-BD9C-2A8FCB105A9F}" sibTransId="{03D6486E-3318-4B3C-880D-1CA76108F863}"/>
    <dgm:cxn modelId="{879B6E63-B71F-4AEF-9F5B-8DA32003652D}" srcId="{14806DF5-B758-48B3-8226-EEBB19AEADB5}" destId="{B3545FED-C6AA-4EB4-93DF-B11B1A36808C}" srcOrd="2" destOrd="0" parTransId="{A4A9F3D1-8289-42BC-971D-FD4BFF6DE110}" sibTransId="{5C5B1604-FD14-46E1-9CF7-CA570CF2222A}"/>
    <dgm:cxn modelId="{697F855F-CBAD-4667-8C90-D1A9A0C8ADEA}" type="presOf" srcId="{1F722515-78FF-4782-B96D-46B4C1AFB6DA}" destId="{527197D0-C7C6-447F-853F-0CDF7172ECFD}" srcOrd="0" destOrd="0" presId="urn:microsoft.com/office/officeart/2005/8/layout/hProcess9"/>
    <dgm:cxn modelId="{2A789E45-C950-434D-B9DC-5EC93543C4F2}" srcId="{14806DF5-B758-48B3-8226-EEBB19AEADB5}" destId="{6862D439-815E-4E52-AC5C-625D1D5533FD}" srcOrd="0" destOrd="0" parTransId="{BEC49E63-1999-49ED-B5EE-C197BF629B80}" sibTransId="{E7512716-022F-4D23-9107-9197FDDE7BFF}"/>
    <dgm:cxn modelId="{4B898BAB-C08B-4A22-8D0C-CC3C00DD05D4}" type="presOf" srcId="{6862D439-815E-4E52-AC5C-625D1D5533FD}" destId="{B6B2DC2E-5773-4910-B3F7-F8433407399C}" srcOrd="0" destOrd="0" presId="urn:microsoft.com/office/officeart/2005/8/layout/hProcess9"/>
    <dgm:cxn modelId="{BA179DFF-CCDB-4561-8A0B-C372C96031F1}" type="presOf" srcId="{B3545FED-C6AA-4EB4-93DF-B11B1A36808C}" destId="{81F01A39-3BC8-49CB-A0AD-50064AA419C7}" srcOrd="0" destOrd="0" presId="urn:microsoft.com/office/officeart/2005/8/layout/hProcess9"/>
    <dgm:cxn modelId="{336021FB-59C1-484E-81F5-42E0FC98601B}" type="presOf" srcId="{14806DF5-B758-48B3-8226-EEBB19AEADB5}" destId="{B75D771E-8804-4738-A7B3-2DC5C599AF15}" srcOrd="0" destOrd="0" presId="urn:microsoft.com/office/officeart/2005/8/layout/hProcess9"/>
    <dgm:cxn modelId="{9539BBAB-A4A8-4624-95DD-5315FBE9A4DB}" type="presParOf" srcId="{B75D771E-8804-4738-A7B3-2DC5C599AF15}" destId="{9AA452A7-A2F0-4FF7-9E98-1DF79C3E7A33}" srcOrd="0" destOrd="0" presId="urn:microsoft.com/office/officeart/2005/8/layout/hProcess9"/>
    <dgm:cxn modelId="{FC81EB51-DA3B-4B09-9B9E-A8C9754C4802}" type="presParOf" srcId="{B75D771E-8804-4738-A7B3-2DC5C599AF15}" destId="{A1ABA9D7-8023-4A62-945B-DA740851D242}" srcOrd="1" destOrd="0" presId="urn:microsoft.com/office/officeart/2005/8/layout/hProcess9"/>
    <dgm:cxn modelId="{B398A5D8-2D01-4AA8-A776-A58469AA9657}" type="presParOf" srcId="{A1ABA9D7-8023-4A62-945B-DA740851D242}" destId="{B6B2DC2E-5773-4910-B3F7-F8433407399C}" srcOrd="0" destOrd="0" presId="urn:microsoft.com/office/officeart/2005/8/layout/hProcess9"/>
    <dgm:cxn modelId="{B888FB28-9CC0-43DA-80A7-0012533F28C4}" type="presParOf" srcId="{A1ABA9D7-8023-4A62-945B-DA740851D242}" destId="{5937F5F8-9E11-4E75-8EF7-7A04D95F573F}" srcOrd="1" destOrd="0" presId="urn:microsoft.com/office/officeart/2005/8/layout/hProcess9"/>
    <dgm:cxn modelId="{633CD8DF-63C3-436E-82A4-09D6DF304E4B}" type="presParOf" srcId="{A1ABA9D7-8023-4A62-945B-DA740851D242}" destId="{527197D0-C7C6-447F-853F-0CDF7172ECFD}" srcOrd="2" destOrd="0" presId="urn:microsoft.com/office/officeart/2005/8/layout/hProcess9"/>
    <dgm:cxn modelId="{8D5089CD-4250-4FA8-8D90-B8A1A814BF24}" type="presParOf" srcId="{A1ABA9D7-8023-4A62-945B-DA740851D242}" destId="{A852E395-3D4C-409C-8E3F-853B5B748C78}" srcOrd="3" destOrd="0" presId="urn:microsoft.com/office/officeart/2005/8/layout/hProcess9"/>
    <dgm:cxn modelId="{24374CCD-A317-44CE-8E64-6428DEA476D4}" type="presParOf" srcId="{A1ABA9D7-8023-4A62-945B-DA740851D242}" destId="{81F01A39-3BC8-49CB-A0AD-50064AA419C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35803-6CE6-40E2-A134-4A2A366A53B2}" type="doc">
      <dgm:prSet loTypeId="urn:microsoft.com/office/officeart/2005/8/layout/vList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6AF9B8CD-E629-49C5-8543-8DAACEF7727A}">
      <dgm:prSet phldrT="[Text]"/>
      <dgm:spPr/>
      <dgm:t>
        <a:bodyPr/>
        <a:lstStyle/>
        <a:p>
          <a:r>
            <a:rPr lang="en-US" dirty="0" smtClean="0"/>
            <a:t>To announce the topic to the reader</a:t>
          </a:r>
          <a:endParaRPr lang="en-US" dirty="0"/>
        </a:p>
      </dgm:t>
    </dgm:pt>
    <dgm:pt modelId="{B23C5415-BF57-4873-A559-307C756FA103}" type="parTrans" cxnId="{93D79FFB-C02F-4C1D-ACF8-B2CF214396AB}">
      <dgm:prSet/>
      <dgm:spPr/>
      <dgm:t>
        <a:bodyPr/>
        <a:lstStyle/>
        <a:p>
          <a:endParaRPr lang="en-US"/>
        </a:p>
      </dgm:t>
    </dgm:pt>
    <dgm:pt modelId="{109C06A2-68B0-4A92-8750-0E070D310A57}" type="sibTrans" cxnId="{93D79FFB-C02F-4C1D-ACF8-B2CF214396AB}">
      <dgm:prSet/>
      <dgm:spPr/>
      <dgm:t>
        <a:bodyPr/>
        <a:lstStyle/>
        <a:p>
          <a:endParaRPr lang="en-US"/>
        </a:p>
      </dgm:t>
    </dgm:pt>
    <dgm:pt modelId="{855FD275-1D3E-4BAA-82B1-842F532B5C34}">
      <dgm:prSet phldrT="[Text]"/>
      <dgm:spPr/>
      <dgm:t>
        <a:bodyPr/>
        <a:lstStyle/>
        <a:p>
          <a:r>
            <a:rPr lang="en-US" dirty="0" smtClean="0"/>
            <a:t>To reflect a judgment about the topic</a:t>
          </a:r>
          <a:endParaRPr lang="en-US" dirty="0"/>
        </a:p>
      </dgm:t>
    </dgm:pt>
    <dgm:pt modelId="{7672D2F0-2372-49E4-92D0-C12A644FB625}" type="parTrans" cxnId="{0313B738-EDD1-476C-9478-73B05BFB7D3B}">
      <dgm:prSet/>
      <dgm:spPr/>
      <dgm:t>
        <a:bodyPr/>
        <a:lstStyle/>
        <a:p>
          <a:endParaRPr lang="en-US"/>
        </a:p>
      </dgm:t>
    </dgm:pt>
    <dgm:pt modelId="{3B0A5423-F063-428B-B14E-0609C0439565}" type="sibTrans" cxnId="{0313B738-EDD1-476C-9478-73B05BFB7D3B}">
      <dgm:prSet/>
      <dgm:spPr/>
      <dgm:t>
        <a:bodyPr/>
        <a:lstStyle/>
        <a:p>
          <a:endParaRPr lang="en-US"/>
        </a:p>
      </dgm:t>
    </dgm:pt>
    <dgm:pt modelId="{190CA892-7336-4285-895B-82729AA3EE48}">
      <dgm:prSet phldrT="[Text]"/>
      <dgm:spPr/>
      <dgm:t>
        <a:bodyPr/>
        <a:lstStyle/>
        <a:p>
          <a:r>
            <a:rPr lang="en-US" dirty="0" smtClean="0"/>
            <a:t>To provide the reader with a blueprint</a:t>
          </a:r>
        </a:p>
        <a:p>
          <a:r>
            <a:rPr lang="en-US" dirty="0" smtClean="0"/>
            <a:t>of what is to come in the paper</a:t>
          </a:r>
          <a:endParaRPr lang="en-US" dirty="0"/>
        </a:p>
      </dgm:t>
    </dgm:pt>
    <dgm:pt modelId="{8FAA8715-A429-4F16-AB6E-DE67D191E721}" type="parTrans" cxnId="{1982E871-227B-4745-ADA7-F29989564EEF}">
      <dgm:prSet/>
      <dgm:spPr/>
      <dgm:t>
        <a:bodyPr/>
        <a:lstStyle/>
        <a:p>
          <a:endParaRPr lang="en-US"/>
        </a:p>
      </dgm:t>
    </dgm:pt>
    <dgm:pt modelId="{9902D72A-BBDD-4081-BB4F-FC5996B0D42D}" type="sibTrans" cxnId="{1982E871-227B-4745-ADA7-F29989564EEF}">
      <dgm:prSet/>
      <dgm:spPr/>
      <dgm:t>
        <a:bodyPr/>
        <a:lstStyle/>
        <a:p>
          <a:endParaRPr lang="en-US"/>
        </a:p>
      </dgm:t>
    </dgm:pt>
    <dgm:pt modelId="{4003CAA3-CB00-4A57-9FCE-1B85C4988874}" type="pres">
      <dgm:prSet presAssocID="{D2C35803-6CE6-40E2-A134-4A2A366A53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EE4E22-D1C6-47BA-BA45-4699557D1DE0}" type="pres">
      <dgm:prSet presAssocID="{6AF9B8CD-E629-49C5-8543-8DAACEF772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FBABF-9C8A-419D-B1AB-BECBD77F379D}" type="pres">
      <dgm:prSet presAssocID="{109C06A2-68B0-4A92-8750-0E070D310A57}" presName="spacer" presStyleCnt="0"/>
      <dgm:spPr/>
    </dgm:pt>
    <dgm:pt modelId="{A154236F-FD2E-4985-BE5B-9934719BD075}" type="pres">
      <dgm:prSet presAssocID="{855FD275-1D3E-4BAA-82B1-842F532B5C3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505D9-1B98-4AB2-A847-F9D1B28F4312}" type="pres">
      <dgm:prSet presAssocID="{3B0A5423-F063-428B-B14E-0609C0439565}" presName="spacer" presStyleCnt="0"/>
      <dgm:spPr/>
    </dgm:pt>
    <dgm:pt modelId="{2026E2A4-3565-45B9-AC52-0F1B43EB9603}" type="pres">
      <dgm:prSet presAssocID="{190CA892-7336-4285-895B-82729AA3EE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2E871-227B-4745-ADA7-F29989564EEF}" srcId="{D2C35803-6CE6-40E2-A134-4A2A366A53B2}" destId="{190CA892-7336-4285-895B-82729AA3EE48}" srcOrd="2" destOrd="0" parTransId="{8FAA8715-A429-4F16-AB6E-DE67D191E721}" sibTransId="{9902D72A-BBDD-4081-BB4F-FC5996B0D42D}"/>
    <dgm:cxn modelId="{0E90C688-98CB-40AD-AD0B-9518DF1FD5A4}" type="presOf" srcId="{D2C35803-6CE6-40E2-A134-4A2A366A53B2}" destId="{4003CAA3-CB00-4A57-9FCE-1B85C4988874}" srcOrd="0" destOrd="0" presId="urn:microsoft.com/office/officeart/2005/8/layout/vList2"/>
    <dgm:cxn modelId="{6FDCAE22-494D-4DD2-A70C-45B0A88F8C22}" type="presOf" srcId="{6AF9B8CD-E629-49C5-8543-8DAACEF7727A}" destId="{61EE4E22-D1C6-47BA-BA45-4699557D1DE0}" srcOrd="0" destOrd="0" presId="urn:microsoft.com/office/officeart/2005/8/layout/vList2"/>
    <dgm:cxn modelId="{2994593A-519A-48B1-BEC2-9C4E6880412F}" type="presOf" srcId="{190CA892-7336-4285-895B-82729AA3EE48}" destId="{2026E2A4-3565-45B9-AC52-0F1B43EB9603}" srcOrd="0" destOrd="0" presId="urn:microsoft.com/office/officeart/2005/8/layout/vList2"/>
    <dgm:cxn modelId="{EECDB266-32F7-45C0-B064-B40BF82BE118}" type="presOf" srcId="{855FD275-1D3E-4BAA-82B1-842F532B5C34}" destId="{A154236F-FD2E-4985-BE5B-9934719BD075}" srcOrd="0" destOrd="0" presId="urn:microsoft.com/office/officeart/2005/8/layout/vList2"/>
    <dgm:cxn modelId="{0313B738-EDD1-476C-9478-73B05BFB7D3B}" srcId="{D2C35803-6CE6-40E2-A134-4A2A366A53B2}" destId="{855FD275-1D3E-4BAA-82B1-842F532B5C34}" srcOrd="1" destOrd="0" parTransId="{7672D2F0-2372-49E4-92D0-C12A644FB625}" sibTransId="{3B0A5423-F063-428B-B14E-0609C0439565}"/>
    <dgm:cxn modelId="{93D79FFB-C02F-4C1D-ACF8-B2CF214396AB}" srcId="{D2C35803-6CE6-40E2-A134-4A2A366A53B2}" destId="{6AF9B8CD-E629-49C5-8543-8DAACEF7727A}" srcOrd="0" destOrd="0" parTransId="{B23C5415-BF57-4873-A559-307C756FA103}" sibTransId="{109C06A2-68B0-4A92-8750-0E070D310A57}"/>
    <dgm:cxn modelId="{C320A15B-860B-41F3-AF4B-B4DE4863814B}" type="presParOf" srcId="{4003CAA3-CB00-4A57-9FCE-1B85C4988874}" destId="{61EE4E22-D1C6-47BA-BA45-4699557D1DE0}" srcOrd="0" destOrd="0" presId="urn:microsoft.com/office/officeart/2005/8/layout/vList2"/>
    <dgm:cxn modelId="{869E3F2A-08A6-4624-8C8A-83BA288EC13E}" type="presParOf" srcId="{4003CAA3-CB00-4A57-9FCE-1B85C4988874}" destId="{571FBABF-9C8A-419D-B1AB-BECBD77F379D}" srcOrd="1" destOrd="0" presId="urn:microsoft.com/office/officeart/2005/8/layout/vList2"/>
    <dgm:cxn modelId="{0D63A9D0-3EC7-4D4A-859A-0AC0252AE898}" type="presParOf" srcId="{4003CAA3-CB00-4A57-9FCE-1B85C4988874}" destId="{A154236F-FD2E-4985-BE5B-9934719BD075}" srcOrd="2" destOrd="0" presId="urn:microsoft.com/office/officeart/2005/8/layout/vList2"/>
    <dgm:cxn modelId="{DDDB9833-03DF-43FD-B1F7-7E1EFC252D08}" type="presParOf" srcId="{4003CAA3-CB00-4A57-9FCE-1B85C4988874}" destId="{E01505D9-1B98-4AB2-A847-F9D1B28F4312}" srcOrd="3" destOrd="0" presId="urn:microsoft.com/office/officeart/2005/8/layout/vList2"/>
    <dgm:cxn modelId="{F72124D7-12E6-4F7E-9F46-F06323E9A4D4}" type="presParOf" srcId="{4003CAA3-CB00-4A57-9FCE-1B85C4988874}" destId="{2026E2A4-3565-45B9-AC52-0F1B43EB96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452A7-A2F0-4FF7-9E98-1DF79C3E7A33}">
      <dsp:nvSpPr>
        <dsp:cNvPr id="0" name=""/>
        <dsp:cNvSpPr/>
      </dsp:nvSpPr>
      <dsp:spPr>
        <a:xfrm>
          <a:off x="462914" y="0"/>
          <a:ext cx="5246370" cy="329207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2DC2E-5773-4910-B3F7-F8433407399C}">
      <dsp:nvSpPr>
        <dsp:cNvPr id="0" name=""/>
        <dsp:cNvSpPr/>
      </dsp:nvSpPr>
      <dsp:spPr>
        <a:xfrm>
          <a:off x="2068" y="987623"/>
          <a:ext cx="1956868" cy="1316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Topic</a:t>
          </a:r>
          <a:endParaRPr lang="en-US" sz="3100" kern="1200" dirty="0"/>
        </a:p>
      </dsp:txBody>
      <dsp:txXfrm>
        <a:off x="66350" y="1051905"/>
        <a:ext cx="1828304" cy="1188267"/>
      </dsp:txXfrm>
    </dsp:sp>
    <dsp:sp modelId="{527197D0-C7C6-447F-853F-0CDF7172ECFD}">
      <dsp:nvSpPr>
        <dsp:cNvPr id="0" name=""/>
        <dsp:cNvSpPr/>
      </dsp:nvSpPr>
      <dsp:spPr>
        <a:xfrm>
          <a:off x="2140249" y="987623"/>
          <a:ext cx="1956868" cy="13168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Opinion</a:t>
          </a:r>
          <a:endParaRPr lang="en-US" sz="3100" kern="1200" dirty="0"/>
        </a:p>
      </dsp:txBody>
      <dsp:txXfrm>
        <a:off x="2204531" y="1051905"/>
        <a:ext cx="1828304" cy="1188267"/>
      </dsp:txXfrm>
    </dsp:sp>
    <dsp:sp modelId="{81F01A39-3BC8-49CB-A0AD-50064AA419C7}">
      <dsp:nvSpPr>
        <dsp:cNvPr id="0" name=""/>
        <dsp:cNvSpPr/>
      </dsp:nvSpPr>
      <dsp:spPr>
        <a:xfrm>
          <a:off x="4213263" y="987623"/>
          <a:ext cx="1956868" cy="13168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 Reasons</a:t>
          </a:r>
          <a:endParaRPr lang="en-US" sz="3100" kern="1200" dirty="0"/>
        </a:p>
      </dsp:txBody>
      <dsp:txXfrm>
        <a:off x="4277545" y="1051905"/>
        <a:ext cx="1828304" cy="1188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E4E22-D1C6-47BA-BA45-4699557D1DE0}">
      <dsp:nvSpPr>
        <dsp:cNvPr id="0" name=""/>
        <dsp:cNvSpPr/>
      </dsp:nvSpPr>
      <dsp:spPr>
        <a:xfrm>
          <a:off x="0" y="21061"/>
          <a:ext cx="6172199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announce the topic to the reader</a:t>
          </a:r>
          <a:endParaRPr lang="en-US" sz="2200" kern="1200" dirty="0"/>
        </a:p>
      </dsp:txBody>
      <dsp:txXfrm>
        <a:off x="47120" y="68181"/>
        <a:ext cx="6077959" cy="871010"/>
      </dsp:txXfrm>
    </dsp:sp>
    <dsp:sp modelId="{A154236F-FD2E-4985-BE5B-9934719BD075}">
      <dsp:nvSpPr>
        <dsp:cNvPr id="0" name=""/>
        <dsp:cNvSpPr/>
      </dsp:nvSpPr>
      <dsp:spPr>
        <a:xfrm>
          <a:off x="0" y="1049671"/>
          <a:ext cx="6172199" cy="965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reflect a judgment about the topic</a:t>
          </a:r>
          <a:endParaRPr lang="en-US" sz="2200" kern="1200" dirty="0"/>
        </a:p>
      </dsp:txBody>
      <dsp:txXfrm>
        <a:off x="47120" y="1096791"/>
        <a:ext cx="6077959" cy="871010"/>
      </dsp:txXfrm>
    </dsp:sp>
    <dsp:sp modelId="{2026E2A4-3565-45B9-AC52-0F1B43EB9603}">
      <dsp:nvSpPr>
        <dsp:cNvPr id="0" name=""/>
        <dsp:cNvSpPr/>
      </dsp:nvSpPr>
      <dsp:spPr>
        <a:xfrm>
          <a:off x="0" y="2078281"/>
          <a:ext cx="6172199" cy="965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To provide the reader with a blueprint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of what is to come in the paper</a:t>
          </a:r>
          <a:endParaRPr lang="en-US" sz="2200" kern="1200" dirty="0"/>
        </a:p>
      </dsp:txBody>
      <dsp:txXfrm>
        <a:off x="47120" y="2125401"/>
        <a:ext cx="6077959" cy="87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6062E48-2130-43D2-9F6F-4645F77BBD4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BBA85AB-254C-4BA1-9AE3-9AC707C2D50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dirty="0" lang="en-US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B6A1E4-5FA7-3741-8745-159CFE65C291}" type="slidenum">
              <a:rPr altLang="en-US" lang="en-US">
                <a:latin typeface="Calibri" panose="020F0502020204030204" pitchFamily="34" charset="0"/>
              </a:rPr>
              <a:pPr eaLnBrk="1" hangingPunct="1"/>
              <a:t>2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dirty="0"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DB6A1E4-5FA7-3741-8745-159CFE65C291}" type="slidenum">
              <a:rPr altLang="en-US" lang="en-US">
                <a:latin typeface="Calibri" panose="020F0502020204030204" pitchFamily="34" charset="0"/>
              </a:rPr>
              <a:pPr eaLnBrk="1" hangingPunct="1"/>
              <a:t>3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CBBA85AB-254C-4BA1-9AE3-9AC707C2D50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altLang="en-US" dirty="0" lang="en-US">
              <a:latin typeface="Arial" panose="020B0604020202020204" pitchFamily="34" charset="0"/>
            </a:endParaRPr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E1CE95-80EB-8443-BA5E-2998FA3B03AF}" type="slidenum">
              <a:rPr altLang="en-US" lang="en-US">
                <a:latin typeface="Calibri" panose="020F0502020204030204" pitchFamily="34" charset="0"/>
              </a:rPr>
              <a:pPr eaLnBrk="1" hangingPunct="1"/>
              <a:t>5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altLang="en-US" dirty="0" lang="en-US">
              <a:latin typeface="Arial" panose="020B0604020202020204" pitchFamily="34" charset="0"/>
            </a:endParaRPr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E1CE95-80EB-8443-BA5E-2998FA3B03AF}" type="slidenum">
              <a:rPr altLang="en-US" lang="en-US">
                <a:latin typeface="Calibri" panose="020F0502020204030204" pitchFamily="34" charset="0"/>
              </a:rPr>
              <a:pPr eaLnBrk="1" hangingPunct="1"/>
              <a:t>6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1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altLang="en-US" dirty="0" lang="en-US">
              <a:latin typeface="Arial" panose="020B0604020202020204" pitchFamily="34" charset="0"/>
            </a:endParaRPr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AE1CE95-80EB-8443-BA5E-2998FA3B03AF}" type="slidenum">
              <a:rPr altLang="en-US" lang="en-US">
                <a:latin typeface="Calibri" panose="020F0502020204030204" pitchFamily="34" charset="0"/>
              </a:rPr>
              <a:pPr eaLnBrk="1" hangingPunct="1"/>
              <a:t>7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>
              <a:spcBef>
                <a:spcPct val="0"/>
              </a:spcBef>
            </a:pPr>
            <a:endParaRPr altLang="en-US" lang="en-US" smtClean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fld id="{1F33E98B-438D-4F5F-AAC4-943803F8BE1A}" type="slidenum">
              <a:rPr altLang="en-US" lang="en-US">
                <a:latin typeface="Calibri" panose="020F0502020204030204" pitchFamily="34" charset="0"/>
              </a:rPr>
              <a:t>8</a:t>
            </a:fld>
            <a:endParaRPr altLang="en-US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>
              <a:spcBef>
                <a:spcPct val="0"/>
              </a:spcBef>
            </a:pPr>
            <a:endParaRPr altLang="en-US" lang="en-US" smtClean="0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fld id="{59ACCB32-CCA5-4BFB-AC6B-FD0C4EB341D9}" type="slidenum">
              <a:rPr altLang="en-US" lang="en-US">
                <a:latin typeface="Calibri" panose="020F0502020204030204" pitchFamily="34" charset="0"/>
              </a:rPr>
              <a:t>9</a:t>
            </a:fld>
            <a:endParaRPr altLang="en-US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dirty="0" lang="en-US">
              <a:latin typeface="Arial" panose="020B0604020202020204" pitchFamily="34" charset="0"/>
            </a:endParaRP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9EF7409-915A-1849-9BC2-8DFE3AB13E8B}" type="slidenum">
              <a:rPr altLang="en-US" lang="en-US">
                <a:latin typeface="Calibri" panose="020F0502020204030204" pitchFamily="34" charset="0"/>
              </a:rPr>
              <a:pPr eaLnBrk="1" hangingPunct="1"/>
              <a:t>33</a:t>
            </a:fld>
            <a:endParaRPr altLang="en-US" dirty="0"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2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/>
        </p:spPr>
        <p:txBody>
          <a:bodyPr anchor="ctr"/>
          <a:lstStyle>
            <a:lvl1pPr algn="ctr" indent="0" marL="0">
              <a:lnSpc>
                <a:spcPct val="100000"/>
              </a:lnSpc>
              <a:buNone/>
              <a:defRPr baseline="0" b="1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>
                <a:ea typeface="맑은 고딕" pitchFamily="50" charset="-127"/>
              </a:rPr>
              <a:t>title</a:t>
            </a:r>
            <a:endParaRPr altLang="ko-KR" dirty="0" lang="en-US"/>
          </a:p>
        </p:txBody>
      </p:sp>
      <p:sp>
        <p:nvSpPr>
          <p:cNvPr id="104857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/>
        </p:spPr>
        <p:txBody>
          <a:bodyPr anchor="ctr"/>
          <a:lstStyle>
            <a:lvl1pPr algn="ctr" indent="0" marL="0">
              <a:lnSpc>
                <a:spcPct val="100000"/>
              </a:lnSpc>
              <a:buNone/>
              <a:defRPr baseline="0" b="1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INSTERT THE TITLE OF YOUR PRESENTATION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7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rotWithShape="1" dpi="0">
          <a:blip xmlns:r="http://schemas.openxmlformats.org/officeDocument/2006/relationships"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Insert Your Image</a:t>
            </a:r>
            <a:endParaRPr altLang="en-US" dirty="0" lang="ko-KR"/>
          </a:p>
        </p:txBody>
      </p:sp>
      <p:sp>
        <p:nvSpPr>
          <p:cNvPr id="104867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Insert Your Image</a:t>
            </a:r>
            <a:endParaRPr altLang="en-US" dirty="0" lang="ko-KR"/>
          </a:p>
        </p:txBody>
      </p:sp>
      <p:sp>
        <p:nvSpPr>
          <p:cNvPr id="104867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Insert Your Image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7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71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7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IMAGES &amp; CONTENTS</a:t>
            </a:r>
          </a:p>
        </p:txBody>
      </p:sp>
      <p:sp>
        <p:nvSpPr>
          <p:cNvPr id="104866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pic>
        <p:nvPicPr>
          <p:cNvPr id="2097169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/>
          <a:noFill/>
        </p:spPr>
      </p:pic>
      <p:sp>
        <p:nvSpPr>
          <p:cNvPr id="104866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/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ICON SETS LAYOUT</a:t>
            </a:r>
          </a:p>
        </p:txBody>
      </p:sp>
      <p:grpSp>
        <p:nvGrpSpPr>
          <p:cNvPr id="123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1048684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dirty="0" lang="ko-KR"/>
            </a:p>
          </p:txBody>
        </p:sp>
        <p:sp>
          <p:nvSpPr>
            <p:cNvPr id="1048685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ko-KR">
                <a:solidFill>
                  <a:schemeClr val="bg1"/>
                </a:solidFill>
              </a:endParaRPr>
            </a:p>
          </p:txBody>
        </p:sp>
        <p:sp>
          <p:nvSpPr>
            <p:cNvPr id="1048686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ko-K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SECTION BREAK</a:t>
            </a:r>
          </a:p>
        </p:txBody>
      </p:sp>
      <p:sp>
        <p:nvSpPr>
          <p:cNvPr id="104869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22E750-D3A8-1042-9737-605B9AC6FC24}" type="datetimeFigureOut">
              <a:rPr lang="en-US"/>
              <a:t>4/7/2022</a:t>
            </a:fld>
            <a:endParaRPr dirty="0" lang="en-US"/>
          </a:p>
        </p:txBody>
      </p:sp>
      <p:sp>
        <p:nvSpPr>
          <p:cNvPr id="10485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5B0DE0D-010F-E243-A41D-6EF3369C391F}" type="slidenum">
              <a:rPr altLang="en-US" lang="en-US"/>
              <a:t>‹#›</a:t>
            </a:fld>
            <a:endParaRPr altLang="en-US" dirty="0"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550864" y="327423"/>
            <a:ext cx="8042275" cy="1082278"/>
          </a:xfrm>
          <a:prstGeom prst="rect"/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838200" y="1528763"/>
            <a:ext cx="7467600" cy="2963466"/>
          </a:xfrm>
          <a:prstGeom prst="rect"/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7" name="Date Placeholder 3"/>
          <p:cNvSpPr>
            <a:spLocks noGrp="1"/>
          </p:cNvSpPr>
          <p:nvPr>
            <p:ph type="dt" sz="half" idx="10"/>
          </p:nvPr>
        </p:nvSpPr>
        <p:spPr>
          <a:xfrm>
            <a:off x="550863" y="4611291"/>
            <a:ext cx="2133600" cy="273844"/>
          </a:xfrm>
          <a:prstGeom prst="rect"/>
        </p:spPr>
        <p:txBody>
          <a:bodyPr/>
          <a:p>
            <a:fld id="{300F4E10-A691-4046-B70E-7608ECF07941}" type="datetimeFigureOut">
              <a:rPr lang="en-US"/>
              <a:t>4/7/2022</a:t>
            </a:fld>
            <a:endParaRPr lang="en-US"/>
          </a:p>
        </p:txBody>
      </p:sp>
      <p:sp>
        <p:nvSpPr>
          <p:cNvPr id="10486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11291"/>
            <a:ext cx="2895600" cy="273844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9538" y="4611291"/>
            <a:ext cx="2133600" cy="273844"/>
          </a:xfrm>
          <a:prstGeom prst="rect"/>
        </p:spPr>
        <p:txBody>
          <a:bodyPr/>
          <a:p>
            <a:fld id="{E688F92A-F6F5-4D20-8295-CC945A3A286F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solidFill>
          <a:schemeClr val="lt1"/>
        </a:solidFill>
        <a:effectLst/>
      </p:bgPr>
    </p:bg>
    <p:spTree>
      <p:nvGrpSpPr>
        <p:cNvPr id="86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3;g74dc3e5ac4_0_5"/>
          <p:cNvSpPr txBox="1">
            <a:spLocks noGrp="1"/>
          </p:cNvSpPr>
          <p:nvPr>
            <p:ph type="body" idx="1"/>
          </p:nvPr>
        </p:nvSpPr>
        <p:spPr>
          <a:xfrm>
            <a:off x="0" y="483518"/>
            <a:ext cx="9144000" cy="576000"/>
          </a:xfrm>
          <a:prstGeom prst="rect"/>
          <a:noFill/>
          <a:ln>
            <a:noFill/>
          </a:ln>
        </p:spPr>
        <p:txBody>
          <a:bodyPr anchor="ctr" anchorCtr="0" bIns="60925" lIns="121900" rIns="121900" spcFirstLastPara="1" tIns="60925" wrap="square">
            <a:noAutofit/>
          </a:bodyPr>
          <a:lstStyle>
            <a:lvl1pPr algn="ctr" indent="-171450" lvl="0" marL="342900" marR="0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cap="none" sz="3600" i="0" strike="noStrik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47663" lvl="1" marL="685800" marR="0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cap="none" sz="277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23850" lvl="2" marL="1028700" marR="0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00038" lvl="3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00038" lvl="4" marL="17145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00038" lvl="5" marL="2057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0038" lvl="6" marL="24003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00038" lvl="7" marL="27432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00038" lvl="8" marL="30861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636" name="Google Shape;14;g74dc3e5ac4_0_5"/>
          <p:cNvSpPr txBox="1">
            <a:spLocks noGrp="1"/>
          </p:cNvSpPr>
          <p:nvPr>
            <p:ph type="body" idx="2"/>
          </p:nvPr>
        </p:nvSpPr>
        <p:spPr>
          <a:xfrm>
            <a:off x="0" y="1059582"/>
            <a:ext cx="9144000" cy="288000"/>
          </a:xfrm>
          <a:prstGeom prst="rect"/>
          <a:noFill/>
          <a:ln>
            <a:noFill/>
          </a:ln>
        </p:spPr>
        <p:txBody>
          <a:bodyPr anchor="ctr" anchorCtr="0" bIns="60925" lIns="121900" rIns="121900" spcFirstLastPara="1" tIns="60925" wrap="square">
            <a:noAutofit/>
          </a:bodyPr>
          <a:lstStyle>
            <a:lvl1pPr algn="ctr" indent="-171450" lvl="0" marL="34290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900"/>
              <a:buFont typeface="Arial"/>
              <a:buNone/>
              <a:defRPr b="0" cap="none" sz="1425" i="0" strike="noStrike" u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47663" lvl="1" marL="685800" marR="0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cap="none" sz="277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23850" lvl="2" marL="1028700" marR="0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cap="none" sz="2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00038" lvl="3" marL="13716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00038" lvl="4" marL="17145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00038" lvl="5" marL="20574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0038" lvl="6" marL="24003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00038" lvl="7" marL="27432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00038" lvl="8" marL="3086100" marR="0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cap="none" sz="2025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rotWithShape="1" dpi="0">
          <a:blip xmlns:r="http://schemas.openxmlformats.org/officeDocument/2006/relationships" r:embed="rId1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val 1"/>
          <p:cNvSpPr/>
          <p:nvPr userDrawn="1"/>
        </p:nvSpPr>
        <p:spPr>
          <a:xfrm>
            <a:off x="2699644" y="699542"/>
            <a:ext cx="3744416" cy="3744416"/>
          </a:xfrm>
          <a:prstGeom prst="ellipse"/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/>
          </a:p>
        </p:txBody>
      </p:sp>
      <p:sp>
        <p:nvSpPr>
          <p:cNvPr id="104869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/>
        </p:spPr>
        <p:txBody>
          <a:bodyPr anchor="ctr"/>
          <a:lstStyle>
            <a:lvl1pPr algn="ctr" indent="0" marL="0">
              <a:buNone/>
              <a:defRPr baseline="0" b="1" sz="36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Thank you</a:t>
            </a:r>
          </a:p>
        </p:txBody>
      </p:sp>
      <p:sp>
        <p:nvSpPr>
          <p:cNvPr id="104869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68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66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/>
        </p:spPr>
        <p:txBody>
          <a:bodyPr anchor="ctr"/>
          <a:lstStyle>
            <a:lvl1pPr algn="l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1"/>
          <p:cNvSpPr/>
          <p:nvPr userDrawn="1"/>
        </p:nvSpPr>
        <p:spPr>
          <a:xfrm>
            <a:off x="0" y="0"/>
            <a:ext cx="9144000" cy="105958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868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BASIC LAYOUT</a:t>
            </a:r>
          </a:p>
        </p:txBody>
      </p:sp>
      <p:sp>
        <p:nvSpPr>
          <p:cNvPr id="104868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/>
        </p:spPr>
        <p:txBody>
          <a:bodyPr anchor="ctr"/>
          <a:lstStyle>
            <a:lvl1pPr algn="ctr" indent="0" marL="0">
              <a:buNone/>
              <a:defRPr baseline="0" b="0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altLang="ko-KR" dirty="0" lang="en-US"/>
              <a:t>Insert the title of your subtitle Here</a:t>
            </a:r>
          </a:p>
        </p:txBody>
      </p:sp>
      <p:sp>
        <p:nvSpPr>
          <p:cNvPr id="1048690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/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/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/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/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algn="ctr" indent="0" marL="0">
              <a:buNone/>
              <a:defRPr baseline="0"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/>
          <a:noFill/>
        </p:spPr>
        <p:txBody>
          <a:bodyPr anchor="ctr" lIns="720000"/>
          <a:lstStyle>
            <a:lvl1pPr algn="l" indent="0" marL="0">
              <a:buNone/>
              <a:defRPr baseline="0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ko-KR" dirty="0" lang="en-US"/>
              <a:t>Your Picture Here</a:t>
            </a:r>
            <a:endParaRPr altLang="en-US" dirty="0"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Relationship Id="rId15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/>
        </p:spPr>
      </p:pic>
      <p:pic>
        <p:nvPicPr>
          <p:cNvPr id="2097153" name="Pictur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/>
        </p:spPr>
      </p:pic>
      <p:sp>
        <p:nvSpPr>
          <p:cNvPr id="1048576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/>
          <a:blipFill>
            <a:blip xmlns:r="http://schemas.openxmlformats.org/officeDocument/2006/relationships" r:embed="rId4" cstate="print"/>
            <a:stretch>
              <a:fillRect/>
            </a:stretch>
          </a:blipFill>
        </p:spPr>
        <p:txBody>
          <a:bodyPr rtlCol="0" wrap="square">
            <a:spAutoFit/>
          </a:bodyPr>
          <a:p>
            <a:pPr algn="ctr"/>
            <a:endParaRPr altLang="en-US" dirty="0" sz="1600" lang="ko-KR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/>
        </p:spPr>
      </p:pic>
      <p:pic>
        <p:nvPicPr>
          <p:cNvPr id="2097168" name="Pictur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/>
        </p:spPr>
      </p:pic>
      <p:sp>
        <p:nvSpPr>
          <p:cNvPr id="1048662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/>
          <a:blipFill>
            <a:blip xmlns:r="http://schemas.openxmlformats.org/officeDocument/2006/relationships" r:embed="rId14" cstate="print"/>
            <a:stretch>
              <a:fillRect/>
            </a:stretch>
          </a:blipFill>
        </p:spPr>
        <p:txBody>
          <a:bodyPr rtlCol="0" wrap="square">
            <a:spAutoFit/>
          </a:bodyPr>
          <a:p>
            <a:pPr algn="ctr"/>
            <a:endParaRPr altLang="en-US" dirty="0" sz="1600" lang="ko-KR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/>
        </p:spPr>
      </p:pic>
      <p:pic>
        <p:nvPicPr>
          <p:cNvPr id="2097156" name="Picture 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/>
        </p:spPr>
      </p:pic>
      <p:sp>
        <p:nvSpPr>
          <p:cNvPr id="1048580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rtlCol="0" wrap="square">
            <a:spAutoFit/>
          </a:bodyPr>
          <a:p>
            <a:pPr algn="ctr"/>
            <a:endParaRPr altLang="en-US" dirty="0" sz="1600" lang="ko-KR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xStyles>
    <p:titleStyle>
      <a:lvl1pPr algn="ctr" defTabSz="914400" eaLnBrk="1" hangingPunct="1" latinLnBrk="1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1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1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3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14" y="1995686"/>
            <a:ext cx="9144000" cy="522725"/>
          </a:xfrm>
        </p:spPr>
        <p:txBody>
          <a:bodyPr/>
          <a:p>
            <a:pPr lvl="0"/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Structure of the Essay</a:t>
            </a: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71600" y="555526"/>
            <a:ext cx="7621539" cy="3937099"/>
          </a:xfrm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400" y="555526"/>
            <a:ext cx="9084600" cy="3149557"/>
          </a:xfrm>
          <a:prstGeom prst="rect"/>
        </p:spPr>
      </p:pic>
      <p:cxnSp>
        <p:nvCxnSpPr>
          <p:cNvPr id="3145728" name="Straight Arrow Connector 4"/>
          <p:cNvCxnSpPr>
            <a:cxnSpLocks/>
          </p:cNvCxnSpPr>
          <p:nvPr/>
        </p:nvCxnSpPr>
        <p:spPr>
          <a:xfrm flipH="1" flipV="1">
            <a:off x="5508104" y="3507854"/>
            <a:ext cx="1368152" cy="720080"/>
          </a:xfrm>
          <a:prstGeom prst="straightConnector1"/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28" name="TextBox 5"/>
          <p:cNvSpPr txBox="1"/>
          <p:nvPr/>
        </p:nvSpPr>
        <p:spPr>
          <a:xfrm>
            <a:off x="7092280" y="4371950"/>
            <a:ext cx="2108269" cy="64633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Thesis Statement /</a:t>
            </a:r>
          </a:p>
          <a:p>
            <a:r>
              <a:rPr dirty="0" lang="en-US" smtClean="0"/>
              <a:t>Or main idea</a:t>
            </a:r>
            <a:endParaRPr dirty="0" lang="en-US"/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1"/>
          <p:cNvSpPr/>
          <p:nvPr/>
        </p:nvSpPr>
        <p:spPr>
          <a:xfrm>
            <a:off x="107504" y="725091"/>
            <a:ext cx="8928992" cy="341632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topic sentence of a paragraph, a good thesis statement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two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things. First, it tells readers an essay’s </a:t>
            </a:r>
            <a:r>
              <a:rPr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topic.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Second, it presents the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writer’s </a:t>
            </a:r>
            <a:r>
              <a:rPr dirty="0" sz="240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r>
              <a:rPr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opinion, idea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that topic. For example, look at the 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</a:p>
          <a:p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pet has several important benefits.</a:t>
            </a:r>
          </a:p>
          <a:p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thesis statement, the topic is </a:t>
            </a:r>
            <a:r>
              <a:rPr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owning a pet;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writer’s main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is that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owning a pet </a:t>
            </a:r>
            <a:r>
              <a:rPr dirty="0" sz="24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 several important benefits.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520" y="732294"/>
            <a:ext cx="8424936" cy="3783672"/>
          </a:xfrm>
          <a:prstGeom prst="rect"/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 txBox="1"/>
          <p:nvPr/>
        </p:nvSpPr>
        <p:spPr>
          <a:xfrm>
            <a:off x="838200" y="1779662"/>
            <a:ext cx="7190184" cy="3024336"/>
          </a:xfrm>
          <a:prstGeom prst="rect"/>
        </p:spPr>
        <p:txBody>
          <a:bodyPr rtlCol="0">
            <a:normAutofit/>
          </a:bodyPr>
          <a:lstStyle>
            <a:lvl1pPr algn="l" defTabSz="914400" eaLnBrk="1" hangingPunct="1" indent="-342900" latinLnBrk="1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1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1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1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1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1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1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1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1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part of an essay</a:t>
            </a:r>
          </a:p>
          <a:p>
            <a:r>
              <a:rPr dirty="0"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Try to capture the reader’s attention</a:t>
            </a:r>
          </a:p>
          <a:p>
            <a:endParaRPr dirty="0" 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 marL="0">
              <a:buFont typeface="Rage Italic" panose="03070502040507070304" pitchFamily="66" charset="0"/>
              <a:buNone/>
            </a:pPr>
            <a:r>
              <a:rPr dirty="0" 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Format</a:t>
            </a:r>
          </a:p>
          <a:p>
            <a:r>
              <a:rPr dirty="0" lang="en-US" smtClean="0">
                <a:solidFill>
                  <a:srgbClr val="FF0000"/>
                </a:solidFill>
              </a:rPr>
              <a:t>1. Attention getter </a:t>
            </a:r>
          </a:p>
          <a:p>
            <a:r>
              <a:rPr dirty="0" lang="en-US" smtClean="0">
                <a:solidFill>
                  <a:srgbClr val="00B050"/>
                </a:solidFill>
              </a:rPr>
              <a:t>2. State your problem</a:t>
            </a:r>
          </a:p>
          <a:p>
            <a:r>
              <a:rPr dirty="0" lang="en-US" smtClean="0">
                <a:solidFill>
                  <a:srgbClr val="0070C0"/>
                </a:solidFill>
              </a:rPr>
              <a:t>3. Bridge or transition sentences</a:t>
            </a:r>
          </a:p>
          <a:p>
            <a:r>
              <a:rPr dirty="0" lang="en-US" smtClean="0">
                <a:solidFill>
                  <a:srgbClr val="7030A0"/>
                </a:solidFill>
              </a:rPr>
              <a:t>4. Thesis statement (always at the end)</a:t>
            </a:r>
          </a:p>
        </p:txBody>
      </p:sp>
      <p:sp>
        <p:nvSpPr>
          <p:cNvPr id="1048631" name="Title 1"/>
          <p:cNvSpPr txBox="1"/>
          <p:nvPr/>
        </p:nvSpPr>
        <p:spPr>
          <a:xfrm>
            <a:off x="550863" y="555526"/>
            <a:ext cx="8042275" cy="1080120"/>
          </a:xfrm>
          <a:prstGeom prst="rect"/>
        </p:spPr>
        <p:txBody>
          <a:bodyPr/>
          <a:lstStyle>
            <a:lvl1pPr algn="ctr" defTabSz="914400" eaLnBrk="1" hangingPunct="1" latinLnBrk="1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 lang="en-US" smtClean="0"/>
              <a:t>Introduction</a:t>
            </a:r>
            <a:endParaRPr altLang="en-US" dirty="0" lang="en-US" smtClean="0"/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1"/>
          <p:cNvSpPr txBox="1"/>
          <p:nvPr/>
        </p:nvSpPr>
        <p:spPr>
          <a:xfrm>
            <a:off x="827584" y="618823"/>
            <a:ext cx="3976345" cy="4031873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Introduction</a:t>
            </a:r>
          </a:p>
          <a:p>
            <a:endParaRPr dirty="0" sz="32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statement 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Idea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Quotation</a:t>
            </a:r>
          </a:p>
          <a:p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4696" y="555526"/>
            <a:ext cx="9019304" cy="4104456"/>
          </a:xfrm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51520" y="555526"/>
            <a:ext cx="8892480" cy="4032448"/>
          </a:xfrm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7504" y="555526"/>
            <a:ext cx="8784976" cy="4032448"/>
          </a:xfrm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7504" y="555526"/>
            <a:ext cx="9036496" cy="3960440"/>
          </a:xfrm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1"/>
          <p:cNvSpPr txBox="1">
            <a:spLocks noChangeArrowheads="1"/>
          </p:cNvSpPr>
          <p:nvPr/>
        </p:nvSpPr>
        <p:spPr bwMode="auto">
          <a:xfrm>
            <a:off x="899592" y="771550"/>
            <a:ext cx="7920880" cy="47523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altLang="en-US" b="1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Essay</a:t>
            </a:r>
            <a:endParaRPr altLang="en-US" b="1"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altLang="en-US" dirty="0" lang="en-US">
              <a:latin typeface="Optima" panose="02000503060000020004" pitchFamily="2" charset="0"/>
            </a:endParaRPr>
          </a:p>
          <a:p>
            <a:pPr eaLnBrk="1" hangingPunct="1"/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traditional essay has 03 parts:</a:t>
            </a:r>
          </a:p>
          <a:p>
            <a:pPr eaLnBrk="1" hangingPunct="1" indent="-457200" lvl="1" marL="914400">
              <a:buFont typeface="+mj-lt"/>
              <a:buAutoNum type="arabicPeriod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 indent="-457200" lvl="1" marL="914400">
              <a:buFont typeface="+mj-lt"/>
              <a:buAutoNum type="arabicPeriod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</a:p>
          <a:p>
            <a:pPr eaLnBrk="1" hangingPunct="1" indent="-457200" lvl="1" marL="914400">
              <a:buFont typeface="+mj-lt"/>
              <a:buAutoNum type="arabicPeriod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 lvl="1"/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university essay has minimum 05 paragraphs. The maximum number of paragraphs depend on the required length of the </a:t>
            </a:r>
          </a:p>
          <a:p>
            <a:pPr eaLnBrk="1" hangingPunct="1"/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essay.</a:t>
            </a:r>
          </a:p>
          <a:p>
            <a:pPr eaLnBrk="1" hangingPunct="1"/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9512" y="627534"/>
            <a:ext cx="8856984" cy="3865091"/>
          </a:xfrm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710007" y="0"/>
            <a:ext cx="7433993" cy="4587974"/>
          </a:xfrm>
          <a:prstGeom prst="rect"/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4" y="543447"/>
            <a:ext cx="8042275" cy="588143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an Introduction</a:t>
            </a:r>
          </a:p>
        </p:txBody>
      </p:sp>
      <p:sp>
        <p:nvSpPr>
          <p:cNvPr id="1048634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31590"/>
            <a:ext cx="7776864" cy="3497560"/>
          </a:xfrm>
        </p:spPr>
        <p:txBody>
          <a:bodyPr rtlCol="0">
            <a:normAutofit lnSpcReduction="10000"/>
          </a:bodyPr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</a:p>
          <a:p>
            <a:pPr algn="ctr" lvl="1" marL="418338">
              <a:buNone/>
            </a:pPr>
            <a:r>
              <a:rPr dirty="0" sz="135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Gnome-Phobia in America</a:t>
            </a:r>
          </a:p>
          <a:p>
            <a:pPr lvl="1" marL="418338">
              <a:buNone/>
            </a:pPr>
            <a:r>
              <a:rPr dirty="0" sz="18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dirty="0" sz="12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dirty="0" sz="1200" lang="en-US">
                <a:solidFill>
                  <a:srgbClr val="FF0000"/>
                </a:solidFill>
              </a:rPr>
              <a:t>In 2004, the Gnome Liberation Front (GLF) was created.  This group of people believes that gnomes should be free, not prisoners of their owner’s garden.  </a:t>
            </a:r>
            <a:r>
              <a:rPr dirty="0" sz="12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dirty="0" sz="1200" lang="en-US">
                <a:solidFill>
                  <a:srgbClr val="00B050"/>
                </a:solidFill>
              </a:rPr>
              <a:t>The GLF has now begun gnome-napping, the act of stealing gnomes and “freeing them” in the wilderness; however, the law is unwilling to do anything. </a:t>
            </a:r>
            <a:r>
              <a:rPr dirty="0" sz="12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dirty="0" sz="1200" lang="en-US">
                <a:solidFill>
                  <a:srgbClr val="0070C0"/>
                </a:solidFill>
              </a:rPr>
              <a:t>Many police state that the gnomes are not a serious enough offense to deal with and that they have larger crimes to deal with.  This is not acceptable.  The law should be taking the gnome-napping more seriously because people are committing a crime.  </a:t>
            </a:r>
            <a:r>
              <a:rPr dirty="0" sz="12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dirty="0" sz="1200" lang="en-US">
                <a:solidFill>
                  <a:srgbClr val="7030A0"/>
                </a:solidFill>
              </a:rPr>
              <a:t>Gnome-napping is stealing personal property, and is illegal, morally wrong, and disrespectful.</a:t>
            </a:r>
          </a:p>
          <a:p>
            <a:pPr lvl="1" marL="418338">
              <a:buNone/>
            </a:pPr>
            <a:endParaRPr dirty="0" sz="12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 sz="1500" lang="en-US">
                <a:solidFill>
                  <a:srgbClr val="FF0000"/>
                </a:solidFill>
              </a:rPr>
              <a:t>1. Attention getter </a:t>
            </a:r>
          </a:p>
          <a:p>
            <a:r>
              <a:rPr dirty="0" sz="1500" lang="en-US">
                <a:solidFill>
                  <a:srgbClr val="00B050"/>
                </a:solidFill>
              </a:rPr>
              <a:t>2. State your problem.</a:t>
            </a:r>
          </a:p>
          <a:p>
            <a:r>
              <a:rPr dirty="0" sz="1500" lang="en-US">
                <a:solidFill>
                  <a:srgbClr val="0070C0"/>
                </a:solidFill>
              </a:rPr>
              <a:t>3. Bridge or transition sentences</a:t>
            </a:r>
          </a:p>
          <a:p>
            <a:r>
              <a:rPr dirty="0" sz="1500" lang="en-US">
                <a:solidFill>
                  <a:srgbClr val="7030A0"/>
                </a:solidFill>
              </a:rPr>
              <a:t>4. Thesis statement</a:t>
            </a:r>
          </a:p>
          <a:p>
            <a:r>
              <a:rPr dirty="0" sz="15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**NOTE: This doesn’t mean your intro is 4 sentences long.  It just has 4 parts.</a:t>
            </a:r>
          </a:p>
          <a:p>
            <a:endParaRPr dirty="0" sz="15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marL="418338">
              <a:buNone/>
            </a:pPr>
            <a:endParaRPr dirty="0" sz="18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marL="418338">
              <a:buNone/>
            </a:pPr>
            <a:endParaRPr dirty="0" sz="18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dirty="0" lang="en-US" smtClean="0"/>
              <a:t>Introduction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p>
            <a:pPr algn="l"/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639" name="TextBox 3"/>
          <p:cNvSpPr txBox="1"/>
          <p:nvPr/>
        </p:nvSpPr>
        <p:spPr>
          <a:xfrm>
            <a:off x="368490" y="1555845"/>
            <a:ext cx="7328848" cy="203132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lang="en-US">
                <a:solidFill>
                  <a:srgbClr val="FF0000"/>
                </a:solidFill>
              </a:rPr>
              <a:t>I can still remember the beautiful breeze on my face, the smell of the salty air and the sound of crashing waves on the shore.</a:t>
            </a:r>
            <a:r>
              <a:rPr dirty="0" lang="en-US"/>
              <a:t> That day Was the most relaxing day of my life. I will never forget the feeling of relaxation that I felt when I went to Jamaica, it was like I had left my world of  Frustration and busyness. </a:t>
            </a:r>
            <a:r>
              <a:rPr dirty="0" lang="en-US">
                <a:solidFill>
                  <a:srgbClr val="00B050"/>
                </a:solidFill>
              </a:rPr>
              <a:t>The beach is such a perfect place to relax for me because of its wonderful weather, the beautiful scenery, and its friendly people.  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dirty="0" lang="en-US" smtClean="0"/>
              <a:t>Body Paragraph</a:t>
            </a:r>
            <a:endParaRPr dirty="0" lang="en-US"/>
          </a:p>
        </p:txBody>
      </p:sp>
      <p:sp>
        <p:nvSpPr>
          <p:cNvPr id="1048641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p>
            <a:pPr algn="l"/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642" name="TextBox 3"/>
          <p:cNvSpPr txBox="1"/>
          <p:nvPr/>
        </p:nvSpPr>
        <p:spPr>
          <a:xfrm>
            <a:off x="348019" y="1637732"/>
            <a:ext cx="7754973" cy="1754326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lang="en-US">
                <a:solidFill>
                  <a:srgbClr val="FF0000"/>
                </a:solidFill>
              </a:rPr>
              <a:t>The weather in Jamaica is a perfect relaxation weather.</a:t>
            </a:r>
            <a:r>
              <a:rPr dirty="0" lang="en-US"/>
              <a:t> </a:t>
            </a:r>
            <a:r>
              <a:rPr dirty="0" lang="en-US">
                <a:solidFill>
                  <a:schemeClr val="accent1"/>
                </a:solidFill>
              </a:rPr>
              <a:t>First</a:t>
            </a:r>
            <a:r>
              <a:rPr dirty="0" lang="en-US"/>
              <a:t>, it never gets below 80 degrees Fahrenheit, and the breeze is always light and refreshing. </a:t>
            </a:r>
            <a:r>
              <a:rPr dirty="0" lang="en-US">
                <a:solidFill>
                  <a:schemeClr val="accent1"/>
                </a:solidFill>
              </a:rPr>
              <a:t>Also</a:t>
            </a:r>
            <a:r>
              <a:rPr dirty="0" lang="en-US"/>
              <a:t>, It hardly ever rains there and you don’t ever have to worry about snow! </a:t>
            </a:r>
            <a:r>
              <a:rPr dirty="0" lang="en-US">
                <a:solidFill>
                  <a:schemeClr val="accent1"/>
                </a:solidFill>
              </a:rPr>
              <a:t>In</a:t>
            </a:r>
            <a:r>
              <a:rPr dirty="0" lang="en-US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dirty="0" lang="en-US">
                <a:solidFill>
                  <a:schemeClr val="accent1"/>
                </a:solidFill>
              </a:rPr>
              <a:t>addition</a:t>
            </a:r>
            <a:r>
              <a:rPr dirty="0" lang="en-US"/>
              <a:t>, I can relax on the beach and never have to worry about catching a chill at night. </a:t>
            </a:r>
            <a:r>
              <a:rPr dirty="0" lang="en-US">
                <a:solidFill>
                  <a:srgbClr val="00B050"/>
                </a:solidFill>
              </a:rPr>
              <a:t>It easy to see how the weather makes it so easy to relax on the beach in Jamaica.</a:t>
            </a:r>
            <a:r>
              <a:rPr dirty="0" lang="en-US"/>
              <a:t>  </a:t>
            </a:r>
          </a:p>
        </p:txBody>
      </p: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p>
            <a:pPr algn="l"/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645" name="TextBox 3"/>
          <p:cNvSpPr txBox="1"/>
          <p:nvPr/>
        </p:nvSpPr>
        <p:spPr>
          <a:xfrm>
            <a:off x="296839" y="1555845"/>
            <a:ext cx="7785050" cy="2239074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100" lang="en-US">
                <a:solidFill>
                  <a:srgbClr val="FF0000"/>
                </a:solidFill>
              </a:rPr>
              <a:t>In conclusion, I can’t think of any better place to relaxed than the beach.</a:t>
            </a:r>
            <a:r>
              <a:rPr dirty="0" sz="2100" lang="en-US"/>
              <a:t> </a:t>
            </a:r>
            <a:r>
              <a:rPr dirty="0" sz="2100" lang="en-US">
                <a:solidFill>
                  <a:srgbClr val="0070C0"/>
                </a:solidFill>
              </a:rPr>
              <a:t>The pleasant weather makes it comfortable all year Around, the scenery has beauty beyond imagination, and people are friendliest I have ever met.</a:t>
            </a:r>
            <a:r>
              <a:rPr dirty="0" sz="2100" lang="en-US"/>
              <a:t> </a:t>
            </a:r>
            <a:r>
              <a:rPr dirty="0" sz="2100" lang="en-US">
                <a:solidFill>
                  <a:srgbClr val="00B050"/>
                </a:solidFill>
              </a:rPr>
              <a:t>Anyone who really needs to relax should consider booking the next flight to the wonderful beaches of Jamaica. </a:t>
            </a:r>
          </a:p>
          <a:p>
            <a:endParaRPr dirty="0" sz="1350" lang="en-US"/>
          </a:p>
        </p:txBody>
      </p: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434" y="-20538"/>
            <a:ext cx="8042275" cy="660151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Body</a:t>
            </a:r>
          </a:p>
        </p:txBody>
      </p:sp>
      <p:sp>
        <p:nvSpPr>
          <p:cNvPr id="104864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771550"/>
            <a:ext cx="8928992" cy="5184576"/>
          </a:xfrm>
        </p:spPr>
        <p:txBody>
          <a:bodyPr/>
          <a:p>
            <a:pPr indent="0" marL="0">
              <a:buNone/>
            </a:pPr>
            <a:r>
              <a:rPr altLang="en-US" dirty="0" sz="2100" lang="en-US"/>
              <a:t>The body is a set of paragraphs that develop the idea expressed in the thesis statement.</a:t>
            </a:r>
          </a:p>
          <a:p>
            <a:pPr lvl="2"/>
            <a:r>
              <a:rPr altLang="en-US" dirty="0" sz="2000" lang="en-US" smtClean="0"/>
              <a:t>Make a list of main ideas that support the thesis statement. Each main idea becomes the main idea sentence for a body paragraph.</a:t>
            </a:r>
          </a:p>
          <a:p>
            <a:pPr lvl="2"/>
            <a:r>
              <a:rPr altLang="en-US" dirty="0" sz="2000" lang="en-US" smtClean="0"/>
              <a:t>Arrange the main ideas in logical order (time, place, importance)</a:t>
            </a:r>
          </a:p>
          <a:p>
            <a:pPr lvl="2"/>
            <a:r>
              <a:rPr altLang="en-US" dirty="0" sz="2000" lang="en-US" smtClean="0"/>
              <a:t>Plan out each body paragraph by listing major details that support </a:t>
            </a:r>
          </a:p>
          <a:p>
            <a:pPr indent="0" lvl="2" marL="914400">
              <a:buNone/>
            </a:pPr>
            <a:r>
              <a:rPr altLang="en-US" dirty="0" sz="2000" lang="en-US"/>
              <a:t> </a:t>
            </a:r>
            <a:r>
              <a:rPr altLang="en-US" dirty="0" sz="2000" lang="en-US" smtClean="0"/>
              <a:t>   each main idea</a:t>
            </a:r>
          </a:p>
          <a:p>
            <a:pPr lvl="2"/>
            <a:r>
              <a:rPr altLang="en-US" dirty="0" sz="2000" lang="en-US" smtClean="0"/>
              <a:t>Order the details within each paragraph in a logical way. Each body paragraph may end with a concluding </a:t>
            </a:r>
          </a:p>
          <a:p>
            <a:pPr indent="0" lvl="2" marL="914400">
              <a:buNone/>
            </a:pPr>
            <a:r>
              <a:rPr altLang="en-US" dirty="0" sz="2000" lang="en-US"/>
              <a:t> </a:t>
            </a:r>
            <a:r>
              <a:rPr altLang="en-US" dirty="0" sz="2000" lang="en-US" smtClean="0"/>
              <a:t>  sentence.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Grp="1" noChangeArrowheads="1"/>
          </p:cNvSpPr>
          <p:nvPr>
            <p:ph type="title"/>
          </p:nvPr>
        </p:nvSpPr>
        <p:spPr>
          <a:xfrm>
            <a:off x="2255812" y="-20538"/>
            <a:ext cx="5268516" cy="672108"/>
          </a:xfrm>
        </p:spPr>
        <p:txBody>
          <a:bodyPr/>
          <a:p>
            <a:r>
              <a:rPr altLang="en-US" dirty="0" sz="2400"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Essay Outline</a:t>
            </a:r>
          </a:p>
        </p:txBody>
      </p:sp>
      <p:sp>
        <p:nvSpPr>
          <p:cNvPr id="1048649" name="Rectangle 3"/>
          <p:cNvSpPr>
            <a:spLocks noGrp="1" noChangeArrowheads="1"/>
          </p:cNvSpPr>
          <p:nvPr>
            <p:ph idx="1"/>
          </p:nvPr>
        </p:nvSpPr>
        <p:spPr>
          <a:xfrm>
            <a:off x="0" y="624086"/>
            <a:ext cx="9144000" cy="2883768"/>
          </a:xfrm>
        </p:spPr>
        <p:txBody>
          <a:bodyPr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16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Gnome-napping is stealing personal property, and is illegal, morally wrong, and disrespectful.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altLang="en-US" b="1" dirty="0" sz="1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Body Paragraph 1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Topic Sentence:  Gnome-napping is stealing someone’s personal property, and stealing is illegal.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Points:          1.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2.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3. </a:t>
            </a:r>
            <a:endParaRPr altLang="en-US" dirty="0" sz="16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altLang="en-US" b="1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Body </a:t>
            </a: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Paragraph 2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Topic Sentence:  It is morally wrong to take anyone’s property, whether it is a gnome or a car.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Main 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Points:     </a:t>
            </a: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</a:t>
            </a: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b="1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Paragraph 3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b="1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Topic Sentence:  The GLF is incredibly disrespectful because they take items that don’t belong them.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Main 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Points:      1.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2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altLang="en-US" dirty="0" sz="1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</a:t>
            </a:r>
            <a:r>
              <a:rPr altLang="en-US" dirty="0" sz="1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			</a:t>
            </a:r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4" y="543447"/>
            <a:ext cx="8042275" cy="732159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Writing Stage</a:t>
            </a:r>
          </a:p>
        </p:txBody>
      </p:sp>
      <p:sp>
        <p:nvSpPr>
          <p:cNvPr id="1048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planning and arranging your main ideas and major details, begin writing your body paragraphs.</a:t>
            </a:r>
          </a:p>
          <a:p>
            <a:pPr>
              <a:lnSpc>
                <a:spcPct val="90000"/>
              </a:lnSpc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paragraphs depends on the topic’s </a:t>
            </a:r>
          </a:p>
          <a:p>
            <a:pPr indent="0" marL="0">
              <a:lnSpc>
                <a:spcPct val="90000"/>
              </a:lnSpc>
              <a:buNone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complexity, inclusiveness, and your purpose for writing.</a:t>
            </a:r>
          </a:p>
          <a:p>
            <a:pPr>
              <a:lnSpc>
                <a:spcPct val="90000"/>
              </a:lnSpc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 </a:t>
            </a:r>
            <a:r>
              <a:rPr altLang="en-US"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essay contains </a:t>
            </a:r>
            <a:r>
              <a:rPr altLang="en-US" dirty="0" sz="2400" lang="en-US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to 5</a:t>
            </a: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body   paragraphs, plus an introduction and conclusion</a:t>
            </a:r>
          </a:p>
          <a:p>
            <a:pPr>
              <a:lnSpc>
                <a:spcPct val="90000"/>
              </a:lnSpc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use signal words to make smooth </a:t>
            </a:r>
          </a:p>
          <a:p>
            <a:pPr indent="0" marL="0">
              <a:lnSpc>
                <a:spcPct val="90000"/>
              </a:lnSpc>
              <a:buNone/>
            </a:pP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transitions between sentences and paragraphs.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altLang="en-US" dirty="0" sz="1800" lang="en-US"/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4" y="615455"/>
            <a:ext cx="8042275" cy="732159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Signal/Transition Words</a:t>
            </a:r>
          </a:p>
        </p:txBody>
      </p:sp>
      <p:sp>
        <p:nvSpPr>
          <p:cNvPr id="104865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p>
            <a:pPr>
              <a:lnSpc>
                <a:spcPct val="8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examples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For example, for instance, to illustrate</a:t>
            </a:r>
          </a:p>
          <a:p>
            <a:pPr>
              <a:lnSpc>
                <a:spcPct val="8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organization or chronological order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The six steps are…, next, finally first, secondly, third</a:t>
            </a:r>
          </a:p>
          <a:p>
            <a:pPr>
              <a:lnSpc>
                <a:spcPct val="8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additional points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Furthermore, in addition, also, moreover </a:t>
            </a:r>
          </a:p>
          <a:p>
            <a:pPr>
              <a:lnSpc>
                <a:spcPct val="8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opposing ideas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On the other hand, in contrast, although, however</a:t>
            </a:r>
          </a:p>
          <a:p>
            <a:pPr>
              <a:lnSpc>
                <a:spcPct val="8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similar ideas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Likewise, similarly, in comparison</a:t>
            </a:r>
          </a:p>
          <a:p>
            <a:pPr>
              <a:lnSpc>
                <a:spcPct val="80000"/>
              </a:lnSpc>
            </a:pPr>
            <a:endParaRPr sz="21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1"/>
          <p:cNvSpPr txBox="1">
            <a:spLocks noChangeArrowheads="1"/>
          </p:cNvSpPr>
          <p:nvPr/>
        </p:nvSpPr>
        <p:spPr bwMode="auto">
          <a:xfrm>
            <a:off x="899592" y="771550"/>
            <a:ext cx="7632848" cy="35585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altLang="en-US" dirty="0" lang="en-US">
              <a:latin typeface="Optima" panose="02000503060000020004" pitchFamily="2" charset="0"/>
            </a:endParaRPr>
          </a:p>
          <a:p>
            <a:pPr eaLnBrk="1" hangingPunct="1"/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introduction and conclusion of the essay are the shorter     paragraphs. They are generally 5% of the length of the essay. We usually write 4 – 5 sentences in introductions and           conclusions.</a:t>
            </a:r>
          </a:p>
          <a:p>
            <a:pPr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body paragraphs are detailed, as they consist of 6 – 12        sentences each.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essay can be understood from the following diagram.</a:t>
            </a:r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4" y="615455"/>
            <a:ext cx="8042275" cy="732159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Signal/Transition Words</a:t>
            </a:r>
          </a:p>
        </p:txBody>
      </p:sp>
      <p:sp>
        <p:nvSpPr>
          <p:cNvPr id="10486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p>
            <a:pPr>
              <a:lnSpc>
                <a:spcPct val="9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exceptions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However, nevertheless, but, yet, still </a:t>
            </a:r>
          </a:p>
          <a:p>
            <a:pPr>
              <a:lnSpc>
                <a:spcPct val="9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emphasis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Above all, finally, more importantly</a:t>
            </a:r>
          </a:p>
          <a:p>
            <a:pPr>
              <a:lnSpc>
                <a:spcPct val="9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understanding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In other words, in essence, briefly</a:t>
            </a:r>
          </a:p>
          <a:p>
            <a:pPr>
              <a:lnSpc>
                <a:spcPct val="9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summarizing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In conclusion, to sum up, for these reasons, in a nutshell</a:t>
            </a:r>
          </a:p>
          <a:p>
            <a:pPr>
              <a:lnSpc>
                <a:spcPct val="90000"/>
              </a:lnSpc>
            </a:pPr>
            <a:r>
              <a:rPr sz="2100" lang="en-US" u="sng">
                <a:solidFill>
                  <a:schemeClr val="tx1">
                    <a:lumMod val="75000"/>
                    <a:lumOff val="25000"/>
                  </a:schemeClr>
                </a:solidFill>
              </a:rPr>
              <a:t>For exams</a:t>
            </a:r>
            <a:r>
              <a:rPr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: Remember this, this is important, this could be on the test</a:t>
            </a:r>
          </a:p>
          <a:p>
            <a:pPr>
              <a:lnSpc>
                <a:spcPct val="90000"/>
              </a:lnSpc>
            </a:pPr>
            <a:endParaRPr sz="21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4" y="543447"/>
            <a:ext cx="8042275" cy="804167"/>
          </a:xfrm>
        </p:spPr>
        <p:txBody>
          <a:bodyPr/>
          <a:p>
            <a:r>
              <a:rPr altLang="en-US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5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28763"/>
            <a:ext cx="7550224" cy="2963466"/>
          </a:xfrm>
        </p:spPr>
        <p:txBody>
          <a:bodyPr rtlCol="0">
            <a:normAutofit lnSpcReduction="10000"/>
          </a:bodyPr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Leave the reader thinking about your topic.  Leave an impression on them!</a:t>
            </a:r>
          </a:p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 new information in conclusion</a:t>
            </a:r>
          </a:p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Be sure to recap your ideas</a:t>
            </a:r>
          </a:p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Should follow logically from the body of the essay</a:t>
            </a:r>
          </a:p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Restate your thesis statement in different words</a:t>
            </a:r>
          </a:p>
          <a:p>
            <a:r>
              <a:rPr dirty="0" sz="2100"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You might want to have your reader do something after reading </a:t>
            </a:r>
          </a:p>
          <a:p>
            <a:endParaRPr dirty="0" sz="2100"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extBox 5"/>
          <p:cNvSpPr txBox="1">
            <a:spLocks noChangeArrowheads="1"/>
          </p:cNvSpPr>
          <p:nvPr/>
        </p:nvSpPr>
        <p:spPr bwMode="auto">
          <a:xfrm>
            <a:off x="827584" y="627534"/>
            <a:ext cx="7560840" cy="2139047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 indent="-285750" marL="74295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altLang="en-US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 eaLnBrk="1" hangingPunct="1"/>
            <a:endParaRPr altLang="en-US" dirty="0" sz="1500" lang="en-US">
              <a:latin typeface="Optima" panose="02000503060000020004" pitchFamily="2" charset="0"/>
            </a:endParaRPr>
          </a:p>
          <a:p>
            <a:pPr eaLnBrk="1" hangingPunct="1"/>
            <a:endParaRPr dirty="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dirty="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Langan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(2011). 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writing skills with readings (8</a:t>
            </a:r>
            <a:r>
              <a:rPr dirty="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dirty="0" i="1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ed.)</a:t>
            </a:r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McGraw Hill. </a:t>
            </a:r>
            <a:endParaRPr dirty="0" lang="en-GB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altLang="en-US" dirty="0" sz="1500" lang="en-US">
              <a:latin typeface="Optima" panose="02000503060000020004" pitchFamily="2" charset="0"/>
            </a:endParaRPr>
          </a:p>
          <a:p>
            <a:pPr algn="ctr" eaLnBrk="1" hangingPunct="1"/>
            <a:endParaRPr altLang="en-US" dirty="0" sz="1500" lang="en-US">
              <a:latin typeface="Optima" panose="02000503060000020004" pitchFamily="2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1"/>
          <p:cNvSpPr/>
          <p:nvPr/>
        </p:nvSpPr>
        <p:spPr>
          <a:xfrm>
            <a:off x="3275856" y="915566"/>
            <a:ext cx="2639536" cy="574040"/>
          </a:xfrm>
          <a:prstGeom prst="rect"/>
        </p:spPr>
        <p:txBody>
          <a:bodyPr wrap="none">
            <a:spAutoFit/>
          </a:bodyPr>
          <a:p>
            <a:r>
              <a:rPr altLang="en-US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Essay Format</a:t>
            </a:r>
            <a:endParaRPr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Isosceles Triangle 3"/>
          <p:cNvSpPr/>
          <p:nvPr/>
        </p:nvSpPr>
        <p:spPr>
          <a:xfrm rot="10800000">
            <a:off x="3707904" y="1502633"/>
            <a:ext cx="1219200" cy="1039738"/>
          </a:xfrm>
          <a:prstGeom prst="triangle"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594" name="Rectangle 4"/>
          <p:cNvSpPr/>
          <p:nvPr/>
        </p:nvSpPr>
        <p:spPr>
          <a:xfrm>
            <a:off x="3923928" y="2499742"/>
            <a:ext cx="864096" cy="864096"/>
          </a:xfrm>
          <a:prstGeom prst="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595" name="Isosceles Triangle 5"/>
          <p:cNvSpPr/>
          <p:nvPr/>
        </p:nvSpPr>
        <p:spPr>
          <a:xfrm>
            <a:off x="3777444" y="3363838"/>
            <a:ext cx="1080120" cy="1156742"/>
          </a:xfrm>
          <a:prstGeom prst="triangle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1048596" name="TextBox 7"/>
          <p:cNvSpPr txBox="1">
            <a:spLocks noChangeArrowheads="1"/>
          </p:cNvSpPr>
          <p:nvPr/>
        </p:nvSpPr>
        <p:spPr bwMode="auto">
          <a:xfrm>
            <a:off x="5426744" y="1563638"/>
            <a:ext cx="1399847" cy="3581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altLang="en-US" dirty="0" lang="en-US">
                <a:latin typeface="Tw Cen MT" panose="020B0602020104020603" pitchFamily="34" charset="0"/>
              </a:rPr>
              <a:t>Introduction</a:t>
            </a:r>
          </a:p>
        </p:txBody>
      </p:sp>
      <p:sp>
        <p:nvSpPr>
          <p:cNvPr id="1048597" name="TextBox 11"/>
          <p:cNvSpPr txBox="1">
            <a:spLocks noChangeArrowheads="1"/>
          </p:cNvSpPr>
          <p:nvPr/>
        </p:nvSpPr>
        <p:spPr bwMode="auto">
          <a:xfrm>
            <a:off x="2133600" y="2139702"/>
            <a:ext cx="1986280" cy="358140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altLang="en-US" dirty="0" lang="en-US">
                <a:latin typeface="Tw Cen MT" panose="020B0602020104020603" pitchFamily="34" charset="0"/>
              </a:rPr>
              <a:t>Thesis Statement</a:t>
            </a:r>
          </a:p>
        </p:txBody>
      </p:sp>
      <p:sp>
        <p:nvSpPr>
          <p:cNvPr id="1048598" name="TextBox 8"/>
          <p:cNvSpPr txBox="1">
            <a:spLocks noChangeArrowheads="1"/>
          </p:cNvSpPr>
          <p:nvPr/>
        </p:nvSpPr>
        <p:spPr bwMode="auto">
          <a:xfrm>
            <a:off x="5289277" y="2787774"/>
            <a:ext cx="690880" cy="3581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altLang="en-US" dirty="0" lang="en-US">
                <a:latin typeface="Tw Cen MT" panose="020B0602020104020603" pitchFamily="34" charset="0"/>
              </a:rPr>
              <a:t>Body</a:t>
            </a:r>
          </a:p>
        </p:txBody>
      </p:sp>
      <p:sp>
        <p:nvSpPr>
          <p:cNvPr id="1048599" name="TextBox 9"/>
          <p:cNvSpPr txBox="1">
            <a:spLocks noChangeArrowheads="1"/>
          </p:cNvSpPr>
          <p:nvPr/>
        </p:nvSpPr>
        <p:spPr bwMode="auto">
          <a:xfrm>
            <a:off x="2654374" y="4011910"/>
            <a:ext cx="1300480" cy="358141"/>
          </a:xfrm>
          <a:prstGeom prst="rect"/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fontAlgn="base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fontAlgn="base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fontAlgn="base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fontAlgn="base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r>
              <a:rPr altLang="en-US" dirty="0" lang="en-US">
                <a:latin typeface="Tw Cen MT" panose="020B0602020104020603" pitchFamily="34" charset="0"/>
              </a:rPr>
              <a:t>Conclusion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>
            <a:spLocks noChangeArrowheads="1"/>
          </p:cNvSpPr>
          <p:nvPr/>
        </p:nvSpPr>
        <p:spPr bwMode="auto">
          <a:xfrm>
            <a:off x="899592" y="699542"/>
            <a:ext cx="7560840" cy="892552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b="1" dirty="0" sz="2800" lang="en-US">
              <a:latin typeface="Optima" panose="02000503060000020004" pitchFamily="2" charset="0"/>
              <a:cs typeface="Arial" panose="020B0604020202020204" pitchFamily="34" charset="0"/>
            </a:endParaRPr>
          </a:p>
          <a:p>
            <a:pPr eaLnBrk="1" hangingPunct="1"/>
            <a:endParaRPr altLang="en-US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15616" y="483518"/>
            <a:ext cx="7128791" cy="4104456"/>
          </a:xfrm>
          <a:prstGeom prst="rect"/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>
            <a:spLocks noChangeArrowheads="1"/>
          </p:cNvSpPr>
          <p:nvPr/>
        </p:nvSpPr>
        <p:spPr bwMode="auto">
          <a:xfrm>
            <a:off x="971600" y="627534"/>
            <a:ext cx="7560840" cy="4154984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altLang="en-US" b="1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Thesis Statement</a:t>
            </a:r>
            <a:endParaRPr altLang="en-US" b="1" dirty="0" sz="32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50"/>
              </a:spcBef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thesis statement is one sentence which gives the readers the main idea of the whole essay.</a:t>
            </a:r>
          </a:p>
          <a:p>
            <a:pPr eaLnBrk="1" hangingPunct="1">
              <a:spcBef>
                <a:spcPts val="750"/>
              </a:spcBef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placed in the introduction, but it can be written  in conclusion.</a:t>
            </a:r>
          </a:p>
          <a:p>
            <a:pPr eaLnBrk="1" hangingPunct="1">
              <a:spcBef>
                <a:spcPts val="750"/>
              </a:spcBef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thesis statement has two parts: </a:t>
            </a:r>
          </a:p>
          <a:p>
            <a:pPr eaLnBrk="1" hangingPunct="1" indent="-342900" lvl="1" marL="8001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idea</a:t>
            </a:r>
          </a:p>
          <a:p>
            <a:pPr eaLnBrk="1" hangingPunct="1" indent="-342900" lvl="1" marL="8001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the thesis/ preview of the main points</a:t>
            </a:r>
          </a:p>
          <a:p>
            <a:pPr eaLnBrk="1" hangingPunct="1">
              <a:spcBef>
                <a:spcPts val="750"/>
              </a:spcBef>
            </a:pPr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1"/>
          <p:cNvSpPr txBox="1">
            <a:spLocks noChangeArrowheads="1"/>
          </p:cNvSpPr>
          <p:nvPr/>
        </p:nvSpPr>
        <p:spPr bwMode="auto">
          <a:xfrm>
            <a:off x="928662" y="428610"/>
            <a:ext cx="7560840" cy="4134465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2pPr>
            <a:lvl3pPr eaLnBrk="0" hangingPunct="0" indent="-228600" marL="11430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3pPr>
            <a:lvl4pPr eaLnBrk="0" hangingPunct="0" indent="-228600" marL="16002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4pPr>
            <a:lvl5pPr eaLnBrk="0" hangingPunct="0" indent="-228600" marL="2057400"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5pPr>
            <a:lvl6pPr defTabSz="457200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6pPr>
            <a:lvl7pPr defTabSz="457200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7pPr>
            <a:lvl8pPr defTabSz="457200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8pPr>
            <a:lvl9pPr defTabSz="457200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50"/>
              </a:spcBef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effective thesis </a:t>
            </a:r>
            <a:r>
              <a:rPr altLang="en-US" b="1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Should:</a:t>
            </a:r>
          </a:p>
          <a:p>
            <a:pPr eaLnBrk="1" hangingPunct="1">
              <a:spcBef>
                <a:spcPts val="750"/>
              </a:spcBef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indent="-342900" marL="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development of the thesis</a:t>
            </a:r>
          </a:p>
          <a:p>
            <a:pPr eaLnBrk="1" hangingPunct="1" indent="-342900" marL="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 broad </a:t>
            </a:r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 indent="-342900" marL="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too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narrow</a:t>
            </a:r>
          </a:p>
          <a:p>
            <a:pPr eaLnBrk="1" hangingPunct="1" indent="-342900" marL="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 an announcement</a:t>
            </a:r>
          </a:p>
          <a:p>
            <a:pPr eaLnBrk="1" hangingPunct="1" indent="-342900" marL="342900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altLang="en-US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have more than one main idea</a:t>
            </a:r>
          </a:p>
          <a:p>
            <a:pPr eaLnBrk="1" hangingPunct="1">
              <a:spcBef>
                <a:spcPts val="750"/>
              </a:spcBef>
            </a:pPr>
            <a:endParaRPr altLang="en-US"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550864" y="769392"/>
            <a:ext cx="8042275" cy="1082278"/>
          </a:xfrm>
        </p:spPr>
        <p:txBody>
          <a:bodyPr rtlCol="0">
            <a:normAutofit/>
          </a:bodyPr>
          <a:p>
            <a:r>
              <a:rPr dirty="0"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Parts of </a:t>
            </a:r>
            <a:r>
              <a:rPr dirty="0"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dirty="0" 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Thesis Statement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85900" y="1451373"/>
          <a:ext cx="6172200" cy="3292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slow"/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550864" y="687463"/>
            <a:ext cx="8042275" cy="732159"/>
          </a:xfrm>
        </p:spPr>
        <p:txBody>
          <a:bodyPr rtlCol="0">
            <a:normAutofit/>
          </a:bodyPr>
          <a:p>
            <a:r>
              <a:rPr dirty="0" sz="3600"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Functions of </a:t>
            </a:r>
            <a:r>
              <a:rPr dirty="0" sz="3600"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600" 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Thesis Statement</a:t>
            </a:r>
            <a:endParaRPr dirty="0" sz="3600"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85900" y="1451373"/>
          <a:ext cx="6172200" cy="306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  <p:transition spd="slow"/>
  <p:timing/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GoogleSlidesPPT.com;Allppt.com</dc:creator>
  <cp:lastModifiedBy>HP</cp:lastModifiedBy>
  <dcterms:created xsi:type="dcterms:W3CDTF">2016-12-05T13:26:54Z</dcterms:created>
  <dcterms:modified xsi:type="dcterms:W3CDTF">2023-04-23T11:06:52Z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14c5385f35ae4b258bcebff50dc172cd</vt:lpwstr>
  </property>
</Properties>
</file>