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notesSlides/notesSlide5.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8.xml" ContentType="application/vnd.openxmlformats-officedocument.presentationml.notesSlide+xml"/>
  <Override PartName="/ppt/slides/slide2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type="screen4x3" cy="6858000" cx="9144000"/>
  <p:notesSz cx="6858000" cy="9144000"/>
  <p:embeddedFontLst>
    <p:embeddedFont>
      <p:font typeface="Century Gothic" panose="020B0502020202020204" pitchFamily="34" charset="0"/>
      <p:regular r:id="rId30"/>
      <p:bold r:id="rId31"/>
      <p:italic r:id="rId32"/>
      <p:boldItalic r:id="rId3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font" Target="fonts/font1.fntdata"/><Relationship Id="rId31" Type="http://schemas.openxmlformats.org/officeDocument/2006/relationships/font" Target="fonts/font2.fntdata"/><Relationship Id="rId32" Type="http://schemas.openxmlformats.org/officeDocument/2006/relationships/font" Target="fonts/font3.fntdata"/><Relationship Id="rId33" Type="http://schemas.openxmlformats.org/officeDocument/2006/relationships/font" Target="fonts/font4.fntdata"/><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83" name="Shape 2"/>
        <p:cNvGrpSpPr/>
        <p:nvPr/>
      </p:nvGrpSpPr>
      <p:grpSpPr>
        <a:xfrm>
          <a:off x="0" y="0"/>
          <a:ext cx="0" cy="0"/>
          <a:chOff x="0" y="0"/>
          <a:chExt cx="0" cy="0"/>
        </a:xfrm>
      </p:grpSpPr>
      <p:sp>
        <p:nvSpPr>
          <p:cNvPr id="1048657" name="Google Shape;3;n"/>
          <p:cNvSpPr txBox="1">
            <a:spLocks noGrp="1"/>
          </p:cNvSpPr>
          <p:nvPr>
            <p:ph type="hdr" idx="2"/>
          </p:nvPr>
        </p:nvSpPr>
        <p:spPr>
          <a:xfrm>
            <a:off x="0" y="0"/>
            <a:ext cx="2971800" cy="45878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9pPr>
          </a:lstStyle>
          <a:p/>
        </p:txBody>
      </p:sp>
      <p:sp>
        <p:nvSpPr>
          <p:cNvPr id="1048658" name="Google Shape;4;n"/>
          <p:cNvSpPr txBox="1">
            <a:spLocks noGrp="1"/>
          </p:cNvSpPr>
          <p:nvPr>
            <p:ph type="dt" idx="10"/>
          </p:nvPr>
        </p:nvSpPr>
        <p:spPr>
          <a:xfrm>
            <a:off x="3884612" y="0"/>
            <a:ext cx="2971800" cy="458787"/>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rgbClr val="000000"/>
                </a:solidFill>
                <a:latin typeface="Century Gothic"/>
                <a:ea typeface="Century Gothic"/>
                <a:cs typeface="Century Gothic"/>
                <a:sym typeface="Century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9pPr>
          </a:lstStyle>
          <a:p/>
        </p:txBody>
      </p:sp>
      <p:sp>
        <p:nvSpPr>
          <p:cNvPr id="1048659" name="Google Shape;5;n"/>
          <p:cNvSpPr>
            <a:spLocks noChangeAspect="1" noRot="1" noGrp="1"/>
          </p:cNvSpPr>
          <p:nvPr>
            <p:ph type="sldImg" idx="3"/>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8660"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1pPr>
            <a:lvl2pPr algn="l" indent="-228600" lvl="1" marL="9144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indent="-228600" lvl="2" marL="13716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indent="-228600" lvl="3" marL="18288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indent="-228600" lvl="4" marL="22860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indent="-228600" lvl="5" marL="27432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61" name="Google Shape;7;n"/>
          <p:cNvSpPr txBox="1">
            <a:spLocks noGrp="1"/>
          </p:cNvSpPr>
          <p:nvPr>
            <p:ph type="ftr" idx="11"/>
          </p:nvPr>
        </p:nvSpPr>
        <p:spPr>
          <a:xfrm>
            <a:off x="0" y="8685212"/>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Century Gothic"/>
                <a:ea typeface="Century Gothic"/>
                <a:cs typeface="Century Gothic"/>
                <a:sym typeface="Century Gothic"/>
              </a:defRPr>
            </a:lvl9pPr>
          </a:lstStyle>
          <a:p/>
        </p:txBody>
      </p:sp>
      <p:sp>
        <p:nvSpPr>
          <p:cNvPr id="1048662" name="Google Shape;8;n"/>
          <p:cNvSpPr txBox="1">
            <a:spLocks noGrp="1"/>
          </p:cNvSpPr>
          <p:nvPr>
            <p:ph type="sldNum" idx="12"/>
          </p:nvPr>
        </p:nvSpPr>
        <p:spPr>
          <a:xfrm>
            <a:off x="3884612" y="8685212"/>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entury Gothic"/>
              <a:buNone/>
            </a:pPr>
            <a:fld id="{00000000-1234-1234-1234-123412341234}" type="slidenum">
              <a:rPr b="0" cap="none" sz="1200" i="0" lang="en-US" strike="noStrike" u="none">
                <a:solidFill>
                  <a:srgbClr val="000000"/>
                </a:solidFill>
                <a:latin typeface="Century Gothic"/>
                <a:ea typeface="Century Gothic"/>
                <a:cs typeface="Century Gothic"/>
                <a:sym typeface="Century Gothic"/>
              </a:rPr>
              <a:t>‹#›</a:t>
            </a:fld>
            <a:endParaRPr b="0" cap="none" sz="1400" i="0" strike="noStrike"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hyperlink" Target="https://slideplayer.com/slide/13074964/" TargetMode="External"/><Relationship Id="rId2" Type="http://schemas.openxmlformats.org/officeDocument/2006/relationships/slide" Target="../slides/slide1.xml"/><Relationship Id="rId3"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 name="Shape 29"/>
        <p:cNvGrpSpPr/>
        <p:nvPr/>
      </p:nvGrpSpPr>
      <p:grpSpPr>
        <a:xfrm>
          <a:off x="0" y="0"/>
          <a:ext cx="0" cy="0"/>
          <a:chOff x="0" y="0"/>
          <a:chExt cx="0" cy="0"/>
        </a:xfrm>
      </p:grpSpPr>
      <p:sp>
        <p:nvSpPr>
          <p:cNvPr id="1048583" name="Google Shape;30;p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584" name="Google Shape;31;p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800"/>
              <a:buNone/>
            </a:pPr>
            <a:r>
              <a:rPr dirty="0" lang="en-US"/>
              <a:t>Adapted from: </a:t>
            </a:r>
            <a:r>
              <a:rPr dirty="0" i="1" lang="en-US"/>
              <a:t>Reading and Writing Arguments - </a:t>
            </a:r>
            <a:r>
              <a:rPr dirty="0" i="1" lang="en-US" err="1"/>
              <a:t>ppt</a:t>
            </a:r>
            <a:r>
              <a:rPr dirty="0" i="1" lang="en-US"/>
              <a:t> download</a:t>
            </a:r>
            <a:r>
              <a:rPr dirty="0" lang="en-US"/>
              <a:t>. (</a:t>
            </a:r>
            <a:r>
              <a:rPr dirty="0" lang="en-US" err="1"/>
              <a:t>n.d.</a:t>
            </a:r>
            <a:r>
              <a:rPr dirty="0" lang="en-US"/>
              <a:t>). </a:t>
            </a:r>
            <a:r>
              <a:rPr dirty="0" lang="en-US" err="1"/>
              <a:t>Slideplayer</a:t>
            </a:r>
            <a:r>
              <a:rPr dirty="0" lang="en-US"/>
              <a:t>. Retrieved April 16, 2020, from </a:t>
            </a:r>
            <a:r>
              <a:rPr dirty="0" lang="en-US" u="sng">
                <a:solidFill>
                  <a:srgbClr val="000000"/>
                </a:solidFill>
                <a:hlinkClick r:id="rId1"/>
              </a:rPr>
              <a:t>https://slideplayer.com/slide/13074964/</a:t>
            </a:r>
            <a:endParaRPr dirty="0"/>
          </a:p>
        </p:txBody>
      </p:sp>
      <p:sp>
        <p:nvSpPr>
          <p:cNvPr id="1048585" name="Google Shape;32;p1:notes"/>
          <p:cNvSpPr txBox="1"/>
          <p:nvPr/>
        </p:nvSpPr>
        <p:spPr>
          <a:xfrm>
            <a:off x="3884612" y="8685212"/>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entury Gothic"/>
              <a:buNone/>
            </a:pPr>
            <a:fld id="{00000000-1234-1234-1234-123412341234}" type="slidenum">
              <a:rPr b="0" cap="none" sz="1200" i="0" lang="en-US" strike="noStrike" u="none">
                <a:solidFill>
                  <a:srgbClr val="000000"/>
                </a:solidFill>
                <a:latin typeface="Century Gothic"/>
                <a:ea typeface="Century Gothic"/>
                <a:cs typeface="Century Gothic"/>
                <a:sym typeface="Century Gothic"/>
              </a:rPr>
              <a:t>1</a:t>
            </a:fld>
            <a:endParaRPr b="0" cap="none" sz="1400" i="0" strike="noStrike"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36"/>
        <p:cNvGrpSpPr/>
        <p:nvPr/>
      </p:nvGrpSpPr>
      <p:grpSpPr>
        <a:xfrm>
          <a:off x="0" y="0"/>
          <a:ext cx="0" cy="0"/>
          <a:chOff x="0" y="0"/>
          <a:chExt cx="0" cy="0"/>
        </a:xfrm>
      </p:grpSpPr>
      <p:sp>
        <p:nvSpPr>
          <p:cNvPr id="1048595" name="Google Shape;37;p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596" name="Google Shape;38;p2: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42"/>
        <p:cNvGrpSpPr/>
        <p:nvPr/>
      </p:nvGrpSpPr>
      <p:grpSpPr>
        <a:xfrm>
          <a:off x="0" y="0"/>
          <a:ext cx="0" cy="0"/>
          <a:chOff x="0" y="0"/>
          <a:chExt cx="0" cy="0"/>
        </a:xfrm>
      </p:grpSpPr>
      <p:sp>
        <p:nvSpPr>
          <p:cNvPr id="1048601" name="Google Shape;43;p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02" name="Google Shape;44;p3: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67"/>
        <p:cNvGrpSpPr/>
        <p:nvPr/>
      </p:nvGrpSpPr>
      <p:grpSpPr>
        <a:xfrm>
          <a:off x="0" y="0"/>
          <a:ext cx="0" cy="0"/>
          <a:chOff x="0" y="0"/>
          <a:chExt cx="0" cy="0"/>
        </a:xfrm>
      </p:grpSpPr>
      <p:sp>
        <p:nvSpPr>
          <p:cNvPr id="1048607" name="Google Shape;68;p7: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08" name="Google Shape;69;p7: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60"/>
        <p:cNvGrpSpPr/>
        <p:nvPr/>
      </p:nvGrpSpPr>
      <p:grpSpPr>
        <a:xfrm>
          <a:off x="0" y="0"/>
          <a:ext cx="0" cy="0"/>
          <a:chOff x="0" y="0"/>
          <a:chExt cx="0" cy="0"/>
        </a:xfrm>
      </p:grpSpPr>
      <p:sp>
        <p:nvSpPr>
          <p:cNvPr id="1048612" name="Google Shape;61;g74fd52d1b9_2_1: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62;g74fd52d1b9_2_1: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4" name="Google Shape;63;g74fd52d1b9_2_1:notes"/>
          <p:cNvSpPr txBox="1">
            <a:spLocks noGrp="1"/>
          </p:cNvSpPr>
          <p:nvPr>
            <p:ph type="sldNum" idx="12"/>
          </p:nvPr>
        </p:nvSpPr>
        <p:spPr>
          <a:xfrm>
            <a:off x="3884612" y="8685212"/>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Century Gothic"/>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48"/>
        <p:cNvGrpSpPr/>
        <p:nvPr/>
      </p:nvGrpSpPr>
      <p:grpSpPr>
        <a:xfrm>
          <a:off x="0" y="0"/>
          <a:ext cx="0" cy="0"/>
          <a:chOff x="0" y="0"/>
          <a:chExt cx="0" cy="0"/>
        </a:xfrm>
      </p:grpSpPr>
      <p:sp>
        <p:nvSpPr>
          <p:cNvPr id="1048617" name="Google Shape;49;p4: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18" name="Google Shape;50;p4: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r>
              <a:rPr dirty="0" lang="en-US" smtClean="0"/>
              <a:t> </a:t>
            </a:r>
            <a:endParaRPr dirty="0" lang="en-US"/>
          </a:p>
        </p:txBody>
      </p:sp>
      <p:sp>
        <p:nvSpPr>
          <p:cNvPr id="1048640" name="Slide Number Placeholder 3"/>
          <p:cNvSpPr>
            <a:spLocks noGrp="1"/>
          </p:cNvSpPr>
          <p:nvPr>
            <p:ph type="sldNum" idx="10"/>
          </p:nvPr>
        </p:nvSpPr>
        <p:spPr/>
        <p:txBody>
          <a:bodyPr/>
          <a:p>
            <a:pPr algn="r" indent="0" lvl="0" marL="0" marR="0" rtl="0">
              <a:lnSpc>
                <a:spcPct val="100000"/>
              </a:lnSpc>
              <a:spcBef>
                <a:spcPts val="0"/>
              </a:spcBef>
              <a:spcAft>
                <a:spcPts val="0"/>
              </a:spcAft>
              <a:buClr>
                <a:srgbClr val="000000"/>
              </a:buClr>
              <a:buSzPts val="1200"/>
              <a:buFont typeface="Century Gothic"/>
              <a:buNone/>
            </a:pPr>
            <a:fld id="{00000000-1234-1234-1234-123412341234}" type="slidenum">
              <a:rPr b="0" cap="none" sz="1200" i="0" lang="en-US" strike="noStrike" u="none" smtClean="0">
                <a:solidFill>
                  <a:srgbClr val="000000"/>
                </a:solidFill>
                <a:latin typeface="Century Gothic"/>
                <a:ea typeface="Century Gothic"/>
                <a:cs typeface="Century Gothic"/>
                <a:sym typeface="Century Gothic"/>
              </a:rPr>
              <a:t>20</a:t>
            </a:fld>
            <a:endParaRPr b="0" cap="none" sz="1400" i="0" lang="en-US" strike="noStrike" u="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3"/>
        <p:cNvGrpSpPr/>
        <p:nvPr/>
      </p:nvGrpSpPr>
      <p:grpSpPr>
        <a:xfrm>
          <a:off x="0" y="0"/>
          <a:ext cx="0" cy="0"/>
          <a:chOff x="0" y="0"/>
          <a:chExt cx="0" cy="0"/>
        </a:xfrm>
      </p:grpSpPr>
      <p:sp>
        <p:nvSpPr>
          <p:cNvPr id="1048652" name="Google Shape;74;p8: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53" name="Google Shape;75;p8: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79"/>
        <p:cNvGrpSpPr/>
        <p:nvPr/>
      </p:nvGrpSpPr>
      <p:grpSpPr>
        <a:xfrm>
          <a:off x="0" y="0"/>
          <a:ext cx="0" cy="0"/>
          <a:chOff x="0" y="0"/>
          <a:chExt cx="0" cy="0"/>
        </a:xfrm>
      </p:grpSpPr>
      <p:sp>
        <p:nvSpPr>
          <p:cNvPr id="1048655" name="Google Shape;80;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81;p9:notes"/>
          <p:cNvSpPr>
            <a:spLocks noChangeAspect="1" noRot="1" noGrp="1"/>
          </p:cNvSpPr>
          <p:nvPr>
            <p:ph type="sldImg" idx="2"/>
          </p:nvPr>
        </p:nvSpPr>
        <p:spPr>
          <a:xfrm>
            <a:off x="1371600" y="1143000"/>
            <a:ext cx="41148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7" name="Shape 13"/>
        <p:cNvGrpSpPr/>
        <p:nvPr/>
      </p:nvGrpSpPr>
      <p:grpSpPr>
        <a:xfrm>
          <a:off x="0" y="0"/>
          <a:ext cx="0" cy="0"/>
          <a:chOff x="0" y="0"/>
          <a:chExt cx="0" cy="0"/>
        </a:xfrm>
      </p:grpSpPr>
      <p:sp>
        <p:nvSpPr>
          <p:cNvPr id="1048577" name="Google Shape;14;g74d2243cde_0_8"/>
          <p:cNvSpPr txBox="1">
            <a:spLocks noGrp="1"/>
          </p:cNvSpPr>
          <p:nvPr>
            <p:ph type="ctrTitle"/>
          </p:nvPr>
        </p:nvSpPr>
        <p:spPr>
          <a:xfrm>
            <a:off x="4733365" y="2708476"/>
            <a:ext cx="3313500" cy="17022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36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78" name="Google Shape;15;g74d2243cde_0_8"/>
          <p:cNvSpPr txBox="1">
            <a:spLocks noGrp="1"/>
          </p:cNvSpPr>
          <p:nvPr>
            <p:ph type="subTitle" idx="1"/>
          </p:nvPr>
        </p:nvSpPr>
        <p:spPr>
          <a:xfrm>
            <a:off x="4733365" y="4421080"/>
            <a:ext cx="3309900" cy="1260600"/>
          </a:xfrm>
          <a:prstGeom prst="rect"/>
          <a:noFill/>
          <a:ln>
            <a:noFill/>
          </a:ln>
        </p:spPr>
        <p:txBody>
          <a:bodyPr anchor="t" anchorCtr="0" bIns="45700" lIns="91425" rIns="91425" spcFirstLastPara="1" tIns="45700" wrap="square">
            <a:noAutofit/>
          </a:bodyPr>
          <a:lstStyle>
            <a:lvl1pPr algn="l" lvl="0" marR="0" rtl="0">
              <a:lnSpc>
                <a:spcPct val="100000"/>
              </a:lnSpc>
              <a:spcBef>
                <a:spcPts val="360"/>
              </a:spcBef>
              <a:spcAft>
                <a:spcPts val="0"/>
              </a:spcAft>
              <a:buClr>
                <a:srgbClr val="000000"/>
              </a:buClr>
              <a:buSzPts val="1368"/>
              <a:buFont typeface="Arial"/>
              <a:buNone/>
              <a:defRPr b="0" cap="none" sz="1800" i="0" strike="noStrike" u="none">
                <a:solidFill>
                  <a:srgbClr val="424242"/>
                </a:solidFill>
                <a:latin typeface="Arial"/>
                <a:ea typeface="Arial"/>
                <a:cs typeface="Arial"/>
                <a:sym typeface="Arial"/>
              </a:defRPr>
            </a:lvl1pPr>
            <a:lvl2pPr algn="ctr" lvl="1" marR="0" rtl="0">
              <a:lnSpc>
                <a:spcPct val="100000"/>
              </a:lnSpc>
              <a:spcBef>
                <a:spcPts val="440"/>
              </a:spcBef>
              <a:spcAft>
                <a:spcPts val="0"/>
              </a:spcAft>
              <a:buClr>
                <a:srgbClr val="000000"/>
              </a:buClr>
              <a:buSzPts val="1672"/>
              <a:buFont typeface="Arial"/>
              <a:buNone/>
              <a:defRPr b="0" cap="none" sz="1400" i="0" strike="noStrike" u="none">
                <a:solidFill>
                  <a:srgbClr val="888888"/>
                </a:solidFill>
                <a:latin typeface="Arial"/>
                <a:ea typeface="Arial"/>
                <a:cs typeface="Arial"/>
                <a:sym typeface="Arial"/>
              </a:defRPr>
            </a:lvl2pPr>
            <a:lvl3pPr algn="ctr" lvl="2" marR="0" rtl="0">
              <a:lnSpc>
                <a:spcPct val="100000"/>
              </a:lnSpc>
              <a:spcBef>
                <a:spcPts val="400"/>
              </a:spcBef>
              <a:spcAft>
                <a:spcPts val="0"/>
              </a:spcAft>
              <a:buClr>
                <a:srgbClr val="000000"/>
              </a:buClr>
              <a:buSzPts val="1520"/>
              <a:buFont typeface="Arial"/>
              <a:buNone/>
              <a:defRPr b="0" cap="none" sz="1400" i="0" strike="noStrike" u="none">
                <a:solidFill>
                  <a:srgbClr val="888888"/>
                </a:solidFill>
                <a:latin typeface="Arial"/>
                <a:ea typeface="Arial"/>
                <a:cs typeface="Arial"/>
                <a:sym typeface="Arial"/>
              </a:defRPr>
            </a:lvl3pPr>
            <a:lvl4pPr algn="ctr" lvl="3" marR="0" rtl="0">
              <a:lnSpc>
                <a:spcPct val="100000"/>
              </a:lnSpc>
              <a:spcBef>
                <a:spcPts val="360"/>
              </a:spcBef>
              <a:spcAft>
                <a:spcPts val="0"/>
              </a:spcAft>
              <a:buClr>
                <a:srgbClr val="000000"/>
              </a:buClr>
              <a:buSzPts val="1368"/>
              <a:buFont typeface="Arial"/>
              <a:buNone/>
              <a:defRPr b="0" cap="none" sz="1400" i="0" strike="noStrike" u="none">
                <a:solidFill>
                  <a:srgbClr val="888888"/>
                </a:solidFill>
                <a:latin typeface="Arial"/>
                <a:ea typeface="Arial"/>
                <a:cs typeface="Arial"/>
                <a:sym typeface="Arial"/>
              </a:defRPr>
            </a:lvl4pPr>
            <a:lvl5pPr algn="ctr" lvl="4" marR="0" rtl="0">
              <a:lnSpc>
                <a:spcPct val="100000"/>
              </a:lnSpc>
              <a:spcBef>
                <a:spcPts val="320"/>
              </a:spcBef>
              <a:spcAft>
                <a:spcPts val="0"/>
              </a:spcAft>
              <a:buClr>
                <a:srgbClr val="000000"/>
              </a:buClr>
              <a:buSzPts val="1216"/>
              <a:buFont typeface="Arial"/>
              <a:buNone/>
              <a:defRPr b="0" cap="none" sz="1400" i="0" strike="noStrike" u="none">
                <a:solidFill>
                  <a:srgbClr val="888888"/>
                </a:solidFill>
                <a:latin typeface="Arial"/>
                <a:ea typeface="Arial"/>
                <a:cs typeface="Arial"/>
                <a:sym typeface="Arial"/>
              </a:defRPr>
            </a:lvl5pPr>
            <a:lvl6pPr algn="ctr" lvl="5" marR="0" rtl="0">
              <a:lnSpc>
                <a:spcPct val="100000"/>
              </a:lnSpc>
              <a:spcBef>
                <a:spcPts val="280"/>
              </a:spcBef>
              <a:spcAft>
                <a:spcPts val="0"/>
              </a:spcAft>
              <a:buClr>
                <a:srgbClr val="000000"/>
              </a:buClr>
              <a:buSzPts val="1064"/>
              <a:buFont typeface="Arial"/>
              <a:buNone/>
              <a:defRPr b="0" cap="none" sz="1400" i="0" strike="noStrike" u="none">
                <a:solidFill>
                  <a:srgbClr val="888888"/>
                </a:solidFill>
                <a:latin typeface="Arial"/>
                <a:ea typeface="Arial"/>
                <a:cs typeface="Arial"/>
                <a:sym typeface="Arial"/>
              </a:defRPr>
            </a:lvl6pPr>
            <a:lvl7pPr algn="ctr" lvl="6" marR="0" rtl="0">
              <a:lnSpc>
                <a:spcPct val="100000"/>
              </a:lnSpc>
              <a:spcBef>
                <a:spcPts val="280"/>
              </a:spcBef>
              <a:spcAft>
                <a:spcPts val="0"/>
              </a:spcAft>
              <a:buClr>
                <a:srgbClr val="000000"/>
              </a:buClr>
              <a:buSzPts val="1064"/>
              <a:buFont typeface="Arial"/>
              <a:buNone/>
              <a:defRPr b="0" cap="none" sz="1400" i="0" strike="noStrike" u="none">
                <a:solidFill>
                  <a:srgbClr val="888888"/>
                </a:solidFill>
                <a:latin typeface="Arial"/>
                <a:ea typeface="Arial"/>
                <a:cs typeface="Arial"/>
                <a:sym typeface="Arial"/>
              </a:defRPr>
            </a:lvl7pPr>
            <a:lvl8pPr algn="ctr" lvl="7" marR="0" rtl="0">
              <a:lnSpc>
                <a:spcPct val="100000"/>
              </a:lnSpc>
              <a:spcBef>
                <a:spcPts val="280"/>
              </a:spcBef>
              <a:spcAft>
                <a:spcPts val="0"/>
              </a:spcAft>
              <a:buClr>
                <a:srgbClr val="000000"/>
              </a:buClr>
              <a:buSzPts val="1064"/>
              <a:buFont typeface="Arial"/>
              <a:buNone/>
              <a:defRPr b="0" cap="none" sz="1400" i="0" strike="noStrike" u="none">
                <a:solidFill>
                  <a:srgbClr val="888888"/>
                </a:solidFill>
                <a:latin typeface="Arial"/>
                <a:ea typeface="Arial"/>
                <a:cs typeface="Arial"/>
                <a:sym typeface="Arial"/>
              </a:defRPr>
            </a:lvl8pPr>
            <a:lvl9pPr algn="ctr" lvl="8" marR="0" rtl="0">
              <a:lnSpc>
                <a:spcPct val="100000"/>
              </a:lnSpc>
              <a:spcBef>
                <a:spcPts val="280"/>
              </a:spcBef>
              <a:spcAft>
                <a:spcPts val="0"/>
              </a:spcAft>
              <a:buClr>
                <a:srgbClr val="000000"/>
              </a:buClr>
              <a:buSzPts val="1064"/>
              <a:buFont typeface="Arial"/>
              <a:buNone/>
              <a:defRPr b="0" cap="none" sz="1400" i="0" strike="noStrike" u="none">
                <a:solidFill>
                  <a:srgbClr val="888888"/>
                </a:solidFill>
                <a:latin typeface="Arial"/>
                <a:ea typeface="Arial"/>
                <a:cs typeface="Arial"/>
                <a:sym typeface="Arial"/>
              </a:defRPr>
            </a:lvl9pPr>
          </a:lstStyle>
          <a:p/>
        </p:txBody>
      </p:sp>
      <p:sp>
        <p:nvSpPr>
          <p:cNvPr id="1048579" name="Google Shape;16;g74d2243cde_0_8"/>
          <p:cNvSpPr txBox="1">
            <a:spLocks noGrp="1"/>
          </p:cNvSpPr>
          <p:nvPr>
            <p:ph type="dt" idx="10"/>
          </p:nvPr>
        </p:nvSpPr>
        <p:spPr>
          <a:xfrm>
            <a:off x="4738687" y="1516062"/>
            <a:ext cx="2133600" cy="7524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2400" i="0" strike="noStrike" u="none">
                <a:solidFill>
                  <a:srgbClr val="FEFEFE"/>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0" name="Google Shape;17;g74d2243cde_0_8"/>
          <p:cNvSpPr txBox="1">
            <a:spLocks noGrp="1"/>
          </p:cNvSpPr>
          <p:nvPr>
            <p:ph type="ftr" idx="11"/>
          </p:nvPr>
        </p:nvSpPr>
        <p:spPr>
          <a:xfrm>
            <a:off x="5303837" y="5719762"/>
            <a:ext cx="2830500" cy="365100"/>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1" name="Google Shape;18;g74d2243cde_0_8"/>
          <p:cNvSpPr txBox="1">
            <a:spLocks noGrp="1"/>
          </p:cNvSpPr>
          <p:nvPr>
            <p:ph type="sldNum" idx="12"/>
          </p:nvPr>
        </p:nvSpPr>
        <p:spPr>
          <a:xfrm>
            <a:off x="4649787" y="5719762"/>
            <a:ext cx="642900" cy="365100"/>
          </a:xfrm>
          <a:prstGeom prst="rect"/>
          <a:noFill/>
          <a:ln>
            <a:noFill/>
          </a:ln>
        </p:spPr>
        <p:txBody>
          <a:bodyPr anchor="ctr" anchorCtr="0" bIns="45700" lIns="91425" rIns="91425" spcFirstLastPara="1" tIns="45700" wrap="square">
            <a:noAutofit/>
          </a:bodyPr>
          <a:lstStyle>
            <a:lvl1pPr algn="l" indent="0" lvl="0"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1pPr>
            <a:lvl2pPr algn="l" indent="0" lvl="1"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2pPr>
            <a:lvl3pPr algn="l" indent="0" lvl="2"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3pPr>
            <a:lvl4pPr algn="l" indent="0" lvl="3"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4pPr>
            <a:lvl5pPr algn="l" indent="0" lvl="4"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5pPr>
            <a:lvl6pPr algn="l" indent="0" lvl="5"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6pPr>
            <a:lvl7pPr algn="l" indent="0" lvl="6"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7pPr>
            <a:lvl8pPr algn="l" indent="0" lvl="7"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8pPr>
            <a:lvl9pPr algn="l" indent="0" lvl="8" marL="0" marR="0" rtl="0">
              <a:lnSpc>
                <a:spcPct val="100000"/>
              </a:lnSpc>
              <a:spcBef>
                <a:spcPts val="0"/>
              </a:spcBef>
              <a:spcAft>
                <a:spcPts val="0"/>
              </a:spcAft>
              <a:buClr>
                <a:schemeClr val="accent1"/>
              </a:buClr>
              <a:buSzPts val="1200"/>
              <a:buFont typeface="Century Gothic"/>
              <a:buNone/>
              <a:defRPr b="0" cap="none" sz="1200" i="0" strike="noStrike" u="none">
                <a:solidFill>
                  <a:schemeClr val="accent1"/>
                </a:solidFill>
                <a:latin typeface="Century Gothic"/>
                <a:ea typeface="Century Gothic"/>
                <a:cs typeface="Century Gothic"/>
                <a:sym typeface="Century Gothic"/>
              </a:defRPr>
            </a:lvl9pPr>
          </a:lstStyle>
          <a:p>
            <a:pPr algn="l" indent="0" lvl="0" marL="0"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8" name="Shape 19"/>
        <p:cNvGrpSpPr/>
        <p:nvPr/>
      </p:nvGrpSpPr>
      <p:grpSpPr>
        <a:xfrm>
          <a:off x="0" y="0"/>
          <a:ext cx="0" cy="0"/>
          <a:chOff x="0" y="0"/>
          <a:chExt cx="0" cy="0"/>
        </a:xfrm>
      </p:grpSpPr>
      <p:sp>
        <p:nvSpPr>
          <p:cNvPr id="1048586" name="Google Shape;20;g74d2243cde_0_14"/>
          <p:cNvSpPr txBox="1">
            <a:spLocks noGrp="1"/>
          </p:cNvSpPr>
          <p:nvPr>
            <p:ph type="title"/>
          </p:nvPr>
        </p:nvSpPr>
        <p:spPr>
          <a:xfrm>
            <a:off x="1042987" y="1027112"/>
            <a:ext cx="7024800" cy="11430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7" name="Google Shape;21;g74d2243cde_0_14"/>
          <p:cNvSpPr txBox="1">
            <a:spLocks noGrp="1"/>
          </p:cNvSpPr>
          <p:nvPr>
            <p:ph type="body" idx="1"/>
          </p:nvPr>
        </p:nvSpPr>
        <p:spPr>
          <a:xfrm>
            <a:off x="1042987" y="2324100"/>
            <a:ext cx="6777000" cy="3508500"/>
          </a:xfrm>
          <a:prstGeom prst="rect"/>
          <a:noFill/>
          <a:ln>
            <a:noFill/>
          </a:ln>
        </p:spPr>
        <p:txBody>
          <a:bodyPr anchor="t" anchorCtr="0" bIns="45700" lIns="91425" rIns="91425" spcFirstLastPara="1" tIns="45700" wrap="square">
            <a:noAutofit/>
          </a:bodyPr>
          <a:lstStyle>
            <a:lvl1pPr algn="l" indent="-315468" lvl="0" marL="4572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1pPr>
            <a:lvl2pPr algn="l" indent="-315468" lvl="1" marL="9144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2pPr>
            <a:lvl3pPr algn="l" indent="-315467" lvl="2" marL="13716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3pPr>
            <a:lvl4pPr algn="l" indent="-315467" lvl="3" marL="18288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4pPr>
            <a:lvl5pPr algn="l" indent="-315467" lvl="4" marL="22860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5pPr>
            <a:lvl6pPr algn="l" indent="-315467" lvl="5" marL="27432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6pPr>
            <a:lvl7pPr algn="l" indent="-315467" lvl="6" marL="32004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7pPr>
            <a:lvl8pPr algn="l" indent="-315467" lvl="7" marL="36576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8pPr>
            <a:lvl9pPr algn="l" indent="-315467" lvl="8" marL="4114800" marR="0" rtl="0">
              <a:lnSpc>
                <a:spcPct val="100000"/>
              </a:lnSpc>
              <a:spcBef>
                <a:spcPts val="360"/>
              </a:spcBef>
              <a:spcAft>
                <a:spcPts val="0"/>
              </a:spcAft>
              <a:buClr>
                <a:srgbClr val="000000"/>
              </a:buClr>
              <a:buSzPts val="1368"/>
              <a:buFont typeface="Arial"/>
              <a:buChar char="■"/>
              <a:defRPr b="0" cap="none" sz="1400" i="0" strike="noStrike" u="none">
                <a:solidFill>
                  <a:srgbClr val="000000"/>
                </a:solidFill>
                <a:latin typeface="Arial"/>
                <a:ea typeface="Arial"/>
                <a:cs typeface="Arial"/>
                <a:sym typeface="Arial"/>
              </a:defRPr>
            </a:lvl9pPr>
          </a:lstStyle>
          <a:p/>
        </p:txBody>
      </p:sp>
      <p:sp>
        <p:nvSpPr>
          <p:cNvPr id="1048588" name="Google Shape;22;g74d2243cde_0_14"/>
          <p:cNvSpPr txBox="1">
            <a:spLocks noGrp="1"/>
          </p:cNvSpPr>
          <p:nvPr>
            <p:ph type="dt" idx="10"/>
          </p:nvPr>
        </p:nvSpPr>
        <p:spPr>
          <a:xfrm>
            <a:off x="5997575" y="223837"/>
            <a:ext cx="21336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rgbClr val="FEFEFE"/>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89" name="Google Shape;23;g74d2243cde_0_14"/>
          <p:cNvSpPr txBox="1">
            <a:spLocks noGrp="1"/>
          </p:cNvSpPr>
          <p:nvPr>
            <p:ph type="ftr" idx="11"/>
          </p:nvPr>
        </p:nvSpPr>
        <p:spPr>
          <a:xfrm>
            <a:off x="4641850" y="5851525"/>
            <a:ext cx="3501900" cy="365100"/>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400" i="0" strike="noStrike" u="none">
                <a:solidFill>
                  <a:srgbClr val="000000"/>
                </a:solidFill>
                <a:latin typeface="Arial"/>
                <a:ea typeface="Arial"/>
                <a:cs typeface="Arial"/>
                <a:sym typeface="Arial"/>
              </a:defRPr>
            </a:lvl9pPr>
          </a:lstStyle>
          <a:p/>
        </p:txBody>
      </p:sp>
      <p:sp>
        <p:nvSpPr>
          <p:cNvPr id="1048590" name="Google Shape;24;g74d2243cde_0_14"/>
          <p:cNvSpPr txBox="1">
            <a:spLocks noGrp="1"/>
          </p:cNvSpPr>
          <p:nvPr>
            <p:ph type="sldNum" idx="12"/>
          </p:nvPr>
        </p:nvSpPr>
        <p:spPr>
          <a:xfrm>
            <a:off x="4649787" y="223837"/>
            <a:ext cx="1332000" cy="365100"/>
          </a:xfrm>
          <a:prstGeom prst="rect"/>
          <a:noFill/>
          <a:ln>
            <a:noFill/>
          </a:ln>
        </p:spPr>
        <p:txBody>
          <a:bodyPr anchor="ctr" anchorCtr="0" bIns="45700" lIns="91425" rIns="91425" spcFirstLastPara="1" tIns="45700" wrap="square">
            <a:noAutofit/>
          </a:bodyPr>
          <a:lstStyle>
            <a:lvl1pPr algn="l" indent="0" lvl="0"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1pPr>
            <a:lvl2pPr algn="l" indent="0" lvl="1"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2pPr>
            <a:lvl3pPr algn="l" indent="0" lvl="2"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3pPr>
            <a:lvl4pPr algn="l" indent="0" lvl="3"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4pPr>
            <a:lvl5pPr algn="l" indent="0" lvl="4"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5pPr>
            <a:lvl6pPr algn="l" indent="0" lvl="5"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6pPr>
            <a:lvl7pPr algn="l" indent="0" lvl="6"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7pPr>
            <a:lvl8pPr algn="l" indent="0" lvl="7"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8pPr>
            <a:lvl9pPr algn="l" indent="0" lvl="8" marL="0" marR="0" rtl="0">
              <a:lnSpc>
                <a:spcPct val="100000"/>
              </a:lnSpc>
              <a:spcBef>
                <a:spcPts val="0"/>
              </a:spcBef>
              <a:spcAft>
                <a:spcPts val="0"/>
              </a:spcAft>
              <a:buClr>
                <a:srgbClr val="FEFEFE"/>
              </a:buClr>
              <a:buSzPts val="1200"/>
              <a:buFont typeface="Century Gothic"/>
              <a:buNone/>
              <a:defRPr b="0" cap="none" sz="1200" i="0" strike="noStrike" u="none">
                <a:solidFill>
                  <a:srgbClr val="FEFEFE"/>
                </a:solidFill>
                <a:latin typeface="Century Gothic"/>
                <a:ea typeface="Century Gothic"/>
                <a:cs typeface="Century Gothic"/>
                <a:sym typeface="Century Gothic"/>
              </a:defRPr>
            </a:lvl9pPr>
          </a:lstStyle>
          <a:p>
            <a:pPr algn="l" indent="0" lvl="0" marL="0"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solidFill>
          <a:schemeClr val="lt1"/>
        </a:solidFill>
        <a:effectLst/>
      </p:bgPr>
    </p:bg>
    <p:spTree>
      <p:nvGrpSpPr>
        <p:cNvPr id="51" name="Shape 25"/>
        <p:cNvGrpSpPr/>
        <p:nvPr/>
      </p:nvGrpSpPr>
      <p:grpSpPr>
        <a:xfrm>
          <a:off x="0" y="0"/>
          <a:ext cx="0" cy="0"/>
          <a:chOff x="0" y="0"/>
          <a:chExt cx="0" cy="0"/>
        </a:xfrm>
      </p:grpSpPr>
      <p:sp>
        <p:nvSpPr>
          <p:cNvPr id="1048609" name="Google Shape;26;g74d2243cde_0_5"/>
          <p:cNvSpPr txBox="1">
            <a:spLocks noGrp="1"/>
          </p:cNvSpPr>
          <p:nvPr>
            <p:ph type="body" idx="1"/>
          </p:nvPr>
        </p:nvSpPr>
        <p:spPr>
          <a:xfrm>
            <a:off x="4572000" y="3004317"/>
            <a:ext cx="4572000" cy="6315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10" name="Google Shape;27;g74d2243cde_0_5"/>
          <p:cNvSpPr txBox="1">
            <a:spLocks noGrp="1"/>
          </p:cNvSpPr>
          <p:nvPr>
            <p:ph type="body" idx="2"/>
          </p:nvPr>
        </p:nvSpPr>
        <p:spPr>
          <a:xfrm>
            <a:off x="4572000" y="3635752"/>
            <a:ext cx="4572000" cy="3840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82"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pic>
        <p:nvPicPr>
          <p:cNvPr id="2097152" name="Google Shape;10;g74d2243cde_0_0"/>
          <p:cNvPicPr preferRelativeResize="0">
            <a:picLocks/>
          </p:cNvPicPr>
          <p:nvPr/>
        </p:nvPicPr>
        <p:blipFill rotWithShape="1">
          <a:blip xmlns:r="http://schemas.openxmlformats.org/officeDocument/2006/relationships" r:embed="rId5">
            <a:alphaModFix/>
          </a:blip>
          <a:srcRect/>
          <a:stretch>
            <a:fillRect/>
          </a:stretch>
        </p:blipFill>
        <p:spPr>
          <a:xfrm>
            <a:off x="3070850" y="0"/>
            <a:ext cx="6088052" cy="551250"/>
          </a:xfrm>
          <a:prstGeom prst="rect"/>
          <a:noFill/>
          <a:ln>
            <a:noFill/>
          </a:ln>
        </p:spPr>
      </p:pic>
      <p:pic>
        <p:nvPicPr>
          <p:cNvPr id="2097153" name="Google Shape;11;g74d2243cde_0_0"/>
          <p:cNvPicPr preferRelativeResize="0">
            <a:picLocks/>
          </p:cNvPicPr>
          <p:nvPr/>
        </p:nvPicPr>
        <p:blipFill rotWithShape="1">
          <a:blip xmlns:r="http://schemas.openxmlformats.org/officeDocument/2006/relationships" r:embed="rId5">
            <a:alphaModFix/>
          </a:blip>
          <a:srcRect/>
          <a:stretch>
            <a:fillRect/>
          </a:stretch>
        </p:blipFill>
        <p:spPr>
          <a:xfrm rot="10800000">
            <a:off x="-36513" y="6306750"/>
            <a:ext cx="6088052" cy="551250"/>
          </a:xfrm>
          <a:prstGeom prst="rect"/>
          <a:noFill/>
          <a:ln>
            <a:noFill/>
          </a:ln>
        </p:spPr>
      </p:pic>
      <p:sp>
        <p:nvSpPr>
          <p:cNvPr id="1048576" name="Google Shape;12;g74d2243cde_0_0"/>
          <p:cNvSpPr txBox="1"/>
          <p:nvPr/>
        </p:nvSpPr>
        <p:spPr>
          <a:xfrm>
            <a:off x="179512" y="164637"/>
            <a:ext cx="1440300" cy="451500"/>
          </a:xfrm>
          <a:prstGeom prst="rect"/>
          <a:blipFill rotWithShape="1">
            <a:blip xmlns:r="http://schemas.openxmlformats.org/officeDocument/2006/relationships" r:embed="rId6">
              <a:alphaModFix/>
            </a:blip>
            <a:stretch>
              <a:fillRect/>
            </a:stretch>
          </a:blip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600"/>
              <a:buFont typeface="Arial"/>
              <a:buNone/>
            </a:pPr>
            <a:endParaRPr b="0" cap="none" sz="1600" i="0" strike="noStrike" u="non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Shape 33"/>
        <p:cNvGrpSpPr/>
        <p:nvPr/>
      </p:nvGrpSpPr>
      <p:grpSpPr>
        <a:xfrm>
          <a:off x="0" y="0"/>
          <a:ext cx="0" cy="0"/>
          <a:chOff x="0" y="0"/>
          <a:chExt cx="0" cy="0"/>
        </a:xfrm>
      </p:grpSpPr>
      <p:sp>
        <p:nvSpPr>
          <p:cNvPr id="1048582" name="Google Shape;34;p1"/>
          <p:cNvSpPr txBox="1">
            <a:spLocks noGrp="1"/>
          </p:cNvSpPr>
          <p:nvPr>
            <p:ph type="ctrTitle"/>
          </p:nvPr>
        </p:nvSpPr>
        <p:spPr>
          <a:xfrm>
            <a:off x="2702257" y="2514600"/>
            <a:ext cx="5335255" cy="1701800"/>
          </a:xfrm>
          <a:prstGeom prst="rect"/>
          <a:noFill/>
          <a:ln>
            <a:noFill/>
          </a:ln>
        </p:spPr>
        <p:txBody>
          <a:bodyPr anchor="b" anchorCtr="0" bIns="45700" lIns="91425" rIns="91425" spcFirstLastPara="1" tIns="45700" wrap="square">
            <a:noAutofit/>
          </a:bodyPr>
          <a:p>
            <a:pPr algn="l" indent="0" lvl="0" marL="0" rtl="0">
              <a:lnSpc>
                <a:spcPct val="100000"/>
              </a:lnSpc>
              <a:spcBef>
                <a:spcPts val="0"/>
              </a:spcBef>
              <a:spcAft>
                <a:spcPts val="0"/>
              </a:spcAft>
              <a:buClr>
                <a:schemeClr val="accent1"/>
              </a:buClr>
              <a:buSzPts val="3600"/>
              <a:buFont typeface="Times New Roman"/>
              <a:buNone/>
            </a:pPr>
            <a:r>
              <a:rPr b="1" dirty="0" sz="3600" i="0" lang="en-US" u="none" smtClean="0">
                <a:solidFill>
                  <a:schemeClr val="bg2"/>
                </a:solidFill>
                <a:latin typeface="Times New Roman"/>
                <a:ea typeface="Times New Roman"/>
                <a:cs typeface="Times New Roman"/>
                <a:sym typeface="Times New Roman"/>
              </a:rPr>
              <a:t>Argumentative Essay</a:t>
            </a:r>
            <a:br>
              <a:rPr b="1" dirty="0" sz="3600" i="0" lang="en-US" u="none" smtClean="0">
                <a:solidFill>
                  <a:schemeClr val="bg2"/>
                </a:solidFill>
                <a:latin typeface="Times New Roman"/>
                <a:ea typeface="Times New Roman"/>
                <a:cs typeface="Times New Roman"/>
                <a:sym typeface="Times New Roman"/>
              </a:rPr>
            </a:br>
            <a:r>
              <a:rPr b="1" dirty="0" sz="3600" i="0" lang="en-US" u="none" smtClean="0">
                <a:solidFill>
                  <a:schemeClr val="bg2"/>
                </a:solidFill>
                <a:latin typeface="Times New Roman"/>
                <a:ea typeface="Times New Roman"/>
                <a:cs typeface="Times New Roman"/>
                <a:sym typeface="Times New Roman"/>
              </a:rPr>
              <a:t/>
            </a:r>
            <a:br>
              <a:rPr b="1" dirty="0" sz="3600" i="0" lang="en-US" u="none" smtClean="0">
                <a:solidFill>
                  <a:schemeClr val="bg2"/>
                </a:solidFill>
                <a:latin typeface="Times New Roman"/>
                <a:ea typeface="Times New Roman"/>
                <a:cs typeface="Times New Roman"/>
                <a:sym typeface="Times New Roman"/>
              </a:rPr>
            </a:br>
            <a:endParaRPr dirty="0">
              <a:solidFill>
                <a:schemeClr val="bg2"/>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Title 1"/>
          <p:cNvSpPr>
            <a:spLocks noGrp="1"/>
          </p:cNvSpPr>
          <p:nvPr>
            <p:ph type="title"/>
          </p:nvPr>
        </p:nvSpPr>
        <p:spPr/>
        <p:txBody>
          <a:bodyPr/>
          <a:p>
            <a:r>
              <a:rPr b="1" dirty="0" sz="3200" lang="en-US" smtClean="0">
                <a:solidFill>
                  <a:schemeClr val="bg2"/>
                </a:solidFill>
                <a:latin typeface="Times New Roman" panose="02020603050405020304" pitchFamily="18" charset="0"/>
                <a:cs typeface="Times New Roman" panose="02020603050405020304" pitchFamily="18" charset="0"/>
              </a:rPr>
              <a:t>Counterargument and Refutation </a:t>
            </a:r>
            <a:endParaRPr b="1" dirty="0" sz="3200" lang="en-US">
              <a:solidFill>
                <a:schemeClr val="bg2"/>
              </a:solidFill>
              <a:latin typeface="Times New Roman" panose="02020603050405020304" pitchFamily="18" charset="0"/>
              <a:cs typeface="Times New Roman" panose="02020603050405020304" pitchFamily="18" charset="0"/>
            </a:endParaRPr>
          </a:p>
        </p:txBody>
      </p:sp>
      <p:sp>
        <p:nvSpPr>
          <p:cNvPr id="1048620" name="Text Placeholder 2"/>
          <p:cNvSpPr>
            <a:spLocks noGrp="1"/>
          </p:cNvSpPr>
          <p:nvPr>
            <p:ph type="body" idx="1"/>
          </p:nvPr>
        </p:nvSpPr>
        <p:spPr>
          <a:xfrm>
            <a:off x="1042986" y="2324100"/>
            <a:ext cx="8101013" cy="3735506"/>
          </a:xfrm>
        </p:spPr>
        <p:txBody>
          <a:bodyPr/>
          <a:p>
            <a:r>
              <a:rPr b="1" dirty="0" sz="2400" lang="en-US">
                <a:latin typeface="Times New Roman" panose="02020603050405020304" pitchFamily="18" charset="0"/>
                <a:cs typeface="Times New Roman" panose="02020603050405020304" pitchFamily="18" charset="0"/>
              </a:rPr>
              <a:t>Counterargument</a:t>
            </a:r>
            <a:r>
              <a:rPr dirty="0" sz="2400" lang="en-US">
                <a:latin typeface="Times New Roman" panose="02020603050405020304" pitchFamily="18" charset="0"/>
                <a:cs typeface="Times New Roman" panose="02020603050405020304" pitchFamily="18" charset="0"/>
              </a:rPr>
              <a:t> – at least one paragraph which explains the opposite point of </a:t>
            </a:r>
            <a:r>
              <a:rPr dirty="0" sz="2400" lang="en-US" smtClean="0">
                <a:latin typeface="Times New Roman" panose="02020603050405020304" pitchFamily="18" charset="0"/>
                <a:cs typeface="Times New Roman" panose="02020603050405020304" pitchFamily="18" charset="0"/>
              </a:rPr>
              <a:t>view</a:t>
            </a:r>
          </a:p>
          <a:p>
            <a:pPr indent="0" marL="141732">
              <a:buNone/>
            </a:pPr>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Concession</a:t>
            </a:r>
            <a:r>
              <a:rPr dirty="0" sz="2400" lang="en-US">
                <a:latin typeface="Times New Roman" panose="02020603050405020304" pitchFamily="18" charset="0"/>
                <a:cs typeface="Times New Roman" panose="02020603050405020304" pitchFamily="18" charset="0"/>
              </a:rPr>
              <a:t> – a sentence or two acknowledging that there could be some truth to the </a:t>
            </a:r>
            <a:r>
              <a:rPr dirty="0" sz="2400" lang="en-US" smtClean="0">
                <a:latin typeface="Times New Roman" panose="02020603050405020304" pitchFamily="18" charset="0"/>
                <a:cs typeface="Times New Roman" panose="02020603050405020304" pitchFamily="18" charset="0"/>
              </a:rPr>
              <a:t>Counterargument</a:t>
            </a:r>
          </a:p>
          <a:p>
            <a:pPr indent="0" marL="141732">
              <a:buNone/>
            </a:pPr>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Refutation</a:t>
            </a:r>
            <a:r>
              <a:rPr dirty="0" sz="2400" lang="en-US">
                <a:latin typeface="Times New Roman" panose="02020603050405020304" pitchFamily="18" charset="0"/>
                <a:cs typeface="Times New Roman" panose="02020603050405020304" pitchFamily="18" charset="0"/>
              </a:rPr>
              <a:t> (also called Rebuttal) – sentences which explain why the Counterargument is not as strong as the original Argument</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Title 1"/>
          <p:cNvSpPr>
            <a:spLocks noGrp="1"/>
          </p:cNvSpPr>
          <p:nvPr>
            <p:ph type="title"/>
          </p:nvPr>
        </p:nvSpPr>
        <p:spPr/>
        <p:txBody>
          <a:bodyPr/>
          <a:p>
            <a:endParaRPr lang="en-US"/>
          </a:p>
        </p:txBody>
      </p:sp>
      <p:sp>
        <p:nvSpPr>
          <p:cNvPr id="1048622" name="Text Placeholder 2"/>
          <p:cNvSpPr>
            <a:spLocks noGrp="1"/>
          </p:cNvSpPr>
          <p:nvPr>
            <p:ph type="body" idx="1"/>
          </p:nvPr>
        </p:nvSpPr>
        <p:spPr/>
        <p:txBody>
          <a:bodyPr/>
          <a:p>
            <a:pPr indent="0" marL="141732">
              <a:buNone/>
            </a:pPr>
            <a:endParaRPr dirty="0" lang="en-US"/>
          </a:p>
        </p:txBody>
      </p:sp>
      <p:pic>
        <p:nvPicPr>
          <p:cNvPr id="2097155" name="Picture 3"/>
          <p:cNvPicPr>
            <a:picLocks noChangeAspect="1"/>
          </p:cNvPicPr>
          <p:nvPr/>
        </p:nvPicPr>
        <p:blipFill>
          <a:blip xmlns:r="http://schemas.openxmlformats.org/officeDocument/2006/relationships" r:embed="rId1"/>
          <a:stretch>
            <a:fillRect/>
          </a:stretch>
        </p:blipFill>
        <p:spPr>
          <a:xfrm>
            <a:off x="0" y="614149"/>
            <a:ext cx="9144000" cy="5704763"/>
          </a:xfrm>
          <a:prstGeom prst="rec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sp>
        <p:nvSpPr>
          <p:cNvPr id="1048624" name="Text Placeholder 2"/>
          <p:cNvSpPr>
            <a:spLocks noGrp="1"/>
          </p:cNvSpPr>
          <p:nvPr>
            <p:ph type="body" idx="1"/>
          </p:nvPr>
        </p:nvSpPr>
        <p:spPr/>
        <p:txBody>
          <a:bodyPr/>
          <a:p>
            <a:endParaRPr dirty="0" lang="en-US"/>
          </a:p>
        </p:txBody>
      </p:sp>
      <p:pic>
        <p:nvPicPr>
          <p:cNvPr id="2097156" name="Picture 3"/>
          <p:cNvPicPr>
            <a:picLocks noChangeAspect="1"/>
          </p:cNvPicPr>
          <p:nvPr/>
        </p:nvPicPr>
        <p:blipFill>
          <a:blip xmlns:r="http://schemas.openxmlformats.org/officeDocument/2006/relationships" r:embed="rId1"/>
          <a:stretch>
            <a:fillRect/>
          </a:stretch>
        </p:blipFill>
        <p:spPr>
          <a:xfrm>
            <a:off x="0" y="614149"/>
            <a:ext cx="9144000" cy="567746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5" name="Title 1"/>
          <p:cNvSpPr>
            <a:spLocks noGrp="1"/>
          </p:cNvSpPr>
          <p:nvPr>
            <p:ph type="title"/>
          </p:nvPr>
        </p:nvSpPr>
        <p:spPr/>
        <p:txBody>
          <a:bodyPr/>
          <a:p>
            <a:endParaRPr lang="en-US"/>
          </a:p>
        </p:txBody>
      </p:sp>
      <p:sp>
        <p:nvSpPr>
          <p:cNvPr id="1048626" name="Text Placeholder 2"/>
          <p:cNvSpPr>
            <a:spLocks noGrp="1"/>
          </p:cNvSpPr>
          <p:nvPr>
            <p:ph type="body" idx="1"/>
          </p:nvPr>
        </p:nvSpPr>
        <p:spPr/>
        <p:txBody>
          <a:bodyPr/>
          <a:p>
            <a:endParaRPr dirty="0" lang="en-US"/>
          </a:p>
        </p:txBody>
      </p:sp>
      <p:pic>
        <p:nvPicPr>
          <p:cNvPr id="2097157" name="Picture 3"/>
          <p:cNvPicPr>
            <a:picLocks noChangeAspect="1"/>
          </p:cNvPicPr>
          <p:nvPr/>
        </p:nvPicPr>
        <p:blipFill>
          <a:blip xmlns:r="http://schemas.openxmlformats.org/officeDocument/2006/relationships" r:embed="rId1"/>
          <a:stretch>
            <a:fillRect/>
          </a:stretch>
        </p:blipFill>
        <p:spPr>
          <a:xfrm>
            <a:off x="0" y="559557"/>
            <a:ext cx="9144000" cy="5773003"/>
          </a:xfrm>
          <a:prstGeom prst="rec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7" name="Title 1"/>
          <p:cNvSpPr>
            <a:spLocks noGrp="1"/>
          </p:cNvSpPr>
          <p:nvPr>
            <p:ph type="title"/>
          </p:nvPr>
        </p:nvSpPr>
        <p:spPr/>
        <p:txBody>
          <a:bodyPr/>
          <a:p>
            <a:r>
              <a:rPr b="1" dirty="0" sz="2800" lang="en-US" smtClean="0">
                <a:solidFill>
                  <a:schemeClr val="bg2"/>
                </a:solidFill>
                <a:latin typeface="Times New Roman" panose="02020603050405020304" pitchFamily="18" charset="0"/>
                <a:cs typeface="Times New Roman" panose="02020603050405020304" pitchFamily="18" charset="0"/>
              </a:rPr>
              <a:t>Counter-Argument and Refutation</a:t>
            </a:r>
            <a:endParaRPr b="1" dirty="0" sz="2800" lang="en-US">
              <a:solidFill>
                <a:schemeClr val="bg2"/>
              </a:solidFill>
              <a:latin typeface="Times New Roman" panose="02020603050405020304" pitchFamily="18" charset="0"/>
              <a:cs typeface="Times New Roman" panose="02020603050405020304" pitchFamily="18" charset="0"/>
            </a:endParaRPr>
          </a:p>
        </p:txBody>
      </p:sp>
      <p:sp>
        <p:nvSpPr>
          <p:cNvPr id="1048628" name="Text Placeholder 2"/>
          <p:cNvSpPr>
            <a:spLocks noGrp="1"/>
          </p:cNvSpPr>
          <p:nvPr>
            <p:ph type="body" idx="1"/>
          </p:nvPr>
        </p:nvSpPr>
        <p:spPr>
          <a:xfrm>
            <a:off x="1042986" y="2324100"/>
            <a:ext cx="7855353" cy="3508500"/>
          </a:xfrm>
        </p:spPr>
        <p:txBody>
          <a:bodyPr/>
          <a:p>
            <a:r>
              <a:rPr dirty="0" sz="2800" lang="en-US">
                <a:latin typeface="Times New Roman" panose="02020603050405020304" pitchFamily="18" charset="0"/>
                <a:cs typeface="Times New Roman" panose="02020603050405020304" pitchFamily="18" charset="0"/>
              </a:rPr>
              <a:t>Halloween is the best holiday</a:t>
            </a:r>
            <a:r>
              <a:rPr dirty="0" sz="2800" lang="en-US" smtClean="0">
                <a:latin typeface="Times New Roman" panose="02020603050405020304" pitchFamily="18" charset="0"/>
                <a:cs typeface="Times New Roman" panose="02020603050405020304" pitchFamily="18" charset="0"/>
              </a:rPr>
              <a:t>. </a:t>
            </a:r>
            <a:r>
              <a:rPr b="1" dirty="0" sz="2800" lang="en-US" smtClean="0">
                <a:solidFill>
                  <a:srgbClr val="FF0000"/>
                </a:solidFill>
                <a:latin typeface="Times New Roman" panose="02020603050405020304" pitchFamily="18" charset="0"/>
                <a:cs typeface="Times New Roman" panose="02020603050405020304" pitchFamily="18" charset="0"/>
              </a:rPr>
              <a:t>(Claim)</a:t>
            </a:r>
          </a:p>
          <a:p>
            <a:r>
              <a:rPr dirty="0" sz="2800" lang="en-US">
                <a:latin typeface="Times New Roman" panose="02020603050405020304" pitchFamily="18" charset="0"/>
                <a:cs typeface="Times New Roman" panose="02020603050405020304" pitchFamily="18" charset="0"/>
              </a:rPr>
              <a:t>A dentist might say that Halloween candy is bad for kids’ teeth</a:t>
            </a:r>
            <a:r>
              <a:rPr dirty="0" sz="2800" lang="en-US" smtClean="0">
                <a:latin typeface="Times New Roman" panose="02020603050405020304" pitchFamily="18" charset="0"/>
                <a:cs typeface="Times New Roman" panose="02020603050405020304" pitchFamily="18" charset="0"/>
              </a:rPr>
              <a:t>. </a:t>
            </a:r>
            <a:r>
              <a:rPr b="1" dirty="0" sz="2800" lang="en-US" smtClean="0">
                <a:solidFill>
                  <a:srgbClr val="FF0000"/>
                </a:solidFill>
                <a:latin typeface="Times New Roman" panose="02020603050405020304" pitchFamily="18" charset="0"/>
                <a:cs typeface="Times New Roman" panose="02020603050405020304" pitchFamily="18" charset="0"/>
              </a:rPr>
              <a:t>(Counter-Argument)</a:t>
            </a:r>
          </a:p>
          <a:p>
            <a:r>
              <a:rPr dirty="0" sz="2800" lang="en-US">
                <a:latin typeface="Times New Roman" panose="02020603050405020304" pitchFamily="18" charset="0"/>
                <a:cs typeface="Times New Roman" panose="02020603050405020304" pitchFamily="18" charset="0"/>
              </a:rPr>
              <a:t>But research shows that, with regular brushing and </a:t>
            </a:r>
            <a:r>
              <a:rPr dirty="0" sz="2800" lang="en-US" smtClean="0">
                <a:latin typeface="Times New Roman" panose="02020603050405020304" pitchFamily="18" charset="0"/>
                <a:cs typeface="Times New Roman" panose="02020603050405020304" pitchFamily="18" charset="0"/>
              </a:rPr>
              <a:t>flossing</a:t>
            </a:r>
            <a:r>
              <a:rPr dirty="0" sz="2800" lang="en-US">
                <a:latin typeface="Times New Roman" panose="02020603050405020304" pitchFamily="18" charset="0"/>
                <a:cs typeface="Times New Roman" panose="02020603050405020304" pitchFamily="18" charset="0"/>
              </a:rPr>
              <a:t>, occasional treats will not </a:t>
            </a:r>
            <a:r>
              <a:rPr dirty="0" sz="2800" lang="en-US" smtClean="0">
                <a:latin typeface="Times New Roman" panose="02020603050405020304" pitchFamily="18" charset="0"/>
                <a:cs typeface="Times New Roman" panose="02020603050405020304" pitchFamily="18" charset="0"/>
              </a:rPr>
              <a:t>negatively affect </a:t>
            </a:r>
            <a:r>
              <a:rPr dirty="0" sz="2800" lang="en-US">
                <a:latin typeface="Times New Roman" panose="02020603050405020304" pitchFamily="18" charset="0"/>
                <a:cs typeface="Times New Roman" panose="02020603050405020304" pitchFamily="18" charset="0"/>
              </a:rPr>
              <a:t>a person’s dental health</a:t>
            </a:r>
            <a:r>
              <a:rPr dirty="0" sz="2800" lang="en-US" smtClean="0">
                <a:latin typeface="Times New Roman" panose="02020603050405020304" pitchFamily="18" charset="0"/>
                <a:cs typeface="Times New Roman" panose="02020603050405020304" pitchFamily="18" charset="0"/>
              </a:rPr>
              <a:t>. </a:t>
            </a:r>
            <a:r>
              <a:rPr b="1" dirty="0" sz="2800" lang="en-US" smtClean="0">
                <a:solidFill>
                  <a:srgbClr val="FF0000"/>
                </a:solidFill>
                <a:latin typeface="Times New Roman" panose="02020603050405020304" pitchFamily="18" charset="0"/>
                <a:cs typeface="Times New Roman" panose="02020603050405020304" pitchFamily="18" charset="0"/>
              </a:rPr>
              <a:t>(Refutation)</a:t>
            </a:r>
            <a:endParaRPr b="1" dirty="0" sz="2800" 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9" name="Title 1"/>
          <p:cNvSpPr>
            <a:spLocks noGrp="1"/>
          </p:cNvSpPr>
          <p:nvPr>
            <p:ph type="title"/>
          </p:nvPr>
        </p:nvSpPr>
        <p:spPr/>
        <p:txBody>
          <a:bodyPr/>
          <a:p>
            <a:r>
              <a:rPr b="1" dirty="0" sz="3200" lang="en-US" smtClean="0">
                <a:solidFill>
                  <a:schemeClr val="bg2"/>
                </a:solidFill>
                <a:latin typeface="Times New Roman" panose="02020603050405020304" pitchFamily="18" charset="0"/>
                <a:cs typeface="Times New Roman" panose="02020603050405020304" pitchFamily="18" charset="0"/>
              </a:rPr>
              <a:t>Introducing Counter Argument</a:t>
            </a:r>
            <a:endParaRPr b="1" dirty="0" sz="3200" lang="en-US">
              <a:solidFill>
                <a:schemeClr val="bg2"/>
              </a:solidFill>
              <a:latin typeface="Times New Roman" panose="02020603050405020304" pitchFamily="18" charset="0"/>
              <a:cs typeface="Times New Roman" panose="02020603050405020304" pitchFamily="18" charset="0"/>
            </a:endParaRPr>
          </a:p>
        </p:txBody>
      </p:sp>
      <p:sp>
        <p:nvSpPr>
          <p:cNvPr id="1048630" name="Text Placeholder 2"/>
          <p:cNvSpPr>
            <a:spLocks noGrp="1"/>
          </p:cNvSpPr>
          <p:nvPr>
            <p:ph type="body" idx="1"/>
          </p:nvPr>
        </p:nvSpPr>
        <p:spPr/>
        <p:txBody>
          <a:bodyPr/>
          <a:p>
            <a:endParaRPr dirty="0" sz="3200" lang="en-US">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Some </a:t>
            </a:r>
            <a:r>
              <a:rPr dirty="0" sz="3200" lang="en-US">
                <a:latin typeface="Times New Roman" panose="02020603050405020304" pitchFamily="18" charset="0"/>
                <a:cs typeface="Times New Roman" panose="02020603050405020304" pitchFamily="18" charset="0"/>
              </a:rPr>
              <a:t>people feel that …,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Many </a:t>
            </a:r>
            <a:r>
              <a:rPr dirty="0" sz="3200" lang="en-US">
                <a:latin typeface="Times New Roman" panose="02020603050405020304" pitchFamily="18" charset="0"/>
                <a:cs typeface="Times New Roman" panose="02020603050405020304" pitchFamily="18" charset="0"/>
              </a:rPr>
              <a:t>think that …,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Opponents </a:t>
            </a:r>
            <a:r>
              <a:rPr dirty="0" sz="3200" lang="en-US">
                <a:latin typeface="Times New Roman" panose="02020603050405020304" pitchFamily="18" charset="0"/>
                <a:cs typeface="Times New Roman" panose="02020603050405020304" pitchFamily="18" charset="0"/>
              </a:rPr>
              <a:t>say that …, </a:t>
            </a:r>
            <a:endParaRPr dirty="0" sz="3200" lang="en-US" smtClean="0">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Some </a:t>
            </a:r>
            <a:r>
              <a:rPr dirty="0" sz="3200" lang="en-US">
                <a:latin typeface="Times New Roman" panose="02020603050405020304" pitchFamily="18" charset="0"/>
                <a:cs typeface="Times New Roman" panose="02020603050405020304" pitchFamily="18" charset="0"/>
              </a:rPr>
              <a:t>researchers argue that … 	</a:t>
            </a:r>
          </a:p>
          <a:p>
            <a:pPr indent="0" marL="141732">
              <a:buNone/>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1" name="Title 1"/>
          <p:cNvSpPr>
            <a:spLocks noGrp="1"/>
          </p:cNvSpPr>
          <p:nvPr>
            <p:ph type="title"/>
          </p:nvPr>
        </p:nvSpPr>
        <p:spPr/>
        <p:txBody>
          <a:bodyPr/>
          <a:p>
            <a:r>
              <a:rPr b="1" dirty="0" sz="2800" lang="en-US" smtClean="0">
                <a:solidFill>
                  <a:schemeClr val="bg2"/>
                </a:solidFill>
                <a:latin typeface="Times New Roman" panose="02020603050405020304" pitchFamily="18" charset="0"/>
                <a:cs typeface="Times New Roman" panose="02020603050405020304" pitchFamily="18" charset="0"/>
              </a:rPr>
              <a:t>Expression for Refutation (Writer’s response to the other’s side support)</a:t>
            </a:r>
            <a:endParaRPr b="1" dirty="0" sz="2800" lang="en-US">
              <a:solidFill>
                <a:schemeClr val="bg2"/>
              </a:solidFill>
              <a:latin typeface="Times New Roman" panose="02020603050405020304" pitchFamily="18" charset="0"/>
              <a:cs typeface="Times New Roman" panose="02020603050405020304" pitchFamily="18" charset="0"/>
            </a:endParaRPr>
          </a:p>
        </p:txBody>
      </p:sp>
      <p:sp>
        <p:nvSpPr>
          <p:cNvPr id="1048632" name="Text Placeholder 2"/>
          <p:cNvSpPr>
            <a:spLocks noGrp="1"/>
          </p:cNvSpPr>
          <p:nvPr>
            <p:ph type="body" idx="1"/>
          </p:nvPr>
        </p:nvSpPr>
        <p:spPr/>
        <p:txBody>
          <a:bodyPr/>
          <a:p>
            <a:r>
              <a:rPr dirty="0" sz="2400" lang="en-US" smtClean="0">
                <a:latin typeface="Times New Roman" panose="02020603050405020304" pitchFamily="18" charset="0"/>
                <a:cs typeface="Times New Roman" panose="02020603050405020304" pitchFamily="18" charset="0"/>
              </a:rPr>
              <a:t>However, I disagree with their opinion……</a:t>
            </a:r>
          </a:p>
          <a:p>
            <a:r>
              <a:rPr dirty="0" sz="2400" lang="en-US" smtClean="0">
                <a:latin typeface="Times New Roman" panose="02020603050405020304" pitchFamily="18" charset="0"/>
                <a:cs typeface="Times New Roman" panose="02020603050405020304" pitchFamily="18" charset="0"/>
              </a:rPr>
              <a:t>My response to that argument is……..</a:t>
            </a:r>
          </a:p>
          <a:p>
            <a:r>
              <a:rPr dirty="0" sz="2400" lang="en-US" smtClean="0">
                <a:latin typeface="Times New Roman" panose="02020603050405020304" pitchFamily="18" charset="0"/>
                <a:cs typeface="Times New Roman" panose="02020603050405020304" pitchFamily="18" charset="0"/>
              </a:rPr>
              <a:t>In response, I would say…..</a:t>
            </a:r>
          </a:p>
          <a:p>
            <a:r>
              <a:rPr dirty="0" sz="2400" lang="en-US" smtClean="0">
                <a:latin typeface="Times New Roman" panose="02020603050405020304" pitchFamily="18" charset="0"/>
                <a:cs typeface="Times New Roman" panose="02020603050405020304" pitchFamily="18" charset="0"/>
              </a:rPr>
              <a:t>There is a problem with that argument…..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3" name="Text Placeholder 2"/>
          <p:cNvSpPr>
            <a:spLocks noGrp="1"/>
          </p:cNvSpPr>
          <p:nvPr>
            <p:ph type="body" idx="1"/>
          </p:nvPr>
        </p:nvSpPr>
        <p:spPr>
          <a:xfrm>
            <a:off x="286603" y="1368740"/>
            <a:ext cx="8461611" cy="3508500"/>
          </a:xfrm>
        </p:spPr>
        <p:txBody>
          <a:bodyPr/>
          <a:p>
            <a:pPr algn="just" eaLnBrk="1" hangingPunct="1">
              <a:lnSpc>
                <a:spcPct val="80000"/>
              </a:lnSpc>
              <a:buFont typeface="Wingdings" panose="05000000000000000000" pitchFamily="2" charset="2"/>
              <a:buNone/>
            </a:pPr>
            <a:r>
              <a:rPr altLang="en-US" b="1" dirty="0" sz="2400" lang="en-US" smtClean="0">
                <a:solidFill>
                  <a:schemeClr val="hlink"/>
                </a:solidFill>
                <a:latin typeface="Times New Roman" panose="02020603050405020304" pitchFamily="18" charset="0"/>
                <a:cs typeface="Times New Roman" panose="02020603050405020304" pitchFamily="18" charset="0"/>
              </a:rPr>
              <a:t>	Some </a:t>
            </a:r>
            <a:r>
              <a:rPr altLang="en-US" b="1" dirty="0" sz="2400" lang="en-US">
                <a:solidFill>
                  <a:schemeClr val="hlink"/>
                </a:solidFill>
                <a:latin typeface="Times New Roman" panose="02020603050405020304" pitchFamily="18" charset="0"/>
                <a:cs typeface="Times New Roman" panose="02020603050405020304" pitchFamily="18" charset="0"/>
              </a:rPr>
              <a:t>may argue that advertisements are beneficial. It is the contention </a:t>
            </a:r>
            <a:r>
              <a:rPr altLang="en-US" b="1" dirty="0" sz="2400" lang="en-US" smtClean="0">
                <a:solidFill>
                  <a:schemeClr val="hlink"/>
                </a:solidFill>
                <a:latin typeface="Times New Roman" panose="02020603050405020304" pitchFamily="18" charset="0"/>
                <a:cs typeface="Times New Roman" panose="02020603050405020304" pitchFamily="18" charset="0"/>
              </a:rPr>
              <a:t>of these </a:t>
            </a:r>
            <a:r>
              <a:rPr altLang="en-US" b="1" dirty="0" sz="2400" lang="en-US">
                <a:solidFill>
                  <a:schemeClr val="hlink"/>
                </a:solidFill>
                <a:latin typeface="Times New Roman" panose="02020603050405020304" pitchFamily="18" charset="0"/>
                <a:cs typeface="Times New Roman" panose="02020603050405020304" pitchFamily="18" charset="0"/>
              </a:rPr>
              <a:t>supporters that advertisements are essential in keeping the market alive and rivalry hot. They believe that it is thanks to advertisements that companies working on the same line can display their products on the market equally and fairly.</a:t>
            </a:r>
            <a:r>
              <a:rPr altLang="en-US" dirty="0" sz="2400" lang="en-US">
                <a:latin typeface="Times New Roman" panose="02020603050405020304" pitchFamily="18" charset="0"/>
                <a:cs typeface="Times New Roman" panose="02020603050405020304" pitchFamily="18" charset="0"/>
              </a:rPr>
              <a:t> </a:t>
            </a:r>
            <a:r>
              <a:rPr altLang="en-US" b="1" dirty="0" sz="2400" lang="en-US" smtClean="0">
                <a:solidFill>
                  <a:schemeClr val="folHlink"/>
                </a:solidFill>
                <a:latin typeface="Times New Roman" panose="02020603050405020304" pitchFamily="18" charset="0"/>
                <a:cs typeface="Times New Roman" panose="02020603050405020304" pitchFamily="18" charset="0"/>
              </a:rPr>
              <a:t>However</a:t>
            </a:r>
            <a:r>
              <a:rPr altLang="en-US" b="1" dirty="0" sz="2400" lang="en-US">
                <a:solidFill>
                  <a:schemeClr val="folHlink"/>
                </a:solidFill>
                <a:latin typeface="Times New Roman" panose="02020603050405020304" pitchFamily="18" charset="0"/>
                <a:cs typeface="Times New Roman" panose="02020603050405020304" pitchFamily="18" charset="0"/>
              </a:rPr>
              <a:t>, this idea cannot go further than being an immature claim because this rivalry is unfair</a:t>
            </a:r>
            <a:r>
              <a:rPr altLang="en-US" dirty="0" sz="2400" lang="en-US">
                <a:latin typeface="Times New Roman" panose="02020603050405020304" pitchFamily="18" charset="0"/>
                <a:cs typeface="Times New Roman" panose="02020603050405020304" pitchFamily="18" charset="0"/>
              </a:rPr>
              <a:t>. It is only the companies who can </a:t>
            </a:r>
            <a:r>
              <a:rPr altLang="en-US" dirty="0" sz="2400" lang="ja-JP">
                <a:latin typeface="Times New Roman" panose="02020603050405020304" pitchFamily="18" charset="0"/>
                <a:cs typeface="Times New Roman" panose="02020603050405020304" pitchFamily="18" charset="0"/>
              </a:rPr>
              <a:t>“</a:t>
            </a:r>
            <a:r>
              <a:rPr altLang="ja-JP" dirty="0" sz="2400" lang="en-US">
                <a:latin typeface="Times New Roman" panose="02020603050405020304" pitchFamily="18" charset="0"/>
                <a:cs typeface="Times New Roman" panose="02020603050405020304" pitchFamily="18" charset="0"/>
              </a:rPr>
              <a:t>afford</a:t>
            </a:r>
            <a:r>
              <a:rPr altLang="en-US" dirty="0" sz="2400" lang="ja-JP">
                <a:latin typeface="Times New Roman" panose="02020603050405020304" pitchFamily="18" charset="0"/>
                <a:cs typeface="Times New Roman" panose="02020603050405020304" pitchFamily="18" charset="0"/>
              </a:rPr>
              <a:t>”</a:t>
            </a:r>
            <a:r>
              <a:rPr altLang="ja-JP" dirty="0" sz="2400" lang="en-US">
                <a:latin typeface="Times New Roman" panose="02020603050405020304" pitchFamily="18" charset="0"/>
                <a:cs typeface="Times New Roman" panose="02020603050405020304" pitchFamily="18" charset="0"/>
              </a:rPr>
              <a:t> broadcasting strong propaganda of their product that can actually survive in this competitive environment. In that sense, small companies are destined to be wiped out from the market. </a:t>
            </a:r>
            <a:endParaRPr altLang="ja-JP" dirty="0" sz="2400" lang="tr-TR">
              <a:latin typeface="Times New Roman" panose="02020603050405020304" pitchFamily="18" charset="0"/>
              <a:cs typeface="Times New Roman" panose="02020603050405020304" pitchFamily="18" charset="0"/>
            </a:endParaRPr>
          </a:p>
          <a:p>
            <a:pPr algn="just" indent="0" marL="141732">
              <a:buNone/>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4" name="Text Placeholder 2"/>
          <p:cNvSpPr>
            <a:spLocks noGrp="1"/>
          </p:cNvSpPr>
          <p:nvPr>
            <p:ph type="body" idx="1"/>
          </p:nvPr>
        </p:nvSpPr>
        <p:spPr>
          <a:xfrm>
            <a:off x="245660" y="1054857"/>
            <a:ext cx="8570793" cy="3508500"/>
          </a:xfrm>
        </p:spPr>
        <p:txBody>
          <a:bodyPr/>
          <a:p>
            <a:pPr algn="just" indent="0" marL="141732">
              <a:buNone/>
            </a:pPr>
            <a:r>
              <a:rPr dirty="0" sz="1800" lang="en-US" smtClean="0">
                <a:latin typeface="Times New Roman" panose="02020603050405020304" pitchFamily="18" charset="0"/>
                <a:cs typeface="Times New Roman" panose="02020603050405020304" pitchFamily="18" charset="0"/>
              </a:rPr>
              <a:t>Those </a:t>
            </a:r>
            <a:r>
              <a:rPr dirty="0" sz="1800" lang="en-US">
                <a:latin typeface="Times New Roman" panose="02020603050405020304" pitchFamily="18" charset="0"/>
                <a:cs typeface="Times New Roman" panose="02020603050405020304" pitchFamily="18" charset="0"/>
              </a:rPr>
              <a:t>who oppose the idea of imposing higher taxes on the wealthy often refer to the concept of trickle-down </a:t>
            </a:r>
            <a:r>
              <a:rPr dirty="0" sz="1800" lang="en-US" err="1" smtClean="0">
                <a:latin typeface="Times New Roman" panose="02020603050405020304" pitchFamily="18" charset="0"/>
                <a:cs typeface="Times New Roman" panose="02020603050405020304" pitchFamily="18" charset="0"/>
              </a:rPr>
              <a:t>economics.The</a:t>
            </a:r>
            <a:r>
              <a:rPr dirty="0" sz="1800" lang="en-US" smtClean="0">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key idea of trickle-down economic theory is that when the wealthy gain benefits, these trickle down to everyone else in the economy. </a:t>
            </a:r>
            <a:r>
              <a:rPr dirty="0" sz="1800" lang="en-US" smtClean="0">
                <a:latin typeface="Times New Roman" panose="02020603050405020304" pitchFamily="18" charset="0"/>
                <a:cs typeface="Times New Roman" panose="02020603050405020304" pitchFamily="18" charset="0"/>
              </a:rPr>
              <a:t>These </a:t>
            </a:r>
            <a:r>
              <a:rPr dirty="0" sz="1800" lang="en-US">
                <a:latin typeface="Times New Roman" panose="02020603050405020304" pitchFamily="18" charset="0"/>
                <a:cs typeface="Times New Roman" panose="02020603050405020304" pitchFamily="18" charset="0"/>
              </a:rPr>
              <a:t>benefits are usually in the form of tax cuts for high-income earners and businesses. </a:t>
            </a:r>
            <a:r>
              <a:rPr dirty="0" sz="1800" lang="en-US" smtClean="0">
                <a:latin typeface="Times New Roman" panose="02020603050405020304" pitchFamily="18" charset="0"/>
                <a:cs typeface="Times New Roman" panose="02020603050405020304" pitchFamily="18" charset="0"/>
              </a:rPr>
              <a:t>The </a:t>
            </a:r>
            <a:r>
              <a:rPr dirty="0" sz="1800" lang="en-US">
                <a:latin typeface="Times New Roman" panose="02020603050405020304" pitchFamily="18" charset="0"/>
                <a:cs typeface="Times New Roman" panose="02020603050405020304" pitchFamily="18" charset="0"/>
              </a:rPr>
              <a:t>belief is that the money gained from tax cuts will be pumped back into the economy through investments that will ultimately create more jobs and income for everyone</a:t>
            </a:r>
            <a:r>
              <a:rPr dirty="0" sz="1800" lang="en-US" smtClean="0">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On the surface this argument seems quite logical. </a:t>
            </a:r>
            <a:r>
              <a:rPr dirty="0" sz="1800" lang="en-US" smtClean="0">
                <a:latin typeface="Times New Roman" panose="02020603050405020304" pitchFamily="18" charset="0"/>
                <a:cs typeface="Times New Roman" panose="02020603050405020304" pitchFamily="18" charset="0"/>
              </a:rPr>
              <a:t>However</a:t>
            </a:r>
            <a:r>
              <a:rPr dirty="0" sz="1800" lang="en-US">
                <a:latin typeface="Times New Roman" panose="02020603050405020304" pitchFamily="18" charset="0"/>
                <a:cs typeface="Times New Roman" panose="02020603050405020304" pitchFamily="18" charset="0"/>
              </a:rPr>
              <a:t>, this theory is being rejected by many, including the International Monetary Fund (IMF</a:t>
            </a:r>
            <a:r>
              <a:rPr dirty="0" sz="1800" lang="en-US" smtClean="0">
                <a:latin typeface="Times New Roman" panose="02020603050405020304" pitchFamily="18" charset="0"/>
                <a:cs typeface="Times New Roman" panose="02020603050405020304" pitchFamily="18" charset="0"/>
              </a:rPr>
              <a:t>).Their </a:t>
            </a:r>
            <a:r>
              <a:rPr dirty="0" sz="1800" lang="en-US">
                <a:latin typeface="Times New Roman" panose="02020603050405020304" pitchFamily="18" charset="0"/>
                <a:cs typeface="Times New Roman" panose="02020603050405020304" pitchFamily="18" charset="0"/>
              </a:rPr>
              <a:t>research suggests that when the top 20% become wealthier, this does not have a significantly positive impact on the economy. </a:t>
            </a:r>
            <a:r>
              <a:rPr dirty="0" sz="1800" lang="en-US" smtClean="0">
                <a:latin typeface="Times New Roman" panose="02020603050405020304" pitchFamily="18" charset="0"/>
                <a:cs typeface="Times New Roman" panose="02020603050405020304" pitchFamily="18" charset="0"/>
              </a:rPr>
              <a:t>In </a:t>
            </a:r>
            <a:r>
              <a:rPr dirty="0" sz="1800" lang="en-US">
                <a:latin typeface="Times New Roman" panose="02020603050405020304" pitchFamily="18" charset="0"/>
                <a:cs typeface="Times New Roman" panose="02020603050405020304" pitchFamily="18" charset="0"/>
              </a:rPr>
              <a:t>contrast, they found that more economic growth is generated by increasing the incomes of low to middle-income earners. </a:t>
            </a:r>
            <a:r>
              <a:rPr dirty="0" sz="1800" lang="en-US" smtClean="0">
                <a:latin typeface="Times New Roman" panose="02020603050405020304" pitchFamily="18" charset="0"/>
                <a:cs typeface="Times New Roman" panose="02020603050405020304" pitchFamily="18" charset="0"/>
              </a:rPr>
              <a:t>For </a:t>
            </a:r>
            <a:r>
              <a:rPr dirty="0" sz="1800" lang="en-US">
                <a:latin typeface="Times New Roman" panose="02020603050405020304" pitchFamily="18" charset="0"/>
                <a:cs typeface="Times New Roman" panose="02020603050405020304" pitchFamily="18" charset="0"/>
              </a:rPr>
              <a:t>instance, increasing the wealth of just one-fifth of low-income earners by 1% results in about a 0.4% increase in economic growth, whereas an increase in wealth for the top 20% only results in about a 0.1% increase in growth. </a:t>
            </a:r>
            <a:r>
              <a:rPr dirty="0" sz="1800" lang="en-US" smtClean="0">
                <a:latin typeface="Times New Roman" panose="02020603050405020304" pitchFamily="18" charset="0"/>
                <a:cs typeface="Times New Roman" panose="02020603050405020304" pitchFamily="18" charset="0"/>
              </a:rPr>
              <a:t>Thus</a:t>
            </a:r>
            <a:r>
              <a:rPr dirty="0" sz="1800" lang="en-US">
                <a:latin typeface="Times New Roman" panose="02020603050405020304" pitchFamily="18" charset="0"/>
                <a:cs typeface="Times New Roman" panose="02020603050405020304" pitchFamily="18" charset="0"/>
              </a:rPr>
              <a:t>, it can be concluded that cutting taxes for the rich does not have wider benefits for all.</a:t>
            </a:r>
          </a:p>
          <a:p>
            <a:pPr algn="just" indent="0" marL="141732">
              <a:buNone/>
            </a:pPr>
            <a:endParaRPr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5" name="Text Placeholder 2"/>
          <p:cNvSpPr>
            <a:spLocks noGrp="1"/>
          </p:cNvSpPr>
          <p:nvPr>
            <p:ph type="body" idx="1"/>
          </p:nvPr>
        </p:nvSpPr>
        <p:spPr>
          <a:xfrm>
            <a:off x="674496" y="1396052"/>
            <a:ext cx="8087367" cy="3508500"/>
          </a:xfrm>
        </p:spPr>
        <p:txBody>
          <a:bodyPr/>
          <a:p>
            <a:pPr algn="just" indent="0" marL="141732">
              <a:buNone/>
            </a:pPr>
            <a:r>
              <a:rPr dirty="0" sz="2000" lang="en-US">
                <a:latin typeface="Times New Roman" panose="02020603050405020304" pitchFamily="18" charset="0"/>
                <a:cs typeface="Times New Roman" panose="02020603050405020304" pitchFamily="18" charset="0"/>
              </a:rPr>
              <a:t>Yet, some readers may challenge that basing medical end-of-life decisions on patient consent may lead to abuse, since many terminally ill patients are depressed, and, therefore, unable to make sound decisions on matters of such </a:t>
            </a:r>
            <a:r>
              <a:rPr dirty="0" sz="2000" lang="en-US" smtClean="0">
                <a:latin typeface="Times New Roman" panose="02020603050405020304" pitchFamily="18" charset="0"/>
                <a:cs typeface="Times New Roman" panose="02020603050405020304" pitchFamily="18" charset="0"/>
              </a:rPr>
              <a:t>significance. While </a:t>
            </a:r>
            <a:r>
              <a:rPr dirty="0" sz="2000" lang="en-US">
                <a:latin typeface="Times New Roman" panose="02020603050405020304" pitchFamily="18" charset="0"/>
                <a:cs typeface="Times New Roman" panose="02020603050405020304" pitchFamily="18" charset="0"/>
              </a:rPr>
              <a:t>it is true that such patients may have a greater tendency to depression</a:t>
            </a:r>
            <a:r>
              <a:rPr b="1"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we cannot justifiably assume</a:t>
            </a:r>
            <a:r>
              <a:rPr b="1"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all patients are depressed, or that depression, even when present, prevents a patient from consenting in a balanced and acceptable </a:t>
            </a:r>
            <a:r>
              <a:rPr dirty="0" sz="2000" lang="en-US" smtClean="0">
                <a:latin typeface="Times New Roman" panose="02020603050405020304" pitchFamily="18" charset="0"/>
                <a:cs typeface="Times New Roman" panose="02020603050405020304" pitchFamily="18" charset="0"/>
              </a:rPr>
              <a:t>way. </a:t>
            </a:r>
            <a:r>
              <a:rPr dirty="0" sz="2000" lang="en-US">
                <a:latin typeface="Times New Roman" panose="02020603050405020304" pitchFamily="18" charset="0"/>
                <a:cs typeface="Times New Roman" panose="02020603050405020304" pitchFamily="18" charset="0"/>
              </a:rPr>
              <a:t>Depression is generally manageable nowadays, and a medical diagnosis can determine when a person is incapable of making such a decision. The issue of depression, therefore, should be dealt with on a case-by-case basis, and not be a reason for prohibiting choice in general </a:t>
            </a:r>
            <a:r>
              <a:rPr dirty="0" sz="2000" lang="en-US" smtClean="0">
                <a:latin typeface="Times New Roman" panose="02020603050405020304" pitchFamily="18" charset="0"/>
                <a:cs typeface="Times New Roman" panose="02020603050405020304" pitchFamily="18" charset="0"/>
              </a:rPr>
              <a:t> </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1" name="Title 1"/>
          <p:cNvSpPr>
            <a:spLocks noGrp="1"/>
          </p:cNvSpPr>
          <p:nvPr>
            <p:ph type="title"/>
          </p:nvPr>
        </p:nvSpPr>
        <p:spPr>
          <a:xfrm>
            <a:off x="1042987" y="1027112"/>
            <a:ext cx="7024800" cy="1296988"/>
          </a:xfrm>
        </p:spPr>
        <p:txBody>
          <a:bodyPr/>
          <a:p>
            <a:r>
              <a:rPr b="1" dirty="0" sz="2400" lang="en-US">
                <a:solidFill>
                  <a:schemeClr val="bg2"/>
                </a:solidFill>
                <a:latin typeface="Times New Roman"/>
                <a:ea typeface="Times New Roman"/>
                <a:cs typeface="Times New Roman"/>
                <a:sym typeface="Times New Roman"/>
              </a:rPr>
              <a:t>Argumentative Essay</a:t>
            </a:r>
            <a:br>
              <a:rPr b="1" dirty="0" sz="2400" lang="en-US">
                <a:solidFill>
                  <a:schemeClr val="bg2"/>
                </a:solidFill>
                <a:latin typeface="Times New Roman"/>
                <a:ea typeface="Times New Roman"/>
                <a:cs typeface="Times New Roman"/>
                <a:sym typeface="Times New Roman"/>
              </a:rPr>
            </a:br>
            <a:r>
              <a:rPr b="1" dirty="0" sz="2400" lang="en-US">
                <a:solidFill>
                  <a:schemeClr val="bg2"/>
                </a:solidFill>
                <a:latin typeface="Times New Roman"/>
                <a:ea typeface="Times New Roman"/>
                <a:cs typeface="Times New Roman"/>
                <a:sym typeface="Times New Roman"/>
              </a:rPr>
              <a:t/>
            </a:r>
            <a:br>
              <a:rPr b="1" dirty="0" sz="2400" lang="en-US">
                <a:solidFill>
                  <a:schemeClr val="bg2"/>
                </a:solidFill>
                <a:latin typeface="Times New Roman"/>
                <a:ea typeface="Times New Roman"/>
                <a:cs typeface="Times New Roman"/>
                <a:sym typeface="Times New Roman"/>
              </a:rPr>
            </a:br>
            <a:endParaRPr dirty="0" sz="2400" lang="en-US"/>
          </a:p>
        </p:txBody>
      </p:sp>
      <p:sp>
        <p:nvSpPr>
          <p:cNvPr id="1048592" name="Rectangle 3"/>
          <p:cNvSpPr>
            <a:spLocks noGrp="1" noChangeArrowheads="1"/>
          </p:cNvSpPr>
          <p:nvPr>
            <p:ph type="body" idx="1"/>
          </p:nvPr>
        </p:nvSpPr>
        <p:spPr>
          <a:xfrm>
            <a:off x="1042987" y="2105732"/>
            <a:ext cx="7677932" cy="3508500"/>
          </a:xfrm>
        </p:spPr>
        <p:txBody>
          <a:bodyPr/>
          <a:p>
            <a:pPr eaLnBrk="1" hangingPunct="1"/>
            <a:r>
              <a:rPr altLang="en-US" dirty="0" sz="2800" lang="tr-TR" smtClean="0">
                <a:latin typeface="Times New Roman" panose="02020603050405020304" pitchFamily="18" charset="0"/>
                <a:cs typeface="Times New Roman" panose="02020603050405020304" pitchFamily="18" charset="0"/>
              </a:rPr>
              <a:t>The aim of writing argumentative essays is to </a:t>
            </a:r>
            <a:r>
              <a:rPr altLang="en-US" dirty="0" sz="2800" lang="tr-TR" u="sng" smtClean="0">
                <a:solidFill>
                  <a:schemeClr val="tx1"/>
                </a:solidFill>
                <a:latin typeface="Times New Roman" panose="02020603050405020304" pitchFamily="18" charset="0"/>
                <a:cs typeface="Times New Roman" panose="02020603050405020304" pitchFamily="18" charset="0"/>
              </a:rPr>
              <a:t>convince</a:t>
            </a:r>
            <a:r>
              <a:rPr altLang="en-US" dirty="0" sz="2800" lang="tr-TR" smtClean="0">
                <a:latin typeface="Times New Roman" panose="02020603050405020304" pitchFamily="18" charset="0"/>
                <a:cs typeface="Times New Roman" panose="02020603050405020304" pitchFamily="18" charset="0"/>
              </a:rPr>
              <a:t> or </a:t>
            </a:r>
            <a:r>
              <a:rPr altLang="en-US" dirty="0" sz="2800" lang="tr-TR" u="sng" smtClean="0">
                <a:latin typeface="Times New Roman" panose="02020603050405020304" pitchFamily="18" charset="0"/>
                <a:cs typeface="Times New Roman" panose="02020603050405020304" pitchFamily="18" charset="0"/>
              </a:rPr>
              <a:t>persuade</a:t>
            </a:r>
            <a:r>
              <a:rPr altLang="en-US" dirty="0" sz="2800" lang="tr-TR" smtClean="0">
                <a:latin typeface="Times New Roman" panose="02020603050405020304" pitchFamily="18" charset="0"/>
                <a:cs typeface="Times New Roman" panose="02020603050405020304" pitchFamily="18" charset="0"/>
              </a:rPr>
              <a:t> the reader. </a:t>
            </a:r>
          </a:p>
          <a:p>
            <a:pPr eaLnBrk="1" hangingPunct="1"/>
            <a:r>
              <a:rPr altLang="en-US" dirty="0" sz="2800" lang="en-US" smtClean="0">
                <a:latin typeface="Times New Roman" panose="02020603050405020304" pitchFamily="18" charset="0"/>
                <a:cs typeface="Times New Roman" panose="02020603050405020304" pitchFamily="18" charset="0"/>
              </a:rPr>
              <a:t>It </a:t>
            </a:r>
            <a:r>
              <a:rPr altLang="en-US" dirty="0" sz="2800" lang="en-US" u="sng" smtClean="0">
                <a:latin typeface="Times New Roman" panose="02020603050405020304" pitchFamily="18" charset="0"/>
                <a:cs typeface="Times New Roman" panose="02020603050405020304" pitchFamily="18" charset="0"/>
              </a:rPr>
              <a:t>changes the reader</a:t>
            </a:r>
            <a:r>
              <a:rPr altLang="en-US" dirty="0" sz="2800" lang="ja-JP" u="sng" smtClean="0">
                <a:latin typeface="Times New Roman" panose="02020603050405020304" pitchFamily="18" charset="0"/>
                <a:cs typeface="Times New Roman" panose="02020603050405020304" pitchFamily="18" charset="0"/>
              </a:rPr>
              <a:t>’</a:t>
            </a:r>
            <a:r>
              <a:rPr altLang="ja-JP" dirty="0" sz="2800" lang="en-US" u="sng" smtClean="0">
                <a:latin typeface="Times New Roman" panose="02020603050405020304" pitchFamily="18" charset="0"/>
                <a:cs typeface="Times New Roman" panose="02020603050405020304" pitchFamily="18" charset="0"/>
              </a:rPr>
              <a:t>s mind</a:t>
            </a:r>
            <a:r>
              <a:rPr altLang="ja-JP" dirty="0" sz="2800" lang="en-US" smtClean="0">
                <a:latin typeface="Times New Roman" panose="02020603050405020304" pitchFamily="18" charset="0"/>
                <a:cs typeface="Times New Roman" panose="02020603050405020304" pitchFamily="18" charset="0"/>
              </a:rPr>
              <a:t> and </a:t>
            </a:r>
            <a:r>
              <a:rPr altLang="ja-JP" dirty="0" sz="2800" lang="en-US" u="sng" smtClean="0">
                <a:latin typeface="Times New Roman" panose="02020603050405020304" pitchFamily="18" charset="0"/>
                <a:cs typeface="Times New Roman" panose="02020603050405020304" pitchFamily="18" charset="0"/>
              </a:rPr>
              <a:t>convince the reader</a:t>
            </a:r>
            <a:r>
              <a:rPr altLang="ja-JP" dirty="0" sz="2800" lang="en-US" smtClean="0">
                <a:latin typeface="Times New Roman" panose="02020603050405020304" pitchFamily="18" charset="0"/>
                <a:cs typeface="Times New Roman" panose="02020603050405020304" pitchFamily="18" charset="0"/>
              </a:rPr>
              <a:t> to agree with the point of view or claim of the writer. </a:t>
            </a:r>
            <a:endParaRPr altLang="ja-JP" dirty="0" sz="2800" lang="tr-TR" smtClean="0">
              <a:latin typeface="Times New Roman" panose="02020603050405020304" pitchFamily="18" charset="0"/>
              <a:cs typeface="Times New Roman" panose="02020603050405020304" pitchFamily="18" charset="0"/>
            </a:endParaRPr>
          </a:p>
          <a:p>
            <a:pPr eaLnBrk="1" hangingPunct="1"/>
            <a:r>
              <a:rPr altLang="en-US" dirty="0" sz="2800" lang="tr-TR" smtClean="0">
                <a:latin typeface="Times New Roman" panose="02020603050405020304" pitchFamily="18" charset="0"/>
                <a:cs typeface="Times New Roman" panose="02020603050405020304" pitchFamily="18" charset="0"/>
              </a:rPr>
              <a:t>So</a:t>
            </a:r>
            <a:r>
              <a:rPr altLang="en-US" dirty="0" sz="2800" lang="en-US" smtClean="0">
                <a:latin typeface="Times New Roman" panose="02020603050405020304" pitchFamily="18" charset="0"/>
                <a:cs typeface="Times New Roman" panose="02020603050405020304" pitchFamily="18" charset="0"/>
              </a:rPr>
              <a:t> an argumentative essay needs to be </a:t>
            </a:r>
            <a:r>
              <a:rPr altLang="en-US" dirty="0" sz="2800" lang="en-US" u="sng" smtClean="0">
                <a:latin typeface="Times New Roman" panose="02020603050405020304" pitchFamily="18" charset="0"/>
                <a:cs typeface="Times New Roman" panose="02020603050405020304" pitchFamily="18" charset="0"/>
              </a:rPr>
              <a:t>highly persuasive</a:t>
            </a:r>
            <a:r>
              <a:rPr altLang="en-US" dirty="0" sz="2800" lang="en-US" smtClean="0">
                <a:latin typeface="Times New Roman" panose="02020603050405020304" pitchFamily="18" charset="0"/>
                <a:cs typeface="Times New Roman" panose="02020603050405020304" pitchFamily="18" charset="0"/>
              </a:rPr>
              <a:t> and </a:t>
            </a:r>
            <a:r>
              <a:rPr altLang="en-US" dirty="0" sz="2800" lang="en-US" u="sng" smtClean="0">
                <a:latin typeface="Times New Roman" panose="02020603050405020304" pitchFamily="18" charset="0"/>
                <a:cs typeface="Times New Roman" panose="02020603050405020304" pitchFamily="18" charset="0"/>
              </a:rPr>
              <a:t>logical</a:t>
            </a:r>
            <a:r>
              <a:rPr altLang="en-US" dirty="0" sz="2800" lang="en-US" smtClean="0">
                <a:latin typeface="Times New Roman" panose="02020603050405020304" pitchFamily="18" charset="0"/>
                <a:cs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6" name="Title 1"/>
          <p:cNvSpPr>
            <a:spLocks noGrp="1"/>
          </p:cNvSpPr>
          <p:nvPr>
            <p:ph type="title"/>
          </p:nvPr>
        </p:nvSpPr>
        <p:spPr/>
        <p:txBody>
          <a:bodyPr/>
          <a:p>
            <a:r>
              <a:rPr b="1" dirty="0" sz="2800" lang="en-US" smtClean="0">
                <a:solidFill>
                  <a:schemeClr val="bg2"/>
                </a:solidFill>
                <a:latin typeface="Times New Roman" panose="02020603050405020304" pitchFamily="18" charset="0"/>
                <a:cs typeface="Times New Roman" panose="02020603050405020304" pitchFamily="18" charset="0"/>
              </a:rPr>
              <a:t>Writer’s opinion</a:t>
            </a:r>
            <a:r>
              <a:rPr dirty="0" sz="2800" lang="en-US" smtClean="0">
                <a:solidFill>
                  <a:schemeClr val="bg2"/>
                </a:solidFill>
                <a:latin typeface="Times New Roman" panose="02020603050405020304" pitchFamily="18" charset="0"/>
                <a:cs typeface="Times New Roman" panose="02020603050405020304" pitchFamily="18" charset="0"/>
              </a:rPr>
              <a:t>: I feel that camping in tent is better that staying in a hotel room</a:t>
            </a:r>
            <a:endParaRPr dirty="0" sz="2800" lang="en-US">
              <a:solidFill>
                <a:schemeClr val="bg2"/>
              </a:solidFill>
              <a:latin typeface="Times New Roman" panose="02020603050405020304" pitchFamily="18" charset="0"/>
              <a:cs typeface="Times New Roman" panose="02020603050405020304" pitchFamily="18" charset="0"/>
            </a:endParaRPr>
          </a:p>
        </p:txBody>
      </p:sp>
      <p:sp>
        <p:nvSpPr>
          <p:cNvPr id="1048637" name="Text Placeholder 2"/>
          <p:cNvSpPr>
            <a:spLocks noGrp="1"/>
          </p:cNvSpPr>
          <p:nvPr>
            <p:ph type="body" idx="1"/>
          </p:nvPr>
        </p:nvSpPr>
        <p:spPr>
          <a:xfrm>
            <a:off x="1042987" y="2324100"/>
            <a:ext cx="7923592" cy="3508500"/>
          </a:xfrm>
        </p:spPr>
        <p:txBody>
          <a:bodyPr/>
          <a:p>
            <a:pPr indent="0" marL="141732">
              <a:buNone/>
            </a:pPr>
            <a:r>
              <a:rPr b="1" dirty="0" sz="2400" lang="en-US" smtClean="0">
                <a:latin typeface="Times New Roman" panose="02020603050405020304" pitchFamily="18" charset="0"/>
                <a:cs typeface="Times New Roman" panose="02020603050405020304" pitchFamily="18" charset="0"/>
              </a:rPr>
              <a:t>Other’s side argument and refutation</a:t>
            </a:r>
          </a:p>
          <a:p>
            <a:pPr indent="0" marL="141732">
              <a:buNone/>
            </a:pPr>
            <a:r>
              <a:rPr dirty="0" sz="2400" lang="en-US" smtClean="0">
                <a:latin typeface="Times New Roman" panose="02020603050405020304" pitchFamily="18" charset="0"/>
                <a:cs typeface="Times New Roman" panose="02020603050405020304" pitchFamily="18" charset="0"/>
              </a:rPr>
              <a:t>On the other hand, some people think that staying in hotel room is better________________________ it is quieter. However, I disagree with their opinion. In most hotel that have stayed in, ______________________________ from the other rooms. Often this noise continues until _____________________. However, the sounds that I hear during camping are sounds of nature which, __________________________.</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1" name="Title 1"/>
          <p:cNvSpPr>
            <a:spLocks noGrp="1"/>
          </p:cNvSpPr>
          <p:nvPr>
            <p:ph type="title"/>
          </p:nvPr>
        </p:nvSpPr>
        <p:spPr/>
        <p:txBody>
          <a:bodyPr/>
          <a:p>
            <a:endParaRPr lang="en-US"/>
          </a:p>
        </p:txBody>
      </p:sp>
      <p:sp>
        <p:nvSpPr>
          <p:cNvPr id="1048642" name="Text Placeholder 2"/>
          <p:cNvSpPr>
            <a:spLocks noGrp="1"/>
          </p:cNvSpPr>
          <p:nvPr>
            <p:ph type="body" idx="1"/>
          </p:nvPr>
        </p:nvSpPr>
        <p:spPr/>
        <p:txBody>
          <a:bodyPr/>
          <a:p>
            <a:pPr indent="0" marL="141732">
              <a:buNone/>
            </a:pPr>
            <a:endParaRPr dirty="0" lang="en-US"/>
          </a:p>
        </p:txBody>
      </p:sp>
      <p:pic>
        <p:nvPicPr>
          <p:cNvPr id="2097158" name="Picture 3"/>
          <p:cNvPicPr>
            <a:picLocks noChangeAspect="1"/>
          </p:cNvPicPr>
          <p:nvPr/>
        </p:nvPicPr>
        <p:blipFill>
          <a:blip xmlns:r="http://schemas.openxmlformats.org/officeDocument/2006/relationships" r:embed="rId1"/>
          <a:stretch>
            <a:fillRect/>
          </a:stretch>
        </p:blipFill>
        <p:spPr>
          <a:xfrm>
            <a:off x="0" y="668742"/>
            <a:ext cx="9144000" cy="5773003"/>
          </a:xfrm>
          <a:prstGeom prst="rect"/>
        </p:spPr>
      </p:pic>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3" name="Title 1"/>
          <p:cNvSpPr>
            <a:spLocks noGrp="1"/>
          </p:cNvSpPr>
          <p:nvPr>
            <p:ph type="title"/>
          </p:nvPr>
        </p:nvSpPr>
        <p:spPr/>
        <p:txBody>
          <a:bodyPr/>
          <a:p>
            <a:endParaRPr lang="en-US"/>
          </a:p>
        </p:txBody>
      </p:sp>
      <p:sp>
        <p:nvSpPr>
          <p:cNvPr id="1048644" name="Text Placeholder 2"/>
          <p:cNvSpPr>
            <a:spLocks noGrp="1"/>
          </p:cNvSpPr>
          <p:nvPr>
            <p:ph type="body" idx="1"/>
          </p:nvPr>
        </p:nvSpPr>
        <p:spPr/>
        <p:txBody>
          <a:bodyPr/>
          <a:p>
            <a:endParaRPr dirty="0" lang="en-US"/>
          </a:p>
        </p:txBody>
      </p:sp>
      <p:pic>
        <p:nvPicPr>
          <p:cNvPr id="2097159" name="Picture 3"/>
          <p:cNvPicPr>
            <a:picLocks noChangeAspect="1"/>
          </p:cNvPicPr>
          <p:nvPr/>
        </p:nvPicPr>
        <p:blipFill>
          <a:blip xmlns:r="http://schemas.openxmlformats.org/officeDocument/2006/relationships" r:embed="rId1"/>
          <a:stretch>
            <a:fillRect/>
          </a:stretch>
        </p:blipFill>
        <p:spPr>
          <a:xfrm>
            <a:off x="0" y="668742"/>
            <a:ext cx="9143999" cy="5677467"/>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5" name="Title 1"/>
          <p:cNvSpPr>
            <a:spLocks noGrp="1"/>
          </p:cNvSpPr>
          <p:nvPr>
            <p:ph type="title"/>
          </p:nvPr>
        </p:nvSpPr>
        <p:spPr>
          <a:xfrm>
            <a:off x="1834560" y="2760380"/>
            <a:ext cx="7024800" cy="1143000"/>
          </a:xfrm>
        </p:spPr>
        <p:txBody>
          <a:bodyPr/>
          <a:p>
            <a:r>
              <a:rPr dirty="0" sz="4000" lang="en-US" smtClean="0">
                <a:latin typeface="Times New Roman" panose="02020603050405020304" pitchFamily="18" charset="0"/>
                <a:cs typeface="Times New Roman" panose="02020603050405020304" pitchFamily="18" charset="0"/>
              </a:rPr>
              <a:t>Argumentative Essay</a:t>
            </a:r>
            <a:endParaRPr dirty="0" sz="4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6" name="Title 1"/>
          <p:cNvSpPr>
            <a:spLocks noGrp="1"/>
          </p:cNvSpPr>
          <p:nvPr>
            <p:ph type="title"/>
          </p:nvPr>
        </p:nvSpPr>
        <p:spPr/>
        <p:txBody>
          <a:bodyPr/>
          <a:p>
            <a:endParaRPr lang="en-US"/>
          </a:p>
        </p:txBody>
      </p:sp>
      <p:sp>
        <p:nvSpPr>
          <p:cNvPr id="1048647" name="Text Placeholder 2"/>
          <p:cNvSpPr>
            <a:spLocks noGrp="1"/>
          </p:cNvSpPr>
          <p:nvPr>
            <p:ph type="body" idx="1"/>
          </p:nvPr>
        </p:nvSpPr>
        <p:spPr/>
        <p:txBody>
          <a:bodyPr/>
          <a:p>
            <a:endParaRPr dirty="0" lang="en-US"/>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417016" y="559558"/>
            <a:ext cx="8363914" cy="5786650"/>
          </a:xfrm>
          <a:prstGeom prst="rect"/>
          <a:noFill/>
          <a:ln>
            <a:noFill/>
          </a:ln>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0" presetSubtype="0">
                                  <p:stCondLst>
                                    <p:cond delay="0"/>
                                  </p:stCondLst>
                                  <p:childTnLst>
                                    <p:set>
                                      <p:cBhvr>
                                        <p:cTn dur="1" fill="hold" id="6">
                                          <p:stCondLst>
                                            <p:cond delay="0"/>
                                          </p:stCondLst>
                                        </p:cTn>
                                        <p:tgtEl>
                                          <p:spTgt spid="2097160"/>
                                        </p:tgtEl>
                                        <p:attrNameLst>
                                          <p:attrName>style.visibility</p:attrName>
                                        </p:attrNameLst>
                                      </p:cBhvr>
                                      <p:to>
                                        <p:strVal val="visible"/>
                                      </p:to>
                                    </p:set>
                                    <p:animEffect transition="in" filter="fade">
                                      <p:cBhvr>
                                        <p:cTn dur="1500" id="7"/>
                                        <p:tgtEl>
                                          <p:spTgt spid="209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8" name="Title 1"/>
          <p:cNvSpPr>
            <a:spLocks noGrp="1"/>
          </p:cNvSpPr>
          <p:nvPr>
            <p:ph type="title"/>
          </p:nvPr>
        </p:nvSpPr>
        <p:spPr/>
        <p:txBody>
          <a:bodyPr/>
          <a:p>
            <a:r>
              <a:rPr b="1" dirty="0" sz="3600" lang="en-US" smtClean="0"/>
              <a:t>Topic for essay</a:t>
            </a:r>
            <a:endParaRPr b="1" dirty="0" sz="3600" lang="en-US"/>
          </a:p>
        </p:txBody>
      </p:sp>
      <p:sp>
        <p:nvSpPr>
          <p:cNvPr id="1048649" name="Text Placeholder 2"/>
          <p:cNvSpPr>
            <a:spLocks noGrp="1"/>
          </p:cNvSpPr>
          <p:nvPr>
            <p:ph type="body" idx="1"/>
          </p:nvPr>
        </p:nvSpPr>
        <p:spPr>
          <a:xfrm>
            <a:off x="1042986" y="2324100"/>
            <a:ext cx="7978183" cy="3508500"/>
          </a:xfrm>
        </p:spPr>
        <p:txBody>
          <a:bodyPr/>
          <a:p>
            <a:r>
              <a:rPr dirty="0" sz="2800" lang="en-US"/>
              <a:t>Is fashion really important?</a:t>
            </a:r>
          </a:p>
          <a:p>
            <a:r>
              <a:rPr dirty="0" sz="2800" lang="en-US"/>
              <a:t>Can smoking be prevented by making tobacco illegal?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1048650" name="Google Shape;77;p8"/>
          <p:cNvSpPr txBox="1">
            <a:spLocks noGrp="1"/>
          </p:cNvSpPr>
          <p:nvPr>
            <p:ph type="title"/>
          </p:nvPr>
        </p:nvSpPr>
        <p:spPr>
          <a:xfrm>
            <a:off x="685800" y="609600"/>
            <a:ext cx="7024687" cy="1143000"/>
          </a:xfrm>
          <a:prstGeom prst="rect"/>
          <a:noFill/>
          <a:ln>
            <a:noFill/>
          </a:ln>
        </p:spPr>
        <p:txBody>
          <a:bodyPr anchor="b" anchorCtr="0" bIns="45700" lIns="91425" rIns="91425" spcFirstLastPara="1" tIns="45700" wrap="square">
            <a:noAutofit/>
          </a:bodyPr>
          <a:p>
            <a:pPr algn="ctr" indent="0" lvl="0" marL="0" rtl="0">
              <a:lnSpc>
                <a:spcPct val="100000"/>
              </a:lnSpc>
              <a:spcBef>
                <a:spcPts val="0"/>
              </a:spcBef>
              <a:spcAft>
                <a:spcPts val="0"/>
              </a:spcAft>
              <a:buClr>
                <a:schemeClr val="accent1"/>
              </a:buClr>
              <a:buSzPts val="3600"/>
              <a:buFont typeface="Times New Roman"/>
              <a:buNone/>
            </a:pPr>
            <a:r>
              <a:rPr b="1" sz="3600" i="0" lang="en-US" u="none">
                <a:solidFill>
                  <a:schemeClr val="accent1"/>
                </a:solidFill>
                <a:latin typeface="Times New Roman"/>
                <a:ea typeface="Times New Roman"/>
                <a:cs typeface="Times New Roman"/>
                <a:sym typeface="Times New Roman"/>
              </a:rPr>
              <a:t>Reading Arguments Review</a:t>
            </a:r>
          </a:p>
        </p:txBody>
      </p:sp>
      <p:sp>
        <p:nvSpPr>
          <p:cNvPr id="1048651" name="Google Shape;78;p8"/>
          <p:cNvSpPr txBox="1">
            <a:spLocks noGrp="1"/>
          </p:cNvSpPr>
          <p:nvPr>
            <p:ph type="body" idx="1"/>
          </p:nvPr>
        </p:nvSpPr>
        <p:spPr>
          <a:xfrm>
            <a:off x="838200" y="2209800"/>
            <a:ext cx="6981825" cy="4267200"/>
          </a:xfrm>
          <a:prstGeom prst="rect"/>
          <a:noFill/>
          <a:ln>
            <a:noFill/>
          </a:ln>
        </p:spPr>
        <p:txBody>
          <a:bodyPr anchor="t" anchorCtr="0" bIns="45700" lIns="91425" rIns="91425" spcFirstLastPara="1" tIns="45700" wrap="square">
            <a:normAutofit/>
          </a:bodyPr>
          <a:p>
            <a:pPr algn="l" indent="-514349" lvl="0" marL="582612" marR="0" rtl="0">
              <a:lnSpc>
                <a:spcPct val="100000"/>
              </a:lnSpc>
              <a:spcBef>
                <a:spcPts val="0"/>
              </a:spcBef>
              <a:spcAft>
                <a:spcPts val="0"/>
              </a:spcAft>
              <a:buClr>
                <a:schemeClr val="accent1"/>
              </a:buClr>
              <a:buSzPts val="1824"/>
              <a:buFont typeface="Century Gothic"/>
              <a:buAutoNum type="arabicPeriod"/>
            </a:pPr>
            <a:r>
              <a:rPr b="0" sz="2400" i="0" lang="en-US" u="none">
                <a:solidFill>
                  <a:schemeClr val="dk2"/>
                </a:solidFill>
                <a:latin typeface="Times New Roman"/>
                <a:ea typeface="Times New Roman"/>
                <a:cs typeface="Times New Roman"/>
                <a:sym typeface="Times New Roman"/>
              </a:rPr>
              <a:t>What is an argument and how can </a:t>
            </a:r>
            <a:r>
              <a:rPr sz="2400" lang="en-US">
                <a:solidFill>
                  <a:schemeClr val="dk2"/>
                </a:solidFill>
                <a:latin typeface="Times New Roman"/>
                <a:ea typeface="Times New Roman"/>
                <a:cs typeface="Times New Roman"/>
                <a:sym typeface="Times New Roman"/>
              </a:rPr>
              <a:t>it be</a:t>
            </a:r>
            <a:r>
              <a:rPr b="0" sz="2400" i="0" lang="en-US" u="none">
                <a:solidFill>
                  <a:schemeClr val="dk2"/>
                </a:solidFill>
                <a:latin typeface="Times New Roman"/>
                <a:ea typeface="Times New Roman"/>
                <a:cs typeface="Times New Roman"/>
                <a:sym typeface="Times New Roman"/>
              </a:rPr>
              <a:t> identi</a:t>
            </a:r>
            <a:r>
              <a:rPr sz="2400" lang="en-US">
                <a:solidFill>
                  <a:schemeClr val="dk2"/>
                </a:solidFill>
                <a:latin typeface="Times New Roman"/>
                <a:ea typeface="Times New Roman"/>
                <a:cs typeface="Times New Roman"/>
                <a:sym typeface="Times New Roman"/>
              </a:rPr>
              <a:t>fied</a:t>
            </a:r>
            <a:r>
              <a:rPr b="0" sz="2400" i="0" lang="en-US" u="none">
                <a:solidFill>
                  <a:schemeClr val="dk2"/>
                </a:solidFill>
                <a:latin typeface="Times New Roman"/>
                <a:ea typeface="Times New Roman"/>
                <a:cs typeface="Times New Roman"/>
                <a:sym typeface="Times New Roman"/>
              </a:rPr>
              <a:t>?</a:t>
            </a:r>
          </a:p>
          <a:p>
            <a:pPr algn="l" indent="-514349" lvl="0" marL="582612" marR="0" rtl="0">
              <a:lnSpc>
                <a:spcPct val="100000"/>
              </a:lnSpc>
              <a:spcBef>
                <a:spcPts val="480"/>
              </a:spcBef>
              <a:spcAft>
                <a:spcPts val="0"/>
              </a:spcAft>
              <a:buClr>
                <a:schemeClr val="accent1"/>
              </a:buClr>
              <a:buSzPts val="1824"/>
              <a:buFont typeface="Century Gothic"/>
              <a:buAutoNum type="arabicPeriod"/>
            </a:pPr>
            <a:r>
              <a:rPr b="0" sz="2400" i="0" lang="en-US" u="none">
                <a:solidFill>
                  <a:schemeClr val="dk2"/>
                </a:solidFill>
                <a:latin typeface="Times New Roman"/>
                <a:ea typeface="Times New Roman"/>
                <a:cs typeface="Times New Roman"/>
                <a:sym typeface="Times New Roman"/>
              </a:rPr>
              <a:t>What are the elements of a good argument?</a:t>
            </a:r>
          </a:p>
          <a:p>
            <a:pPr algn="l" indent="-514349" lvl="0" marL="582612" marR="0" rtl="0">
              <a:lnSpc>
                <a:spcPct val="100000"/>
              </a:lnSpc>
              <a:spcBef>
                <a:spcPts val="480"/>
              </a:spcBef>
              <a:spcAft>
                <a:spcPts val="0"/>
              </a:spcAft>
              <a:buClr>
                <a:schemeClr val="accent1"/>
              </a:buClr>
              <a:buSzPts val="1824"/>
              <a:buFont typeface="Century Gothic"/>
              <a:buAutoNum type="arabicPeriod"/>
            </a:pPr>
            <a:r>
              <a:rPr b="0" sz="2400" i="0" lang="en-US" u="none">
                <a:solidFill>
                  <a:schemeClr val="dk2"/>
                </a:solidFill>
                <a:latin typeface="Times New Roman"/>
                <a:ea typeface="Times New Roman"/>
                <a:cs typeface="Times New Roman"/>
                <a:sym typeface="Times New Roman"/>
              </a:rPr>
              <a:t>What is a biased </a:t>
            </a:r>
            <a:r>
              <a:rPr sz="2400" lang="en-US">
                <a:solidFill>
                  <a:schemeClr val="dk2"/>
                </a:solidFill>
                <a:latin typeface="Times New Roman"/>
                <a:ea typeface="Times New Roman"/>
                <a:cs typeface="Times New Roman"/>
                <a:sym typeface="Times New Roman"/>
              </a:rPr>
              <a:t>viewpoint</a:t>
            </a:r>
            <a:r>
              <a:rPr b="0" sz="2400" i="0" lang="en-US" u="none">
                <a:solidFill>
                  <a:schemeClr val="dk2"/>
                </a:solidFill>
                <a:latin typeface="Times New Roman"/>
                <a:ea typeface="Times New Roman"/>
                <a:cs typeface="Times New Roman"/>
                <a:sym typeface="Times New Roman"/>
              </a:rPr>
              <a:t> and how does this impact </a:t>
            </a:r>
            <a:r>
              <a:rPr sz="2400" lang="en-US">
                <a:solidFill>
                  <a:schemeClr val="dk2"/>
                </a:solidFill>
                <a:latin typeface="Times New Roman"/>
                <a:ea typeface="Times New Roman"/>
                <a:cs typeface="Times New Roman"/>
                <a:sym typeface="Times New Roman"/>
              </a:rPr>
              <a:t>an argument</a:t>
            </a:r>
            <a:r>
              <a:rPr b="0" sz="2400" i="0" lang="en-US" u="none">
                <a:solidFill>
                  <a:schemeClr val="dk2"/>
                </a:solidFill>
                <a:latin typeface="Times New Roman"/>
                <a:ea typeface="Times New Roman"/>
                <a:cs typeface="Times New Roman"/>
                <a:sym typeface="Times New Roman"/>
              </a:rPr>
              <a:t>?</a:t>
            </a:r>
          </a:p>
          <a:p>
            <a:pPr algn="l" indent="-514349" lvl="0" marL="582612" marR="0" rtl="0">
              <a:lnSpc>
                <a:spcPct val="100000"/>
              </a:lnSpc>
              <a:spcBef>
                <a:spcPts val="480"/>
              </a:spcBef>
              <a:spcAft>
                <a:spcPts val="0"/>
              </a:spcAft>
              <a:buClr>
                <a:schemeClr val="accent1"/>
              </a:buClr>
              <a:buSzPts val="1824"/>
              <a:buFont typeface="Century Gothic"/>
              <a:buAutoNum type="arabicPeriod"/>
            </a:pPr>
            <a:r>
              <a:rPr b="0" sz="2400" i="0" lang="en-US" u="none">
                <a:solidFill>
                  <a:schemeClr val="dk2"/>
                </a:solidFill>
                <a:latin typeface="Times New Roman"/>
                <a:ea typeface="Times New Roman"/>
                <a:cs typeface="Times New Roman"/>
                <a:sym typeface="Times New Roman"/>
              </a:rPr>
              <a:t>Does it matter what type of support is used, why/why not?</a:t>
            </a:r>
          </a:p>
          <a:p>
            <a:pPr algn="l" indent="-514350" lvl="0" marL="582612" marR="0" rtl="0">
              <a:lnSpc>
                <a:spcPct val="100000"/>
              </a:lnSpc>
              <a:spcBef>
                <a:spcPts val="480"/>
              </a:spcBef>
              <a:spcAft>
                <a:spcPts val="0"/>
              </a:spcAft>
              <a:buClr>
                <a:schemeClr val="accent1"/>
              </a:buClr>
              <a:buSzPts val="1824"/>
              <a:buFont typeface="Century Gothic"/>
              <a:buAutoNum type="arabicPeriod"/>
            </a:pPr>
            <a:r>
              <a:rPr b="0" sz="2400" i="0" lang="en-US" u="none">
                <a:solidFill>
                  <a:schemeClr val="dk2"/>
                </a:solidFill>
                <a:latin typeface="Times New Roman"/>
                <a:ea typeface="Times New Roman"/>
                <a:cs typeface="Times New Roman"/>
                <a:sym typeface="Times New Roman"/>
              </a:rPr>
              <a:t>How does </a:t>
            </a:r>
            <a:r>
              <a:rPr sz="2400" lang="en-US">
                <a:solidFill>
                  <a:schemeClr val="dk2"/>
                </a:solidFill>
                <a:latin typeface="Times New Roman"/>
                <a:ea typeface="Times New Roman"/>
                <a:cs typeface="Times New Roman"/>
                <a:sym typeface="Times New Roman"/>
              </a:rPr>
              <a:t>an individual</a:t>
            </a:r>
            <a:r>
              <a:rPr b="0" sz="2400" i="0" lang="en-US" u="none">
                <a:solidFill>
                  <a:schemeClr val="dk2"/>
                </a:solidFill>
                <a:latin typeface="Times New Roman"/>
                <a:ea typeface="Times New Roman"/>
                <a:cs typeface="Times New Roman"/>
                <a:sym typeface="Times New Roman"/>
              </a:rPr>
              <a:t>’s background influence the argument?</a:t>
            </a:r>
            <a:endParaRPr b="0" sz="2400" i="0" u="none">
              <a:solidFill>
                <a:schemeClr val="dk2"/>
              </a:solidFill>
              <a:latin typeface="Times New Roman"/>
              <a:ea typeface="Times New Roman"/>
              <a:cs typeface="Times New Roman"/>
              <a:sym typeface="Times New Roman"/>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9" name="Shape 82"/>
        <p:cNvGrpSpPr/>
        <p:nvPr/>
      </p:nvGrpSpPr>
      <p:grpSpPr>
        <a:xfrm>
          <a:off x="0" y="0"/>
          <a:ext cx="0" cy="0"/>
          <a:chOff x="0" y="0"/>
          <a:chExt cx="0" cy="0"/>
        </a:xfrm>
      </p:grpSpPr>
      <p:sp>
        <p:nvSpPr>
          <p:cNvPr id="1048654" name="Google Shape;83;p9"/>
          <p:cNvSpPr txBox="1">
            <a:spLocks noGrp="1"/>
          </p:cNvSpPr>
          <p:nvPr>
            <p:ph type="body" idx="1"/>
          </p:nvPr>
        </p:nvSpPr>
        <p:spPr>
          <a:xfrm>
            <a:off x="627950" y="3004325"/>
            <a:ext cx="7767000" cy="631500"/>
          </a:xfrm>
          <a:prstGeom prst="rect"/>
          <a:noFill/>
          <a:ln>
            <a:noFill/>
          </a:ln>
        </p:spPr>
        <p:txBody>
          <a:bodyPr anchor="ctr" anchorCtr="0" bIns="45700" lIns="91425" rIns="91425" spcFirstLastPara="1" tIns="45700" wrap="square">
            <a:noAutofit/>
          </a:bodyPr>
          <a:p>
            <a:pPr algn="ctr" indent="-228600" lvl="0" marL="457200" marR="0" rtl="0">
              <a:lnSpc>
                <a:spcPct val="100000"/>
              </a:lnSpc>
              <a:spcBef>
                <a:spcPts val="720"/>
              </a:spcBef>
              <a:spcAft>
                <a:spcPts val="0"/>
              </a:spcAft>
              <a:buClr>
                <a:srgbClr val="3F3F3F"/>
              </a:buClr>
              <a:buSzPts val="3600"/>
              <a:buFont typeface="Arial"/>
              <a:buNone/>
            </a:pPr>
            <a:r>
              <a:rPr lang="en-US">
                <a:latin typeface="Times New Roman"/>
                <a:ea typeface="Times New Roman"/>
                <a:cs typeface="Times New Roman"/>
                <a:sym typeface="Times New Roman"/>
              </a:rPr>
              <a:t>Thank You </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39"/>
        <p:cNvGrpSpPr/>
        <p:nvPr/>
      </p:nvGrpSpPr>
      <p:grpSpPr>
        <a:xfrm>
          <a:off x="0" y="0"/>
          <a:ext cx="0" cy="0"/>
          <a:chOff x="0" y="0"/>
          <a:chExt cx="0" cy="0"/>
        </a:xfrm>
      </p:grpSpPr>
      <p:sp>
        <p:nvSpPr>
          <p:cNvPr id="1048593" name="Google Shape;40;p2"/>
          <p:cNvSpPr txBox="1">
            <a:spLocks noGrp="1"/>
          </p:cNvSpPr>
          <p:nvPr>
            <p:ph type="title"/>
          </p:nvPr>
        </p:nvSpPr>
        <p:spPr>
          <a:xfrm>
            <a:off x="1066800" y="533400"/>
            <a:ext cx="7024687" cy="1143000"/>
          </a:xfrm>
          <a:prstGeom prst="rect"/>
          <a:noFill/>
          <a:ln>
            <a:noFill/>
          </a:ln>
        </p:spPr>
        <p:txBody>
          <a:bodyPr anchor="b" anchorCtr="0" bIns="45700" lIns="91425" rIns="91425" spcFirstLastPara="1" tIns="45700" wrap="square">
            <a:noAutofit/>
          </a:bodyPr>
          <a:p>
            <a:pPr algn="l" indent="0" lvl="0" marL="0" rtl="0">
              <a:lnSpc>
                <a:spcPct val="100000"/>
              </a:lnSpc>
              <a:spcBef>
                <a:spcPts val="0"/>
              </a:spcBef>
              <a:spcAft>
                <a:spcPts val="0"/>
              </a:spcAft>
              <a:buClr>
                <a:schemeClr val="accent1"/>
              </a:buClr>
              <a:buSzPts val="3600"/>
              <a:buFont typeface="Times New Roman"/>
              <a:buNone/>
            </a:pPr>
            <a:r>
              <a:rPr b="1" dirty="0" sz="3600" i="0" lang="en-US" u="none">
                <a:solidFill>
                  <a:schemeClr val="bg2"/>
                </a:solidFill>
                <a:latin typeface="Times New Roman"/>
                <a:ea typeface="Times New Roman"/>
                <a:cs typeface="Times New Roman"/>
                <a:sym typeface="Times New Roman"/>
              </a:rPr>
              <a:t>What is an argument?</a:t>
            </a:r>
            <a:endParaRPr dirty="0">
              <a:solidFill>
                <a:schemeClr val="bg2"/>
              </a:solidFill>
            </a:endParaRPr>
          </a:p>
        </p:txBody>
      </p:sp>
      <p:sp>
        <p:nvSpPr>
          <p:cNvPr id="1048594" name="Google Shape;41;p2"/>
          <p:cNvSpPr txBox="1">
            <a:spLocks noGrp="1"/>
          </p:cNvSpPr>
          <p:nvPr>
            <p:ph type="body" idx="1"/>
          </p:nvPr>
        </p:nvSpPr>
        <p:spPr>
          <a:xfrm>
            <a:off x="1042987" y="2743200"/>
            <a:ext cx="7705228" cy="3089275"/>
          </a:xfrm>
          <a:prstGeom prst="rect"/>
          <a:noFill/>
          <a:ln>
            <a:noFill/>
          </a:ln>
        </p:spPr>
        <p:txBody>
          <a:bodyPr anchor="t" anchorCtr="0" bIns="45700" lIns="91425" rIns="91425" spcFirstLastPara="1" tIns="45700" wrap="square">
            <a:noAutofit/>
          </a:bodyPr>
          <a:p>
            <a:pPr algn="ctr" indent="0" lvl="0" marL="0" marR="0" rtl="0">
              <a:lnSpc>
                <a:spcPct val="100000"/>
              </a:lnSpc>
              <a:spcBef>
                <a:spcPts val="0"/>
              </a:spcBef>
              <a:spcAft>
                <a:spcPts val="0"/>
              </a:spcAft>
              <a:buClr>
                <a:schemeClr val="accent1"/>
              </a:buClr>
              <a:buSzPts val="1824"/>
              <a:buFont typeface="Noto Sans Symbols"/>
              <a:buNone/>
            </a:pPr>
            <a:r>
              <a:rPr b="0" cap="none" dirty="0" sz="3200" i="0" lang="en-US" strike="noStrike" u="none">
                <a:solidFill>
                  <a:schemeClr val="tx1"/>
                </a:solidFill>
                <a:latin typeface="Times New Roman"/>
                <a:ea typeface="Times New Roman"/>
                <a:cs typeface="Times New Roman"/>
                <a:sym typeface="Times New Roman"/>
              </a:rPr>
              <a:t>An argument is a persuasive text that presents reasons for accepting a belief or a position.  </a:t>
            </a:r>
            <a:endParaRPr dirty="0" sz="3200">
              <a:solidFill>
                <a:schemeClr val="tx1"/>
              </a:solidFill>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b="1" dirty="0" sz="3600" lang="en-US">
                <a:solidFill>
                  <a:schemeClr val="accent1"/>
                </a:solidFill>
                <a:latin typeface="Times New Roman"/>
                <a:ea typeface="Times New Roman"/>
                <a:cs typeface="Times New Roman"/>
                <a:sym typeface="Times New Roman"/>
              </a:rPr>
              <a:t>What is an argument?</a:t>
            </a:r>
            <a:endParaRPr dirty="0" sz="3600" lang="en-US"/>
          </a:p>
        </p:txBody>
      </p:sp>
      <p:sp>
        <p:nvSpPr>
          <p:cNvPr id="1048598" name="Text Placeholder 2"/>
          <p:cNvSpPr>
            <a:spLocks noGrp="1"/>
          </p:cNvSpPr>
          <p:nvPr>
            <p:ph type="body" idx="1"/>
          </p:nvPr>
        </p:nvSpPr>
        <p:spPr>
          <a:xfrm>
            <a:off x="1042986" y="2324100"/>
            <a:ext cx="7991831" cy="3508500"/>
          </a:xfrm>
        </p:spPr>
        <p:txBody>
          <a:bodyPr/>
          <a:p>
            <a:pPr algn="just" indent="0" marL="141732">
              <a:buNone/>
            </a:pPr>
            <a:r>
              <a:rPr dirty="0" sz="3200" lang="en-US" smtClean="0">
                <a:latin typeface="Times New Roman" panose="02020603050405020304" pitchFamily="18" charset="0"/>
                <a:cs typeface="Times New Roman" panose="02020603050405020304" pitchFamily="18" charset="0"/>
              </a:rPr>
              <a:t>An argumentative text is a text, that </a:t>
            </a:r>
            <a:r>
              <a:rPr dirty="0" sz="3200" lang="en-US" smtClean="0">
                <a:solidFill>
                  <a:srgbClr val="FF0000"/>
                </a:solidFill>
                <a:latin typeface="Times New Roman" panose="02020603050405020304" pitchFamily="18" charset="0"/>
                <a:cs typeface="Times New Roman" panose="02020603050405020304" pitchFamily="18" charset="0"/>
              </a:rPr>
              <a:t>uses evidence and facts to support the claim</a:t>
            </a:r>
            <a:r>
              <a:rPr dirty="0" sz="3200" lang="en-US" smtClean="0">
                <a:latin typeface="Times New Roman" panose="02020603050405020304" pitchFamily="18" charset="0"/>
                <a:cs typeface="Times New Roman" panose="02020603050405020304" pitchFamily="18" charset="0"/>
              </a:rPr>
              <a:t> it’s making. Its purpose is to persuade the reader to agree with the argument being made.</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45"/>
        <p:cNvGrpSpPr/>
        <p:nvPr/>
      </p:nvGrpSpPr>
      <p:grpSpPr>
        <a:xfrm>
          <a:off x="0" y="0"/>
          <a:ext cx="0" cy="0"/>
          <a:chOff x="0" y="0"/>
          <a:chExt cx="0" cy="0"/>
        </a:xfrm>
      </p:grpSpPr>
      <p:sp>
        <p:nvSpPr>
          <p:cNvPr id="1048599" name="Google Shape;46;p3"/>
          <p:cNvSpPr txBox="1">
            <a:spLocks noGrp="1"/>
          </p:cNvSpPr>
          <p:nvPr>
            <p:ph type="title"/>
          </p:nvPr>
        </p:nvSpPr>
        <p:spPr>
          <a:xfrm>
            <a:off x="1066800" y="381000"/>
            <a:ext cx="7024687" cy="1143000"/>
          </a:xfrm>
          <a:prstGeom prst="rect"/>
          <a:noFill/>
          <a:ln>
            <a:noFill/>
          </a:ln>
        </p:spPr>
        <p:txBody>
          <a:bodyPr anchor="b" anchorCtr="0" bIns="45700" lIns="91425" rIns="91425" spcFirstLastPara="1" tIns="45700" wrap="square">
            <a:noAutofit/>
          </a:bodyPr>
          <a:p>
            <a:pPr algn="l" indent="0" lvl="0" marL="0" rtl="0">
              <a:lnSpc>
                <a:spcPct val="100000"/>
              </a:lnSpc>
              <a:spcBef>
                <a:spcPts val="0"/>
              </a:spcBef>
              <a:spcAft>
                <a:spcPts val="0"/>
              </a:spcAft>
              <a:buClr>
                <a:schemeClr val="accent1"/>
              </a:buClr>
              <a:buSzPts val="3600"/>
              <a:buFont typeface="Times New Roman"/>
              <a:buNone/>
            </a:pPr>
            <a:r>
              <a:rPr b="1" dirty="0" sz="3600" i="0" lang="en-US" u="none">
                <a:solidFill>
                  <a:schemeClr val="bg2"/>
                </a:solidFill>
                <a:latin typeface="Times New Roman"/>
                <a:ea typeface="Times New Roman"/>
                <a:cs typeface="Times New Roman"/>
                <a:sym typeface="Times New Roman"/>
              </a:rPr>
              <a:t>3 Parts of an Argument*</a:t>
            </a:r>
            <a:endParaRPr dirty="0">
              <a:solidFill>
                <a:schemeClr val="bg2"/>
              </a:solidFill>
            </a:endParaRPr>
          </a:p>
        </p:txBody>
      </p:sp>
      <p:sp>
        <p:nvSpPr>
          <p:cNvPr id="1048600" name="Google Shape;47;p3"/>
          <p:cNvSpPr txBox="1">
            <a:spLocks noGrp="1"/>
          </p:cNvSpPr>
          <p:nvPr>
            <p:ph type="body" idx="1"/>
          </p:nvPr>
        </p:nvSpPr>
        <p:spPr>
          <a:xfrm>
            <a:off x="990600" y="1728714"/>
            <a:ext cx="6777037" cy="4038600"/>
          </a:xfrm>
          <a:prstGeom prst="rect"/>
          <a:noFill/>
          <a:ln>
            <a:noFill/>
          </a:ln>
        </p:spPr>
        <p:txBody>
          <a:bodyPr anchor="t" anchorCtr="0" bIns="45700" lIns="91425" rIns="91425" spcFirstLastPara="1" tIns="45700" wrap="square">
            <a:normAutofit/>
          </a:bodyPr>
          <a:p>
            <a:pPr algn="l" indent="-457199" lvl="0" marL="525462" marR="0" rtl="0">
              <a:lnSpc>
                <a:spcPct val="100000"/>
              </a:lnSpc>
              <a:spcBef>
                <a:spcPts val="0"/>
              </a:spcBef>
              <a:spcAft>
                <a:spcPts val="0"/>
              </a:spcAft>
              <a:buClr>
                <a:schemeClr val="accent1"/>
              </a:buClr>
              <a:buSzPts val="1824"/>
              <a:buFont typeface="Century Gothic"/>
              <a:buAutoNum type="arabicPeriod"/>
            </a:pPr>
            <a:r>
              <a:rPr b="1" cap="none" dirty="0" sz="2400" i="0" lang="en-US" strike="noStrike" u="none" smtClean="0">
                <a:solidFill>
                  <a:schemeClr val="tx1"/>
                </a:solidFill>
                <a:latin typeface="Times New Roman"/>
                <a:ea typeface="Times New Roman"/>
                <a:cs typeface="Times New Roman"/>
                <a:sym typeface="Times New Roman"/>
              </a:rPr>
              <a:t>Issue</a:t>
            </a:r>
            <a:r>
              <a:rPr b="0" cap="none" dirty="0" sz="2400" i="0" lang="en-US" strike="noStrike" u="none" smtClean="0">
                <a:solidFill>
                  <a:schemeClr val="tx1"/>
                </a:solidFill>
                <a:latin typeface="Times New Roman"/>
                <a:ea typeface="Times New Roman"/>
                <a:cs typeface="Times New Roman"/>
                <a:sym typeface="Times New Roman"/>
              </a:rPr>
              <a:t>- </a:t>
            </a:r>
            <a:r>
              <a:rPr b="0" cap="none" dirty="0" sz="2400" i="0" lang="en-US" strike="noStrike" u="none">
                <a:solidFill>
                  <a:schemeClr val="tx1"/>
                </a:solidFill>
                <a:latin typeface="Times New Roman"/>
                <a:ea typeface="Times New Roman"/>
                <a:cs typeface="Times New Roman"/>
                <a:sym typeface="Times New Roman"/>
              </a:rPr>
              <a:t>the problem or controversial topic</a:t>
            </a:r>
            <a:endParaRPr dirty="0">
              <a:solidFill>
                <a:schemeClr val="tx1"/>
              </a:solidFill>
            </a:endParaRPr>
          </a:p>
          <a:p>
            <a:pPr algn="l" indent="-457199" lvl="0" marL="525462" marR="0" rtl="0">
              <a:lnSpc>
                <a:spcPct val="100000"/>
              </a:lnSpc>
              <a:spcBef>
                <a:spcPts val="480"/>
              </a:spcBef>
              <a:spcAft>
                <a:spcPts val="0"/>
              </a:spcAft>
              <a:buClr>
                <a:schemeClr val="accent1"/>
              </a:buClr>
              <a:buSzPts val="1824"/>
              <a:buFont typeface="Century Gothic"/>
              <a:buAutoNum type="arabicPeriod"/>
            </a:pPr>
            <a:r>
              <a:rPr b="1" cap="none" dirty="0" sz="2400" i="0" lang="en-US" strike="noStrike" u="none">
                <a:solidFill>
                  <a:schemeClr val="tx1"/>
                </a:solidFill>
                <a:latin typeface="Times New Roman"/>
                <a:ea typeface="Times New Roman"/>
                <a:cs typeface="Times New Roman"/>
                <a:sym typeface="Times New Roman"/>
              </a:rPr>
              <a:t>Claim</a:t>
            </a:r>
            <a:r>
              <a:rPr b="0" cap="none" dirty="0" sz="2400" i="0" lang="en-US" strike="noStrike" u="none">
                <a:solidFill>
                  <a:schemeClr val="tx1"/>
                </a:solidFill>
                <a:latin typeface="Times New Roman"/>
                <a:ea typeface="Times New Roman"/>
                <a:cs typeface="Times New Roman"/>
                <a:sym typeface="Times New Roman"/>
              </a:rPr>
              <a:t>- the author’s point of view on the issue, for/against?</a:t>
            </a:r>
            <a:endParaRPr dirty="0">
              <a:solidFill>
                <a:schemeClr val="tx1"/>
              </a:solidFill>
            </a:endParaRPr>
          </a:p>
          <a:p>
            <a:pPr algn="l" indent="-457199" lvl="0" marL="525462" marR="0" rtl="0">
              <a:lnSpc>
                <a:spcPct val="100000"/>
              </a:lnSpc>
              <a:spcBef>
                <a:spcPts val="480"/>
              </a:spcBef>
              <a:spcAft>
                <a:spcPts val="0"/>
              </a:spcAft>
              <a:buClr>
                <a:schemeClr val="accent1"/>
              </a:buClr>
              <a:buSzPts val="1824"/>
              <a:buFont typeface="Century Gothic"/>
              <a:buAutoNum type="arabicPeriod"/>
            </a:pPr>
            <a:r>
              <a:rPr b="1" cap="none" dirty="0" sz="2400" i="0" lang="en-US" strike="noStrike" u="none">
                <a:solidFill>
                  <a:schemeClr val="tx1"/>
                </a:solidFill>
                <a:latin typeface="Times New Roman"/>
                <a:ea typeface="Times New Roman"/>
                <a:cs typeface="Times New Roman"/>
                <a:sym typeface="Times New Roman"/>
              </a:rPr>
              <a:t>Support</a:t>
            </a:r>
            <a:r>
              <a:rPr b="0" cap="none" dirty="0" sz="2400" i="0" lang="en-US" strike="noStrike" u="none">
                <a:solidFill>
                  <a:schemeClr val="tx1"/>
                </a:solidFill>
                <a:latin typeface="Times New Roman"/>
                <a:ea typeface="Times New Roman"/>
                <a:cs typeface="Times New Roman"/>
                <a:sym typeface="Times New Roman"/>
              </a:rPr>
              <a:t>- these are details the writer uses to persuade the reader to accept his/her claim. </a:t>
            </a:r>
            <a:endParaRPr dirty="0">
              <a:solidFill>
                <a:schemeClr val="tx1"/>
              </a:solidFill>
            </a:endParaRPr>
          </a:p>
          <a:p>
            <a:pPr algn="ctr" indent="-457199" lvl="0" marL="525462" marR="0" rtl="0">
              <a:lnSpc>
                <a:spcPct val="100000"/>
              </a:lnSpc>
              <a:spcBef>
                <a:spcPts val="480"/>
              </a:spcBef>
              <a:spcAft>
                <a:spcPts val="0"/>
              </a:spcAft>
              <a:buClr>
                <a:schemeClr val="accent1"/>
              </a:buClr>
              <a:buSzPts val="1824"/>
              <a:buFont typeface="Noto Sans Symbols"/>
              <a:buNone/>
            </a:pPr>
            <a:endParaRPr b="0" cap="none" dirty="0" sz="2400" i="0" strike="noStrike" u="none">
              <a:solidFill>
                <a:schemeClr val="tx1"/>
              </a:solidFill>
              <a:latin typeface="Times New Roman"/>
              <a:ea typeface="Times New Roman"/>
              <a:cs typeface="Times New Roman"/>
              <a:sym typeface="Times New Roman"/>
            </a:endParaRPr>
          </a:p>
          <a:p>
            <a:pPr algn="ctr" indent="-457199" lvl="0" marL="525462" marR="0" rtl="0">
              <a:lnSpc>
                <a:spcPct val="100000"/>
              </a:lnSpc>
              <a:spcBef>
                <a:spcPts val="480"/>
              </a:spcBef>
              <a:spcAft>
                <a:spcPts val="0"/>
              </a:spcAft>
              <a:buClr>
                <a:schemeClr val="accent1"/>
              </a:buClr>
              <a:buSzPts val="1824"/>
              <a:buFont typeface="Noto Sans Symbols"/>
              <a:buNone/>
            </a:pPr>
            <a:r>
              <a:rPr b="0" cap="none" dirty="0" sz="2400" i="0" lang="en-US" strike="noStrike" u="none">
                <a:solidFill>
                  <a:schemeClr val="tx1"/>
                </a:solidFill>
                <a:latin typeface="Times New Roman"/>
                <a:ea typeface="Times New Roman"/>
                <a:cs typeface="Times New Roman"/>
                <a:sym typeface="Times New Roman"/>
              </a:rPr>
              <a:t>Ex. Reasons, evidence, statistics, etc. </a:t>
            </a:r>
            <a:endParaRPr dirty="0">
              <a:solidFill>
                <a:schemeClr val="tx1"/>
              </a:solidFill>
            </a:endParaRPr>
          </a:p>
          <a:p>
            <a:pPr algn="l" indent="-157226" lvl="0" marL="342900" marR="0" rtl="0">
              <a:lnSpc>
                <a:spcPct val="100000"/>
              </a:lnSpc>
              <a:spcBef>
                <a:spcPts val="480"/>
              </a:spcBef>
              <a:spcAft>
                <a:spcPts val="0"/>
              </a:spcAft>
              <a:buClr>
                <a:schemeClr val="accent1"/>
              </a:buClr>
              <a:buSzPts val="1824"/>
              <a:buFont typeface="Noto Sans Symbols"/>
              <a:buNone/>
            </a:pPr>
            <a:endParaRPr b="0" dirty="0" sz="2400" i="0" u="none">
              <a:solidFill>
                <a:schemeClr val="tx1"/>
              </a:solidFill>
              <a:latin typeface="Times New Roman"/>
              <a:ea typeface="Times New Roman"/>
              <a:cs typeface="Times New Roman"/>
              <a:sym typeface="Times New Roman"/>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Title 1"/>
          <p:cNvSpPr>
            <a:spLocks noGrp="1"/>
          </p:cNvSpPr>
          <p:nvPr>
            <p:ph type="title"/>
          </p:nvPr>
        </p:nvSpPr>
        <p:spPr>
          <a:xfrm>
            <a:off x="1042987" y="412960"/>
            <a:ext cx="7024800" cy="1143000"/>
          </a:xfrm>
        </p:spPr>
        <p:txBody>
          <a:bodyPr/>
          <a:p>
            <a:r>
              <a:rPr b="1" dirty="0" sz="2800" lang="en-US" smtClean="0">
                <a:latin typeface="Times New Roman" panose="02020603050405020304" pitchFamily="18" charset="0"/>
                <a:cs typeface="Times New Roman" panose="02020603050405020304" pitchFamily="18" charset="0"/>
              </a:rPr>
              <a:t>Argumentative Text</a:t>
            </a:r>
            <a:endParaRPr b="1" dirty="0" sz="2800" lang="en-US">
              <a:latin typeface="Times New Roman" panose="02020603050405020304" pitchFamily="18" charset="0"/>
              <a:cs typeface="Times New Roman" panose="02020603050405020304" pitchFamily="18" charset="0"/>
            </a:endParaRPr>
          </a:p>
        </p:txBody>
      </p:sp>
      <p:sp>
        <p:nvSpPr>
          <p:cNvPr id="1048604" name="Text Placeholder 2"/>
          <p:cNvSpPr>
            <a:spLocks noGrp="1"/>
          </p:cNvSpPr>
          <p:nvPr>
            <p:ph type="body" idx="1"/>
          </p:nvPr>
        </p:nvSpPr>
        <p:spPr>
          <a:xfrm>
            <a:off x="1042986" y="1750884"/>
            <a:ext cx="7664285" cy="3749154"/>
          </a:xfrm>
        </p:spPr>
        <p:txBody>
          <a:bodyPr/>
          <a:p>
            <a:pPr algn="just" indent="0" marL="141732">
              <a:buNone/>
            </a:pPr>
            <a:r>
              <a:rPr b="1" dirty="0" sz="2000" lang="en-US">
                <a:latin typeface="Times New Roman" panose="02020603050405020304" pitchFamily="18" charset="0"/>
                <a:cs typeface="Times New Roman" panose="02020603050405020304" pitchFamily="18" charset="0"/>
              </a:rPr>
              <a:t>A good argumentative </a:t>
            </a:r>
            <a:r>
              <a:rPr b="1" dirty="0" sz="2000" lang="en-US" smtClean="0">
                <a:latin typeface="Times New Roman" panose="02020603050405020304" pitchFamily="18" charset="0"/>
                <a:cs typeface="Times New Roman" panose="02020603050405020304" pitchFamily="18" charset="0"/>
              </a:rPr>
              <a:t>text </a:t>
            </a:r>
            <a:r>
              <a:rPr b="1" dirty="0" sz="2000" lang="en-US">
                <a:latin typeface="Times New Roman" panose="02020603050405020304" pitchFamily="18" charset="0"/>
                <a:cs typeface="Times New Roman" panose="02020603050405020304" pitchFamily="18" charset="0"/>
              </a:rPr>
              <a:t>will use facts and evidence to support the argument, rather than just the author’s thoughts and opinions.</a:t>
            </a:r>
            <a:r>
              <a:rPr dirty="0" sz="2000" lang="en-US">
                <a:latin typeface="Times New Roman" panose="02020603050405020304" pitchFamily="18" charset="0"/>
                <a:cs typeface="Times New Roman" panose="02020603050405020304" pitchFamily="18" charset="0"/>
              </a:rPr>
              <a:t> For example</a:t>
            </a:r>
            <a:r>
              <a:rPr dirty="0" sz="20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you wanted to write an argumentative essay stating </a:t>
            </a:r>
            <a:r>
              <a:rPr dirty="0" sz="2000" lang="en-US" smtClean="0">
                <a:latin typeface="Times New Roman" panose="02020603050405020304" pitchFamily="18" charset="0"/>
                <a:cs typeface="Times New Roman" panose="02020603050405020304" pitchFamily="18" charset="0"/>
              </a:rPr>
              <a:t>that sea side </a:t>
            </a:r>
            <a:r>
              <a:rPr dirty="0" sz="2000" lang="en-US">
                <a:latin typeface="Times New Roman" panose="02020603050405020304" pitchFamily="18" charset="0"/>
                <a:cs typeface="Times New Roman" panose="02020603050405020304" pitchFamily="18" charset="0"/>
              </a:rPr>
              <a:t>is a great destination for families. You couldn’t just say that it’s a great place because you took your family there and enjoyed it. For it to be an argumentative essay, you need to have facts and data to support your argument, such as the number of child-friendly attractions in </a:t>
            </a:r>
            <a:r>
              <a:rPr dirty="0" sz="2000" lang="en-US" smtClean="0">
                <a:latin typeface="Times New Roman" panose="02020603050405020304" pitchFamily="18" charset="0"/>
                <a:cs typeface="Times New Roman" panose="02020603050405020304" pitchFamily="18" charset="0"/>
              </a:rPr>
              <a:t>sea side, </a:t>
            </a:r>
            <a:r>
              <a:rPr dirty="0" sz="2000" lang="en-US">
                <a:latin typeface="Times New Roman" panose="02020603050405020304" pitchFamily="18" charset="0"/>
                <a:cs typeface="Times New Roman" panose="02020603050405020304" pitchFamily="18" charset="0"/>
              </a:rPr>
              <a:t>special deals you can get with kids, and surveys of people who visited </a:t>
            </a:r>
            <a:r>
              <a:rPr sz="2000" lang="en-US" smtClean="0">
                <a:latin typeface="Times New Roman" panose="02020603050405020304" pitchFamily="18" charset="0"/>
                <a:cs typeface="Times New Roman" panose="02020603050405020304" pitchFamily="18" charset="0"/>
              </a:rPr>
              <a:t>sea side </a:t>
            </a:r>
            <a:r>
              <a:rPr dirty="0" sz="2000" lang="en-US">
                <a:latin typeface="Times New Roman" panose="02020603050405020304" pitchFamily="18" charset="0"/>
                <a:cs typeface="Times New Roman" panose="02020603050405020304" pitchFamily="18" charset="0"/>
              </a:rPr>
              <a:t>as a family and enjoyed it. The first argument is based entirely on feelings, whereas the second is based on evidence that can be proven.</a:t>
            </a:r>
          </a:p>
          <a:p>
            <a:pPr indent="0" marL="141732">
              <a:buNone/>
            </a:pPr>
            <a:r>
              <a:rPr dirty="0" lang="en-US"/>
              <a:t/>
            </a:r>
            <a:br>
              <a:rPr dirty="0" lang="en-US"/>
            </a:br>
            <a:endParaRPr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70"/>
        <p:cNvGrpSpPr/>
        <p:nvPr/>
      </p:nvGrpSpPr>
      <p:grpSpPr>
        <a:xfrm>
          <a:off x="0" y="0"/>
          <a:ext cx="0" cy="0"/>
          <a:chOff x="0" y="0"/>
          <a:chExt cx="0" cy="0"/>
        </a:xfrm>
      </p:grpSpPr>
      <p:sp>
        <p:nvSpPr>
          <p:cNvPr id="1048605" name="Google Shape;71;p7"/>
          <p:cNvSpPr txBox="1">
            <a:spLocks noGrp="1"/>
          </p:cNvSpPr>
          <p:nvPr>
            <p:ph type="title"/>
          </p:nvPr>
        </p:nvSpPr>
        <p:spPr>
          <a:xfrm>
            <a:off x="1066800" y="381000"/>
            <a:ext cx="7024687" cy="1143000"/>
          </a:xfrm>
          <a:prstGeom prst="rect"/>
          <a:noFill/>
          <a:ln>
            <a:noFill/>
          </a:ln>
        </p:spPr>
        <p:txBody>
          <a:bodyPr anchor="b" anchorCtr="0" bIns="45700" lIns="91425" rIns="91425" spcFirstLastPara="1" tIns="45700" wrap="square">
            <a:noAutofit/>
          </a:bodyPr>
          <a:p>
            <a:pPr algn="ctr" indent="0" lvl="0" marL="0" rtl="0">
              <a:lnSpc>
                <a:spcPct val="100000"/>
              </a:lnSpc>
              <a:spcBef>
                <a:spcPts val="0"/>
              </a:spcBef>
              <a:spcAft>
                <a:spcPts val="0"/>
              </a:spcAft>
              <a:buClr>
                <a:schemeClr val="accent1"/>
              </a:buClr>
              <a:buSzPts val="3600"/>
              <a:buFont typeface="Times New Roman"/>
              <a:buNone/>
            </a:pPr>
            <a:r>
              <a:rPr b="1" dirty="0" sz="3600" i="0" lang="en-US" u="none">
                <a:solidFill>
                  <a:schemeClr val="bg2"/>
                </a:solidFill>
                <a:latin typeface="Times New Roman"/>
                <a:ea typeface="Times New Roman"/>
                <a:cs typeface="Times New Roman"/>
                <a:sym typeface="Times New Roman"/>
              </a:rPr>
              <a:t>Types of Support</a:t>
            </a:r>
            <a:endParaRPr dirty="0">
              <a:solidFill>
                <a:schemeClr val="bg2"/>
              </a:solidFill>
            </a:endParaRPr>
          </a:p>
        </p:txBody>
      </p:sp>
      <p:sp>
        <p:nvSpPr>
          <p:cNvPr id="1048606" name="Google Shape;72;p7"/>
          <p:cNvSpPr txBox="1">
            <a:spLocks noGrp="1"/>
          </p:cNvSpPr>
          <p:nvPr>
            <p:ph type="body" idx="1"/>
          </p:nvPr>
        </p:nvSpPr>
        <p:spPr>
          <a:xfrm>
            <a:off x="1042987" y="2209800"/>
            <a:ext cx="6777037" cy="3622675"/>
          </a:xfrm>
          <a:prstGeom prst="rect"/>
          <a:noFill/>
          <a:ln>
            <a:noFill/>
          </a:ln>
        </p:spPr>
        <p:txBody>
          <a:bodyPr anchor="t" anchorCtr="0" bIns="45700" lIns="91425" rIns="91425" spcFirstLastPara="1" tIns="45700" wrap="square">
            <a:normAutofit/>
          </a:bodyPr>
          <a:p>
            <a:pPr algn="l" indent="-273050" lvl="0" marL="342900" marR="0" rtl="0">
              <a:lnSpc>
                <a:spcPct val="100000"/>
              </a:lnSpc>
              <a:spcBef>
                <a:spcPts val="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Facts</a:t>
            </a:r>
            <a:endParaRPr dirty="0">
              <a:solidFill>
                <a:schemeClr val="tx1"/>
              </a:solidFill>
            </a:endParaRPr>
          </a:p>
          <a:p>
            <a:pPr algn="l" indent="-273050" lvl="0" marL="342900" marR="0" rtl="0">
              <a:lnSpc>
                <a:spcPct val="100000"/>
              </a:lnSpc>
              <a:spcBef>
                <a:spcPts val="48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Statistics</a:t>
            </a:r>
            <a:endParaRPr dirty="0">
              <a:solidFill>
                <a:schemeClr val="tx1"/>
              </a:solidFill>
            </a:endParaRPr>
          </a:p>
          <a:p>
            <a:pPr algn="l" indent="-273050" lvl="0" marL="342900" marR="0" rtl="0">
              <a:lnSpc>
                <a:spcPct val="100000"/>
              </a:lnSpc>
              <a:spcBef>
                <a:spcPts val="48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Quotations and Citations</a:t>
            </a:r>
            <a:endParaRPr dirty="0">
              <a:solidFill>
                <a:schemeClr val="tx1"/>
              </a:solidFill>
            </a:endParaRPr>
          </a:p>
          <a:p>
            <a:pPr algn="l" indent="-273050" lvl="0" marL="342900" marR="0" rtl="0">
              <a:lnSpc>
                <a:spcPct val="100000"/>
              </a:lnSpc>
              <a:spcBef>
                <a:spcPts val="48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Examples</a:t>
            </a:r>
            <a:endParaRPr dirty="0">
              <a:solidFill>
                <a:schemeClr val="tx1"/>
              </a:solidFill>
            </a:endParaRPr>
          </a:p>
          <a:p>
            <a:pPr algn="l" indent="-273050" lvl="0" marL="342900" marR="0" rtl="0">
              <a:lnSpc>
                <a:spcPct val="100000"/>
              </a:lnSpc>
              <a:spcBef>
                <a:spcPts val="48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Personal Experience</a:t>
            </a:r>
            <a:endParaRPr dirty="0">
              <a:solidFill>
                <a:schemeClr val="tx1"/>
              </a:solidFill>
            </a:endParaRPr>
          </a:p>
          <a:p>
            <a:pPr algn="l" indent="-273050" lvl="0" marL="342900" marR="0" rtl="0">
              <a:lnSpc>
                <a:spcPct val="100000"/>
              </a:lnSpc>
              <a:spcBef>
                <a:spcPts val="480"/>
              </a:spcBef>
              <a:spcAft>
                <a:spcPts val="0"/>
              </a:spcAft>
              <a:buClr>
                <a:schemeClr val="accent1"/>
              </a:buClr>
              <a:buSzPts val="1824"/>
              <a:buFont typeface="Noto Sans Symbols"/>
              <a:buChar char="?"/>
            </a:pPr>
            <a:r>
              <a:rPr b="0" dirty="0" sz="2400" i="0" lang="en-US" u="none">
                <a:solidFill>
                  <a:schemeClr val="tx1"/>
                </a:solidFill>
                <a:latin typeface="Times New Roman"/>
                <a:ea typeface="Times New Roman"/>
                <a:cs typeface="Times New Roman"/>
                <a:sym typeface="Times New Roman"/>
              </a:rPr>
              <a:t>Comparison and Analogies</a:t>
            </a:r>
            <a:endParaRPr dirty="0">
              <a:solidFill>
                <a:schemeClr val="tx1"/>
              </a:solidFill>
            </a:endParaRPr>
          </a:p>
          <a:p>
            <a:pPr algn="ctr" indent="-273050" lvl="0" marL="342900" marR="0" rtl="0">
              <a:lnSpc>
                <a:spcPct val="100000"/>
              </a:lnSpc>
              <a:spcBef>
                <a:spcPts val="480"/>
              </a:spcBef>
              <a:spcAft>
                <a:spcPts val="0"/>
              </a:spcAft>
              <a:buClr>
                <a:schemeClr val="accent1"/>
              </a:buClr>
              <a:buSzPts val="1824"/>
              <a:buFont typeface="Noto Sans Symbols"/>
              <a:buNone/>
            </a:pPr>
            <a:endParaRPr b="0" dirty="0" sz="2400" i="0" u="none">
              <a:solidFill>
                <a:schemeClr val="tx1"/>
              </a:solidFill>
              <a:latin typeface="Times New Roman"/>
              <a:ea typeface="Times New Roman"/>
              <a:cs typeface="Times New Roman"/>
              <a:sym typeface="Times New Roman"/>
            </a:endParaRPr>
          </a:p>
          <a:p>
            <a:pPr algn="ctr" indent="-273050" lvl="0" marL="342900" marR="0" rtl="0">
              <a:lnSpc>
                <a:spcPct val="100000"/>
              </a:lnSpc>
              <a:spcBef>
                <a:spcPts val="480"/>
              </a:spcBef>
              <a:spcAft>
                <a:spcPts val="0"/>
              </a:spcAft>
              <a:buClr>
                <a:schemeClr val="accent1"/>
              </a:buClr>
              <a:buSzPts val="1824"/>
              <a:buFont typeface="Noto Sans Symbols"/>
              <a:buNone/>
            </a:pPr>
            <a:endParaRPr dirty="0">
              <a:solidFill>
                <a:schemeClr val="tx1"/>
              </a:solidFill>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4"/>
        <p:cNvGrpSpPr/>
        <p:nvPr/>
      </p:nvGrpSpPr>
      <p:grpSpPr>
        <a:xfrm>
          <a:off x="0" y="0"/>
          <a:ext cx="0" cy="0"/>
          <a:chOff x="0" y="0"/>
          <a:chExt cx="0" cy="0"/>
        </a:xfrm>
      </p:grpSpPr>
      <p:sp>
        <p:nvSpPr>
          <p:cNvPr id="1048611" name="Google Shape;65;g74fd52d1b9_2_1"/>
          <p:cNvSpPr txBox="1">
            <a:spLocks noGrp="1"/>
          </p:cNvSpPr>
          <p:nvPr>
            <p:ph type="body" idx="1"/>
          </p:nvPr>
        </p:nvSpPr>
        <p:spPr>
          <a:xfrm>
            <a:off x="820750" y="951250"/>
            <a:ext cx="6053700" cy="793200"/>
          </a:xfrm>
          <a:prstGeom prst="rect"/>
        </p:spPr>
        <p:txBody>
          <a:bodyPr anchor="ctr" anchorCtr="0" bIns="45700" lIns="91425" rIns="91425" spcFirstLastPara="1" tIns="45700" wrap="square">
            <a:noAutofit/>
          </a:bodyPr>
          <a:p>
            <a:pPr algn="l" indent="0" lvl="0" marL="0"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Structure of an Argument  </a:t>
            </a:r>
            <a:endParaRPr>
              <a:solidFill>
                <a:schemeClr val="dk1"/>
              </a:solidFill>
              <a:latin typeface="Times New Roman"/>
              <a:ea typeface="Times New Roman"/>
              <a:cs typeface="Times New Roman"/>
              <a:sym typeface="Times New Roman"/>
            </a:endParaRPr>
          </a:p>
          <a:p>
            <a:pPr algn="l" indent="0" lvl="0" marL="0" rtl="0">
              <a:spcBef>
                <a:spcPts val="720"/>
              </a:spcBef>
              <a:spcAft>
                <a:spcPts val="0"/>
              </a:spcAft>
              <a:buNone/>
            </a:pPr>
          </a:p>
        </p:txBody>
      </p:sp>
      <p:pic>
        <p:nvPicPr>
          <p:cNvPr id="2097154" name="Google Shape;66;g74fd52d1b9_2_1"/>
          <p:cNvPicPr preferRelativeResize="0">
            <a:picLocks noGrp="1"/>
          </p:cNvPicPr>
          <p:nvPr>
            <p:ph type="body" idx="1"/>
          </p:nvPr>
        </p:nvPicPr>
        <p:blipFill rotWithShape="1">
          <a:blip xmlns:r="http://schemas.openxmlformats.org/officeDocument/2006/relationships" r:embed="rId1">
            <a:alphaModFix/>
          </a:blip>
          <a:srcRect/>
          <a:stretch>
            <a:fillRect/>
          </a:stretch>
        </p:blipFill>
        <p:spPr>
          <a:xfrm>
            <a:off x="594900" y="1744450"/>
            <a:ext cx="8014800" cy="4419600"/>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51"/>
        <p:cNvGrpSpPr/>
        <p:nvPr/>
      </p:nvGrpSpPr>
      <p:grpSpPr>
        <a:xfrm>
          <a:off x="0" y="0"/>
          <a:ext cx="0" cy="0"/>
          <a:chOff x="0" y="0"/>
          <a:chExt cx="0" cy="0"/>
        </a:xfrm>
      </p:grpSpPr>
      <p:sp>
        <p:nvSpPr>
          <p:cNvPr id="1048615" name="Google Shape;52;p4"/>
          <p:cNvSpPr txBox="1">
            <a:spLocks noGrp="1"/>
          </p:cNvSpPr>
          <p:nvPr>
            <p:ph type="title"/>
          </p:nvPr>
        </p:nvSpPr>
        <p:spPr>
          <a:xfrm>
            <a:off x="1042987" y="1027112"/>
            <a:ext cx="7071203" cy="1143000"/>
          </a:xfrm>
          <a:prstGeom prst="rect"/>
          <a:noFill/>
          <a:ln>
            <a:noFill/>
          </a:ln>
        </p:spPr>
        <p:txBody>
          <a:bodyPr anchor="b" anchorCtr="0" bIns="45700" lIns="91425" rIns="91425" spcFirstLastPara="1" tIns="45700" wrap="square">
            <a:noAutofit/>
          </a:bodyPr>
          <a:p>
            <a:pPr algn="ctr" indent="0" lvl="0" marL="0" rtl="0">
              <a:lnSpc>
                <a:spcPct val="100000"/>
              </a:lnSpc>
              <a:spcBef>
                <a:spcPts val="0"/>
              </a:spcBef>
              <a:spcAft>
                <a:spcPts val="0"/>
              </a:spcAft>
              <a:buClr>
                <a:schemeClr val="accent1"/>
              </a:buClr>
              <a:buSzPts val="3600"/>
              <a:buFont typeface="Times New Roman"/>
              <a:buNone/>
            </a:pPr>
            <a:r>
              <a:rPr b="1" dirty="0" sz="3600" i="0" lang="en-US" u="none">
                <a:solidFill>
                  <a:schemeClr val="bg2"/>
                </a:solidFill>
                <a:latin typeface="Times New Roman"/>
                <a:ea typeface="Times New Roman"/>
                <a:cs typeface="Times New Roman"/>
                <a:sym typeface="Times New Roman"/>
              </a:rPr>
              <a:t>Refutation*-The 4</a:t>
            </a:r>
            <a:r>
              <a:rPr baseline="30000" b="1" dirty="0" sz="3600" i="0" lang="en-US" u="none">
                <a:solidFill>
                  <a:schemeClr val="bg2"/>
                </a:solidFill>
                <a:latin typeface="Times New Roman"/>
                <a:ea typeface="Times New Roman"/>
                <a:cs typeface="Times New Roman"/>
                <a:sym typeface="Times New Roman"/>
              </a:rPr>
              <a:t>th</a:t>
            </a:r>
            <a:r>
              <a:rPr b="1" dirty="0" sz="3600" i="0" lang="en-US" u="none">
                <a:solidFill>
                  <a:schemeClr val="bg2"/>
                </a:solidFill>
                <a:latin typeface="Times New Roman"/>
                <a:ea typeface="Times New Roman"/>
                <a:cs typeface="Times New Roman"/>
                <a:sym typeface="Times New Roman"/>
              </a:rPr>
              <a:t> Part</a:t>
            </a:r>
            <a:br>
              <a:rPr b="1" dirty="0" sz="3600" i="0" lang="en-US" u="none">
                <a:solidFill>
                  <a:schemeClr val="bg2"/>
                </a:solidFill>
                <a:latin typeface="Times New Roman"/>
                <a:ea typeface="Times New Roman"/>
                <a:cs typeface="Times New Roman"/>
                <a:sym typeface="Times New Roman"/>
              </a:rPr>
            </a:br>
            <a:r>
              <a:rPr b="1" dirty="0" sz="3600" i="0" lang="en-US" u="none">
                <a:solidFill>
                  <a:schemeClr val="bg2"/>
                </a:solidFill>
                <a:latin typeface="Times New Roman"/>
                <a:ea typeface="Times New Roman"/>
                <a:cs typeface="Times New Roman"/>
                <a:sym typeface="Times New Roman"/>
              </a:rPr>
              <a:t> of an Argument</a:t>
            </a:r>
            <a:endParaRPr dirty="0" sz="3600">
              <a:solidFill>
                <a:schemeClr val="bg2"/>
              </a:solidFill>
            </a:endParaRPr>
          </a:p>
        </p:txBody>
      </p:sp>
      <p:sp>
        <p:nvSpPr>
          <p:cNvPr id="1048616" name="Google Shape;53;p4"/>
          <p:cNvSpPr txBox="1">
            <a:spLocks noGrp="1"/>
          </p:cNvSpPr>
          <p:nvPr>
            <p:ph type="body" idx="1"/>
          </p:nvPr>
        </p:nvSpPr>
        <p:spPr>
          <a:xfrm>
            <a:off x="1042987" y="2573785"/>
            <a:ext cx="7596046" cy="2708275"/>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None/>
            </a:pPr>
            <a:r>
              <a:rPr dirty="0" sz="2400" lang="en-US">
                <a:solidFill>
                  <a:schemeClr val="tx1"/>
                </a:solidFill>
                <a:latin typeface="Times New Roman"/>
                <a:ea typeface="Times New Roman"/>
                <a:cs typeface="Times New Roman"/>
                <a:sym typeface="Times New Roman"/>
              </a:rPr>
              <a:t>4. </a:t>
            </a:r>
            <a:r>
              <a:rPr b="0" dirty="0" sz="2400" i="0" lang="en-US" u="none">
                <a:solidFill>
                  <a:schemeClr val="tx1"/>
                </a:solidFill>
                <a:latin typeface="Times New Roman"/>
                <a:ea typeface="Times New Roman"/>
                <a:cs typeface="Times New Roman"/>
                <a:sym typeface="Times New Roman"/>
              </a:rPr>
              <a:t>Good arguments not only </a:t>
            </a:r>
            <a:r>
              <a:rPr dirty="0" sz="2400" lang="en-US">
                <a:solidFill>
                  <a:schemeClr val="tx1"/>
                </a:solidFill>
                <a:latin typeface="Times New Roman"/>
                <a:ea typeface="Times New Roman"/>
                <a:cs typeface="Times New Roman"/>
                <a:sym typeface="Times New Roman"/>
              </a:rPr>
              <a:t>provide justifications</a:t>
            </a:r>
            <a:r>
              <a:rPr b="0" dirty="0" sz="2400" i="0" lang="en-US" u="none">
                <a:solidFill>
                  <a:schemeClr val="tx1"/>
                </a:solidFill>
                <a:latin typeface="Times New Roman"/>
                <a:ea typeface="Times New Roman"/>
                <a:cs typeface="Times New Roman"/>
                <a:sym typeface="Times New Roman"/>
              </a:rPr>
              <a:t> why the reader should accept the </a:t>
            </a:r>
            <a:r>
              <a:rPr dirty="0" sz="2400" lang="en-US">
                <a:solidFill>
                  <a:schemeClr val="tx1"/>
                </a:solidFill>
                <a:latin typeface="Times New Roman"/>
                <a:ea typeface="Times New Roman"/>
                <a:cs typeface="Times New Roman"/>
                <a:sym typeface="Times New Roman"/>
              </a:rPr>
              <a:t>individual</a:t>
            </a:r>
            <a:r>
              <a:rPr b="0" dirty="0" sz="2400" i="0" lang="en-US" u="none">
                <a:solidFill>
                  <a:schemeClr val="tx1"/>
                </a:solidFill>
                <a:latin typeface="Times New Roman"/>
                <a:ea typeface="Times New Roman"/>
                <a:cs typeface="Times New Roman"/>
                <a:sym typeface="Times New Roman"/>
              </a:rPr>
              <a:t>’s point of view, but they also </a:t>
            </a:r>
            <a:r>
              <a:rPr dirty="0" sz="2400" lang="en-US">
                <a:solidFill>
                  <a:schemeClr val="tx1"/>
                </a:solidFill>
                <a:latin typeface="Times New Roman"/>
                <a:ea typeface="Times New Roman"/>
                <a:cs typeface="Times New Roman"/>
                <a:sym typeface="Times New Roman"/>
              </a:rPr>
              <a:t>indicate</a:t>
            </a:r>
            <a:r>
              <a:rPr b="0" dirty="0" sz="2400" i="0" lang="en-US" u="none">
                <a:solidFill>
                  <a:schemeClr val="tx1"/>
                </a:solidFill>
                <a:latin typeface="Times New Roman"/>
                <a:ea typeface="Times New Roman"/>
                <a:cs typeface="Times New Roman"/>
                <a:sym typeface="Times New Roman"/>
              </a:rPr>
              <a:t> what the opposing </a:t>
            </a:r>
            <a:r>
              <a:rPr dirty="0" sz="2400" lang="en-US">
                <a:solidFill>
                  <a:schemeClr val="tx1"/>
                </a:solidFill>
                <a:latin typeface="Times New Roman"/>
                <a:ea typeface="Times New Roman"/>
                <a:cs typeface="Times New Roman"/>
                <a:sym typeface="Times New Roman"/>
              </a:rPr>
              <a:t>idea</a:t>
            </a:r>
            <a:r>
              <a:rPr b="0" dirty="0" sz="2400" i="0" lang="en-US" u="none">
                <a:solidFill>
                  <a:schemeClr val="tx1"/>
                </a:solidFill>
                <a:latin typeface="Times New Roman"/>
                <a:ea typeface="Times New Roman"/>
                <a:cs typeface="Times New Roman"/>
                <a:sym typeface="Times New Roman"/>
              </a:rPr>
              <a:t> might be and why that </a:t>
            </a:r>
            <a:r>
              <a:rPr dirty="0" sz="2400" lang="en-US">
                <a:solidFill>
                  <a:schemeClr val="tx1"/>
                </a:solidFill>
                <a:latin typeface="Times New Roman"/>
                <a:ea typeface="Times New Roman"/>
                <a:cs typeface="Times New Roman"/>
                <a:sym typeface="Times New Roman"/>
              </a:rPr>
              <a:t>viewpoint</a:t>
            </a:r>
            <a:r>
              <a:rPr b="0" dirty="0" sz="2400" i="0" lang="en-US" u="none">
                <a:solidFill>
                  <a:schemeClr val="tx1"/>
                </a:solidFill>
                <a:latin typeface="Times New Roman"/>
                <a:ea typeface="Times New Roman"/>
                <a:cs typeface="Times New Roman"/>
                <a:sym typeface="Times New Roman"/>
              </a:rPr>
              <a:t> is irrelevant. </a:t>
            </a:r>
            <a:endParaRPr dirty="0">
              <a:solidFill>
                <a:schemeClr val="tx1"/>
              </a:solidFill>
            </a:endParaRPr>
          </a:p>
        </p:txBody>
      </p:sp>
    </p:spTree>
  </p:cSld>
  <p:clrMapOvr>
    <a:masterClrMapping/>
  </p:clrMapOvr>
  <p:timing/>
</p:sld>
</file>

<file path=ppt/theme/theme1.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Reading Arguments</dc:title>
  <dc:creator>Kimberly</dc:creator>
  <cp:lastModifiedBy>HP</cp:lastModifiedBy>
  <dcterms:created xsi:type="dcterms:W3CDTF">2013-04-09T10:34:02Z</dcterms:created>
  <dcterms:modified xsi:type="dcterms:W3CDTF">2023-05-31T04:28:59Z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f66e58919e884d38af3452379207964a</vt:lpwstr>
  </property>
</Properties>
</file>