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Default Extension="docx" ContentType="application/vnd.openxmlformats-officedocument.wordprocessingml.documen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drawings/vmlDrawing1.vml" ContentType="application/vnd.openxmlformats-officedocument.vmlDrawi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algn="l" defTabSz="457200" eaLnBrk="1" hangingPunct="1" latinLnBrk="0" marL="2286000" rtl="0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algn="l" defTabSz="457200" eaLnBrk="1" hangingPunct="1" latinLnBrk="0" marL="2743200" rtl="0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algn="l" defTabSz="457200" eaLnBrk="1" hangingPunct="1" latinLnBrk="0" marL="3200400" rtl="0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algn="l" defTabSz="457200" eaLnBrk="1" hangingPunct="1" latinLnBrk="0" marL="3657600" rtl="0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CC66FF"/>
    <a:srgbClr val="8000FF"/>
    <a:srgbClr val="6666FF"/>
    <a:srgbClr val="80808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0676" autoAdjust="0"/>
    <p:restoredTop sz="76894" autoAdjust="0"/>
  </p:normalViewPr>
  <p:slideViewPr>
    <p:cSldViewPr>
      <p:cViewPr varScale="1">
        <p:scale>
          <a:sx n="66" d="100"/>
          <a:sy n="66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_rels/viewProps.xml.rels><?xml version="1.0" encoding="UTF-8" standalone="yes"?>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6800" compatLnSpc="1" lIns="90000" numCol="1" rIns="90000" tIns="46800" vert="horz" wrap="none">
            <a:prstTxWarp prst="textNoShape"/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2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6800" compatLnSpc="1" lIns="90000" numCol="1" rIns="90000" tIns="46800" vert="horz" wrap="none">
            <a:prstTxWarp prst="textNoShape"/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29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none">
            <a:prstTxWarp prst="textNoShape"/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30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none">
            <a:prstTxWarp prst="textNoShape"/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fld id="{4F817154-EF57-E447-B272-3CC33A38C6FD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6800" compatLnSpc="1" lIns="90000" numCol="1" rIns="90000" tIns="46800" vert="horz" wrap="none">
            <a:prstTxWarp prst="textNoShape"/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6800" compatLnSpc="1" lIns="90000" numCol="1" rIns="90000" tIns="46800" vert="horz" wrap="none">
            <a:prstTxWarp prst="textNoShape"/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2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6800" compatLnSpc="1" lIns="90000" numCol="1" rIns="90000" tIns="46800" vert="horz" wrap="non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none">
            <a:prstTxWarp prst="textNoShape"/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endParaRPr dirty="0" lang="en-US"/>
          </a:p>
        </p:txBody>
      </p:sp>
      <p:sp>
        <p:nvSpPr>
          <p:cNvPr id="1048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800" compatLnSpc="1" lIns="90000" numCol="1" rIns="90000" tIns="46800" vert="horz" wrap="none">
            <a:prstTxWarp prst="textNoShape"/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fld id="{FDEEBCE0-4A34-3647-9307-E59F6D6CD745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-110" charset="0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fld id="{5DC1486A-64A2-174A-9561-2035EFB54CD6}" type="slidenum">
              <a:rPr lang="en-US"/>
              <a:t>1</a:t>
            </a:fld>
            <a:endParaRPr dirty="0" lang="en-US"/>
          </a:p>
        </p:txBody>
      </p:sp>
      <p:sp>
        <p:nvSpPr>
          <p:cNvPr id="1048595" name="Rectangle 2050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baseline="0" dirty="0" sz="1200" kern="1200" kumimoji="1" lang="en-US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  <a:endParaRPr dirty="0" lang="en-US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3</a:t>
            </a:fld>
            <a:endParaRPr dirty="0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4</a:t>
            </a:fld>
            <a:endParaRPr dirty="0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5</a:t>
            </a:fld>
            <a:endParaRPr dirty="0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6</a:t>
            </a:fld>
            <a:endParaRPr dirty="0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12</a:t>
            </a:fld>
            <a:endParaRPr dirty="0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15</a:t>
            </a:fld>
            <a:endParaRPr dirty="0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EEBCE0-4A34-3647-9307-E59F6D6CD745}" type="slidenum">
              <a:rPr lang="en-US" smtClean="0"/>
              <a:t>18</a:t>
            </a:fld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algn="l" indent="0" marL="0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endParaRPr dirty="0"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endParaRPr dirty="0" lang="en-GB"/>
          </a:p>
        </p:txBody>
      </p:sp>
      <p:sp>
        <p:nvSpPr>
          <p:cNvPr id="1048585" name="Rectangle 6"/>
          <p:cNvSpPr/>
          <p:nvPr/>
        </p:nvSpPr>
        <p:spPr>
          <a:xfrm>
            <a:off x="282575" y="228600"/>
            <a:ext cx="4235450" cy="4187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86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87" name="Rectangle 9"/>
          <p:cNvSpPr/>
          <p:nvPr/>
        </p:nvSpPr>
        <p:spPr>
          <a:xfrm>
            <a:off x="4624388" y="237744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8" name="TextBox 14"/>
          <p:cNvSpPr txBox="1"/>
          <p:nvPr/>
        </p:nvSpPr>
        <p:spPr>
          <a:xfrm>
            <a:off x="424891" y="174812"/>
            <a:ext cx="41330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589" name="Rectangle 10"/>
          <p:cNvSpPr/>
          <p:nvPr/>
        </p:nvSpPr>
        <p:spPr>
          <a:xfrm>
            <a:off x="4624388" y="228600"/>
            <a:ext cx="2057400" cy="2039112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90" name="Rectangle 11"/>
          <p:cNvSpPr/>
          <p:nvPr/>
        </p:nvSpPr>
        <p:spPr>
          <a:xfrm>
            <a:off x="6802438" y="2377440"/>
            <a:ext cx="2057400" cy="2039112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Rectangle 7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85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04C4D9-B721-416B-8577-D7DEE36F49A6}" type="datetime1">
              <a:rPr lang="en-US"/>
              <a:t>3/31/2022</a:t>
            </a:fld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90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1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2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5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09" name="TextBox 7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0C791-6992-4CCF-A244-B250C8BB22F1}" type="datetime1">
              <a:rPr lang="en-US"/>
              <a:t>3/31/2022</a:t>
            </a:fld>
          </a:p>
        </p:txBody>
      </p:sp>
      <p:sp>
        <p:nvSpPr>
          <p:cNvPr id="10487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4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1420578-B892-4967-98F8-D0B4A045ADFD}" type="datetime1">
              <a:rPr lang="en-US"/>
              <a:t>3/31/2022</a:t>
            </a:fld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7"/>
          <p:cNvSpPr/>
          <p:nvPr/>
        </p:nvSpPr>
        <p:spPr>
          <a:xfrm>
            <a:off x="282575" y="228600"/>
            <a:ext cx="3451225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CBDCDF1B-54EC-4432-8649-0FE40DD46F86}" type="datetime1">
              <a:rPr lang="en-US"/>
              <a:t>3/31/2022</a:t>
            </a:fld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707" name="TextBox 8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Rectangle 10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807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80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9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4CDA6A0B-D499-425D-9760-7E378B1D24E7}" type="datetime1">
              <a:rPr lang="en-US"/>
              <a:t>3/31/2022</a:t>
            </a:fld>
          </a:p>
        </p:txBody>
      </p:sp>
      <p:sp>
        <p:nvSpPr>
          <p:cNvPr id="10488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8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812" name="TextBox 9"/>
          <p:cNvSpPr txBox="1"/>
          <p:nvPr/>
        </p:nvSpPr>
        <p:spPr>
          <a:xfrm>
            <a:off x="3990110" y="3370730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bove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indent="0" marL="0">
              <a:spcBef>
                <a:spcPts val="300"/>
              </a:spcBef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81B2FE-6867-4DAE-B4E4-C2A1A38F9C0D}" type="datetime1">
              <a:rPr lang="en-US"/>
              <a:t>3/31/2022</a:t>
            </a:fld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29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30" name="Rectangle 8"/>
          <p:cNvSpPr/>
          <p:nvPr/>
        </p:nvSpPr>
        <p:spPr>
          <a:xfrm>
            <a:off x="6802438" y="2377440"/>
            <a:ext cx="2057400" cy="20391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31" name="TextBox 9"/>
          <p:cNvSpPr txBox="1"/>
          <p:nvPr/>
        </p:nvSpPr>
        <p:spPr>
          <a:xfrm>
            <a:off x="327212" y="4632792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/>
          <p:nvPr/>
        </p:nvSpPr>
        <p:spPr>
          <a:xfrm>
            <a:off x="282574" y="228600"/>
            <a:ext cx="6387167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t>3/31/2022</a:t>
            </a:fld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46" name="TextBox 8"/>
          <p:cNvSpPr txBox="1"/>
          <p:nvPr/>
        </p:nvSpPr>
        <p:spPr>
          <a:xfrm>
            <a:off x="424891" y="174812"/>
            <a:ext cx="41330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47" name="Rectangle 9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48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4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Rectangle 7"/>
          <p:cNvSpPr/>
          <p:nvPr/>
        </p:nvSpPr>
        <p:spPr>
          <a:xfrm>
            <a:off x="282575" y="228600"/>
            <a:ext cx="4235450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b="0"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indent="0" marL="0">
              <a:buNone/>
              <a:defRPr sz="1400">
                <a:solidFill>
                  <a:schemeClr val="bg1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t>3/31/2022</a:t>
            </a:fld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71" name="TextBox 8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72" name="Rectangle 9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73" name="Rectangle 10"/>
          <p:cNvSpPr/>
          <p:nvPr/>
        </p:nvSpPr>
        <p:spPr>
          <a:xfrm>
            <a:off x="4624388" y="4534726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7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7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77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10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b="0" sz="26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p>
            <a:fld id="{546CB8D4-A311-4DB1-9E65-F6E7BA49F613}" type="datetime1">
              <a:rPr lang="en-US"/>
              <a:t>3/31/2022</a:t>
            </a:fld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p>
            <a:r>
              <a:t>
              </a:t>
            </a:r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89" name="TextBox 9"/>
          <p:cNvSpPr txBox="1"/>
          <p:nvPr/>
        </p:nvSpPr>
        <p:spPr>
          <a:xfrm>
            <a:off x="4750361" y="3370730"/>
            <a:ext cx="220568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aseline="0" b="1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04869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691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6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49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01B973-48D0-47D2-BD1A-81DAC74A0928}" type="datetime1">
              <a:rPr lang="en-US"/>
              <a:t>3/31/2022</a:t>
            </a:fld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6"/>
          <p:cNvSpPr/>
          <p:nvPr/>
        </p:nvSpPr>
        <p:spPr>
          <a:xfrm>
            <a:off x="8210550" y="282574"/>
            <a:ext cx="642097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89870FB-149D-4255-9221-CF258F891615}" type="datetime1">
              <a:rPr lang="en-US"/>
              <a:t>3/31/2022</a:t>
            </a:fld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603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04" name="Rectangle 9"/>
          <p:cNvSpPr/>
          <p:nvPr/>
        </p:nvSpPr>
        <p:spPr>
          <a:xfrm>
            <a:off x="8068235" y="282574"/>
            <a:ext cx="91440" cy="16002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9"/>
          <p:cNvSpPr/>
          <p:nvPr/>
        </p:nvSpPr>
        <p:spPr>
          <a:xfrm>
            <a:off x="8166847" y="282573"/>
            <a:ext cx="685800" cy="302217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78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anchor="t" anchorCtr="0" vert="eaVert"/>
          <a:p>
            <a:r>
              <a:rPr lang="en-US" smtClean="0"/>
              <a:t>Click to edit Master title style</a:t>
            </a:r>
          </a:p>
        </p:txBody>
      </p:sp>
      <p:sp>
        <p:nvSpPr>
          <p:cNvPr id="104877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714E26-7EC0-4FCC-8AD8-71E9EC27DEDB}" type="datetime1">
              <a:rPr lang="en-US"/>
              <a:t>3/31/2022</a:t>
            </a:fld>
          </a:p>
        </p:txBody>
      </p:sp>
      <p:sp>
        <p:nvSpPr>
          <p:cNvPr id="1048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83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6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p>
            <a:r>
              <a:rPr lang="en-US" smtClean="0"/>
              <a:t>Click to edit Master title style</a:t>
            </a:r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5AD331-B61B-42C1-B285-1046175C3B63}" type="datetime1">
              <a:rPr lang="en-US"/>
              <a:t>3/31/2022</a:t>
            </a:fld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38" name="TextBox 8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anchor="t" anchorCtr="0" bIns="45720" lIns="91440" rIns="91440" rtlCol="0" tIns="45720" vert="horz">
            <a:noAutofit/>
          </a:bodyPr>
          <a:lstStyle>
            <a:lvl1pPr indent="0" marL="0">
              <a:buNone/>
              <a:defRPr baseline="0" b="0" cap="none" sz="2400" i="0" kern="1200" kumimoji="0" normalizeH="0" spc="0" strike="noStrike" u="none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95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algn="l" indent="0" marL="0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1048796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fld id="{642DA821-B647-4F8C-84A0-7D19D85CB385}" type="datetime1">
              <a:rPr lang="en-US"/>
              <a:t>3/31/2022</a:t>
            </a:fld>
          </a:p>
        </p:txBody>
      </p:sp>
      <p:sp>
        <p:nvSpPr>
          <p:cNvPr id="10487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r>
              <a:t>
              </a:t>
            </a:r>
          </a:p>
        </p:txBody>
      </p:sp>
      <p:sp>
        <p:nvSpPr>
          <p:cNvPr id="1048798" name="Rectangle 6"/>
          <p:cNvSpPr/>
          <p:nvPr/>
        </p:nvSpPr>
        <p:spPr>
          <a:xfrm>
            <a:off x="282575" y="228600"/>
            <a:ext cx="4235450" cy="4187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99" name="Rectangle 7"/>
          <p:cNvSpPr/>
          <p:nvPr/>
        </p:nvSpPr>
        <p:spPr>
          <a:xfrm>
            <a:off x="6802438" y="228600"/>
            <a:ext cx="2057400" cy="2039112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800" name="Rectangle 9"/>
          <p:cNvSpPr/>
          <p:nvPr/>
        </p:nvSpPr>
        <p:spPr>
          <a:xfrm>
            <a:off x="4624388" y="2377440"/>
            <a:ext cx="2057400" cy="2039112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801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80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dirty="0" lang="en-US" smtClean="0"/>
              <a:t>Click icon to add picture</a:t>
            </a:r>
            <a:endParaRPr dirty="0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anchor="t" lIns="45720" rIns="45720" tIns="45720">
            <a:noAutofit/>
          </a:bodyPr>
          <a:lstStyle>
            <a:lvl1pPr algn="ctr" indent="0" marL="0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04" name="TextBox 14"/>
          <p:cNvSpPr txBox="1"/>
          <p:nvPr/>
        </p:nvSpPr>
        <p:spPr>
          <a:xfrm>
            <a:off x="424891" y="174812"/>
            <a:ext cx="413309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Rectangle 6"/>
          <p:cNvSpPr/>
          <p:nvPr/>
        </p:nvSpPr>
        <p:spPr>
          <a:xfrm>
            <a:off x="658907" y="228600"/>
            <a:ext cx="8200930" cy="634523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baseline="0" b="0" cap="none"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indent="0" marL="0">
              <a:spcBef>
                <a:spcPts val="300"/>
              </a:spcBef>
              <a:buNone/>
              <a:defRPr baseline="0" cap="none" sz="1400">
                <a:solidFill>
                  <a:schemeClr val="bg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t>3/31/2022</a:t>
            </a:fld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46" name="TextBox 7"/>
          <p:cNvSpPr txBox="1"/>
          <p:nvPr/>
        </p:nvSpPr>
        <p:spPr>
          <a:xfrm>
            <a:off x="2003612" y="3110754"/>
            <a:ext cx="260909" cy="615553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47" name="Rectangle 8"/>
          <p:cNvSpPr/>
          <p:nvPr/>
        </p:nvSpPr>
        <p:spPr>
          <a:xfrm>
            <a:off x="285750" y="228600"/>
            <a:ext cx="212725" cy="6345238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10"/>
          <p:cNvSpPr/>
          <p:nvPr/>
        </p:nvSpPr>
        <p:spPr>
          <a:xfrm>
            <a:off x="8210550" y="282574"/>
            <a:ext cx="642097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93" name="Rectangle 11"/>
          <p:cNvSpPr/>
          <p:nvPr/>
        </p:nvSpPr>
        <p:spPr>
          <a:xfrm>
            <a:off x="8068235" y="282574"/>
            <a:ext cx="91440" cy="1600200"/>
          </a:xfrm>
          <a:prstGeom prst="rect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694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696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E52B54-BC1D-466E-98B4-B0082340936C}" type="datetime1">
              <a:rPr lang="en-US"/>
              <a:t>3/31/2022</a:t>
            </a:fld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9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56" name="TextBox 11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58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9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508C9F-E380-43A3-ADC1-0217F1EB7573}" type="datetime1">
              <a:rPr lang="en-US"/>
              <a:t>3/31/2022</a:t>
            </a:fld>
          </a:p>
        </p:txBody>
      </p:sp>
      <p:sp>
        <p:nvSpPr>
          <p:cNvPr id="10487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7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/>
          <a:solidFill>
            <a:schemeClr val="accent3"/>
          </a:solidFill>
        </p:spPr>
        <p:txBody>
          <a:bodyPr anchor="ctr" anchorCtr="0" bIns="0" tIns="0">
            <a:noAutofit/>
          </a:bodyPr>
          <a:lstStyle>
            <a:lvl1pPr algn="ctr" indent="0" marL="0">
              <a:spcBef>
                <a:spcPts val="0"/>
              </a:spcBef>
              <a:buNone/>
              <a:defRPr b="0" sz="18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/>
          <a:solidFill>
            <a:schemeClr val="accent3">
              <a:lumMod val="60000"/>
              <a:lumOff val="40000"/>
            </a:schemeClr>
          </a:solidFill>
        </p:spPr>
        <p:txBody>
          <a:bodyPr anchor="ctr" anchorCtr="0" bIns="0" tIns="0">
            <a:noAutofit/>
          </a:bodyPr>
          <a:lstStyle>
            <a:lvl1pPr algn="ctr" indent="0" marL="0">
              <a:spcBef>
                <a:spcPts val="0"/>
              </a:spcBef>
              <a:buNone/>
              <a:defRPr b="0" sz="1800">
                <a:solidFill>
                  <a:schemeClr val="bg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815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C868E7-101B-4C6B-9C4C-A85A7CD6FD99}" type="datetime1">
              <a:rPr lang="en-US"/>
              <a:t>3/31/2022</a:t>
            </a:fld>
          </a:p>
        </p:txBody>
      </p:sp>
      <p:sp>
        <p:nvSpPr>
          <p:cNvPr id="10488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818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19" name="Rectangle 13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p>
            <a:fld id="{8AF02B71-8991-4516-A01E-F1A9ACD28BDC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7"/>
          <p:cNvSpPr/>
          <p:nvPr/>
        </p:nvSpPr>
        <p:spPr>
          <a:xfrm>
            <a:off x="8166847" y="282574"/>
            <a:ext cx="685800" cy="1600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</a:p>
        </p:txBody>
      </p:sp>
      <p:sp>
        <p:nvSpPr>
          <p:cNvPr id="1048715" name="TextBox 9"/>
          <p:cNvSpPr txBox="1"/>
          <p:nvPr/>
        </p:nvSpPr>
        <p:spPr>
          <a:xfrm>
            <a:off x="223185" y="228600"/>
            <a:ext cx="260909" cy="55399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0C83FD2-B255-4F2A-ACF3-B969FC717B42}" type="datetime1">
              <a:rPr lang="en-US"/>
              <a:t>3/31/2022</a:t>
            </a:fld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F02B71-8991-4516-A01E-F1A9ACD28BDC}" type="slidenum">
              <a:t>‹#›</a:t>
            </a:fld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image" Target="../media/image1.jpe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21"/>
          <a:srcRect/>
          <a:tile algn="tl" flip="none" sx="100000" sy="100000" tx="0" ty="0"/>
        </a:blip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/>
        </p:spPr>
        <p:txBody>
          <a:bodyPr anchor="t" anchorCtr="0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t>3/31/2022</a:t>
            </a:fld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eaLnBrk="1" hangingPunct="1" latinLnBrk="0" rtl="0">
        <a:spcBef>
          <a:spcPct val="0"/>
        </a:spcBef>
        <a:buNone/>
        <a:defRPr b="0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457200" rtl="0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685800" rtl="0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914400" rtl="0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143000" rtl="0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Word_Document0.docx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7.xml"/><Relationship Id="rId5" Type="http://schemas.openxmlformats.org/officeDocument/2006/relationships/vmlDrawing" Target="../drawings/vmlDrawing1.v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504" y="5013176"/>
            <a:ext cx="8892480" cy="1296144"/>
          </a:xfrm>
        </p:spPr>
        <p:txBody>
          <a:bodyPr>
            <a:noAutofit/>
          </a:bodyPr>
          <a:p>
            <a:pPr algn="ctr"/>
            <a:r>
              <a:rPr dirty="0" sz="3600" lang="en-GB" smtClean="0"/>
              <a:t>Computer </a:t>
            </a:r>
            <a:r>
              <a:rPr dirty="0" sz="3600" lang="en-GB"/>
              <a:t>Organization </a:t>
            </a:r>
            <a:r>
              <a:rPr dirty="0" sz="3600" lang="en-GB" smtClean="0"/>
              <a:t>and Architecture</a:t>
            </a:r>
            <a:br>
              <a:rPr dirty="0" sz="3600" lang="en-GB" smtClean="0"/>
            </a:br>
            <a:r>
              <a:rPr dirty="0" sz="3600" lang="en-US"/>
              <a:t>Week </a:t>
            </a:r>
            <a:r>
              <a:rPr dirty="0" sz="3600" lang="en-US" smtClean="0"/>
              <a:t>4</a:t>
            </a:r>
            <a:endParaRPr dirty="0" sz="3600" lang="en-GB"/>
          </a:p>
        </p:txBody>
      </p:sp>
      <p:pic>
        <p:nvPicPr>
          <p:cNvPr id="2097152" name="Picture 2" descr="Snapshot 2012-06-08 00-57-47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990600"/>
            <a:ext cx="3649579" cy="2667000"/>
          </a:xfrm>
          <a:prstGeom prst="rect"/>
          <a:effectLst>
            <a:outerShdw algn="tl" blurRad="50800" dir="2700000" dist="38100" rotWithShape="0">
              <a:schemeClr val="tx1">
                <a:alpha val="43000"/>
              </a:schemeClr>
            </a:outerShdw>
            <a:reflection algn="bl" dir="5400000" dist="12700" endPos="75000" rotWithShape="0" stA="50000" sy="-100000"/>
            <a:softEdge rad="88900"/>
          </a:effectLst>
        </p:spPr>
      </p:pic>
      <p:sp>
        <p:nvSpPr>
          <p:cNvPr id="1048592" name="TextBox 3"/>
          <p:cNvSpPr txBox="1"/>
          <p:nvPr/>
        </p:nvSpPr>
        <p:spPr>
          <a:xfrm>
            <a:off x="-1534472" y="1786024"/>
            <a:ext cx="184666" cy="461665"/>
          </a:xfrm>
          <a:prstGeom prst="rect"/>
          <a:noFill/>
        </p:spPr>
        <p:txBody>
          <a:bodyPr rtlCol="0" wrap="none">
            <a:spAutoFit/>
          </a:bodyPr>
          <a:p>
            <a:endParaRPr dirty="0" lang="en-US"/>
          </a:p>
        </p:txBody>
      </p:sp>
      <p:sp>
        <p:nvSpPr>
          <p:cNvPr id="1048593" name="Title 8"/>
          <p:cNvSpPr txBox="1"/>
          <p:nvPr/>
        </p:nvSpPr>
        <p:spPr>
          <a:xfrm>
            <a:off x="1628821" y="5805264"/>
            <a:ext cx="3735267" cy="720080"/>
          </a:xfrm>
          <a:prstGeom prst="rect"/>
        </p:spPr>
        <p:txBody>
          <a:bodyPr anchor="t" anchorCtr="0" bIns="45720" lIns="91440" rIns="91440" rtlCol="0" tIns="45720" vert="horz">
            <a:noAutofit/>
          </a:bodyPr>
          <a:lstStyle>
            <a:lvl1pPr defTabSz="914400" eaLnBrk="1" hangingPunct="1" latinLnBrk="0">
              <a:buNone/>
              <a:defRPr b="0"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dirty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98474" y="296670"/>
            <a:ext cx="7556313" cy="756066"/>
          </a:xfrm>
        </p:spPr>
        <p:txBody>
          <a:bodyPr/>
          <a:p>
            <a:r>
              <a:rPr dirty="0" sz="3200" lang="en-US" smtClean="0"/>
              <a:t>Average Cycles Per Instruction (CPI)</a:t>
            </a:r>
            <a:endParaRPr dirty="0" sz="3200" lang="en-US"/>
          </a:p>
        </p:txBody>
      </p:sp>
      <p:sp>
        <p:nvSpPr>
          <p:cNvPr id="104863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98474" y="1052736"/>
            <a:ext cx="7556313" cy="5688632"/>
          </a:xfrm>
          <a:blipFill rotWithShape="0">
            <a:blip xmlns:r="http://schemas.openxmlformats.org/officeDocument/2006/relationships" r:embed="rId1"/>
            <a:stretch>
              <a:fillRect l="-1291" t="-1286" b="-64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ChangeAspect="1" noMove="1" noResize="1" noRot="1" noGrp="1" noAdjustHandles="1" noEditPoints="1" noChangeArrowheads="1" noChangeShapeType="1" noTextEdit="1"/>
          </p:cNvSpPr>
          <p:nvPr>
            <p:ph type="title"/>
          </p:nvPr>
        </p:nvSpPr>
        <p:spPr>
          <a:xfrm>
            <a:off x="498474" y="296670"/>
            <a:ext cx="7556313" cy="756066"/>
          </a:xfrm>
          <a:blipFill rotWithShape="0">
            <a:blip xmlns:r="http://schemas.openxmlformats.org/officeDocument/2006/relationships" r:embed="rId1"/>
            <a:stretch>
              <a:fillRect b="-5000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98474" y="1196752"/>
            <a:ext cx="7556313" cy="5544616"/>
          </a:xfrm>
          <a:blipFill rotWithShape="0">
            <a:blip xmlns:r="http://schemas.openxmlformats.org/officeDocument/2006/relationships" r:embed="rId2"/>
            <a:stretch>
              <a:fillRect l="-1695" t="-2088" r="-161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9" name="TextBox 3"/>
          <p:cNvSpPr txBox="1"/>
          <p:nvPr/>
        </p:nvSpPr>
        <p:spPr>
          <a:xfrm>
            <a:off x="6372200" y="4494599"/>
            <a:ext cx="2486174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u="sng" smtClean="0"/>
              <a:t>Measurement</a:t>
            </a:r>
          </a:p>
          <a:p>
            <a:r>
              <a:rPr b="1" dirty="0" sz="2800" lang="en-US" smtClean="0"/>
              <a:t>10</a:t>
            </a:r>
            <a:r>
              <a:rPr baseline="30000" b="1" dirty="0" sz="2800" lang="en-US" smtClean="0"/>
              <a:t>-3</a:t>
            </a:r>
            <a:r>
              <a:rPr b="1" dirty="0" sz="2800" lang="en-US" smtClean="0"/>
              <a:t> Millie Sec</a:t>
            </a:r>
          </a:p>
          <a:p>
            <a:r>
              <a:rPr b="1" dirty="0" sz="2800" lang="en-US" smtClean="0"/>
              <a:t>10</a:t>
            </a:r>
            <a:r>
              <a:rPr baseline="30000" b="1" dirty="0" sz="2800" lang="en-US"/>
              <a:t>-6</a:t>
            </a:r>
            <a:r>
              <a:rPr b="1" dirty="0" sz="2800" lang="en-US" smtClean="0"/>
              <a:t> Micro Sec</a:t>
            </a:r>
          </a:p>
          <a:p>
            <a:r>
              <a:rPr b="1" dirty="0" sz="2800" lang="en-US" smtClean="0"/>
              <a:t>10</a:t>
            </a:r>
            <a:r>
              <a:rPr baseline="30000" b="1" dirty="0" sz="2800" lang="en-US"/>
              <a:t>-9</a:t>
            </a:r>
            <a:r>
              <a:rPr b="1" dirty="0" sz="2800" lang="en-US" smtClean="0"/>
              <a:t> Nano Sec</a:t>
            </a:r>
          </a:p>
          <a:p>
            <a:r>
              <a:rPr b="1" dirty="0" sz="2800" lang="en-US" smtClean="0"/>
              <a:t>10</a:t>
            </a:r>
            <a:r>
              <a:rPr baseline="30000" b="1" dirty="0" sz="2800" lang="en-US"/>
              <a:t>-12</a:t>
            </a:r>
            <a:r>
              <a:rPr b="1" dirty="0" sz="2800" lang="en-US" smtClean="0"/>
              <a:t> Pico Sec</a:t>
            </a:r>
            <a:endParaRPr b="1" dirty="0" sz="2800"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3"/>
          <p:cNvSpPr>
            <a:spLocks noGrp="1"/>
          </p:cNvSpPr>
          <p:nvPr>
            <p:ph type="title"/>
          </p:nvPr>
        </p:nvSpPr>
        <p:spPr>
          <a:xfrm>
            <a:off x="511910" y="513321"/>
            <a:ext cx="6181611" cy="1605880"/>
          </a:xfrm>
        </p:spPr>
        <p:txBody>
          <a:bodyPr>
            <a:normAutofit/>
          </a:bodyPr>
          <a:p>
            <a:pPr algn="ctr"/>
            <a:r>
              <a:rPr dirty="0" sz="3200" lang="en-US" smtClean="0"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</a:rPr>
              <a:t> Five Performance Factors </a:t>
            </a:r>
            <a:br>
              <a:rPr dirty="0" sz="3200" lang="en-US" smtClean="0"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dirty="0" sz="3200" lang="en-US" smtClean="0"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</a:rPr>
              <a:t>are influenced  by </a:t>
            </a:r>
            <a:br>
              <a:rPr dirty="0" sz="3200" lang="en-US" smtClean="0"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dirty="0" sz="3200" lang="en-US" smtClean="0"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</a:rPr>
              <a:t> Four System Attributes</a:t>
            </a:r>
            <a:endParaRPr dirty="0" sz="3200" lang="en-US">
              <a:effectLst>
                <a:outerShdw algn="tl" blurRad="50800" dir="2700000" dist="38100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 useBgFill="1">
        <p:nvSpPr>
          <p:cNvPr id="1048651" name="TextBox 19"/>
          <p:cNvSpPr txBox="1"/>
          <p:nvPr/>
        </p:nvSpPr>
        <p:spPr>
          <a:xfrm>
            <a:off x="0" y="6324600"/>
            <a:ext cx="9144000" cy="533400"/>
          </a:xfrm>
          <a:prstGeom prst="rect"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52" name="TextBox 22"/>
          <p:cNvSpPr txBox="1"/>
          <p:nvPr/>
        </p:nvSpPr>
        <p:spPr>
          <a:xfrm>
            <a:off x="533400" y="3124200"/>
            <a:ext cx="2362200" cy="823686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US"/>
          </a:p>
        </p:txBody>
      </p:sp>
      <p:graphicFrame>
        <p:nvGraphicFramePr>
          <p:cNvPr id="4194305" name="Object 5"/>
          <p:cNvGraphicFramePr>
            <a:graphicFrameLocks noChangeAspect="1"/>
          </p:cNvGraphicFramePr>
          <p:nvPr/>
        </p:nvGraphicFramePr>
        <p:xfrm>
          <a:off x="0" y="2119201"/>
          <a:ext cx="7710488" cy="299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" spid="_x0000_s323617" imgH="2095500" imgW="6096000" progId="Word.Document.12">
                  <p:embed/>
                </p:oleObj>
              </mc:Choice>
              <mc:Fallback>
                <p:oleObj name="Document" r:id="rId1" spid="" imgH="2095500" imgW="6096000" progId="Word.Document.12">
                  <p:embed/>
                  <p:pic>
                    <p:nvPicPr>
                      <p:cNvPr id="2097156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19201"/>
                        <a:ext cx="7710488" cy="299734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48653" name="TextBox 8"/>
          <p:cNvSpPr txBox="1"/>
          <p:nvPr/>
        </p:nvSpPr>
        <p:spPr>
          <a:xfrm>
            <a:off x="230519" y="4584306"/>
            <a:ext cx="8839200" cy="2185214"/>
          </a:xfrm>
          <a:prstGeom prst="rect"/>
        </p:spPr>
        <p:txBody>
          <a:bodyPr rtlCol="0" wrap="square">
            <a:spAutoFit/>
          </a:bodyPr>
          <a:p>
            <a:pPr algn="just"/>
            <a:r>
              <a:rPr dirty="0" sz="2000" lang="en-US" smtClean="0"/>
              <a:t>p =Number of processors</a:t>
            </a:r>
          </a:p>
          <a:p>
            <a:pPr algn="just"/>
            <a:r>
              <a:rPr dirty="0" sz="2000" lang="en-US" smtClean="0"/>
              <a:t>m =Number of memory references</a:t>
            </a:r>
          </a:p>
          <a:p>
            <a:pPr algn="just">
              <a:spcAft>
                <a:spcPts val="600"/>
              </a:spcAft>
            </a:pPr>
            <a:r>
              <a:rPr dirty="0" sz="2000" lang="en-US" smtClean="0"/>
              <a:t>k = ratio between memory cycle time and processor cycle time</a:t>
            </a:r>
          </a:p>
          <a:p>
            <a:pPr algn="ctr">
              <a:spcAft>
                <a:spcPts val="600"/>
              </a:spcAft>
            </a:pPr>
            <a:r>
              <a:rPr dirty="0" i="1" kumimoji="1" lang="en-US"/>
              <a:t>A common measure of performance for a processor is the rate at </a:t>
            </a:r>
            <a:r>
              <a:rPr dirty="0" i="1" kumimoji="1" lang="en-US" smtClean="0"/>
              <a:t>which instructions </a:t>
            </a:r>
            <a:r>
              <a:rPr dirty="0" i="1" kumimoji="1" lang="en-US"/>
              <a:t>are executed, expressed as millions of instructions per second (MIPS</a:t>
            </a:r>
            <a:r>
              <a:rPr dirty="0" i="1" kumimoji="1" lang="en-US" smtClean="0"/>
              <a:t>), referred </a:t>
            </a:r>
            <a:r>
              <a:rPr dirty="0" i="1" kumimoji="1" lang="en-US"/>
              <a:t>to as the </a:t>
            </a:r>
            <a:r>
              <a:rPr b="1" dirty="0" i="1" kumimoji="1" lang="en-US"/>
              <a:t>MIPS rate</a:t>
            </a:r>
            <a:r>
              <a:rPr b="1" dirty="0" i="1" kumimoji="1" lang="en-US" smtClean="0"/>
              <a:t>.</a:t>
            </a:r>
            <a:endParaRPr dirty="0" i="1" lang="en-US"/>
          </a:p>
        </p:txBody>
      </p:sp>
      <p:sp useBgFill="1">
        <p:nvSpPr>
          <p:cNvPr id="1048654" name="TextBox 9"/>
          <p:cNvSpPr txBox="1"/>
          <p:nvPr/>
        </p:nvSpPr>
        <p:spPr>
          <a:xfrm>
            <a:off x="0" y="0"/>
            <a:ext cx="304800" cy="6553200"/>
          </a:xfrm>
          <a:prstGeom prst="rect"/>
        </p:spPr>
        <p:txBody>
          <a:bodyPr rtlCol="0" wrap="square">
            <a:spAutoFit/>
          </a:bodyPr>
          <a:p>
            <a:endParaRPr dirty="0" lang="en-US"/>
          </a:p>
        </p:txBody>
      </p:sp>
    </p:spTree>
  </p:cSld>
  <p:clrMapOvr>
    <a:masterClrMapping/>
  </p:clrMapOvr>
  <p:transition spd="med">
    <p:wipe dir="d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395536" y="429393"/>
            <a:ext cx="7556313" cy="756066"/>
          </a:xfrm>
        </p:spPr>
        <p:txBody>
          <a:bodyPr/>
          <a:p>
            <a:pPr algn="ctr">
              <a:spcBef>
                <a:spcPts val="600"/>
              </a:spcBef>
            </a:pPr>
            <a:r>
              <a:rPr dirty="0" sz="4000" lang="en-US" smtClean="0"/>
              <a:t>MIPS (Millions of Instructions Per Second)</a:t>
            </a:r>
            <a:endParaRPr dirty="0" sz="4000" lang="en-US"/>
          </a:p>
        </p:txBody>
      </p:sp>
      <p:sp>
        <p:nvSpPr>
          <p:cNvPr id="1048659" name="Content Placeholder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11560" y="2780928"/>
            <a:ext cx="7556313" cy="1800200"/>
          </a:xfrm>
          <a:prstGeom prst="rect"/>
          <a:blipFill rotWithShape="0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95536" y="429393"/>
            <a:ext cx="7556313" cy="756066"/>
          </a:xfrm>
        </p:spPr>
        <p:txBody>
          <a:bodyPr/>
          <a:p>
            <a:pPr algn="ctr">
              <a:spcBef>
                <a:spcPts val="600"/>
              </a:spcBef>
            </a:pPr>
            <a:r>
              <a:rPr dirty="0" sz="4000" lang="en-US" smtClean="0"/>
              <a:t>MIPS (Millions of Instructions Per Second)</a:t>
            </a:r>
            <a:endParaRPr dirty="0" sz="4000" lang="en-US"/>
          </a:p>
        </p:txBody>
      </p:sp>
      <p:sp>
        <p:nvSpPr>
          <p:cNvPr id="104866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83568" y="1988840"/>
            <a:ext cx="7992888" cy="4680520"/>
          </a:xfrm>
          <a:blipFill rotWithShape="0">
            <a:blip xmlns:r="http://schemas.openxmlformats.org/officeDocument/2006/relationships" r:embed="rId1"/>
            <a:stretch>
              <a:fillRect l="-1907" t="-130"/>
            </a:stretch>
          </a:blipFill>
          <a:ln>
            <a:noFill/>
          </a:ln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95536" y="429393"/>
            <a:ext cx="7556313" cy="756066"/>
          </a:xfrm>
        </p:spPr>
        <p:txBody>
          <a:bodyPr/>
          <a:p>
            <a:pPr algn="ctr">
              <a:spcBef>
                <a:spcPts val="600"/>
              </a:spcBef>
            </a:pPr>
            <a:r>
              <a:rPr dirty="0" sz="4000" lang="en-US" smtClean="0"/>
              <a:t>MIPS (Millions of Instructions Per Second)</a:t>
            </a:r>
            <a:endParaRPr dirty="0" sz="4000" lang="en-US"/>
          </a:p>
        </p:txBody>
      </p:sp>
      <p:sp>
        <p:nvSpPr>
          <p:cNvPr id="1048663" name="Content Placeholder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55576" y="1988840"/>
            <a:ext cx="7556313" cy="3960440"/>
          </a:xfrm>
          <a:prstGeom prst="rect"/>
          <a:blipFill rotWithShape="0">
            <a:blip xmlns:r="http://schemas.openxmlformats.org/officeDocument/2006/relationships" r:embed="rId1"/>
            <a:stretch>
              <a:fillRect l="-169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Another Example</a:t>
            </a:r>
            <a:endParaRPr dirty="0" lang="en-US"/>
          </a:p>
        </p:txBody>
      </p:sp>
      <p:sp>
        <p:nvSpPr>
          <p:cNvPr id="104866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98474" y="4725144"/>
            <a:ext cx="8424936" cy="2132856"/>
          </a:xfrm>
          <a:blipFill rotWithShape="0">
            <a:blip xmlns:r="http://schemas.openxmlformats.org/officeDocument/2006/relationships" r:embed="rId1"/>
            <a:stretch>
              <a:fillRect l="-1158" t="-257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755576" y="2492896"/>
          <a:ext cx="7848872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247"/>
                <a:gridCol w="1051334"/>
                <a:gridCol w="2616291"/>
              </a:tblGrid>
              <a:tr h="432048">
                <a:tc>
                  <a:txBody>
                    <a:bodyPr/>
                    <a:p>
                      <a:pPr algn="ctr"/>
                      <a:r>
                        <a:rPr dirty="0" sz="2000" lang="en-US" smtClean="0"/>
                        <a:t>Instruction Type</a:t>
                      </a:r>
                      <a:endParaRPr dirty="0" sz="200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sz="2000" lang="en-US" smtClean="0"/>
                        <a:t>CPI</a:t>
                      </a:r>
                      <a:endParaRPr dirty="0" sz="200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sz="2000" lang="en-US" smtClean="0"/>
                        <a:t>Instruction Mix</a:t>
                      </a:r>
                      <a:r>
                        <a:rPr baseline="0" dirty="0" sz="2000" lang="en-US" smtClean="0"/>
                        <a:t> (%)</a:t>
                      </a:r>
                      <a:endParaRPr dirty="0" sz="2000" lang="en-US"/>
                    </a:p>
                  </a:txBody>
                </a:tc>
              </a:tr>
              <a:tr h="432048">
                <a:tc>
                  <a:txBody>
                    <a:bodyPr/>
                    <a:p>
                      <a:r>
                        <a:rPr dirty="0" lang="en-US" smtClean="0"/>
                        <a:t>Arithmetic</a:t>
                      </a:r>
                      <a:r>
                        <a:rPr baseline="0" dirty="0" lang="en-US" smtClean="0"/>
                        <a:t> and Logic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60</a:t>
                      </a:r>
                      <a:endParaRPr dirty="0" lang="en-US"/>
                    </a:p>
                  </a:txBody>
                </a:tc>
              </a:tr>
              <a:tr h="432048">
                <a:tc>
                  <a:txBody>
                    <a:bodyPr/>
                    <a:p>
                      <a:r>
                        <a:rPr dirty="0" lang="en-US" smtClean="0"/>
                        <a:t>Load/store with cache</a:t>
                      </a:r>
                      <a:r>
                        <a:rPr baseline="0" dirty="0" lang="en-US" smtClean="0"/>
                        <a:t> hit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18</a:t>
                      </a:r>
                      <a:endParaRPr dirty="0" lang="en-US"/>
                    </a:p>
                  </a:txBody>
                </a:tc>
              </a:tr>
              <a:tr h="432048">
                <a:tc>
                  <a:txBody>
                    <a:bodyPr/>
                    <a:p>
                      <a:r>
                        <a:rPr dirty="0" lang="en-US" smtClean="0"/>
                        <a:t>Branch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12</a:t>
                      </a:r>
                      <a:endParaRPr dirty="0" lang="en-US"/>
                    </a:p>
                  </a:txBody>
                </a:tc>
              </a:tr>
              <a:tr h="432048">
                <a:tc>
                  <a:txBody>
                    <a:bodyPr/>
                    <a:p>
                      <a:r>
                        <a:rPr dirty="0" lang="en-US" smtClean="0"/>
                        <a:t>Memory reference with cache</a:t>
                      </a:r>
                      <a:r>
                        <a:rPr baseline="0" dirty="0" lang="en-US" smtClean="0"/>
                        <a:t> miss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8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10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669" name="Content Placeholder 2"/>
          <p:cNvSpPr txBox="1"/>
          <p:nvPr/>
        </p:nvSpPr>
        <p:spPr>
          <a:xfrm>
            <a:off x="498473" y="1042147"/>
            <a:ext cx="7556313" cy="1224136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914400" eaLnBrk="1" hangingPunct="1" indent="-228600" latinLnBrk="0" marL="228600" rtl="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457200" rtl="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685800" rtl="0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914400" rtl="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1143000" rtl="0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 indent="0" marL="0">
              <a:spcAft>
                <a:spcPts val="0"/>
              </a:spcAft>
              <a:buFont typeface="Wingdings" pitchFamily="2" charset="2"/>
              <a:buNone/>
            </a:pPr>
            <a:r>
              <a:rPr dirty="0" sz="2400" lang="en-US" smtClean="0"/>
              <a:t>Consider the execution of a program that results in the execution of 2 million instructions on a 400-MHz processor. The Instruction types are given below.</a:t>
            </a:r>
            <a:endParaRPr dirty="0" sz="2400" lang="en-US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</a:t>
            </a:r>
            <a:endParaRPr dirty="0" lang="en-US"/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669710" y="1519133"/>
          <a:ext cx="7371219" cy="305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739"/>
                <a:gridCol w="2015830"/>
                <a:gridCol w="2258650"/>
              </a:tblGrid>
              <a:tr h="928858">
                <a:tc>
                  <a:txBody>
                    <a:bodyPr/>
                    <a:p>
                      <a:pPr algn="ctr"/>
                      <a:r>
                        <a:rPr dirty="0" sz="2400" lang="en-US" smtClean="0"/>
                        <a:t>Instruction Type</a:t>
                      </a:r>
                      <a:endParaRPr dirty="0" sz="240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sz="2400" lang="en-US" smtClean="0"/>
                        <a:t>Instruction</a:t>
                      </a:r>
                      <a:r>
                        <a:rPr baseline="0" dirty="0" sz="2400" lang="en-US" smtClean="0"/>
                        <a:t> Count</a:t>
                      </a:r>
                      <a:endParaRPr dirty="0" sz="240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sz="2400" lang="en-US" smtClean="0"/>
                        <a:t>Cycles per</a:t>
                      </a:r>
                      <a:r>
                        <a:rPr baseline="0" dirty="0" sz="2400" lang="en-US" smtClean="0"/>
                        <a:t> Instructions</a:t>
                      </a:r>
                      <a:endParaRPr dirty="0" sz="2400" lang="en-US"/>
                    </a:p>
                  </a:txBody>
                </a:tc>
              </a:tr>
              <a:tr h="511302">
                <a:tc>
                  <a:txBody>
                    <a:bodyPr/>
                    <a:p>
                      <a:r>
                        <a:rPr dirty="0" lang="en-US" smtClean="0"/>
                        <a:t>Integer Arithmetic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45000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</a:tr>
              <a:tr h="538148">
                <a:tc>
                  <a:txBody>
                    <a:bodyPr/>
                    <a:p>
                      <a:r>
                        <a:rPr dirty="0" lang="en-US" smtClean="0"/>
                        <a:t>Data Transfer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32000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</a:tr>
              <a:tr h="538148">
                <a:tc>
                  <a:txBody>
                    <a:bodyPr/>
                    <a:p>
                      <a:r>
                        <a:rPr dirty="0" lang="en-US" smtClean="0"/>
                        <a:t>Floating Point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15000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</a:tr>
              <a:tr h="538148">
                <a:tc>
                  <a:txBody>
                    <a:bodyPr/>
                    <a:p>
                      <a:r>
                        <a:rPr dirty="0" lang="en-US" smtClean="0"/>
                        <a:t>Control Transfer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8000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671" name="TextBox 4"/>
          <p:cNvSpPr txBox="1"/>
          <p:nvPr/>
        </p:nvSpPr>
        <p:spPr>
          <a:xfrm>
            <a:off x="663028" y="4581128"/>
            <a:ext cx="7227203" cy="120032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 smtClean="0"/>
              <a:t>A program is run on a 40 MHz Processor.</a:t>
            </a:r>
          </a:p>
          <a:p>
            <a:pPr algn="ctr"/>
            <a:endParaRPr dirty="0" lang="en-US" smtClean="0"/>
          </a:p>
          <a:p>
            <a:pPr algn="ctr"/>
            <a:r>
              <a:rPr dirty="0" lang="en-US" smtClean="0"/>
              <a:t>Determine the CPI and MIPS rate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3"/>
          <p:cNvSpPr>
            <a:spLocks noGrp="1"/>
          </p:cNvSpPr>
          <p:nvPr>
            <p:ph type="title" idx="4294967295"/>
          </p:nvPr>
        </p:nvSpPr>
        <p:spPr>
          <a:xfrm>
            <a:off x="-2743200" y="228600"/>
            <a:ext cx="9144000" cy="838200"/>
          </a:xfrm>
        </p:spPr>
        <p:txBody>
          <a:bodyPr/>
          <a:p>
            <a:pPr algn="ctr"/>
            <a:r>
              <a:rPr dirty="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Benchmarks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77" name="Content Placeholder 4"/>
          <p:cNvSpPr>
            <a:spLocks noGrp="1"/>
          </p:cNvSpPr>
          <p:nvPr>
            <p:ph sz="half" idx="4294967295"/>
          </p:nvPr>
        </p:nvSpPr>
        <p:spPr>
          <a:xfrm>
            <a:off x="533400" y="1219200"/>
            <a:ext cx="7924800" cy="3048000"/>
          </a:xfrm>
          <a:ln w="57150" cmpd="thinThick">
            <a:solidFill>
              <a:schemeClr val="accent1"/>
            </a:solidFill>
          </a:ln>
        </p:spPr>
        <p:txBody>
          <a:bodyPr>
            <a:noAutofit/>
          </a:bodyPr>
          <a:p>
            <a:pPr>
              <a:buNone/>
            </a:pPr>
            <a:r>
              <a:rPr dirty="0" sz="1800" lang="en-US" smtClean="0"/>
              <a:t>For example, consider this high-level language statement:</a:t>
            </a:r>
          </a:p>
          <a:p>
            <a:pPr>
              <a:buNone/>
            </a:pPr>
            <a:r>
              <a:rPr dirty="0" sz="1800" lang="en-US" smtClean="0"/>
              <a:t>A = B + C /* assume all quantities in main memory */</a:t>
            </a:r>
            <a:endParaRPr dirty="0" sz="1000" lang="en-US" smtClean="0"/>
          </a:p>
          <a:p>
            <a:pPr>
              <a:buNone/>
            </a:pPr>
            <a:endParaRPr dirty="0" sz="800" lang="en-US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dirty="0" sz="1800" lang="en-US" smtClean="0"/>
              <a:t>With a traditional instruction set architecture, referred to as a complex instruction set computer (CISC), this instruction can be compiled into one processor instruction: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endParaRPr dirty="0" sz="800" lang="en-US" smtClean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dirty="0" sz="1800" lang="en-US" smtClean="0"/>
              <a:t>add mem(B), mem(C), mem (A)</a:t>
            </a:r>
            <a:endParaRPr dirty="0" sz="1800" lang="en-US"/>
          </a:p>
        </p:txBody>
      </p:sp>
      <p:sp>
        <p:nvSpPr>
          <p:cNvPr id="1048678" name="Content Placeholder 5"/>
          <p:cNvSpPr>
            <a:spLocks noGrp="1"/>
          </p:cNvSpPr>
          <p:nvPr>
            <p:ph sz="half" idx="4294967295"/>
          </p:nvPr>
        </p:nvSpPr>
        <p:spPr>
          <a:xfrm>
            <a:off x="685800" y="4267200"/>
            <a:ext cx="7620000" cy="2286000"/>
          </a:xfrm>
          <a:ln w="73025" cmpd="thickThin">
            <a:solidFill>
              <a:schemeClr val="accent1"/>
            </a:solidFill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dirty="0" lang="en-US" smtClean="0"/>
              <a:t>On a typical RISC machine, the compilation would look something like this: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dirty="0" lang="en-US" smtClean="0"/>
              <a:t>load mem(B), reg(1);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dirty="0" lang="en-US" smtClean="0"/>
              <a:t>load mem(C), reg(2);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dirty="0" lang="en-US" smtClean="0"/>
              <a:t>add reg(1), reg(2), reg(3);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dirty="0" lang="en-US" smtClean="0"/>
              <a:t>store reg(3), mem (A)</a:t>
            </a:r>
            <a:endParaRPr dirty="0" lang="en-US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420986">
            <a:off x="7357165" y="594008"/>
            <a:ext cx="1321596" cy="1244858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43" y="260648"/>
            <a:ext cx="7556313" cy="1116106"/>
          </a:xfrm>
        </p:spPr>
        <p:txBody>
          <a:bodyPr/>
          <a:p>
            <a:pPr algn="ctr"/>
            <a:r>
              <a:rPr dirty="0" sz="440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Clock Speed and Instructions Per Second</a:t>
            </a:r>
            <a:endParaRPr dirty="0" sz="4400" lang="en-GB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6" name="TextBox 1"/>
          <p:cNvSpPr txBox="1"/>
          <p:nvPr/>
        </p:nvSpPr>
        <p:spPr>
          <a:xfrm>
            <a:off x="251519" y="2132856"/>
            <a:ext cx="8640960" cy="4282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kumimoji="1" lang="en-US"/>
              <a:t>Operations performed by a processor, such as fetching </a:t>
            </a:r>
            <a:r>
              <a:rPr dirty="0" sz="2800" kumimoji="1" lang="en-US" smtClean="0"/>
              <a:t>an instruction</a:t>
            </a:r>
            <a:r>
              <a:rPr dirty="0" sz="2800" kumimoji="1" lang="en-US"/>
              <a:t>, decoding the instruction, performing an arithmetic operation, and </a:t>
            </a:r>
            <a:r>
              <a:rPr dirty="0" sz="2800" kumimoji="1" lang="en-US" smtClean="0"/>
              <a:t>so on</a:t>
            </a:r>
            <a:r>
              <a:rPr dirty="0" sz="2800" kumimoji="1" lang="en-US"/>
              <a:t>, are governed by a system </a:t>
            </a:r>
            <a:r>
              <a:rPr dirty="0" sz="2800" kumimoji="1" lang="en-US" smtClean="0"/>
              <a:t>clock.</a:t>
            </a:r>
          </a:p>
          <a:p>
            <a:pPr algn="just"/>
            <a:endParaRPr dirty="0" sz="2800" kumimoji="1" lang="en-US"/>
          </a:p>
          <a:p>
            <a:pPr algn="just"/>
            <a:r>
              <a:rPr dirty="0" sz="2800" kumimoji="1" lang="en-US" smtClean="0"/>
              <a:t>Typically</a:t>
            </a:r>
            <a:r>
              <a:rPr dirty="0" sz="2800" kumimoji="1" lang="en-US"/>
              <a:t>, all </a:t>
            </a:r>
            <a:r>
              <a:rPr dirty="0" sz="2800" kumimoji="1" lang="en-US" smtClean="0"/>
              <a:t> operations </a:t>
            </a:r>
            <a:r>
              <a:rPr dirty="0" sz="2800" kumimoji="1" lang="en-US"/>
              <a:t>begin with the pulse </a:t>
            </a:r>
            <a:r>
              <a:rPr dirty="0" sz="2800" kumimoji="1" lang="en-US" smtClean="0"/>
              <a:t>of the </a:t>
            </a:r>
            <a:r>
              <a:rPr dirty="0" sz="2800" kumimoji="1" lang="en-US"/>
              <a:t>clock. Thus, at the most fundamental level, the speed of a processor is </a:t>
            </a:r>
            <a:r>
              <a:rPr dirty="0" sz="2800" kumimoji="1" lang="en-US" smtClean="0"/>
              <a:t>dictated by </a:t>
            </a:r>
            <a:r>
              <a:rPr dirty="0" sz="2800" kumimoji="1" lang="en-US"/>
              <a:t>the pulse frequency produced by the clock, measured in cycles per second, </a:t>
            </a:r>
            <a:r>
              <a:rPr dirty="0" sz="2800" kumimoji="1" lang="en-US" smtClean="0"/>
              <a:t>or Hertz </a:t>
            </a:r>
            <a:r>
              <a:rPr dirty="0" sz="2800" kumimoji="1" lang="en-US"/>
              <a:t>(Hz</a:t>
            </a:r>
            <a:r>
              <a:rPr dirty="0" sz="2800" kumimoji="1" lang="en-US" smtClean="0"/>
              <a:t>).</a:t>
            </a:r>
            <a:endParaRPr dirty="0" sz="2800" kumimoji="1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6552728" cy="720080"/>
          </a:xfrm>
        </p:spPr>
        <p:txBody>
          <a:bodyPr/>
          <a:p>
            <a:pPr algn="ctr"/>
            <a:r>
              <a:rPr dirty="0" sz="4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Common P</a:t>
            </a:r>
            <a:r>
              <a:rPr dirty="0" sz="4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refixed Units / </a:t>
            </a:r>
            <a:r>
              <a:rPr dirty="0" sz="480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endParaRPr dirty="0" sz="4800" lang="en-GB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79512" y="2420888"/>
          <a:ext cx="8784975" cy="39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12168"/>
                <a:gridCol w="2088232"/>
                <a:gridCol w="3528391"/>
              </a:tblGrid>
              <a:tr h="820536">
                <a:tc>
                  <a:txBody>
                    <a:bodyPr/>
                    <a:p>
                      <a:pPr algn="ctr"/>
                      <a:r>
                        <a:rPr dirty="0" sz="2800"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800"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800"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2800" lang="en-US" smtClean="0"/>
                        <a:t>Amount</a:t>
                      </a:r>
                      <a:endParaRPr dirty="0" sz="2800" lang="en-US"/>
                    </a:p>
                  </a:txBody>
                  <a:tcPr anchor="ctr"/>
                </a:tc>
              </a:tr>
              <a:tr h="525431"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10</a:t>
                      </a:r>
                      <a:r>
                        <a:rPr baseline="30000" b="0" dirty="0" sz="2400" lang="en-US" smtClean="0"/>
                        <a:t>2</a:t>
                      </a:r>
                      <a:endParaRPr baseline="30000"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Hz</a:t>
                      </a:r>
                      <a:endParaRPr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hertz</a:t>
                      </a:r>
                      <a:endParaRPr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2400" lang="en-US" smtClean="0"/>
                        <a:t>cycles per second</a:t>
                      </a:r>
                      <a:endParaRPr b="1" dirty="0" sz="2400" lang="en-US"/>
                    </a:p>
                  </a:txBody>
                  <a:tcPr anchor="ctr"/>
                </a:tc>
              </a:tr>
              <a:tr h="525431"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10</a:t>
                      </a:r>
                      <a:r>
                        <a:rPr baseline="30000" b="0" dirty="0" sz="2400" lang="en-US"/>
                        <a:t>3</a:t>
                      </a:r>
                      <a:r>
                        <a:rPr b="0" dirty="0" sz="2400" lang="en-US"/>
                        <a:t> 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kHz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kilohertz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1,000</a:t>
                      </a:r>
                      <a:endParaRPr b="0" dirty="0" sz="2400" lang="en-US"/>
                    </a:p>
                  </a:txBody>
                  <a:tcPr anchor="ctr"/>
                </a:tc>
              </a:tr>
              <a:tr h="525431"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10</a:t>
                      </a:r>
                      <a:r>
                        <a:rPr baseline="30000" b="0" dirty="0" sz="2400" lang="en-US"/>
                        <a:t>6</a:t>
                      </a:r>
                      <a:r>
                        <a:rPr b="0" dirty="0" sz="2400" lang="en-US"/>
                        <a:t> 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MHz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megahertz</a:t>
                      </a:r>
                      <a:endParaRPr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1,000,000</a:t>
                      </a:r>
                      <a:endParaRPr b="0" dirty="0" sz="2400" lang="en-US"/>
                    </a:p>
                  </a:txBody>
                  <a:tcPr anchor="ctr"/>
                </a:tc>
              </a:tr>
              <a:tr h="525431"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10</a:t>
                      </a:r>
                      <a:r>
                        <a:rPr baseline="30000" b="0" dirty="0" sz="2400" lang="en-US"/>
                        <a:t>9</a:t>
                      </a:r>
                      <a:r>
                        <a:rPr b="0" dirty="0" sz="2400" lang="en-US"/>
                        <a:t> 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GHz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gigahertz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1,000,000,000</a:t>
                      </a:r>
                      <a:endParaRPr b="0" dirty="0" sz="2400" lang="en-US"/>
                    </a:p>
                  </a:txBody>
                  <a:tcPr anchor="ctr"/>
                </a:tc>
              </a:tr>
              <a:tr h="518233"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10</a:t>
                      </a:r>
                      <a:r>
                        <a:rPr baseline="30000" b="0" dirty="0" sz="2400" lang="en-US"/>
                        <a:t>12</a:t>
                      </a:r>
                      <a:r>
                        <a:rPr b="0" dirty="0" sz="2400" lang="en-US"/>
                        <a:t> 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THz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Terahertz</a:t>
                      </a:r>
                      <a:endParaRPr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1,000,000,000,000</a:t>
                      </a:r>
                      <a:endParaRPr b="0" dirty="0" sz="2400" lang="en-US"/>
                    </a:p>
                  </a:txBody>
                  <a:tcPr anchor="ctr"/>
                </a:tc>
              </a:tr>
              <a:tr h="518233"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10</a:t>
                      </a:r>
                      <a:r>
                        <a:rPr baseline="30000" b="0" dirty="0" sz="2400" lang="en-US"/>
                        <a:t>15</a:t>
                      </a:r>
                      <a:r>
                        <a:rPr b="0" dirty="0" sz="2400" lang="en-US"/>
                        <a:t> 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/>
                        <a:t>PHz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err="1"/>
                        <a:t>petahertz</a:t>
                      </a:r>
                      <a:endParaRPr b="0" dirty="0" sz="2400"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0" dirty="0" sz="2400" lang="en-US" smtClean="0"/>
                        <a:t>1,000,000,000,000,000</a:t>
                      </a:r>
                      <a:endParaRPr b="0" dirty="0" sz="240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88640"/>
            <a:ext cx="7556313" cy="1116106"/>
          </a:xfrm>
        </p:spPr>
        <p:txBody>
          <a:bodyPr/>
          <a:p>
            <a:r>
              <a:rPr dirty="0" sz="440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 Clock</a:t>
            </a:r>
            <a:endParaRPr dirty="0" sz="4400" lang="en-GB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3" name="Picture 5" descr="f13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059" t="31818" r="8235" b="16364"/>
          <a:stretch>
            <a:fillRect/>
          </a:stretch>
        </p:blipFill>
        <p:spPr>
          <a:xfrm>
            <a:off x="891519" y="476672"/>
            <a:ext cx="7312536" cy="5668577"/>
          </a:xfrm>
          <a:prstGeom prst="rect"/>
        </p:spPr>
      </p:pic>
      <p:sp>
        <p:nvSpPr>
          <p:cNvPr id="1048615" name="TextBox 4"/>
          <p:cNvSpPr txBox="1"/>
          <p:nvPr/>
        </p:nvSpPr>
        <p:spPr>
          <a:xfrm>
            <a:off x="251520" y="4077072"/>
            <a:ext cx="8892480" cy="1869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kumimoji="1" lang="en-US"/>
              <a:t>Typically, clock signals are generated by a quartz crystal, which generates </a:t>
            </a:r>
            <a:r>
              <a:rPr dirty="0" kumimoji="1" lang="en-US" smtClean="0"/>
              <a:t>a constant </a:t>
            </a:r>
            <a:r>
              <a:rPr dirty="0" kumimoji="1" lang="en-US"/>
              <a:t>signal wave while power is </a:t>
            </a:r>
            <a:r>
              <a:rPr dirty="0" kumimoji="1" lang="en-US" smtClean="0"/>
              <a:t>applied</a:t>
            </a:r>
            <a:r>
              <a:rPr dirty="0" kumimoji="1" lang="en-US"/>
              <a:t>. This wave is converted into a </a:t>
            </a:r>
            <a:r>
              <a:rPr dirty="0" kumimoji="1" lang="en-US" smtClean="0"/>
              <a:t>digital voltage </a:t>
            </a:r>
            <a:r>
              <a:rPr dirty="0" kumimoji="1" lang="en-US"/>
              <a:t>pulse stream that is provided in a constant flow to the processor circuitry</a:t>
            </a:r>
          </a:p>
          <a:p>
            <a:pPr algn="just"/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88640"/>
            <a:ext cx="7556313" cy="1116106"/>
          </a:xfrm>
        </p:spPr>
        <p:txBody>
          <a:bodyPr/>
          <a:p>
            <a:r>
              <a:rPr dirty="0" sz="440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 Clock</a:t>
            </a:r>
            <a:endParaRPr dirty="0" sz="4400" lang="en-GB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4" name="Picture 5" descr="f13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059" t="31818" r="8235" b="16364"/>
          <a:stretch>
            <a:fillRect/>
          </a:stretch>
        </p:blipFill>
        <p:spPr>
          <a:xfrm>
            <a:off x="891519" y="476672"/>
            <a:ext cx="7312536" cy="5668577"/>
          </a:xfrm>
          <a:prstGeom prst="rect"/>
        </p:spPr>
      </p:pic>
      <p:sp>
        <p:nvSpPr>
          <p:cNvPr id="1048620" name="TextBox 4"/>
          <p:cNvSpPr txBox="1"/>
          <p:nvPr/>
        </p:nvSpPr>
        <p:spPr>
          <a:xfrm>
            <a:off x="251520" y="4077072"/>
            <a:ext cx="889248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kumimoji="1" lang="en-US"/>
              <a:t>For example, a 1-GHz processor receives 1 billion pulses per second.</a:t>
            </a:r>
          </a:p>
          <a:p>
            <a:pPr algn="just"/>
            <a:r>
              <a:rPr dirty="0" kumimoji="1" lang="en-US"/>
              <a:t>The rate of pulses is known as the </a:t>
            </a:r>
            <a:r>
              <a:rPr b="1" dirty="0" kumimoji="1" lang="en-US"/>
              <a:t>clock rate, or clock speed. </a:t>
            </a:r>
            <a:r>
              <a:rPr dirty="0" kumimoji="1" lang="en-US"/>
              <a:t>One increment, </a:t>
            </a:r>
            <a:r>
              <a:rPr dirty="0" kumimoji="1" lang="en-US" smtClean="0"/>
              <a:t>or pulse</a:t>
            </a:r>
            <a:r>
              <a:rPr dirty="0" kumimoji="1" lang="en-US"/>
              <a:t>, of the clock is referred to as a clock cycle, or a clock tick. The time </a:t>
            </a:r>
            <a:r>
              <a:rPr dirty="0" kumimoji="1" lang="en-US" smtClean="0"/>
              <a:t>between pulses </a:t>
            </a:r>
            <a:r>
              <a:rPr dirty="0" kumimoji="1" lang="en-US"/>
              <a:t>is the </a:t>
            </a:r>
            <a:r>
              <a:rPr b="1" dirty="0" kumimoji="1" lang="en-US"/>
              <a:t>cycle time.</a:t>
            </a:r>
          </a:p>
          <a:p>
            <a:pPr algn="just"/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88640"/>
            <a:ext cx="7556313" cy="1116106"/>
          </a:xfrm>
        </p:spPr>
        <p:txBody>
          <a:bodyPr/>
          <a:p>
            <a:r>
              <a:rPr dirty="0" sz="440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System Clock</a:t>
            </a:r>
            <a:endParaRPr dirty="0" sz="4400" lang="en-GB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55" name="Picture 5" descr="f13.pdf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7059" t="31818" r="8235" b="16364"/>
          <a:stretch>
            <a:fillRect/>
          </a:stretch>
        </p:blipFill>
        <p:spPr>
          <a:xfrm>
            <a:off x="891519" y="476673"/>
            <a:ext cx="6560801" cy="5085842"/>
          </a:xfrm>
          <a:prstGeom prst="rect"/>
        </p:spPr>
      </p:pic>
      <p:sp>
        <p:nvSpPr>
          <p:cNvPr id="1048625" name="TextBox 4"/>
          <p:cNvSpPr txBox="1"/>
          <p:nvPr/>
        </p:nvSpPr>
        <p:spPr>
          <a:xfrm>
            <a:off x="251520" y="3645024"/>
            <a:ext cx="8892480" cy="304698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kumimoji="1" lang="en-US"/>
              <a:t>The execution of an instruction involves a number of discrete steps, </a:t>
            </a:r>
            <a:r>
              <a:rPr dirty="0" kumimoji="1" lang="en-US" smtClean="0"/>
              <a:t>such as </a:t>
            </a:r>
            <a:r>
              <a:rPr dirty="0" kumimoji="1" lang="en-US"/>
              <a:t>fetching the instruction from memory, decoding the various portions of </a:t>
            </a:r>
            <a:r>
              <a:rPr dirty="0" kumimoji="1" lang="en-US" smtClean="0"/>
              <a:t>the instruction</a:t>
            </a:r>
            <a:r>
              <a:rPr dirty="0" kumimoji="1" lang="en-US"/>
              <a:t>, loading and storing data, and performing arithmetic and logical operations</a:t>
            </a:r>
            <a:r>
              <a:rPr dirty="0" kumimoji="1" lang="en-US" smtClean="0"/>
              <a:t>. </a:t>
            </a:r>
          </a:p>
          <a:p>
            <a:endParaRPr dirty="0" kumimoji="1" lang="en-US" smtClean="0"/>
          </a:p>
          <a:p>
            <a:r>
              <a:rPr dirty="0" kumimoji="1" lang="en-US" smtClean="0"/>
              <a:t>Thus</a:t>
            </a:r>
            <a:r>
              <a:rPr dirty="0" kumimoji="1" lang="en-US"/>
              <a:t>, most instructions on most processors require multiple clock cycles </a:t>
            </a:r>
            <a:r>
              <a:rPr dirty="0" kumimoji="1" lang="en-US" smtClean="0"/>
              <a:t>to complete</a:t>
            </a:r>
            <a:r>
              <a:rPr dirty="0" kumimoji="1" lang="en-US"/>
              <a:t>. Some instructions may take only a few cycles, while others require dozens</a:t>
            </a:r>
            <a:r>
              <a:rPr dirty="0" kumimoji="1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498474" y="296670"/>
            <a:ext cx="7556313" cy="1116106"/>
          </a:xfrm>
        </p:spPr>
        <p:txBody>
          <a:bodyPr/>
          <a:p>
            <a:r>
              <a:rPr dirty="0" lang="en-US" smtClean="0"/>
              <a:t>Terminologies</a:t>
            </a:r>
            <a:endParaRPr dirty="0" lang="en-US"/>
          </a:p>
        </p:txBody>
      </p:sp>
      <p:sp>
        <p:nvSpPr>
          <p:cNvPr id="104863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98474" y="1052736"/>
            <a:ext cx="8249990" cy="5688632"/>
          </a:xfrm>
          <a:blipFill rotWithShape="0">
            <a:blip xmlns:r="http://schemas.openxmlformats.org/officeDocument/2006/relationships" r:embed="rId1"/>
            <a:stretch>
              <a:fillRect l="-739" t="-1286" r="-59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498474" y="296670"/>
            <a:ext cx="7556313" cy="1116106"/>
          </a:xfrm>
        </p:spPr>
        <p:txBody>
          <a:bodyPr/>
          <a:p>
            <a:r>
              <a:rPr dirty="0" lang="en-US" smtClean="0"/>
              <a:t>Cycles Per Instruction (CPI)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498474" y="2060848"/>
            <a:ext cx="7961958" cy="4032448"/>
          </a:xfrm>
        </p:spPr>
        <p:txBody>
          <a:bodyPr>
            <a:noAutofit/>
          </a:bodyPr>
          <a:p>
            <a:pPr algn="just">
              <a:spcBef>
                <a:spcPts val="600"/>
              </a:spcBef>
            </a:pPr>
            <a:r>
              <a:rPr dirty="0" sz="3200" lang="en-US" smtClean="0"/>
              <a:t>Suppose there are 3 types of instructions e.g. Addition, Subtraction and Multiplication.</a:t>
            </a:r>
          </a:p>
          <a:p>
            <a:pPr algn="just">
              <a:spcBef>
                <a:spcPts val="600"/>
              </a:spcBef>
            </a:pPr>
            <a:r>
              <a:rPr dirty="0" sz="3200" lang="en-US" err="1" smtClean="0"/>
              <a:t>CPI</a:t>
            </a:r>
            <a:r>
              <a:rPr baseline="-25000" dirty="0" sz="3200" lang="en-US" err="1" smtClean="0"/>
              <a:t>i</a:t>
            </a:r>
            <a:r>
              <a:rPr dirty="0" sz="3200" lang="en-US" smtClean="0"/>
              <a:t> be the number of cycles required for instruction type </a:t>
            </a:r>
            <a:r>
              <a:rPr dirty="0" sz="3200" lang="en-US" err="1" smtClean="0"/>
              <a:t>i</a:t>
            </a:r>
            <a:endParaRPr dirty="0" sz="3200" lang="en-US" smtClean="0"/>
          </a:p>
          <a:p>
            <a:pPr algn="just">
              <a:spcBef>
                <a:spcPts val="600"/>
              </a:spcBef>
            </a:pPr>
            <a:r>
              <a:rPr dirty="0" sz="3200" lang="en-US" smtClean="0"/>
              <a:t>I</a:t>
            </a:r>
            <a:r>
              <a:rPr baseline="-25000" dirty="0" sz="3200" lang="en-US" smtClean="0"/>
              <a:t>i</a:t>
            </a:r>
            <a:r>
              <a:rPr dirty="0" sz="3200" lang="en-US" smtClean="0"/>
              <a:t> be the number of executed instructions of type </a:t>
            </a:r>
            <a:r>
              <a:rPr dirty="0" sz="3200" lang="en-US" err="1" smtClean="0"/>
              <a:t>i</a:t>
            </a:r>
            <a:r>
              <a:rPr dirty="0" sz="3200" lang="en-US" smtClean="0"/>
              <a:t> for given program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98474" y="296670"/>
            <a:ext cx="7556313" cy="1116106"/>
          </a:xfrm>
        </p:spPr>
        <p:txBody>
          <a:bodyPr/>
          <a:p>
            <a:r>
              <a:rPr dirty="0" lang="en-US" smtClean="0"/>
              <a:t>Cycles Per Instruction (CPI)</a:t>
            </a:r>
            <a:endParaRPr dirty="0" lang="en-US"/>
          </a:p>
        </p:txBody>
      </p:sp>
      <p:sp>
        <p:nvSpPr>
          <p:cNvPr id="104863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98474" y="1052736"/>
            <a:ext cx="7556313" cy="5688632"/>
          </a:xfrm>
          <a:blipFill rotWithShape="0">
            <a:blip xmlns:r="http://schemas.openxmlformats.org/officeDocument/2006/relationships" r:embed="rId1"/>
            <a:stretch>
              <a:fillRect l="-1695" t="-128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Advantage">
  <a:themeElements>
    <a:clrScheme name="Advantage">
      <a:dk1>
        <a:sysClr lastClr="000000" val="windowText"/>
      </a:dk1>
      <a:lt1>
        <a:sysClr lastClr="FFFFFF" val="window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r="13500000" dist="25400">
              <a:srgbClr val="FFFFFF">
                <a:alpha val="75000"/>
              </a:srgbClr>
            </a:innerShdw>
            <a:outerShdw blurRad="63500" dir="5400000" dist="254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twoPt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 rtlCol="0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02 Computer Evolution and Performance</dc:title>
  <dc:creator>Adrian J Pullin</dc:creator>
  <cp:lastModifiedBy>Microsoft account</cp:lastModifiedBy>
  <dcterms:created xsi:type="dcterms:W3CDTF">2012-06-09T18:05:19Z</dcterms:created>
  <dcterms:modified xsi:type="dcterms:W3CDTF">2023-04-16T06:02:27Z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ICV">
    <vt:lpwstr>06419e51b91f4fd7aabf61efdd9f83d1</vt:lpwstr>
  </property>
</Properties>
</file>