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8"/>
  </p:normalViewPr>
  <p:slideViewPr>
    <p:cSldViewPr snapToGrid="0" snapToObjects="1">
      <p:cViewPr>
        <p:scale>
          <a:sx n="62" d="100"/>
          <a:sy n="62" d="100"/>
        </p:scale>
        <p:origin x="14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1025769" indent="-390769" algn="ctr">
              <a:spcBef>
                <a:spcPts val="0"/>
              </a:spcBef>
              <a:defRPr sz="3200" i="1"/>
            </a:lvl2pPr>
            <a:lvl3pPr marL="1660769" indent="-390769" algn="ctr">
              <a:spcBef>
                <a:spcPts val="0"/>
              </a:spcBef>
              <a:defRPr sz="3200" i="1"/>
            </a:lvl3pPr>
            <a:lvl4pPr marL="2295769" indent="-390769" algn="ctr">
              <a:spcBef>
                <a:spcPts val="0"/>
              </a:spcBef>
              <a:defRPr sz="3200" i="1"/>
            </a:lvl4pPr>
            <a:lvl5pPr marL="2930769" indent="-390769" algn="ctr">
              <a:spcBef>
                <a:spcPts val="0"/>
              </a:spcBef>
              <a:defRPr sz="3200" i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3125967" y="673100"/>
            <a:ext cx="18135603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21"/>
          </p:nvPr>
        </p:nvSpPr>
        <p:spPr>
          <a:xfrm>
            <a:off x="13165979" y="952500"/>
            <a:ext cx="9525002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76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39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503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66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gbluebutton.org/video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748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Welcome To BigBlueButton"/>
          <p:cNvSpPr txBox="1"/>
          <p:nvPr/>
        </p:nvSpPr>
        <p:spPr>
          <a:xfrm>
            <a:off x="7225109" y="2362794"/>
            <a:ext cx="9933782" cy="1014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06172A"/>
                </a:solidFill>
                <a:latin typeface="LiberationSans"/>
                <a:ea typeface="LiberationSans"/>
                <a:cs typeface="LiberationSans"/>
                <a:sym typeface="LiberationSans"/>
              </a:defRPr>
            </a:lvl1pPr>
          </a:lstStyle>
          <a:p>
            <a:r>
              <a:t>Welcome To BigBlueButton</a:t>
            </a:r>
          </a:p>
        </p:txBody>
      </p:sp>
      <p:sp>
        <p:nvSpPr>
          <p:cNvPr id="121" name="Line"/>
          <p:cNvSpPr/>
          <p:nvPr/>
        </p:nvSpPr>
        <p:spPr>
          <a:xfrm>
            <a:off x="11417300" y="4660900"/>
            <a:ext cx="1549402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4774834" y="3600332"/>
            <a:ext cx="14834332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4E5A66"/>
                </a:solidFill>
                <a:latin typeface="LiberationSans"/>
                <a:ea typeface="LiberationSans"/>
                <a:cs typeface="LiberationSans"/>
                <a:sym typeface="LiberationSans"/>
              </a:defRPr>
            </a:lvl1pPr>
          </a:lstStyle>
          <a:p>
            <a:r>
              <a:t>BigBlueButton is an open source web conferencing system designed for online learning</a:t>
            </a:r>
          </a:p>
        </p:txBody>
      </p:sp>
      <p:grpSp>
        <p:nvGrpSpPr>
          <p:cNvPr id="125" name="t"/>
          <p:cNvGrpSpPr/>
          <p:nvPr/>
        </p:nvGrpSpPr>
        <p:grpSpPr>
          <a:xfrm>
            <a:off x="1521669" y="5778499"/>
            <a:ext cx="21340662" cy="4741194"/>
            <a:chOff x="1" y="0"/>
            <a:chExt cx="21340661" cy="4741192"/>
          </a:xfrm>
        </p:grpSpPr>
        <p:sp>
          <p:nvSpPr>
            <p:cNvPr id="123" name="Rechteck"/>
            <p:cNvSpPr/>
            <p:nvPr/>
          </p:nvSpPr>
          <p:spPr>
            <a:xfrm>
              <a:off x="1" y="-1"/>
              <a:ext cx="21340662" cy="47411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28600" dist="25400" dir="5400000" rotWithShape="0">
                <a:srgbClr val="000000">
                  <a:alpha val="5794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t"/>
            <p:cNvSpPr txBox="1"/>
            <p:nvPr/>
          </p:nvSpPr>
          <p:spPr>
            <a:xfrm>
              <a:off x="1" y="2156658"/>
              <a:ext cx="21340662" cy="427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r>
                <a:t>t</a:t>
              </a:r>
            </a:p>
          </p:txBody>
        </p:sp>
      </p:grpSp>
      <p:sp>
        <p:nvSpPr>
          <p:cNvPr id="126" name="Instant messaging"/>
          <p:cNvSpPr txBox="1"/>
          <p:nvPr/>
        </p:nvSpPr>
        <p:spPr>
          <a:xfrm>
            <a:off x="3636872" y="6534198"/>
            <a:ext cx="3320209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b="1" cap="all" spc="100">
                <a:solidFill>
                  <a:srgbClr val="24262C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lvl1pPr>
          </a:lstStyle>
          <a:p>
            <a:r>
              <a:t>Chat</a:t>
            </a:r>
          </a:p>
        </p:txBody>
      </p:sp>
      <p:sp>
        <p:nvSpPr>
          <p:cNvPr id="127" name="Send public and private messages."/>
          <p:cNvSpPr txBox="1"/>
          <p:nvPr/>
        </p:nvSpPr>
        <p:spPr>
          <a:xfrm>
            <a:off x="3636872" y="7004098"/>
            <a:ext cx="3320209" cy="71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200" spc="66">
                <a:solidFill>
                  <a:srgbClr val="504E4E"/>
                </a:solidFill>
                <a:latin typeface="LiberationSans"/>
                <a:ea typeface="LiberationSans"/>
                <a:cs typeface="LiberationSans"/>
                <a:sym typeface="LiberationSans"/>
              </a:defRPr>
            </a:lvl1pPr>
          </a:lstStyle>
          <a:p>
            <a:r>
              <a:t>Send public and private messages.</a:t>
            </a:r>
          </a:p>
        </p:txBody>
      </p:sp>
      <p:sp>
        <p:nvSpPr>
          <p:cNvPr id="128" name="Circle"/>
          <p:cNvSpPr/>
          <p:nvPr/>
        </p:nvSpPr>
        <p:spPr>
          <a:xfrm>
            <a:off x="2292728" y="6535529"/>
            <a:ext cx="1016003" cy="1016003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b="1" spc="-90">
                <a:solidFill>
                  <a:srgbClr val="0E70D7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/>
          </a:p>
        </p:txBody>
      </p:sp>
      <p:sp>
        <p:nvSpPr>
          <p:cNvPr id="129" name="Shared Webcams"/>
          <p:cNvSpPr txBox="1"/>
          <p:nvPr/>
        </p:nvSpPr>
        <p:spPr>
          <a:xfrm>
            <a:off x="8579760" y="6534198"/>
            <a:ext cx="3320208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b="1" cap="all" spc="100">
                <a:solidFill>
                  <a:srgbClr val="24262C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lvl1pPr>
          </a:lstStyle>
          <a:p>
            <a:r>
              <a:t>Webcams</a:t>
            </a:r>
          </a:p>
        </p:txBody>
      </p:sp>
      <p:sp>
        <p:nvSpPr>
          <p:cNvPr id="130" name="Hold visual meetings."/>
          <p:cNvSpPr txBox="1"/>
          <p:nvPr/>
        </p:nvSpPr>
        <p:spPr>
          <a:xfrm>
            <a:off x="8579760" y="7004098"/>
            <a:ext cx="3320208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200" spc="66">
                <a:solidFill>
                  <a:srgbClr val="504E4E"/>
                </a:solidFill>
                <a:latin typeface="LiberationSans"/>
                <a:ea typeface="LiberationSans"/>
                <a:cs typeface="LiberationSans"/>
                <a:sym typeface="LiberationSans"/>
              </a:defRPr>
            </a:lvl1pPr>
          </a:lstStyle>
          <a:p>
            <a:r>
              <a:t>Hold visual meetings.</a:t>
            </a:r>
          </a:p>
        </p:txBody>
      </p:sp>
      <p:sp>
        <p:nvSpPr>
          <p:cNvPr id="131" name="Circle"/>
          <p:cNvSpPr/>
          <p:nvPr/>
        </p:nvSpPr>
        <p:spPr>
          <a:xfrm>
            <a:off x="7235614" y="6535529"/>
            <a:ext cx="1016003" cy="1016003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b="1" spc="-90">
                <a:solidFill>
                  <a:srgbClr val="0E70D7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/>
          </a:p>
        </p:txBody>
      </p:sp>
      <p:sp>
        <p:nvSpPr>
          <p:cNvPr id="132" name="Audio conversations"/>
          <p:cNvSpPr txBox="1"/>
          <p:nvPr/>
        </p:nvSpPr>
        <p:spPr>
          <a:xfrm>
            <a:off x="13536145" y="6534198"/>
            <a:ext cx="3320208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b="1" cap="all" spc="100">
                <a:solidFill>
                  <a:srgbClr val="24262C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lvl1pPr>
          </a:lstStyle>
          <a:p>
            <a:r>
              <a:t>Audio</a:t>
            </a:r>
          </a:p>
        </p:txBody>
      </p:sp>
      <p:sp>
        <p:nvSpPr>
          <p:cNvPr id="133" name="Communicate using high quality audio."/>
          <p:cNvSpPr txBox="1"/>
          <p:nvPr/>
        </p:nvSpPr>
        <p:spPr>
          <a:xfrm>
            <a:off x="13536145" y="7004098"/>
            <a:ext cx="3320208" cy="71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200" spc="66">
                <a:solidFill>
                  <a:srgbClr val="504E4E"/>
                </a:solidFill>
                <a:latin typeface="LiberationSans"/>
                <a:ea typeface="LiberationSans"/>
                <a:cs typeface="LiberationSans"/>
                <a:sym typeface="LiberationSans"/>
              </a:defRPr>
            </a:lvl1pPr>
          </a:lstStyle>
          <a:p>
            <a:r>
              <a:t>Communicate using high quality audio.</a:t>
            </a:r>
          </a:p>
        </p:txBody>
      </p:sp>
      <p:sp>
        <p:nvSpPr>
          <p:cNvPr id="134" name="Circle"/>
          <p:cNvSpPr/>
          <p:nvPr/>
        </p:nvSpPr>
        <p:spPr>
          <a:xfrm>
            <a:off x="12192000" y="6535529"/>
            <a:ext cx="1016003" cy="1016003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b="1" spc="-90">
                <a:solidFill>
                  <a:srgbClr val="0E70D7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/>
          </a:p>
        </p:txBody>
      </p:sp>
      <p:sp>
        <p:nvSpPr>
          <p:cNvPr id="135" name="Emojis"/>
          <p:cNvSpPr txBox="1"/>
          <p:nvPr/>
        </p:nvSpPr>
        <p:spPr>
          <a:xfrm>
            <a:off x="8579759" y="8743998"/>
            <a:ext cx="3320209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b="1" cap="all" spc="100">
                <a:solidFill>
                  <a:srgbClr val="24262C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lvl1pPr>
          </a:lstStyle>
          <a:p>
            <a:r>
              <a:t>Emojis</a:t>
            </a:r>
          </a:p>
        </p:txBody>
      </p:sp>
      <p:sp>
        <p:nvSpPr>
          <p:cNvPr id="136" name="Express yourself."/>
          <p:cNvSpPr txBox="1"/>
          <p:nvPr/>
        </p:nvSpPr>
        <p:spPr>
          <a:xfrm>
            <a:off x="8579759" y="9213898"/>
            <a:ext cx="3320209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200" spc="66">
                <a:solidFill>
                  <a:srgbClr val="504E4E"/>
                </a:solidFill>
                <a:latin typeface="LiberationSans"/>
                <a:ea typeface="LiberationSans"/>
                <a:cs typeface="LiberationSans"/>
                <a:sym typeface="LiberationSans"/>
              </a:defRPr>
            </a:lvl1pPr>
          </a:lstStyle>
          <a:p>
            <a:r>
              <a:t>Express yourself.</a:t>
            </a:r>
          </a:p>
        </p:txBody>
      </p:sp>
      <p:sp>
        <p:nvSpPr>
          <p:cNvPr id="137" name="Circle"/>
          <p:cNvSpPr/>
          <p:nvPr/>
        </p:nvSpPr>
        <p:spPr>
          <a:xfrm>
            <a:off x="7235614" y="8745329"/>
            <a:ext cx="1016003" cy="1016003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b="1" spc="-90">
                <a:solidFill>
                  <a:srgbClr val="0E70D7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/>
          </a:p>
        </p:txBody>
      </p:sp>
      <p:sp>
        <p:nvSpPr>
          <p:cNvPr id="138" name="Polling"/>
          <p:cNvSpPr txBox="1"/>
          <p:nvPr/>
        </p:nvSpPr>
        <p:spPr>
          <a:xfrm>
            <a:off x="3636873" y="8743998"/>
            <a:ext cx="3320208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b="1" cap="all" spc="100">
                <a:solidFill>
                  <a:srgbClr val="24262C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lvl1pPr>
          </a:lstStyle>
          <a:p>
            <a:r>
              <a:t>Polling</a:t>
            </a:r>
          </a:p>
        </p:txBody>
      </p:sp>
      <p:sp>
        <p:nvSpPr>
          <p:cNvPr id="139" name="Poll your users anytime."/>
          <p:cNvSpPr txBox="1"/>
          <p:nvPr/>
        </p:nvSpPr>
        <p:spPr>
          <a:xfrm>
            <a:off x="3636873" y="9213898"/>
            <a:ext cx="3320208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200" spc="66">
                <a:solidFill>
                  <a:srgbClr val="504E4E"/>
                </a:solidFill>
                <a:latin typeface="LiberationSans"/>
                <a:ea typeface="LiberationSans"/>
                <a:cs typeface="LiberationSans"/>
                <a:sym typeface="LiberationSans"/>
              </a:defRPr>
            </a:lvl1pPr>
          </a:lstStyle>
          <a:p>
            <a:r>
              <a:t>Poll your users anytime.</a:t>
            </a:r>
          </a:p>
        </p:txBody>
      </p:sp>
      <p:sp>
        <p:nvSpPr>
          <p:cNvPr id="140" name="Circle"/>
          <p:cNvSpPr/>
          <p:nvPr/>
        </p:nvSpPr>
        <p:spPr>
          <a:xfrm>
            <a:off x="2292728" y="8745329"/>
            <a:ext cx="1016003" cy="1016003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b="1" spc="-90">
                <a:solidFill>
                  <a:srgbClr val="0E70D7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/>
          </a:p>
        </p:txBody>
      </p:sp>
      <p:sp>
        <p:nvSpPr>
          <p:cNvPr id="141" name="Screensharing"/>
          <p:cNvSpPr txBox="1"/>
          <p:nvPr/>
        </p:nvSpPr>
        <p:spPr>
          <a:xfrm>
            <a:off x="13536145" y="8743998"/>
            <a:ext cx="3320208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2000" b="1" cap="all" spc="100">
                <a:solidFill>
                  <a:srgbClr val="24262C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pPr>
            <a:r>
              <a:t>Screen sharing</a:t>
            </a:r>
          </a:p>
        </p:txBody>
      </p:sp>
      <p:sp>
        <p:nvSpPr>
          <p:cNvPr id="142" name="Share your screen."/>
          <p:cNvSpPr txBox="1"/>
          <p:nvPr/>
        </p:nvSpPr>
        <p:spPr>
          <a:xfrm>
            <a:off x="13536145" y="9213898"/>
            <a:ext cx="3320208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200" spc="66">
                <a:solidFill>
                  <a:srgbClr val="504E4E"/>
                </a:solidFill>
                <a:latin typeface="LiberationSans"/>
                <a:ea typeface="LiberationSans"/>
                <a:cs typeface="LiberationSans"/>
                <a:sym typeface="LiberationSans"/>
              </a:defRPr>
            </a:lvl1pPr>
          </a:lstStyle>
          <a:p>
            <a:r>
              <a:t>Share your screen.</a:t>
            </a:r>
          </a:p>
        </p:txBody>
      </p:sp>
      <p:sp>
        <p:nvSpPr>
          <p:cNvPr id="143" name="Circle"/>
          <p:cNvSpPr/>
          <p:nvPr/>
        </p:nvSpPr>
        <p:spPr>
          <a:xfrm>
            <a:off x="12192000" y="8745329"/>
            <a:ext cx="1016003" cy="1016003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b="1" spc="-90">
                <a:solidFill>
                  <a:srgbClr val="0E70D7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/>
          </a:p>
        </p:txBody>
      </p:sp>
      <p:sp>
        <p:nvSpPr>
          <p:cNvPr id="144" name="Multi-user whiteboard"/>
          <p:cNvSpPr txBox="1"/>
          <p:nvPr/>
        </p:nvSpPr>
        <p:spPr>
          <a:xfrm>
            <a:off x="18489144" y="8743998"/>
            <a:ext cx="3667462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b="1" cap="all" spc="100">
                <a:solidFill>
                  <a:srgbClr val="24262C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lvl1pPr>
          </a:lstStyle>
          <a:p>
            <a:r>
              <a:t>Multi-user whiteboard</a:t>
            </a:r>
          </a:p>
        </p:txBody>
      </p:sp>
      <p:sp>
        <p:nvSpPr>
          <p:cNvPr id="145" name="Draw together."/>
          <p:cNvSpPr txBox="1"/>
          <p:nvPr/>
        </p:nvSpPr>
        <p:spPr>
          <a:xfrm>
            <a:off x="18489144" y="9213898"/>
            <a:ext cx="3320209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200" spc="66">
                <a:solidFill>
                  <a:srgbClr val="504E4E"/>
                </a:solidFill>
                <a:latin typeface="LiberationSans"/>
                <a:ea typeface="LiberationSans"/>
                <a:cs typeface="LiberationSans"/>
                <a:sym typeface="LiberationSans"/>
              </a:defRPr>
            </a:lvl1pPr>
          </a:lstStyle>
          <a:p>
            <a:r>
              <a:t>Draw together.</a:t>
            </a:r>
          </a:p>
        </p:txBody>
      </p:sp>
      <p:sp>
        <p:nvSpPr>
          <p:cNvPr id="146" name="Circle"/>
          <p:cNvSpPr/>
          <p:nvPr/>
        </p:nvSpPr>
        <p:spPr>
          <a:xfrm>
            <a:off x="17145000" y="8745329"/>
            <a:ext cx="1016003" cy="1016003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b="1" spc="-90">
                <a:solidFill>
                  <a:srgbClr val="0E70D7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/>
          </a:p>
        </p:txBody>
      </p:sp>
      <p:sp>
        <p:nvSpPr>
          <p:cNvPr id="147" name="For more information visit bigbluebutton.org →"/>
          <p:cNvSpPr txBox="1"/>
          <p:nvPr/>
        </p:nvSpPr>
        <p:spPr>
          <a:xfrm>
            <a:off x="6922948" y="12176923"/>
            <a:ext cx="1053810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defRPr sz="4000">
                <a:solidFill>
                  <a:srgbClr val="5E5E5E"/>
                </a:solidFill>
                <a:latin typeface="LiberationSans"/>
                <a:ea typeface="LiberationSans"/>
                <a:cs typeface="LiberationSans"/>
                <a:sym typeface="LiberationSans"/>
              </a:defRPr>
            </a:pPr>
            <a:r>
              <a:rPr dirty="0"/>
              <a:t>For more information visit </a:t>
            </a:r>
            <a:r>
              <a:rPr dirty="0">
                <a:solidFill>
                  <a:srgbClr val="5E5E5E"/>
                </a:solidFill>
                <a:uFill>
                  <a:solidFill>
                    <a:srgbClr val="0000FF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bigbluebutton.org ➔</a:t>
            </a:r>
          </a:p>
        </p:txBody>
      </p:sp>
      <p:pic>
        <p:nvPicPr>
          <p:cNvPr id="148" name="bbb_logo (1).svg.pdf" descr="bbb_logo (1).svg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399298" y="576031"/>
            <a:ext cx="1585404" cy="158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6" h="21558" extrusionOk="0">
                <a:moveTo>
                  <a:pt x="10197" y="2"/>
                </a:moveTo>
                <a:cubicBezTo>
                  <a:pt x="9958" y="7"/>
                  <a:pt x="9743" y="18"/>
                  <a:pt x="9570" y="35"/>
                </a:cubicBezTo>
                <a:cubicBezTo>
                  <a:pt x="7158" y="266"/>
                  <a:pt x="4856" y="1363"/>
                  <a:pt x="3138" y="3102"/>
                </a:cubicBezTo>
                <a:cubicBezTo>
                  <a:pt x="2136" y="4117"/>
                  <a:pt x="1453" y="5139"/>
                  <a:pt x="833" y="6543"/>
                </a:cubicBezTo>
                <a:cubicBezTo>
                  <a:pt x="665" y="6924"/>
                  <a:pt x="320" y="8034"/>
                  <a:pt x="223" y="8517"/>
                </a:cubicBezTo>
                <a:cubicBezTo>
                  <a:pt x="-74" y="9987"/>
                  <a:pt x="-74" y="11582"/>
                  <a:pt x="223" y="13051"/>
                </a:cubicBezTo>
                <a:cubicBezTo>
                  <a:pt x="320" y="13534"/>
                  <a:pt x="665" y="14644"/>
                  <a:pt x="833" y="15025"/>
                </a:cubicBezTo>
                <a:cubicBezTo>
                  <a:pt x="1259" y="15990"/>
                  <a:pt x="1758" y="16843"/>
                  <a:pt x="2336" y="17579"/>
                </a:cubicBezTo>
                <a:cubicBezTo>
                  <a:pt x="3015" y="18443"/>
                  <a:pt x="4132" y="19435"/>
                  <a:pt x="5072" y="20013"/>
                </a:cubicBezTo>
                <a:cubicBezTo>
                  <a:pt x="6371" y="20812"/>
                  <a:pt x="7953" y="21360"/>
                  <a:pt x="9443" y="21528"/>
                </a:cubicBezTo>
                <a:cubicBezTo>
                  <a:pt x="9983" y="21589"/>
                  <a:pt x="11769" y="21552"/>
                  <a:pt x="12247" y="21469"/>
                </a:cubicBezTo>
                <a:cubicBezTo>
                  <a:pt x="12852" y="21363"/>
                  <a:pt x="13477" y="21204"/>
                  <a:pt x="14016" y="21020"/>
                </a:cubicBezTo>
                <a:cubicBezTo>
                  <a:pt x="17443" y="19848"/>
                  <a:pt x="20093" y="16895"/>
                  <a:pt x="20925" y="13316"/>
                </a:cubicBezTo>
                <a:cubicBezTo>
                  <a:pt x="21526" y="10732"/>
                  <a:pt x="21191" y="8058"/>
                  <a:pt x="19980" y="5721"/>
                </a:cubicBezTo>
                <a:cubicBezTo>
                  <a:pt x="18421" y="2713"/>
                  <a:pt x="15634" y="689"/>
                  <a:pt x="12247" y="105"/>
                </a:cubicBezTo>
                <a:cubicBezTo>
                  <a:pt x="11819" y="31"/>
                  <a:pt x="10914" y="-11"/>
                  <a:pt x="10197" y="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49" name=""/>
          <p:cNvSpPr txBox="1"/>
          <p:nvPr/>
        </p:nvSpPr>
        <p:spPr>
          <a:xfrm>
            <a:off x="2292728" y="6765618"/>
            <a:ext cx="1016003" cy="55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FFFFFF"/>
                </a:solidFill>
                <a:latin typeface="BigBlueButton"/>
                <a:ea typeface="BigBlueButton"/>
                <a:cs typeface="BigBlueButton"/>
                <a:sym typeface="BigBlueButton"/>
              </a:defRPr>
            </a:lvl1pPr>
          </a:lstStyle>
          <a:p>
            <a:r>
              <a:t></a:t>
            </a:r>
          </a:p>
        </p:txBody>
      </p:sp>
      <p:sp>
        <p:nvSpPr>
          <p:cNvPr id="150" name=""/>
          <p:cNvSpPr txBox="1"/>
          <p:nvPr/>
        </p:nvSpPr>
        <p:spPr>
          <a:xfrm>
            <a:off x="7235614" y="6765618"/>
            <a:ext cx="1016003" cy="55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FFFFFF"/>
                </a:solidFill>
                <a:latin typeface="BigBlueButton"/>
                <a:ea typeface="BigBlueButton"/>
                <a:cs typeface="BigBlueButton"/>
                <a:sym typeface="BigBlueButton"/>
              </a:defRPr>
            </a:lvl1pPr>
          </a:lstStyle>
          <a:p>
            <a:r>
              <a:t></a:t>
            </a:r>
          </a:p>
        </p:txBody>
      </p:sp>
      <p:sp>
        <p:nvSpPr>
          <p:cNvPr id="151" name=""/>
          <p:cNvSpPr txBox="1"/>
          <p:nvPr/>
        </p:nvSpPr>
        <p:spPr>
          <a:xfrm>
            <a:off x="2292728" y="8975418"/>
            <a:ext cx="1016003" cy="55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FFFFFF"/>
                </a:solidFill>
                <a:latin typeface="BigBlueButton"/>
                <a:ea typeface="BigBlueButton"/>
                <a:cs typeface="BigBlueButton"/>
                <a:sym typeface="BigBlueButton"/>
              </a:defRPr>
            </a:lvl1pPr>
          </a:lstStyle>
          <a:p>
            <a:r>
              <a:t></a:t>
            </a:r>
          </a:p>
        </p:txBody>
      </p:sp>
      <p:sp>
        <p:nvSpPr>
          <p:cNvPr id="152" name=""/>
          <p:cNvSpPr txBox="1"/>
          <p:nvPr/>
        </p:nvSpPr>
        <p:spPr>
          <a:xfrm>
            <a:off x="12192000" y="8975418"/>
            <a:ext cx="1016003" cy="55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FFFFFF"/>
                </a:solidFill>
                <a:latin typeface="BigBlueButton"/>
                <a:ea typeface="BigBlueButton"/>
                <a:cs typeface="BigBlueButton"/>
                <a:sym typeface="BigBlueButton"/>
              </a:defRPr>
            </a:lvl1pPr>
          </a:lstStyle>
          <a:p>
            <a:r>
              <a:t></a:t>
            </a:r>
          </a:p>
        </p:txBody>
      </p:sp>
      <p:sp>
        <p:nvSpPr>
          <p:cNvPr id="153" name=""/>
          <p:cNvSpPr txBox="1"/>
          <p:nvPr/>
        </p:nvSpPr>
        <p:spPr>
          <a:xfrm>
            <a:off x="12192000" y="6765618"/>
            <a:ext cx="1016003" cy="55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FFFFFF"/>
                </a:solidFill>
                <a:latin typeface="BigBlueButton"/>
                <a:ea typeface="BigBlueButton"/>
                <a:cs typeface="BigBlueButton"/>
                <a:sym typeface="BigBlueButton"/>
              </a:defRPr>
            </a:lvl1pPr>
          </a:lstStyle>
          <a:p>
            <a:r>
              <a:t></a:t>
            </a:r>
          </a:p>
        </p:txBody>
      </p:sp>
      <p:sp>
        <p:nvSpPr>
          <p:cNvPr id="154" name=""/>
          <p:cNvSpPr txBox="1"/>
          <p:nvPr/>
        </p:nvSpPr>
        <p:spPr>
          <a:xfrm>
            <a:off x="7235614" y="8975418"/>
            <a:ext cx="1016003" cy="55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FFFFFF"/>
                </a:solidFill>
                <a:latin typeface="BigBlueButton"/>
                <a:ea typeface="BigBlueButton"/>
                <a:cs typeface="BigBlueButton"/>
                <a:sym typeface="BigBlueButton"/>
              </a:defRPr>
            </a:lvl1pPr>
          </a:lstStyle>
          <a:p>
            <a:r>
              <a:rPr dirty="0"/>
              <a:t></a:t>
            </a:r>
          </a:p>
        </p:txBody>
      </p:sp>
      <p:sp>
        <p:nvSpPr>
          <p:cNvPr id="155" name=""/>
          <p:cNvSpPr txBox="1"/>
          <p:nvPr/>
        </p:nvSpPr>
        <p:spPr>
          <a:xfrm>
            <a:off x="17145000" y="8975418"/>
            <a:ext cx="1016003" cy="55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FFFFFF"/>
                </a:solidFill>
                <a:latin typeface="BigBlueButton"/>
                <a:ea typeface="BigBlueButton"/>
                <a:cs typeface="BigBlueButton"/>
                <a:sym typeface="BigBlueButton"/>
              </a:defRPr>
            </a:lvl1pPr>
          </a:lstStyle>
          <a:p>
            <a:r>
              <a:t></a:t>
            </a:r>
          </a:p>
        </p:txBody>
      </p:sp>
      <p:sp>
        <p:nvSpPr>
          <p:cNvPr id="156" name="BREAKOUT ROOMS"/>
          <p:cNvSpPr txBox="1"/>
          <p:nvPr/>
        </p:nvSpPr>
        <p:spPr>
          <a:xfrm>
            <a:off x="18489144" y="6535529"/>
            <a:ext cx="2668763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12700">
              <a:defRPr sz="2000" b="1" cap="all" spc="100">
                <a:solidFill>
                  <a:srgbClr val="24262C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lvl1pPr>
          </a:lstStyle>
          <a:p>
            <a:r>
              <a:t>BREAKOUT ROOMS</a:t>
            </a:r>
          </a:p>
        </p:txBody>
      </p:sp>
      <p:sp>
        <p:nvSpPr>
          <p:cNvPr id="157" name="Group users into breakout rooms for team collaboration."/>
          <p:cNvSpPr txBox="1"/>
          <p:nvPr/>
        </p:nvSpPr>
        <p:spPr>
          <a:xfrm>
            <a:off x="18489144" y="7005429"/>
            <a:ext cx="3320209" cy="71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200" spc="66">
                <a:solidFill>
                  <a:srgbClr val="504E4E"/>
                </a:solidFill>
                <a:latin typeface="LiberationSans"/>
                <a:ea typeface="LiberationSans"/>
                <a:cs typeface="LiberationSans"/>
                <a:sym typeface="LiberationSans"/>
              </a:defRPr>
            </a:lvl1pPr>
          </a:lstStyle>
          <a:p>
            <a:r>
              <a:t>Form teams of users for group work.</a:t>
            </a:r>
          </a:p>
        </p:txBody>
      </p:sp>
      <p:sp>
        <p:nvSpPr>
          <p:cNvPr id="158" name="Circle"/>
          <p:cNvSpPr/>
          <p:nvPr/>
        </p:nvSpPr>
        <p:spPr>
          <a:xfrm>
            <a:off x="17145000" y="6536860"/>
            <a:ext cx="1016003" cy="1016003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b="1" spc="-90">
                <a:solidFill>
                  <a:srgbClr val="0E70D7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/>
          </a:p>
        </p:txBody>
      </p:sp>
      <p:sp>
        <p:nvSpPr>
          <p:cNvPr id="159" name=""/>
          <p:cNvSpPr txBox="1"/>
          <p:nvPr/>
        </p:nvSpPr>
        <p:spPr>
          <a:xfrm>
            <a:off x="17145000" y="6766949"/>
            <a:ext cx="1016003" cy="55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FFFFFF"/>
                </a:solidFill>
                <a:latin typeface="BigBlueButton"/>
                <a:ea typeface="BigBlueButton"/>
                <a:cs typeface="BigBlueButton"/>
                <a:sym typeface="BigBlueButton"/>
              </a:defRPr>
            </a:lvl1pPr>
          </a:lstStyle>
          <a:p>
            <a:r>
              <a:t>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5"/>
          <p:cNvSpPr txBox="1"/>
          <p:nvPr/>
        </p:nvSpPr>
        <p:spPr>
          <a:xfrm>
            <a:off x="5644444" y="12724786"/>
            <a:ext cx="13095112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lvl1pPr>
          </a:lstStyle>
          <a:p>
            <a:r>
              <a:t>This slide left blank for whiteboard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5"/>
          <p:cNvSpPr txBox="1"/>
          <p:nvPr/>
        </p:nvSpPr>
        <p:spPr>
          <a:xfrm>
            <a:off x="5644444" y="12724786"/>
            <a:ext cx="13095112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lvl1pPr>
          </a:lstStyle>
          <a:p>
            <a:r>
              <a:t>This slide left blank for whiteboard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5"/>
          <p:cNvSpPr txBox="1"/>
          <p:nvPr/>
        </p:nvSpPr>
        <p:spPr>
          <a:xfrm>
            <a:off x="5644444" y="12724786"/>
            <a:ext cx="13095112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lvl1pPr>
          </a:lstStyle>
          <a:p>
            <a:r>
              <a:t>This slide left blank for whiteboard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Box 5"/>
          <p:cNvSpPr txBox="1"/>
          <p:nvPr/>
        </p:nvSpPr>
        <p:spPr>
          <a:xfrm>
            <a:off x="5644444" y="12724786"/>
            <a:ext cx="13095112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lvl1pPr>
          </a:lstStyle>
          <a:p>
            <a:r>
              <a:t>This slide left blank for whiteboard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Box 5"/>
          <p:cNvSpPr txBox="1"/>
          <p:nvPr/>
        </p:nvSpPr>
        <p:spPr>
          <a:xfrm>
            <a:off x="5644444" y="12724786"/>
            <a:ext cx="13095112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lvl1pPr>
          </a:lstStyle>
          <a:p>
            <a:r>
              <a:t>This slide left blank for whiteboard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5"/>
          <p:cNvSpPr txBox="1"/>
          <p:nvPr/>
        </p:nvSpPr>
        <p:spPr>
          <a:xfrm>
            <a:off x="5644444" y="12724786"/>
            <a:ext cx="13095112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lvl1pPr>
          </a:lstStyle>
          <a:p>
            <a:r>
              <a:t>This slide left blank for whiteboard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5"/>
          <p:cNvSpPr txBox="1"/>
          <p:nvPr/>
        </p:nvSpPr>
        <p:spPr>
          <a:xfrm>
            <a:off x="5644444" y="12724786"/>
            <a:ext cx="13095112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lvl1pPr>
          </a:lstStyle>
          <a:p>
            <a:r>
              <a:t>This slide left blank for whiteboard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5"/>
          <p:cNvSpPr txBox="1"/>
          <p:nvPr/>
        </p:nvSpPr>
        <p:spPr>
          <a:xfrm>
            <a:off x="5644444" y="12724786"/>
            <a:ext cx="13095112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lvl1pPr>
          </a:lstStyle>
          <a:p>
            <a:r>
              <a:t>This slide left blank for whiteboard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5"/>
          <p:cNvSpPr txBox="1"/>
          <p:nvPr/>
        </p:nvSpPr>
        <p:spPr>
          <a:xfrm>
            <a:off x="5644444" y="12724786"/>
            <a:ext cx="13095112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lvl1pPr>
          </a:lstStyle>
          <a:p>
            <a:r>
              <a:t>This slide left blank for whiteboard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5"/>
          <p:cNvSpPr txBox="1"/>
          <p:nvPr/>
        </p:nvSpPr>
        <p:spPr>
          <a:xfrm>
            <a:off x="5644444" y="12724786"/>
            <a:ext cx="13095112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lvl1pPr>
          </a:lstStyle>
          <a:p>
            <a:r>
              <a:t>This slide left blank for whiteboard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Box 5"/>
          <p:cNvSpPr txBox="1"/>
          <p:nvPr/>
        </p:nvSpPr>
        <p:spPr>
          <a:xfrm>
            <a:off x="5644444" y="12724786"/>
            <a:ext cx="13095112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lvl1pPr>
          </a:lstStyle>
          <a:p>
            <a:r>
              <a:t>This slide left blank for whiteboard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5"/>
          <p:cNvSpPr txBox="1"/>
          <p:nvPr/>
        </p:nvSpPr>
        <p:spPr>
          <a:xfrm>
            <a:off x="5644444" y="12724786"/>
            <a:ext cx="13095112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lvl1pPr>
          </a:lstStyle>
          <a:p>
            <a:r>
              <a:t>This slide left blank for whiteboard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5"/>
          <p:cNvSpPr txBox="1"/>
          <p:nvPr/>
        </p:nvSpPr>
        <p:spPr>
          <a:xfrm>
            <a:off x="5644444" y="12724786"/>
            <a:ext cx="13095112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lvl1pPr>
          </a:lstStyle>
          <a:p>
            <a:r>
              <a:t>This slide left blank for whiteboard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5"/>
          <p:cNvSpPr txBox="1"/>
          <p:nvPr/>
        </p:nvSpPr>
        <p:spPr>
          <a:xfrm>
            <a:off x="5644444" y="12724786"/>
            <a:ext cx="13095112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LiberationSans-Bold"/>
                <a:ea typeface="LiberationSans-Bold"/>
                <a:cs typeface="LiberationSans-Bold"/>
                <a:sym typeface="LiberationSans-Bold"/>
              </a:defRPr>
            </a:lvl1pPr>
          </a:lstStyle>
          <a:p>
            <a:r>
              <a:t>This slide left blank for whiteboard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Macintosh PowerPoint</Application>
  <PresentationFormat>Benutzerdefiniert</PresentationFormat>
  <Paragraphs>42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BigBlueButton</vt:lpstr>
      <vt:lpstr>Helvetica Neue</vt:lpstr>
      <vt:lpstr>Helvetica Neue Light</vt:lpstr>
      <vt:lpstr>Helvetica Neue Medium</vt:lpstr>
      <vt:lpstr>Liberation Sans</vt:lpstr>
      <vt:lpstr>LiberationSans</vt:lpstr>
      <vt:lpstr>LiberationSans-Bold</vt:lpstr>
      <vt:lpstr>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Office2016S0060</cp:lastModifiedBy>
  <cp:revision>1</cp:revision>
  <dcterms:modified xsi:type="dcterms:W3CDTF">2021-04-04T19:54:38Z</dcterms:modified>
</cp:coreProperties>
</file>