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361" r:id="rId3"/>
    <p:sldId id="257" r:id="rId4"/>
    <p:sldId id="292" r:id="rId5"/>
    <p:sldId id="293" r:id="rId6"/>
    <p:sldId id="346" r:id="rId7"/>
    <p:sldId id="258" r:id="rId8"/>
    <p:sldId id="359" r:id="rId9"/>
    <p:sldId id="262" r:id="rId10"/>
    <p:sldId id="348" r:id="rId11"/>
    <p:sldId id="335" r:id="rId12"/>
    <p:sldId id="286" r:id="rId13"/>
    <p:sldId id="364" r:id="rId14"/>
    <p:sldId id="345" r:id="rId15"/>
    <p:sldId id="305" r:id="rId16"/>
    <p:sldId id="285" r:id="rId17"/>
    <p:sldId id="278" r:id="rId18"/>
    <p:sldId id="333" r:id="rId19"/>
    <p:sldId id="304" r:id="rId20"/>
    <p:sldId id="288" r:id="rId21"/>
    <p:sldId id="325" r:id="rId22"/>
    <p:sldId id="287" r:id="rId23"/>
    <p:sldId id="319" r:id="rId24"/>
    <p:sldId id="360" r:id="rId25"/>
    <p:sldId id="330" r:id="rId26"/>
    <p:sldId id="294" r:id="rId27"/>
    <p:sldId id="295" r:id="rId28"/>
    <p:sldId id="347" r:id="rId29"/>
    <p:sldId id="289" r:id="rId30"/>
    <p:sldId id="306" r:id="rId31"/>
    <p:sldId id="363" r:id="rId32"/>
    <p:sldId id="326" r:id="rId33"/>
    <p:sldId id="266" r:id="rId34"/>
    <p:sldId id="299" r:id="rId35"/>
    <p:sldId id="271" r:id="rId36"/>
    <p:sldId id="334" r:id="rId37"/>
    <p:sldId id="327" r:id="rId38"/>
    <p:sldId id="358" r:id="rId39"/>
    <p:sldId id="321" r:id="rId40"/>
    <p:sldId id="324" r:id="rId41"/>
    <p:sldId id="318" r:id="rId42"/>
    <p:sldId id="350" r:id="rId43"/>
    <p:sldId id="313" r:id="rId44"/>
    <p:sldId id="366" r:id="rId45"/>
    <p:sldId id="367" r:id="rId46"/>
    <p:sldId id="352" r:id="rId47"/>
    <p:sldId id="272" r:id="rId48"/>
    <p:sldId id="331" r:id="rId49"/>
    <p:sldId id="332" r:id="rId50"/>
    <p:sldId id="349" r:id="rId51"/>
    <p:sldId id="322" r:id="rId52"/>
    <p:sldId id="368" r:id="rId53"/>
    <p:sldId id="344" r:id="rId54"/>
    <p:sldId id="329" r:id="rId55"/>
    <p:sldId id="323" r:id="rId56"/>
    <p:sldId id="301" r:id="rId57"/>
    <p:sldId id="281" r:id="rId58"/>
    <p:sldId id="342" r:id="rId59"/>
    <p:sldId id="362" r:id="rId60"/>
    <p:sldId id="290" r:id="rId61"/>
    <p:sldId id="291" r:id="rId62"/>
  </p:sldIdLst>
  <p:sldSz cx="9144000" cy="6858000" type="screen4x3"/>
  <p:notesSz cx="6669088" cy="9926638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24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E99BBC-2793-4538-92BD-0DA19F898AE8}" type="datetimeFigureOut">
              <a:rPr lang="tr-TR" smtClean="0"/>
              <a:pPr/>
              <a:t>30.06.2015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79B61-1B91-4845-86B5-E659619CD1C5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379264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6268A-E197-498C-91B9-FAD3638BC006}" type="datetimeFigureOut">
              <a:rPr lang="tr-TR" smtClean="0"/>
              <a:pPr/>
              <a:t>30.06.2015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5C968-1159-4501-B1EC-9658D601535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7714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Slayt Görüntüsü Yer Tutucusu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Not Yer Tutucusu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tr-TR" smtClean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tr-TR" smtClean="0"/>
              <a:t>sssssssss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1B4BD9-5436-45CB-A4EA-56463CC70D46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F0D7-3636-43DC-B5E3-4CEB1A3D12F1}" type="datetimeFigureOut">
              <a:rPr lang="tr-TR" smtClean="0"/>
              <a:pPr/>
              <a:t>30.06.2015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F93-DA4E-4518-BF58-042958A994B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90443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F0D7-3636-43DC-B5E3-4CEB1A3D12F1}" type="datetimeFigureOut">
              <a:rPr lang="tr-TR" smtClean="0"/>
              <a:pPr/>
              <a:t>30.06.2015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F93-DA4E-4518-BF58-042958A994B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617852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F0D7-3636-43DC-B5E3-4CEB1A3D12F1}" type="datetimeFigureOut">
              <a:rPr lang="tr-TR" smtClean="0"/>
              <a:pPr/>
              <a:t>30.06.2015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F93-DA4E-4518-BF58-042958A994B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11975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F0D7-3636-43DC-B5E3-4CEB1A3D12F1}" type="datetimeFigureOut">
              <a:rPr lang="tr-TR" smtClean="0"/>
              <a:pPr/>
              <a:t>30.06.2015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F93-DA4E-4518-BF58-042958A994B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671906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F0D7-3636-43DC-B5E3-4CEB1A3D12F1}" type="datetimeFigureOut">
              <a:rPr lang="tr-TR" smtClean="0"/>
              <a:pPr/>
              <a:t>30.06.2015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F93-DA4E-4518-BF58-042958A994B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05381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F0D7-3636-43DC-B5E3-4CEB1A3D12F1}" type="datetimeFigureOut">
              <a:rPr lang="tr-TR" smtClean="0"/>
              <a:pPr/>
              <a:t>30.06.2015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F93-DA4E-4518-BF58-042958A994B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58149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F0D7-3636-43DC-B5E3-4CEB1A3D12F1}" type="datetimeFigureOut">
              <a:rPr lang="tr-TR" smtClean="0"/>
              <a:pPr/>
              <a:t>30.06.2015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F93-DA4E-4518-BF58-042958A994B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95539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F0D7-3636-43DC-B5E3-4CEB1A3D12F1}" type="datetimeFigureOut">
              <a:rPr lang="tr-TR" smtClean="0"/>
              <a:pPr/>
              <a:t>30.06.2015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F93-DA4E-4518-BF58-042958A994B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378747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F0D7-3636-43DC-B5E3-4CEB1A3D12F1}" type="datetimeFigureOut">
              <a:rPr lang="tr-TR" smtClean="0"/>
              <a:pPr/>
              <a:t>30.06.2015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F93-DA4E-4518-BF58-042958A994B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96350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F0D7-3636-43DC-B5E3-4CEB1A3D12F1}" type="datetimeFigureOut">
              <a:rPr lang="tr-TR" smtClean="0"/>
              <a:pPr/>
              <a:t>30.06.2015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F93-DA4E-4518-BF58-042958A994B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24134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5F0D7-3636-43DC-B5E3-4CEB1A3D12F1}" type="datetimeFigureOut">
              <a:rPr lang="tr-TR" smtClean="0"/>
              <a:pPr/>
              <a:t>30.06.2015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AEF93-DA4E-4518-BF58-042958A994B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103776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5F0D7-3636-43DC-B5E3-4CEB1A3D12F1}" type="datetimeFigureOut">
              <a:rPr lang="tr-TR" smtClean="0"/>
              <a:pPr/>
              <a:t>30.06.2015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AEF93-DA4E-4518-BF58-042958A994B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xmlns="" val="279197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http://www.google.com.tr/imgres?q=dikkat&amp;biw=1440&amp;bih=719&amp;tbm=isch&amp;tbnid=30EdbCDEjudtDM:&amp;imgrefurl=http://panoturk.blogspot.com/2012/01/bu-dikkat-testine-dikkat.html&amp;docid=HO8OW9L1nPFdsM&amp;imgurl=http://4.bp.blogspot.com/-etF4EzKIF2g/Twn8fa8c5lI/AAAAAAAAA94/TK01A9kgKKQ/s1600/dikkat.jpg&amp;w=347&amp;h=346&amp;ei=OzOSUbbeCsvFPZregegP&amp;zoom=1&amp;iact=hc&amp;vpx=1168&amp;vpy=148&amp;dur=1170&amp;hovh=224&amp;hovw=225&amp;tx=133&amp;ty=108&amp;page=1&amp;tbnh=143&amp;tbnw=140&amp;start=0&amp;ndsp=32&amp;ved=1t:429,r:8,s:0,i:179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hyperlink" Target="http://www.google.com.tr/imgres?q=dikkat&amp;start=133&amp;biw=1440&amp;bih=719&amp;tbm=isch&amp;tbnid=-6GsI47io9h7uM:&amp;imgrefurl=http://www.yte.bilgem.tubitak.gov.tr/butunlesik/index.php/sss/sss-yardim/406-odemelerhaksahipligi&amp;docid=42YxpGGUCfy7qM&amp;imgurl=http://www.yte.bilgem.tubitak.gov.tr/butunlesik/images/stories/1_84.jpg&amp;w=400&amp;h=400&amp;ei=rjOSUe7EAYavO7WXgJAO&amp;zoom=1&amp;iact=hc&amp;vpx=964&amp;vpy=376&amp;dur=998&amp;hovh=225&amp;hovw=225&amp;tx=109&amp;ty=131&amp;page=5&amp;tbnh=141&amp;tbnw=135&amp;ndsp=36&amp;ved=1t:429,r:38,s:100,i:11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gif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3568" y="908720"/>
            <a:ext cx="7772400" cy="1470025"/>
          </a:xfrm>
        </p:spPr>
        <p:txBody>
          <a:bodyPr/>
          <a:lstStyle/>
          <a:p>
            <a:r>
              <a:rPr lang="tr-TR" b="1" dirty="0">
                <a:latin typeface="Calibri" pitchFamily="34" charset="0"/>
              </a:rPr>
              <a:t>AKILCI </a:t>
            </a:r>
            <a:r>
              <a:rPr lang="tr-TR" b="1" dirty="0" smtClean="0">
                <a:latin typeface="Calibri" pitchFamily="34" charset="0"/>
              </a:rPr>
              <a:t>ANTİBİYOTİK KULLANIMI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1988840"/>
            <a:ext cx="3071812" cy="170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6 Dikdörtgen"/>
          <p:cNvSpPr>
            <a:spLocks noChangeArrowheads="1"/>
          </p:cNvSpPr>
          <p:nvPr/>
        </p:nvSpPr>
        <p:spPr bwMode="auto">
          <a:xfrm>
            <a:off x="827584" y="4149080"/>
            <a:ext cx="77048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tr-T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tr-TR" dirty="0">
                <a:latin typeface="Calibri" pitchFamily="34" charset="0"/>
                <a:ea typeface="Calibri" pitchFamily="34" charset="0"/>
                <a:cs typeface="Calibri" pitchFamily="34" charset="0"/>
              </a:rPr>
              <a:t>T.C. Sağlık </a:t>
            </a:r>
            <a:r>
              <a:rPr lang="tr-TR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Bakanlığı</a:t>
            </a:r>
          </a:p>
          <a:p>
            <a:pPr algn="ctr"/>
            <a:r>
              <a:rPr lang="tr-TR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 Türkiye İlaç ve Tıbbi Cihaz Kurumu</a:t>
            </a:r>
          </a:p>
          <a:p>
            <a:pPr algn="ctr"/>
            <a:r>
              <a:rPr lang="tr-TR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Akılcı İlaç Kullanımı ve  İlaç Tedarik Yönetimi Dairesi</a:t>
            </a:r>
            <a:endParaRPr lang="tr-TR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657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/>
              <a:t>Antibiyotik Ne İşe Yarar?</a:t>
            </a:r>
            <a:endParaRPr lang="tr-TR" sz="32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400" dirty="0" smtClean="0"/>
              <a:t>Enfeksiyon varlığında kullanılan uygun </a:t>
            </a:r>
            <a:r>
              <a:rPr lang="tr-TR" sz="2400" dirty="0"/>
              <a:t>antibiyotik tedavisi; </a:t>
            </a:r>
            <a:endParaRPr lang="tr-TR" sz="2400" dirty="0" smtClean="0"/>
          </a:p>
          <a:p>
            <a:pPr algn="just"/>
            <a:r>
              <a:rPr lang="tr-TR" sz="2400" dirty="0"/>
              <a:t>Hastalığın şifa ile düzelmesi,</a:t>
            </a:r>
          </a:p>
          <a:p>
            <a:pPr algn="just"/>
            <a:r>
              <a:rPr lang="tr-TR" sz="2400" dirty="0" smtClean="0"/>
              <a:t>Yaşam kalite ve süresinin artırılması, </a:t>
            </a:r>
          </a:p>
          <a:p>
            <a:pPr algn="just"/>
            <a:r>
              <a:rPr lang="tr-TR" sz="2400" dirty="0" smtClean="0"/>
              <a:t>Hastalığa </a:t>
            </a:r>
            <a:r>
              <a:rPr lang="tr-TR" sz="2400" dirty="0"/>
              <a:t>bağlı gelişen istenmeyen durumların</a:t>
            </a:r>
            <a:r>
              <a:rPr lang="tr-TR" sz="2400" dirty="0" smtClean="0"/>
              <a:t> önlenmesi, </a:t>
            </a:r>
          </a:p>
          <a:p>
            <a:pPr algn="just"/>
            <a:r>
              <a:rPr lang="tr-TR" sz="2400" dirty="0"/>
              <a:t>Hastalığın müzminleşmesinin önlenmesi, </a:t>
            </a:r>
            <a:endParaRPr lang="tr-TR" sz="2400" dirty="0" smtClean="0"/>
          </a:p>
          <a:p>
            <a:pPr algn="just"/>
            <a:r>
              <a:rPr lang="tr-TR" sz="2400" dirty="0"/>
              <a:t>H</a:t>
            </a:r>
            <a:r>
              <a:rPr lang="tr-TR" sz="2400" dirty="0" smtClean="0"/>
              <a:t>astalık </a:t>
            </a:r>
            <a:r>
              <a:rPr lang="tr-TR" sz="2400" dirty="0"/>
              <a:t>şiddet ve süresinin </a:t>
            </a:r>
            <a:r>
              <a:rPr lang="tr-TR" sz="2400" dirty="0" smtClean="0"/>
              <a:t>kısaltılması açısından önemlidir</a:t>
            </a:r>
            <a:r>
              <a:rPr lang="tr-TR" sz="2400" dirty="0"/>
              <a:t>.</a:t>
            </a: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AutoShape 2" descr="data:image/jpeg;base64,/9j/4AAQSkZJRgABAQAAAQABAAD/2wCEAAkGBhISEBUSEhQSEBUUFBIVFBUUEBQUFRQXFRQWFRgYFRQXHCYeGBkjGRQVHy8gIycpLiwsFR4xNTAqNSctLCkBCQoKDgwOGQ8PGi0jHyUwNTU1NTUyLCo0MjMsKSwxLzIqMjUyLTUqKiw1LDQsLyw0MjU1NC8sLC8sNTAvLCk0NP/AABEIAMIBAwMBIgACEQEDEQH/xAAcAAEAAgMBAQEAAAAAAAAAAAAABAYBAgUDBwj/xABAEAABAwIDBAcFBgUCBwAAAAABAAIDBBEFEiEGMUFRBxMiYXGBkRQyQqGxI1JicpLBM4Ky0fAVoiRDY8LS4fH/xAAaAQEAAwEBAQAAAAAAAAAAAAAAAwQFAgEG/8QALxEAAgECAwYFBAIDAAAAAAAAAAECAxEEEiEFEzFBUYEiYXGx8BSRwdEyoeHi8f/aAAwDAQACEQMRAD8A+4oiIAiIgCIiAIiIAiIgCIiAIiIAiIgCIiAIiIAiIgCIiAIiIAiIgCIiAIiIAiIgCIiAIiIAiIgCIiAIiIAiIgCIiAIiIAiIgCIiAIiwXIDKLAKygCIiAIiIAiIgCIiAIiIAiIgCIiAIiIAiIgCIiAIiIAsOcALnQDUk8FWdsdvYKBuX+LMRdsQO7kXn4R8z8189NJimLHPK7qYTq0G7I7fhjGr/AMx9VBOsk8sVdmrhtmyqQ31WShDq+fouZ9Kr9vKCE2fUx35MvJ65AbKHH0oYaTbryPGGW39KrFH0TU4A62WWQ8cuWMeQs4/NSJeiqjI7Lp2Hnna75Fq4zV+iLKpbJWjnN+dkl7XL7huN09QLwyxy88jwSPEbx5qavieKdGlVTnraWQzZdRlvHM3wsdfI37lP2X6WJYnCKuBkaDlMmW0jLadtvxAevivFiHF5aisdVNjxqwdTBVN4ly4Ndv8AnkfXUXlBVMe1r2uDmuAc0g6EEXBC9VbMBq2jME2XMlnJN1NrJLN8VynuQ8PUVBW4xIt1OtlELlAxOazCBvOg8TogLYx4IBG4gH1Wy0gjyta3kAPQWW6AIiIAiIgCIiAIiIAiIgCIiALV7iASBc2Nhz7lsoOMYc6aIsbLLTu3h8TgHA99xqO5eM6ik3qVPDelmnc8xzxvpiDYm+cAg2IdYBw9CrrTVTJGh8bmvadQ5pBB8CF+f8e2ZqoZHGojeSSSZCCWuJ1v1g0N+/VYwDaCpo3XiccpIzxuN2O9Nx71ThXknaZ9NiNk0akc+Hdn63T9GfoW6p20HSH7E50c0DjJcGPK8dXJGSbOzEXaRaxFjqt6DaiKojAEhgkew2a+zXtJFrtzaOtvBG/RUDGdhq0PLtam/wAQfdx/M15v5aqarOVrwM3BYelvHHFaet1/Z9P2W2ygrmnJdkjRd0biLgc2ke83v9VG292ybQQdmzp5LiJp4c3uHIfM+a+Z4Fh9VRVMVQ+GaJjHgvcY3Zch0f5ZSV1cEpn4liMlbO09XE4CNjt2nuN7wB2jzJ71FvZyjl5v5cuvAYelVdZu9OKva/F8o9yRslsYXH2yuvJI85wyTW19c8l957joOPIb7RdJ8cZMdK0TOGhkdfqx+UDV/joPFcvb/ax8shoqcki+WQt1Mj72yC3AHQ8z4a9XZjo6ihYJasNkfbMWOI6uMfi4OPO+njvXCbvu6XdlqUaeVYvaGt/4wXT9fHd6FPl2txKc3bLN4QtLQP0Baw7Y4hC7Waa/3Ze38ni6+kTbfUEJyCUG2loo3Fo8CBb0U2lxWir2FgdHUC2rHt7QHPK4XHiPVc7q70qa/PMke0FCN6mDtD0/1scDZfpMZM4RVIbC86NeD9m48jf3D528FY6rY+lqKhtRKwF0Z1+7IeHWD4rf+jcaL5/tX0d9VKx1OT1UkjGEHUxF7g0G/Fmv7d6+rex9XTtihu7IwNbd3aNha5J3lT0s8rxqrgZm0Hh6WSvgZNZk7rp19PTuuR6zTCy5WBbQvfVOpTFIGsjziQglpFwG9rjfXv7JVExjH8SpC4zU0nU3PbAzBov8RbcDTvVr6MMYkqoZJSbRh+RrCbuDh2nE8gQ4W56qxmV7GK6U1DPbTqWXEpdQOQ+v/wAXPL157Q1nVzAHTM0EeWh/b1UKOvB4rojJ7nKFCzrKqNnAHO7wbr9bLaSqFibqRsdDn6yoPxHIz8rd59f6UBZkREAREQBERAEREAREQBERAEREAREQGCFSjA0O1a24J1yi+h5q5zzNY1z3ENa0FzidwAFyT5BfNq3bGmMry1zy0uJB6sga67t++65lKK4snpUatS7pxb9CyzQMlYBI1sg5OaHfXcuc7Cur/gSyQ/gJ62P9D9R5ELTDsbjkaQ1wdb19DqlTXi29LKWp5mqUvDw8n+mV/b7F5/ZGQyhrc5IbLHI4MeGntNfGQSD7p38V49bBSUAdFI9lTGxoc0FzHuc52ofG8atFzY20DRqoWO1PtFbRwb2iS/dZ8jQflH8lN6V60gQMGlzI889MoHlq5U5uznLpofSYWCnHD0Lfzbk7aLTrx0aRD2ApYY5Papg8NN2xSPb9m1+52Z/A62BOmp1uo+1W0c1fUezU4cY82VrG6daR8bu7iL6AaruYpRupMKD2SyjNFG18ZIcxxlAzZQRdnvE9krkbHNmijdWRxmQDMwkhjuw0Bzgdzxw7Tb7tQuHF2VLhzZZhWi5zxzWZp5Y3eia4Eyk6I3Ft5KgMdyZFnA/mLhf0VcxzZ6pw6Zjs3G8crCQLjh3HuPzUmv6Rqt0+eOUMbfsxtDS0Dk64u48/lZXfaCdtZg5mIAJibKB917Trb/cPArl06U01DRolji8dh505YmUZQm7WVtL9l+eZP2ax722kEhsHi7JBwDxbUDkdD59ym0eNWOUmxBse4jeqN0TzH/iGcPsnefbB/b0XC2uxGWHEpuqeWgujJHAkxsJuDpdWY17U4ykY1bZefG1aFJ2srrvbT+z7fDWBw4FeeGYbBTl5gjbD1hDnhgs0uGl8u4HwsqNXYhJSMMpe7I21xa51cG+e9dfCNpetYHAh7TuLf83qzpcxLTUL62f2LBi9BFO1okBOU3aQbEXFjry/sFyn4BCPdLh/MVOE2YLDl6RlTqtnJ5ZmxNnyRuOtxc25abyvotFRtijbGwWawADy4nvO9ViffdWikmzxtdzAJ8eKA9kREAREQBERAEREAREQBERAEREAREQHA21c1tHLI98rAGFtoyBnL+yGuDgRYkgeC+HMDibAXPIFxPoF+jpYg4FrgHA7wQCD4gquiRkbzkZGwXI7LGt3G28BQVKOd3NbBbSeFg4pXv8AOh89wDY6qe4SPvTMGt3Ah5/K0m/rp4rrVOz0lwOucRcXOVt7X1sOdlcqtolbvseBCq1VI9jy12h+RHMLqFKMVYgxGOq15ZpW+yK9iNHGzFqeGOR7m5WZZDYSNJMhs05bDtd3xFRekinMUkPafLmY7WUh5FnbhoLDUKFjlWY6+Cc/C5hv3Mfc/IqzdKFDnpo5m69U+x/LJYX/AFNb6qpOPhmujN/C1bVsLJ8JRa7q697DajDB/pnWsfM+zYH2fK57LHKD2Dppm8lD6PoIqinkjeX52uN2tmkY0seAAcjXBu8OB04i66uwmIMqqDqH9oxtMT28SxwOU+lx/KqPiWHVOGVOZhc3U9XIB2Xt5Hhfm0/2KSeVxqpaW1PaFN1Y1sDKVqileL6/PzfkdE9FlSZ7Z4+rv/Evrl/IB73du71Ydua6OloG0jDq9rWNF9RGwgucfEi3fcrgHpUqsthHAHfeyv8AXKXWuoOC4FU4lP1kjnFl/tJnDSw+FnAnkBoFxnhZxpJtssLDYjNGtj5RjCGunN/P0lqWzosw0tp5JSLda8Bve2O4v+pzh5Kn1p9rxU21D6gNH5GkNv8ApbdfQNrsYZQ0Yiis1zm9XC0HVotYv8hx5kKsdF2CF0rqlw7MYLGd73DUjwaf9y7nHWFFcuJBh6zy4jaM9M2kfZfj7M6/SS8NoiOMkjGj1Lz/AErkdEtQSKhnCN8R7u21wP8AQvLpUxUOmZADpE0uf+Z9jbyaB+pY6HJ3B72ndNnd5ttb5B3qpYvNWbXIzq1PcbMhGXGbv87H1aBJQt2x2WZhorZgHLqV38DfeBvcXD5lV+qXa2cd9ke55+gKA6qIiAIiIAiIgCIiAIiIAiIgCIiAIiIAvnuKCdkryx2Zpc7skd53FfQlU5I7knmT9UByMP2gscrwWnkV2J44p267+BG8Ku7Q0gNraEa3C5lNJM33XeqA02v2Kney8QExabgNIDuRFj66cl38DpZZaEQ1UT2HIYnhw1IAsHDyt5hQ6LGqjOGusQSBodforW2c5ezvtoo92s2Yt/VT3KpdHdPmvnE+NB1RhdZpw53yyxk8fTyI7l9IwvaujrI8riwE+9FNl+WbRw8PkufWSMr2mGeAtex5aXNcLsPE33jSxsQb6KtYn0Y1LCTCWzt4C4Y/zDjb0Kq5alF+BXib6r4TaMV9RLd1Vz4J/O3kX0bJ0DTn6iEcbu930ccqhY3t7S0zMsRbM8CzWR2yN/M4aAdwufBfO27D15NvZ5PMtA9SbLv4P0VyuINS9sbeLWHO891/dHjqvFUqPSELHcsFg6fjxWJzpcr/AOW/Y4dLTVOKVZJNybZ3W7ETO4cByHE+ZX06sqIcNotBZsbcrG31kedde8m5J5XXo99Jh1P8MTBuA1fI63q93+aBfJ9p9pJa6dtmuNzkghb2jcnQWG9x0uV5pQXWbPfFtSa0yYeHbh+fb1IRwuqr3vcxpkLnZpX3Aa3Mb7z52A4BfUNgdlYGh7wZDJAbNGcZBmZyAuT7w1J3heGFbMVkEbKSONwz2fJI62Vj3NGfttFnNFrAb9LK+7OYC2kh6sHO5xL5H2tmcdN3AAAADuVqjS3cfMxNpY76urdaRWi9DG8LSTcshtiW/dJHlvHyIWjypjMOTVnVdjZl3YePxX9QP7LhVb+0uzssdJPFv0KA7qIiAIiIAiIgCIiAIiIAiIgCIiAIiIDSZ1mk8gT8lV81hdWWt/hv/I7+kqtCLM0gIDh1bsxKimNdWowx3D6Lnywub7wI+nqgM4PCDUxA7i9q6WOUE1PqHHJvZIBcDukHLhfce4qJgLL1UQ/Ff0BP7L6GQgPj2PVkjh7XTZ2VEQaJmsYXtfHfQusCC0HcT3rXDelcWAnhN+Lonb/5Hf3X2CGmYy+VrW31OVoF/Gy5WJbHUVQSZaeJzjvcG5HHxc2xPmoJwne8HY1cLisNu93iaebo1o15cr/cox6VKS3uVBPLJH/5rk4n0sPIIp4Qz8UjsxHg0WHqSry/opw0/wDKePCeX93KTR9G2Gxm4pmPP/Vc+UfpeSPko3Cu9HJItrEbKp+KNKUn5vT3PjNHh9fikt2NfUHcZXnLEzxfuAH3W3Pcvrmw/RxDQfavInqSLGUiwYDvbE34R37z3blbo4g0BrQGgCwAAAA7gNy2UlOhGGvFlTG7Vq4pZF4YLkgiKDU1N9Gmw4nn4KcyjyqCMziO4egUSVyzLNwCi1M9gSgORUy/aWVg2XOjx+U/VVCim62Ukbr2HkrZgr8sgH3gR+4+iAsKIiAIiIAiIgCIiAIiIAiIgCLCwgNkWqIDLm3Fueip7nujeW8Wm3+eSt64+0GHNc0yghjmjW+5wHA9/IoCLBVNdodCtpacHQgELhUta124+I5LsUtVcWKAxg2GMjqOsvYZSAOAcbcfC/qrQq09y7WH1Odmu8aH/PBAS0WqIDZFqiA2RarD32BPIE+iAjVlR8A/mPIclzJ6jgNyxNP6nUqG96A2dIq1tPjoYOrae07lwHNd6CB8z8jNLe+7gwfueQUDb7Z9jGQSMFgwmNx4nN2gXHibh3qgOZs9KBYK1RvsQRwsfRVDC25SFbohcBAWiN9wCOIB9VsoWFyXjtxbp5cFLQGyLVEBsiwFlAEREAREQBERAYRZWqAIl1yNo8TdCxpA0cSL8AeAPjr6ICXV4k1g3jxKqG0GOZxlB04rn1eIOebkrmT1AuBq4k2AAJJPIAakoCJLUGM52mxHz7irhQVWZrXj4gHeouo+A7CPkcJasZGAgth3udy6y24fh48bbl2cdgyzXGgcAR5aH6D1QGxN1Lwie0mXg7TzG791zoH3C3D7EEbwbjyQFpRecUwc0OHEArfMgMosZkzIDKjYi+0Tu+w9SFIzKBjEn2YHNw+QJQHHkeo05NrDeSAPEmw+q9HFaN99n52f1BAWihomxMDG8N54uPEnvK8saw7r4HxcXDs9zhq35gKbdYugPl9I228WI0I5EbwrPhdQLWK8tp8GLHmdgu12sgHwn73gePI68VzoJOSAt0D7ahTo5we4qs0eIkaFdiGYOGiA6SKNHPbepIKAyFlarIQGUREAREQBERAYK0c5blaOagPN0yhV8jHscx7HOa4WIA+Y7xvUx0a0MKA+cS4LUdZlyODL++A0uI7mEjXxPqrHgzIacdiCTMd8j8rpD/NfQdwsFYDAtHUyA8BjX4XDyULGKsSMBsQWm/kd/wCx8l0HUS8n4UDvJQFX/wBZYw9ogL2p8S642hBfzduYPF37C5UqbYCmc7Mesv8AnNv0nRdKn2fawWDpCBuu+6Al0k2RjW3vYWvz5r39qXi2iA5+q3ECA9PaVn2heXVrBYgPfr1z8XmuGjxP0Xu5cfHahzWhzWuda9wGknXw8EB5FyzS6zRj8YPpr+y4rMavvZKPGGQf9qnYfXXlDsr9AfgcNTpxHK6AufXLPWrjNrieB9Fv7Y7kUB1usVbxTAMpL4BcbzGOHezu/D6clO9uPIrU4rbg70QHBhmBUuKvLNV5YpPG4l7bsfx7Jyu8bDQ9/quNPirCLZgDyJsUB3pNqrkNa0ucSABzJ0CtdK0tY0ONyAL+PFUjZKjaX9c8jT3Ad9z8VvDd4q6skugJAK2BXm1egQGyIiAIiIAiIgCxZZRAa5ULVsiA0yLGReiIDy6tOrXqiA8erTq17IgPHqljql7ogPDqljqVIRARupWDTqTZLICL7ME9lHJSrJZARPZRyWPZhyUyyZUBD9lHJPZByUzKsZUBD9ibyCf6ez7o9FMyrNkBFbRNHAei9WwhetllAahq2siIAiIgCIiAIiIAiIgCIiAIiIAiIgCIiAIiIAiIgCIiAIiIAiIgCIiAIiIAiIgCIiAIiIAiIg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AutoShape 4" descr="data:image/jpeg;base64,/9j/4AAQSkZJRgABAQAAAQABAAD/2wCEAAkGBhISEBUSEhQSEBUUFBIVFBUUEBQUFRQXFRQWFRgYFRQXHCYeGBkjGRQVHy8gIycpLiwsFR4xNTAqNSctLCkBCQoKDgwOGQ8PGi0jHyUwNTU1NTUyLCo0MjMsKSwxLzIqMjUyLTUqKiw1LDQsLyw0MjU1NC8sLC8sNTAvLCk0NP/AABEIAMIBAwMBIgACEQEDEQH/xAAcAAEAAgMBAQEAAAAAAAAAAAAABAYBAgUDBwj/xABAEAABAwIDBAcFBgUCBwAAAAABAAIDBBEFEiEGMUFRBxMiYXGBkRQyQqGxI1JicpLBM4Ky0fAVoiRDY8LS4fH/xAAaAQEAAwEBAQAAAAAAAAAAAAAAAwQFAgEG/8QALxEAAgECAwYFBAIDAAAAAAAAAAECAxEEEiEFEzFBUYEiYXGx8BSRwdEyoeHi8f/aAAwDAQACEQMRAD8A+4oiIAiIgCIiAIiIAiIgCIiAIiIAiIgCIiAIiIAiIgCIiAIiIAiIgCIiAIiIAiIgCIiAIiIAiIgCIiAIiIAiIgCIiAIiIAiIgCIiAIiwXIDKLAKygCIiAIiIAiIgCIiAIiIAiIgCIiAIiIAiIgCIiAIiIAsOcALnQDUk8FWdsdvYKBuX+LMRdsQO7kXn4R8z8189NJimLHPK7qYTq0G7I7fhjGr/AMx9VBOsk8sVdmrhtmyqQ31WShDq+fouZ9Kr9vKCE2fUx35MvJ65AbKHH0oYaTbryPGGW39KrFH0TU4A62WWQ8cuWMeQs4/NSJeiqjI7Lp2Hnna75Fq4zV+iLKpbJWjnN+dkl7XL7huN09QLwyxy88jwSPEbx5qavieKdGlVTnraWQzZdRlvHM3wsdfI37lP2X6WJYnCKuBkaDlMmW0jLadtvxAevivFiHF5aisdVNjxqwdTBVN4ly4Ndv8AnkfXUXlBVMe1r2uDmuAc0g6EEXBC9VbMBq2jME2XMlnJN1NrJLN8VynuQ8PUVBW4xIt1OtlELlAxOazCBvOg8TogLYx4IBG4gH1Wy0gjyta3kAPQWW6AIiIAiIgCIiAIiIAiIgCIiALV7iASBc2Nhz7lsoOMYc6aIsbLLTu3h8TgHA99xqO5eM6ik3qVPDelmnc8xzxvpiDYm+cAg2IdYBw9CrrTVTJGh8bmvadQ5pBB8CF+f8e2ZqoZHGojeSSSZCCWuJ1v1g0N+/VYwDaCpo3XiccpIzxuN2O9Nx71ThXknaZ9NiNk0akc+Hdn63T9GfoW6p20HSH7E50c0DjJcGPK8dXJGSbOzEXaRaxFjqt6DaiKojAEhgkew2a+zXtJFrtzaOtvBG/RUDGdhq0PLtam/wAQfdx/M15v5aqarOVrwM3BYelvHHFaet1/Z9P2W2ygrmnJdkjRd0biLgc2ke83v9VG292ybQQdmzp5LiJp4c3uHIfM+a+Z4Fh9VRVMVQ+GaJjHgvcY3Zch0f5ZSV1cEpn4liMlbO09XE4CNjt2nuN7wB2jzJ71FvZyjl5v5cuvAYelVdZu9OKva/F8o9yRslsYXH2yuvJI85wyTW19c8l957joOPIb7RdJ8cZMdK0TOGhkdfqx+UDV/joPFcvb/ax8shoqcki+WQt1Mj72yC3AHQ8z4a9XZjo6ihYJasNkfbMWOI6uMfi4OPO+njvXCbvu6XdlqUaeVYvaGt/4wXT9fHd6FPl2txKc3bLN4QtLQP0Baw7Y4hC7Waa/3Ze38ni6+kTbfUEJyCUG2loo3Fo8CBb0U2lxWir2FgdHUC2rHt7QHPK4XHiPVc7q70qa/PMke0FCN6mDtD0/1scDZfpMZM4RVIbC86NeD9m48jf3D528FY6rY+lqKhtRKwF0Z1+7IeHWD4rf+jcaL5/tX0d9VKx1OT1UkjGEHUxF7g0G/Fmv7d6+rex9XTtihu7IwNbd3aNha5J3lT0s8rxqrgZm0Hh6WSvgZNZk7rp19PTuuR6zTCy5WBbQvfVOpTFIGsjziQglpFwG9rjfXv7JVExjH8SpC4zU0nU3PbAzBov8RbcDTvVr6MMYkqoZJSbRh+RrCbuDh2nE8gQ4W56qxmV7GK6U1DPbTqWXEpdQOQ+v/wAXPL157Q1nVzAHTM0EeWh/b1UKOvB4rojJ7nKFCzrKqNnAHO7wbr9bLaSqFibqRsdDn6yoPxHIz8rd59f6UBZkREAREQBERAEREAREQBERAEREAREQGCFSjA0O1a24J1yi+h5q5zzNY1z3ENa0FzidwAFyT5BfNq3bGmMry1zy0uJB6sga67t++65lKK4snpUatS7pxb9CyzQMlYBI1sg5OaHfXcuc7Cur/gSyQ/gJ62P9D9R5ELTDsbjkaQ1wdb19DqlTXi29LKWp5mqUvDw8n+mV/b7F5/ZGQyhrc5IbLHI4MeGntNfGQSD7p38V49bBSUAdFI9lTGxoc0FzHuc52ofG8atFzY20DRqoWO1PtFbRwb2iS/dZ8jQflH8lN6V60gQMGlzI889MoHlq5U5uznLpofSYWCnHD0Lfzbk7aLTrx0aRD2ApYY5Papg8NN2xSPb9m1+52Z/A62BOmp1uo+1W0c1fUezU4cY82VrG6daR8bu7iL6AaruYpRupMKD2SyjNFG18ZIcxxlAzZQRdnvE9krkbHNmijdWRxmQDMwkhjuw0Bzgdzxw7Tb7tQuHF2VLhzZZhWi5zxzWZp5Y3eia4Eyk6I3Ft5KgMdyZFnA/mLhf0VcxzZ6pw6Zjs3G8crCQLjh3HuPzUmv6Rqt0+eOUMbfsxtDS0Dk64u48/lZXfaCdtZg5mIAJibKB917Trb/cPArl06U01DRolji8dh505YmUZQm7WVtL9l+eZP2ax722kEhsHi7JBwDxbUDkdD59ym0eNWOUmxBse4jeqN0TzH/iGcPsnefbB/b0XC2uxGWHEpuqeWgujJHAkxsJuDpdWY17U4ykY1bZefG1aFJ2srrvbT+z7fDWBw4FeeGYbBTl5gjbD1hDnhgs0uGl8u4HwsqNXYhJSMMpe7I21xa51cG+e9dfCNpetYHAh7TuLf83qzpcxLTUL62f2LBi9BFO1okBOU3aQbEXFjry/sFyn4BCPdLh/MVOE2YLDl6RlTqtnJ5ZmxNnyRuOtxc25abyvotFRtijbGwWawADy4nvO9ViffdWikmzxtdzAJ8eKA9kREAREQBERAEREAREQBERAEREAREQHA21c1tHLI98rAGFtoyBnL+yGuDgRYkgeC+HMDibAXPIFxPoF+jpYg4FrgHA7wQCD4gquiRkbzkZGwXI7LGt3G28BQVKOd3NbBbSeFg4pXv8AOh89wDY6qe4SPvTMGt3Ah5/K0m/rp4rrVOz0lwOucRcXOVt7X1sOdlcqtolbvseBCq1VI9jy12h+RHMLqFKMVYgxGOq15ZpW+yK9iNHGzFqeGOR7m5WZZDYSNJMhs05bDtd3xFRekinMUkPafLmY7WUh5FnbhoLDUKFjlWY6+Cc/C5hv3Mfc/IqzdKFDnpo5m69U+x/LJYX/AFNb6qpOPhmujN/C1bVsLJ8JRa7q697DajDB/pnWsfM+zYH2fK57LHKD2Dppm8lD6PoIqinkjeX52uN2tmkY0seAAcjXBu8OB04i66uwmIMqqDqH9oxtMT28SxwOU+lx/KqPiWHVOGVOZhc3U9XIB2Xt5Hhfm0/2KSeVxqpaW1PaFN1Y1sDKVqileL6/PzfkdE9FlSZ7Z4+rv/Evrl/IB73du71Ydua6OloG0jDq9rWNF9RGwgucfEi3fcrgHpUqsthHAHfeyv8AXKXWuoOC4FU4lP1kjnFl/tJnDSw+FnAnkBoFxnhZxpJtssLDYjNGtj5RjCGunN/P0lqWzosw0tp5JSLda8Bve2O4v+pzh5Kn1p9rxU21D6gNH5GkNv8ApbdfQNrsYZQ0Yiis1zm9XC0HVotYv8hx5kKsdF2CF0rqlw7MYLGd73DUjwaf9y7nHWFFcuJBh6zy4jaM9M2kfZfj7M6/SS8NoiOMkjGj1Lz/AErkdEtQSKhnCN8R7u21wP8AQvLpUxUOmZADpE0uf+Z9jbyaB+pY6HJ3B72ndNnd5ttb5B3qpYvNWbXIzq1PcbMhGXGbv87H1aBJQt2x2WZhorZgHLqV38DfeBvcXD5lV+qXa2cd9ke55+gKA6qIiAIiIAiIgCIiAIiIAiIgCIiAIiIAvnuKCdkryx2Zpc7skd53FfQlU5I7knmT9UByMP2gscrwWnkV2J44p267+BG8Ku7Q0gNraEa3C5lNJM33XeqA02v2Kney8QExabgNIDuRFj66cl38DpZZaEQ1UT2HIYnhw1IAsHDyt5hQ6LGqjOGusQSBodforW2c5ezvtoo92s2Yt/VT3KpdHdPmvnE+NB1RhdZpw53yyxk8fTyI7l9IwvaujrI8riwE+9FNl+WbRw8PkufWSMr2mGeAtex5aXNcLsPE33jSxsQb6KtYn0Y1LCTCWzt4C4Y/zDjb0Kq5alF+BXib6r4TaMV9RLd1Vz4J/O3kX0bJ0DTn6iEcbu930ccqhY3t7S0zMsRbM8CzWR2yN/M4aAdwufBfO27D15NvZ5PMtA9SbLv4P0VyuINS9sbeLWHO891/dHjqvFUqPSELHcsFg6fjxWJzpcr/AOW/Y4dLTVOKVZJNybZ3W7ETO4cByHE+ZX06sqIcNotBZsbcrG31kedde8m5J5XXo99Jh1P8MTBuA1fI63q93+aBfJ9p9pJa6dtmuNzkghb2jcnQWG9x0uV5pQXWbPfFtSa0yYeHbh+fb1IRwuqr3vcxpkLnZpX3Aa3Mb7z52A4BfUNgdlYGh7wZDJAbNGcZBmZyAuT7w1J3heGFbMVkEbKSONwz2fJI62Vj3NGfttFnNFrAb9LK+7OYC2kh6sHO5xL5H2tmcdN3AAAADuVqjS3cfMxNpY76urdaRWi9DG8LSTcshtiW/dJHlvHyIWjypjMOTVnVdjZl3YePxX9QP7LhVb+0uzssdJPFv0KA7qIiAIiIAiIgCIiAIiIAiIgCIiAIiIDSZ1mk8gT8lV81hdWWt/hv/I7+kqtCLM0gIDh1bsxKimNdWowx3D6Lnywub7wI+nqgM4PCDUxA7i9q6WOUE1PqHHJvZIBcDukHLhfce4qJgLL1UQ/Ff0BP7L6GQgPj2PVkjh7XTZ2VEQaJmsYXtfHfQusCC0HcT3rXDelcWAnhN+Lonb/5Hf3X2CGmYy+VrW31OVoF/Gy5WJbHUVQSZaeJzjvcG5HHxc2xPmoJwne8HY1cLisNu93iaebo1o15cr/cox6VKS3uVBPLJH/5rk4n0sPIIp4Qz8UjsxHg0WHqSry/opw0/wDKePCeX93KTR9G2Gxm4pmPP/Vc+UfpeSPko3Cu9HJItrEbKp+KNKUn5vT3PjNHh9fikt2NfUHcZXnLEzxfuAH3W3Pcvrmw/RxDQfavInqSLGUiwYDvbE34R37z3blbo4g0BrQGgCwAAAA7gNy2UlOhGGvFlTG7Vq4pZF4YLkgiKDU1N9Gmw4nn4KcyjyqCMziO4egUSVyzLNwCi1M9gSgORUy/aWVg2XOjx+U/VVCim62Ukbr2HkrZgr8sgH3gR+4+iAsKIiAIiIAiIgCIiAIiIAiIgCLCwgNkWqIDLm3Fueip7nujeW8Wm3+eSt64+0GHNc0yghjmjW+5wHA9/IoCLBVNdodCtpacHQgELhUta124+I5LsUtVcWKAxg2GMjqOsvYZSAOAcbcfC/qrQq09y7WH1Odmu8aH/PBAS0WqIDZFqiA2RarD32BPIE+iAjVlR8A/mPIclzJ6jgNyxNP6nUqG96A2dIq1tPjoYOrae07lwHNd6CB8z8jNLe+7gwfueQUDb7Z9jGQSMFgwmNx4nN2gXHibh3qgOZs9KBYK1RvsQRwsfRVDC25SFbohcBAWiN9wCOIB9VsoWFyXjtxbp5cFLQGyLVEBsiwFlAEREAREQBERAYRZWqAIl1yNo8TdCxpA0cSL8AeAPjr6ICXV4k1g3jxKqG0GOZxlB04rn1eIOebkrmT1AuBq4k2AAJJPIAakoCJLUGM52mxHz7irhQVWZrXj4gHeouo+A7CPkcJasZGAgth3udy6y24fh48bbl2cdgyzXGgcAR5aH6D1QGxN1Lwie0mXg7TzG791zoH3C3D7EEbwbjyQFpRecUwc0OHEArfMgMosZkzIDKjYi+0Tu+w9SFIzKBjEn2YHNw+QJQHHkeo05NrDeSAPEmw+q9HFaN99n52f1BAWihomxMDG8N54uPEnvK8saw7r4HxcXDs9zhq35gKbdYugPl9I228WI0I5EbwrPhdQLWK8tp8GLHmdgu12sgHwn73gePI68VzoJOSAt0D7ahTo5we4qs0eIkaFdiGYOGiA6SKNHPbepIKAyFlarIQGUREAREQBERAYK0c5blaOagPN0yhV8jHscx7HOa4WIA+Y7xvUx0a0MKA+cS4LUdZlyODL++A0uI7mEjXxPqrHgzIacdiCTMd8j8rpD/NfQdwsFYDAtHUyA8BjX4XDyULGKsSMBsQWm/kd/wCx8l0HUS8n4UDvJQFX/wBZYw9ogL2p8S642hBfzduYPF37C5UqbYCmc7Mesv8AnNv0nRdKn2fawWDpCBuu+6Al0k2RjW3vYWvz5r39qXi2iA5+q3ECA9PaVn2heXVrBYgPfr1z8XmuGjxP0Xu5cfHahzWhzWuda9wGknXw8EB5FyzS6zRj8YPpr+y4rMavvZKPGGQf9qnYfXXlDsr9AfgcNTpxHK6AufXLPWrjNrieB9Fv7Y7kUB1usVbxTAMpL4BcbzGOHezu/D6clO9uPIrU4rbg70QHBhmBUuKvLNV5YpPG4l7bsfx7Jyu8bDQ9/quNPirCLZgDyJsUB3pNqrkNa0ucSABzJ0CtdK0tY0ONyAL+PFUjZKjaX9c8jT3Ad9z8VvDd4q6skugJAK2BXm1egQGyIiAIiIAiIgCxZZRAa5ULVsiA0yLGReiIDy6tOrXqiA8erTq17IgPHqljql7ogPDqljqVIRARupWDTqTZLICL7ME9lHJSrJZARPZRyWPZhyUyyZUBD9lHJPZByUzKsZUBD9ibyCf6ez7o9FMyrNkBFbRNHAei9WwhetllAahq2siIAiIgCIiAIiIAiIgCIiAIiIAiIgCIiAIiIAiIgCIiAIiIAiIgCIiAIiIAiIgCIiAIiIAiIg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" name="Picture 4" descr="http://www.assistek.com/media/improve_data_quali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293096"/>
            <a:ext cx="266429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547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dirty="0" smtClean="0"/>
              <a:t/>
            </a:r>
            <a:br>
              <a:rPr lang="tr-TR" sz="3600" b="1" dirty="0" smtClean="0"/>
            </a:br>
            <a:r>
              <a:rPr lang="tr-TR" sz="3600" b="1" dirty="0" smtClean="0"/>
              <a:t>Antibiyotik Nedir? Ne Değildir?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tr-TR" sz="2400" dirty="0" smtClean="0"/>
              <a:t>Antibiyotikler yalnızca bakteriler için etkilidir, virüslere bağlı enfeksiyonları tedavi edemez.</a:t>
            </a:r>
          </a:p>
          <a:p>
            <a:pPr lvl="0" algn="just"/>
            <a:r>
              <a:rPr lang="tr-TR" sz="2400" dirty="0" smtClean="0"/>
              <a:t>Antibiyotik ateş düşürmez, </a:t>
            </a:r>
            <a:r>
              <a:rPr lang="tr-TR" sz="2400" dirty="0"/>
              <a:t>s</a:t>
            </a:r>
            <a:r>
              <a:rPr lang="tr-TR" sz="2400" dirty="0" smtClean="0"/>
              <a:t>adece uygun doz ve şekillerde kullanılan antibiyotik, hastalığın kaynağı olan enfeksiyonu ortadan kaldırdığı için ateş düşer. 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Picture 4" descr="http://www.bilgiyaz.com/wp-content/uploads/2011/01/unlem-isareti-300x300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005064"/>
            <a:ext cx="2425452" cy="199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sz="3600" b="1" dirty="0"/>
              <a:t>Antibiyotik Nedir? Ne Değildir?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tr-TR" sz="2400" dirty="0"/>
              <a:t>Soğuk algınlığı ve grip çoğunlukla kendi kendine iyileşebilen </a:t>
            </a:r>
            <a:r>
              <a:rPr lang="tr-TR" sz="2400" dirty="0" smtClean="0"/>
              <a:t>hastalıklardır</a:t>
            </a:r>
            <a:r>
              <a:rPr lang="tr-TR" sz="2400" dirty="0"/>
              <a:t> </a:t>
            </a:r>
            <a:r>
              <a:rPr lang="tr-TR" sz="2400" dirty="0" smtClean="0"/>
              <a:t>ve antibiyotik alımını gerektirmez</a:t>
            </a:r>
            <a:r>
              <a:rPr lang="tr-TR" sz="2400" dirty="0"/>
              <a:t>.</a:t>
            </a:r>
            <a:r>
              <a:rPr lang="tr-TR" sz="2400" dirty="0" smtClean="0"/>
              <a:t> İyi </a:t>
            </a:r>
            <a:r>
              <a:rPr lang="tr-TR" sz="2400" dirty="0"/>
              <a:t>bir bağışıklık sistemi bu tür hastalıkları yenebilir</a:t>
            </a:r>
            <a:r>
              <a:rPr lang="tr-TR" sz="2400" dirty="0" smtClean="0"/>
              <a:t>.</a:t>
            </a:r>
            <a:endParaRPr lang="tr-TR" sz="2400" dirty="0"/>
          </a:p>
          <a:p>
            <a:pPr lvl="0" algn="just"/>
            <a:r>
              <a:rPr lang="tr-TR" sz="2400" dirty="0"/>
              <a:t>Antibiyotik, sizin grip ve soğuk algınlığını atlatmanıza yardımcı olmaz.</a:t>
            </a:r>
          </a:p>
          <a:p>
            <a:pPr lvl="0" algn="just"/>
            <a:endParaRPr lang="tr-TR" sz="2400" dirty="0" smtClean="0"/>
          </a:p>
          <a:p>
            <a:endParaRPr lang="tr-TR" dirty="0"/>
          </a:p>
        </p:txBody>
      </p:sp>
      <p:pic>
        <p:nvPicPr>
          <p:cNvPr id="4" name="Picture 2" descr="http://www.alltopfive.com/wp-content/uploads/2012/08/common-cold-cartoon-aacho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005064"/>
            <a:ext cx="358356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7419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Antibiyotik Nedir? Ne Değildir?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tr-TR" sz="2400" dirty="0"/>
              <a:t>Antibiyotik ağrıyı dindirmez, burun akıntısını ve öksürüğü hafifletmez.</a:t>
            </a:r>
          </a:p>
          <a:p>
            <a:pPr lvl="0" algn="just"/>
            <a:r>
              <a:rPr lang="tr-TR" sz="2400" dirty="0"/>
              <a:t>Antibiyotik, grip ve soğuk algınlığının başkalarına geçişine engel olmaz.</a:t>
            </a:r>
          </a:p>
          <a:p>
            <a:endParaRPr lang="tr-TR" dirty="0"/>
          </a:p>
        </p:txBody>
      </p:sp>
      <p:pic>
        <p:nvPicPr>
          <p:cNvPr id="5" name="Picture 2" descr="http://homepage.uludag.edu.tr/~mtayar/images/cough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84984"/>
            <a:ext cx="2016224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455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tr-TR" b="1" dirty="0" smtClean="0"/>
              <a:t>     Her </a:t>
            </a:r>
            <a:r>
              <a:rPr lang="tr-TR" b="1" dirty="0"/>
              <a:t>antibiyotik her hastalıkta </a:t>
            </a:r>
            <a:r>
              <a:rPr lang="tr-TR" b="1" dirty="0" smtClean="0"/>
              <a:t>kullanılmaz! </a:t>
            </a:r>
            <a:endParaRPr lang="tr-TR" b="1" dirty="0"/>
          </a:p>
          <a:p>
            <a:endParaRPr lang="tr-TR" dirty="0"/>
          </a:p>
        </p:txBody>
      </p:sp>
      <p:pic>
        <p:nvPicPr>
          <p:cNvPr id="1026" name="Picture 2" descr="http://t1.gstatic.com/images?q=tbn:ANd9GcRKB9guwYXe4ntkBUjjbGunYk3zqTnr3P9ggToxBHU-owCSB_N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708920"/>
            <a:ext cx="2736304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2729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b="1" dirty="0" smtClean="0"/>
              <a:t>     Antibiyotiklerin Kendi İşini Yapmasına </a:t>
            </a:r>
          </a:p>
          <a:p>
            <a:pPr marL="0" indent="0" algn="ctr">
              <a:buNone/>
            </a:pPr>
            <a:r>
              <a:rPr lang="tr-TR" b="1" dirty="0" smtClean="0"/>
              <a:t>İzin Verin!</a:t>
            </a: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http://i.onbesyirmibes.org/image/2012/12/17/32356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149080"/>
            <a:ext cx="1616968" cy="120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t0.gstatic.com/images?q=tbn:ANd9GcSN4j_4cjD1PWq8aqQ1b1Orjj653klNGqGQO7Jbdv0ET2hK-WFy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708920"/>
            <a:ext cx="1790700" cy="254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373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sz="3600" b="1" dirty="0" smtClean="0"/>
              <a:t>Antibiyotik Direnci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 smtClean="0"/>
              <a:t>Antibiyotiklerin </a:t>
            </a:r>
            <a:r>
              <a:rPr lang="tr-TR" sz="2400" dirty="0"/>
              <a:t>yanlış nedenlerle veya doğru olmayan biçimde kullanılması, bakterilerin sonraki </a:t>
            </a:r>
            <a:r>
              <a:rPr lang="tr-TR" sz="2400" dirty="0" smtClean="0"/>
              <a:t>ilaç tedavilerine </a:t>
            </a:r>
            <a:r>
              <a:rPr lang="tr-TR" sz="2400" dirty="0"/>
              <a:t>karşı direnç göstermesine neden olabilir</a:t>
            </a:r>
            <a:r>
              <a:rPr lang="tr-TR" sz="2400" dirty="0" smtClean="0"/>
              <a:t>. </a:t>
            </a:r>
          </a:p>
          <a:p>
            <a:pPr algn="just"/>
            <a:r>
              <a:rPr lang="tr-TR" sz="2400" dirty="0" smtClean="0"/>
              <a:t>Antibiyotik </a:t>
            </a:r>
            <a:r>
              <a:rPr lang="tr-TR" sz="2400" dirty="0"/>
              <a:t>direnci, bakterilerin herhangi bir antibiyotiğin varlığına rağmen üreyebilmesi ve enfeksiyon </a:t>
            </a:r>
            <a:r>
              <a:rPr lang="tr-TR" sz="2400" dirty="0" smtClean="0"/>
              <a:t>yapabilmesidir.</a:t>
            </a:r>
          </a:p>
          <a:p>
            <a:endParaRPr lang="tr-TR" dirty="0"/>
          </a:p>
        </p:txBody>
      </p:sp>
      <p:pic>
        <p:nvPicPr>
          <p:cNvPr id="4" name="Picture 2" descr="https://www.immunology.org/view.image?Id=154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365104"/>
            <a:ext cx="2736304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182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/>
            </a:r>
            <a:br>
              <a:rPr lang="tr-TR" b="1" dirty="0"/>
            </a:br>
            <a:r>
              <a:rPr lang="tr-TR" sz="3600" b="1" dirty="0" smtClean="0"/>
              <a:t>Antibiyotik Direnci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/>
              <a:t>Antibiyotiklere karşı direnç geliştiğinde, </a:t>
            </a:r>
            <a:r>
              <a:rPr lang="tr-TR" sz="2400" dirty="0" smtClean="0"/>
              <a:t>bakterilerin </a:t>
            </a:r>
            <a:r>
              <a:rPr lang="tr-TR" sz="2400" dirty="0"/>
              <a:t>neden olduğu enfeksiyonların tedavisinde bu antibiyotikler etkili olamaz.</a:t>
            </a:r>
          </a:p>
          <a:p>
            <a:pPr algn="just"/>
            <a:r>
              <a:rPr lang="tr-TR" sz="2400" dirty="0" smtClean="0"/>
              <a:t>Bu durum, yalnızca </a:t>
            </a:r>
            <a:r>
              <a:rPr lang="tr-TR" sz="2400" dirty="0"/>
              <a:t>antibiyotiği uygun olmayan biçimde kullanan kişi açısından değil, sonradan dirençli bakteriye yakalanma riski olan herkes için tehlike oluşturmaktadır</a:t>
            </a:r>
            <a:r>
              <a:rPr lang="tr-TR" sz="2400" dirty="0" smtClean="0"/>
              <a:t>.</a:t>
            </a:r>
          </a:p>
          <a:p>
            <a:pPr algn="just"/>
            <a:endParaRPr lang="tr-TR" sz="2400" dirty="0"/>
          </a:p>
          <a:p>
            <a:endParaRPr lang="tr-TR" dirty="0"/>
          </a:p>
        </p:txBody>
      </p:sp>
      <p:pic>
        <p:nvPicPr>
          <p:cNvPr id="7" name="Picture 4" descr="j00909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32656"/>
            <a:ext cx="115212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fatma.isli\Desktop\KOV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005064"/>
            <a:ext cx="194421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2520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tr-TR" b="1" dirty="0" smtClean="0"/>
              <a:t>      Bugün Dur Demezsek Yarın Çok Geç Olabilir!</a:t>
            </a:r>
            <a:endParaRPr lang="tr-TR" b="1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6" descr="http://www.kalembitijeyn.com/wp-content/uploads/zaman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93742"/>
            <a:ext cx="2808312" cy="259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426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tr-TR" b="1" dirty="0" smtClean="0"/>
              <a:t>Bilinçsiz </a:t>
            </a:r>
          </a:p>
          <a:p>
            <a:pPr marL="0" indent="0">
              <a:buNone/>
            </a:pPr>
            <a:r>
              <a:rPr lang="tr-TR" b="1" dirty="0"/>
              <a:t> </a:t>
            </a:r>
            <a:r>
              <a:rPr lang="tr-TR" b="1" dirty="0" smtClean="0"/>
              <a:t>  Antibiyotik </a:t>
            </a:r>
          </a:p>
          <a:p>
            <a:pPr marL="0" indent="0">
              <a:buNone/>
            </a:pPr>
            <a:r>
              <a:rPr lang="tr-TR" b="1" dirty="0" smtClean="0"/>
              <a:t>      Kullanarak </a:t>
            </a:r>
          </a:p>
          <a:p>
            <a:pPr marL="0" indent="0">
              <a:buNone/>
            </a:pPr>
            <a:r>
              <a:rPr lang="tr-TR" b="1" dirty="0"/>
              <a:t> </a:t>
            </a:r>
            <a:r>
              <a:rPr lang="tr-TR" b="1" dirty="0" smtClean="0"/>
              <a:t>        Çocukların </a:t>
            </a:r>
          </a:p>
          <a:p>
            <a:pPr marL="0" indent="0">
              <a:buNone/>
            </a:pPr>
            <a:r>
              <a:rPr lang="tr-TR" b="1" dirty="0" smtClean="0"/>
              <a:t>              Geleceğini </a:t>
            </a:r>
          </a:p>
          <a:p>
            <a:pPr marL="0" indent="0">
              <a:buNone/>
            </a:pPr>
            <a:r>
              <a:rPr lang="tr-TR" b="1" dirty="0" smtClean="0"/>
              <a:t>                 Çalmayın!</a:t>
            </a:r>
            <a:endParaRPr lang="tr-TR" b="1" dirty="0"/>
          </a:p>
        </p:txBody>
      </p:sp>
      <p:pic>
        <p:nvPicPr>
          <p:cNvPr id="10244" name="Picture 4" descr="http://www.thehindu.com/multimedia/dynamic/01441/open_antibiotic_jp_1441436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484784"/>
            <a:ext cx="3456384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t0.gstatic.com/images?q=tbn:ANd9GcRlRVaJYVEvVMD-6P1RNpdbYhU-u2P8lmsCOmZgX3iZwlngdi3ak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21088"/>
            <a:ext cx="136815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8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/>
              <a:t>Neler Var? Neler Yok?</a:t>
            </a:r>
            <a:endParaRPr lang="tr-TR" sz="32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dirty="0"/>
              <a:t>Akılcı İlaç Kullanımı Nedir</a:t>
            </a:r>
            <a:r>
              <a:rPr lang="tr-TR" sz="2400" dirty="0" smtClean="0"/>
              <a:t>?</a:t>
            </a:r>
          </a:p>
          <a:p>
            <a:r>
              <a:rPr lang="tr-TR" sz="2400" dirty="0" smtClean="0"/>
              <a:t>Akılcı </a:t>
            </a:r>
            <a:r>
              <a:rPr lang="tr-TR" sz="2400" dirty="0"/>
              <a:t>Olmayan İlaç Kullanımı </a:t>
            </a:r>
            <a:r>
              <a:rPr lang="tr-TR" sz="2400" dirty="0" smtClean="0"/>
              <a:t>Örnekleri</a:t>
            </a:r>
          </a:p>
          <a:p>
            <a:r>
              <a:rPr lang="tr-TR" sz="2400" dirty="0"/>
              <a:t>Akılcı Olmayan İlaç </a:t>
            </a:r>
            <a:r>
              <a:rPr lang="tr-TR" sz="2400" dirty="0" smtClean="0"/>
              <a:t>Kullanımı Etkileri</a:t>
            </a:r>
          </a:p>
          <a:p>
            <a:r>
              <a:rPr lang="tr-TR" sz="2400" dirty="0">
                <a:latin typeface="Calibri" pitchFamily="34" charset="0"/>
              </a:rPr>
              <a:t>Akılcı İlaç Kullanımındaki Sorumlu </a:t>
            </a:r>
            <a:r>
              <a:rPr lang="tr-TR" sz="2400" dirty="0" smtClean="0">
                <a:latin typeface="Calibri" pitchFamily="34" charset="0"/>
              </a:rPr>
              <a:t>Taraflar</a:t>
            </a:r>
          </a:p>
          <a:p>
            <a:r>
              <a:rPr lang="tr-TR" sz="2400" dirty="0" smtClean="0">
                <a:latin typeface="Calibri" pitchFamily="34" charset="0"/>
              </a:rPr>
              <a:t>Mikrop Nedir?</a:t>
            </a:r>
          </a:p>
          <a:p>
            <a:r>
              <a:rPr lang="tr-TR" sz="2400" dirty="0" smtClean="0"/>
              <a:t>Antibiyotik </a:t>
            </a:r>
            <a:r>
              <a:rPr lang="tr-TR" sz="2400" dirty="0"/>
              <a:t>Nedir</a:t>
            </a:r>
            <a:r>
              <a:rPr lang="tr-TR" sz="2400" dirty="0" smtClean="0"/>
              <a:t>?</a:t>
            </a:r>
          </a:p>
          <a:p>
            <a:r>
              <a:rPr lang="tr-TR" sz="2400" dirty="0"/>
              <a:t>Antibiyotik Ne İşe Yarar</a:t>
            </a:r>
            <a:r>
              <a:rPr lang="tr-TR" sz="2400" dirty="0" smtClean="0"/>
              <a:t>?</a:t>
            </a:r>
          </a:p>
          <a:p>
            <a:r>
              <a:rPr lang="tr-TR" sz="2400" dirty="0"/>
              <a:t>Antibiyotik Nedir? Ne Değildir</a:t>
            </a:r>
            <a:r>
              <a:rPr lang="tr-TR" sz="2400" dirty="0" smtClean="0"/>
              <a:t>?</a:t>
            </a:r>
          </a:p>
          <a:p>
            <a:r>
              <a:rPr lang="tr-TR" sz="2400" dirty="0"/>
              <a:t>Antibiyotik </a:t>
            </a:r>
            <a:r>
              <a:rPr lang="tr-TR" sz="2400" dirty="0" smtClean="0"/>
              <a:t>Direnci</a:t>
            </a:r>
          </a:p>
          <a:p>
            <a:r>
              <a:rPr lang="tr-TR" sz="2400" dirty="0"/>
              <a:t>Bunları Biliyor </a:t>
            </a:r>
            <a:r>
              <a:rPr lang="tr-TR" sz="2400" dirty="0" smtClean="0"/>
              <a:t>muydunuz?</a:t>
            </a:r>
          </a:p>
          <a:p>
            <a:r>
              <a:rPr lang="tr-TR" sz="2400" dirty="0"/>
              <a:t>Ne Yapmalıyız?</a:t>
            </a:r>
            <a:r>
              <a:rPr lang="tr-TR" sz="2400" dirty="0" smtClean="0"/>
              <a:t> </a:t>
            </a:r>
            <a:endParaRPr lang="tr-TR" sz="2400" dirty="0"/>
          </a:p>
        </p:txBody>
      </p:sp>
      <p:pic>
        <p:nvPicPr>
          <p:cNvPr id="6146" name="Picture 2" descr="http://maveradanismanlik.com/wp-content/uploads/2012/04/diksiy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124744"/>
            <a:ext cx="2431157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788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Bunları Biliyor muydunuz?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Autofit/>
          </a:bodyPr>
          <a:lstStyle/>
          <a:p>
            <a:pPr lvl="0" algn="just"/>
            <a:endParaRPr lang="tr-TR" sz="2400" dirty="0" smtClean="0"/>
          </a:p>
          <a:p>
            <a:pPr lvl="0" algn="just"/>
            <a:r>
              <a:rPr lang="tr-TR" sz="2400" dirty="0" smtClean="0"/>
              <a:t>Ülkemizde </a:t>
            </a:r>
            <a:r>
              <a:rPr lang="tr-TR" sz="2400" dirty="0"/>
              <a:t>antibiyotiklerin, en çok kullanılan ilaçlar içerisinde olduğunu ve ne yazık ki bunların önemli bir kısmının gereksiz ya da yanlış </a:t>
            </a:r>
            <a:r>
              <a:rPr lang="tr-TR" sz="2400" dirty="0" smtClean="0"/>
              <a:t>kullanıldığını;</a:t>
            </a:r>
            <a:endParaRPr lang="tr-TR" sz="2400" dirty="0"/>
          </a:p>
          <a:p>
            <a:pPr marL="0" indent="0">
              <a:buNone/>
            </a:pPr>
            <a:r>
              <a:rPr lang="tr-TR" sz="2400" dirty="0"/>
              <a:t> </a:t>
            </a:r>
          </a:p>
          <a:p>
            <a:pPr marL="0" indent="0">
              <a:buNone/>
            </a:pPr>
            <a:endParaRPr lang="tr-TR" sz="2400" dirty="0"/>
          </a:p>
        </p:txBody>
      </p:sp>
      <p:pic>
        <p:nvPicPr>
          <p:cNvPr id="4" name="Picture 4" descr="http://3.bp.blogspot.com/-R_zn9rJJCJo/Tkhs2WvcsQI/AAAAAAAABW8/WBmAxaLrjnI/s320/Man-With-Questi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429000"/>
            <a:ext cx="275657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725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             Antibiyotiğin Esiri Olmayın!</a:t>
            </a:r>
            <a:endParaRPr lang="tr-TR" b="1" dirty="0"/>
          </a:p>
        </p:txBody>
      </p:sp>
      <p:pic>
        <p:nvPicPr>
          <p:cNvPr id="4" name="Picture 2" descr="http://apps.who.int/medicinedocs/documents/whozip10e/p18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6628" y="2348880"/>
            <a:ext cx="2857500" cy="324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0633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462692"/>
            <a:ext cx="8229600" cy="1052736"/>
          </a:xfrm>
        </p:spPr>
        <p:txBody>
          <a:bodyPr>
            <a:normAutofit/>
          </a:bodyPr>
          <a:lstStyle/>
          <a:p>
            <a:r>
              <a:rPr lang="tr-TR" sz="3200" b="1" dirty="0" smtClean="0"/>
              <a:t>             Bunları Biliyor muydunuz?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340768"/>
            <a:ext cx="8352928" cy="4093915"/>
          </a:xfrm>
        </p:spPr>
        <p:txBody>
          <a:bodyPr>
            <a:noAutofit/>
          </a:bodyPr>
          <a:lstStyle/>
          <a:p>
            <a:pPr lvl="0" algn="just"/>
            <a:endParaRPr lang="tr-TR" sz="2400" dirty="0" smtClean="0"/>
          </a:p>
          <a:p>
            <a:pPr lvl="0" algn="just"/>
            <a:r>
              <a:rPr lang="tr-TR" sz="2400" dirty="0" smtClean="0"/>
              <a:t>Antibiyotik </a:t>
            </a:r>
            <a:r>
              <a:rPr lang="tr-TR" sz="2400" dirty="0"/>
              <a:t>dozunun yetersiz veya </a:t>
            </a:r>
            <a:r>
              <a:rPr lang="tr-TR" sz="2400" dirty="0" smtClean="0"/>
              <a:t>aşırı </a:t>
            </a:r>
            <a:r>
              <a:rPr lang="tr-TR" sz="2400" dirty="0"/>
              <a:t>olmasının yanı sıra doz aralıklarının uygunsuz olmasının da </a:t>
            </a:r>
            <a:r>
              <a:rPr lang="tr-TR" sz="2400" dirty="0" smtClean="0"/>
              <a:t>antibiyotik direncine yol açtığını;</a:t>
            </a:r>
          </a:p>
          <a:p>
            <a:endParaRPr lang="tr-TR" sz="2400" dirty="0"/>
          </a:p>
        </p:txBody>
      </p:sp>
      <p:pic>
        <p:nvPicPr>
          <p:cNvPr id="6" name="Picture 4" descr="http://us.123rf.com/400wm/400/400/goodshotalan/goodshotalan1302/goodshotalan130200008/17844893-vector-cartoon-of-man-taking-vitamin-pill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429000"/>
            <a:ext cx="345638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103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Bunları Biliyor </a:t>
            </a:r>
            <a:r>
              <a:rPr lang="tr-TR" sz="3200" b="1" dirty="0" smtClean="0"/>
              <a:t>muydunuz</a:t>
            </a:r>
            <a:r>
              <a:rPr lang="tr-TR" sz="3200" b="1" dirty="0"/>
              <a:t>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tr-TR" sz="2400" dirty="0" smtClean="0"/>
              <a:t>Antibiyotiğin etkili olduğu bakterilerin antibiyotiğe </a:t>
            </a:r>
            <a:r>
              <a:rPr lang="tr-TR" sz="2400" dirty="0"/>
              <a:t>maruz kaldıklarında öldükleri halde, dirençli bakterilerin büyümeye ve çoğalmaya devam edebildiğini, </a:t>
            </a:r>
            <a:endParaRPr lang="tr-TR" sz="2400" dirty="0" smtClean="0"/>
          </a:p>
          <a:p>
            <a:pPr lvl="0" algn="just"/>
            <a:r>
              <a:rPr lang="tr-TR" sz="2400" dirty="0" smtClean="0"/>
              <a:t>Bu </a:t>
            </a:r>
            <a:r>
              <a:rPr lang="tr-TR" sz="2400" dirty="0"/>
              <a:t>dirençli bakterilerin toplumda hızla yayılarak diğer insanlarda enfeksiyonlara neden olabildiğini;</a:t>
            </a:r>
          </a:p>
          <a:p>
            <a:endParaRPr lang="tr-TR" dirty="0"/>
          </a:p>
        </p:txBody>
      </p:sp>
      <p:pic>
        <p:nvPicPr>
          <p:cNvPr id="5" name="Picture 2" descr="http://t1.gstatic.com/images?q=tbn:ANd9GcSImnhZARZ33XRrwKPKTSd9v-bcpUTHwD4Whgu5Gu6_yHNqNq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17007"/>
            <a:ext cx="2952328" cy="216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440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Bunları Biliyor </a:t>
            </a:r>
            <a:r>
              <a:rPr lang="tr-TR" sz="3200" b="1" dirty="0" smtClean="0"/>
              <a:t>muydunuz</a:t>
            </a:r>
            <a:r>
              <a:rPr lang="tr-TR" sz="3200" b="1" dirty="0"/>
              <a:t>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/>
              <a:t>Y</a:t>
            </a:r>
            <a:r>
              <a:rPr lang="tr-TR" sz="2400" dirty="0" smtClean="0"/>
              <a:t>eni antibiyotiklerin uzun süredir geliştirilmediğini</a:t>
            </a:r>
            <a:r>
              <a:rPr lang="tr-TR" sz="2400" dirty="0"/>
              <a:t>, </a:t>
            </a:r>
            <a:endParaRPr lang="tr-TR" sz="2400" dirty="0" smtClean="0"/>
          </a:p>
          <a:p>
            <a:pPr algn="just"/>
            <a:r>
              <a:rPr lang="tr-TR" sz="2400" dirty="0" smtClean="0"/>
              <a:t>Var olan antibiyotiklerin </a:t>
            </a:r>
            <a:r>
              <a:rPr lang="tr-TR" sz="2400" dirty="0"/>
              <a:t>gereksiz </a:t>
            </a:r>
            <a:r>
              <a:rPr lang="tr-TR" sz="2400" dirty="0" smtClean="0"/>
              <a:t>kullanılması ile gelişebilecek olan antibiyotik direnci yüzünden, gerçekten ihtiyaç duyulduğunda kullanılabilecek antibiyotiğin kalmayabileceğini; </a:t>
            </a:r>
          </a:p>
          <a:p>
            <a:pPr algn="just"/>
            <a:endParaRPr lang="tr-TR" sz="2400" dirty="0"/>
          </a:p>
        </p:txBody>
      </p:sp>
      <p:pic>
        <p:nvPicPr>
          <p:cNvPr id="6" name="Picture 4" descr="http://www.saglik.sevdaligul.com/img/mikro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0100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encrypted-tbn1.gstatic.com/images?q=tbn:ANd9GcRqU_zY-MnAscZNPec_C19m55YXWGmxTUO1GZXTYeoGk4hFuF1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797152"/>
            <a:ext cx="1690806" cy="139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986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/>
              <a:t>Bunları Biliyor muydunuz?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2400" dirty="0" smtClean="0"/>
              <a:t>Uygunsuz </a:t>
            </a:r>
            <a:r>
              <a:rPr lang="tr-TR" sz="2400" dirty="0"/>
              <a:t>antibiyotik </a:t>
            </a:r>
            <a:r>
              <a:rPr lang="tr-TR" sz="2400" dirty="0" smtClean="0"/>
              <a:t>kullanımıyla gelişen </a:t>
            </a:r>
            <a:r>
              <a:rPr lang="tr-TR" sz="2400" dirty="0"/>
              <a:t>antibiyotik direncinin her kıtada endişe yaratmaya devam </a:t>
            </a:r>
            <a:r>
              <a:rPr lang="tr-TR" sz="2400" dirty="0" smtClean="0"/>
              <a:t>ettiğini ve </a:t>
            </a:r>
            <a:r>
              <a:rPr lang="tr-TR" sz="2400" dirty="0"/>
              <a:t>dirençli bakterilerin  neden olduğu enfeksiyon </a:t>
            </a:r>
            <a:r>
              <a:rPr lang="tr-TR" sz="2400" dirty="0" smtClean="0"/>
              <a:t>hastalıklarının </a:t>
            </a:r>
            <a:r>
              <a:rPr lang="tr-TR" sz="2400" dirty="0"/>
              <a:t>insanların hayatlarını </a:t>
            </a:r>
            <a:r>
              <a:rPr lang="tr-TR" sz="2400" dirty="0" smtClean="0"/>
              <a:t>kaybetmesine neden olduğunu;</a:t>
            </a:r>
            <a:endParaRPr lang="tr-TR" sz="2400" dirty="0"/>
          </a:p>
          <a:p>
            <a:pPr marL="0" lvl="0" indent="0" algn="just">
              <a:buNone/>
            </a:pPr>
            <a:r>
              <a:rPr lang="tr-TR" sz="2400" dirty="0" smtClean="0"/>
              <a:t>                 </a:t>
            </a:r>
            <a:endParaRPr lang="tr-TR" sz="2400" dirty="0"/>
          </a:p>
          <a:p>
            <a:endParaRPr lang="tr-TR" dirty="0"/>
          </a:p>
        </p:txBody>
      </p:sp>
      <p:pic>
        <p:nvPicPr>
          <p:cNvPr id="4" name="Picture 2" descr="http://1.bp.blogspot.com/-rV3ACa1p1_M/UOm0jc1_Q6I/AAAAAAAAAl8/TV8cwOKCkPc/s1600/map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861048"/>
            <a:ext cx="3233936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9013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Bunları Biliyor </a:t>
            </a:r>
            <a:r>
              <a:rPr lang="tr-TR" sz="3200" b="1" dirty="0" smtClean="0"/>
              <a:t>muydunuz</a:t>
            </a:r>
            <a:r>
              <a:rPr lang="tr-TR" sz="3200" b="1" dirty="0"/>
              <a:t>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tr-TR" sz="2400" dirty="0" smtClean="0"/>
              <a:t>Antibiyotik direncinin </a:t>
            </a:r>
            <a:r>
              <a:rPr lang="tr-TR" sz="2400" dirty="0"/>
              <a:t>yüksek olduğu ülkelere seyahatte bulunan yolcuların, dirençli </a:t>
            </a:r>
            <a:r>
              <a:rPr lang="tr-TR" sz="2400" dirty="0" smtClean="0"/>
              <a:t>bakterileri ülkelerine taşıyarak yaydığını;</a:t>
            </a:r>
          </a:p>
          <a:p>
            <a:pPr marL="0" lvl="0" indent="0" algn="just">
              <a:buNone/>
            </a:pPr>
            <a:endParaRPr lang="tr-TR" sz="2400" dirty="0"/>
          </a:p>
          <a:p>
            <a:endParaRPr lang="tr-TR" sz="2400" dirty="0"/>
          </a:p>
        </p:txBody>
      </p:sp>
      <p:sp>
        <p:nvSpPr>
          <p:cNvPr id="5" name="AutoShape 2" descr="data:image/jpeg;base64,/9j/4AAQSkZJRgABAQAAAQABAAD/2wCEAAkGBhQGEBESBxIRFA8UERAXDw8QDRoPEBIRFBwYFRQUFhMXGzIeFxkjGRIUIjAhIycsLSwsFR4xNTEqNSkrLCkBCQoKDgwNGQ8PGTUkHyU1NSwwKSk1KTEsLCk1LTUsNDUyLyk1LCwqLykpLCkpNSwsLCwsKiwsKSksLCkpLCkpKf/AABEIAOkA2AMBIgACEQEDEQH/xAAcAAEAAgIDAQAAAAAAAAAAAAAABAcGCAECBQP/xABEEAABAgIDCwYNAgYDAAAAAAAAAQIDBAURsgYHEhUhMTNRdJGSMjRBUnJzFBYiNUJUYXGBlKGx0RNiFyMkJUTSQ4Ki/8QAGgEBAQADAQEAAAAAAAAAAAAAAAUCAwQGAf/EACoRAAIBAgUDBAMBAQEAAAAAAAABAgMEBREyM1ESFHETMUGBFSFSYZEi/9oADAMBAAIRAxEAPwDApSUSO1Verq8J2Zx9sXN1v4xR3IXtuJR6qEE4r9Hl6tWam0mRcXN1v4xi5ut/GSgZdEeDX60+SLi5ut/GMXN1v4yUB0R4HrT5IuLm638Yxc3W/jJQHRHgetPki4ubrfxjFzdb+MlAdEeB60+SLi5ut/GMXN1v4yUB0R4HrT5IuLm638Yxc3W/jJQHRHgetPki4ubrfxjFzdb+MlAdEeB60+SLi5ut/GMXN1v4yUB0R4HrT5IuLm638Yxc3W/jJQHRHgetPki4ubrfxjFzdb+MlAdEeB60+SLi5ut/GMXN1v4yUB0R4HrT5IuLm638Yxc3W/jJQHRHgerPkjy0qkvGl1Yrq/CYCZXV+mgPs3Sy21S9pATbtJTWRWtJOVPNkejuQvbcSiLR3IXtuJRShpRJra2AAZmoAAAAAAAAAAAAAAAAAAAAAAAAAAAAAAAAA6t0sttUvaQBulltql7SAl3etFmy2iPR3IXtuJRFo7kL23Eoow0ol1tbAAMzUAAAAAAAAAAAAAAAAD6y0q+de1ks1z3uWprGphOVfYiBvI+pZ+x8qgWRRF7+Fc7BWbuuVFRiYSSzVrbX6LXL6blXJgpk95gdL0hjSM+K2GyG1y+TChtRrWt6EyJlXWvSaKdZVJNR9l8m6pQdOKcvd/BDABvNAAAAAAAAAB1bpZbape0gDdLLbVL2kBLu9aLNltEejuQvbcSiLR3IXtuJRRhpRLra2AAZmoAH2k5N9IRGw5RquiPWpjG51UN5e59Sz/SPiT6MoGYplaqOgxIn7ms8hPe9fJTeWncvesg0cjYlM1Ro2RcBdCxdVXpr7VyewzmFCSCiJDREamZGpUie5EJdXEYxeUFn/pVo4c5LOby/wpiUvSzsxV+t+jD7UXCXc1FJMW85NNSuHFl3Lqre36q0uEHG8QrZnYsPooombvaT8p/wYaa4UVrvoqop4s3QUxIc7l47Pa6C5E31VGyBxUbI4lNakjVLDYPS2axZs+cVGyM1Q8Ger8Kgwn158OE131VDyYt7yQiqirLMRUVFqa5zGr72otSodEcSh8xZzywyfxIqS5e4mPdQ6uAmBARfKjvTyfajU9Nfd8VLgufuVl7k4a+DImFg/wA2PEqw1RMq1uzNb7EyHtwYKQERsJEa1ERGtalSIidCImZDHrt6DmboIH6NFxIUNjtNh4SK9OhqK1FqTXrqQ4qlzK4l0t5RO6nbRt49SWcir7vrsVunjYMsqpKw1X9JM2G7MsRU+2pPeYqZXN3r5+WrwYTIiJ0w4zVr+Dql+h481cxNSXOZaO1Nf6LlTeiFmjKlGKjCSItaNaUnKcWeYDl7VhrU/Iupci7lOKjoOfIAy24y4CJdKqRJmuHKouV/pRKuiHXaze8h3duhw5x8GjmNZBgNbCY1qZ1bleqrnVcJy5Vy5DSq0XU9Ne/ybnQkqfqS/S+P9MeABuNAAAB1bpZbape0gDdLLbVL2kBLu9aLNltEejuQvbcSiLR3IXtuJRRhpRLra2AAZmoGV3vLoZe5yO+JSjXVuYjYcRrcPArWt9aZ8tTcqalMUBhUgqkXF/Jsp1HTkpL4L9l74EjMVYE1DTt1w7SEpLrpNf8ALlvmWfk14FZOeGw+JMorE5/yjYjxtk/W5X5ln5HjbJ+tyvzLPya71isfjYf0Pyc/5NiPG2T9blfmWfkeNsn63K/Ms/JrvWKx+Nh/Q/Jz/k2I8bZP1uV+ZZ+R42yfrcr8yz8mvkCWfNrVLMe92pjFeu5EJfi/M+rTPyz/AMGLw+mveRksRqP2iXx42yfrcr8yz8jxtk/W5X5ln5KBmKKjSiVzMGMxqZ3PguYifFUItZ9WHQftIPEqi94mw/jZJ+ty3zLPyPGyTT/LlvmWfk14rFZ9/GQ/ox/Jz/k2BmKfo+bSqZmJJ6anxYb0+qnkTEnQsytcRaPrrr8mMyGi+9GuRF+JStYrMo2Cj7TaMXiHV7wRf8xdfJyMJywZmWXAYqthsjsrXBTI1rUX2IlSFBzEZZl7nxcrnuc5y/ucta/VVOlYOi3to0M8nnmc9xdSr5ZrLIAA6jkAAAOrdLLbVL2kAbpZbape0gJd3rRZstoj0dyF7biURaO5C9txKKMNKJdbWwADM1AAAAAmUbQ0al1VKOhRIipnwGKqJ73Zk+J8bSWbPqi5PJEMHuTlxM5IQ3RJqXe2Gxqq9yuZUiJ05HHhnyM4y0vM+yhKOpZA9i5SgPGKYSG52BCa1z48TqQm519+VE+JEomhY1OOVlGw1iPa3Cc1FRKm11V5VTpVDLqIuSnqPlZ5iSz0ixmwIbPLZWrMJVi5cLNgpV/2NNaqoxaUsmb6FJykm45ohU1dwsBPB7lU8GlG5EfDTBjRf3ufnSvfrXoMXfPRIi1viRFXWsRyr9VPc/h7Pr/iv42f7D+Hs/6q/jZ/sYwlRgsk1/1GU1Xm82n/AMZHoi7CaoVU8HjPczpgxXLFhOTpRWrm+FR610VHwKclcYUIxIatc1s7LJyYb3Znt1Iqqnvr9ikH+Hs/6q/jZ/sezc9clPSDJyHMSz0ZGlIrUTDYqLFSpYfpZ+UnxMKkqSfXCSz8r9o2U41ZLonF5eH+mYID06WuamKCRrqThOhtcqo1XOataplVPJVeg8s7IyUlmmcUouLyayOQetRVyk1TTP1KOgufDwlbhI5qJhJVWmV3tPvM3DT0q3CiysWpM+CiRKvgxVUwdWCeTkjNUajWaizwgFbg5HZ+lFyKi6qgbDUAAAAAAdW6WW2qXtIA3Sy21S9pAS7vWizZbRHo7kL23Eoi0dyF7biUUYaUS62tgAGZqAAAPWuWoNbo5qFARamuVViOTO2G3K5U9vR71L+o6jodFw2wpJjWQ2p5LWpUnvXWvtKivQp/cHbPE+7S5yFiM26ij8F7DoJU3L5PCu5T+3TfcPNflNgbufN033DzX5Tpw3bl5ObE9yPgz683zyPsy22Fv1FQXm+eR9nW2wuA4r/fZ3WGwhUKgDhO4VHFRyACub8+gle+fZUqcti/PoJXvn2VKmPRWGwvs85f77LmvQ8wdtET7NM4qMHvQ8wdtET7NM5It1vS8lu12Y+Cvb6VybJmA6blWo2NDqWNUlX6kPMqr+5K0y6q/YVGbEXWJXITdfq0eypruVsOm5U2n8EjEYKNRNfIABRJoAAB1bpZbape0gDdLLbVL2kBLu9aLNltEejuQvbcSiLR3IXtuJRRhpRLra2AAZmoAAAze9D5wds8S00ucpi9D5wds8S00uc8/iG99HocP2fs8K7nzdN9w81+U2Bu583TfcPNflOzDduXk48T3I+DPrzfPI+zrbYXAU/eb55H2dbbC4Div99ndh+wgADhO4AAArm/PoJXvn2VKmLZvz6CV759lSpj0VhsL7POX++y5r0PMHbRE+zTOTBr0PMHbRE+zTOSLdb0vJbtdmPg8q6vmM3s0eyprsbE3V8xm9mj2VNdinhuiRMxPXEAAqEkAAA6t0sttUvaQBulltql7SAl3etFmy2iPR3IXtuJRFo7kL23Eoow0ol1tbAAMzUAAAZveh84O2eJaaXOUxeh84O2eJaaXOefxDe+j0OH7P2eFdz5um+4ea/KbA3c+bpvuHmvynZhu3LyceJ7kfBn15vnkfZ1tsLgKfvN88j7OtthcBxX++zuw/YQABwncAAAVzfn0Er3z7KlTFs359BK98+ypUx6Kw2F9nnL/fZc16HmDtoifZpnJg16HmDtoifZpnJFut6Xkt2uzHweVdXzGb2aPZU12Nibq+YzezR7KmuxTw3RImYnriAAVCSAAAdW6WW2qXtIA3Sy21S9pAS7vWizZbRHo7kL23Eoi0dyF7biUUYaUS62tgAGZqAAAM3vQ+cHbPEtNLnKYvQ+cHbPEtNLnPP4hvfR6HD9n7PCu583TfcPNflNgbufN033DzX5Tsw3bl5OPE9yPgz683zyPs622FwFP3m+eR9nW2wuA4r/AH2d2H7CAAOE7gAACub8+gle+fZUqYtm/PoJXvn2VKmPRWGwvs85f77LmvQ8wdtET7NM5MGvQ8wdtET7NM5It1vS8lu12Y+Dyrq+YzezR7KmuxsTdXzGb2aPZU12KeG6JEzE9cQACoSQAADq3Sy21S9pAG6WW2qXtICXd60WbLaI9Hche24lEWjuQvbcSijDSiXW1sAAzNQAABmt6OIjKQqdndAiIntVFav2RS6azWui6SfQ8aHGlFqfDcitrzL0Ki+xUVUX3l43OXdS10LG4ERsONV5UCI9GvRf2qvLT2p8aiLiFGXX1pfot4dWj0dD9z7Xc+bpvuHmvyl+3bx2uo6bqc3QPqTCQoJTfhu2/JoxPcj4M+vN88j7OtthcBT1516MnI2EqJ/TrnWr02Fu+EN6zeJDhv8AfZ3WGwj6A+fhDes3iQeEN6zeJDhyO7NH0B8/CG9ZvEg8Ib1m8SDIZor2/PoJXvn2VKmLXvyREfAlsFUX+c/MtfoqVQp6Kx2Eedv99lzXoeYO2iJ9mmcmCXo4qMkHYSon9REzrV0NMxmaThSbVdMxYbGpnc+IjU3qpGuU/Wl5LVs0qMfBAuxjJAo+bWJm8Hip8XIrU+qoa9GfXxLvm043wailVYGEixYtSt/UVMzWouXBry5c9SfHASvYUpU6f/r5I9/VjUqJR+AADvJ4AAB1bpZbape0gDdLLbVL2kBLu9aLNltEejuQvbcSiLR3IXtuJRRhpRLra2AAZmoAAADPnAAAAABwcgA4ByADgHIAAAAODkAAAAAAAAAAA6t0sttUvaQBulltql7SAl3etFmy2iPR3IXtuJRFo7kL23Eoow0ol1tbAAMzUAAAAAAAAAAAAAAAAAAAAAAAAAAAAAAAAAdW6WW2qXtIA3Sy21S9pAS7vWizZbRHo7kL23Eoi0dyF7biUUYaUS62tgAGZqAAAAAAAAAAAAAAAAAAAAAAAAAAAAAAAAAOrdLLbVL2kAbpZbape0gJd3rRZstogSc6yC1UiORFwnH3xnD6yblMjdnUG1XDSyyMJWkZPNsxzGcPrJuUYzh9ZNymRg+9y+D52UOTHMZw+sm5RjOH1k3KZGB3L4HZQ5McxnD6yblGM4fWTcpkYHcvgdlDkxzGcPrJuUYzh9ZNymRgdy+B2UOTHMZw+sm5RjOH1k3KZGB3L4HZQ5McxnD6yblGM4fWTcpkYHcvgdlDkxzGcPrJuUYzh9ZNymRgdy+B2UOTHMZw+sm5RjOH1k3KZGB3L4HZQ5McxnD6yblGM4fWTcpkYHcvgdlDkxzGcPrJuUYzh9ZNymRgdy+B2UOTHMZw+sm5RjOH1k3KZGB3L4HZQ5McxnD6yblGMofWTcpkYHcvgdlDkx6BOMjxpdIbkVfCYC/+0OTJ6P00LvYVpDk5K9TqlmdlCkoRyR//2Q=="/>
          <p:cNvSpPr>
            <a:spLocks noChangeAspect="1" noChangeArrowheads="1"/>
          </p:cNvSpPr>
          <p:nvPr/>
        </p:nvSpPr>
        <p:spPr bwMode="auto">
          <a:xfrm>
            <a:off x="0" y="-1058863"/>
            <a:ext cx="20574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056" name="Picture 8" descr="http://t0.gstatic.com/images?q=tbn:ANd9GcTEOZ3DkHvuBmX1tM-i8Lyxc_33z9iZ0O_XtZS376MuY2P7BVD1Z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4190" y="3113865"/>
            <a:ext cx="165735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disabilityhorizons.com/wp-content/uploads/2011/03/travelzone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113866"/>
            <a:ext cx="2890664" cy="261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550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tr-TR" sz="3200" b="1" dirty="0"/>
              <a:t>Bunları Biliyor </a:t>
            </a:r>
            <a:r>
              <a:rPr lang="tr-TR" sz="3200" b="1" dirty="0" smtClean="0"/>
              <a:t>muydunuz</a:t>
            </a:r>
            <a:r>
              <a:rPr lang="tr-TR" sz="3200" b="1" dirty="0"/>
              <a:t>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tr-TR" sz="2400" dirty="0"/>
              <a:t>Artan antibiyotik direncinin günümüzde ve gelecekte antibiyotiklerin etkinliğini tehdit ettiğini;</a:t>
            </a:r>
          </a:p>
          <a:p>
            <a:pPr lvl="0" algn="just"/>
            <a:r>
              <a:rPr lang="tr-TR" sz="2400" dirty="0"/>
              <a:t>Etkili antibiyotikler olmadan yoğun bakım, organ nakli, kanser kemoterapisi, yeni doğan bebeklerin bakımı veya kalça ya da diz protezi ameliyatı gibi yaygın cerrahi işlemlerin uygulanmasının mümkün olamayacağını;</a:t>
            </a:r>
          </a:p>
          <a:p>
            <a:endParaRPr lang="tr-TR" dirty="0"/>
          </a:p>
        </p:txBody>
      </p:sp>
      <p:pic>
        <p:nvPicPr>
          <p:cNvPr id="4" name="Picture 2" descr="http://www.sgh.com.sg/Patient-Services/PublishingImages/superbug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77072"/>
            <a:ext cx="4464496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736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Bunları Biliyor </a:t>
            </a:r>
            <a:r>
              <a:rPr lang="tr-TR" sz="3200" b="1" dirty="0" smtClean="0"/>
              <a:t>muydunuz</a:t>
            </a:r>
            <a:r>
              <a:rPr lang="tr-TR" sz="3200" b="1" dirty="0"/>
              <a:t>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 smtClean="0"/>
              <a:t>Antibiyotiklerin, </a:t>
            </a:r>
            <a:r>
              <a:rPr lang="tr-TR" sz="2400" dirty="0"/>
              <a:t>çeşitli hayvan </a:t>
            </a:r>
            <a:r>
              <a:rPr lang="tr-TR" sz="2400" dirty="0" smtClean="0"/>
              <a:t>türlerinde birçok </a:t>
            </a:r>
            <a:r>
              <a:rPr lang="tr-TR" sz="2400" dirty="0"/>
              <a:t>hastalığın </a:t>
            </a:r>
            <a:r>
              <a:rPr lang="tr-TR" sz="2400" dirty="0" smtClean="0"/>
              <a:t>kontrolü amacıyla kullanıldığını;</a:t>
            </a:r>
          </a:p>
          <a:p>
            <a:pPr algn="just"/>
            <a:r>
              <a:rPr lang="tr-TR" sz="2400" dirty="0"/>
              <a:t>Antibiyotiklerin </a:t>
            </a:r>
            <a:r>
              <a:rPr lang="tr-TR" sz="2400" dirty="0" smtClean="0"/>
              <a:t>hayvanlarda bilinçsizce kullanılması ve atık kontrolünün iyi yapılmaması durumunda da antibiyotiklere dirençli bakterilerin geliştiğini ve dolaylı olarak insanların etkilendiğini;</a:t>
            </a:r>
          </a:p>
          <a:p>
            <a:pPr algn="just"/>
            <a:r>
              <a:rPr lang="tr-TR" sz="2400" dirty="0" smtClean="0"/>
              <a:t>Ayrıca tarımda kullanılan antibiyotiğin de doğaya karışarak insanı etkilediğini;</a:t>
            </a:r>
            <a:endParaRPr lang="tr-TR" sz="2400" dirty="0"/>
          </a:p>
        </p:txBody>
      </p:sp>
      <p:sp>
        <p:nvSpPr>
          <p:cNvPr id="4" name="AutoShape 2" descr="data:image/jpeg;base64,/9j/4AAQSkZJRgABAQAAAQABAAD/2wCEAAkGBxMREhUUExQVFhUWFBwVGBgYFxwVGhkWGBgaGxwYFxoYHSggGR4nHBYYITEtJSorLi4uGR81ODMsNygtLisBCgoKDg0OGhAQGzQkICQsLywsLCwsLCwsLCwsLCwsLCwsLCwsLCwsLCwsLCwsLCw0LCwsLCwsLCwsLCwsLCwsLP/AABEIAOwA1gMBEQACEQEDEQH/xAAcAAEAAwEBAQEBAAAAAAAAAAAABAUGAwIBBwj/xABLEAACAQMDAQUEBgUIBwgDAAABAgMABBEFEiExBhNBUWEHInGBFCMyQpGhFVJiscEzU3KCkqKy0SRDk6PD0tMWNGNzg8Lh8CVUZP/EABsBAQADAQEBAQAAAAAAAAAAAAACAwQBBQYH/8QAOhEAAgIBAwEGAwYEBAcAAAAAAAECAxEEEiExBRMyQVFhInHRBoGRobHwFEJS4SNicsEVNENTktLx/9oADAMBAAIRAxEAPwDeVoKhQCgFAKAUAoBQCgFAKAUAoBQCgFAKAUAoBQCgFAKAUAoBQCgFAKAUBFvtShgGZZY4x+24X95pkFS/baxzhZxIfKNWlP8AcU1HcjuGcLztvDEATBeYPAJt2QE+QMmM1Cd0IeJ4NFGku1Daqi5NehXN7SE+7aXBHqY1/wDdVL1tPqb49g9oP/pv8V9S97P9qbe8JVNySKNxjkG1sdMjBIYZ8QavrtjYsxZ52o01unlsti4v3LurCg+0B8oBQCgFAKAUAoBQCgFAKAUAoBQCgFAKAUAoCHrN99Ht5psZ7uJnx57VJxXGdJXY3sZbRwRSzxRzXUiCWWaRRIxkcAkKWHuqM4GMcCqjjkzXxRKowoCjyAwPyoRyzlfWaTo0cihkYYIP/wB4NclFSWGWU32U2Kyt4a8z+etase4uJYQc7JGQHxIB4+dfP2R2zcfQ/X9HqO/08LnxuSZwl7yxmtLmRWRe9IGRhnQqd21erDp6ZIrfoYyg3J8I+V+099F8YV1vdNPy54x0498cE3Wu1NzdnClreHwVGxI3q7j7PwX8TU7+0PKv8Sns37LyklPVPC/pXX735fIhadqtxaMJInlkVeZImdpA6DlsBidrAZOR5VDTaybmoy5yaO2fs/pqtM7qPhceXl8Nff5n6/aXKyokiHKuoZT5hhkfvr2D4YzV37QrGOUxl3IVtjSKhaNX590t58HoD0PlUdyO4ZqI5AwDKQQQCCOQQeQRUjh6oBQCgFAKAUAoBQCgFAKAUAoBQCgFARNXsRcQSwk4EkbJny3DGa4+TpXaJ7TIreBbe+SRLuJVi2BcicjCq0T8KN3BO4jGTVXQOOeholutXm5WCztlI472V53HllYlVfwY/E0I4RWyajqom7kTWTNuVMi2kx3jDeyn6/gJGN5P7SDqeOjjODK3j6tLeNbWtxbyvkmaSGPuo4CT0kfBJb0DFuOazSobeVLH4HsVdpQhXtlUpYXDbk/ybwbbQPZ/bQgvc/6ZcMAHmm98/CMNnYvPhz5mre6jt2tGD+OuVneQltftxj2WOiKPtx2BUKJbNCG3ANGDxg/eGfs4PXwx5YrBqdGkt1a+4+r7E+0cnJ1auXGMqXn8njr7eZhNYvI7KNoICJruZTEXXlUDcMsX6x5wW8uB1JqGnq+LEefV+nsvf3NXa2ubp33LbF+CD8Un/VP0iuqj5vqfoOhac0VlFAxIZYAhPkduPy/hXtJcHwb6n40+g3kdvLYm3naRruKVNqloiEjnRmD9BnvI/kOcYqnayeUftPZqwa3tIIXILRxKrY5GQOQPQdPlVy4RBllXTgoBQCgFAKAUAoBQCgFAKAUAoBQCgFAZ7tvBE1urSqpRbiAuWGQI++TeW/Z25z6VGfQ6uporXsVZsoa1nuYozyPo13II8fsjcVA+FVnNzRn+1/Zc2/0QRXl4pnuxal+9GVSctJKdyqCWYxjknrjyoI9Wz9B0bSYbSFYbeNY40GAo/eT1YnxJ5NCLeSdQ4fl/bzt0J9+n6eonlcFJJOscY8QD95vyHr0qM4b04mnTWyosjbHquV8yJ2Q7Fx2n1kh724PVzzt9FqyuuMFhC++y6bnY8t+bNXVhSM0AoBQCgFAKAUAoBQCgFAKAUAoBQCgFAKAUAIzwaApZOydmWLLCI2PUws0BPx7plrm1HckPWuySyQkRSTiVSJIi9xNIqyocqdruV6+njXHFHck619rlvGm28guIbhRh0WPerMByY2B5BPniqzmwo9U12/1v6qFHs7L77E4llHkcfZHoOviTXUmzqSRfaT2ft7WExRqFDKVZvvNkYJJqzbxgKbi0/Qr9N7K2ltKssfeb0zjLZHII548jVcNJGL3I2X9q3XQcJYw/Yka/pEF5s70P7mdu1tv2sZzwf1RVlmmjZjcU6btCzTZ7vz9fY56Ho0NmWMIb3wAdzbunlwPOu16aFfQ5qe0LdQkp44Iepdlbe4laV9+5zk4bA6Y4GPSoy0dcnlltPa2oqgoRxhexF7O6I1peyMinuTDtVmIOWJjJHHPgfDwqurTbLXjw4+hfq+0FqNJFSfx7stYfTn+xrRdHyFa9iPI3s9i79K53Z3ee1uV+FR2M7vR0VgehrmCWT7XAKAUAoCs1XtDa2pAnnRGP3Sct/ZGTXG0juDrpOsQXSloJVkAODt6g+oPI+dE0xgnV04KAUAoBQCgFAKAUBHnMZ6qGI9AfzNSUGyLkkcmuD4cD0qagkQc2ciamRFAKAUAoCjttRkbUJYCfq1hDgYH2j3fj1+8azRsk73Dyx9D0rNPWtDC5L4nLH3fF9C8rSeaKAUAoDok7D1+NRcUySk0SEuQevFQcGTU0dgagSDHAzQFP7OLNDaLclVM1yWmkkIyx3O21cnnCrgAdOtefZJuRsgsIjdt41tbi0vIxtZpxbTbRjfHKDt3+e1lGD61OiWHghbHjJoa2mYUAoBQCgFAKA8SSha6otnG0iJJMT8KtUUitybOdSIigFAKAUAoBQFPb2cYvpJRKDIYgpi4yq+573XPgPD71Z4wj3zlnnHT8DfO6x6ONbh8KllS9Xzx+35FxWgwCgFAKAUAoD1HIR0rjSZ1NolxzBuOhNVOLRYpJld7Npx9DEBP1ltJJA6+I2yMUyPIoVx515tixI3QeYkD2ny7zY2yn3pbxZMfsRAk/my/hUqV8RG18GlrcZRQCgFAKAUBwnnxwOtTjHPUhKWOhEJq0rFAKAUAoBQCgFAKAzNkp/Ss5xx9HH/CrHD/mpfL6HsWtf8MrX+f/ANjTVsPHFAKAUAoBQCgKVddaYstnby3JU4LrhIQ3l3rkA/1c1RPUQiWxplIuuyWhzQy3Fxcd2JbjuwUjJYKsYIGWIG5ju548K8+2xTeUba4bUeu1ugyzvb3FuyCe2ZiqyZ2OjgBkJXlTwCDg81yue1nZx3IhWXaVd4huo2tZz0STBR//ACpR7rj8D6VtjYpdDLKDRe1MiKAUAoDhcTY4HWpxjnkhKWOCJVpWKAUAoBQCgFAKAUAoCpg1ZmvJLbaNqRCQHnJJ2cHw++aoja3c6/RZ/Q3T0kY6SOozy5Yx+P0LarzCKAUAoBQCgKXU0a8nSxjJCkd5cuOqQfqA+DOePhms2ot2rCL6a9zyanU7+KwhRUjzkiKCCMAF28FUdAPEk8AZJrzevLNreCid7p4Wubu8ezjU8xwxAbPeCjfJKjM/JHIAXx6c1W7fi2xWTnPVnaWG9t3UQXLXOUL93cRgKyqRkLcRIAjHPAYEGuRuT8S/fyHKLS0uLfUoGWSIMAxSWGVQWjkHVWHgfEEeGCKt6co7wyh0jdZ3b2LMzRMnf2rOdxEecPCWPJ2N0zk4NbaZ7lyZ7I4ZpKuKhQHieTaKlFZZyTwil1XUo7dDJIT1wABuZ2PRUXqzE1Y5KKyypJtnyGw1WUBltreIHkCadtwH7SxocH0zxVDv9EXKk6NoerjoNPP/AKk4/wCHXO/fod7k+DRtX/m7D/bS/wDSrvfv0HcnOW11SPlrKOUePcXAJH9WULn5Guq/1Rx0kV9bZP5a0vYsdSbdnH9qPcKmrokHVI4/9r7P+dIPkYpQfw2Zrvew9Tndy9B/2ttRyzSKv6zQSqvzYpgU72HqO7kW9pdxyqGjdXU+KkMPyqaafQg1g6k45NdByhnWVSY3DDkblIYZHHwODXOq4O9HyfmmmajctfD3/rXYROdq/ZBGeMYH2PLwrxq7LHd15fDPstRp9NHReH4UtyWX1eceefM/Ua9o+MFAKAUAoCHq+oLbwyTNyEXOB1J6BR6kkD51yTwsnUsvBZditGa2g3S83E576dv2yOEHoi4UfA+dePZPfLJ6UI7Vghh9+oXUxVn+hwJFGigFt0qd7IUBIG5hsXkjpiqLnwo+o8y2v7xI0d7nukt9q8uc8scESKV2qMkDqflWdLPh6nfmcIbQyNLKt45juI17pUKYjwv24Tg5J69COfGu5xhY6ArnmWDVImwUF2jwPuwBJLCFaOQYPOULpk+QHlWil5i16HOjHtGtykcN6g9+zlEjcZJgf3JVHyIb+rWiqWJHLFlFxDIHUMpyGAIPmCMit5kPVAYntu4knt4mG6NxNiPeUVpVQGMylWU92Dkk5AHGSBzXLcpIQw2y+9nvY0xbbq5czOM/RgzCQQxE8EEMymQjHIZsDgMetUuTfUujFI39RJCgMdrnamZpmtrFAzI4jmuGRpI4Xb7gVeZHA5PIVcjJ5xVdlqh1CWSEttMZu5bVbrv+7Eu0LCi7CxXcF7rBG4YIB4yM9RWV6meN2OCW1ep007tRc2oVrw97asxT6T3Rt5ImDbR9JhPRCR9tcDoSADmtFdyk8PqcawbrPjVxwMcjB5HkeaAyur9g7aVjJBm0nPPewYUE/wDiR/YkGfMZ9a6pNdCLimUs/s2e7iIvrtmc8AQgpEig9QpPvucdWyBk4HQ1KU3LqcjWkZrTtESy1V7a3mlaKG1XeHfd9Y5z0GFXjb0FWUZyV24wLDStuqytj3QplB/ak4/eX/CqoVY1Lf3/AI/tnrX6vd2ZCOeW9v3L9o2FbzwRQCgFAKApe1ShoolPIa7t1I8wZ04NU3+BllXjRpe2muGxtJJ1Te4IVAem92Cgt6AmvLjHc8HoSeFkxXZJ5reeRb+Uk36b+8DFCssYIMYZcbfqyNuMY24HhUtXQ4xUl5FNdik2bewUOxaF8Qk7mQxe7IZF394jnBOS4JPvDII4OawPjr1Lj1NalUO5mLbmEbxwrvhWTgBAFI90YySOcc1xPL/fIMB2yuEv9RjtEc5t4XbvFONtx7pBBHBK7RnHiSPCvR0VWU8+ZRdPHQ2HZTVjfQSwXKgTxfUXC+DBl4df2XU59Dn0rlkHCRdCW5Fb2GkZIpLWTJe0laDJx7yDmNuPNCPwrbXLMTLNYZoZmwDVkVlkG8I/OfaJoMtw0cqH6uOOQSDODjG4ceIJX8hXbYN8ka5YP1XsPCE06zVcY+ixHI8SUBJ+ZJNZDWi7oCu7RX5t7W4nHJigeQfFEJH7qAznZ61NtbwwKrM5hMjSH7DTHaW7xuW3Ozk9DwD5V5Vj3ScmWLhYOl5dROxtzMkN5JDgbCDIoIJzGWALAEMflnAriTXxYyjvsezYjugsjyXKiHuJF9095khWdhx73XPPAz1NN3PHHmCR7PZ2ayVHYs0EktsWPUiCRkUnzO0LXqxeUmVGlroFAKA/M+02mpYajHNGPcv2ZJQeds6jcHUnwbnI8+lXUyxLBTbHjJPEIDF8e8QFJ9ASR/iNasLOShzbio+S5/H/AOHSukRQCgFAKApu18Tm1Zoxl4mSdR5mJw+PwU1XbHMGidbxJM7+0a9S40jv4zmN2gkB/ZaVOvwzivLr4mb58xIcOmxXuoGG4G5I7ISRrnad7vtaQEc7lCrgjpmtWrk1hGfTxTyXMml6jEvdpLFdRAqR3zPbzAKQQDLCCH5AzkDIyDnJrz3XBvPQ04Z4Oi308jNLLHaq4CuLd5ZXZR4KZMRxH9pU3etdjCKXqMMp9Z0yO01GwWJQkZtpYl8cuG3nJPJY7sknk81t0rzLko1C+EufZ8N302Xxe9dM+kSIgHyINVal5myyhfAVvYiczT6hP917xlU+axjaD+AFaKViJVY8s0l4eB8a0Q6lE+hCdAwIIyCMEehq0rO/svuGEE1o7bjZzd0hPXuGUPHn4AkfKsE44eDZB5RtKiTIesWAuIJYG4EsTRk+QdSufzoDE6PqEcluguN30iFTDJENzsJoMMWWMZDN7qupweDx415tkJRm0iaeUXf0OXYB3+ZAwIk7pN20EZUr9nJGQSAPtcAVVlZ6EiPqF7FaiSVi0ccalmQIFSR5GyCp25aQtlcA8luQetdjFywg+Cx7D6c8FnGJRiWQvPKPKSZzIy/Ldt+VeqlhYKi+roFAKArtd0WC8i7q4QOm4MOSpVx0dGHKsMnkeZoGYC7hk067htXn+kRzqxiLj66PZjiQjh1OeG4PBrTVY28Mz2QS5RlbvtBNc3txBHO9tFbqxLrGjKDHwzzM7Aqm73QFyTkcEmoztecIQgsZZd+z/XnvbXfLjvEcxsQMBsAENgdDhhmrq5blyVzjhmmqwgKAUAoCs7G2Ec9ld2EgwqXE0RUdVjkbvIyvl9rI9RXk3LbYehU90Dv2f7JzwXiyzTrNHDAY4W27JDvIyJccHaF4893nSy5zSTOwrUXlGyqktFAZnt3o01xHC9uFaa3mEyox27xtKsgY8KTkdeOKsqnslkrsjuWCtnkfSdIkaQg3Dl293kfSLhzgL57dw+Ow11vfPIS2RO/YnSvotnFGftFd7/0m5P763RWEZX1LS98Pn/CrayuZGqwrKzT52ttWgMfIvEMM0Y64jBZJseS5Kn0as165yX0vyNtqPaO1guIbaWXE0/8AJoFZiecDO0Hbk9CcDg+VZzRktSw6ZGfjQFDrvZfvpPpEEjW9yF2mRVDLIo6LNGeHA8Dww8DUZwjNYY+RTvpeqneClk5dQhcT3EY2jdyIwp2H3jyrA9OeBWf+FXkyW5nOHRoLQxzaneRM0RzDGzd3DE2MblWRi8rjnDOWIzxir4Vxj0It+ppdF7S2l6XW2nSUx4L7d3G7OOSAD0PSpjJ07R6ullazXD9IkLY6bm6Ko+LED50B+Zx9qNeuYwUW1hWQZDBSWUHx99mGfiKtVMmUu1IrLh7q2OyXW5I3b6xld89SeV3dFyDwOOKk6kurOKxvoiDcRW9yf9N1dpwOimXCg+YGcD8KKEPNnHOXoTdGXTLabvheq7Bdi95Lu2r5DNTioReckZObWMH2+ksWklki1COEzACYDu5Fk29CVkBwfh8a5KMJPORFySxg0vZ3S4baBI4OUxu3ZyXLc7ifWroxSXBXJtvks6kcFAQxqkO8x96gdTgqTtOfn16+FV97DO3PJf8Awt2xT2vD8yYKsKCgv7r9H3S3oDGGRRFdBRkgD+Tmx47TwfQmsmpq3LKNFFmHhi+9qagyvb2rzWsDKss+8IAXbauxSPeyen48VjVTwanYbnSNSjuoY54jlJF3L5+RB9QQQfhVbWHgmnkmVw6eJpVRSzEKqgksTgADqST0FDh+Y3eofpq+iEYb6FasX3EYEsvQEA84Hh8TWumprlmeyeeDe1pKSPeDgVOBCZFq0rM1pGsizs7y/Mfeagbn6Jh/sx5OYkTHSPaQxxgsevhWGeXLk1wwlwVlvZ3VrcR6rc5uZ1cmZBjIiZCv1Q6ArngDAqcqmo5IKxNkntKsGr6kjd4zQGyV4CpKnPeMH9QwbgjrwK5VFSeGSsk0so9jsYU/kr28j/ozN/A1d3CKu9Z8PZO5bh9TvWHl3z/81c7hep3vmdLPsFaI25w0recjFqkqoog7Gydod1Fp13fOqBUXTROFHAJikYH83QfOqbliXBdU+DKya1cXWlJDdM5eK/hkmLHJe3uN7IxJ8BIcYHT3arSw1kk3lH6IqgAAdAMD4VvMhUqBHqtqxUETQzW5JGRldsq9f6LVj1a4TNOmfODXTzxI20xOfVYGcfiqkVgNhHt7FnGRLIPRreJD+DR5ruThRe0RDBpl0S+8uixrmONcF3VeCijwJrsOZI5LhHrSIO7giT9WNR+Qr2IrCPNfU8a85W2mKkgiJiCDgg46gjpVd7ark16GjRRUtRWmsrKKfsxpchWG4a5mfK7ijMSpyCPE+Gc/Ks+nqliM3Jv2PQ7R1ValOiNUVh4ylzw/kU2tdlri4upXVVVC3DMwGeB0Ayfyqi7S2WWtrob9J2pp6NNCEnlpdEv2i10jslJDjN1IP2Y+B/eyD+FXVaSUP539xi1Xa1dvSpP3l/b6l1rUGbWZSS31DjJxk+4euABWxr4cHj5zLKWDE6Z2Y1J9OFrFBA9vdRpMJt4jZC7RSkyAtlyBGE4U4HQ+Fed3iNmxn6VpUMWj2EMcr+5FtRn8N0snLHyXe/yFUP4mWr4UaMGokjJ+1VN2lXXoqN8lmjJ/IVOvxIhPwn3s7bJHEgjUKuwHA9QK9WWFFYMEeWW9VkzncLlT+NSi+SMlwQauKjB9oXYLewMUjLXEeoIXfas8UKBHiVjwsgIVgPGslixPJphzHBs9NvVniSVPsuoYZ64I6H1rUnlZM7WHgxGv2rWZfcrGEvJNbzQoDNb3D4Ow5IDQuQQQRjnw8c1kHF5RfCSksM1vZu/knto5JU2SEe8OnI8QD0B61og21llElh8FnUjgoDJ9qowkzPLxb3Fq1lJKM5gLurrKQPtLuRQfT8898X1LqmuhnorsSIzyhTA1v+j55Ive7l0kDLcLj+VTcqt8M49a5ZktxOPDwbHsdq5urZXONykxsRnaxXjeuQDhhzz51prlujkonHDPPa6XulguOf8AR7qOVsAn6sko/A/ZfPyqGojmBOl4kWj+0vSyCDOSDwfqJuR/YrzO7kbt8SAvbTQvAx8f/wA0n/TruyZzdEqu3fa+11CO3trWUuz3cZcGN09xQx6uoH2ttWVVvdyQsmtvBrQMV6hgI+pyIsMjSLuQISy9cqByOahY0oNy6F2njOVsYweG3w/c86VKjwxtGu1CoKrjGB5YFKmnBOPQ7qYThbKM3lp8sl1MoFAc549ysp+8pH4jFAd/ZzPv022z1VDEfjE7Rn/BmvGmsSZ6cHmKKz2wt/8AjWTxkmijHqd4bH9012rxHLPCXHYO47zTrRiST3CqSeuUG05+akfKoz8TJR6Hj2hrnTLz/wAgn8CD/CkPEhLocezfNvEfONf8Ir1JPhGCK6lnUSQoCvlTBxV6eUUtYZX6rpENyAJow4U5GfA+hFccU+oTa6EqCFUUKoAUDAA6AVJLBw9soPXmgPtAKAUBzuIFkUo4DKwwQeQQaNZBHs9LhhQxxxqqHquOD8c9a4opcI622SIIFjUKihVHQAYFdSwcPToCMEAg9QeRQHAafF/Np/ZH+VcwjuWUvZnQ+6WYSxIC0zMuQre4cY6ZxWfT1yipbl5nodoX1WSh3T6RSfGOS7SxiByI0BHQhRWjCPPyyRXThC1qBpLeVEGWaNlAyBkkccniq7ouUGl6GjSWRrvhOXRNNnnQrdoreJHGGVACMg4PxHFcpi41pM7rLI2XznHo3wT6tMwoAKA8ezb/ALljyubgf79/868i7xs9KrworvaowYWMXi18r48wiNk/3h+NS06+Mjc/hJ/s2bFrJF/M3c8Y+HeFx/jqN6xNnanmKOntNue70u6PiyCMfF3Vf41CHiROfQ76NFst4V8olH90V6RiJlAKA43MeRnxFTg8EZLJDq0qFAKAUAoBQCgFAKAUAFAZ7sbOzrPuZmxcMBuJOBgcDPQVk0km1LL8z1e1YRhKvasfAuhoa1nlCgIGvuVtpipIIiYgg4IOOoIqq9tVya9DVooqWorT6ZR47OSFrWEsSSYwSSckn1JrlDbri36HdfFR1M0lhZLKrjIKACgPHs4P+iOPK7uB/vmryLvGz0qvCim7UWg/TNs8mSrWrCIZ4WRGJbA9VcVfpMZKdRnBY9h5Nt1qEP8A4sc49RLEAT/ajIqGqWJktO/hOPtPVpPoVv0jmuxvPnsUsF+Z/dUKVmRO18GjAxxW4yigFAKAiXMOOR0q2MvIrlHzOFTICgFAKAUAoBQCgFAKAqtAso4hII5BJulLNgg7WOMr7pqiiEYp7Xnk2626y1xdkduIpLryvXktavMQoCJquzuZO8z3ew7sdduOcVC3bse7oX6bf30e78WVj5nzR+77iPus93tG3PXb61yrbsW3od1Xed9LvPFnn5kyrDOKAUBz9nP/AHeceV9cD4fWGvJv8bPRq8CKzt9Mv6Q01F5kDSsR4iMptyfIEj8qnpfEQ1HhO2iqf0uxXgCw+s9SZvc/DDVZrMcENN5n32pP7lko+2dQiK+gVXz+Rx86z0+Iut6GjreZT5QCgFAKAiTwY5HSrYy9SuUfQ4VMgKAUAoBQCgFAKACgM52LjKrPkEZuGIyMZGBzWTSJpSz6nrdrSUpV4f8AIjR1rPJFAQdbhZ7eVVGWaNgB5kjpVdycq5Jeho0k4wvhKXRNHnQIGjtokcYZUAI8jXKIuNaTJa2cZ6icovKbLCrTKKAUBy9nP8hOfO+uD/vK8m/xs9GrwIppLMfp6cud5e1jkQ/zaj3Cnz2lv61X6ZpIqvWWWFojfphe56CzIuc9Nu89yB+1u3H4Co6lpnaUefaZ9V9DumBMVvc5lx1CyDaGAzzhscDnmqqXiRZaso0MbhgCDkEZB8wa3GU+0AoBQHx2ABJ6AZPwFcbxydjFyaS8yjsry6mia4iEcihyO4wVk7v7rZyeSOcY5HSvLWtsbcksr08z6i3srR1SjRa3GWF8ecx3eaxhcLpnPHmZ2ftlIrkSW4XB5GSpHxyKnHtSSfMTRP7J1Sjuha/nhNfky8sdZjlC5zGWGVDjbuHmhPDD4V6FOsrs9n6M+c1nY+o07bS3xXVx5x811X3ljWo8oUAoDhPexoQHkRSTgAsAST4AdTUXOMeGy2FNk03GLaXsd6kVCgFAVeg6qbkSEqF2SmPrnOMc/nVNNveJ8dHg2a3SLTuKTzmKf4lpVxjFAQtanaO3ldThljZgeuCBx1qu6TjBteho0kIzvhCXRtJnnQbhpLeJ3OWZASeBk/LiuUycq02d1lca75wisJMn1aZhQEDVtUW3C5DO7nbHGg3PI3ko/eegqM5qKyyUYuTwif2G0ee3SZpyFM8pmECnesJblhvxlmJ5PgPCvJtmpSyj0K4uKwytvY+61vJ6XFl7p8mifBH4YNXad+RXciVo+Rq1wF+y1lEz/wBJZGVMfItXNR5HaTt7RNCe8tVEaB3inScISF3hchkyeBlWPXyqmuW15LJrKPGj65HMxhMckEyLuMMqbG2ZxuXwdc8ZUmt8ZqXQyuLXUt6kRFAeZJAoLMQABkk8AAdSa42ksslCEpyUYrLfRGa1nWkCq02Vhb3li/1k4HTcOkcZ468tXm36ncsdF+b+iPpuz+zJRk+75muHL+WD9v6pL24Rx7B6p35aNSIpky0J5ZTGSSYZB99RnI8RzgjxwQeXj8D1+1aO7grJfFF4U/J7um5ejfn5PjOTYTwQ3mYrmECULnaeuOm+KQYLLn8MjIGataUuGeJCy7Sf4tE/hfn/ALSXk/18myj1rSZILd4iDcWuwqvugywYHusMAB1B8gCPhXHlLD5X6G3TXVai9Wxfd25y+fhn6r2b/Bn57pnaKeAbQQy+T5OPhg5FSp1ltSwnle562v7D0urlumtsvWPGfnw0zS6T2rSU7JB3THo2cr+fT58V6VHaEZvbPh/kfL6/7N26ePeUvel1WOfy6/dyedY0C6lzsvGx+qRsH4x4/dV1untl0n+/uMOl1+mq8VK+fX9fqZmDstdRTxsyblEqksp3cBhz5/lWNaW2M02vM9ifamltplGMsPD4fHl+BunsJTcCXv27v+Zxwfdx1z589K9Lu595u3ceh80r6lp+77v4v6s++fT7upEvtHuXkZ0vHjUnIQLkDgcZ3CoTpslLKnhehfTrNPCtRlSpP1z/AGJWs6fNNt7q4aHbnOF3bs4x4jpg/jU7a5zxtlgp0moqqz3le/Pv0/Jnjs7o5tUdTJ3hdy5O3byQB5nyrlFPdJpvOXklrtYtTOMlHbhYxnP0LarzCKAjan3fcyd7/J7Dv6/Zxz056VCzbse7oXaff3se78WePmedKEfcx91/J7Rszn7Pz5pVt2Lb0O6nvO9l3vizz8yYqk9Kk3gowd0tT48VFz9Cah6lBr9jeRXMd1ZJDKyxGEpNnChm3F02sME4wfSs1sXMvrewhudcuyA8kVmg/mRlj82LH8MVVGheZN2sm6F2RMM/0me5luJtpUFzwAeuKujBR6Fbk2d+0PZUXUglSea3lCbC8TlCyg5AbHXBJ/GuygpdQpNEGM6vY8Rul9F5S+7KOPBx15881RKheRZG1nzRrW+ub4Xl4iQiOIxRxrzwxySSTknn/wCKnXXtIznuNhVxWKAyfbTUpNjrCPdiKGZuoBY+4mD16ZOfSvN1t78Efv8AofU9g6GvdG63rLOxfLq/9kfnt1cvKxeRmdj1LHJrzG2+WfY11wriowWEvQ66ZfvbyrLGcMhyP8j6YyPnXOnKO2Vwtg659H1P2C8uWvLFbm3JSVVLpjqGAIePnqCAR8lNaG90co+QqrjpNY6L1mDaT91/K/u+qMXpvtBuoyO82yr47htb5Mv8QaoV0l1PodR9ntLYvgzF+3K/B/VE/wBonZZQv0qFNoOO9QDpn72PDng+uPWp2Qx8SMPY/aLm/wCGteWvC/XHl9D87VSTgck8AVWe83jk33ZZZ4FiW5VlimysRbIKsv3SCOAwzjPlxXqaLUTi9kuj6Hxvbul0+o3XUY3R8ePNPz92n1+fJq2tPI1628+R2Hg2zeld3ojsZ5MDeVd3I5tZ57pvI/hXdyGGO6byP4U3IYZ9ELeRrm5Daz2LZqb0d2Mg9obQm1nxye6bAAyScdKpulmuSXoa9FHbqINvzR97K22LSDcCD3YyDxg/CoUtquK9ieuUXqZtepcgVMzCgFAKAUAoBQCgFAKAxHaia6tVnVdht7hzkkZbLrjBz0wF4rydXTKDc0+Gz6/sa+jVTrrnHEq4rDz1w/JfmzMWHZ6eSWOMxyIHYDcyNtAJ+105FYVF5Po7dbTCuU1JPC6ZWfkfp0Xs6sQuCJGOMbt+DnzAAx+VXd3E+Yl23qnLKa+WDn2Et5LU3FrL0QiRD5oxZckeGQgPzrlaw2i7tayGojVqIdX8L+aw/wAs4PzyztA4VoW+uT3ijdWIOQYuMNx9088eNZ1HPTqfWXXOtuNy+B8bl0Wf6uePn09cHK51m4kzvmkbdkEFzgg9RjOMVFyb8yyvR6evGyCWPZF92O123skZ5offPMcgGWbkAoMnC/EY8avpflg8TtvSzt+KNiUV4k3hL39/kTtL06a+cXV3I4G/dHF9kAA8cHoOnqcc16un02MTn1/Q+S13aKw9PpuK+mccy92+v3GxraeMfKAUAoBQCgFARdWuzDDJKBkohfHTOBnFRnLbFstor7yyMPV4POjXpngjlI2l0DYHOM1yEt0Uzuoq7q2UF5PBMqZSKAUAoBQCgFAKAUAoDlc26SKUdQyngg1xpNYZKMnFpp4aKBNIvoOLW8IjH2Y3G4Afq85GPlWKWiX8rwex/wAXU3m+qMn68xb+9fQ83Wr6rApeRrbaPPjPp0GTVM9M4Lc5L8C/T36fUWKuuiTb9J5/VHq51CaGymupwFuLvbGigFdqBSAQDyOCzfMVibai2/M9unT1XaqvT1cwrzJvrlt88+fOF+JkrCcOVjitlcgZLZYPuHVtysAijj4efjVUXnhI92+twUrLbcJ+WFtx6Yabb/X08jpr97EZTiKJjtBcoWwZTy5UhuVyT/A12ySz0IaCi6NKzOS5eE0s7f5crHDx/dHbsownvE3qu1EYqoHujHkD6sTz51s7PebH8jxftRX3ekgk85nlt9W9rNxrdvPJGBbyiJ94JYqGyuDlcEHxIPyr1rFJr4Xg+L006oSzbHcsdOnJH0Kzuoy30m4WYEDaAoXB8egGajXGa8TyT1Nunml3UNvrzkr5dK1IsSt6gUsSB3a8DPAzt8qg4XZ8X5GiOo0Sik6nn5v6llr1pdSbPo06w4zuyobdnGOoOMYP41OyM34Xgz6ayiGe+hu9OcH3Q7S5jD/SZxMTjbhQu3Gc9AM5yPwrtcZrO55OamyibXdQ2+vOclR+iNT/AP3k/wBkv/LVXd3f1fka/wCI0P8A2X+L+pbahaXTQRpFOqTDbvkKghsKQ2BjjLYPTwq2UZuKSfJkqsojbKU4ZjzhZ6c8fkctEsbyNybi5WVNhAUIFw2Rg5AHgCPnUa42J/E8k9TbppxSqhteeuc8Ffquh38xlX6WgicsAhjHCMThSduenHWoTqtllbuC+jVaSva+7e5Y5z5+pfaLZGCCOIkEogUkdDirq47YpGHUWq22U15vJMqZSKAUAoBQCgFAKAUAoBQCgMhD2gtYp53njaWVJSIvEBRxgZOFwR1wTzXg3Wp2ycucPg+9p7M1M9JTCiSjGUU5erb55831I/bZLi6McylJoguMQ5cRE9Q/jk4HJA6dBiqbMy5NnZEqNLupknCWf5+Ny8seX3ZfzM207LbqqnAd23gdW27cBvHA3cDpnNV5xHB66rjLUOUllxSx6LOc49+OX1IFRNZouwmBdDPijBfjwf3Zr0OzWu8a9j5T7Wwk9NCSfClyvmnh/v1NVrna+1tH7uRmZwu5ljQuVX9Z8fZHxr2HJI+ASyWml6lFcxLLC4dG6EfmCDyD6GpJ5BKocFAKAUAoBQCgFAKAUAoBQCgFAKAUAoBQCgPtAYPU7C27ySO4kMDCRpI5Am8SRuc7TjxU5x8TXh6ilRm93HOU/n9D77s3tG+dMJadKfwqMouWHFx4TWfKS/QhT9n7u2bvIN7J1SWInlTyDhTkcY9KzOqceUepX2no9THu7sKXRxl5Pz68E+2MOoxMLmWOG6RsLI2E7weUg4BIPGev8erE18XUz2K7s+xfw8HOp9Yrnb/p+nQhSdk+6G6e6t0Xw2t3rN/RVRk1Hu8dWaY9rd49tNUm/dbUvm2duz+03cMcSMFiDOzOMO24D3mA4UfZwOePE1u0Ec2ZXRL9Tw/tHa46ZKyScpyWEukVHOcevL5fHyWCums5rHVLi4kFw0UoYr3UTSiRW/1bFXXYy8bdwYcdK9KSeT4xMv8A2VaLNaWZEwKtJIZAh6quABkeBOM/OrILCIyZsqkRFAKAUAoBQCgFAKAUAoBQCgFAKAUAoBQCgFAcLuyjlGJEVwOm4A4+FcaT6nU2nlFCNAuLc5tLllHXu35Xr08vyrHLRR/keP0PaXbMrFjVVqz38Mv/ACX0OF9qFyRi609Jz+un+Yyf3VnnprfOKZso1ujhzTdOr2a3L8voQIZJc4tdOEUh/wBZJl9vqu8AL+BqMNJZnwpe/U0X9r0OP+JdK3/Kl3af+p9WvkaHs7orW++SV+8mlOXb+Azya9GmlVLCPnNbrZ6qalJJJLCS4SXoi7q4xnygFAKAUAoBQCgFAKAUAoBQCgFAKAUAoBQCgFAKAUAoBQH2gPlAKAUAoBQCgFAKAUAoBQCgFAKAUAoBQCgFAKA//9k="/>
          <p:cNvSpPr>
            <a:spLocks noChangeAspect="1" noChangeArrowheads="1"/>
          </p:cNvSpPr>
          <p:nvPr/>
        </p:nvSpPr>
        <p:spPr bwMode="auto">
          <a:xfrm>
            <a:off x="0" y="-1074738"/>
            <a:ext cx="203835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AutoShape 4" descr="data:image/jpeg;base64,/9j/4AAQSkZJRgABAQAAAQABAAD/2wCEAAkGBxMREhUUExQVFhUWFBwVGBgYFxwVGhkWGBgaGxwYFxoYHSggGR4nHBYYITEtJSorLi4uGR81ODMsNygtLisBCgoKDg0OGhAQGzQkICQsLywsLCwsLCwsLCwsLCwsLCwsLCwsLCwsLCwsLCwsLCw0LCwsLCwsLCwsLCwsLCwsLP/AABEIAOwA1gMBEQACEQEDEQH/xAAcAAEAAwEBAQEBAAAAAAAAAAAABAUGAwIBBwj/xABLEAACAQMDAQUEBgUIBwgDAAABAgMABBEFEiExBhNBUWEHInGBFCMyQpGhFVJiscEzU3KCkqKy0SRDk6PD0tMWNGNzg8Lh8CVUZP/EABsBAQADAQEBAQAAAAAAAAAAAAACAwQBBQYH/8QAOhEAAgIBAwEGAwYEBAcAAAAAAAECAxEEEiExBRMyQVFhInHRBoGRobHwFEJS4SNicsEVNENTktLx/9oADAMBAAIRAxEAPwDeVoKhQCgFAKAUAoBQCgFAKAUAoBQCgFAKAUAoBQCgFAKAUAoBQCgFAKAUBFvtShgGZZY4x+24X95pkFS/baxzhZxIfKNWlP8AcU1HcjuGcLztvDEATBeYPAJt2QE+QMmM1Cd0IeJ4NFGku1Daqi5NehXN7SE+7aXBHqY1/wDdVL1tPqb49g9oP/pv8V9S97P9qbe8JVNySKNxjkG1sdMjBIYZ8QavrtjYsxZ52o01unlsti4v3LurCg+0B8oBQCgFAKAUAoBQCgFAKAUAoBQCgFAKAUAoCHrN99Ht5psZ7uJnx57VJxXGdJXY3sZbRwRSzxRzXUiCWWaRRIxkcAkKWHuqM4GMcCqjjkzXxRKowoCjyAwPyoRyzlfWaTo0cihkYYIP/wB4NclFSWGWU32U2Kyt4a8z+etase4uJYQc7JGQHxIB4+dfP2R2zcfQ/X9HqO/08LnxuSZwl7yxmtLmRWRe9IGRhnQqd21erDp6ZIrfoYyg3J8I+V+099F8YV1vdNPy54x0498cE3Wu1NzdnClreHwVGxI3q7j7PwX8TU7+0PKv8Sns37LyklPVPC/pXX735fIhadqtxaMJInlkVeZImdpA6DlsBidrAZOR5VDTaybmoy5yaO2fs/pqtM7qPhceXl8Nff5n6/aXKyokiHKuoZT5hhkfvr2D4YzV37QrGOUxl3IVtjSKhaNX590t58HoD0PlUdyO4ZqI5AwDKQQQCCOQQeQRUjh6oBQCgFAKAUAoBQCgFAKAUAoBQCgFARNXsRcQSwk4EkbJny3DGa4+TpXaJ7TIreBbe+SRLuJVi2BcicjCq0T8KN3BO4jGTVXQOOeholutXm5WCztlI472V53HllYlVfwY/E0I4RWyajqom7kTWTNuVMi2kx3jDeyn6/gJGN5P7SDqeOjjODK3j6tLeNbWtxbyvkmaSGPuo4CT0kfBJb0DFuOazSobeVLH4HsVdpQhXtlUpYXDbk/ybwbbQPZ/bQgvc/6ZcMAHmm98/CMNnYvPhz5mre6jt2tGD+OuVneQltftxj2WOiKPtx2BUKJbNCG3ANGDxg/eGfs4PXwx5YrBqdGkt1a+4+r7E+0cnJ1auXGMqXn8njr7eZhNYvI7KNoICJruZTEXXlUDcMsX6x5wW8uB1JqGnq+LEefV+nsvf3NXa2ubp33LbF+CD8Un/VP0iuqj5vqfoOhac0VlFAxIZYAhPkduPy/hXtJcHwb6n40+g3kdvLYm3naRruKVNqloiEjnRmD9BnvI/kOcYqnayeUftPZqwa3tIIXILRxKrY5GQOQPQdPlVy4RBllXTgoBQCgFAKAUAoBQCgFAKAUAoBQCgFAZ7tvBE1urSqpRbiAuWGQI++TeW/Z25z6VGfQ6uporXsVZsoa1nuYozyPo13II8fsjcVA+FVnNzRn+1/Zc2/0QRXl4pnuxal+9GVSctJKdyqCWYxjknrjyoI9Wz9B0bSYbSFYbeNY40GAo/eT1YnxJ5NCLeSdQ4fl/bzt0J9+n6eonlcFJJOscY8QD95vyHr0qM4b04mnTWyosjbHquV8yJ2Q7Fx2n1kh724PVzzt9FqyuuMFhC++y6bnY8t+bNXVhSM0AoBQCgFAKAUAoBQCgFAKAUAoBQCgFAKAUAIzwaApZOydmWLLCI2PUws0BPx7plrm1HckPWuySyQkRSTiVSJIi9xNIqyocqdruV6+njXHFHck619rlvGm28guIbhRh0WPerMByY2B5BPniqzmwo9U12/1v6qFHs7L77E4llHkcfZHoOviTXUmzqSRfaT2ft7WExRqFDKVZvvNkYJJqzbxgKbi0/Qr9N7K2ltKssfeb0zjLZHII548jVcNJGL3I2X9q3XQcJYw/Yka/pEF5s70P7mdu1tv2sZzwf1RVlmmjZjcU6btCzTZ7vz9fY56Ho0NmWMIb3wAdzbunlwPOu16aFfQ5qe0LdQkp44Iepdlbe4laV9+5zk4bA6Y4GPSoy0dcnlltPa2oqgoRxhexF7O6I1peyMinuTDtVmIOWJjJHHPgfDwqurTbLXjw4+hfq+0FqNJFSfx7stYfTn+xrRdHyFa9iPI3s9i79K53Z3ee1uV+FR2M7vR0VgehrmCWT7XAKAUAoCs1XtDa2pAnnRGP3Sct/ZGTXG0juDrpOsQXSloJVkAODt6g+oPI+dE0xgnV04KAUAoBQCgFAKAUBHnMZ6qGI9AfzNSUGyLkkcmuD4cD0qagkQc2ciamRFAKAUAoCjttRkbUJYCfq1hDgYH2j3fj1+8azRsk73Dyx9D0rNPWtDC5L4nLH3fF9C8rSeaKAUAoDok7D1+NRcUySk0SEuQevFQcGTU0dgagSDHAzQFP7OLNDaLclVM1yWmkkIyx3O21cnnCrgAdOtefZJuRsgsIjdt41tbi0vIxtZpxbTbRjfHKDt3+e1lGD61OiWHghbHjJoa2mYUAoBQCgFAKA8SSha6otnG0iJJMT8KtUUitybOdSIigFAKAUAoBQFPb2cYvpJRKDIYgpi4yq+573XPgPD71Z4wj3zlnnHT8DfO6x6ONbh8KllS9Xzx+35FxWgwCgFAKAUAoD1HIR0rjSZ1NolxzBuOhNVOLRYpJld7Npx9DEBP1ltJJA6+I2yMUyPIoVx515tixI3QeYkD2ny7zY2yn3pbxZMfsRAk/my/hUqV8RG18GlrcZRQCgFAKAUBwnnxwOtTjHPUhKWOhEJq0rFAKAUAoBQCgFAKAzNkp/Ss5xx9HH/CrHD/mpfL6HsWtf8MrX+f/ANjTVsPHFAKAUAoBQCgKVddaYstnby3JU4LrhIQ3l3rkA/1c1RPUQiWxplIuuyWhzQy3Fxcd2JbjuwUjJYKsYIGWIG5ju548K8+2xTeUba4bUeu1ugyzvb3FuyCe2ZiqyZ2OjgBkJXlTwCDg81yue1nZx3IhWXaVd4huo2tZz0STBR//ACpR7rj8D6VtjYpdDLKDRe1MiKAUAoDhcTY4HWpxjnkhKWOCJVpWKAUAoBQCgFAKAUAoCpg1ZmvJLbaNqRCQHnJJ2cHw++aoja3c6/RZ/Q3T0kY6SOozy5Yx+P0LarzCKAUAoBQCgKXU0a8nSxjJCkd5cuOqQfqA+DOePhms2ot2rCL6a9zyanU7+KwhRUjzkiKCCMAF28FUdAPEk8AZJrzevLNreCid7p4Wubu8ezjU8xwxAbPeCjfJKjM/JHIAXx6c1W7fi2xWTnPVnaWG9t3UQXLXOUL93cRgKyqRkLcRIAjHPAYEGuRuT8S/fyHKLS0uLfUoGWSIMAxSWGVQWjkHVWHgfEEeGCKt6co7wyh0jdZ3b2LMzRMnf2rOdxEecPCWPJ2N0zk4NbaZ7lyZ7I4ZpKuKhQHieTaKlFZZyTwil1XUo7dDJIT1wABuZ2PRUXqzE1Y5KKyypJtnyGw1WUBltreIHkCadtwH7SxocH0zxVDv9EXKk6NoerjoNPP/AKk4/wCHXO/fod7k+DRtX/m7D/bS/wDSrvfv0HcnOW11SPlrKOUePcXAJH9WULn5Guq/1Rx0kV9bZP5a0vYsdSbdnH9qPcKmrokHVI4/9r7P+dIPkYpQfw2Zrvew9Tndy9B/2ttRyzSKv6zQSqvzYpgU72HqO7kW9pdxyqGjdXU+KkMPyqaafQg1g6k45NdByhnWVSY3DDkblIYZHHwODXOq4O9HyfmmmajctfD3/rXYROdq/ZBGeMYH2PLwrxq7LHd15fDPstRp9NHReH4UtyWX1eceefM/Ua9o+MFAKAUAoCHq+oLbwyTNyEXOB1J6BR6kkD51yTwsnUsvBZditGa2g3S83E576dv2yOEHoi4UfA+dePZPfLJ6UI7Vghh9+oXUxVn+hwJFGigFt0qd7IUBIG5hsXkjpiqLnwo+o8y2v7xI0d7nukt9q8uc8scESKV2qMkDqflWdLPh6nfmcIbQyNLKt45juI17pUKYjwv24Tg5J69COfGu5xhY6ArnmWDVImwUF2jwPuwBJLCFaOQYPOULpk+QHlWil5i16HOjHtGtykcN6g9+zlEjcZJgf3JVHyIb+rWiqWJHLFlFxDIHUMpyGAIPmCMit5kPVAYntu4knt4mG6NxNiPeUVpVQGMylWU92Dkk5AHGSBzXLcpIQw2y+9nvY0xbbq5czOM/RgzCQQxE8EEMymQjHIZsDgMetUuTfUujFI39RJCgMdrnamZpmtrFAzI4jmuGRpI4Xb7gVeZHA5PIVcjJ5xVdlqh1CWSEttMZu5bVbrv+7Eu0LCi7CxXcF7rBG4YIB4yM9RWV6meN2OCW1ep007tRc2oVrw97asxT6T3Rt5ImDbR9JhPRCR9tcDoSADmtFdyk8PqcawbrPjVxwMcjB5HkeaAyur9g7aVjJBm0nPPewYUE/wDiR/YkGfMZ9a6pNdCLimUs/s2e7iIvrtmc8AQgpEig9QpPvucdWyBk4HQ1KU3LqcjWkZrTtESy1V7a3mlaKG1XeHfd9Y5z0GFXjb0FWUZyV24wLDStuqytj3QplB/ak4/eX/CqoVY1Lf3/AI/tnrX6vd2ZCOeW9v3L9o2FbzwRQCgFAKApe1ShoolPIa7t1I8wZ04NU3+BllXjRpe2muGxtJJ1Te4IVAem92Cgt6AmvLjHc8HoSeFkxXZJ5reeRb+Uk36b+8DFCssYIMYZcbfqyNuMY24HhUtXQ4xUl5FNdik2bewUOxaF8Qk7mQxe7IZF394jnBOS4JPvDII4OawPjr1Lj1NalUO5mLbmEbxwrvhWTgBAFI90YySOcc1xPL/fIMB2yuEv9RjtEc5t4XbvFONtx7pBBHBK7RnHiSPCvR0VWU8+ZRdPHQ2HZTVjfQSwXKgTxfUXC+DBl4df2XU59Dn0rlkHCRdCW5Fb2GkZIpLWTJe0laDJx7yDmNuPNCPwrbXLMTLNYZoZmwDVkVlkG8I/OfaJoMtw0cqH6uOOQSDODjG4ceIJX8hXbYN8ka5YP1XsPCE06zVcY+ixHI8SUBJ+ZJNZDWi7oCu7RX5t7W4nHJigeQfFEJH7qAznZ61NtbwwKrM5hMjSH7DTHaW7xuW3Ozk9DwD5V5Vj3ScmWLhYOl5dROxtzMkN5JDgbCDIoIJzGWALAEMflnAriTXxYyjvsezYjugsjyXKiHuJF9095khWdhx73XPPAz1NN3PHHmCR7PZ2ayVHYs0EktsWPUiCRkUnzO0LXqxeUmVGlroFAKA/M+02mpYajHNGPcv2ZJQeds6jcHUnwbnI8+lXUyxLBTbHjJPEIDF8e8QFJ9ASR/iNasLOShzbio+S5/H/AOHSukRQCgFAKApu18Tm1Zoxl4mSdR5mJw+PwU1XbHMGidbxJM7+0a9S40jv4zmN2gkB/ZaVOvwzivLr4mb58xIcOmxXuoGG4G5I7ISRrnad7vtaQEc7lCrgjpmtWrk1hGfTxTyXMml6jEvdpLFdRAqR3zPbzAKQQDLCCH5AzkDIyDnJrz3XBvPQ04Z4Oi308jNLLHaq4CuLd5ZXZR4KZMRxH9pU3etdjCKXqMMp9Z0yO01GwWJQkZtpYl8cuG3nJPJY7sknk81t0rzLko1C+EufZ8N302Xxe9dM+kSIgHyINVal5myyhfAVvYiczT6hP917xlU+axjaD+AFaKViJVY8s0l4eB8a0Q6lE+hCdAwIIyCMEehq0rO/svuGEE1o7bjZzd0hPXuGUPHn4AkfKsE44eDZB5RtKiTIesWAuIJYG4EsTRk+QdSufzoDE6PqEcluguN30iFTDJENzsJoMMWWMZDN7qupweDx415tkJRm0iaeUXf0OXYB3+ZAwIk7pN20EZUr9nJGQSAPtcAVVlZ6EiPqF7FaiSVi0ccalmQIFSR5GyCp25aQtlcA8luQetdjFywg+Cx7D6c8FnGJRiWQvPKPKSZzIy/Ldt+VeqlhYKi+roFAKArtd0WC8i7q4QOm4MOSpVx0dGHKsMnkeZoGYC7hk067htXn+kRzqxiLj66PZjiQjh1OeG4PBrTVY28Mz2QS5RlbvtBNc3txBHO9tFbqxLrGjKDHwzzM7Aqm73QFyTkcEmoztecIQgsZZd+z/XnvbXfLjvEcxsQMBsAENgdDhhmrq5blyVzjhmmqwgKAUAoCs7G2Ec9ld2EgwqXE0RUdVjkbvIyvl9rI9RXk3LbYehU90Dv2f7JzwXiyzTrNHDAY4W27JDvIyJccHaF4893nSy5zSTOwrUXlGyqktFAZnt3o01xHC9uFaa3mEyox27xtKsgY8KTkdeOKsqnslkrsjuWCtnkfSdIkaQg3Dl293kfSLhzgL57dw+Ow11vfPIS2RO/YnSvotnFGftFd7/0m5P763RWEZX1LS98Pn/CrayuZGqwrKzT52ttWgMfIvEMM0Y64jBZJseS5Kn0as165yX0vyNtqPaO1guIbaWXE0/8AJoFZiecDO0Hbk9CcDg+VZzRktSw6ZGfjQFDrvZfvpPpEEjW9yF2mRVDLIo6LNGeHA8Dww8DUZwjNYY+RTvpeqneClk5dQhcT3EY2jdyIwp2H3jyrA9OeBWf+FXkyW5nOHRoLQxzaneRM0RzDGzd3DE2MblWRi8rjnDOWIzxir4Vxj0It+ppdF7S2l6XW2nSUx4L7d3G7OOSAD0PSpjJ07R6ullazXD9IkLY6bm6Ko+LED50B+Zx9qNeuYwUW1hWQZDBSWUHx99mGfiKtVMmUu1IrLh7q2OyXW5I3b6xld89SeV3dFyDwOOKk6kurOKxvoiDcRW9yf9N1dpwOimXCg+YGcD8KKEPNnHOXoTdGXTLabvheq7Bdi95Lu2r5DNTioReckZObWMH2+ksWklki1COEzACYDu5Fk29CVkBwfh8a5KMJPORFySxg0vZ3S4baBI4OUxu3ZyXLc7ifWroxSXBXJtvks6kcFAQxqkO8x96gdTgqTtOfn16+FV97DO3PJf8Awt2xT2vD8yYKsKCgv7r9H3S3oDGGRRFdBRkgD+Tmx47TwfQmsmpq3LKNFFmHhi+9qagyvb2rzWsDKss+8IAXbauxSPeyen48VjVTwanYbnSNSjuoY54jlJF3L5+RB9QQQfhVbWHgmnkmVw6eJpVRSzEKqgksTgADqST0FDh+Y3eofpq+iEYb6FasX3EYEsvQEA84Hh8TWumprlmeyeeDe1pKSPeDgVOBCZFq0rM1pGsizs7y/Mfeagbn6Jh/sx5OYkTHSPaQxxgsevhWGeXLk1wwlwVlvZ3VrcR6rc5uZ1cmZBjIiZCv1Q6ArngDAqcqmo5IKxNkntKsGr6kjd4zQGyV4CpKnPeMH9QwbgjrwK5VFSeGSsk0so9jsYU/kr28j/ozN/A1d3CKu9Z8PZO5bh9TvWHl3z/81c7hep3vmdLPsFaI25w0recjFqkqoog7Gydod1Fp13fOqBUXTROFHAJikYH83QfOqbliXBdU+DKya1cXWlJDdM5eK/hkmLHJe3uN7IxJ8BIcYHT3arSw1kk3lH6IqgAAdAMD4VvMhUqBHqtqxUETQzW5JGRldsq9f6LVj1a4TNOmfODXTzxI20xOfVYGcfiqkVgNhHt7FnGRLIPRreJD+DR5ruThRe0RDBpl0S+8uixrmONcF3VeCijwJrsOZI5LhHrSIO7giT9WNR+Qr2IrCPNfU8a85W2mKkgiJiCDgg46gjpVd7ark16GjRRUtRWmsrKKfsxpchWG4a5mfK7ijMSpyCPE+Gc/Ks+nqliM3Jv2PQ7R1ValOiNUVh4ylzw/kU2tdlri4upXVVVC3DMwGeB0Ayfyqi7S2WWtrob9J2pp6NNCEnlpdEv2i10jslJDjN1IP2Y+B/eyD+FXVaSUP539xi1Xa1dvSpP3l/b6l1rUGbWZSS31DjJxk+4euABWxr4cHj5zLKWDE6Z2Y1J9OFrFBA9vdRpMJt4jZC7RSkyAtlyBGE4U4HQ+Fed3iNmxn6VpUMWj2EMcr+5FtRn8N0snLHyXe/yFUP4mWr4UaMGokjJ+1VN2lXXoqN8lmjJ/IVOvxIhPwn3s7bJHEgjUKuwHA9QK9WWFFYMEeWW9VkzncLlT+NSi+SMlwQauKjB9oXYLewMUjLXEeoIXfas8UKBHiVjwsgIVgPGslixPJphzHBs9NvVniSVPsuoYZ64I6H1rUnlZM7WHgxGv2rWZfcrGEvJNbzQoDNb3D4Ow5IDQuQQQRjnw8c1kHF5RfCSksM1vZu/knto5JU2SEe8OnI8QD0B61og21llElh8FnUjgoDJ9qowkzPLxb3Fq1lJKM5gLurrKQPtLuRQfT8898X1LqmuhnorsSIzyhTA1v+j55Ive7l0kDLcLj+VTcqt8M49a5ZktxOPDwbHsdq5urZXONykxsRnaxXjeuQDhhzz51prlujkonHDPPa6XulguOf8AR7qOVsAn6sko/A/ZfPyqGojmBOl4kWj+0vSyCDOSDwfqJuR/YrzO7kbt8SAvbTQvAx8f/wA0n/TruyZzdEqu3fa+11CO3trWUuz3cZcGN09xQx6uoH2ttWVVvdyQsmtvBrQMV6hgI+pyIsMjSLuQISy9cqByOahY0oNy6F2njOVsYweG3w/c86VKjwxtGu1CoKrjGB5YFKmnBOPQ7qYThbKM3lp8sl1MoFAc549ysp+8pH4jFAd/ZzPv022z1VDEfjE7Rn/BmvGmsSZ6cHmKKz2wt/8AjWTxkmijHqd4bH9012rxHLPCXHYO47zTrRiST3CqSeuUG05+akfKoz8TJR6Hj2hrnTLz/wAgn8CD/CkPEhLocezfNvEfONf8Ir1JPhGCK6lnUSQoCvlTBxV6eUUtYZX6rpENyAJow4U5GfA+hFccU+oTa6EqCFUUKoAUDAA6AVJLBw9soPXmgPtAKAUBzuIFkUo4DKwwQeQQaNZBHs9LhhQxxxqqHquOD8c9a4opcI622SIIFjUKihVHQAYFdSwcPToCMEAg9QeRQHAafF/Np/ZH+VcwjuWUvZnQ+6WYSxIC0zMuQre4cY6ZxWfT1yipbl5nodoX1WSh3T6RSfGOS7SxiByI0BHQhRWjCPPyyRXThC1qBpLeVEGWaNlAyBkkccniq7ouUGl6GjSWRrvhOXRNNnnQrdoreJHGGVACMg4PxHFcpi41pM7rLI2XznHo3wT6tMwoAKA8ezb/ALljyubgf79/868i7xs9KrworvaowYWMXi18r48wiNk/3h+NS06+Mjc/hJ/s2bFrJF/M3c8Y+HeFx/jqN6xNnanmKOntNue70u6PiyCMfF3Vf41CHiROfQ76NFst4V8olH90V6RiJlAKA43MeRnxFTg8EZLJDq0qFAKAUAoBQCgFAKAUAFAZ7sbOzrPuZmxcMBuJOBgcDPQVk0km1LL8z1e1YRhKvasfAuhoa1nlCgIGvuVtpipIIiYgg4IOOoIqq9tVya9DVooqWorT6ZR47OSFrWEsSSYwSSckn1JrlDbri36HdfFR1M0lhZLKrjIKACgPHs4P+iOPK7uB/vmryLvGz0qvCim7UWg/TNs8mSrWrCIZ4WRGJbA9VcVfpMZKdRnBY9h5Nt1qEP8A4sc49RLEAT/ajIqGqWJktO/hOPtPVpPoVv0jmuxvPnsUsF+Z/dUKVmRO18GjAxxW4yigFAKAiXMOOR0q2MvIrlHzOFTICgFAKAUAoBQCgFAKAqtAso4hII5BJulLNgg7WOMr7pqiiEYp7Xnk2626y1xdkduIpLryvXktavMQoCJquzuZO8z3ew7sdduOcVC3bse7oX6bf30e78WVj5nzR+77iPus93tG3PXb61yrbsW3od1Xed9LvPFnn5kyrDOKAUBz9nP/AHeceV9cD4fWGvJv8bPRq8CKzt9Mv6Q01F5kDSsR4iMptyfIEj8qnpfEQ1HhO2iqf0uxXgCw+s9SZvc/DDVZrMcENN5n32pP7lko+2dQiK+gVXz+Rx86z0+Iut6GjreZT5QCgFAKAiTwY5HSrYy9SuUfQ4VMgKAUAoBQCgFAKACgM52LjKrPkEZuGIyMZGBzWTSJpSz6nrdrSUpV4f8AIjR1rPJFAQdbhZ7eVVGWaNgB5kjpVdycq5Jeho0k4wvhKXRNHnQIGjtokcYZUAI8jXKIuNaTJa2cZ6icovKbLCrTKKAUBy9nP8hOfO+uD/vK8m/xs9GrwIppLMfp6cud5e1jkQ/zaj3Cnz2lv61X6ZpIqvWWWFojfphe56CzIuc9Nu89yB+1u3H4Co6lpnaUefaZ9V9DumBMVvc5lx1CyDaGAzzhscDnmqqXiRZaso0MbhgCDkEZB8wa3GU+0AoBQHx2ABJ6AZPwFcbxydjFyaS8yjsry6mia4iEcihyO4wVk7v7rZyeSOcY5HSvLWtsbcksr08z6i3srR1SjRa3GWF8ecx3eaxhcLpnPHmZ2ftlIrkSW4XB5GSpHxyKnHtSSfMTRP7J1Sjuha/nhNfky8sdZjlC5zGWGVDjbuHmhPDD4V6FOsrs9n6M+c1nY+o07bS3xXVx5x811X3ljWo8oUAoDhPexoQHkRSTgAsAST4AdTUXOMeGy2FNk03GLaXsd6kVCgFAVeg6qbkSEqF2SmPrnOMc/nVNNveJ8dHg2a3SLTuKTzmKf4lpVxjFAQtanaO3ldThljZgeuCBx1qu6TjBteho0kIzvhCXRtJnnQbhpLeJ3OWZASeBk/LiuUycq02d1lca75wisJMn1aZhQEDVtUW3C5DO7nbHGg3PI3ko/eegqM5qKyyUYuTwif2G0ee3SZpyFM8pmECnesJblhvxlmJ5PgPCvJtmpSyj0K4uKwytvY+61vJ6XFl7p8mifBH4YNXad+RXciVo+Rq1wF+y1lEz/wBJZGVMfItXNR5HaTt7RNCe8tVEaB3inScISF3hchkyeBlWPXyqmuW15LJrKPGj65HMxhMckEyLuMMqbG2ZxuXwdc8ZUmt8ZqXQyuLXUt6kRFAeZJAoLMQABkk8AAdSa42ksslCEpyUYrLfRGa1nWkCq02Vhb3li/1k4HTcOkcZ468tXm36ncsdF+b+iPpuz+zJRk+75muHL+WD9v6pL24Rx7B6p35aNSIpky0J5ZTGSSYZB99RnI8RzgjxwQeXj8D1+1aO7grJfFF4U/J7um5ejfn5PjOTYTwQ3mYrmECULnaeuOm+KQYLLn8MjIGataUuGeJCy7Sf4tE/hfn/ALSXk/18myj1rSZILd4iDcWuwqvugywYHusMAB1B8gCPhXHlLD5X6G3TXVai9Wxfd25y+fhn6r2b/Bn57pnaKeAbQQy+T5OPhg5FSp1ltSwnle562v7D0urlumtsvWPGfnw0zS6T2rSU7JB3THo2cr+fT58V6VHaEZvbPh/kfL6/7N26ePeUvel1WOfy6/dyedY0C6lzsvGx+qRsH4x4/dV1untl0n+/uMOl1+mq8VK+fX9fqZmDstdRTxsyblEqksp3cBhz5/lWNaW2M02vM9ifamltplGMsPD4fHl+BunsJTcCXv27v+Zxwfdx1z589K9Lu595u3ceh80r6lp+77v4v6s++fT7upEvtHuXkZ0vHjUnIQLkDgcZ3CoTpslLKnhehfTrNPCtRlSpP1z/AGJWs6fNNt7q4aHbnOF3bs4x4jpg/jU7a5zxtlgp0moqqz3le/Pv0/Jnjs7o5tUdTJ3hdy5O3byQB5nyrlFPdJpvOXklrtYtTOMlHbhYxnP0LarzCKAjan3fcyd7/J7Dv6/Zxz056VCzbse7oXaff3se78WePmedKEfcx91/J7Rszn7Pz5pVt2Lb0O6nvO9l3vizz8yYqk9Kk3gowd0tT48VFz9Cah6lBr9jeRXMd1ZJDKyxGEpNnChm3F02sME4wfSs1sXMvrewhudcuyA8kVmg/mRlj82LH8MVVGheZN2sm6F2RMM/0me5luJtpUFzwAeuKujBR6Fbk2d+0PZUXUglSea3lCbC8TlCyg5AbHXBJ/GuygpdQpNEGM6vY8Rul9F5S+7KOPBx15881RKheRZG1nzRrW+ub4Xl4iQiOIxRxrzwxySSTknn/wCKnXXtIznuNhVxWKAyfbTUpNjrCPdiKGZuoBY+4mD16ZOfSvN1t78Efv8AofU9g6GvdG63rLOxfLq/9kfnt1cvKxeRmdj1LHJrzG2+WfY11wriowWEvQ66ZfvbyrLGcMhyP8j6YyPnXOnKO2Vwtg659H1P2C8uWvLFbm3JSVVLpjqGAIePnqCAR8lNaG90co+QqrjpNY6L1mDaT91/K/u+qMXpvtBuoyO82yr47htb5Mv8QaoV0l1PodR9ntLYvgzF+3K/B/VE/wBonZZQv0qFNoOO9QDpn72PDng+uPWp2Qx8SMPY/aLm/wCGteWvC/XHl9D87VSTgck8AVWe83jk33ZZZ4FiW5VlimysRbIKsv3SCOAwzjPlxXqaLUTi9kuj6Hxvbul0+o3XUY3R8ePNPz92n1+fJq2tPI1628+R2Hg2zeld3ojsZ5MDeVd3I5tZ57pvI/hXdyGGO6byP4U3IYZ9ELeRrm5Daz2LZqb0d2Mg9obQm1nxye6bAAyScdKpulmuSXoa9FHbqINvzR97K22LSDcCD3YyDxg/CoUtquK9ieuUXqZtepcgVMzCgFAKAUAoBQCgFAKAxHaia6tVnVdht7hzkkZbLrjBz0wF4rydXTKDc0+Gz6/sa+jVTrrnHEq4rDz1w/JfmzMWHZ6eSWOMxyIHYDcyNtAJ+105FYVF5Po7dbTCuU1JPC6ZWfkfp0Xs6sQuCJGOMbt+DnzAAx+VXd3E+Yl23qnLKa+WDn2Et5LU3FrL0QiRD5oxZckeGQgPzrlaw2i7tayGojVqIdX8L+aw/wAs4PzyztA4VoW+uT3ijdWIOQYuMNx9088eNZ1HPTqfWXXOtuNy+B8bl0Wf6uePn09cHK51m4kzvmkbdkEFzgg9RjOMVFyb8yyvR6evGyCWPZF92O123skZ5offPMcgGWbkAoMnC/EY8avpflg8TtvSzt+KNiUV4k3hL39/kTtL06a+cXV3I4G/dHF9kAA8cHoOnqcc16un02MTn1/Q+S13aKw9PpuK+mccy92+v3GxraeMfKAUAoBQCgFARdWuzDDJKBkohfHTOBnFRnLbFstor7yyMPV4POjXpngjlI2l0DYHOM1yEt0Uzuoq7q2UF5PBMqZSKAUAoBQCgFAKAUAoDlc26SKUdQyngg1xpNYZKMnFpp4aKBNIvoOLW8IjH2Y3G4Afq85GPlWKWiX8rwex/wAXU3m+qMn68xb+9fQ83Wr6rApeRrbaPPjPp0GTVM9M4Lc5L8C/T36fUWKuuiTb9J5/VHq51CaGymupwFuLvbGigFdqBSAQDyOCzfMVibai2/M9unT1XaqvT1cwrzJvrlt88+fOF+JkrCcOVjitlcgZLZYPuHVtysAijj4efjVUXnhI92+twUrLbcJ+WFtx6Yabb/X08jpr97EZTiKJjtBcoWwZTy5UhuVyT/A12ySz0IaCi6NKzOS5eE0s7f5crHDx/dHbsownvE3qu1EYqoHujHkD6sTz51s7PebH8jxftRX3ekgk85nlt9W9rNxrdvPJGBbyiJ94JYqGyuDlcEHxIPyr1rFJr4Xg+L006oSzbHcsdOnJH0Kzuoy30m4WYEDaAoXB8egGajXGa8TyT1Nunml3UNvrzkr5dK1IsSt6gUsSB3a8DPAzt8qg4XZ8X5GiOo0Sik6nn5v6llr1pdSbPo06w4zuyobdnGOoOMYP41OyM34Xgz6ayiGe+hu9OcH3Q7S5jD/SZxMTjbhQu3Gc9AM5yPwrtcZrO55OamyibXdQ2+vOclR+iNT/AP3k/wBkv/LVXd3f1fka/wCI0P8A2X+L+pbahaXTQRpFOqTDbvkKghsKQ2BjjLYPTwq2UZuKSfJkqsojbKU4ZjzhZ6c8fkctEsbyNybi5WVNhAUIFw2Rg5AHgCPnUa42J/E8k9TbppxSqhteeuc8Ffquh38xlX6WgicsAhjHCMThSduenHWoTqtllbuC+jVaSva+7e5Y5z5+pfaLZGCCOIkEogUkdDirq47YpGHUWq22U15vJMqZSKAUAoBQCgFAKAUAoBQCgMhD2gtYp53njaWVJSIvEBRxgZOFwR1wTzXg3Wp2ycucPg+9p7M1M9JTCiSjGUU5erb55831I/bZLi6McylJoguMQ5cRE9Q/jk4HJA6dBiqbMy5NnZEqNLupknCWf5+Ny8seX3ZfzM207LbqqnAd23gdW27cBvHA3cDpnNV5xHB66rjLUOUllxSx6LOc49+OX1IFRNZouwmBdDPijBfjwf3Zr0OzWu8a9j5T7Wwk9NCSfClyvmnh/v1NVrna+1tH7uRmZwu5ljQuVX9Z8fZHxr2HJI+ASyWml6lFcxLLC4dG6EfmCDyD6GpJ5BKocFAKAUAoBQCgFAKAUAoBQCgFAKAUAoBQCgPtAYPU7C27ySO4kMDCRpI5Am8SRuc7TjxU5x8TXh6ilRm93HOU/n9D77s3tG+dMJadKfwqMouWHFx4TWfKS/QhT9n7u2bvIN7J1SWInlTyDhTkcY9KzOqceUepX2no9THu7sKXRxl5Pz68E+2MOoxMLmWOG6RsLI2E7weUg4BIPGev8erE18XUz2K7s+xfw8HOp9Yrnb/p+nQhSdk+6G6e6t0Xw2t3rN/RVRk1Hu8dWaY9rd49tNUm/dbUvm2duz+03cMcSMFiDOzOMO24D3mA4UfZwOePE1u0Ec2ZXRL9Tw/tHa46ZKyScpyWEukVHOcevL5fHyWCums5rHVLi4kFw0UoYr3UTSiRW/1bFXXYy8bdwYcdK9KSeT4xMv8A2VaLNaWZEwKtJIZAh6quABkeBOM/OrILCIyZsqkRFAKAUAoBQCgFAKAUAoBQCgFAKAUAoBQCgFAcLuyjlGJEVwOm4A4+FcaT6nU2nlFCNAuLc5tLllHXu35Xr08vyrHLRR/keP0PaXbMrFjVVqz38Mv/ACX0OF9qFyRi609Jz+un+Yyf3VnnprfOKZso1ujhzTdOr2a3L8voQIZJc4tdOEUh/wBZJl9vqu8AL+BqMNJZnwpe/U0X9r0OP+JdK3/Kl3af+p9WvkaHs7orW++SV+8mlOXb+Azya9GmlVLCPnNbrZ6qalJJJLCS4SXoi7q4xnygFAKAUAoBQCgFAKAUAoBQCgFAKAUAoBQCgFAKAUAoBQH2gPlAKAUAoBQCgFAKAUAoBQCgFAKAUAoBQCgFAKA//9k="/>
          <p:cNvSpPr>
            <a:spLocks noChangeAspect="1" noChangeArrowheads="1"/>
          </p:cNvSpPr>
          <p:nvPr/>
        </p:nvSpPr>
        <p:spPr bwMode="auto">
          <a:xfrm>
            <a:off x="152400" y="-922338"/>
            <a:ext cx="203835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6" name="AutoShape 10" descr="data:image/jpeg;base64,/9j/4AAQSkZJRgABAQAAAQABAAD/2wCEAAkGBhQSERUUExQWFBQVFRcXFBgYFxQXFRcVFhcVFxUYFxcXHCYeFxkjGRUUHy8gJCcpLCwsFR4xNTAqNSYrLCkBCQoKDgwOGg8PGiwkHyQpKSwpLCwtKSksLCkpLCkpLCwsLCwpLCksLCwsLCwsLCwsLCksLCwsKSwsLCwpLCksKf/AABEIAKAA+AMBIgACEQEDEQH/xAAcAAACAwEBAQEAAAAAAAAAAAAEBQIDBgABBwj/xAA7EAABAwIEAwYEBgEDBAMAAAABAAIRAwQFEiExQVFhBhMicYGRMqGx8BQjQsHR4VIVYvEzg7LCFiRy/8QAGgEAAwEBAQEAAAAAAAAAAAAAAQIDAAUEBv/EACkRAAICAgIBAgYCAwAAAAAAAAABAhEDEiExQRNRBBQiYaHwcbGB0fH/2gAMAwEAAhEDEQA/ANMV7KYYFad5WaD8LfE7lA5+sK/H2Nc2nWptAa8EEADQjbb19l79uaOEsbcNhOuT49m2d53ffHOW5gMv1K8s7GkbZ5eYcKkOcGyWkECBzH8pfUQ3oS8/f8CKVw1TxlI91beKWmsIGUA7nUnj/avv8IZVrVQ2p+YBmDMumw48fTmtujeg2uPt+VZnJXqb1LV76FuAQc7oaMoEaHUnjxXr8CYTUbTql1WmJcC2AfI/8o7oHoy8fvFiYLgU7vrOiLWm7MQS0kHJq8xMO5easvcMfVq0mFwM0pnKBlb5A6lDdBeGX9fkQrxM/wDTKb3NbSqlzi7KczY0gy4cxpt1C7E8LZSBhzy4GAHMhrueVybZdCelKm/H8oWFdKKv7ZlNwDHioIBJEaHlom/Z6lNCoQ1hcHaZwMuw3Pug5UrDDG5S1M8F6nlaxNau2m7u2eAmaQBG/Hqhq+EMFF1SnUL8hhwywJ6ceKymgvFLmhWVy0mGYU2lWph9SapBOTL4YI2nmkN2PzH/AP7d/wCRRUk3wCWNxVspXEjmnY7PsDm03VSKzmyBllo6E+hROF020qFRxdleH5XnJmykQMoHEa79UryLwMsEr54M2uJRmE02vrsD9i7aJBPLyTuzt6bb2GGdH5m5YDdGwBz4oynQIYnNJ35ozC9TO5wlgouqsqZ8rocMsak7D3CKZ2Y2a5z85bMhk0weRctujLDN9IQrlJ1MgwdDMHzmCm19gTWHKKoc8loayIJzGNTwG/si5JCRhKSbQoXJ07AGFzqbapNVjZILYaegPt7qnDcJZVaDmqAkwYZLWnq5DdVY/ozuv9CteSmtHA/FV7x+VlL4nASTIkQOGke6JxRzWUrZzfG0ZiMwjMIHxBbdXSN6Tpt8f9oQgrloMQdNtNVjGVSfyw0AHLpqR7rxGMrFyQ0dAOF4qKLakA94+A06ZQB/ZKIq4yatFzKoJcSCxwAAEc/vikb3Qj7NkhBxXY8ckq1XQ0firTctrZXQGxGk8escVVa3bMlSnUa4tqPL/DE6nYz5BedyAJKS4j2gYww3xHnwU6Ra59/vI6F63JRaGu/KqZjtqJMAddUU7FmB76jGO71wgFxEAc9PL5LEDtHr/wAJgzGnEbeqLigpzQ+F/FOi1rTmpOnXY6Efur3YkxpqPpscKlQQZIyjqOaz5xNukE+oA+alTxtoMOK2qMnNfv8AgauuGOt20ntdmYDkIIjYgT7oh2Mfm03taYazI4GNfJCWldlT4SD66owWiDoC38fb8Ax7gEFtOp8UmSAQNdGwdNYPorr/ABIOomm3O7MZzVIkAco3Vn4Nd+DW4D9VNLyLsQax7gabMgDYI01PPREYdcsZSfTqMc4PMmIGkDr0RP4Nd+DWtVQqi1LZFFrcUqVZr6dNzWhrg4aEkmII1VVG5AoVacGajswPAbb+yL/CL38GtaDUv7/JIYtTNRtV1N3eAQYIjzHPdJK7Je520uJHSTITh1ogLgQUY0ugZNpdjD/VqZeKrmO71rYEEZCefzKD/GTRqMcDmqPzzw1j14IdrwrC8LUgtzf77lFq403tfvlMxzTAYzRbcCq1r9Q7ODG5iI16FLLmqlVeqZWbT7FjtHhfyPaOIgUKlKDL35gdIGx99EbVxqnUhzxVDgIIY+GO+YhZq0eSr7mvlHXgg6Y0d1wTq1RmJ2BdMbned+KLxHGO8riqwEZcsAxu3nHBJ6LHO6koh1GOqa0BY5JUPHdoaTXOqsY/vXtjUjKDzHPYKuh2hpinSa4VJpHZrgGu6u5+SztV3y+/ZB1LiCk+kr9ZrB2jpl9bO1xp1oOkZgQI+/JCYrjLKlOmxjXNFOdyDoYjXisnVvt1W++TKkxWptU/3ya3FMXZUc0tzaNynOQT6RwXLJC9XJk0lROWJyds0FcpjgtyO7JJ+HQ/tHVLLjZLW3uQOH3KMuieJchXaHHy4xw4NH/seJWUq3BLtTP0Vt3UM6nzP7BCbDN7BTOgooaUXADXddVqjdrvSUC6sCEFVqI2NqM6mIOHFROJHY+iVfijsdR1Uu8B/tCzajihihaZHD734LZdnO2OYhlT0PH1C+Z984bCY+fkUbZXTXkR4H8j+x4oXZtD7yymCJCl3CzHYXHS9vdVNHN2/j+CtjlUXwwqIL3CiaCJcYVL6wQszSICipdwraeqshazKKAq1DRZvEqfiWruDos9eiSmTEcRa2mvagRlOkvK1FK5h0FlRiAr0E3qMVJppNw6IHsKCHeO8qAcP2TQNDWElAYKJeSip8WUjjsd0MPhogcPkqq1idyP6Ta32ClfM0S7lNDIXjA39+qQXDsrTPOB57rRYpv97/0kN7ZlxmNBsPNMpBcBOasqDzomIw8gfRD3FtAVNhfTATWXioqGFyXcHpm/utkhvKkGU9utlnMSK9rORiA6onXghbyvuBwXVb0Bo112S2vcSIHqo9HTj0Xmpoh++XsGFGkySgNRIQdj6Iu2pzod1Gnh+YmAiWWrm68vl/IQsail9EjfZDvbr1HzCeMoBwn5cuiV3VPK772RQGjRdmMWLXtEyf0HiI/T1hfZ7W5z02v5ifXivzxb1i0yOBBafJfc8Er/AJAHI/fyhJMXonid/lCUUcXzOVeO1pSq20QunRPs29nc6Il1yFl7a+ICtdiJStobkZ3d6ldR0lVGvK9D1KUhkgqm1QrqTX6IavURCyhxUVGV6CkYEQvnAMjidfQfcITCDAnmr8Qf4HE8h85/gIfB2TTEcI/tB9Hoxmjo1YV9S5BCXMchriuQpbFqI3tMSgrhghSq3koO6utFRM1A9aEtvIVle+hLbm7lUTFoVX2hXKN2ZXLCm/vdisxiFRaa8Oix+KvgroyOFhEl47XRdb0VVfVdQibWovNN8nVh0GGjooWltLyEXRIhe2bIqHqEbGoa29rCtdRjgoMqKbqyFhB+6ynRJsd8LmHnITmpVSvtFTLmNI/S75LJmaFllUJIA1JcI8zwX3CyuIp6cm+8QvhuHtIqQNw7T6j9l9pwi4FSk13+QB99x6GUJOkTaKLxpcVCnapr3K87pRs2oG2gpNoovIvQ1B0w0CGkvGsKM7td3SPBqBxKqqMKPFJcaKxqFZprjTJBTF9t0UDQjgs0ZC+7ujSpmoGZ8okt5t4+sSpYLQYJyCGvAeAd25tx9ETUgCDt9yluHWZpV3OBJZUZEcA5sRPWFLJFo9GOmhpVhqS3eINzQ4QOaMxW3ruEUmhxPM5QPMrAdosVrW7gyvkDnNzNaGkg6kOBdOhGnDikhFyKNpGpr92BmDweiU4hcJVhfjyucCJjjtO30KZ4jTyhGqdB7FTw48FXUokb6Ki4v3DQGEO2/b+p0ztodZ2VVyKyVdi5RqXjXDQgrkRTf32yxmNFbO+2WMxtdCZwsPZmL6ptzRNjVQN+IJ6FeW1cBeaR1YdGkpVdFdTrQQUstqsjdF03JRxuLnRR76UF3uVA3eLwY2nYAEk+gWCPTVbz1RDKQe2Cs5b4gCYLXA/7mlv1Whsanh6JlwDsSW9mRcADm1vuYlfVsAphlMRxJPT4jssCbX/7LHaakRPwhw1E+cQvodlo1oO/EcpSTFGOYKJcqQ9dnUqMWrwqvOuzrUYtBUpVIcs/jna5tM5KRDn8XcG+XMpoQc3SElNRVs0de9azc68uP9Jdedq2UhmLQAPUpDa3wI8R3580pxuhVqeEMJHMER9V74YIxXueGWaUnXSNF/8AOKLwQZE77EEdQVXTumuH5NYt5AOP/i4/QrBf6Bc/pZ7uYP3RVHs5db5Wj/uN/lMpV4C4L3NVXxe5pfES4DcjUeoOyZ4JizamYvEHLDXRAOux4clnbWzu2gZnUiOE1NfeFRi1SvH5kjTRw1bprBI2S5oqUR8EnGR9NpV/Cs5j1uamhDHRtmaHR5Eq6wxAvpMf/k0E+ca/OV1e/AXIXDOuvcDwbBHVD4yA0aw1oAnh5qztRhIaIHJMMDrGo93iDWtE+Z4KjtXiDHfCdY+adU3ybkwtPBAS7MMwI2/tA23ZanTfma2pIJgEtgT1jVaLCHkVi1+kiYTS/umt21J2A1JVdqfAtX2Yq7wcNElsLkzu6LqziCCY/S0jfk5+zfISVywyxyY9vdlm8QsYlz9BHh6u4N6E/stLdBIb/EMmlVveU+I4t6jmuhJcHz2HswWJ040O86pYXO1LWzAnX9lp+0dqMwc05mOEtdzCWWA1XmZ1YdAFm0uBcw5srZcIIg6QAZOadfZO8NqnY7oyhTjQADyCiWgOSuh0NW2eZum6AvsBaZa4kGZDgNdojqFpbJgbTzdFU+5DtEeg9gGE2LKTIkvO8nnzRpqSqnvA2Veda2NRpMCsXF+cj8stjXXMTPDkFoqVMNENEDkNkDgrfyWHmD/aKfdsBguaDykJXbdIiwjMvMyHtbxlQEsdOXfkfJWylaa7MnZPMvQ5QXoQMTn78182qYG6nWcxxkNO54t4H2hfSAhL2gwODy1pcAfi2AbGscTrxVcU9WTyR2XBlaGB17iDTbkp7Bz/AAgjmOJ9Anth2AaP+rcPPRjQPmZPyTcXYE8SefL9txCvbdcBJdMachz4NCeWWT6FjiiiVp2XtWj4M2keIlx8zGkol/Z2hsKdMcvD8lWKpiJ8zsIG8Tw4Bem8AiTGuw3PTyU7l7j6x9gW67FUDwLZ1OUkaepKz992JezWjULmx8L9/IOH7haKrj9NgOZ4mQNTrJMQBudSEBU7aUJIFVsjQ6y7jwmBseqZTmvIHCL8COwz02d29hYQSWzsZ1McNJ+akyqCY4oy8xdr5aBPHSJ8/XRIMQFVuhBBOgGzpOw8158kG3sj14ppLVs0bbGlUplj9QeRI+YWfxLs9TglpqBrTAOYwR0Sy4pmmBnZVg7+N0EiJ00giR7oSja1Krg0OexoJ0Jgc9D5bmNEqiXjz0xrZ4fDiWFz3AcTMDzTujhLnHxGAR4t8zun+1vzPRX4VbBjMo0A3MQXnmeIHJH1K4AgJ6KJUDOtGtAGwGwGg9gvELd3C5PQ3J1zss9iLJmdVo7gJDfN+9V04teT5TGn4MfcWxZI3aT7HmEI23yayU7vLeeI9Z/hAmxJ4gjkCNUdMbOlHdIutLgFVXcB+piNROkquvSytOkcuHzXNvQ5gziYG68+bBrzEpCd9j6wx1uQNOvQalWVaecl7QWjruk1tjdLTKJLdNBv5FNWdoYb/wBN49F5fBYiZCrNRVVsRYRMx56JZXxEucGMGYnjwjY+mu60U2xnKkO6na5zWhoIIpiGAb9dTo0eWpSi87SVKubM6M2vhnXnLuOiBuLltMhpOQaglkOJ6gka69Bug6T+/wAznBuZoGobBcOoG56q7evCJcy7GllibmOB7xwAMgAkkHgRw91vuy/a51xW7qoBqyWGMpJG/EzK+U17SAIieX6j1RmCYg6hWZUaQ1zTpmkDXQ68NDupOuqGfKPusrsyWYHi/fhwhwLI1dlzQ74Q7KYzDUabxPFMsqi406I2SDkFiWKU6UB8yQXCGkjQRvsDrHqjSCASIBjQu2Hms5Uq98G5yQ8B4AzbTqXgawYjUjiq48e3IkpUS/1EGoWyGjQ8thJB6wY9JU29rA2WhhaCDlkhucjjzcJ8t9JQVra/nMDXGNcsSTOkzJ2gFLgzPVJY7K2mHS6csO0ymTpz0Cv6aF3Ca3aS6qOdlbTbpBzHOQANY2G5PDcqFtWqvhrqxPwNIynVhM5AQZEkiekKu3aDULs2UZIcXaZidNCJmSJ02hMXVH0GODgx9RwOcEgQBPhbx0B+i2qNsxfiWGhjy90FrdQyAXCYHwiI8z7KbcEouqB3dubT4NLQQ4QIcJ5zv0Kna4eAWvYwuY8Ekk6hm2VumvPbgmWH4xGSo/MQZaGCBUdH6mF2zNoAQZhhSpNYx7aYNNrWy0NaGsDfXjPHokNwKdPMX1Awu17tmWo9waAS4kkAHXYc+io7V9vXOc5jWwzMA1jTpLQCSXD4jw9Vl6Nm+p4qmhJJjUBo3AbA+vJBDa+4yqYnSqOGQPzOmCDqNOUakztpstNhlrkblHxwJO+Qcup/fVZzBKQzd4B4jLWT+kDRzj9AtPb/AODfNx5nr1UMkrZ0/h8esb9xgx4Aga/VSpUH1DDfXkOpKqBDfP5qdO9NMhzTrx5RyPNIWd1wRxbCTTAObNwOkQ7kuQmIXznGXGeA5DyXJkCKlXIRXCTXjhxKc1kuqz/iD5uhe9nzGHsQVrln+R9yqO8Y79fvl/cJzXJJ+Fo8nH+FS6kOLQR0IP1CXk7EHwRp1KTmgPph0TLmQ1xEaSNkhqYc0mIyn2/p3yTo4ezdoy+kfRV16BHDMzrGYe26KbQWkZW+w19PUM7xnFoJaR5DiPJLq+LNygMYWniS4n2C2JaWjTxs5cR5fwg77BqdwJHhdzG/kRx+qlKCbtAMjQpuqvaNdSAeJ3iQmNtQ7rOJLXZXDw6uzDaTzkL26s30zkIido2d/KtykOFSYOkx8Qdz6AoJUTbOpdmXNb3lw4Umx8PxVjyDWcDPEovDLVobMQSBKJp0A4Tz1niVZRowoNnvxY1F2yeVE0C46aEcZ1CrZTlXB3AIos5IdYLiDKB0AAIAcGiGkDbwjiFrrW6bUEtIP1C+bOMIvDb11MhzTqNfPoehTNbHky44vlH0Y0w4Fp2Oh++CwmIXFRlYuIY1gBawNIk+IjKP9xPBa78QLi3zMB8TdBJb4hwJHI/RYBr3NDqbZ3Aa/mRIfuOKbEqOfIPoMc573jNDRkcNAS4aZCf0yDq7kEBUoh2jmlrs5MmS1od04u036dUyLnZQ1hY1stzyAcvV0/FzQrQKjy4Bz2teZe53mQIHp5K5OyFq9wewBxy7MDgC6GwR0aJhHYqS1oLhmdkOcgwANC4D/GZHPhousqtQue4FrckTyLSZEjWdZ4oG9r5i8EjLTiADo4k8Seg+SUNlNxed4xopjI0AkNAzGDGYSYnWPZaS5sQAy4zAHujm8JDswbDGtdtuT7LN0nsY8PcTmy5oJ3B2iJjb5pxcV3Op5msA7xga5uoLjrBE6A/WEo1mfoUYeW1SZdqMhGVx2zSRA8tJlGYjmgNaHinMSdXZhE7aCQRHmiaLchLjlzOjX4gMwMgN25TrySavfl9eAwAADJzEoSdIpjW0kPMJo5nhkgSQHO/S0bAeQWhxLGm1an5QAp0wGZju7L9Vl3giKLDD3avPIcUzqWZyNYz4dAeg/wCV51G2dNzXfsMqW089j+6rqs91ZRpBrQ2dAq60AbIUNuAXLguVNy7ouTUbdD+oEDXofcJiQqX0ZXvPlIT1E9Wz5k/IKk2g5/NOTa9FWbRFRR6l8XJCptsP8j8/4Uu6cNiHfIpk2zUjaI6oHzUhW2za+SPC/kdndDyPVA1rAzIEHiPvitIKGm0/X3UTae/1SNBXxBnXWgqNyuEj5hKX4GaTpHib9eh5ra/glL8H7JaM85kLS3IEER06HZEi3Wgdhgmea9p4eApvGVj8Y0qEX4QgealTsynwsVL8GjoN82Z11ormWcBOxZBSNotob5sJ7Nuy0cvJ7o8jBS/F6Lu8JDcrTOU9dJPQphYtyyPVWXDZjSUyjTPLLLbEla1zaZIjUmfCeW/DdUstGxyg7TInzTk0PZc61B3TUJ6gLRaKbPABq7MSRIGmkjjx0SnuXEO+E5nZjw14jr5BaB1uDHn6KAtR981qD6ouoMyiC2BvsT5mOKMrOMFrB8U5p1MRp5ooUeEwFNw0jltpqhqb1TNXVllEGOMaHTyPAdFTY2snPlGYeFu+vInktDcWZcI0Xtta5SDGyWUbKQzVyL7LDSwuLvjJ8XTomlNnsrO64lSDEvpll8UUXNTK0mJQFKq8kzrOvkfvgmrmSodzGwR0N80KqtMngvUxNuvVtAfNH//Z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7" name="AutoShape 12" descr="data:image/jpeg;base64,/9j/4AAQSkZJRgABAQAAAQABAAD/2wCEAAkGBhQSERUUExQWFBQVFRcXFBgYFxQXFRcVFhcVFxUYFxcXHCYeFxkjGRUUHy8gJCcpLCwsFR4xNTAqNSYrLCkBCQoKDgwOGg8PGiwkHyQpKSwpLCwtKSksLCkpLCkpLCwsLCwpLCksLCwsLCwsLCwsLCksLCwsKSwsLCwpLCksKf/AABEIAKAA+AMBIgACEQEDEQH/xAAcAAACAwEBAQEAAAAAAAAAAAAEBQIDBgABBwj/xAA7EAABAwIEAwYEBgEDBAMAAAABAAIRAwQFEiExQVFhBhMicYGRMqGx8BQjQsHR4VIVYvEzg7LCFiRy/8QAGgEAAwEBAQEAAAAAAAAAAAAAAQIDAAUEBv/EACkRAAICAgIBAgYCAwAAAAAAAAABAhEDEiExQRNRBBQiYaHwcbGB0fH/2gAMAwEAAhEDEQA/ANMV7KYYFad5WaD8LfE7lA5+sK/H2Nc2nWptAa8EEADQjbb19l79uaOEsbcNhOuT49m2d53ffHOW5gMv1K8s7GkbZ5eYcKkOcGyWkECBzH8pfUQ3oS8/f8CKVw1TxlI91beKWmsIGUA7nUnj/avv8IZVrVQ2p+YBmDMumw48fTmtujeg2uPt+VZnJXqb1LV76FuAQc7oaMoEaHUnjxXr8CYTUbTql1WmJcC2AfI/8o7oHoy8fvFiYLgU7vrOiLWm7MQS0kHJq8xMO5easvcMfVq0mFwM0pnKBlb5A6lDdBeGX9fkQrxM/wDTKb3NbSqlzi7KczY0gy4cxpt1C7E8LZSBhzy4GAHMhrueVybZdCelKm/H8oWFdKKv7ZlNwDHioIBJEaHlom/Z6lNCoQ1hcHaZwMuw3Pug5UrDDG5S1M8F6nlaxNau2m7u2eAmaQBG/Hqhq+EMFF1SnUL8hhwywJ6ceKymgvFLmhWVy0mGYU2lWph9SapBOTL4YI2nmkN2PzH/AP7d/wCRRUk3wCWNxVspXEjmnY7PsDm03VSKzmyBllo6E+hROF020qFRxdleH5XnJmykQMoHEa79UryLwMsEr54M2uJRmE02vrsD9i7aJBPLyTuzt6bb2GGdH5m5YDdGwBz4oynQIYnNJ35ozC9TO5wlgouqsqZ8rocMsak7D3CKZ2Y2a5z85bMhk0weRctujLDN9IQrlJ1MgwdDMHzmCm19gTWHKKoc8loayIJzGNTwG/si5JCRhKSbQoXJ07AGFzqbapNVjZILYaegPt7qnDcJZVaDmqAkwYZLWnq5DdVY/ozuv9CteSmtHA/FV7x+VlL4nASTIkQOGke6JxRzWUrZzfG0ZiMwjMIHxBbdXSN6Tpt8f9oQgrloMQdNtNVjGVSfyw0AHLpqR7rxGMrFyQ0dAOF4qKLakA94+A06ZQB/ZKIq4yatFzKoJcSCxwAAEc/vikb3Qj7NkhBxXY8ckq1XQ0firTctrZXQGxGk8escVVa3bMlSnUa4tqPL/DE6nYz5BedyAJKS4j2gYww3xHnwU6Ra59/vI6F63JRaGu/KqZjtqJMAddUU7FmB76jGO71wgFxEAc9PL5LEDtHr/wAJgzGnEbeqLigpzQ+F/FOi1rTmpOnXY6Efur3YkxpqPpscKlQQZIyjqOaz5xNukE+oA+alTxtoMOK2qMnNfv8AgauuGOt20ntdmYDkIIjYgT7oh2Mfm03taYazI4GNfJCWldlT4SD66owWiDoC38fb8Ax7gEFtOp8UmSAQNdGwdNYPorr/ABIOomm3O7MZzVIkAco3Vn4Nd+DW4D9VNLyLsQax7gabMgDYI01PPREYdcsZSfTqMc4PMmIGkDr0RP4Nd+DWtVQqi1LZFFrcUqVZr6dNzWhrg4aEkmII1VVG5AoVacGajswPAbb+yL/CL38GtaDUv7/JIYtTNRtV1N3eAQYIjzHPdJK7Je520uJHSTITh1ogLgQUY0ugZNpdjD/VqZeKrmO71rYEEZCefzKD/GTRqMcDmqPzzw1j14IdrwrC8LUgtzf77lFq403tfvlMxzTAYzRbcCq1r9Q7ODG5iI16FLLmqlVeqZWbT7FjtHhfyPaOIgUKlKDL35gdIGx99EbVxqnUhzxVDgIIY+GO+YhZq0eSr7mvlHXgg6Y0d1wTq1RmJ2BdMbned+KLxHGO8riqwEZcsAxu3nHBJ6LHO6koh1GOqa0BY5JUPHdoaTXOqsY/vXtjUjKDzHPYKuh2hpinSa4VJpHZrgGu6u5+SztV3y+/ZB1LiCk+kr9ZrB2jpl9bO1xp1oOkZgQI+/JCYrjLKlOmxjXNFOdyDoYjXisnVvt1W++TKkxWptU/3ya3FMXZUc0tzaNynOQT6RwXLJC9XJk0lROWJyds0FcpjgtyO7JJ+HQ/tHVLLjZLW3uQOH3KMuieJchXaHHy4xw4NH/seJWUq3BLtTP0Vt3UM6nzP7BCbDN7BTOgooaUXADXddVqjdrvSUC6sCEFVqI2NqM6mIOHFROJHY+iVfijsdR1Uu8B/tCzajihihaZHD734LZdnO2OYhlT0PH1C+Z984bCY+fkUbZXTXkR4H8j+x4oXZtD7yymCJCl3CzHYXHS9vdVNHN2/j+CtjlUXwwqIL3CiaCJcYVL6wQszSICipdwraeqshazKKAq1DRZvEqfiWruDos9eiSmTEcRa2mvagRlOkvK1FK5h0FlRiAr0E3qMVJppNw6IHsKCHeO8qAcP2TQNDWElAYKJeSip8WUjjsd0MPhogcPkqq1idyP6Ta32ClfM0S7lNDIXjA39+qQXDsrTPOB57rRYpv97/0kN7ZlxmNBsPNMpBcBOasqDzomIw8gfRD3FtAVNhfTATWXioqGFyXcHpm/utkhvKkGU9utlnMSK9rORiA6onXghbyvuBwXVb0Bo112S2vcSIHqo9HTj0Xmpoh++XsGFGkySgNRIQdj6Iu2pzod1Gnh+YmAiWWrm68vl/IQsail9EjfZDvbr1HzCeMoBwn5cuiV3VPK772RQGjRdmMWLXtEyf0HiI/T1hfZ7W5z02v5ifXivzxb1i0yOBBafJfc8Er/AJAHI/fyhJMXonid/lCUUcXzOVeO1pSq20QunRPs29nc6Il1yFl7a+ICtdiJStobkZ3d6ldR0lVGvK9D1KUhkgqm1QrqTX6IavURCyhxUVGV6CkYEQvnAMjidfQfcITCDAnmr8Qf4HE8h85/gIfB2TTEcI/tB9Hoxmjo1YV9S5BCXMchriuQpbFqI3tMSgrhghSq3koO6utFRM1A9aEtvIVle+hLbm7lUTFoVX2hXKN2ZXLCm/vdisxiFRaa8Oix+KvgroyOFhEl47XRdb0VVfVdQibWovNN8nVh0GGjooWltLyEXRIhe2bIqHqEbGoa29rCtdRjgoMqKbqyFhB+6ynRJsd8LmHnITmpVSvtFTLmNI/S75LJmaFllUJIA1JcI8zwX3CyuIp6cm+8QvhuHtIqQNw7T6j9l9pwi4FSk13+QB99x6GUJOkTaKLxpcVCnapr3K87pRs2oG2gpNoovIvQ1B0w0CGkvGsKM7td3SPBqBxKqqMKPFJcaKxqFZprjTJBTF9t0UDQjgs0ZC+7ujSpmoGZ8okt5t4+sSpYLQYJyCGvAeAd25tx9ETUgCDt9yluHWZpV3OBJZUZEcA5sRPWFLJFo9GOmhpVhqS3eINzQ4QOaMxW3ruEUmhxPM5QPMrAdosVrW7gyvkDnNzNaGkg6kOBdOhGnDikhFyKNpGpr92BmDweiU4hcJVhfjyucCJjjtO30KZ4jTyhGqdB7FTw48FXUokb6Ki4v3DQGEO2/b+p0ztodZ2VVyKyVdi5RqXjXDQgrkRTf32yxmNFbO+2WMxtdCZwsPZmL6ptzRNjVQN+IJ6FeW1cBeaR1YdGkpVdFdTrQQUstqsjdF03JRxuLnRR76UF3uVA3eLwY2nYAEk+gWCPTVbz1RDKQe2Cs5b4gCYLXA/7mlv1Whsanh6JlwDsSW9mRcADm1vuYlfVsAphlMRxJPT4jssCbX/7LHaakRPwhw1E+cQvodlo1oO/EcpSTFGOYKJcqQ9dnUqMWrwqvOuzrUYtBUpVIcs/jna5tM5KRDn8XcG+XMpoQc3SElNRVs0de9azc68uP9Jdedq2UhmLQAPUpDa3wI8R3580pxuhVqeEMJHMER9V74YIxXueGWaUnXSNF/8AOKLwQZE77EEdQVXTumuH5NYt5AOP/i4/QrBf6Bc/pZ7uYP3RVHs5db5Wj/uN/lMpV4C4L3NVXxe5pfES4DcjUeoOyZ4JizamYvEHLDXRAOux4clnbWzu2gZnUiOE1NfeFRi1SvH5kjTRw1bprBI2S5oqUR8EnGR9NpV/Cs5j1uamhDHRtmaHR5Eq6wxAvpMf/k0E+ca/OV1e/AXIXDOuvcDwbBHVD4yA0aw1oAnh5qztRhIaIHJMMDrGo93iDWtE+Z4KjtXiDHfCdY+adU3ybkwtPBAS7MMwI2/tA23ZanTfma2pIJgEtgT1jVaLCHkVi1+kiYTS/umt21J2A1JVdqfAtX2Yq7wcNElsLkzu6LqziCCY/S0jfk5+zfISVywyxyY9vdlm8QsYlz9BHh6u4N6E/stLdBIb/EMmlVveU+I4t6jmuhJcHz2HswWJ040O86pYXO1LWzAnX9lp+0dqMwc05mOEtdzCWWA1XmZ1YdAFm0uBcw5srZcIIg6QAZOadfZO8NqnY7oyhTjQADyCiWgOSuh0NW2eZum6AvsBaZa4kGZDgNdojqFpbJgbTzdFU+5DtEeg9gGE2LKTIkvO8nnzRpqSqnvA2Veda2NRpMCsXF+cj8stjXXMTPDkFoqVMNENEDkNkDgrfyWHmD/aKfdsBguaDykJXbdIiwjMvMyHtbxlQEsdOXfkfJWylaa7MnZPMvQ5QXoQMTn78182qYG6nWcxxkNO54t4H2hfSAhL2gwODy1pcAfi2AbGscTrxVcU9WTyR2XBlaGB17iDTbkp7Bz/AAgjmOJ9Anth2AaP+rcPPRjQPmZPyTcXYE8SefL9txCvbdcBJdMachz4NCeWWT6FjiiiVp2XtWj4M2keIlx8zGkol/Z2hsKdMcvD8lWKpiJ8zsIG8Tw4Bem8AiTGuw3PTyU7l7j6x9gW67FUDwLZ1OUkaepKz992JezWjULmx8L9/IOH7haKrj9NgOZ4mQNTrJMQBudSEBU7aUJIFVsjQ6y7jwmBseqZTmvIHCL8COwz02d29hYQSWzsZ1McNJ+akyqCY4oy8xdr5aBPHSJ8/XRIMQFVuhBBOgGzpOw8158kG3sj14ppLVs0bbGlUplj9QeRI+YWfxLs9TglpqBrTAOYwR0Sy4pmmBnZVg7+N0EiJ00giR7oSja1Krg0OexoJ0Jgc9D5bmNEqiXjz0xrZ4fDiWFz3AcTMDzTujhLnHxGAR4t8zun+1vzPRX4VbBjMo0A3MQXnmeIHJH1K4AgJ6KJUDOtGtAGwGwGg9gvELd3C5PQ3J1zss9iLJmdVo7gJDfN+9V04teT5TGn4MfcWxZI3aT7HmEI23yayU7vLeeI9Z/hAmxJ4gjkCNUdMbOlHdIutLgFVXcB+piNROkquvSytOkcuHzXNvQ5gziYG68+bBrzEpCd9j6wx1uQNOvQalWVaecl7QWjruk1tjdLTKJLdNBv5FNWdoYb/wBN49F5fBYiZCrNRVVsRYRMx56JZXxEucGMGYnjwjY+mu60U2xnKkO6na5zWhoIIpiGAb9dTo0eWpSi87SVKubM6M2vhnXnLuOiBuLltMhpOQaglkOJ6gka69Bug6T+/wAznBuZoGobBcOoG56q7evCJcy7GllibmOB7xwAMgAkkHgRw91vuy/a51xW7qoBqyWGMpJG/EzK+U17SAIieX6j1RmCYg6hWZUaQ1zTpmkDXQ68NDupOuqGfKPusrsyWYHi/fhwhwLI1dlzQ74Q7KYzDUabxPFMsqi406I2SDkFiWKU6UB8yQXCGkjQRvsDrHqjSCASIBjQu2Hms5Uq98G5yQ8B4AzbTqXgawYjUjiq48e3IkpUS/1EGoWyGjQ8thJB6wY9JU29rA2WhhaCDlkhucjjzcJ8t9JQVra/nMDXGNcsSTOkzJ2gFLgzPVJY7K2mHS6csO0ymTpz0Cv6aF3Ca3aS6qOdlbTbpBzHOQANY2G5PDcqFtWqvhrqxPwNIynVhM5AQZEkiekKu3aDULs2UZIcXaZidNCJmSJ02hMXVH0GODgx9RwOcEgQBPhbx0B+i2qNsxfiWGhjy90FrdQyAXCYHwiI8z7KbcEouqB3dubT4NLQQ4QIcJ5zv0Kna4eAWvYwuY8Ekk6hm2VumvPbgmWH4xGSo/MQZaGCBUdH6mF2zNoAQZhhSpNYx7aYNNrWy0NaGsDfXjPHokNwKdPMX1Awu17tmWo9waAS4kkAHXYc+io7V9vXOc5jWwzMA1jTpLQCSXD4jw9Vl6Nm+p4qmhJJjUBo3AbA+vJBDa+4yqYnSqOGQPzOmCDqNOUakztpstNhlrkblHxwJO+Qcup/fVZzBKQzd4B4jLWT+kDRzj9AtPb/AODfNx5nr1UMkrZ0/h8esb9xgx4Aga/VSpUH1DDfXkOpKqBDfP5qdO9NMhzTrx5RyPNIWd1wRxbCTTAObNwOkQ7kuQmIXznGXGeA5DyXJkCKlXIRXCTXjhxKc1kuqz/iD5uhe9nzGHsQVrln+R9yqO8Y79fvl/cJzXJJ+Fo8nH+FS6kOLQR0IP1CXk7EHwRp1KTmgPph0TLmQ1xEaSNkhqYc0mIyn2/p3yTo4ezdoy+kfRV16BHDMzrGYe26KbQWkZW+w19PUM7xnFoJaR5DiPJLq+LNygMYWniS4n2C2JaWjTxs5cR5fwg77BqdwJHhdzG/kRx+qlKCbtAMjQpuqvaNdSAeJ3iQmNtQ7rOJLXZXDw6uzDaTzkL26s30zkIido2d/KtykOFSYOkx8Qdz6AoJUTbOpdmXNb3lw4Umx8PxVjyDWcDPEovDLVobMQSBKJp0A4Tz1niVZRowoNnvxY1F2yeVE0C46aEcZ1CrZTlXB3AIos5IdYLiDKB0AAIAcGiGkDbwjiFrrW6bUEtIP1C+bOMIvDb11MhzTqNfPoehTNbHky44vlH0Y0w4Fp2Oh++CwmIXFRlYuIY1gBawNIk+IjKP9xPBa78QLi3zMB8TdBJb4hwJHI/RYBr3NDqbZ3Aa/mRIfuOKbEqOfIPoMc573jNDRkcNAS4aZCf0yDq7kEBUoh2jmlrs5MmS1od04u036dUyLnZQ1hY1stzyAcvV0/FzQrQKjy4Bz2teZe53mQIHp5K5OyFq9wewBxy7MDgC6GwR0aJhHYqS1oLhmdkOcgwANC4D/GZHPhousqtQue4FrckTyLSZEjWdZ4oG9r5i8EjLTiADo4k8Seg+SUNlNxed4xopjI0AkNAzGDGYSYnWPZaS5sQAy4zAHujm8JDswbDGtdtuT7LN0nsY8PcTmy5oJ3B2iJjb5pxcV3Op5msA7xga5uoLjrBE6A/WEo1mfoUYeW1SZdqMhGVx2zSRA8tJlGYjmgNaHinMSdXZhE7aCQRHmiaLchLjlzOjX4gMwMgN25TrySavfl9eAwAADJzEoSdIpjW0kPMJo5nhkgSQHO/S0bAeQWhxLGm1an5QAp0wGZju7L9Vl3giKLDD3avPIcUzqWZyNYz4dAeg/wCV51G2dNzXfsMqW089j+6rqs91ZRpBrQ2dAq60AbIUNuAXLguVNy7ouTUbdD+oEDXofcJiQqX0ZXvPlIT1E9Wz5k/IKk2g5/NOTa9FWbRFRR6l8XJCptsP8j8/4Uu6cNiHfIpk2zUjaI6oHzUhW2za+SPC/kdndDyPVA1rAzIEHiPvitIKGm0/X3UTae/1SNBXxBnXWgqNyuEj5hKX4GaTpHib9eh5ra/glL8H7JaM85kLS3IEER06HZEi3Wgdhgmea9p4eApvGVj8Y0qEX4QgealTsynwsVL8GjoN82Z11ormWcBOxZBSNotob5sJ7Nuy0cvJ7o8jBS/F6Lu8JDcrTOU9dJPQphYtyyPVWXDZjSUyjTPLLLbEla1zaZIjUmfCeW/DdUstGxyg7TInzTk0PZc61B3TUJ6gLRaKbPABq7MSRIGmkjjx0SnuXEO+E5nZjw14jr5BaB1uDHn6KAtR981qD6ouoMyiC2BvsT5mOKMrOMFrB8U5p1MRp5ooUeEwFNw0jltpqhqb1TNXVllEGOMaHTyPAdFTY2snPlGYeFu+vInktDcWZcI0Xtta5SDGyWUbKQzVyL7LDSwuLvjJ8XTomlNnsrO64lSDEvpll8UUXNTK0mJQFKq8kzrOvkfvgmrmSodzGwR0N80KqtMngvUxNuvVtAfNH//Z"/>
          <p:cNvSpPr>
            <a:spLocks noChangeAspect="1" noChangeArrowheads="1"/>
          </p:cNvSpPr>
          <p:nvPr/>
        </p:nvSpPr>
        <p:spPr bwMode="auto">
          <a:xfrm>
            <a:off x="1524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0" name="Picture 2" descr="http://t3.gstatic.com/images?q=tbn:ANd9GcRDH4X1NIHQ7VfM5kypu7eZuYdZAqdLxICg6ctwtzf-6CaA8CgMU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8235" y="4725144"/>
            <a:ext cx="2236093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encrypted-tbn1.gstatic.com/images?q=tbn:ANd9GcRhlci7Od1FC5UF3GmjtqQj8Gg5SLY_JzwbS4pT3G-9DeQYY0o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25144"/>
            <a:ext cx="2228850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126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b="1" dirty="0" smtClean="0"/>
              <a:t>                   Bunları </a:t>
            </a:r>
            <a:r>
              <a:rPr lang="tr-TR" sz="3200" b="1" dirty="0"/>
              <a:t>Biliyor </a:t>
            </a:r>
            <a:r>
              <a:rPr lang="tr-TR" sz="3200" b="1" dirty="0" smtClean="0"/>
              <a:t>muydunuz</a:t>
            </a:r>
            <a:r>
              <a:rPr lang="tr-TR" sz="3200" b="1" dirty="0"/>
              <a:t>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33056"/>
          </a:xfrm>
        </p:spPr>
        <p:txBody>
          <a:bodyPr>
            <a:normAutofit fontScale="92500" lnSpcReduction="20000"/>
          </a:bodyPr>
          <a:lstStyle/>
          <a:p>
            <a:pPr lvl="0" algn="just"/>
            <a:endParaRPr lang="tr-TR" sz="2600" dirty="0" smtClean="0"/>
          </a:p>
          <a:p>
            <a:pPr lvl="0" algn="just"/>
            <a:r>
              <a:rPr lang="tr-TR" sz="2600" dirty="0" smtClean="0"/>
              <a:t>Eğer </a:t>
            </a:r>
            <a:r>
              <a:rPr lang="tr-TR" sz="2600" dirty="0"/>
              <a:t>antibiyotik kullanımı kontrol altına </a:t>
            </a:r>
            <a:r>
              <a:rPr lang="tr-TR" sz="2600" dirty="0" smtClean="0"/>
              <a:t>alınamazsa </a:t>
            </a:r>
            <a:r>
              <a:rPr lang="tr-TR" sz="2600" dirty="0"/>
              <a:t>kolaylıkla tedavi edilebilecek </a:t>
            </a:r>
            <a:r>
              <a:rPr lang="tr-TR" sz="2600" dirty="0" smtClean="0"/>
              <a:t>bir hastalığın </a:t>
            </a:r>
            <a:r>
              <a:rPr lang="tr-TR" sz="2600" dirty="0"/>
              <a:t>bile, direnç nedeniyle ölümcül olabileceğini, insanlığın antibiyotik öncesi çağa geri dönmek durumu ile karşı karşıya kalacağını;</a:t>
            </a:r>
          </a:p>
          <a:p>
            <a:pPr marL="0" indent="0" algn="just">
              <a:buNone/>
            </a:pPr>
            <a:r>
              <a:rPr lang="tr-TR" sz="2600" dirty="0"/>
              <a:t> </a:t>
            </a:r>
          </a:p>
          <a:p>
            <a:pPr lvl="0" algn="just"/>
            <a:r>
              <a:rPr lang="tr-TR" sz="2600" dirty="0" smtClean="0"/>
              <a:t>Dünya Sağlık Örgütü’nün, toplumları büyük tehlikelerin beklediği konusunda uyardığını ve antibiyotik direncinin artık küresel bir tehdit oluşturduğunu;</a:t>
            </a:r>
          </a:p>
          <a:p>
            <a:pPr lvl="0" algn="just">
              <a:buNone/>
            </a:pPr>
            <a:r>
              <a:rPr lang="tr-TR" sz="2400" dirty="0" smtClean="0"/>
              <a:t> </a:t>
            </a:r>
            <a:endParaRPr lang="tr-TR" sz="2400" dirty="0"/>
          </a:p>
          <a:p>
            <a:pPr marL="0" indent="0">
              <a:buNone/>
            </a:pPr>
            <a:r>
              <a:rPr lang="tr-TR" dirty="0"/>
              <a:t> </a:t>
            </a:r>
          </a:p>
          <a:p>
            <a:endParaRPr lang="tr-TR" dirty="0"/>
          </a:p>
        </p:txBody>
      </p:sp>
      <p:pic>
        <p:nvPicPr>
          <p:cNvPr id="2050" name="Picture 2" descr="http://www.nakitoyun.com/wp-content/uploads/dunya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509120"/>
            <a:ext cx="1728192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asus\Desktop\Adsı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786" y="404664"/>
            <a:ext cx="1971950" cy="13146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271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>
                <a:latin typeface="Calibri" pitchFamily="34" charset="0"/>
              </a:rPr>
              <a:t>Akılcı İlaç Kullanımı Nedir?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2400" dirty="0" smtClean="0">
                <a:latin typeface="Calibri" pitchFamily="34" charset="0"/>
              </a:rPr>
              <a:t>Kişilerin hastalığına </a:t>
            </a:r>
            <a:r>
              <a:rPr lang="tr-TR" sz="2400" dirty="0">
                <a:latin typeface="Calibri" pitchFamily="34" charset="0"/>
              </a:rPr>
              <a:t>ve bireysel özelliklerine göre; </a:t>
            </a:r>
            <a:endParaRPr lang="tr-TR" sz="2400" dirty="0" smtClean="0">
              <a:latin typeface="Calibri" pitchFamily="34" charset="0"/>
            </a:endParaRPr>
          </a:p>
          <a:p>
            <a:pPr lvl="1" algn="just"/>
            <a:r>
              <a:rPr lang="tr-TR" sz="2400" b="1" dirty="0">
                <a:latin typeface="Calibri" pitchFamily="34" charset="0"/>
              </a:rPr>
              <a:t>U</a:t>
            </a:r>
            <a:r>
              <a:rPr lang="tr-TR" sz="2400" b="1" dirty="0" smtClean="0">
                <a:latin typeface="Calibri" pitchFamily="34" charset="0"/>
              </a:rPr>
              <a:t>ygun ilacı,</a:t>
            </a:r>
            <a:endParaRPr lang="tr-TR" sz="2400" dirty="0" smtClean="0">
              <a:latin typeface="Calibri" pitchFamily="34" charset="0"/>
            </a:endParaRPr>
          </a:p>
          <a:p>
            <a:pPr lvl="1" algn="just"/>
            <a:r>
              <a:rPr lang="tr-TR" sz="2400" b="1" dirty="0">
                <a:latin typeface="Calibri" pitchFamily="34" charset="0"/>
              </a:rPr>
              <a:t>U</a:t>
            </a:r>
            <a:r>
              <a:rPr lang="tr-TR" sz="2400" b="1" dirty="0" smtClean="0">
                <a:latin typeface="Calibri" pitchFamily="34" charset="0"/>
              </a:rPr>
              <a:t>ygun sürede,</a:t>
            </a:r>
            <a:endParaRPr lang="tr-TR" sz="2400" dirty="0" smtClean="0">
              <a:latin typeface="Calibri" pitchFamily="34" charset="0"/>
            </a:endParaRPr>
          </a:p>
          <a:p>
            <a:pPr lvl="1" algn="just"/>
            <a:r>
              <a:rPr lang="tr-TR" sz="2400" b="1" dirty="0" smtClean="0">
                <a:latin typeface="Calibri" pitchFamily="34" charset="0"/>
              </a:rPr>
              <a:t>Uygun dozda,</a:t>
            </a:r>
            <a:r>
              <a:rPr lang="tr-TR" sz="2400" dirty="0" smtClean="0">
                <a:latin typeface="Calibri" pitchFamily="34" charset="0"/>
              </a:rPr>
              <a:t> </a:t>
            </a:r>
          </a:p>
          <a:p>
            <a:pPr lvl="1" algn="just"/>
            <a:r>
              <a:rPr lang="tr-TR" sz="2400" b="1" dirty="0">
                <a:latin typeface="Calibri" pitchFamily="34" charset="0"/>
              </a:rPr>
              <a:t>E</a:t>
            </a:r>
            <a:r>
              <a:rPr lang="tr-TR" sz="2400" b="1" dirty="0" smtClean="0">
                <a:latin typeface="Calibri" pitchFamily="34" charset="0"/>
              </a:rPr>
              <a:t>n </a:t>
            </a:r>
            <a:r>
              <a:rPr lang="tr-TR" sz="2400" b="1" dirty="0">
                <a:latin typeface="Calibri" pitchFamily="34" charset="0"/>
              </a:rPr>
              <a:t>düşük </a:t>
            </a:r>
            <a:r>
              <a:rPr lang="tr-TR" sz="2400" b="1" dirty="0" smtClean="0">
                <a:latin typeface="Calibri" pitchFamily="34" charset="0"/>
              </a:rPr>
              <a:t>maliyetle</a:t>
            </a:r>
            <a:r>
              <a:rPr lang="tr-TR" sz="2400" dirty="0" smtClean="0">
                <a:latin typeface="Calibri" pitchFamily="34" charset="0"/>
              </a:rPr>
              <a:t> </a:t>
            </a:r>
          </a:p>
          <a:p>
            <a:pPr marL="457200" lvl="1" indent="0" algn="just">
              <a:buNone/>
            </a:pPr>
            <a:r>
              <a:rPr lang="tr-TR" sz="2400" dirty="0" smtClean="0">
                <a:latin typeface="Calibri" pitchFamily="34" charset="0"/>
              </a:rPr>
              <a:t>kolayca sağlayabilmeleri </a:t>
            </a:r>
            <a:r>
              <a:rPr lang="tr-TR" sz="2400" dirty="0">
                <a:latin typeface="Calibri" pitchFamily="34" charset="0"/>
              </a:rPr>
              <a:t>olarak tanımlanmaktadır.</a:t>
            </a:r>
          </a:p>
          <a:p>
            <a:endParaRPr lang="tr-TR" dirty="0"/>
          </a:p>
        </p:txBody>
      </p:sp>
      <p:pic>
        <p:nvPicPr>
          <p:cNvPr id="4" name="Picture 2" descr="http://t1.gstatic.com/images?q=tbn:ANd9GcREXGoQhgq8fMu3tktem_R-HU5OdjOkjues7Yj5ehmiz9ZawySC5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05352" y="3068960"/>
            <a:ext cx="12192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5457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b="1" dirty="0" smtClean="0"/>
              <a:t>     Antibiyotiklere Karşı Oluşan Direnç Sorunu Sanılandan Daha Büyük!</a:t>
            </a:r>
            <a:endParaRPr lang="tr-TR" b="1" dirty="0"/>
          </a:p>
        </p:txBody>
      </p:sp>
      <p:pic>
        <p:nvPicPr>
          <p:cNvPr id="13314" name="Picture 2" descr="http://lasirenagrill.files.wordpress.com/2012/03/iceberg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5"/>
            <a:ext cx="5832648" cy="316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7572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b="1" dirty="0" smtClean="0"/>
              <a:t>Bilinçsizce antibiyotik kullanımı, bakterilerin zaferine yardım etmektir! </a:t>
            </a:r>
            <a:endParaRPr lang="tr-TR" b="1" dirty="0"/>
          </a:p>
        </p:txBody>
      </p:sp>
      <p:pic>
        <p:nvPicPr>
          <p:cNvPr id="4" name="Picture 6" descr="http://im.haberturk.com/2012/02/01/711720_detay.jpg?132809135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068960"/>
            <a:ext cx="2546226" cy="26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0530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tr-TR" b="1" dirty="0" smtClean="0"/>
              <a:t>   Bilinçli Olalım, Dirençli Bakteriye Dur Diyelim!</a:t>
            </a:r>
          </a:p>
          <a:p>
            <a:endParaRPr lang="tr-TR" dirty="0"/>
          </a:p>
        </p:txBody>
      </p:sp>
      <p:pic>
        <p:nvPicPr>
          <p:cNvPr id="7170" name="Picture 2" descr="C:\Users\fatma.isli\Desktop\mikro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64904"/>
            <a:ext cx="3229426" cy="2838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2648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Açıklama: http://t1.gstatic.com/images?q=tbn:ANd9GcSF3EaoTpx2uBgLe2zqud1gis0inEDP8jsMyXg1UXoH6wWImu6E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005064"/>
            <a:ext cx="2435602" cy="24968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 Bunları Biliyor </a:t>
            </a:r>
            <a:r>
              <a:rPr lang="tr-TR" sz="3200" b="1" dirty="0" smtClean="0"/>
              <a:t>muydunuz</a:t>
            </a:r>
            <a:r>
              <a:rPr lang="tr-TR" sz="3200" b="1" dirty="0"/>
              <a:t>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lvl="0" algn="just"/>
            <a:r>
              <a:rPr lang="tr-TR" sz="2400" dirty="0" smtClean="0"/>
              <a:t>Birine </a:t>
            </a:r>
            <a:r>
              <a:rPr lang="tr-TR" sz="2400" dirty="0"/>
              <a:t>iyi gelen antibiyotiğin başkasına zarar verebileceğini</a:t>
            </a:r>
            <a:r>
              <a:rPr lang="tr-TR" sz="2400" dirty="0" smtClean="0"/>
              <a:t>;</a:t>
            </a:r>
          </a:p>
          <a:p>
            <a:pPr algn="just"/>
            <a:r>
              <a:rPr lang="tr-TR" sz="2400" dirty="0"/>
              <a:t>Gereksiz kullanılan her ilaç gibi gereksiz antibiyotik kullanımıyla da istenmeyen yan etkilerin görülebileceğini;</a:t>
            </a:r>
          </a:p>
          <a:p>
            <a:pPr lvl="0" algn="just"/>
            <a:r>
              <a:rPr lang="tr-TR" sz="2400" dirty="0" smtClean="0"/>
              <a:t>Kişinin </a:t>
            </a:r>
            <a:r>
              <a:rPr lang="tr-TR" sz="2400" dirty="0"/>
              <a:t>daha önceki bir hastalıkta kullandığı antibiyotiğin, tekrar benzer hastalığa yakalansa bile etkili olamayabileceğini</a:t>
            </a:r>
            <a:r>
              <a:rPr lang="tr-TR" sz="2400" dirty="0" smtClean="0"/>
              <a:t>;</a:t>
            </a:r>
          </a:p>
          <a:p>
            <a:pPr lvl="0" algn="just"/>
            <a:endParaRPr lang="tr-TR" sz="2400" dirty="0"/>
          </a:p>
          <a:p>
            <a:pPr marL="0" indent="0" algn="just">
              <a:buNone/>
            </a:pPr>
            <a:r>
              <a:rPr lang="tr-TR" sz="6000" dirty="0" smtClean="0"/>
              <a:t> </a:t>
            </a:r>
            <a:endParaRPr lang="tr-TR" sz="6000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tr-TR" sz="5600" dirty="0"/>
              <a:t> </a:t>
            </a:r>
          </a:p>
          <a:p>
            <a:pPr marL="0" indent="0" algn="just">
              <a:buNone/>
            </a:pPr>
            <a:endParaRPr lang="tr-TR" sz="5600" dirty="0"/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156655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 descr="Açıklama: http://1.bp.blogspot.com/-8z4yPPzbBSM/Tvuqqv7qFDI/AAAAAAAABEg/-ABdGDcqDfw/s1600/dikkat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4096" y="316902"/>
            <a:ext cx="1979712" cy="14748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b="1" dirty="0" smtClean="0"/>
              <a:t>                          Bunları </a:t>
            </a:r>
            <a:r>
              <a:rPr lang="tr-TR" sz="3200" b="1" dirty="0"/>
              <a:t>Biliyor </a:t>
            </a:r>
            <a:r>
              <a:rPr lang="tr-TR" sz="3200" b="1" dirty="0" smtClean="0"/>
              <a:t>muydunuz</a:t>
            </a:r>
            <a:r>
              <a:rPr lang="tr-TR" sz="3200" b="1" dirty="0"/>
              <a:t>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3456384"/>
          </a:xfrm>
        </p:spPr>
        <p:txBody>
          <a:bodyPr>
            <a:noAutofit/>
          </a:bodyPr>
          <a:lstStyle/>
          <a:p>
            <a:pPr lvl="0" algn="just"/>
            <a:r>
              <a:rPr lang="tr-TR" sz="2400" dirty="0" smtClean="0"/>
              <a:t>Uygunsuz </a:t>
            </a:r>
            <a:r>
              <a:rPr lang="tr-TR" sz="2400" dirty="0"/>
              <a:t>antibiyotik kullanımının önemli sonucu olarak; dirençli mikroorganizmaların vücut florasına hakim olacağını ve buna bağlı enfeksiyon seyrinde, hastanede kalış süresinde ve hastalığa bağlı ölüm oranlarında artış olacağını</a:t>
            </a:r>
            <a:r>
              <a:rPr lang="tr-TR" sz="2400" dirty="0" smtClean="0"/>
              <a:t>;</a:t>
            </a:r>
            <a:endParaRPr lang="tr-TR" sz="2400" dirty="0"/>
          </a:p>
          <a:p>
            <a:pPr lvl="0" algn="just"/>
            <a:r>
              <a:rPr lang="tr-TR" sz="2400" dirty="0" smtClean="0"/>
              <a:t>Hekim </a:t>
            </a:r>
            <a:r>
              <a:rPr lang="tr-TR" sz="2400" dirty="0"/>
              <a:t>önerisi ve eczacı danışmanlığı olmadan kullanılan antibiyotiklerin, sonu ölümlere varabilecek ciddi sağlık sorunlarına yol açabileceğini;</a:t>
            </a:r>
          </a:p>
          <a:p>
            <a:endParaRPr lang="tr-TR" sz="2400" dirty="0"/>
          </a:p>
        </p:txBody>
      </p:sp>
      <p:pic>
        <p:nvPicPr>
          <p:cNvPr id="5" name="Picture 4" descr="j0336485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0272" y="4941168"/>
            <a:ext cx="13716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0427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/>
              <a:t/>
            </a:r>
            <a:br>
              <a:rPr lang="tr-TR" sz="3200" b="1" dirty="0" smtClean="0"/>
            </a:br>
            <a:r>
              <a:rPr lang="tr-TR" sz="3200" b="1" dirty="0" smtClean="0"/>
              <a:t>Ne Yapmalıyız?</a:t>
            </a:r>
            <a:endParaRPr lang="tr-TR" sz="32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tr-TR" sz="2400" dirty="0" smtClean="0"/>
              <a:t>Antibiyotik </a:t>
            </a:r>
            <a:r>
              <a:rPr lang="tr-TR" sz="2400" dirty="0"/>
              <a:t>kullanımı için </a:t>
            </a:r>
            <a:r>
              <a:rPr lang="tr-TR" sz="2400" dirty="0" smtClean="0"/>
              <a:t>hekim tarafından tanı konmuş </a:t>
            </a:r>
            <a:r>
              <a:rPr lang="tr-TR" sz="2400" dirty="0"/>
              <a:t>bir enfeksiyon varlığı </a:t>
            </a:r>
            <a:r>
              <a:rPr lang="tr-TR" sz="2400" dirty="0" smtClean="0"/>
              <a:t>gereklidir.</a:t>
            </a:r>
            <a:r>
              <a:rPr lang="tr-TR" sz="2400" b="1" dirty="0" smtClean="0"/>
              <a:t> </a:t>
            </a:r>
            <a:endParaRPr lang="tr-TR" sz="2400" dirty="0"/>
          </a:p>
          <a:p>
            <a:pPr lvl="0" algn="just"/>
            <a:r>
              <a:rPr lang="tr-TR" sz="2400" dirty="0" smtClean="0"/>
              <a:t>Hekim reçete etmedikçe </a:t>
            </a:r>
            <a:r>
              <a:rPr lang="tr-TR" sz="2400" dirty="0"/>
              <a:t>antibiyotik </a:t>
            </a:r>
            <a:r>
              <a:rPr lang="tr-TR" sz="2400" dirty="0" smtClean="0"/>
              <a:t>kullanılmamalıdır. </a:t>
            </a:r>
          </a:p>
          <a:p>
            <a:pPr algn="just"/>
            <a:r>
              <a:rPr lang="tr-TR" sz="2400" dirty="0"/>
              <a:t>Daha önceki bir hastalıkta kullanılan antibiyotiğin, tekrar benzer hastalığa yakalanılsa bile </a:t>
            </a:r>
            <a:r>
              <a:rPr lang="tr-TR" sz="2400" b="1" dirty="0"/>
              <a:t>hekime</a:t>
            </a:r>
            <a:r>
              <a:rPr lang="tr-TR" sz="2400" dirty="0"/>
              <a:t> danışmadan kullanılmaması gerekir.  </a:t>
            </a:r>
          </a:p>
          <a:p>
            <a:pPr lvl="0" algn="just"/>
            <a:endParaRPr lang="tr-TR" sz="2400" dirty="0"/>
          </a:p>
          <a:p>
            <a:endParaRPr lang="tr-TR" dirty="0"/>
          </a:p>
        </p:txBody>
      </p:sp>
      <p:pic>
        <p:nvPicPr>
          <p:cNvPr id="5" name="Picture 2" descr="http://images03.olx.com.pk/ui/18/43/63/1328353189_310824063_1-Pictures-of--MBBS-female-docto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005064"/>
            <a:ext cx="1872208" cy="236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626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tr-TR" b="1" dirty="0" smtClean="0"/>
              <a:t>   İyileşmek İçin Antibiyotiğe Değil, </a:t>
            </a:r>
          </a:p>
          <a:p>
            <a:pPr marL="0" lvl="0" indent="0" algn="ctr">
              <a:buNone/>
            </a:pPr>
            <a:r>
              <a:rPr lang="tr-TR" b="1" dirty="0" smtClean="0"/>
              <a:t>Hekiminize Danışın!</a:t>
            </a:r>
            <a:endParaRPr lang="tr-TR" b="1" dirty="0">
              <a:solidFill>
                <a:srgbClr val="FF0000"/>
              </a:solidFill>
            </a:endParaRPr>
          </a:p>
          <a:p>
            <a:endParaRPr lang="tr-TR" dirty="0"/>
          </a:p>
        </p:txBody>
      </p:sp>
      <p:pic>
        <p:nvPicPr>
          <p:cNvPr id="4" name="Picture 6" descr="http://www.mehmetalicetinkaya.com/wp-content/uploads/2011/12/soru-isaret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96952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4322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tr-TR" b="1" dirty="0" smtClean="0"/>
              <a:t>Hekiminizin </a:t>
            </a:r>
            <a:r>
              <a:rPr lang="tr-TR" b="1" dirty="0"/>
              <a:t>önerdiği antibiyotiğin kullanım bilgisi için eczacınıza danışın!  </a:t>
            </a:r>
          </a:p>
          <a:p>
            <a:pPr lvl="0" algn="ctr">
              <a:buNone/>
            </a:pPr>
            <a:endParaRPr lang="tr-TR" b="1" dirty="0"/>
          </a:p>
          <a:p>
            <a:endParaRPr lang="tr-TR" dirty="0"/>
          </a:p>
        </p:txBody>
      </p:sp>
      <p:pic>
        <p:nvPicPr>
          <p:cNvPr id="5" name="Picture 2" descr="http://t1.gstatic.com/images?q=tbn:ANd9GcTdewgtMwhHfe-Fgt0H-Q3h2eEQZse2b44TjckaMnlP7ZgyX2ocK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50479" y="3501008"/>
            <a:ext cx="2257425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t0.gstatic.com/images?q=tbn:ANd9GcQzr8zSh5ZtlhHF-BUptFLbsmbov2yuB3v-RE8cjAv4ZhFjK-MlI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645024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6604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b="1" dirty="0" smtClean="0"/>
              <a:t>İlacınızı sadece eczaneden </a:t>
            </a:r>
            <a:r>
              <a:rPr lang="tr-TR" b="1" dirty="0"/>
              <a:t>temin </a:t>
            </a:r>
            <a:r>
              <a:rPr lang="tr-TR" b="1" dirty="0" smtClean="0"/>
              <a:t>edin!</a:t>
            </a:r>
            <a:endParaRPr lang="tr-TR" b="1" dirty="0"/>
          </a:p>
          <a:p>
            <a:endParaRPr lang="tr-TR" dirty="0"/>
          </a:p>
        </p:txBody>
      </p:sp>
      <p:pic>
        <p:nvPicPr>
          <p:cNvPr id="4" name="Picture 6" descr="http://internetmedicine.com/wp-content/uploads/2012/08/pharmaci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15047" y="2667743"/>
            <a:ext cx="2681089" cy="270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945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Ne Yapmalıyız?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tr-TR" sz="2400" dirty="0"/>
              <a:t>Antibiyotikleri ne zaman ve nasıl kullanılacağı hakkında daima hekim ve eczacı </a:t>
            </a:r>
            <a:r>
              <a:rPr lang="tr-TR" sz="2400" dirty="0" smtClean="0"/>
              <a:t>tavsiyeleri </a:t>
            </a:r>
            <a:r>
              <a:rPr lang="tr-TR" sz="2400" dirty="0"/>
              <a:t>uygulanmalıdır.</a:t>
            </a:r>
          </a:p>
          <a:p>
            <a:pPr lvl="0" algn="just"/>
            <a:r>
              <a:rPr lang="tr-TR" sz="2400" dirty="0"/>
              <a:t>İlaçlar doğru yoldan, doğru zaman aralıklarında, doğru dozda ve belirtilen süre boyunca  kullanılmalıdır. </a:t>
            </a:r>
          </a:p>
          <a:p>
            <a:pPr lvl="0" algn="just"/>
            <a:r>
              <a:rPr lang="tr-TR" sz="2400" dirty="0"/>
              <a:t>İlacın doğru zamanda alınmasını hatırlatıcı düzenlemeler </a:t>
            </a:r>
            <a:r>
              <a:rPr lang="tr-TR" sz="2400" dirty="0" smtClean="0"/>
              <a:t>yapılmalıdır. </a:t>
            </a:r>
          </a:p>
          <a:p>
            <a:pPr lvl="0" algn="just"/>
            <a:r>
              <a:rPr lang="tr-TR" sz="2400" dirty="0"/>
              <a:t>İ</a:t>
            </a:r>
            <a:r>
              <a:rPr lang="tr-TR" sz="2400" dirty="0" smtClean="0"/>
              <a:t>laçlar su ile alınmalıdır.</a:t>
            </a:r>
          </a:p>
          <a:p>
            <a:endParaRPr lang="tr-TR" dirty="0"/>
          </a:p>
        </p:txBody>
      </p:sp>
      <p:pic>
        <p:nvPicPr>
          <p:cNvPr id="4101" name="Picture 5" descr="C:\Users\fatma.isli\Desktop\SA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65104"/>
            <a:ext cx="2239280" cy="204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host.nacdnet.org/education/clipart/DrinkingWat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221088"/>
            <a:ext cx="2016224" cy="197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474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/>
              <a:t>Akılcı Olmayan İlaç Kullanımı Örnekleri </a:t>
            </a:r>
            <a:endParaRPr lang="tr-TR" sz="32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>
                <a:latin typeface="Calibri" pitchFamily="34" charset="0"/>
              </a:rPr>
              <a:t>İlaç kullanımında özensiz davranılması </a:t>
            </a:r>
          </a:p>
          <a:p>
            <a:pPr algn="just">
              <a:buNone/>
            </a:pPr>
            <a:r>
              <a:rPr lang="tr-TR" sz="2400" dirty="0">
                <a:latin typeface="Calibri" pitchFamily="34" charset="0"/>
              </a:rPr>
              <a:t>	(uygulama yolu, süre, doz..)</a:t>
            </a:r>
          </a:p>
          <a:p>
            <a:pPr algn="just"/>
            <a:r>
              <a:rPr lang="tr-TR" sz="2400" dirty="0">
                <a:latin typeface="Calibri" pitchFamily="34" charset="0"/>
              </a:rPr>
              <a:t>İlaçların gereksiz ve aşırı kullanımı</a:t>
            </a:r>
          </a:p>
          <a:p>
            <a:pPr algn="just"/>
            <a:r>
              <a:rPr lang="tr-TR" sz="2400" dirty="0" smtClean="0">
                <a:latin typeface="Calibri" pitchFamily="34" charset="0"/>
              </a:rPr>
              <a:t>Gerekmediği halde çoklu </a:t>
            </a:r>
            <a:r>
              <a:rPr lang="tr-TR" sz="2400" dirty="0">
                <a:latin typeface="Calibri" pitchFamily="34" charset="0"/>
              </a:rPr>
              <a:t>ilaç </a:t>
            </a:r>
            <a:r>
              <a:rPr lang="tr-TR" sz="2400" dirty="0" smtClean="0">
                <a:latin typeface="Calibri" pitchFamily="34" charset="0"/>
              </a:rPr>
              <a:t>kullanımı</a:t>
            </a:r>
            <a:endParaRPr lang="tr-TR" sz="2400" dirty="0">
              <a:latin typeface="Calibri" pitchFamily="34" charset="0"/>
            </a:endParaRPr>
          </a:p>
          <a:p>
            <a:pPr algn="just"/>
            <a:r>
              <a:rPr lang="tr-TR" sz="2400" dirty="0" smtClean="0"/>
              <a:t>İlaçların </a:t>
            </a:r>
            <a:r>
              <a:rPr lang="tr-TR" sz="2400" dirty="0"/>
              <a:t>su yerine </a:t>
            </a:r>
            <a:r>
              <a:rPr lang="tr-TR" sz="2400" dirty="0" smtClean="0"/>
              <a:t>başka </a:t>
            </a:r>
            <a:r>
              <a:rPr lang="tr-TR" sz="2400" dirty="0"/>
              <a:t>içeceklerle </a:t>
            </a:r>
            <a:r>
              <a:rPr lang="tr-TR" sz="2400" dirty="0" smtClean="0"/>
              <a:t>alınması</a:t>
            </a:r>
            <a:endParaRPr lang="tr-TR" sz="2400" dirty="0"/>
          </a:p>
          <a:p>
            <a:pPr algn="just"/>
            <a:r>
              <a:rPr lang="tr-TR" sz="2400" dirty="0"/>
              <a:t>Süresi geçmiş ilaçların </a:t>
            </a:r>
            <a:r>
              <a:rPr lang="tr-TR" sz="2400" dirty="0" smtClean="0"/>
              <a:t>kullanılması</a:t>
            </a:r>
          </a:p>
          <a:p>
            <a:pPr algn="just"/>
            <a:r>
              <a:rPr lang="tr-TR" sz="2400" dirty="0" smtClean="0"/>
              <a:t>Hekim </a:t>
            </a:r>
            <a:r>
              <a:rPr lang="tr-TR" sz="2400"/>
              <a:t>önerisi </a:t>
            </a:r>
            <a:r>
              <a:rPr lang="tr-TR" sz="2400" smtClean="0"/>
              <a:t>dışında</a:t>
            </a:r>
            <a:r>
              <a:rPr lang="tr-TR" sz="2400" smtClean="0">
                <a:latin typeface="Calibri" pitchFamily="34" charset="0"/>
              </a:rPr>
              <a:t> </a:t>
            </a:r>
            <a:r>
              <a:rPr lang="tr-TR" sz="2400" dirty="0">
                <a:latin typeface="Calibri" pitchFamily="34" charset="0"/>
              </a:rPr>
              <a:t>uygunsuz kişisel tedavilere başvurulması</a:t>
            </a:r>
            <a:endParaRPr lang="tr-TR" sz="2400" dirty="0">
              <a:solidFill>
                <a:srgbClr val="FF0000"/>
              </a:solidFill>
              <a:latin typeface="Calibri" pitchFamily="34" charset="0"/>
            </a:endParaRPr>
          </a:p>
          <a:p>
            <a:pPr marL="0" indent="0" algn="just">
              <a:buNone/>
            </a:pPr>
            <a:endParaRPr lang="tr-TR" sz="2400" dirty="0">
              <a:solidFill>
                <a:srgbClr val="66FF33"/>
              </a:solidFill>
              <a:latin typeface="Calibri" pitchFamily="34" charset="0"/>
            </a:endParaRPr>
          </a:p>
          <a:p>
            <a:pPr algn="just"/>
            <a:endParaRPr lang="tr-TR" sz="2400" dirty="0">
              <a:solidFill>
                <a:srgbClr val="FF0000"/>
              </a:solidFill>
              <a:latin typeface="Calibri" pitchFamily="34" charset="0"/>
            </a:endParaRPr>
          </a:p>
          <a:p>
            <a:endParaRPr lang="tr-TR" sz="2400" dirty="0"/>
          </a:p>
        </p:txBody>
      </p:sp>
      <p:pic>
        <p:nvPicPr>
          <p:cNvPr id="4" name="Picture 2" descr="http://t2.gstatic.com/images?q=tbn:ANd9GcRMMTmxf2SVsvdNbv9hvWKFYnbrLkB7VDEUVyt7FrPIFnODZ2v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268760"/>
            <a:ext cx="2088232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44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tr-TR" b="1" dirty="0" smtClean="0"/>
              <a:t>Hekim gerekli </a:t>
            </a:r>
            <a:r>
              <a:rPr lang="tr-TR" b="1" dirty="0"/>
              <a:t>görmediği halde</a:t>
            </a:r>
            <a:r>
              <a:rPr lang="tr-TR" b="1" dirty="0" smtClean="0"/>
              <a:t>, </a:t>
            </a:r>
          </a:p>
          <a:p>
            <a:pPr marL="0" lvl="0" indent="0" algn="ctr">
              <a:buNone/>
            </a:pPr>
            <a:r>
              <a:rPr lang="tr-TR" b="1" dirty="0" smtClean="0"/>
              <a:t>hekimlere </a:t>
            </a:r>
            <a:r>
              <a:rPr lang="tr-TR" b="1" dirty="0"/>
              <a:t>antibiyotik yazılması </a:t>
            </a:r>
            <a:r>
              <a:rPr lang="tr-TR" b="1" dirty="0" smtClean="0"/>
              <a:t>konusunda </a:t>
            </a:r>
          </a:p>
          <a:p>
            <a:pPr marL="0" lvl="0" indent="0" algn="ctr">
              <a:buNone/>
            </a:pPr>
            <a:r>
              <a:rPr lang="tr-TR" b="1" dirty="0" smtClean="0"/>
              <a:t>ısrarcı olunmamalıdır!</a:t>
            </a:r>
            <a:endParaRPr lang="tr-TR" b="1" dirty="0"/>
          </a:p>
          <a:p>
            <a:endParaRPr lang="tr-TR" dirty="0"/>
          </a:p>
        </p:txBody>
      </p:sp>
      <p:pic>
        <p:nvPicPr>
          <p:cNvPr id="4" name="Picture 2" descr="https://encrypted-tbn3.gstatic.com/images?q=tbn:ANd9GcQadnWpZN4QxcaSxdsd2cR3YymrTUYe4-8OQcHxtfNE1NGtQe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5181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kestelyore.com/wp-content/uploads/2012/11/doktor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429000"/>
            <a:ext cx="2232248" cy="242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236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Ne Yapmalıyız?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tr-TR" sz="2400" dirty="0"/>
              <a:t>Özellikle </a:t>
            </a:r>
            <a:r>
              <a:rPr lang="tr-TR" sz="2400" dirty="0" smtClean="0"/>
              <a:t>nezle </a:t>
            </a:r>
            <a:r>
              <a:rPr lang="tr-TR" sz="2400" dirty="0"/>
              <a:t>ya da </a:t>
            </a:r>
            <a:r>
              <a:rPr lang="tr-TR" sz="2400" dirty="0" smtClean="0"/>
              <a:t>grip gibi </a:t>
            </a:r>
            <a:r>
              <a:rPr lang="tr-TR" sz="2400" dirty="0"/>
              <a:t>virüslere bağlı solunum yolu enfeksiyonlarında antibiyotiklerin tedavide </a:t>
            </a:r>
            <a:r>
              <a:rPr lang="tr-TR" sz="2400" dirty="0" smtClean="0"/>
              <a:t>yerinin olmadığı </a:t>
            </a:r>
            <a:r>
              <a:rPr lang="tr-TR" sz="2400" dirty="0"/>
              <a:t>unutulmamalıdır.</a:t>
            </a:r>
          </a:p>
          <a:p>
            <a:pPr lvl="0" algn="just"/>
            <a:r>
              <a:rPr lang="tr-TR" sz="2400" dirty="0"/>
              <a:t>Nezle ve grip </a:t>
            </a:r>
            <a:r>
              <a:rPr lang="tr-TR" sz="2400" dirty="0" smtClean="0"/>
              <a:t>için; </a:t>
            </a:r>
            <a:r>
              <a:rPr lang="tr-TR" sz="2400" dirty="0"/>
              <a:t>hastalığın ilerlememesi, enfeksiyon etkeninin topluma yayılmaması için yatak istirahati</a:t>
            </a:r>
            <a:r>
              <a:rPr lang="tr-TR" sz="2400" dirty="0" smtClean="0"/>
              <a:t>, </a:t>
            </a:r>
            <a:r>
              <a:rPr lang="tr-TR" sz="2400" dirty="0"/>
              <a:t>C vitamininden zengin beslenmek ve bol sıvı alımı yeterli olabilir</a:t>
            </a:r>
            <a:r>
              <a:rPr lang="tr-TR" sz="2400" dirty="0" smtClean="0"/>
              <a:t>.</a:t>
            </a:r>
            <a:endParaRPr lang="tr-TR" sz="2400" dirty="0"/>
          </a:p>
          <a:p>
            <a:endParaRPr lang="tr-TR" dirty="0"/>
          </a:p>
        </p:txBody>
      </p:sp>
      <p:pic>
        <p:nvPicPr>
          <p:cNvPr id="4" name="Picture 2" descr="http://t2.gstatic.com/images?q=tbn:ANd9GcQCtfDeqaFNOlDwb3XRRpw1tbD_ZDHIzRH1OTr6RJnVsU2bXNU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149080"/>
            <a:ext cx="2201416" cy="222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us.123rf.com/400wm/400/400/natika/natika1011/natika101100765/8282592-mixed-sliced-fruits-and-pills-isolated-on-white-backgroun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21088"/>
            <a:ext cx="2376264" cy="19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057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Ne Yapmalıyız?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/>
              <a:t>H</a:t>
            </a:r>
            <a:r>
              <a:rPr lang="tr-TR" sz="2400" dirty="0" smtClean="0"/>
              <a:t>er boğaz ağrısının, </a:t>
            </a:r>
          </a:p>
          <a:p>
            <a:pPr algn="just"/>
            <a:r>
              <a:rPr lang="tr-TR" sz="2400" dirty="0" smtClean="0"/>
              <a:t>Her </a:t>
            </a:r>
            <a:r>
              <a:rPr lang="tr-TR" sz="2400" dirty="0"/>
              <a:t>baş ağrısı ve geniz </a:t>
            </a:r>
            <a:r>
              <a:rPr lang="tr-TR" sz="2400" dirty="0" smtClean="0"/>
              <a:t>akıntısının,</a:t>
            </a:r>
          </a:p>
          <a:p>
            <a:pPr marL="0" indent="0" algn="just">
              <a:buNone/>
            </a:pPr>
            <a:r>
              <a:rPr lang="tr-TR" sz="2400" dirty="0" smtClean="0"/>
              <a:t>      antibiyotik kullanmayı gerektirecek bir durum olmayabileceği    </a:t>
            </a:r>
          </a:p>
          <a:p>
            <a:pPr marL="0" indent="0" algn="just">
              <a:buNone/>
            </a:pPr>
            <a:r>
              <a:rPr lang="tr-TR" sz="2400" dirty="0"/>
              <a:t> </a:t>
            </a:r>
            <a:r>
              <a:rPr lang="tr-TR" sz="2400" dirty="0" smtClean="0"/>
              <a:t>     akılda tutulmalıdır.</a:t>
            </a:r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sz="2400" dirty="0" smtClean="0"/>
          </a:p>
        </p:txBody>
      </p:sp>
      <p:pic>
        <p:nvPicPr>
          <p:cNvPr id="4" name="Picture 2" descr="http://birkadinfenomeni.com/wp-content/uploads/2013/01/bogaz-agrisi-nasil-gec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30780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4828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      </a:t>
            </a:r>
            <a:r>
              <a:rPr lang="tr-TR" b="1" dirty="0" smtClean="0"/>
              <a:t>Antibiyotikler Her Zaman Çözüm Değildir!</a:t>
            </a:r>
            <a:endParaRPr lang="tr-TR" b="1" dirty="0"/>
          </a:p>
        </p:txBody>
      </p:sp>
      <p:pic>
        <p:nvPicPr>
          <p:cNvPr id="5" name="Picture 2" descr="http://newsatjama.files.wordpress.com/2012/03/3-15-12-antibiotics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780928"/>
            <a:ext cx="35147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924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/>
              <a:t>Ne Yapmalıyız?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2400" dirty="0"/>
              <a:t>Virüslerin veya bakterilerin </a:t>
            </a:r>
            <a:r>
              <a:rPr lang="tr-TR" sz="2400" dirty="0" smtClean="0"/>
              <a:t>neden olduğu </a:t>
            </a:r>
            <a:r>
              <a:rPr lang="tr-TR" sz="2400" dirty="0"/>
              <a:t>enfeksiyonlar </a:t>
            </a:r>
            <a:r>
              <a:rPr lang="tr-TR" sz="2400" dirty="0" smtClean="0"/>
              <a:t>birbirlerine benzediğinden kişiyi yanıltabilir. </a:t>
            </a:r>
            <a:endParaRPr lang="tr-TR" sz="2400" dirty="0"/>
          </a:p>
          <a:p>
            <a:pPr algn="just"/>
            <a:r>
              <a:rPr lang="tr-TR" sz="2400" dirty="0" smtClean="0"/>
              <a:t>Hastalığınızın ne kaynaklı olduğunu ve ne yapılması gerektiğini yalnızca </a:t>
            </a:r>
            <a:r>
              <a:rPr lang="tr-TR" sz="2400" b="1" dirty="0" smtClean="0"/>
              <a:t>hekiminiz </a:t>
            </a:r>
            <a:r>
              <a:rPr lang="tr-TR" sz="2400" b="1" dirty="0"/>
              <a:t>bilir</a:t>
            </a:r>
            <a:r>
              <a:rPr lang="tr-TR" sz="2400" dirty="0"/>
              <a:t>!</a:t>
            </a:r>
          </a:p>
          <a:p>
            <a:endParaRPr lang="tr-TR" dirty="0"/>
          </a:p>
        </p:txBody>
      </p:sp>
      <p:pic>
        <p:nvPicPr>
          <p:cNvPr id="4" name="Picture 2" descr="https://fbcdn-sphotos-g-a.akamaihd.net/hphotos-ak-frc1/p480x480/403888_335258979825952_1445970099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29000"/>
            <a:ext cx="45365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867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/>
              <a:t>Ne Yapmalıyız?</a:t>
            </a:r>
            <a:endParaRPr lang="tr-TR" sz="3200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 smtClean="0"/>
              <a:t>Bazen olayın sadece bir kısmını görerek bütünü hakkında bir yorum yapmak yanlış olabilir. Tıpkı hastalıklarda olduğu gibi…</a:t>
            </a:r>
          </a:p>
          <a:p>
            <a:pPr algn="just"/>
            <a:r>
              <a:rPr lang="tr-TR" sz="2400" dirty="0" smtClean="0"/>
              <a:t>Çünkü sağlık, hata götürmeyen bir alandır!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t="44217"/>
          <a:stretch>
            <a:fillRect/>
          </a:stretch>
        </p:blipFill>
        <p:spPr bwMode="auto">
          <a:xfrm>
            <a:off x="4788024" y="3151982"/>
            <a:ext cx="3528392" cy="243725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 t="8609" b="65564"/>
          <a:stretch>
            <a:fillRect/>
          </a:stretch>
        </p:blipFill>
        <p:spPr bwMode="auto">
          <a:xfrm>
            <a:off x="899592" y="3861048"/>
            <a:ext cx="3528392" cy="17281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b="1" dirty="0" smtClean="0"/>
              <a:t>Tanı </a:t>
            </a:r>
            <a:r>
              <a:rPr lang="tr-TR" b="1" dirty="0"/>
              <a:t>koyma ve tedavi </a:t>
            </a:r>
            <a:r>
              <a:rPr lang="tr-TR" b="1" dirty="0" smtClean="0"/>
              <a:t>etme </a:t>
            </a:r>
            <a:r>
              <a:rPr lang="tr-TR" b="1" dirty="0"/>
              <a:t>işini </a:t>
            </a:r>
            <a:r>
              <a:rPr lang="tr-TR" b="1" dirty="0" smtClean="0"/>
              <a:t>lütfen hekiminize </a:t>
            </a:r>
            <a:r>
              <a:rPr lang="tr-TR" b="1" dirty="0"/>
              <a:t>bırakın! </a:t>
            </a:r>
          </a:p>
          <a:p>
            <a:endParaRPr lang="tr-TR" dirty="0"/>
          </a:p>
        </p:txBody>
      </p:sp>
      <p:pic>
        <p:nvPicPr>
          <p:cNvPr id="5" name="Picture 2" descr="http://t1.gstatic.com/images?q=tbn:ANd9GcTfhhhKbElUnMNTyMVWpVvKQkKpUnq19M6AsFqCH6auX_1I6uysf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38437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2408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3.bp.blogspot.com/_dpww_l15pKo/TLha23-i9FI/AAAAAAAAAFU/n97VOAMG4Kg/s200/Handwa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437112"/>
            <a:ext cx="3168352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Ne Yapmalıyız?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19"/>
          </a:xfrm>
        </p:spPr>
        <p:txBody>
          <a:bodyPr>
            <a:normAutofit/>
          </a:bodyPr>
          <a:lstStyle/>
          <a:p>
            <a:pPr lvl="0" algn="just"/>
            <a:r>
              <a:rPr lang="tr-TR" sz="2400" dirty="0" smtClean="0"/>
              <a:t>Eğer </a:t>
            </a:r>
            <a:r>
              <a:rPr lang="tr-TR" sz="2400" dirty="0"/>
              <a:t>kişinin </a:t>
            </a:r>
            <a:r>
              <a:rPr lang="tr-TR" sz="2400" dirty="0" smtClean="0"/>
              <a:t>soğuk algınlığı </a:t>
            </a:r>
            <a:r>
              <a:rPr lang="tr-TR" sz="2400" dirty="0"/>
              <a:t>10 günden fazla sürüyorsa</a:t>
            </a:r>
            <a:r>
              <a:rPr lang="tr-TR" sz="2400" dirty="0" smtClean="0"/>
              <a:t>, sağlık </a:t>
            </a:r>
            <a:r>
              <a:rPr lang="tr-TR" sz="2400" dirty="0"/>
              <a:t>durumu </a:t>
            </a:r>
            <a:r>
              <a:rPr lang="tr-TR" sz="2400" dirty="0" smtClean="0"/>
              <a:t>gittikçe kötüleşiyorsa, ateşi düşmüyorsa hekime başvurmalıdır. </a:t>
            </a:r>
            <a:endParaRPr lang="tr-TR" sz="2400" dirty="0"/>
          </a:p>
          <a:p>
            <a:pPr lvl="0" algn="just"/>
            <a:r>
              <a:rPr lang="tr-TR" sz="2400" dirty="0"/>
              <a:t>Kişiler arası nezle-grip gibi hastalıkların geçişini önlemek için hijyenik önlemler alınmalıdır. Bir mendile hapşırdıktan veya öksürdükten sonra o mendil atılmalı, diğer nesnelerle ve insanlarla temas etmeden önce </a:t>
            </a:r>
            <a:r>
              <a:rPr lang="tr-TR" sz="2400" dirty="0" smtClean="0"/>
              <a:t>eller </a:t>
            </a:r>
            <a:r>
              <a:rPr lang="tr-TR" sz="2400" b="1" dirty="0" smtClean="0"/>
              <a:t>mutlaka</a:t>
            </a:r>
            <a:r>
              <a:rPr lang="tr-TR" sz="2400" dirty="0" smtClean="0"/>
              <a:t> </a:t>
            </a:r>
            <a:r>
              <a:rPr lang="tr-TR" sz="2400" dirty="0"/>
              <a:t>yıkanmalıdır. </a:t>
            </a:r>
            <a:endParaRPr lang="tr-TR" sz="2400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9305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Açıklama: http://t0.gstatic.com/images?q=tbn:ANd9GcTq3Z78K0njUhvYxgDR7F4qLciyXjrFuDLPJh7Qsmz2YgDYU_in">
            <a:hlinkClick r:id="rId2"/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32856"/>
            <a:ext cx="2880320" cy="2579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18" name="Picture 2" descr="http://blocs.xtec.cat/5montpalau/files/2012/11/ok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88840"/>
            <a:ext cx="2880320" cy="266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/>
          <a:lstStyle/>
          <a:p>
            <a:pPr marL="0" lvl="0" indent="0">
              <a:buNone/>
            </a:pPr>
            <a:r>
              <a:rPr lang="tr-TR" b="1" dirty="0" smtClean="0"/>
              <a:t>       </a:t>
            </a:r>
          </a:p>
          <a:p>
            <a:pPr marL="0" lvl="0" indent="0">
              <a:buNone/>
            </a:pPr>
            <a:endParaRPr lang="tr-TR" b="1" dirty="0" smtClean="0"/>
          </a:p>
          <a:p>
            <a:pPr marL="0" lvl="0" indent="0">
              <a:buNone/>
            </a:pPr>
            <a:r>
              <a:rPr lang="tr-TR" b="1" dirty="0" smtClean="0"/>
              <a:t>                             Bilgiyi Yayın, </a:t>
            </a:r>
          </a:p>
          <a:p>
            <a:pPr marL="0" lvl="0" indent="0">
              <a:buNone/>
            </a:pPr>
            <a:r>
              <a:rPr lang="tr-TR" b="1" dirty="0" smtClean="0"/>
              <a:t>                        Enfeksiyonu Değil!</a:t>
            </a:r>
          </a:p>
          <a:p>
            <a:pPr marL="0" lvl="0" indent="0">
              <a:buNone/>
            </a:pPr>
            <a:endParaRPr lang="tr-TR" b="1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781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Ne Yapmalıyız?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tr-TR" sz="2400" dirty="0"/>
              <a:t>Komşusuna iyi gelen ilacın kişinin kendisine zarar verebileceği unutulmamalıdır. </a:t>
            </a:r>
            <a:endParaRPr lang="tr-TR" sz="2400" dirty="0" smtClean="0"/>
          </a:p>
          <a:p>
            <a:pPr lvl="0" algn="just"/>
            <a:r>
              <a:rPr lang="tr-TR" sz="2400" dirty="0" smtClean="0"/>
              <a:t>Başkasının </a:t>
            </a:r>
            <a:r>
              <a:rPr lang="tr-TR" sz="2400" dirty="0"/>
              <a:t>antibiyotiği kullanılmamalıdır</a:t>
            </a:r>
            <a:r>
              <a:rPr lang="tr-TR" sz="2400" dirty="0" smtClean="0"/>
              <a:t>. </a:t>
            </a:r>
          </a:p>
          <a:p>
            <a:endParaRPr lang="tr-TR" dirty="0"/>
          </a:p>
        </p:txBody>
      </p:sp>
      <p:pic>
        <p:nvPicPr>
          <p:cNvPr id="2050" name="Picture 2" descr="C:\Users\fatma.isli\Desktop\i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6108" y="3212976"/>
            <a:ext cx="2534004" cy="1705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978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/>
              <a:t>Akılcı </a:t>
            </a:r>
            <a:r>
              <a:rPr lang="tr-TR" sz="3200" b="1" dirty="0"/>
              <a:t>Olmayan İlaç Kullanımı </a:t>
            </a:r>
            <a:r>
              <a:rPr lang="tr-TR" sz="3200" b="1" dirty="0" smtClean="0"/>
              <a:t>Örnekleri 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 smtClean="0">
                <a:latin typeface="Calibri" pitchFamily="34" charset="0"/>
                <a:cs typeface="Calibri" pitchFamily="34" charset="0"/>
              </a:rPr>
              <a:t>Gereksiz yere enjeksiyon kullanımı</a:t>
            </a:r>
            <a:endParaRPr lang="tr-TR" sz="2400" dirty="0">
              <a:latin typeface="Calibri" pitchFamily="34" charset="0"/>
            </a:endParaRPr>
          </a:p>
          <a:p>
            <a:pPr algn="just"/>
            <a:r>
              <a:rPr lang="tr-TR" sz="2400" dirty="0">
                <a:latin typeface="Calibri" pitchFamily="34" charset="0"/>
                <a:cs typeface="Calibri" pitchFamily="34" charset="0"/>
              </a:rPr>
              <a:t>Gereksiz ve uygunsuz vitamin kullanımı</a:t>
            </a:r>
            <a:endParaRPr lang="tr-TR" sz="2400" dirty="0">
              <a:latin typeface="Calibri" pitchFamily="34" charset="0"/>
            </a:endParaRPr>
          </a:p>
          <a:p>
            <a:pPr algn="just"/>
            <a:r>
              <a:rPr lang="tr-TR" sz="2400" dirty="0">
                <a:latin typeface="Calibri" pitchFamily="34" charset="0"/>
                <a:cs typeface="Calibri" pitchFamily="34" charset="0"/>
              </a:rPr>
              <a:t>Bilinçsiz gıda takviyesi ve bitkisel ürünlerin kullanımı</a:t>
            </a:r>
          </a:p>
          <a:p>
            <a:pPr algn="just"/>
            <a:r>
              <a:rPr lang="tr-TR" sz="2400" dirty="0">
                <a:latin typeface="Calibri" pitchFamily="34" charset="0"/>
                <a:cs typeface="Calibri" pitchFamily="34" charset="0"/>
              </a:rPr>
              <a:t>İlaç-ilaç etkileşimleri ve besin-ilaç etkileşimlerinin ihmal edilmesi</a:t>
            </a:r>
          </a:p>
          <a:p>
            <a:pPr algn="just"/>
            <a:r>
              <a:rPr lang="tr-TR" sz="2400" b="1" dirty="0" smtClean="0">
                <a:latin typeface="Calibri" pitchFamily="34" charset="0"/>
                <a:cs typeface="Calibri" pitchFamily="34" charset="0"/>
              </a:rPr>
              <a:t>Gereksiz </a:t>
            </a:r>
            <a:r>
              <a:rPr lang="tr-TR" sz="2400" b="1" dirty="0">
                <a:latin typeface="Calibri" pitchFamily="34" charset="0"/>
                <a:cs typeface="Calibri" pitchFamily="34" charset="0"/>
              </a:rPr>
              <a:t>antibiyotik </a:t>
            </a:r>
            <a:r>
              <a:rPr lang="tr-TR" sz="2400" b="1" dirty="0" smtClean="0">
                <a:latin typeface="Calibri" pitchFamily="34" charset="0"/>
                <a:cs typeface="Calibri" pitchFamily="34" charset="0"/>
              </a:rPr>
              <a:t>kullanımı </a:t>
            </a:r>
            <a:endParaRPr lang="tr-TR" sz="2400" b="1" dirty="0">
              <a:latin typeface="Calibri" pitchFamily="34" charset="0"/>
              <a:cs typeface="Calibri" pitchFamily="34" charset="0"/>
            </a:endParaRPr>
          </a:p>
          <a:p>
            <a:endParaRPr lang="tr-TR" sz="2400" dirty="0"/>
          </a:p>
        </p:txBody>
      </p:sp>
      <p:pic>
        <p:nvPicPr>
          <p:cNvPr id="5" name="Picture 2" descr="http://www.hizli-zayiflama.com/wp-content/uploads/2010/03/zayiflama-300x1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33843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5645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tr-TR" b="1" dirty="0" smtClean="0"/>
              <a:t>     Unutmayın</a:t>
            </a:r>
            <a:r>
              <a:rPr lang="tr-TR" b="1" dirty="0"/>
              <a:t>, antibiyotik bir ikram değildir!</a:t>
            </a:r>
          </a:p>
          <a:p>
            <a:endParaRPr lang="tr-TR" dirty="0"/>
          </a:p>
        </p:txBody>
      </p:sp>
      <p:pic>
        <p:nvPicPr>
          <p:cNvPr id="4" name="Picture 2" descr="http://www.medimagazin.com.tr/templates/default/ckfinder/userfiles/images/ilac/ilac_tabak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52936"/>
            <a:ext cx="4044702" cy="203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1189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/>
              <a:t>Ne </a:t>
            </a:r>
            <a:r>
              <a:rPr lang="tr-TR" sz="3200" b="1" dirty="0"/>
              <a:t>Yapmalıyız?</a:t>
            </a:r>
            <a:endParaRPr lang="tr-TR" sz="3200" dirty="0"/>
          </a:p>
        </p:txBody>
      </p:sp>
      <p:pic>
        <p:nvPicPr>
          <p:cNvPr id="4" name="Picture 4" descr="https://encrypted-tbn0.gstatic.com/images?q=tbn:ANd9GcQBLXgJAXE4hPEQdqOvIjLaSf1rVVjUA2rsxzOiID9TDzyPdrC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01008"/>
            <a:ext cx="319658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tr-TR" sz="2400" dirty="0" smtClean="0"/>
              <a:t>İlaçlar </a:t>
            </a:r>
            <a:r>
              <a:rPr lang="tr-TR" sz="2400" dirty="0"/>
              <a:t>kullanma talimatında belirtilen şekilde saklanmalıdır. </a:t>
            </a:r>
          </a:p>
          <a:p>
            <a:pPr lvl="0" algn="just"/>
            <a:r>
              <a:rPr lang="tr-TR" sz="2400" dirty="0" smtClean="0"/>
              <a:t>Uygun </a:t>
            </a:r>
            <a:r>
              <a:rPr lang="tr-TR" sz="2400" dirty="0"/>
              <a:t>olmayan saklama koşullarında ilaçların kimyasal </a:t>
            </a:r>
            <a:r>
              <a:rPr lang="tr-TR" sz="2400" dirty="0" smtClean="0"/>
              <a:t>yapıları bozularak etkinliğini </a:t>
            </a:r>
            <a:r>
              <a:rPr lang="tr-TR" sz="2400" dirty="0"/>
              <a:t>kaybedebileceği hatta istenmeyen etkilerin ortaya </a:t>
            </a:r>
            <a:r>
              <a:rPr lang="tr-TR" sz="2400" dirty="0" smtClean="0"/>
              <a:t>çıkabileceği ve </a:t>
            </a:r>
            <a:r>
              <a:rPr lang="tr-TR" sz="2400" dirty="0"/>
              <a:t>zehirlenmelerin oluşabileceği unutulmamalıdır</a:t>
            </a:r>
            <a:r>
              <a:rPr lang="tr-TR" sz="2400" dirty="0" smtClean="0"/>
              <a:t>.</a:t>
            </a:r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36005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/>
              <a:t>Ne Yapmalıyız?</a:t>
            </a:r>
            <a:endParaRPr lang="tr-TR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tr-TR" sz="2400" dirty="0" smtClean="0"/>
              <a:t>Antibiyotiğin saklanması, hekimin önerdiği tedavi süresi ile sınırlı tutulmalıdır. </a:t>
            </a:r>
          </a:p>
          <a:p>
            <a:pPr lvl="0" algn="just"/>
            <a:r>
              <a:rPr lang="tr-TR" sz="2400" dirty="0" smtClean="0"/>
              <a:t>Antibiyotikler, ileride kullanılmak amacıyla evde bulundurulması gereken ilaçlar değildir.</a:t>
            </a:r>
          </a:p>
          <a:p>
            <a:endParaRPr lang="tr-TR" dirty="0"/>
          </a:p>
        </p:txBody>
      </p:sp>
      <p:pic>
        <p:nvPicPr>
          <p:cNvPr id="4" name="Picture 4" descr="BD08415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563888" y="3803749"/>
            <a:ext cx="2376487" cy="1641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ttp://www.turkegitimsen.org.tr/konsol/upload_img/du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33056"/>
            <a:ext cx="2880320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Ne Yapmalıyız?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tr-TR" sz="2400" dirty="0"/>
              <a:t>Bütün ilaçlar gibi antibiyotikler de çocukların göremeyeceği, ulaşamayacağı yerlerde, ışıktan ve nemden korunarak ve ambalajında saklanmalıdır.</a:t>
            </a:r>
          </a:p>
          <a:p>
            <a:pPr lvl="0" algn="just"/>
            <a:r>
              <a:rPr lang="tr-TR" sz="2400" dirty="0" smtClean="0"/>
              <a:t>Kesilmiş </a:t>
            </a:r>
            <a:r>
              <a:rPr lang="tr-TR" sz="2400" dirty="0"/>
              <a:t>veya açılmış ambalajlar satın alınmamalı, son kullanma tarihi geçmiş olan ilaçlar kesinlikle kullanılmamalıdır</a:t>
            </a:r>
            <a:r>
              <a:rPr lang="tr-TR" sz="2400" dirty="0" smtClean="0"/>
              <a:t>.</a:t>
            </a:r>
          </a:p>
          <a:p>
            <a:pPr lvl="0" algn="just"/>
            <a:endParaRPr lang="tr-TR" sz="24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4541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Ne Yapmalıyız?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tr-TR" sz="2400" dirty="0"/>
              <a:t>İlaç; hekimin veya eczacının önerisi </a:t>
            </a:r>
            <a:r>
              <a:rPr lang="tr-TR" sz="2400" dirty="0" smtClean="0"/>
              <a:t>dışında</a:t>
            </a:r>
            <a:r>
              <a:rPr lang="tr-TR" sz="2400" dirty="0"/>
              <a:t> </a:t>
            </a:r>
            <a:r>
              <a:rPr lang="tr-TR" sz="2400" dirty="0" smtClean="0"/>
              <a:t>farklı bir yolla (çiğnenerek</a:t>
            </a:r>
            <a:r>
              <a:rPr lang="tr-TR" sz="2400" dirty="0"/>
              <a:t>, kırılarak, bölünerek veya suda </a:t>
            </a:r>
            <a:r>
              <a:rPr lang="tr-TR" sz="2400" dirty="0" smtClean="0"/>
              <a:t>çözülerek) </a:t>
            </a:r>
            <a:r>
              <a:rPr lang="tr-TR" sz="2400" dirty="0"/>
              <a:t>kullanılmamalıdır. </a:t>
            </a:r>
            <a:endParaRPr lang="tr-TR" sz="2400" dirty="0" smtClean="0"/>
          </a:p>
          <a:p>
            <a:pPr lvl="0" algn="just"/>
            <a:r>
              <a:rPr lang="tr-TR" sz="2400" dirty="0" smtClean="0"/>
              <a:t>Unutmayınız ki; </a:t>
            </a:r>
            <a:r>
              <a:rPr lang="tr-TR" sz="2400" dirty="0"/>
              <a:t>her ilaç </a:t>
            </a:r>
            <a:r>
              <a:rPr lang="tr-TR" sz="2400" dirty="0" smtClean="0"/>
              <a:t>her kullanım şekline </a:t>
            </a:r>
            <a:r>
              <a:rPr lang="tr-TR" sz="2400" dirty="0"/>
              <a:t>uygun olarak üretilmemiştir</a:t>
            </a:r>
            <a:r>
              <a:rPr lang="tr-TR" sz="2400" dirty="0" smtClean="0"/>
              <a:t>.</a:t>
            </a:r>
          </a:p>
          <a:p>
            <a:pPr lvl="0" algn="just"/>
            <a:endParaRPr lang="tr-TR" sz="2400" dirty="0"/>
          </a:p>
          <a:p>
            <a:endParaRPr lang="tr-TR" dirty="0"/>
          </a:p>
        </p:txBody>
      </p:sp>
      <p:pic>
        <p:nvPicPr>
          <p:cNvPr id="4" name="Picture 2" descr="http://bookbing.org/wp-content/uploads/OTC-Drugs-in-Medicare-Part-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59831" y="3933056"/>
            <a:ext cx="273630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0737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Ne Yapmalıyız?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tr-TR" sz="2400" dirty="0" smtClean="0"/>
              <a:t>Hekime; gebelik</a:t>
            </a:r>
            <a:r>
              <a:rPr lang="tr-TR" sz="2400" dirty="0"/>
              <a:t>, emzirme durumu, alerji, kronik hastalıkların varlığı ve başka ilaçların kullanımı </a:t>
            </a:r>
            <a:r>
              <a:rPr lang="tr-TR" sz="2400" dirty="0" smtClean="0"/>
              <a:t>gibi özel durumlar mutlaka bildirilmelidir. </a:t>
            </a:r>
          </a:p>
          <a:p>
            <a:pPr marL="0" lvl="0" indent="0" algn="just">
              <a:buNone/>
            </a:pPr>
            <a:endParaRPr lang="tr-TR" sz="2400" dirty="0"/>
          </a:p>
          <a:p>
            <a:endParaRPr lang="tr-TR" dirty="0"/>
          </a:p>
        </p:txBody>
      </p:sp>
      <p:pic>
        <p:nvPicPr>
          <p:cNvPr id="8" name="Resim 7" descr="http://www.yasadikca.com/Client/Image/Upload/Article/hap(2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96952"/>
            <a:ext cx="1905000" cy="2664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Resim 8" descr="http://www.tokathaber.biz/images/articles/2009_12/2444/u1_dede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94535" y="3068960"/>
            <a:ext cx="1525537" cy="259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amile-cizgi-karakte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1652414" y="3284983"/>
            <a:ext cx="1695450" cy="23762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464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Ne Yapmalıyız?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383134"/>
            <a:ext cx="8229600" cy="4525963"/>
          </a:xfrm>
        </p:spPr>
        <p:txBody>
          <a:bodyPr>
            <a:normAutofit/>
          </a:bodyPr>
          <a:lstStyle/>
          <a:p>
            <a:pPr lvl="0" algn="just"/>
            <a:r>
              <a:rPr lang="tr-TR" sz="2400" dirty="0"/>
              <a:t>Hasta kendisini iyi hissetse bile tedaviyi hekimin belirttiği süreden önce sonlandırmamalıdır. Aksi halde antibiyotik direnci gelişebilir.</a:t>
            </a:r>
          </a:p>
          <a:p>
            <a:endParaRPr lang="tr-TR" dirty="0"/>
          </a:p>
        </p:txBody>
      </p:sp>
      <p:pic>
        <p:nvPicPr>
          <p:cNvPr id="1026" name="Picture 2" descr="C:\Users\fatma.isli\Desktop\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068960"/>
            <a:ext cx="2772162" cy="258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862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Ne Yapmalıyız?</a:t>
            </a: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2400" dirty="0" smtClean="0"/>
              <a:t>Bakterilerin neden olduğu </a:t>
            </a:r>
            <a:r>
              <a:rPr lang="tr-TR" sz="2400" dirty="0"/>
              <a:t>enfeksiyonlara karşı en önemli silahımız olan antibiyotiklere direnç gelişimini önlemek için  antibiyotikleri doğru kullanma konusunda toplum olarak farkındalığımızı artırmamız gerekmektedir.</a:t>
            </a:r>
          </a:p>
          <a:p>
            <a:endParaRPr lang="tr-TR" dirty="0"/>
          </a:p>
        </p:txBody>
      </p:sp>
      <p:pic>
        <p:nvPicPr>
          <p:cNvPr id="5" name="Picture 4" descr="https://encrypted-tbn0.gstatic.com/images?q=tbn:ANd9GcSSF_vRx-KzYHBAIvZqL25RYkfI9rWGGWQP1uddYD5oMUNbHlT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573017"/>
            <a:ext cx="324036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957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tr-TR" b="1" dirty="0" smtClean="0"/>
              <a:t>     Antibiyotik Direncine Karşı Dur Diyelim!</a:t>
            </a:r>
          </a:p>
          <a:p>
            <a:pPr marL="0" lvl="0" indent="0" algn="ctr">
              <a:buNone/>
            </a:pPr>
            <a:r>
              <a:rPr lang="tr-TR" b="1" dirty="0" smtClean="0"/>
              <a:t>     Unutmayalım, Çözüm Elimizde!..</a:t>
            </a:r>
          </a:p>
          <a:p>
            <a:endParaRPr lang="tr-TR" dirty="0"/>
          </a:p>
        </p:txBody>
      </p:sp>
      <p:pic>
        <p:nvPicPr>
          <p:cNvPr id="4" name="Picture 6" descr="http://2.bp.blogspot.com/-KzimT3DNb8c/UGjS1B0HeeI/AAAAAAAAI6U/AdvCy9Ft9FY/s1600/dur_isareti_levhas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08920"/>
            <a:ext cx="3810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</a:t>
            </a:r>
            <a:br>
              <a:rPr lang="tr-TR" dirty="0" smtClean="0"/>
            </a:br>
            <a:r>
              <a:rPr lang="tr-TR" dirty="0" smtClean="0"/>
              <a:t>     </a:t>
            </a:r>
            <a:r>
              <a:rPr lang="tr-TR" sz="3600" b="1" dirty="0" smtClean="0"/>
              <a:t>Sonuç Olarak…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tr-TR" sz="2400" dirty="0" smtClean="0"/>
          </a:p>
          <a:p>
            <a:pPr algn="just"/>
            <a:r>
              <a:rPr lang="tr-TR" sz="2400" dirty="0" smtClean="0"/>
              <a:t>Antibiyotikler, hekimin </a:t>
            </a:r>
            <a:r>
              <a:rPr lang="tr-TR" sz="2400" dirty="0"/>
              <a:t>gerekli görmesi </a:t>
            </a:r>
            <a:r>
              <a:rPr lang="tr-TR" sz="2400" dirty="0" smtClean="0"/>
              <a:t>halinde uygun süre ve </a:t>
            </a:r>
            <a:r>
              <a:rPr lang="tr-TR" sz="2400" dirty="0"/>
              <a:t>uygun dozda </a:t>
            </a:r>
            <a:r>
              <a:rPr lang="tr-TR" sz="2400" dirty="0" smtClean="0"/>
              <a:t>kullanılması gereken ilaçlardır.</a:t>
            </a:r>
            <a:endParaRPr lang="tr-TR" sz="2400" dirty="0"/>
          </a:p>
          <a:p>
            <a:pPr lvl="0" algn="just"/>
            <a:r>
              <a:rPr lang="tr-TR" sz="2400" dirty="0" smtClean="0"/>
              <a:t>Antibiyotiklerin uygun olmayan kullanımı, etkinin yok olmasına sebep olan dirence neden olur.</a:t>
            </a:r>
          </a:p>
          <a:p>
            <a:pPr algn="just"/>
            <a:r>
              <a:rPr lang="tr-TR" sz="2400" dirty="0" smtClean="0"/>
              <a:t>Antibiyotikler yalnızca eczanelerden temin edilmeli ve hekime danışılmadan antibiyotik kullanılmamalıdır. </a:t>
            </a:r>
            <a:endParaRPr lang="tr-TR" dirty="0"/>
          </a:p>
        </p:txBody>
      </p:sp>
      <p:pic>
        <p:nvPicPr>
          <p:cNvPr id="6" name="Picture 10" descr="https://fbcdn-sphotos-c-a.akamaihd.net/hphotos-ak-prn2/10767_10152928204970078_224206940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087584"/>
            <a:ext cx="2304256" cy="250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4311147722_08fee3f77c_o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1043608" y="332656"/>
            <a:ext cx="220980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37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t3.gstatic.com/images?q=tbn:ANd9GcTpClrsOvnsTL6LkOvCqoc2lyyWJLhkkYQlMVXC3ugFl1uGkx2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645024"/>
            <a:ext cx="2088232" cy="2592288"/>
          </a:xfrm>
          <a:prstGeom prst="rect">
            <a:avLst/>
          </a:prstGeom>
          <a:noFill/>
          <a:extLst/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dirty="0" smtClean="0"/>
              <a:t/>
            </a:r>
            <a:br>
              <a:rPr lang="tr-TR" sz="3600" b="1" dirty="0" smtClean="0"/>
            </a:br>
            <a:r>
              <a:rPr lang="tr-TR" sz="3600" b="1" dirty="0" smtClean="0"/>
              <a:t>Akılcı </a:t>
            </a:r>
            <a:r>
              <a:rPr lang="tr-TR" sz="3600" b="1" dirty="0"/>
              <a:t>Olmayan İlaç </a:t>
            </a:r>
            <a:r>
              <a:rPr lang="tr-TR" sz="3600" b="1" dirty="0" smtClean="0"/>
              <a:t>Kullanımı Etkileri</a:t>
            </a:r>
            <a:r>
              <a:rPr lang="tr-TR" b="1" cap="small" dirty="0">
                <a:latin typeface="Calibri" pitchFamily="34" charset="0"/>
                <a:cs typeface="Calibri" pitchFamily="34" charset="0"/>
              </a:rPr>
              <a:t/>
            </a:r>
            <a:br>
              <a:rPr lang="tr-TR" b="1" cap="small" dirty="0">
                <a:latin typeface="Calibri" pitchFamily="34" charset="0"/>
                <a:cs typeface="Calibri" pitchFamily="34" charset="0"/>
              </a:rPr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pPr algn="just">
              <a:defRPr/>
            </a:pPr>
            <a:endParaRPr lang="tr-TR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defRPr/>
            </a:pPr>
            <a:r>
              <a:rPr lang="tr-TR" sz="2400" dirty="0" smtClean="0">
                <a:latin typeface="Calibri" pitchFamily="34" charset="0"/>
                <a:cs typeface="Calibri" pitchFamily="34" charset="0"/>
              </a:rPr>
              <a:t>Hastaların 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tedaviye uyumunun azalmasına,</a:t>
            </a:r>
          </a:p>
          <a:p>
            <a:pPr algn="just">
              <a:defRPr/>
            </a:pPr>
            <a:r>
              <a:rPr lang="tr-TR" sz="2400" dirty="0">
                <a:latin typeface="Calibri" pitchFamily="34" charset="0"/>
                <a:cs typeface="Calibri" pitchFamily="34" charset="0"/>
              </a:rPr>
              <a:t>İlaç </a:t>
            </a:r>
            <a:r>
              <a:rPr lang="tr-TR" sz="2400" dirty="0" smtClean="0">
                <a:latin typeface="Calibri" pitchFamily="34" charset="0"/>
                <a:cs typeface="Calibri" pitchFamily="34" charset="0"/>
              </a:rPr>
              <a:t>etkileşimlerine </a:t>
            </a:r>
            <a:r>
              <a:rPr lang="tr-TR" sz="2400" dirty="0">
                <a:cs typeface="Calibri" pitchFamily="34" charset="0"/>
              </a:rPr>
              <a:t>bağlı istenmeyen </a:t>
            </a:r>
            <a:r>
              <a:rPr lang="tr-TR" sz="2400" dirty="0" smtClean="0">
                <a:cs typeface="Calibri" pitchFamily="34" charset="0"/>
              </a:rPr>
              <a:t>sonuçlara</a:t>
            </a:r>
            <a:r>
              <a:rPr lang="tr-TR" sz="2400" dirty="0">
                <a:cs typeface="Calibri" pitchFamily="34" charset="0"/>
              </a:rPr>
              <a:t>, </a:t>
            </a:r>
            <a:endParaRPr lang="tr-TR" sz="2400" dirty="0">
              <a:latin typeface="Calibri" pitchFamily="34" charset="0"/>
              <a:cs typeface="Calibri" pitchFamily="34" charset="0"/>
            </a:endParaRPr>
          </a:p>
          <a:p>
            <a:pPr algn="just">
              <a:defRPr/>
            </a:pPr>
            <a:r>
              <a:rPr lang="tr-TR" sz="2400" dirty="0">
                <a:latin typeface="Calibri" pitchFamily="34" charset="0"/>
                <a:cs typeface="Calibri" pitchFamily="34" charset="0"/>
              </a:rPr>
              <a:t>Bazı ilaçlara karşı direnç gelişmesine, </a:t>
            </a:r>
          </a:p>
          <a:p>
            <a:pPr algn="just">
              <a:defRPr/>
            </a:pPr>
            <a:r>
              <a:rPr lang="tr-TR" sz="2400" dirty="0">
                <a:latin typeface="Calibri" pitchFamily="34" charset="0"/>
                <a:cs typeface="Calibri" pitchFamily="34" charset="0"/>
              </a:rPr>
              <a:t>Hastalıkların tekrarlamasına ya da uzamasına, </a:t>
            </a:r>
          </a:p>
          <a:p>
            <a:pPr algn="just">
              <a:defRPr/>
            </a:pPr>
            <a:r>
              <a:rPr lang="tr-TR" sz="2400" dirty="0">
                <a:latin typeface="Calibri" pitchFamily="34" charset="0"/>
                <a:cs typeface="Calibri" pitchFamily="34" charset="0"/>
              </a:rPr>
              <a:t>Yan etki görülme sıklığının artmasına, </a:t>
            </a:r>
          </a:p>
          <a:p>
            <a:pPr algn="just">
              <a:defRPr/>
            </a:pPr>
            <a:r>
              <a:rPr lang="tr-TR" sz="2400" dirty="0">
                <a:latin typeface="Calibri" pitchFamily="34" charset="0"/>
                <a:cs typeface="Calibri" pitchFamily="34" charset="0"/>
              </a:rPr>
              <a:t>Tedavi maliyetlerinin artmasına </a:t>
            </a:r>
            <a:endParaRPr lang="tr-TR" sz="2400" dirty="0" smtClean="0">
              <a:latin typeface="Calibri" pitchFamily="34" charset="0"/>
              <a:cs typeface="Calibri" pitchFamily="34" charset="0"/>
            </a:endParaRPr>
          </a:p>
          <a:p>
            <a:pPr marL="0" indent="0" algn="just">
              <a:buNone/>
              <a:defRPr/>
            </a:pPr>
            <a:r>
              <a:rPr lang="tr-TR" sz="2400" dirty="0">
                <a:latin typeface="Calibri" pitchFamily="34" charset="0"/>
                <a:cs typeface="Calibri" pitchFamily="34" charset="0"/>
              </a:rPr>
              <a:t> </a:t>
            </a:r>
            <a:r>
              <a:rPr lang="tr-TR" sz="2400" dirty="0" smtClean="0">
                <a:latin typeface="Calibri" pitchFamily="34" charset="0"/>
                <a:cs typeface="Calibri" pitchFamily="34" charset="0"/>
              </a:rPr>
              <a:t>    neden 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olur.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xmlns="" val="40070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1 Slayt Numarası Yer Tutucusu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9E2F69C-4B7D-4120-9696-A7D6A01A17EE}" type="slidenum">
              <a:rPr lang="tr-TR">
                <a:solidFill>
                  <a:schemeClr val="accent1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tr-TR">
              <a:solidFill>
                <a:schemeClr val="accent1"/>
              </a:solidFill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1357313"/>
            <a:ext cx="743585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8 Dikdörtgen"/>
          <p:cNvSpPr>
            <a:spLocks noChangeArrowheads="1"/>
          </p:cNvSpPr>
          <p:nvPr/>
        </p:nvSpPr>
        <p:spPr bwMode="auto">
          <a:xfrm>
            <a:off x="3204929" y="4409080"/>
            <a:ext cx="2168992" cy="36933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i="1" dirty="0" smtClean="0">
                <a:latin typeface="Calibri" pitchFamily="34" charset="0"/>
              </a:rPr>
              <a:t>www.akilciilac.gov.tr </a:t>
            </a:r>
            <a:endParaRPr lang="tr-TR" i="1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39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63888" y="4572001"/>
            <a:ext cx="4032448" cy="1214437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r>
              <a:rPr lang="tr-TR" sz="4000" b="1" cap="none" dirty="0" smtClean="0">
                <a:latin typeface="Monotype Corsiva" pitchFamily="66" charset="0"/>
              </a:rPr>
              <a:t>TEŞEKKÜRLER</a:t>
            </a:r>
          </a:p>
        </p:txBody>
      </p:sp>
      <p:sp>
        <p:nvSpPr>
          <p:cNvPr id="26627" name="11 Slayt Numarası Yer Tutucusu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E2D239D-CD0B-49D0-AC70-9C58616209B6}" type="slidenum">
              <a:rPr lang="tr-TR"/>
              <a:pPr fontAlgn="base">
                <a:spcBef>
                  <a:spcPct val="0"/>
                </a:spcBef>
                <a:spcAft>
                  <a:spcPct val="0"/>
                </a:spcAft>
              </a:pPr>
              <a:t>61</a:t>
            </a:fld>
            <a:endParaRPr lang="tr-TR"/>
          </a:p>
        </p:txBody>
      </p:sp>
      <p:pic>
        <p:nvPicPr>
          <p:cNvPr id="26628" name="Picture 2" descr="http://t1.gstatic.com/images?q=tbn:ANd9GcROU7U2A5nd2SXoYjDpuGUxr8Xs45KkHDkAm44cgdhzXfnKpDti7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643438"/>
            <a:ext cx="210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88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fatma.isli\Desktop\Adsız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57734" y="3830232"/>
            <a:ext cx="2086266" cy="219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244" name="2 İçerik Yer Tutucusu"/>
          <p:cNvSpPr>
            <a:spLocks noGrp="1"/>
          </p:cNvSpPr>
          <p:nvPr>
            <p:ph sz="quarter" idx="1"/>
          </p:nvPr>
        </p:nvSpPr>
        <p:spPr>
          <a:xfrm>
            <a:off x="604838" y="1321593"/>
            <a:ext cx="7467600" cy="421481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tr-TR" dirty="0" smtClean="0">
              <a:latin typeface="Calibri" pitchFamily="34" charset="0"/>
            </a:endParaRPr>
          </a:p>
          <a:p>
            <a:pPr>
              <a:defRPr/>
            </a:pPr>
            <a:r>
              <a:rPr lang="tr-TR" sz="2400" dirty="0" smtClean="0">
                <a:latin typeface="Calibri" pitchFamily="34" charset="0"/>
              </a:rPr>
              <a:t>Hekim</a:t>
            </a:r>
          </a:p>
          <a:p>
            <a:pPr>
              <a:defRPr/>
            </a:pPr>
            <a:r>
              <a:rPr lang="tr-TR" sz="2400" dirty="0" smtClean="0">
                <a:latin typeface="Calibri" pitchFamily="34" charset="0"/>
              </a:rPr>
              <a:t>Eczacı </a:t>
            </a:r>
          </a:p>
          <a:p>
            <a:pPr>
              <a:defRPr/>
            </a:pPr>
            <a:r>
              <a:rPr lang="tr-TR" sz="2400" dirty="0" smtClean="0">
                <a:latin typeface="Calibri" pitchFamily="34" charset="0"/>
              </a:rPr>
              <a:t>Hemşire</a:t>
            </a:r>
          </a:p>
          <a:p>
            <a:pPr>
              <a:defRPr/>
            </a:pPr>
            <a:r>
              <a:rPr lang="tr-TR" sz="2400" dirty="0" smtClean="0">
                <a:latin typeface="Calibri" pitchFamily="34" charset="0"/>
              </a:rPr>
              <a:t>Diğer sağlık personeli</a:t>
            </a:r>
          </a:p>
          <a:p>
            <a:pPr>
              <a:defRPr/>
            </a:pPr>
            <a:r>
              <a:rPr lang="tr-TR" b="1" dirty="0" smtClean="0">
                <a:latin typeface="Calibri" pitchFamily="34" charset="0"/>
              </a:rPr>
              <a:t>Hasta/ hasta yakını</a:t>
            </a:r>
          </a:p>
          <a:p>
            <a:pPr>
              <a:defRPr/>
            </a:pPr>
            <a:r>
              <a:rPr lang="tr-TR" sz="2400" dirty="0" smtClean="0">
                <a:latin typeface="Calibri" pitchFamily="34" charset="0"/>
              </a:rPr>
              <a:t>Üretici</a:t>
            </a:r>
          </a:p>
          <a:p>
            <a:pPr>
              <a:defRPr/>
            </a:pPr>
            <a:r>
              <a:rPr lang="tr-TR" sz="2400" dirty="0" smtClean="0">
                <a:latin typeface="Calibri" pitchFamily="34" charset="0"/>
              </a:rPr>
              <a:t>Düzenleyici Otorite</a:t>
            </a:r>
          </a:p>
          <a:p>
            <a:pPr>
              <a:defRPr/>
            </a:pPr>
            <a:r>
              <a:rPr lang="tr-TR" sz="2400" dirty="0" smtClean="0">
                <a:latin typeface="Calibri" pitchFamily="34" charset="0"/>
              </a:rPr>
              <a:t>Diğer (Medya, Akademi vb.)</a:t>
            </a:r>
          </a:p>
          <a:p>
            <a:pPr marL="0" indent="0">
              <a:buFont typeface="Wingdings" pitchFamily="2" charset="2"/>
              <a:buNone/>
              <a:defRPr/>
            </a:pPr>
            <a:endParaRPr lang="tr-TR" dirty="0" smtClean="0">
              <a:latin typeface="Calibri" pitchFamily="34" charset="0"/>
            </a:endParaRPr>
          </a:p>
        </p:txBody>
      </p:sp>
      <p:sp>
        <p:nvSpPr>
          <p:cNvPr id="10245" name="1 Başlık"/>
          <p:cNvSpPr>
            <a:spLocks noGrp="1"/>
          </p:cNvSpPr>
          <p:nvPr>
            <p:ph type="title"/>
          </p:nvPr>
        </p:nvSpPr>
        <p:spPr bwMode="auto">
          <a:xfrm>
            <a:off x="857250" y="500063"/>
            <a:ext cx="7747000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tr-TR" sz="3600" b="1" dirty="0">
                <a:latin typeface="Calibri" pitchFamily="34" charset="0"/>
              </a:rPr>
              <a:t>Akılcı İlaç </a:t>
            </a:r>
            <a:r>
              <a:rPr lang="tr-TR" sz="3600" b="1" dirty="0" smtClean="0">
                <a:latin typeface="Calibri" pitchFamily="34" charset="0"/>
              </a:rPr>
              <a:t>Kullanımındaki </a:t>
            </a:r>
            <a:r>
              <a:rPr lang="tr-TR" sz="3600" b="1" cap="none" dirty="0" smtClean="0">
                <a:latin typeface="Calibri" pitchFamily="34" charset="0"/>
              </a:rPr>
              <a:t>Sorumlu Taraflar</a:t>
            </a:r>
            <a:endParaRPr lang="tr-TR" sz="1300" b="1" cap="none" dirty="0" smtClean="0">
              <a:latin typeface="Calibri" pitchFamily="34" charset="0"/>
            </a:endParaRPr>
          </a:p>
        </p:txBody>
      </p:sp>
      <p:pic>
        <p:nvPicPr>
          <p:cNvPr id="7" name="Picture 2" descr="http://t1.gstatic.com/images?q=tbn:ANd9GcSkL7wadXo-DuEANZF1Q9ObVntypFImEyCXI2W0Y8JEVlHfb9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514475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delhi4cats.files.wordpress.com/2008/07/woman-doctor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45983"/>
            <a:ext cx="1805608" cy="143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7642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 smtClean="0"/>
              <a:t>Mikrop Nedir?</a:t>
            </a:r>
            <a:endParaRPr lang="tr-TR" sz="32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 smtClean="0"/>
              <a:t>Mikroplar; </a:t>
            </a:r>
            <a:r>
              <a:rPr lang="tr-TR" sz="2400" dirty="0"/>
              <a:t>hastalığa sebep olabilen gözle görülmesi mümkün </a:t>
            </a:r>
            <a:r>
              <a:rPr lang="tr-TR" sz="2400" dirty="0" smtClean="0"/>
              <a:t>olmayan </a:t>
            </a:r>
            <a:r>
              <a:rPr lang="tr-TR" sz="2400" dirty="0"/>
              <a:t>küçük canlılardır.</a:t>
            </a:r>
          </a:p>
          <a:p>
            <a:pPr algn="just"/>
            <a:r>
              <a:rPr lang="tr-TR" sz="2400" dirty="0" smtClean="0"/>
              <a:t>İnsanda hastalık yapan mikroplar arasında bakteriler, virüsler, mantarlar veya parazitler sayılabilir.</a:t>
            </a:r>
          </a:p>
          <a:p>
            <a:pPr algn="just"/>
            <a:r>
              <a:rPr lang="tr-TR" sz="2400" dirty="0" smtClean="0"/>
              <a:t>Her bir etkende kullanılacak ilaç grubu farklıdır. Antibiyotikler ise sadece bakterilere etkilidir.</a:t>
            </a:r>
          </a:p>
        </p:txBody>
      </p:sp>
      <p:pic>
        <p:nvPicPr>
          <p:cNvPr id="4" name="Picture 2" descr="http://homepage.uludag.edu.tr/%7Emtayar/bakteri%20nedir_dosyalar/image002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09120"/>
            <a:ext cx="4419600" cy="132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sus\Desktop\Adsı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4252" y="0"/>
            <a:ext cx="1992124" cy="16716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4665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/>
            </a:r>
            <a:br>
              <a:rPr lang="tr-TR" sz="3200" b="1" dirty="0" smtClean="0"/>
            </a:br>
            <a:r>
              <a:rPr lang="tr-TR" sz="3200" b="1" dirty="0" smtClean="0"/>
              <a:t>Antibiyotik Nedir?</a:t>
            </a:r>
            <a:r>
              <a:rPr lang="tr-TR" sz="3200" dirty="0" smtClean="0"/>
              <a:t/>
            </a:r>
            <a:br>
              <a:rPr lang="tr-TR" sz="3200" dirty="0" smtClean="0"/>
            </a:br>
            <a:endParaRPr lang="tr-TR" sz="32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 smtClean="0"/>
              <a:t>Antibiyotikler, </a:t>
            </a:r>
            <a:r>
              <a:rPr lang="tr-TR" sz="2400" dirty="0"/>
              <a:t>bazı bakterilerin sebep olduğu enfeksiyonların tedavisinde kullanılan bakterileri öldüren ve/veya üremesini durduran ilaçlardır. </a:t>
            </a:r>
            <a:endParaRPr lang="tr-TR" sz="2400" dirty="0" smtClean="0"/>
          </a:p>
          <a:p>
            <a:pPr algn="just"/>
            <a:endParaRPr lang="tr-TR" sz="2400" dirty="0"/>
          </a:p>
          <a:p>
            <a:endParaRPr lang="tr-TR" dirty="0"/>
          </a:p>
        </p:txBody>
      </p:sp>
      <p:sp>
        <p:nvSpPr>
          <p:cNvPr id="4" name="AutoShape 2" descr="data:image/jpeg;base64,/9j/4AAQSkZJRgABAQAAAQABAAD/2wCEAAkGBhQSDxQUEhQUFRQUFBUVFRQUFBUUFBQVFBUVFBgUFRQXHCYeGBkjGRUUHy8gIycpLCwsFx4xNTAqNSYrLCkBCQoKDgwOFw8PFColHCQsNSwsKyopLCksKS8tKSwuMC8vKSwsLykqLDUtLCksKSwpKSksLCwpKSkpKSkpLCkvKf/AABEIAOEA4QMBIgACEQEDEQH/xAAcAAEAAQUBAQAAAAAAAAAAAAAAAQIDBAUGBwj/xAA/EAACAQIDBAcFBQcDBQAAAAAAAQIDEQQFEhMhMUEGB1FhcYGRFCJSobFCcsHR8DJiY4KSssIVI0MIoqPh8f/EABsBAQACAwEBAAAAAAAAAAAAAAABBQMEBgIH/8QALhEBAAIBAgMGBQQDAAAAAAAAAAECAwQRBSExEkFRccHRE2GRofAGM4GxFBUy/9oADAMBAAIRAxEAPwD28AEIAAAAAAAAAAAAOP6x+miwOH0U2vaKqagucI8HUa7uXf4ETMRG8smLHbJaKV6y62nXjK+mSdnZ2admuTsVnzDQxlSL1RnNS46lJpt8btp8Tf5f1i46ja1eU0uVVKa9Xv8AmacayvfDo8n6dyxG9MkT58vd7+DybLuumot1ehGXfTk4v0dzr+j3WPhsXVjSgqkakr2jKO7crv3k7cjPXPS3KJVWfheqwRNrY+Ud8c3VAAzK0AAAAAAAAAAAAAAAAAAAAAAAAAAAAAD536xsw22a4h3uoyVNeFOKju87n0LWqqMZSfCKbfglc+W8TiXUrzqP7c5T/qbf4mtqJ2qu+DY+1lmfKPqrJIJKl3wdr1RYbVmSl8FKpL1tH/JnFHpXUnhr1cTU7IU4f1SlL/EzYI3yQruK37GjyT8tvryesgAuXzcAAAAAAAAAAAAAAAAAAAAAAAAAAAAAaPpxjtjlmKnzVGSXjP3F85I+bsKt57l1z43RlbjffVq04eKTc3/aeHYVbjR1Uup4FTv+fovokglMrnXwHsPUvhbYStP461vKEF+MmePHvPVhhNGV0f33Ob/mk/wSNvSRvk3UfH79nS7eMx7+jqwAWjgwAAAAAAAAAAAAAAAAAAAAAAAAAAAAB5P18433MLS7ZVJteCjFfVnluGXuo7fryxerMKUPgoL1nKT+iRxNLgiu1M83Z8ErtSPL+5VkkA0nRpPpXo/g9lhKFPhopQT8dKv87nzxkOC22LoUvjqwi/ByV/lc+lzf0desuU/UWX9vH5z+fcBEpW4lvbG+5RdBRtCVMCoAAAAAAAAAAAAAAAAAAAAAAAAAAfOvW1idecV/3FTh6U4v/I0EeBsesCrqzfFv+PJf0pQ/xNcis1HV3PCY2x/xCoXIBrLrd2XVTgNpmcJW3UozqPxtpXzl8j3WUrK75HmPUlltqeIrv7Uo0o/yrVL5yR6FnFbTRfe0vUtNNXakfNwvGsvxNVMeERHr6rE8Xqd/TwKlXNTHEk+0myp212425q/aQsSBvMLibuz8jKOdo4u0k+9HREIAAAAAAAAAAAAAAAAAAAAAAAAfLfSirqzHFS+LE1n/AOWVi0WMdU1Ymo+2rN+smy+VWbq73h0bUkuTcgy8owLr4ilSXGpUhD+qST+RhiN+SytaKxMz0h731eZZsMsoRatKUdpLxqPV9Gl5Gw6RRfs7a+y4vyvb8TYUaajFRXCKSXglZEYiipwlF8JJp+ZdVjaIh81y5JyZLXnvndwqxRPtJgY+nKjUlTnxT48muUl3GP7WemNt/aSViTULFlXtYG9wdTXUjFc5JfP8jtDmOiWXt/70lZcId/bLw5ep05AAAIAAAAAAAAAAAAAAAAAAALWKnanN9kZP0TLpg57V04SvLso1H6QYTEby+WISvO/a2/VmWYOG4ozLlTl6u+0PKk+aq52nVHlu1zOM2t1GEqnm1oj/AHP0OJuew9SWWacPXrtb5zUF92Cu/nL5E4K73h44nm+Hprz48vq9LIbtxKatZRW/0NVisbf8i1cGxOleHpVqTd3tIfstJ79++LfYcLUwU13nbVa9+JhyopkpcdGnJyUUm291jtMk6D2tPEO/NU4u6/mlz8jG9jV72N7kGN950m+V491uKA3cYpKyVkuCXBEgEIAAAAAAAAAAAAAAAAAAAAAA03TOrpy3Fv8AgVPnFr8TcnNdZNXTlGLf8Jr1aX4kT0e8cb3jzfNuFW/yMoxsNxMm5VZP+neaT9sPonoXgfZcsw8Le84Kb+9U9938L28jwXIMv2+Lo0l/yVIRfhff8rn0filZpLhFWX68DZ0tesqbjmXlTHHn+fdhYzEPmaXF5mo8zOxUZVZKnDjLn8K5yfgYXSHo7SoYa/vTqSkkpSfm7RW5G85ppsRnd3ZGfgMS2t5qMFhEjbUKQGwUi1ldVrHLxS9Y2+pVCJjKenEX5rS/T/4B3gLWHxMZq8X5c0XSEAAAAAAAAAAAAAAAAAAAAAAcd1uVdOTYjv2cfWpFHYms6R9HqWNw8qFbVok4t6JaZXi7rf4kTzh7x2it4mfF8sU8TGL3s7Pol1f18fFVItU6L/5J3eq3HRHjLx3I6vMf+nuk77DFVI91SEZr1VjtMsdPBUKeHk9OyhGCvuUrL9pePE1408TO8rm3Fb0p2ce3sxejnV7hcFKNSKlUqx4VJverqz0xW5bjfyrJ7uZrnXq4i+wS0L7cnaL8Ha78iiOVzozjOpO8pXTiv2VZcm97ZsRWKxtEKjJlvlt2rzvLb5TglHVK95SdvBLgvxOd6WYzaVVBcKf9z4/l6nS5U24yb5y3eSX4nDVJXqSvx1O/jd3PTGUaRm0kU4eJfnTsAcjVZnSqqW1hCUoJJScVezW/el4l+virHU9FHeg32zf0QHI5d0j0772MjEdN5XspO3cdBnnQ2jiHqX+3U+KKVpfejz8Tic36I16G9x1w+OG/1XFAbrB9Nt+9v6nRZT0mhWmoL9p9nd2nllOppZ1fRnpHs3aVreCV0B6CCITuk1waT9d5JCAAAAAAAAAAAAAAAAAt4jERhFynJRjFXcpNJJd7ZqOlvSmngMM6tT3pP3acE7Oc+zuXNs8H6SdMsTjZXrT9291TjupxXYo8/F7zDkyxTzWOj0F9Tz32r4+z1bMuuXB05OMFUrW+1BJR8nLj6E5f1s4DESUKqlTu9zqxTh5yV7eLPCwav+Rfde/6jT9nbnv47/kPq2i4uKcLaWrx02025WtusYOc4GVSMXTtqg7pN2TT4q/I8u6nul8o1vY6kr05pujf7E1vcF3NX3dq7z2I3cd4vG7m9VprafJNJ/j5sbLaMo0oqdtW9tJ3Sbd7XOR6QYB0sQ39mp7y8ftL13+Z25rs+wO1oSX2o+9HxX5q57arl8MjOUbowMIzZU1uJS49zc6j7E2vRnb9FK1oun5rxW5nGpWrTX7z+bubzK8TolGS5P8ASA7cEQldJrg95JCGJjMoo1VapThLvaV/VbzV4foRhoT1aZSs7qMpXivLn53N+AAAAAAAAAAIuLgSCLk3AAXIuBIIuLkpeIddWYynmEKV/dpUYtLlqqNtv0UfQ8/PSevDJpRxFLEpe5Ugqcn2Tg216xf/AGnmtOepW5r5ors1Z7Uuu4dkr8KsR4fdIANdatv0PlJZjhdPHb0/7lf5XPpk8T6oOikquJWLmrUqN9m2v26nDd3RV9/bY9q1Fjp6zFebk+L5a3zRFe6FQKdQ1GwqHH4rDbKvOHK94/dlvX5eRlUuBf6RwW0hLnZp+Ca/9muVawHP5r7uJl32fyNhg5l3O8Ip4VVLe9Crpv8AuyXB+dvU1mCr7gO/yPE6qducfo+H4mxOc6LVd8/BfVm/nWS4tLx3AXAUqRNwJBFxcCQRcXAkEXAQs7QbQwXXI9oYSz9oSqhrvaGPaQNjtA6hrniSPamBsdoRtTWSxhZnjwMzN8vpYmjOjWipQmrNP5NPk12nifSLqYxVOblhJRr077k5KnVXc0/dfin6HrU82S5lp51HtPM1iWXHmvj6S8cyzqvzOpJKdOFKPOdWcLLyg236HoOQ9UOHpWliZuvJfZX+3Sv4X1PzZ0P+srtK45qu08RipHc2La7PaNu3Ozd0HGEVGCUYxVlGKSSS5JLgV7c0ix/eXI4sytJt9uNsayOJK1WAxukMruD+8vozX07t2W9mbmq1Rj3S+qNTXzONK+/eBup4S+FnSdryTa8eK+hxdC8ZWe5p2a7GXa/SWbe52Ka0Zud5q0rK68k9/fZgb3Ks0VGTlK9tL3Li3yRTRx0pS1ze97/DuXca+NVKO82uW5HKdpVbxhyjwlLx+FfMDfZPinKL+Fbk+/nY2OoxqUVGKUUkluSXBIr1gXtZOotKROoC7cXLeoagLlyS3cAYTpDYmVoI0AYrokbEzNmRswMR0Cn2czdmRswMCWELUsEjZukQ6QGnnlsXyLTymHYbt0il0ANL/pcexE+wxXI27oFDw4GtVFLkVWM54YtvCAYjmQ65lSwJalloGqzjM9EL+PqcbiMQ5ybfM7rGdHdorNuxhU+hai7qT9EwNVkOXpSVSouG+Me1/Ey9ms5SquUYtqVr7uDW431PIpc5XMiGUPtA02VuFPe4zlP4pLh91cjdQzS/Jl2OW2LkcCAhjLl2OIIWFK1hwKlWK1VIVEqVMCVUKlUIUCrQA1gaCQL2kaSuwAo0ixVYmwFFhYrsLAUaSNJcsLAWtI0FywsBa0jZl2wsBZ0DZl6xFgLOzGyL2kWAs7MjZF+w0gWNmTsy9pI0gWtmNBesLAWtBOkuWCQFvSNBcsTYC3pJ0ldhYCnSCqwAqZAAEkAASCABJAAEkL9egAAj9fIACQABD/XoSwAI/X0AAAP9fMACUQwAJBAAEgAEF+vQgASACEP/2Q=="/>
          <p:cNvSpPr>
            <a:spLocks noChangeAspect="1" noChangeArrowheads="1"/>
          </p:cNvSpPr>
          <p:nvPr/>
        </p:nvSpPr>
        <p:spPr bwMode="auto">
          <a:xfrm>
            <a:off x="0" y="-1039813"/>
            <a:ext cx="2143125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6" name="Picture 2" descr="http://t0.gstatic.com/images?q=tbn:ANd9GcR239dI8UGMaVCL4rZ-onvw58o_XUrEmISlZrnXYWGm6jFVPzB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140968"/>
            <a:ext cx="2847975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8445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1518</Words>
  <Application>Microsoft Office PowerPoint</Application>
  <PresentationFormat>Ekran Gösterisi (4:3)</PresentationFormat>
  <Paragraphs>215</Paragraphs>
  <Slides>61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61</vt:i4>
      </vt:variant>
    </vt:vector>
  </HeadingPairs>
  <TitlesOfParts>
    <vt:vector size="62" baseType="lpstr">
      <vt:lpstr>Ofis Teması</vt:lpstr>
      <vt:lpstr>AKILCI ANTİBİYOTİK KULLANIMI</vt:lpstr>
      <vt:lpstr>Neler Var? Neler Yok?</vt:lpstr>
      <vt:lpstr>Akılcı İlaç Kullanımı Nedir?</vt:lpstr>
      <vt:lpstr>Akılcı Olmayan İlaç Kullanımı Örnekleri </vt:lpstr>
      <vt:lpstr>Akılcı Olmayan İlaç Kullanımı Örnekleri </vt:lpstr>
      <vt:lpstr> Akılcı Olmayan İlaç Kullanımı Etkileri </vt:lpstr>
      <vt:lpstr>Akılcı İlaç Kullanımındaki Sorumlu Taraflar</vt:lpstr>
      <vt:lpstr>Mikrop Nedir?</vt:lpstr>
      <vt:lpstr> Antibiyotik Nedir? </vt:lpstr>
      <vt:lpstr>Antibiyotik Ne İşe Yarar?</vt:lpstr>
      <vt:lpstr> Antibiyotik Nedir? Ne Değildir? </vt:lpstr>
      <vt:lpstr> Antibiyotik Nedir? Ne Değildir? </vt:lpstr>
      <vt:lpstr>Antibiyotik Nedir? Ne Değildir?</vt:lpstr>
      <vt:lpstr>Slayt 14</vt:lpstr>
      <vt:lpstr>Slayt 15</vt:lpstr>
      <vt:lpstr> Antibiyotik Direnci </vt:lpstr>
      <vt:lpstr> Antibiyotik Direnci </vt:lpstr>
      <vt:lpstr>Slayt 18</vt:lpstr>
      <vt:lpstr>Slayt 19</vt:lpstr>
      <vt:lpstr>Bunları Biliyor muydunuz?</vt:lpstr>
      <vt:lpstr>Slayt 21</vt:lpstr>
      <vt:lpstr>             Bunları Biliyor muydunuz?</vt:lpstr>
      <vt:lpstr>Bunları Biliyor muydunuz?</vt:lpstr>
      <vt:lpstr>Bunları Biliyor muydunuz?</vt:lpstr>
      <vt:lpstr>Bunları Biliyor muydunuz?</vt:lpstr>
      <vt:lpstr>Bunları Biliyor muydunuz?</vt:lpstr>
      <vt:lpstr>Bunları Biliyor muydunuz?</vt:lpstr>
      <vt:lpstr>Bunları Biliyor muydunuz?</vt:lpstr>
      <vt:lpstr>                   Bunları Biliyor muydunuz?</vt:lpstr>
      <vt:lpstr>Slayt 30</vt:lpstr>
      <vt:lpstr>Slayt 31</vt:lpstr>
      <vt:lpstr>Slayt 32</vt:lpstr>
      <vt:lpstr> Bunları Biliyor muydunuz?</vt:lpstr>
      <vt:lpstr>                          Bunları Biliyor muydunuz?</vt:lpstr>
      <vt:lpstr> Ne Yapmalıyız?</vt:lpstr>
      <vt:lpstr>Slayt 36</vt:lpstr>
      <vt:lpstr>Slayt 37</vt:lpstr>
      <vt:lpstr>Slayt 38</vt:lpstr>
      <vt:lpstr>Ne Yapmalıyız?</vt:lpstr>
      <vt:lpstr>Slayt 40</vt:lpstr>
      <vt:lpstr>Ne Yapmalıyız?</vt:lpstr>
      <vt:lpstr>Ne Yapmalıyız?</vt:lpstr>
      <vt:lpstr>Slayt 43</vt:lpstr>
      <vt:lpstr>Ne Yapmalıyız?</vt:lpstr>
      <vt:lpstr>Ne Yapmalıyız?</vt:lpstr>
      <vt:lpstr>Slayt 46</vt:lpstr>
      <vt:lpstr>Ne Yapmalıyız?</vt:lpstr>
      <vt:lpstr>Slayt 48</vt:lpstr>
      <vt:lpstr>Ne Yapmalıyız?</vt:lpstr>
      <vt:lpstr>Slayt 50</vt:lpstr>
      <vt:lpstr>Ne Yapmalıyız?</vt:lpstr>
      <vt:lpstr>Ne Yapmalıyız?</vt:lpstr>
      <vt:lpstr>Ne Yapmalıyız?</vt:lpstr>
      <vt:lpstr>Ne Yapmalıyız?</vt:lpstr>
      <vt:lpstr>Ne Yapmalıyız?</vt:lpstr>
      <vt:lpstr>Ne Yapmalıyız?</vt:lpstr>
      <vt:lpstr>Ne Yapmalıyız?</vt:lpstr>
      <vt:lpstr>Slayt 58</vt:lpstr>
      <vt:lpstr>         Sonuç Olarak… </vt:lpstr>
      <vt:lpstr>Slayt 60</vt:lpstr>
      <vt:lpstr>TEŞEKKÜRLER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Fatma İŞLİ</dc:creator>
  <cp:lastModifiedBy>hp</cp:lastModifiedBy>
  <cp:revision>524</cp:revision>
  <cp:lastPrinted>2013-08-02T11:01:58Z</cp:lastPrinted>
  <dcterms:created xsi:type="dcterms:W3CDTF">2013-07-19T07:56:07Z</dcterms:created>
  <dcterms:modified xsi:type="dcterms:W3CDTF">2015-06-30T07:27:40Z</dcterms:modified>
</cp:coreProperties>
</file>