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cafaf0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cafaf0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bf7d1b8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bf7d1b8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bf7d1b8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bf7d1b8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bf7d1b8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bf7d1b8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bcafaf0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bcafaf0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cafaf0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bcafaf0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9397e842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9397e842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397e842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397e842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397e842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397e842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397e8422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397e8422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397e842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397e842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397e842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397e842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cafaf0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bcafaf0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cafaf0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cafaf0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cafaf01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cafaf0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i.org/10.48550/arXiv.1707.06887" TargetMode="External"/><Relationship Id="rId4" Type="http://schemas.openxmlformats.org/officeDocument/2006/relationships/hyperlink" Target="https://medium.com/analytics-vidhya/distributional-reinforcement-learning-part-1-c51-and-qr-dqn-a04c96a258d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268750"/>
            <a:ext cx="5443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Deep RL Approach: QR-DQN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1716850"/>
            <a:ext cx="53613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11: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575"/>
                </a:solidFill>
                <a:latin typeface="Arial"/>
                <a:ea typeface="Arial"/>
                <a:cs typeface="Arial"/>
                <a:sym typeface="Arial"/>
              </a:rPr>
              <a:t>Ahmet Salman, 21901004</a:t>
            </a:r>
            <a:endParaRPr sz="1800">
              <a:solidFill>
                <a:srgbClr val="008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575"/>
                </a:solidFill>
                <a:latin typeface="Arial"/>
                <a:ea typeface="Arial"/>
                <a:cs typeface="Arial"/>
                <a:sym typeface="Arial"/>
              </a:rPr>
              <a:t>Mustafa Hakan Kara, 21703317</a:t>
            </a:r>
            <a:endParaRPr sz="1800">
              <a:solidFill>
                <a:srgbClr val="008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575"/>
                </a:solidFill>
                <a:latin typeface="Arial"/>
                <a:ea typeface="Arial"/>
                <a:cs typeface="Arial"/>
                <a:sym typeface="Arial"/>
              </a:rPr>
              <a:t>Ahmet Cemal Alicioglu, 21801700</a:t>
            </a:r>
            <a:endParaRPr sz="1800">
              <a:solidFill>
                <a:srgbClr val="008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575"/>
                </a:solidFill>
                <a:latin typeface="Arial"/>
                <a:ea typeface="Arial"/>
                <a:cs typeface="Arial"/>
                <a:sym typeface="Arial"/>
              </a:rPr>
              <a:t>Alp Uneri, 21802481</a:t>
            </a:r>
            <a:endParaRPr sz="1800">
              <a:solidFill>
                <a:srgbClr val="008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575"/>
                </a:solidFill>
                <a:latin typeface="Arial"/>
                <a:ea typeface="Arial"/>
                <a:cs typeface="Arial"/>
                <a:sym typeface="Arial"/>
              </a:rPr>
              <a:t>Beril Canbulan, 21602648</a:t>
            </a:r>
            <a:endParaRPr sz="1800">
              <a:solidFill>
                <a:srgbClr val="008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3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Results Continued</a:t>
            </a:r>
            <a:endParaRPr sz="1800"/>
          </a:p>
        </p:txBody>
      </p:sp>
      <p:sp>
        <p:nvSpPr>
          <p:cNvPr id="191" name="Google Shape;191;p22"/>
          <p:cNvSpPr txBox="1"/>
          <p:nvPr/>
        </p:nvSpPr>
        <p:spPr>
          <a:xfrm>
            <a:off x="782250" y="1489475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smallGrid 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532575" y="1489475"/>
            <a:ext cx="15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medium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Grid 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849000" y="1489475"/>
            <a:ext cx="15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powerClassic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63" y="2084875"/>
            <a:ext cx="2316475" cy="26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674" y="2080675"/>
            <a:ext cx="2624601" cy="26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1625" y="2662950"/>
            <a:ext cx="3097526" cy="13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3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Results Continued (SmallGrid Map)</a:t>
            </a:r>
            <a:endParaRPr sz="18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00" y="1294275"/>
            <a:ext cx="5909994" cy="35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3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Results Continued (MediumClassic Map)</a:t>
            </a:r>
            <a:endParaRPr sz="18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538" y="1294275"/>
            <a:ext cx="5896919" cy="35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3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Results Continued (PowerClassic Map)</a:t>
            </a:r>
            <a:endParaRPr sz="18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538" y="1294275"/>
            <a:ext cx="5896919" cy="35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24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1260900" y="1017975"/>
            <a:ext cx="66222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Performance: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Given the same </a:t>
            </a:r>
            <a:r>
              <a:rPr lang="en" sz="1700"/>
              <a:t>amount</a:t>
            </a:r>
            <a:r>
              <a:rPr lang="en" sz="1700"/>
              <a:t> of iterations, QR-DQN performs better.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Moreover, an iteration of QR-DQN learns much faster than Q-learning (orders of magnitude faster)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Instability: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QR-DQN has been proven not to cause any problems [4]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Generalizability: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Could be generalized to fields/domains other than games (e.g. a dialog system [5])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43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073250" y="1243725"/>
            <a:ext cx="7251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Distributional</a:t>
            </a:r>
            <a:r>
              <a:rPr lang="en" sz="1700"/>
              <a:t> RL: Averages over probability distributions rather than values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C51: uses </a:t>
            </a:r>
            <a:r>
              <a:rPr lang="en" sz="1700"/>
              <a:t>Wasserstein</a:t>
            </a:r>
            <a:r>
              <a:rPr lang="en" sz="1700"/>
              <a:t> metric as loss function, but is not practical because </a:t>
            </a:r>
            <a:r>
              <a:rPr lang="en" sz="1700"/>
              <a:t>stochastic</a:t>
            </a:r>
            <a:r>
              <a:rPr lang="en" sz="1700"/>
              <a:t> gradient is not applicable 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QR-DQN: uses Quantile Regression as a loss function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Performance: QR-DQN trains faster than Q-learning and results in better performance while solving the instability problem.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285325"/>
            <a:ext cx="75057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246450" y="964525"/>
            <a:ext cx="86475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[1]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Bellemare, M. G., Dabney, W., &amp; Munos, R. (2017, July). A distributional perspective on reinforcement learning. In International Conference on Machine Learning (pp. 449-458). PMLR.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https://doi.org/10.48550/arXiv.1707.06887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https://medium.com/analytics-vidhya/distributional-reinforcement-learning-part-1-c51-and-qr-dqn-a04c96a258dc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Tsitsiklis, J. N., and Van Roy, B. 1997. An Analysis of Temporal-Difference Learning with Function Approximation. IEEE Transactions on Automatic Control 42(5):674– 690.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C. Sankar and S. Ravi, “Deep reinforcement learning for modeling chit-chat dialog with discrete attributes,”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20th Annual SIGdial Meeting on Discourse and Dialogue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86350"/>
            <a:ext cx="75057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962025"/>
            <a:ext cx="75057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is The Problem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Significance of The Problem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Previous Methods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Evaluations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Discussion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Summary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Q&amp;A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50725" y="246150"/>
            <a:ext cx="75057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-3298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72"/>
              <a:t>What is The Problem</a:t>
            </a:r>
            <a:endParaRPr sz="1772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47750"/>
            <a:ext cx="7505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Classical DQN tries to find the average cumulative reward of each action in a particular state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for more risk-averse (or risk-taking) decisions.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rewards → Unideal/Unstable behavior [1].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not expected rewards, what could be used?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50725" y="246150"/>
            <a:ext cx="75057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-3298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72"/>
              <a:t>Significance of The Problem</a:t>
            </a:r>
            <a:endParaRPr sz="1772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47750"/>
            <a:ext cx="73185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robust approach to deep RL,  particularly in the domain of the Pacman game.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performance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earning the probability distributions rather than value averages.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effective agents in terms of rational decision-making.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50725" y="246150"/>
            <a:ext cx="75057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-3298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72"/>
              <a:t>Previous Methods</a:t>
            </a:r>
            <a:endParaRPr sz="1772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80700" y="1347750"/>
            <a:ext cx="7990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Arial"/>
              <a:buChar char="-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Q-Learning: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Arial"/>
              <a:buChar char="-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Eventually Converges, but takes too 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+ instability problem due to function approximations.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Arial"/>
              <a:buChar char="-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 (Temporal Difference):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Arial"/>
              <a:buChar char="-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than Q-Learning by using Dynamic Programming, problem of instability still exists.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Arial"/>
              <a:buChar char="-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C51 (First Distributional RL)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0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Arial"/>
              <a:buChar char="-"/>
            </a:pP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theoretical</a:t>
            </a:r>
            <a:r>
              <a:rPr lang="en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(uses KL-Divergence)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5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19826" l="0" r="0" t="0"/>
          <a:stretch/>
        </p:blipFill>
        <p:spPr>
          <a:xfrm>
            <a:off x="2278788" y="1969300"/>
            <a:ext cx="4586427" cy="15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583350" y="2348550"/>
            <a:ext cx="23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Q-Learning: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120250" y="2348550"/>
            <a:ext cx="50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[2]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30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819150" y="1127775"/>
            <a:ext cx="134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C51:</a:t>
            </a:r>
            <a:endParaRPr sz="1700"/>
          </a:p>
        </p:txBody>
      </p:sp>
      <p:sp>
        <p:nvSpPr>
          <p:cNvPr id="168" name="Google Shape;168;p19"/>
          <p:cNvSpPr txBox="1"/>
          <p:nvPr/>
        </p:nvSpPr>
        <p:spPr>
          <a:xfrm>
            <a:off x="8052525" y="2348550"/>
            <a:ext cx="50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[2]</a:t>
            </a:r>
            <a:endParaRPr sz="17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2042463"/>
            <a:ext cx="62198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0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27250" y="1201550"/>
            <a:ext cx="113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QR-DQN:</a:t>
            </a:r>
            <a:endParaRPr sz="17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1201550"/>
            <a:ext cx="4103637" cy="90433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6808825" y="1647950"/>
            <a:ext cx="4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[3]</a:t>
            </a:r>
            <a:endParaRPr sz="17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988" y="2238424"/>
            <a:ext cx="4103625" cy="139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450" y="3634500"/>
            <a:ext cx="5032375" cy="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33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212100" y="1294275"/>
            <a:ext cx="6071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Domain: Pacman Game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Goal: Solve instability problem and promise better performance 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Approach: Pacman was trained on 3 maps of varying difficulties. The score of the agent, was used as performance metrics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