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0"/>
  </p:notesMasterIdLst>
  <p:handoutMasterIdLst>
    <p:handoutMasterId r:id="rId11"/>
  </p:handoutMasterIdLst>
  <p:sldIdLst>
    <p:sldId id="256" r:id="rId2"/>
    <p:sldId id="265" r:id="rId3"/>
    <p:sldId id="267" r:id="rId4"/>
    <p:sldId id="275" r:id="rId5"/>
    <p:sldId id="277" r:id="rId6"/>
    <p:sldId id="276" r:id="rId7"/>
    <p:sldId id="269" r:id="rId8"/>
    <p:sldId id="270" r:id="rId9"/>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4" autoAdjust="0"/>
    <p:restoredTop sz="94660"/>
  </p:normalViewPr>
  <p:slideViewPr>
    <p:cSldViewPr>
      <p:cViewPr>
        <p:scale>
          <a:sx n="115" d="100"/>
          <a:sy n="115" d="100"/>
        </p:scale>
        <p:origin x="-1146"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smtClean="0">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smtClean="0"/>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smtClean="0"/>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smtClean="0"/>
              <a:t>Asıl başlık stili için tıklatın</a:t>
            </a:r>
            <a:endParaRPr lang="tr-T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smtClean="0"/>
              <a:t>As</a:t>
            </a:r>
            <a:r>
              <a:rPr lang="en-US" dirty="0" smtClean="0"/>
              <a:t>I</a:t>
            </a:r>
            <a:r>
              <a:rPr lang="tr-TR" dirty="0" smtClean="0"/>
              <a:t>l başl</a:t>
            </a:r>
            <a:r>
              <a:rPr lang="en-US" dirty="0" smtClean="0"/>
              <a:t>I</a:t>
            </a:r>
            <a:r>
              <a:rPr lang="tr-TR" dirty="0" smtClean="0"/>
              <a:t>k st</a:t>
            </a:r>
            <a:r>
              <a:rPr lang="en-US" dirty="0" smtClean="0"/>
              <a:t>İ</a:t>
            </a:r>
            <a:r>
              <a:rPr lang="tr-TR" dirty="0" smtClean="0"/>
              <a:t>l</a:t>
            </a:r>
            <a:r>
              <a:rPr lang="en-US" dirty="0" smtClean="0"/>
              <a:t>İ</a:t>
            </a:r>
            <a:r>
              <a:rPr lang="tr-TR" dirty="0" smtClean="0"/>
              <a:t> </a:t>
            </a:r>
            <a:r>
              <a:rPr lang="en-US" dirty="0" smtClean="0"/>
              <a:t>İ</a:t>
            </a:r>
            <a:r>
              <a:rPr lang="tr-TR" dirty="0" smtClean="0"/>
              <a:t>ç</a:t>
            </a:r>
            <a:r>
              <a:rPr lang="en-US" dirty="0" smtClean="0"/>
              <a:t>İ</a:t>
            </a:r>
            <a:r>
              <a:rPr lang="tr-TR" dirty="0" smtClean="0"/>
              <a:t>n t</a:t>
            </a:r>
            <a:r>
              <a:rPr lang="en-US" dirty="0" smtClean="0"/>
              <a:t>I</a:t>
            </a:r>
            <a:r>
              <a:rPr lang="tr-TR" dirty="0" smtClean="0"/>
              <a:t>klat</a:t>
            </a:r>
            <a:r>
              <a:rPr lang="en-US" dirty="0" smtClean="0"/>
              <a:t>I</a:t>
            </a:r>
            <a:r>
              <a:rPr lang="tr-TR" dirty="0" smtClean="0"/>
              <a:t>n</a:t>
            </a:r>
            <a:endParaRPr lang="tr-TR" dirty="0"/>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smtClean="0"/>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smtClean="0"/>
              <a:t>Click to edit Master text styles</a:t>
            </a:r>
          </a:p>
          <a:p>
            <a:pPr lvl="1"/>
            <a:r>
              <a:rPr lang="tr-TR" altLang="en-US" dirty="0" smtClean="0"/>
              <a:t>Second level</a:t>
            </a:r>
          </a:p>
          <a:p>
            <a:pPr lvl="2"/>
            <a:r>
              <a:rPr lang="tr-TR" altLang="en-US" dirty="0" smtClean="0"/>
              <a:t>Third level</a:t>
            </a:r>
          </a:p>
          <a:p>
            <a:pPr lvl="3"/>
            <a:r>
              <a:rPr lang="tr-TR" altLang="en-US" dirty="0" smtClean="0"/>
              <a:t>Fourth level</a:t>
            </a:r>
          </a:p>
          <a:p>
            <a:pPr lvl="4"/>
            <a:r>
              <a:rPr lang="tr-TR" altLang="en-US" dirty="0" smtClean="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smtClean="0"/>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smtClean="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smtClean="0">
                <a:solidFill>
                  <a:schemeClr val="bg1"/>
                </a:solidFill>
                <a:effectLst>
                  <a:outerShdw blurRad="38100" dist="38100" dir="2700000" algn="tl">
                    <a:srgbClr val="000000">
                      <a:alpha val="43137"/>
                    </a:srgbClr>
                  </a:outerShdw>
                </a:effectLst>
                <a:ea typeface="Batang" pitchFamily="18" charset="-127"/>
              </a:rPr>
              <a:t>GT</a:t>
            </a:r>
            <a:r>
              <a:rPr lang="en-US" sz="1200" b="1" dirty="0" smtClean="0">
                <a:solidFill>
                  <a:schemeClr val="bg1"/>
                </a:solidFill>
                <a:effectLst>
                  <a:outerShdw blurRad="38100" dist="38100" dir="2700000" algn="tl">
                    <a:srgbClr val="000000">
                      <a:alpha val="43137"/>
                    </a:srgbClr>
                  </a:outerShdw>
                </a:effectLst>
                <a:ea typeface="Batang" pitchFamily="18" charset="-127"/>
              </a:rPr>
              <a:t>Ü </a:t>
            </a:r>
            <a:r>
              <a:rPr lang="tr-TR" sz="1200" b="1" dirty="0" smtClean="0">
                <a:solidFill>
                  <a:schemeClr val="bg1"/>
                </a:solidFill>
                <a:effectLst>
                  <a:outerShdw blurRad="38100" dist="38100" dir="2700000" algn="tl">
                    <a:srgbClr val="000000">
                      <a:alpha val="43137"/>
                    </a:srgbClr>
                  </a:outerShdw>
                </a:effectLst>
                <a:ea typeface="Batang" pitchFamily="18" charset="-127"/>
              </a:rPr>
              <a:t>-</a:t>
            </a:r>
            <a:r>
              <a:rPr lang="en-US" sz="1200" b="1" dirty="0" smtClean="0">
                <a:solidFill>
                  <a:schemeClr val="bg1"/>
                </a:solidFill>
                <a:effectLst>
                  <a:outerShdw blurRad="38100" dist="38100" dir="2700000" algn="tl">
                    <a:srgbClr val="000000">
                      <a:alpha val="43137"/>
                    </a:srgbClr>
                  </a:outerShdw>
                </a:effectLst>
                <a:ea typeface="Batang" pitchFamily="18" charset="-127"/>
              </a:rPr>
              <a:t> </a:t>
            </a:r>
            <a:r>
              <a:rPr lang="tr-TR" sz="1200" b="1" dirty="0" smtClean="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smtClean="0">
                <a:solidFill>
                  <a:schemeClr val="bg1"/>
                </a:solidFill>
                <a:effectLst>
                  <a:outerShdw blurRad="38100" dist="38100" dir="2700000" algn="tl">
                    <a:srgbClr val="000000">
                      <a:alpha val="43137"/>
                    </a:srgbClr>
                  </a:outerShdw>
                </a:effectLst>
                <a:ea typeface="Batang" pitchFamily="18" charset="-127"/>
              </a:rPr>
              <a:t>BİL 495/496 </a:t>
            </a:r>
            <a:r>
              <a:rPr lang="en-US" sz="1200" b="1" dirty="0" err="1" smtClean="0">
                <a:solidFill>
                  <a:schemeClr val="bg1"/>
                </a:solidFill>
                <a:effectLst>
                  <a:outerShdw blurRad="38100" dist="38100" dir="2700000" algn="tl">
                    <a:srgbClr val="000000">
                      <a:alpha val="43137"/>
                    </a:srgbClr>
                  </a:outerShdw>
                </a:effectLst>
                <a:ea typeface="Batang" pitchFamily="18" charset="-127"/>
              </a:rPr>
              <a:t>Bitirme</a:t>
            </a:r>
            <a:r>
              <a:rPr lang="en-US" sz="1200" b="1" dirty="0" smtClean="0">
                <a:solidFill>
                  <a:schemeClr val="bg1"/>
                </a:solidFill>
                <a:effectLst>
                  <a:outerShdw blurRad="38100" dist="38100" dir="2700000" algn="tl">
                    <a:srgbClr val="000000">
                      <a:alpha val="43137"/>
                    </a:srgbClr>
                  </a:outerShdw>
                </a:effectLst>
                <a:ea typeface="Batang" pitchFamily="18" charset="-127"/>
              </a:rPr>
              <a:t> </a:t>
            </a:r>
            <a:r>
              <a:rPr lang="en-US" sz="1200" b="1" dirty="0" err="1" smtClean="0">
                <a:solidFill>
                  <a:schemeClr val="bg1"/>
                </a:solidFill>
                <a:effectLst>
                  <a:outerShdw blurRad="38100" dist="38100" dir="2700000" algn="tl">
                    <a:srgbClr val="000000">
                      <a:alpha val="43137"/>
                    </a:srgbClr>
                  </a:outerShdw>
                </a:effectLst>
                <a:ea typeface="Batang" pitchFamily="18" charset="-127"/>
              </a:rPr>
              <a:t>Projesi</a:t>
            </a:r>
            <a:r>
              <a:rPr lang="en-US" sz="1200" b="1" dirty="0" smtClean="0">
                <a:solidFill>
                  <a:schemeClr val="bg1"/>
                </a:solidFill>
                <a:effectLst>
                  <a:outerShdw blurRad="38100" dist="38100" dir="2700000" algn="tl">
                    <a:srgbClr val="000000">
                      <a:alpha val="43137"/>
                    </a:srgbClr>
                  </a:outerShdw>
                </a:effectLst>
                <a:ea typeface="Batang" pitchFamily="18" charset="-127"/>
              </a:rPr>
              <a:t> </a:t>
            </a:r>
            <a:endParaRPr lang="tr-TR" sz="1200" b="1" dirty="0" smtClean="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sdn.microsoft.com/en-us/library/dd409390.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tr-TR" altLang="en-US" sz="3600" dirty="0" smtClean="0"/>
              <a:t>GTÜ BİL MUH BİL 495 ve 496 </a:t>
            </a:r>
            <a:br>
              <a:rPr lang="tr-TR" altLang="en-US" sz="3600" dirty="0" smtClean="0"/>
            </a:br>
            <a:r>
              <a:rPr lang="tr-TR" altLang="en-US" sz="3600" dirty="0" smtClean="0"/>
              <a:t>İLK SUNUM FORMATI</a:t>
            </a:r>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smtClean="0"/>
          </a:p>
          <a:p>
            <a:pPr eaLnBrk="1" hangingPunct="1">
              <a:lnSpc>
                <a:spcPct val="80000"/>
              </a:lnSpc>
            </a:pPr>
            <a:r>
              <a:rPr lang="tr-TR" altLang="en-US" sz="2000" b="1" dirty="0" smtClean="0"/>
              <a:t>BIL 496</a:t>
            </a:r>
          </a:p>
          <a:p>
            <a:pPr eaLnBrk="1" hangingPunct="1">
              <a:lnSpc>
                <a:spcPct val="80000"/>
              </a:lnSpc>
            </a:pPr>
            <a:r>
              <a:rPr lang="tr-TR" altLang="en-US" sz="2000" b="1" dirty="0" smtClean="0"/>
              <a:t>İlk Sunum</a:t>
            </a:r>
            <a:endParaRPr lang="en-US" altLang="en-US" sz="2000" b="1" dirty="0" smtClean="0"/>
          </a:p>
          <a:p>
            <a:pPr eaLnBrk="1" hangingPunct="1">
              <a:lnSpc>
                <a:spcPct val="80000"/>
              </a:lnSpc>
            </a:pPr>
            <a:endParaRPr lang="tr-TR" altLang="en-US" sz="1400" dirty="0" smtClean="0"/>
          </a:p>
          <a:p>
            <a:pPr eaLnBrk="1" hangingPunct="1">
              <a:lnSpc>
                <a:spcPct val="80000"/>
              </a:lnSpc>
            </a:pPr>
            <a:endParaRPr lang="tr-TR" altLang="en-US" sz="1400" dirty="0" smtClean="0"/>
          </a:p>
          <a:p>
            <a:pPr eaLnBrk="1" hangingPunct="1">
              <a:lnSpc>
                <a:spcPct val="80000"/>
              </a:lnSpc>
            </a:pPr>
            <a:r>
              <a:rPr lang="en-US" altLang="en-US" sz="2000" b="1" dirty="0" smtClean="0"/>
              <a:t>Ahmet </a:t>
            </a:r>
            <a:r>
              <a:rPr lang="en-US" altLang="en-US" sz="2000" b="1" dirty="0" err="1" smtClean="0"/>
              <a:t>Bitircek</a:t>
            </a:r>
            <a:endParaRPr lang="tr-TR" altLang="en-US" sz="2000" b="1" dirty="0" smtClean="0"/>
          </a:p>
          <a:p>
            <a:pPr eaLnBrk="1" hangingPunct="1">
              <a:lnSpc>
                <a:spcPct val="80000"/>
              </a:lnSpc>
            </a:pPr>
            <a:endParaRPr lang="tr-TR" altLang="en-US" sz="2000" b="1" dirty="0" smtClean="0"/>
          </a:p>
          <a:p>
            <a:pPr eaLnBrk="1" hangingPunct="1">
              <a:lnSpc>
                <a:spcPct val="80000"/>
              </a:lnSpc>
            </a:pPr>
            <a:r>
              <a:rPr lang="tr-TR" altLang="en-US" sz="2000" b="1" dirty="0" smtClean="0"/>
              <a:t>Proje Danışmanı: Dr. Alp Arslan BAYRAKÇ</a:t>
            </a:r>
            <a:r>
              <a:rPr lang="en-US" altLang="en-US" sz="2000" b="1" dirty="0" smtClean="0"/>
              <a:t>İ</a:t>
            </a:r>
            <a:endParaRPr lang="tr-TR" altLang="en-US" sz="2000" b="1" dirty="0" smtClean="0"/>
          </a:p>
          <a:p>
            <a:pPr eaLnBrk="1" hangingPunct="1">
              <a:lnSpc>
                <a:spcPct val="80000"/>
              </a:lnSpc>
            </a:pPr>
            <a:r>
              <a:rPr lang="tr-TR" altLang="en-US" sz="1800" b="1" dirty="0" smtClean="0"/>
              <a:t>Eylül 2013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52400" y="1295400"/>
            <a:ext cx="7467600" cy="4648200"/>
          </a:xfrm>
        </p:spPr>
        <p:txBody>
          <a:bodyPr/>
          <a:lstStyle/>
          <a:p>
            <a:pPr eaLnBrk="1" hangingPunct="1">
              <a:lnSpc>
                <a:spcPct val="90000"/>
              </a:lnSpc>
            </a:pPr>
            <a:r>
              <a:rPr lang="tr-TR" altLang="en-US" sz="2400" dirty="0" smtClean="0"/>
              <a:t>Projenin Şeması ve Tanımı</a:t>
            </a:r>
          </a:p>
          <a:p>
            <a:pPr eaLnBrk="1" hangingPunct="1">
              <a:lnSpc>
                <a:spcPct val="90000"/>
              </a:lnSpc>
            </a:pPr>
            <a:endParaRPr lang="tr-TR" altLang="en-US" sz="2400" dirty="0" smtClean="0"/>
          </a:p>
          <a:p>
            <a:pPr eaLnBrk="1" hangingPunct="1">
              <a:lnSpc>
                <a:spcPct val="90000"/>
              </a:lnSpc>
            </a:pPr>
            <a:r>
              <a:rPr lang="tr-TR" altLang="en-US" sz="2400" dirty="0" smtClean="0"/>
              <a:t>Proje Tasarım Planı</a:t>
            </a:r>
          </a:p>
          <a:p>
            <a:pPr eaLnBrk="1" hangingPunct="1">
              <a:lnSpc>
                <a:spcPct val="90000"/>
              </a:lnSpc>
            </a:pPr>
            <a:endParaRPr lang="tr-TR" altLang="en-US" sz="2400" dirty="0" smtClean="0"/>
          </a:p>
          <a:p>
            <a:pPr eaLnBrk="1" hangingPunct="1">
              <a:lnSpc>
                <a:spcPct val="90000"/>
              </a:lnSpc>
            </a:pPr>
            <a:r>
              <a:rPr lang="tr-TR" altLang="en-US" sz="2400" dirty="0" smtClean="0"/>
              <a:t>Proje Gereksinimleri</a:t>
            </a:r>
          </a:p>
          <a:p>
            <a:pPr eaLnBrk="1" hangingPunct="1">
              <a:lnSpc>
                <a:spcPct val="90000"/>
              </a:lnSpc>
            </a:pPr>
            <a:endParaRPr lang="tr-TR" altLang="en-US" sz="2400" dirty="0" smtClean="0"/>
          </a:p>
          <a:p>
            <a:pPr eaLnBrk="1" hangingPunct="1">
              <a:lnSpc>
                <a:spcPct val="90000"/>
              </a:lnSpc>
            </a:pPr>
            <a:r>
              <a:rPr lang="tr-TR" altLang="en-US" sz="2400" dirty="0" smtClean="0"/>
              <a:t>Başarı Kriterleri ( </a:t>
            </a:r>
            <a:r>
              <a:rPr lang="tr-TR" altLang="en-US" sz="2400" i="1" dirty="0" smtClean="0"/>
              <a:t>En az 3 kriter olmalı</a:t>
            </a:r>
            <a:r>
              <a:rPr lang="tr-TR" altLang="en-US" sz="2400" dirty="0" smtClean="0"/>
              <a:t>)</a:t>
            </a:r>
          </a:p>
          <a:p>
            <a:pPr marL="0" indent="0" eaLnBrk="1" hangingPunct="1">
              <a:lnSpc>
                <a:spcPct val="90000"/>
              </a:lnSpc>
              <a:buNone/>
            </a:pPr>
            <a:endParaRPr lang="tr-TR" altLang="en-US" sz="2400" dirty="0" smtClean="0"/>
          </a:p>
          <a:p>
            <a:pPr eaLnBrk="1" hangingPunct="1">
              <a:lnSpc>
                <a:spcPct val="90000"/>
              </a:lnSpc>
            </a:pPr>
            <a:r>
              <a:rPr lang="tr-TR" altLang="en-US" sz="2400" dirty="0" smtClean="0"/>
              <a:t>Kaynaklar (Resim sana ait değilse slaytta kaynak belirt.)</a:t>
            </a:r>
          </a:p>
        </p:txBody>
      </p:sp>
      <p:sp>
        <p:nvSpPr>
          <p:cNvPr id="7172" name="Rectangle 4"/>
          <p:cNvSpPr>
            <a:spLocks noGrp="1" noChangeArrowheads="1"/>
          </p:cNvSpPr>
          <p:nvPr>
            <p:ph type="title"/>
          </p:nvPr>
        </p:nvSpPr>
        <p:spPr/>
        <p:txBody>
          <a:bodyPr/>
          <a:lstStyle/>
          <a:p>
            <a:pPr eaLnBrk="1" hangingPunct="1"/>
            <a:r>
              <a:rPr lang="tr-TR" altLang="en-US" sz="4000" dirty="0" smtClean="0"/>
              <a:t>İçerik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r>
              <a:rPr lang="tr-TR" altLang="en-US" sz="4000" dirty="0" smtClean="0"/>
              <a:t>Proje Şeması ve Tanımı</a:t>
            </a:r>
          </a:p>
        </p:txBody>
      </p:sp>
      <p:sp>
        <p:nvSpPr>
          <p:cNvPr id="9220" name="Rectangle 4"/>
          <p:cNvSpPr>
            <a:spLocks noGrp="1" noChangeArrowheads="1"/>
          </p:cNvSpPr>
          <p:nvPr>
            <p:ph type="body" sz="half" idx="1"/>
          </p:nvPr>
        </p:nvSpPr>
        <p:spPr>
          <a:xfrm>
            <a:off x="4648200" y="1371600"/>
            <a:ext cx="4495800" cy="3429000"/>
          </a:xfrm>
          <a:noFill/>
        </p:spPr>
        <p:txBody>
          <a:bodyPr/>
          <a:lstStyle/>
          <a:p>
            <a:pPr marL="447675" indent="-447675" eaLnBrk="1" hangingPunct="1">
              <a:lnSpc>
                <a:spcPct val="80000"/>
              </a:lnSpc>
            </a:pPr>
            <a:r>
              <a:rPr lang="tr-TR" altLang="ko-KR" sz="2400" dirty="0" smtClean="0"/>
              <a:t>Proje nedir?</a:t>
            </a:r>
          </a:p>
          <a:p>
            <a:pPr marL="847725" lvl="1" indent="-447675" eaLnBrk="1" hangingPunct="1">
              <a:lnSpc>
                <a:spcPct val="80000"/>
              </a:lnSpc>
            </a:pPr>
            <a:r>
              <a:rPr lang="tr-TR" altLang="ko-KR" sz="2000" dirty="0" smtClean="0"/>
              <a:t>Projeni anlatan bir şekil bu slaytta bulunmalı. (Yandaki örnek gibi)</a:t>
            </a:r>
          </a:p>
          <a:p>
            <a:pPr marL="847725" lvl="1" indent="-447675" eaLnBrk="1" hangingPunct="1">
              <a:lnSpc>
                <a:spcPct val="80000"/>
              </a:lnSpc>
            </a:pPr>
            <a:endParaRPr lang="tr-TR" altLang="ko-KR" sz="2000" dirty="0" smtClean="0"/>
          </a:p>
          <a:p>
            <a:pPr marL="847725" lvl="1" indent="-447675" eaLnBrk="1" hangingPunct="1">
              <a:lnSpc>
                <a:spcPct val="80000"/>
              </a:lnSpc>
            </a:pPr>
            <a:r>
              <a:rPr lang="tr-TR" altLang="ko-KR" sz="2000" dirty="0" smtClean="0"/>
              <a:t>Sade, açık, herkesin anlayacağı halde anlatılmalı. </a:t>
            </a:r>
          </a:p>
          <a:p>
            <a:pPr marL="400050" lvl="1" indent="0" eaLnBrk="1" hangingPunct="1">
              <a:lnSpc>
                <a:spcPct val="80000"/>
              </a:lnSpc>
              <a:buNone/>
            </a:pPr>
            <a:r>
              <a:rPr lang="tr-TR" altLang="ko-KR" sz="2000" dirty="0" smtClean="0"/>
              <a:t>   </a:t>
            </a:r>
          </a:p>
          <a:p>
            <a:pPr marL="847725" lvl="1" indent="-447675" eaLnBrk="1" hangingPunct="1">
              <a:lnSpc>
                <a:spcPct val="80000"/>
              </a:lnSpc>
            </a:pPr>
            <a:r>
              <a:rPr lang="tr-TR" altLang="ko-KR" sz="2000" dirty="0" smtClean="0"/>
              <a:t>Bu slaytı herkesin anlayacağından emin olmalısın. </a:t>
            </a:r>
          </a:p>
          <a:p>
            <a:pPr marL="447675" indent="-447675" eaLnBrk="1" hangingPunct="1">
              <a:lnSpc>
                <a:spcPct val="80000"/>
              </a:lnSpc>
            </a:pPr>
            <a:endParaRPr lang="tr-TR" altLang="en-US" sz="2800" dirty="0" smtClean="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sp>
        <p:nvSpPr>
          <p:cNvPr id="9222" name="Rectangle 8"/>
          <p:cNvSpPr>
            <a:spLocks noChangeArrowheads="1"/>
          </p:cNvSpPr>
          <p:nvPr/>
        </p:nvSpPr>
        <p:spPr bwMode="auto">
          <a:xfrm>
            <a:off x="304800" y="4876800"/>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smtClean="0"/>
              <a:t>Burada </a:t>
            </a:r>
            <a:r>
              <a:rPr lang="tr-TR" altLang="en-US" sz="2400" b="1" dirty="0" smtClean="0"/>
              <a:t>NE</a:t>
            </a:r>
            <a:r>
              <a:rPr lang="tr-TR" altLang="en-US" sz="2400" dirty="0" smtClean="0"/>
              <a:t> yapacağını anlatmalısın. NASIL yapacağını </a:t>
            </a:r>
            <a:r>
              <a:rPr lang="tr-TR" altLang="en-US" sz="2400" b="1" dirty="0" smtClean="0"/>
              <a:t>değil</a:t>
            </a:r>
            <a:r>
              <a:rPr lang="en-US" altLang="en-US" sz="2400" dirty="0" smtClean="0"/>
              <a:t>!</a:t>
            </a:r>
            <a:r>
              <a:rPr lang="tr-TR" altLang="en-US" sz="2400" dirty="0" smtClean="0"/>
              <a:t> Projen ne işe yarıyor? Teknik detay burada yok.</a:t>
            </a:r>
            <a:endParaRPr lang="tr-TR" altLang="en-US" sz="2400" dirty="0"/>
          </a:p>
        </p:txBody>
      </p:sp>
      <p:pic>
        <p:nvPicPr>
          <p:cNvPr id="922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90600"/>
            <a:ext cx="4267200" cy="3218403"/>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9525" cap="flat" cmpd="sng" algn="ctr">
                <a:solidFill>
                  <a:srgbClr val="8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4000" dirty="0" smtClean="0"/>
              <a:t>Proje Tasarım Planı</a:t>
            </a:r>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pic>
        <p:nvPicPr>
          <p:cNvPr id="10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2" y="815990"/>
            <a:ext cx="7001908" cy="461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ChangeArrowheads="1"/>
          </p:cNvSpPr>
          <p:nvPr/>
        </p:nvSpPr>
        <p:spPr bwMode="auto">
          <a:xfrm>
            <a:off x="6250619" y="990600"/>
            <a:ext cx="2971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smtClean="0"/>
              <a:t>Burada projeyi </a:t>
            </a:r>
            <a:r>
              <a:rPr lang="tr-TR" altLang="en-US" sz="2400" b="1" dirty="0" smtClean="0"/>
              <a:t>NASIL</a:t>
            </a:r>
            <a:r>
              <a:rPr lang="tr-TR" altLang="en-US" sz="2400" dirty="0" smtClean="0"/>
              <a:t> yapmayı planladığını anlatmalısın.</a:t>
            </a:r>
          </a:p>
          <a:p>
            <a:pPr marL="0" indent="0" eaLnBrk="1" hangingPunct="1">
              <a:buNone/>
            </a:pPr>
            <a:endParaRPr lang="tr-TR" altLang="en-US" sz="2400" dirty="0" smtClean="0"/>
          </a:p>
          <a:p>
            <a:pPr eaLnBrk="1" hangingPunct="1"/>
            <a:r>
              <a:rPr lang="tr-TR" altLang="en-US" sz="2400" dirty="0" smtClean="0"/>
              <a:t>Yandaki gibi bir şekil çok yardımcı olacaktır.</a:t>
            </a:r>
          </a:p>
          <a:p>
            <a:pPr eaLnBrk="1" hangingPunct="1"/>
            <a:endParaRPr lang="tr-TR" altLang="en-US" sz="2400" dirty="0" smtClean="0"/>
          </a:p>
          <a:p>
            <a:pPr eaLnBrk="1" hangingPunct="1"/>
            <a:r>
              <a:rPr lang="en-US" altLang="en-US" sz="2400" dirty="0" smtClean="0"/>
              <a:t>UML, durum </a:t>
            </a:r>
            <a:r>
              <a:rPr lang="en-US" altLang="en-US" sz="2400" dirty="0" err="1" smtClean="0"/>
              <a:t>diyagramları</a:t>
            </a:r>
            <a:r>
              <a:rPr lang="en-US" altLang="en-US" sz="2400" dirty="0" smtClean="0"/>
              <a:t> </a:t>
            </a:r>
            <a:r>
              <a:rPr lang="en-US" altLang="en-US" sz="2400" dirty="0" err="1" smtClean="0"/>
              <a:t>projeni</a:t>
            </a:r>
            <a:r>
              <a:rPr lang="en-US" altLang="en-US" sz="2400" dirty="0" smtClean="0"/>
              <a:t> </a:t>
            </a:r>
            <a:r>
              <a:rPr lang="en-US" altLang="en-US" sz="2400" dirty="0" err="1" smtClean="0"/>
              <a:t>anlatmanda</a:t>
            </a:r>
            <a:r>
              <a:rPr lang="en-US" altLang="en-US" sz="2400" dirty="0" smtClean="0"/>
              <a:t> </a:t>
            </a:r>
            <a:r>
              <a:rPr lang="en-US" altLang="en-US" sz="2400" dirty="0" err="1" smtClean="0"/>
              <a:t>çok</a:t>
            </a:r>
            <a:r>
              <a:rPr lang="en-US" altLang="en-US" sz="2400" dirty="0" smtClean="0"/>
              <a:t> </a:t>
            </a:r>
            <a:r>
              <a:rPr lang="en-US" altLang="en-US" sz="2400" dirty="0" err="1" smtClean="0"/>
              <a:t>yardımcı</a:t>
            </a:r>
            <a:r>
              <a:rPr lang="en-US" altLang="en-US" sz="2400" dirty="0" smtClean="0"/>
              <a:t> </a:t>
            </a:r>
            <a:r>
              <a:rPr lang="en-US" altLang="en-US" sz="2400" dirty="0" err="1" smtClean="0"/>
              <a:t>olabilir</a:t>
            </a:r>
            <a:r>
              <a:rPr lang="en-US" altLang="en-US" sz="2400" dirty="0" smtClean="0"/>
              <a:t>.</a:t>
            </a:r>
            <a:endParaRPr lang="tr-TR"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5</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smtClean="0"/>
              <a:t>Proje Gereksinimleri - 1</a:t>
            </a:r>
          </a:p>
        </p:txBody>
      </p:sp>
      <p:sp>
        <p:nvSpPr>
          <p:cNvPr id="4" name="Rectangle 5"/>
          <p:cNvSpPr>
            <a:spLocks noChangeArrowheads="1"/>
          </p:cNvSpPr>
          <p:nvPr/>
        </p:nvSpPr>
        <p:spPr bwMode="auto">
          <a:xfrm>
            <a:off x="152400" y="914400"/>
            <a:ext cx="8001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smtClean="0"/>
              <a:t>Burada projeyi gerçekleştirmek için neleri gerçekleştirmek gerektiğini yazmalısın. Örneğin bir “hareketli kamera ile yüz tanıma” projesi için</a:t>
            </a:r>
            <a:r>
              <a:rPr lang="tr-TR" altLang="en-US" sz="2600" dirty="0" smtClean="0"/>
              <a:t>:</a:t>
            </a:r>
          </a:p>
          <a:p>
            <a:pPr lvl="1" eaLnBrk="1" hangingPunct="1"/>
            <a:r>
              <a:rPr lang="tr-TR" altLang="en-US" sz="2000" dirty="0" smtClean="0"/>
              <a:t>Makine öğrenmesi yöntemleriyle yüzlerin önemli öz niteliklerini çıkartarak buna göre bir algoritma geliştirmeliyim.</a:t>
            </a:r>
          </a:p>
          <a:p>
            <a:pPr lvl="1" eaLnBrk="1" hangingPunct="1"/>
            <a:r>
              <a:rPr lang="tr-TR" altLang="en-US" sz="2000" dirty="0" smtClean="0"/>
              <a:t>Farklı açılardan çekilmiş yüz resimleriyle algoritmamı eğitmeliyim.</a:t>
            </a:r>
          </a:p>
          <a:p>
            <a:pPr lvl="1" eaLnBrk="1" hangingPunct="1"/>
            <a:r>
              <a:rPr lang="tr-TR" altLang="en-US" sz="2000" dirty="0" smtClean="0"/>
              <a:t>Kameradan videoyu bilgisayara aktarmalıyım.</a:t>
            </a:r>
          </a:p>
          <a:p>
            <a:pPr lvl="1" eaLnBrk="1" hangingPunct="1"/>
            <a:r>
              <a:rPr lang="tr-TR" altLang="en-US" sz="2000" dirty="0" smtClean="0"/>
              <a:t>Videodaki yüzü algılamalıyım.</a:t>
            </a:r>
          </a:p>
          <a:p>
            <a:pPr lvl="1" eaLnBrk="1" hangingPunct="1"/>
            <a:r>
              <a:rPr lang="tr-TR" altLang="en-US" sz="2000" dirty="0" smtClean="0"/>
              <a:t>Videodaki yüzün hareketini yön ve hız olarak algılamalıyım.</a:t>
            </a:r>
          </a:p>
          <a:p>
            <a:pPr lvl="1" eaLnBrk="1" hangingPunct="1"/>
            <a:r>
              <a:rPr lang="tr-TR" altLang="en-US" sz="2000" dirty="0" smtClean="0"/>
              <a:t>Kamerayı yüzü en iyi görecek açıya çevirmeliyim.</a:t>
            </a:r>
          </a:p>
          <a:p>
            <a:pPr lvl="1" eaLnBrk="1" hangingPunct="1"/>
            <a:r>
              <a:rPr lang="tr-TR" altLang="en-US" sz="2000" dirty="0" smtClean="0"/>
              <a:t>Yüz resmini çekip eğitilmiş programıma girdi olarak vermeliyim.</a:t>
            </a:r>
          </a:p>
          <a:p>
            <a:pPr lvl="1" eaLnBrk="1" hangingPunct="1"/>
            <a:r>
              <a:rPr lang="tr-TR" altLang="en-US" sz="2000" dirty="0" smtClean="0"/>
              <a:t>Program aracılığı ile kişiyi tanımalıyım.</a:t>
            </a:r>
          </a:p>
        </p:txBody>
      </p:sp>
    </p:spTree>
    <p:extLst>
      <p:ext uri="{BB962C8B-B14F-4D97-AF65-F5344CB8AC3E}">
        <p14:creationId xmlns:p14="http://schemas.microsoft.com/office/powerpoint/2010/main" val="2928394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6</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smtClean="0"/>
              <a:t>Proje Gereksinimleri - 2</a:t>
            </a:r>
          </a:p>
        </p:txBody>
      </p:sp>
      <p:sp>
        <p:nvSpPr>
          <p:cNvPr id="4" name="Rectangle 5"/>
          <p:cNvSpPr>
            <a:spLocks noChangeArrowheads="1"/>
          </p:cNvSpPr>
          <p:nvPr/>
        </p:nvSpPr>
        <p:spPr bwMode="auto">
          <a:xfrm>
            <a:off x="76200" y="762000"/>
            <a:ext cx="7620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altLang="en-US" sz="2400" dirty="0" smtClean="0"/>
              <a:t>Burada projeyi gerçekleştirmek için nelere ihtiyaç var, onu anlatmalısın. Yani önceki slaytta anlattıklarını yapmak için gerekenleri anlatmalısın.</a:t>
            </a:r>
          </a:p>
          <a:p>
            <a:pPr eaLnBrk="1" hangingPunct="1"/>
            <a:endParaRPr lang="tr-TR" altLang="en-US" sz="2400" dirty="0" smtClean="0"/>
          </a:p>
          <a:p>
            <a:pPr eaLnBrk="1" hangingPunct="1"/>
            <a:r>
              <a:rPr lang="tr-TR" altLang="en-US" sz="2400" dirty="0" smtClean="0"/>
              <a:t>Yazılım olarak hangi programlar, kütüphaneler, vs. ihtiyacın olacak?</a:t>
            </a:r>
          </a:p>
          <a:p>
            <a:pPr eaLnBrk="1" hangingPunct="1"/>
            <a:endParaRPr lang="tr-TR" altLang="en-US" sz="2400" dirty="0" smtClean="0"/>
          </a:p>
          <a:p>
            <a:pPr eaLnBrk="1" hangingPunct="1"/>
            <a:r>
              <a:rPr lang="tr-TR" altLang="en-US" sz="2400" dirty="0" smtClean="0"/>
              <a:t>Donanım olarak hangi araçlara, sensörlere, kartlara, girdi-çıktı birimlerine, vs. ihtiyacın olacak?</a:t>
            </a:r>
          </a:p>
          <a:p>
            <a:pPr marL="0" indent="0" eaLnBrk="1" hangingPunct="1">
              <a:buNone/>
            </a:pPr>
            <a:endParaRPr lang="tr-TR" altLang="en-US" sz="2400" dirty="0" smtClean="0"/>
          </a:p>
          <a:p>
            <a:pPr eaLnBrk="1" hangingPunct="1"/>
            <a:r>
              <a:rPr lang="tr-TR" altLang="en-US" sz="2400" dirty="0" smtClean="0"/>
              <a:t>Projeyi gerçeklemek için başka nelere ihtiyacın olacak? Denekler, bazı veriler (mesela baz istasyon verisi veya twitter verisi, insan resimleri, vs)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7</a:t>
            </a:fld>
            <a:endParaRPr lang="tr-TR" altLang="en-US" sz="1000" dirty="0">
              <a:solidFill>
                <a:srgbClr val="FFFFE5"/>
              </a:solidFill>
            </a:endParaRPr>
          </a:p>
        </p:txBody>
      </p:sp>
      <p:sp>
        <p:nvSpPr>
          <p:cNvPr id="20484" name="Rectangle 2"/>
          <p:cNvSpPr>
            <a:spLocks noGrp="1" noChangeArrowheads="1"/>
          </p:cNvSpPr>
          <p:nvPr>
            <p:ph type="title"/>
          </p:nvPr>
        </p:nvSpPr>
        <p:spPr/>
        <p:txBody>
          <a:bodyPr/>
          <a:lstStyle/>
          <a:p>
            <a:pPr eaLnBrk="1" hangingPunct="1"/>
            <a:r>
              <a:rPr lang="tr-TR" altLang="en-US" sz="4000" dirty="0" smtClean="0"/>
              <a:t>Başarı Kriterleri</a:t>
            </a:r>
          </a:p>
        </p:txBody>
      </p:sp>
      <p:sp>
        <p:nvSpPr>
          <p:cNvPr id="20485" name="Rectangle 3"/>
          <p:cNvSpPr>
            <a:spLocks noGrp="1" noChangeArrowheads="1"/>
          </p:cNvSpPr>
          <p:nvPr>
            <p:ph type="body" idx="1"/>
          </p:nvPr>
        </p:nvSpPr>
        <p:spPr>
          <a:xfrm>
            <a:off x="152400" y="1219200"/>
            <a:ext cx="7848600" cy="4572000"/>
          </a:xfrm>
        </p:spPr>
        <p:txBody>
          <a:bodyPr/>
          <a:lstStyle/>
          <a:p>
            <a:pPr eaLnBrk="1" hangingPunct="1"/>
            <a:r>
              <a:rPr lang="tr-TR" altLang="en-US" dirty="0" smtClean="0"/>
              <a:t>Başarı kriterleri </a:t>
            </a:r>
            <a:r>
              <a:rPr lang="tr-TR" altLang="en-US" b="1" dirty="0" smtClean="0"/>
              <a:t>somut, test edilebilir </a:t>
            </a:r>
            <a:r>
              <a:rPr lang="tr-TR" altLang="en-US" dirty="0" smtClean="0"/>
              <a:t>olmalı. </a:t>
            </a:r>
          </a:p>
          <a:p>
            <a:pPr lvl="1" eaLnBrk="1" hangingPunct="1"/>
            <a:r>
              <a:rPr lang="tr-TR" altLang="en-US" dirty="0" smtClean="0"/>
              <a:t>Mesela “projenin düzgün çalışması” veya “danışmanın mutlu olması”  başarı kriteri olamaz. </a:t>
            </a:r>
          </a:p>
          <a:p>
            <a:pPr lvl="1" eaLnBrk="1" hangingPunct="1"/>
            <a:r>
              <a:rPr lang="tr-TR" altLang="en-US" dirty="0" smtClean="0"/>
              <a:t>Bununla beraber her başarı kriterinde sayısal veri olmak zorunda değil. Mesela “Pencere her açıldığında bunu algılamak.” veya “hırsız algıladığında kayıtlı telefonlara sms göndermek” başarı kriteri olabilir. Önemli olan, test edilebilir olmalı.</a:t>
            </a:r>
            <a:endParaRPr lang="tr-TR" alt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8</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tr-TR" altLang="en-US" sz="4000" smtClean="0"/>
              <a:t>Kaynaklar</a:t>
            </a:r>
          </a:p>
        </p:txBody>
      </p:sp>
      <p:sp>
        <p:nvSpPr>
          <p:cNvPr id="21508" name="Rectangle 3"/>
          <p:cNvSpPr>
            <a:spLocks noGrp="1" noChangeArrowheads="1"/>
          </p:cNvSpPr>
          <p:nvPr>
            <p:ph type="body" idx="1"/>
          </p:nvPr>
        </p:nvSpPr>
        <p:spPr/>
        <p:txBody>
          <a:bodyPr/>
          <a:lstStyle/>
          <a:p>
            <a:pPr marL="514350" indent="-514350" eaLnBrk="1" hangingPunct="1">
              <a:buFontTx/>
              <a:buAutoNum type="arabicPeriod"/>
            </a:pPr>
            <a:r>
              <a:rPr lang="tr-TR" altLang="en-US" sz="2000" dirty="0" smtClean="0"/>
              <a:t>Fujimoto, R. M., “Parallel and Distributed Simulation Systems”, John Wiley &amp; Sons Inc, 2000</a:t>
            </a:r>
          </a:p>
          <a:p>
            <a:pPr marL="514350" indent="-514350" eaLnBrk="1" hangingPunct="1">
              <a:buFontTx/>
              <a:buAutoNum type="arabicPeriod"/>
            </a:pPr>
            <a:r>
              <a:rPr lang="tr-TR" altLang="en-US" sz="2000" dirty="0" smtClean="0"/>
              <a:t>Mattern, F., “Efficient Algorithms for Distributed Snapshots and Global Virtual Time Approximation”, Parallel and Distributed Computing, Vol. 18 No. 4, 1993</a:t>
            </a:r>
          </a:p>
          <a:p>
            <a:pPr marL="514350" indent="-514350" eaLnBrk="1" hangingPunct="1">
              <a:buFontTx/>
              <a:buAutoNum type="arabicPeriod"/>
            </a:pPr>
            <a:r>
              <a:rPr lang="tr-TR" altLang="en-US" sz="2000" dirty="0" smtClean="0"/>
              <a:t>Bauer, D., Yaun, G., Carothers, C., Yuksel, M., Kalyanaraman, S., “Seven-O'Clock: A New Distributed GVT Algorithm Using Network Atomic Operations”, PADS 2005</a:t>
            </a:r>
          </a:p>
          <a:p>
            <a:pPr marL="514350" indent="-514350" eaLnBrk="1" hangingPunct="1">
              <a:buFontTx/>
              <a:buAutoNum type="arabicPeriod"/>
            </a:pPr>
            <a:r>
              <a:rPr lang="tr-TR" altLang="en-US" sz="2000" dirty="0" smtClean="0"/>
              <a:t>MSDN , </a:t>
            </a:r>
            <a:r>
              <a:rPr lang="tr-TR" altLang="en-US" sz="2000" i="1" dirty="0" smtClean="0"/>
              <a:t>developer network </a:t>
            </a:r>
            <a:r>
              <a:rPr lang="tr-TR" altLang="en-US" sz="2000" dirty="0" smtClean="0"/>
              <a:t>[online], </a:t>
            </a:r>
            <a:r>
              <a:rPr lang="tr-TR" altLang="en-US" sz="2000" dirty="0" smtClean="0">
                <a:hlinkClick r:id="rId2"/>
              </a:rPr>
              <a:t>http://msdn.microsoft.com/en-us/library/dd409390.aspx</a:t>
            </a:r>
            <a:r>
              <a:rPr lang="tr-TR" altLang="en-US" sz="2000" dirty="0" smtClean="0"/>
              <a:t> [Ziyaret Tarihi: 9 Eylül 2013].     </a:t>
            </a:r>
          </a:p>
          <a:p>
            <a:pPr marL="514350" indent="-514350" eaLnBrk="1" hangingPunct="1">
              <a:buFontTx/>
              <a:buNone/>
            </a:pPr>
            <a:r>
              <a:rPr lang="tr-TR" altLang="en-US" sz="2000" dirty="0" smtClean="0"/>
              <a:t/>
            </a:r>
            <a:br>
              <a:rPr lang="tr-TR" altLang="en-US" sz="2000" dirty="0" smtClean="0"/>
            </a:br>
            <a:r>
              <a:rPr lang="tr-TR" altLang="en-US"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TotalTime>
  <Words>451</Words>
  <Application>Microsoft Office PowerPoint</Application>
  <PresentationFormat>On-screen Show (4:3)</PresentationFormat>
  <Paragraphs>71</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GTÜ BİL MUH BİL 495 ve 496  İLK SUNUM FORMATI</vt:lpstr>
      <vt:lpstr>İçerik</vt:lpstr>
      <vt:lpstr>Proje Şeması ve Tanımı</vt:lpstr>
      <vt:lpstr>Proje Tasarım Planı</vt:lpstr>
      <vt:lpstr>Proje Gereksinimleri - 1</vt:lpstr>
      <vt:lpstr>Proje Gereksinimleri - 2</vt:lpstr>
      <vt:lpstr>Başarı Kriterleri</vt:lpstr>
      <vt:lpstr>Kaynaklar</vt:lpstr>
    </vt:vector>
  </TitlesOfParts>
  <Company>gyte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User</cp:lastModifiedBy>
  <cp:revision>158</cp:revision>
  <dcterms:created xsi:type="dcterms:W3CDTF">2007-08-26T20:02:13Z</dcterms:created>
  <dcterms:modified xsi:type="dcterms:W3CDTF">2016-02-08T12:19:40Z</dcterms:modified>
</cp:coreProperties>
</file>