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Roboto-boldItalic.fntdata"/><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18a4d9c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18a4d9c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play.google.com/store/apps/details?id=com.HaruGames.CircularRemake&amp;hl=tr&amp;gl=PT" TargetMode="External"/><Relationship Id="rId4" Type="http://schemas.openxmlformats.org/officeDocument/2006/relationships/hyperlink" Target="https://apps.apple.com/us/app/space-frontier-2/id1355694041" TargetMode="External"/><Relationship Id="rId5" Type="http://schemas.openxmlformats.org/officeDocument/2006/relationships/hyperlink" Target="https://apps.apple.com/us/app/oroboros/id151154343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0"/>
            <a:ext cx="4572000" cy="80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 sz="2200">
                <a:solidFill>
                  <a:schemeClr val="dk2"/>
                </a:solidFill>
                <a:latin typeface="Roboto"/>
                <a:ea typeface="Roboto"/>
                <a:cs typeface="Roboto"/>
                <a:sym typeface="Roboto"/>
              </a:rPr>
              <a:t>Tower Defense</a:t>
            </a:r>
            <a:r>
              <a:rPr b="1" lang="tr" sz="2200">
                <a:solidFill>
                  <a:schemeClr val="dk1"/>
                </a:solidFill>
                <a:latin typeface="Roboto"/>
                <a:ea typeface="Roboto"/>
                <a:cs typeface="Roboto"/>
                <a:sym typeface="Roboto"/>
              </a:rPr>
              <a:t> </a:t>
            </a:r>
            <a:r>
              <a:rPr b="1" lang="tr" sz="2200">
                <a:solidFill>
                  <a:schemeClr val="dk2"/>
                </a:solidFill>
                <a:latin typeface="Roboto"/>
                <a:ea typeface="Roboto"/>
                <a:cs typeface="Roboto"/>
                <a:sym typeface="Roboto"/>
              </a:rPr>
              <a:t>-</a:t>
            </a:r>
            <a:r>
              <a:rPr b="1" lang="tr" sz="2200">
                <a:solidFill>
                  <a:schemeClr val="dk1"/>
                </a:solidFill>
                <a:latin typeface="Roboto"/>
                <a:ea typeface="Roboto"/>
                <a:cs typeface="Roboto"/>
                <a:sym typeface="Roboto"/>
              </a:rPr>
              <a:t> Space Defense</a:t>
            </a:r>
            <a:endParaRPr b="1" sz="2200">
              <a:solidFill>
                <a:schemeClr val="dk1"/>
              </a:solidFill>
              <a:latin typeface="Roboto"/>
              <a:ea typeface="Roboto"/>
              <a:cs typeface="Roboto"/>
              <a:sym typeface="Roboto"/>
            </a:endParaRPr>
          </a:p>
          <a:p>
            <a:pPr indent="0" lvl="0" marL="0" rtl="0" algn="ctr">
              <a:spcBef>
                <a:spcPts val="0"/>
              </a:spcBef>
              <a:spcAft>
                <a:spcPts val="0"/>
              </a:spcAft>
              <a:buNone/>
            </a:pPr>
            <a:r>
              <a:rPr b="1" lang="tr" sz="1000">
                <a:solidFill>
                  <a:schemeClr val="dk2"/>
                </a:solidFill>
                <a:latin typeface="Roboto"/>
                <a:ea typeface="Roboto"/>
                <a:cs typeface="Roboto"/>
                <a:sym typeface="Roboto"/>
              </a:rPr>
              <a:t>V1 Prototype</a:t>
            </a:r>
            <a:endParaRPr b="1" sz="1000">
              <a:solidFill>
                <a:schemeClr val="dk2"/>
              </a:solidFill>
              <a:latin typeface="Roboto"/>
              <a:ea typeface="Roboto"/>
              <a:cs typeface="Roboto"/>
              <a:sym typeface="Roboto"/>
            </a:endParaRPr>
          </a:p>
        </p:txBody>
      </p:sp>
      <p:sp>
        <p:nvSpPr>
          <p:cNvPr id="55" name="Google Shape;55;p13"/>
          <p:cNvSpPr txBox="1"/>
          <p:nvPr/>
        </p:nvSpPr>
        <p:spPr>
          <a:xfrm>
            <a:off x="0" y="809700"/>
            <a:ext cx="4572000" cy="4333800"/>
          </a:xfrm>
          <a:prstGeom prst="rect">
            <a:avLst/>
          </a:prstGeom>
          <a:solidFill>
            <a:schemeClr val="lt1"/>
          </a:solidFill>
          <a:ln cap="flat" cmpd="sng" w="9525">
            <a:solidFill>
              <a:srgbClr val="ECECEC"/>
            </a:solidFill>
            <a:prstDash val="solid"/>
            <a:round/>
            <a:headEnd len="sm" w="sm" type="none"/>
            <a:tailEnd len="sm" w="sm" type="none"/>
          </a:ln>
        </p:spPr>
        <p:txBody>
          <a:bodyPr anchorCtr="0" anchor="t" bIns="91425" lIns="91425" spcFirstLastPara="1" rIns="91425" wrap="square" tIns="91425">
            <a:noAutofit/>
          </a:bodyPr>
          <a:lstStyle/>
          <a:p>
            <a:pPr indent="0" lvl="0" marL="228600" rtl="0" algn="l">
              <a:lnSpc>
                <a:spcPct val="115000"/>
              </a:lnSpc>
              <a:spcBef>
                <a:spcPts val="0"/>
              </a:spcBef>
              <a:spcAft>
                <a:spcPts val="0"/>
              </a:spcAft>
              <a:buClr>
                <a:schemeClr val="dk1"/>
              </a:buClr>
              <a:buSzPts val="1100"/>
              <a:buFont typeface="Arial"/>
              <a:buNone/>
            </a:pPr>
            <a:r>
              <a:rPr b="1" lang="tr" sz="1000">
                <a:solidFill>
                  <a:schemeClr val="dk1"/>
                </a:solidFill>
              </a:rPr>
              <a:t>Rakipler:</a:t>
            </a:r>
            <a:r>
              <a:rPr lang="tr" sz="1000">
                <a:solidFill>
                  <a:schemeClr val="dk1"/>
                </a:solidFill>
              </a:rPr>
              <a:t> PvE</a:t>
            </a:r>
            <a:endParaRPr sz="1000">
              <a:solidFill>
                <a:schemeClr val="dk1"/>
              </a:solidFill>
            </a:endParaRPr>
          </a:p>
          <a:p>
            <a:pPr indent="0" lvl="0" marL="228600" rtl="0" algn="l">
              <a:lnSpc>
                <a:spcPct val="115000"/>
              </a:lnSpc>
              <a:spcBef>
                <a:spcPts val="0"/>
              </a:spcBef>
              <a:spcAft>
                <a:spcPts val="0"/>
              </a:spcAft>
              <a:buClr>
                <a:schemeClr val="dk1"/>
              </a:buClr>
              <a:buSzPts val="1100"/>
              <a:buFont typeface="Arial"/>
              <a:buNone/>
            </a:pPr>
            <a:r>
              <a:rPr b="1" lang="tr" sz="1000">
                <a:solidFill>
                  <a:schemeClr val="dk1"/>
                </a:solidFill>
              </a:rPr>
              <a:t>Birlikler:</a:t>
            </a:r>
            <a:r>
              <a:rPr lang="tr" sz="1000">
                <a:solidFill>
                  <a:schemeClr val="dk1"/>
                </a:solidFill>
              </a:rPr>
              <a:t> Statik</a:t>
            </a:r>
            <a:endParaRPr sz="1000">
              <a:solidFill>
                <a:schemeClr val="dk1"/>
              </a:solidFill>
            </a:endParaRPr>
          </a:p>
          <a:p>
            <a:pPr indent="0" lvl="0" marL="228600" rtl="0" algn="l">
              <a:lnSpc>
                <a:spcPct val="115000"/>
              </a:lnSpc>
              <a:spcBef>
                <a:spcPts val="0"/>
              </a:spcBef>
              <a:spcAft>
                <a:spcPts val="0"/>
              </a:spcAft>
              <a:buClr>
                <a:schemeClr val="dk1"/>
              </a:buClr>
              <a:buSzPts val="1100"/>
              <a:buFont typeface="Arial"/>
              <a:buNone/>
            </a:pPr>
            <a:r>
              <a:rPr b="1" lang="tr" sz="1000">
                <a:solidFill>
                  <a:schemeClr val="dk1"/>
                </a:solidFill>
              </a:rPr>
              <a:t>Hedef:</a:t>
            </a:r>
            <a:r>
              <a:rPr lang="tr" sz="1000">
                <a:solidFill>
                  <a:schemeClr val="dk1"/>
                </a:solidFill>
              </a:rPr>
              <a:t> Savunma</a:t>
            </a:r>
            <a:endParaRPr sz="1000">
              <a:solidFill>
                <a:schemeClr val="dk1"/>
              </a:solidFill>
            </a:endParaRPr>
          </a:p>
          <a:p>
            <a:pPr indent="0" lvl="0" marL="228600" rtl="0" algn="l">
              <a:lnSpc>
                <a:spcPct val="115000"/>
              </a:lnSpc>
              <a:spcBef>
                <a:spcPts val="0"/>
              </a:spcBef>
              <a:spcAft>
                <a:spcPts val="0"/>
              </a:spcAft>
              <a:buClr>
                <a:schemeClr val="dk1"/>
              </a:buClr>
              <a:buSzPts val="1100"/>
              <a:buFont typeface="Arial"/>
              <a:buNone/>
            </a:pPr>
            <a:r>
              <a:rPr b="1" lang="tr" sz="1000">
                <a:solidFill>
                  <a:schemeClr val="dk1"/>
                </a:solidFill>
              </a:rPr>
              <a:t>RPG İlerleyişi:</a:t>
            </a:r>
            <a:r>
              <a:rPr lang="tr" sz="1000">
                <a:solidFill>
                  <a:schemeClr val="dk1"/>
                </a:solidFill>
              </a:rPr>
              <a:t> Filo komboları, üs ve gemi geliştirmeleri</a:t>
            </a:r>
            <a:endParaRPr sz="1000">
              <a:solidFill>
                <a:schemeClr val="dk1"/>
              </a:solidFill>
            </a:endParaRPr>
          </a:p>
          <a:p>
            <a:pPr indent="0" lvl="0" marL="228600" rtl="0" algn="l">
              <a:lnSpc>
                <a:spcPct val="115000"/>
              </a:lnSpc>
              <a:spcBef>
                <a:spcPts val="0"/>
              </a:spcBef>
              <a:spcAft>
                <a:spcPts val="0"/>
              </a:spcAft>
              <a:buClr>
                <a:schemeClr val="dk1"/>
              </a:buClr>
              <a:buSzPts val="1100"/>
              <a:buFont typeface="Arial"/>
              <a:buNone/>
            </a:pPr>
            <a:r>
              <a:rPr b="1" lang="tr" sz="1000">
                <a:solidFill>
                  <a:schemeClr val="dk1"/>
                </a:solidFill>
              </a:rPr>
              <a:t>Ortam:</a:t>
            </a:r>
            <a:r>
              <a:rPr lang="tr" sz="1000">
                <a:solidFill>
                  <a:schemeClr val="dk1"/>
                </a:solidFill>
              </a:rPr>
              <a:t> Uzay</a:t>
            </a:r>
            <a:endParaRPr sz="1000">
              <a:solidFill>
                <a:schemeClr val="dk1"/>
              </a:solidFill>
            </a:endParaRPr>
          </a:p>
          <a:p>
            <a:pPr indent="0" lvl="0" marL="228600" rtl="0" algn="l">
              <a:lnSpc>
                <a:spcPct val="115000"/>
              </a:lnSpc>
              <a:spcBef>
                <a:spcPts val="0"/>
              </a:spcBef>
              <a:spcAft>
                <a:spcPts val="0"/>
              </a:spcAft>
              <a:buClr>
                <a:schemeClr val="dk1"/>
              </a:buClr>
              <a:buSzPts val="1100"/>
              <a:buFont typeface="Arial"/>
              <a:buNone/>
            </a:pPr>
            <a:r>
              <a:rPr b="1" lang="tr" sz="1000">
                <a:solidFill>
                  <a:schemeClr val="dk1"/>
                </a:solidFill>
              </a:rPr>
              <a:t>Çekirdek Döngü: </a:t>
            </a:r>
            <a:r>
              <a:rPr lang="tr" sz="1000">
                <a:solidFill>
                  <a:schemeClr val="dk1"/>
                </a:solidFill>
              </a:rPr>
              <a:t>Oyuna giriş → Üssü Savunma → Seviyeyi Tamamla ve Ödüller Kazan → Yeni Üsler Aç ve Geliştir → Geliştir ve Tekrar Oyuna Gir</a:t>
            </a:r>
            <a:endParaRPr sz="1000">
              <a:solidFill>
                <a:schemeClr val="dk1"/>
              </a:solidFill>
            </a:endParaRPr>
          </a:p>
          <a:p>
            <a:pPr indent="0" lvl="0" marL="228600" rtl="0" algn="l">
              <a:lnSpc>
                <a:spcPct val="115000"/>
              </a:lnSpc>
              <a:spcBef>
                <a:spcPts val="0"/>
              </a:spcBef>
              <a:spcAft>
                <a:spcPts val="0"/>
              </a:spcAft>
              <a:buClr>
                <a:schemeClr val="dk1"/>
              </a:buClr>
              <a:buSzPts val="1100"/>
              <a:buFont typeface="Arial"/>
              <a:buNone/>
            </a:pPr>
            <a:r>
              <a:rPr b="1" lang="tr" sz="1000">
                <a:solidFill>
                  <a:schemeClr val="dk1"/>
                </a:solidFill>
              </a:rPr>
              <a:t>Kazanma Koşulu: </a:t>
            </a:r>
            <a:r>
              <a:rPr lang="tr" sz="1000">
                <a:solidFill>
                  <a:schemeClr val="dk1"/>
                </a:solidFill>
              </a:rPr>
              <a:t>Tüm Dalgaların Tamamlanması</a:t>
            </a:r>
            <a:endParaRPr sz="1000">
              <a:solidFill>
                <a:schemeClr val="dk1"/>
              </a:solidFill>
            </a:endParaRPr>
          </a:p>
          <a:p>
            <a:pPr indent="0" lvl="0" marL="228600" rtl="0" algn="l">
              <a:lnSpc>
                <a:spcPct val="115000"/>
              </a:lnSpc>
              <a:spcBef>
                <a:spcPts val="0"/>
              </a:spcBef>
              <a:spcAft>
                <a:spcPts val="0"/>
              </a:spcAft>
              <a:buClr>
                <a:schemeClr val="dk1"/>
              </a:buClr>
              <a:buSzPts val="1100"/>
              <a:buFont typeface="Arial"/>
              <a:buNone/>
            </a:pPr>
            <a:r>
              <a:rPr b="1" lang="tr" sz="1000">
                <a:solidFill>
                  <a:schemeClr val="dk1"/>
                </a:solidFill>
              </a:rPr>
              <a:t>Kaybetme Koşulu: </a:t>
            </a:r>
            <a:r>
              <a:rPr lang="tr" sz="1000">
                <a:solidFill>
                  <a:schemeClr val="dk1"/>
                </a:solidFill>
              </a:rPr>
              <a:t>Dalgaların Tamamlanamaması</a:t>
            </a:r>
            <a:endParaRPr sz="1000">
              <a:solidFill>
                <a:schemeClr val="dk1"/>
              </a:solidFill>
            </a:endParaRPr>
          </a:p>
          <a:p>
            <a:pPr indent="0" lvl="0" marL="228600" rtl="0" algn="l">
              <a:lnSpc>
                <a:spcPct val="115000"/>
              </a:lnSpc>
              <a:spcBef>
                <a:spcPts val="0"/>
              </a:spcBef>
              <a:spcAft>
                <a:spcPts val="0"/>
              </a:spcAft>
              <a:buNone/>
            </a:pPr>
            <a:r>
              <a:rPr b="1" lang="tr" sz="1000">
                <a:solidFill>
                  <a:schemeClr val="dk1"/>
                </a:solidFill>
              </a:rPr>
              <a:t>Sanat Türü: </a:t>
            </a:r>
            <a:r>
              <a:rPr lang="tr" sz="1000">
                <a:solidFill>
                  <a:schemeClr val="dk1"/>
                </a:solidFill>
              </a:rPr>
              <a:t>Yarı Gerçekçi Cyberpunk, Uzay</a:t>
            </a:r>
            <a:endParaRPr sz="1000">
              <a:solidFill>
                <a:schemeClr val="dk1"/>
              </a:solidFill>
            </a:endParaRPr>
          </a:p>
          <a:p>
            <a:pPr indent="0" lvl="0" marL="228600" rtl="0" algn="l">
              <a:lnSpc>
                <a:spcPct val="115000"/>
              </a:lnSpc>
              <a:spcBef>
                <a:spcPts val="0"/>
              </a:spcBef>
              <a:spcAft>
                <a:spcPts val="0"/>
              </a:spcAft>
              <a:buNone/>
            </a:pPr>
            <a:r>
              <a:rPr b="1" lang="tr" sz="1000">
                <a:solidFill>
                  <a:schemeClr val="dk1"/>
                </a:solidFill>
              </a:rPr>
              <a:t>Dalga Türü: </a:t>
            </a:r>
            <a:r>
              <a:rPr lang="tr" sz="1000">
                <a:solidFill>
                  <a:schemeClr val="dk1"/>
                </a:solidFill>
              </a:rPr>
              <a:t>ati  Tüm düşmanları yok et, gelecek düşman sayısını ve kazanılacak ödülü belirle</a:t>
            </a:r>
            <a:endParaRPr b="1" sz="900">
              <a:solidFill>
                <a:schemeClr val="dk1"/>
              </a:solidFill>
            </a:endParaRPr>
          </a:p>
          <a:p>
            <a:pPr indent="-228600" lvl="0" marL="457200" rtl="0" algn="l">
              <a:spcBef>
                <a:spcPts val="0"/>
              </a:spcBef>
              <a:spcAft>
                <a:spcPts val="0"/>
              </a:spcAft>
              <a:buNone/>
            </a:pPr>
            <a:r>
              <a:rPr b="1" lang="tr" sz="900">
                <a:solidFill>
                  <a:schemeClr val="dk1"/>
                </a:solidFill>
              </a:rPr>
              <a:t>Seviye Süresi:</a:t>
            </a:r>
            <a:endParaRPr b="1" sz="900">
              <a:solidFill>
                <a:schemeClr val="dk1"/>
              </a:solidFill>
            </a:endParaRPr>
          </a:p>
          <a:p>
            <a:pPr indent="-228600" lvl="0" marL="914400" rtl="0" algn="l">
              <a:spcBef>
                <a:spcPts val="0"/>
              </a:spcBef>
              <a:spcAft>
                <a:spcPts val="0"/>
              </a:spcAft>
              <a:buNone/>
            </a:pPr>
            <a:r>
              <a:rPr b="1" lang="tr" sz="900">
                <a:solidFill>
                  <a:schemeClr val="dk1"/>
                </a:solidFill>
              </a:rPr>
              <a:t>-Dalgalar:</a:t>
            </a:r>
            <a:r>
              <a:rPr lang="tr" sz="900">
                <a:solidFill>
                  <a:schemeClr val="dk1"/>
                </a:solidFill>
              </a:rPr>
              <a:t> 10-15 saniye mini dalgalar, 60-75 saniye bölüm </a:t>
            </a:r>
            <a:endParaRPr sz="900">
              <a:solidFill>
                <a:schemeClr val="dk1"/>
              </a:solidFill>
            </a:endParaRPr>
          </a:p>
          <a:p>
            <a:pPr indent="-228600" lvl="0" marL="914400" rtl="0" algn="l">
              <a:spcBef>
                <a:spcPts val="0"/>
              </a:spcBef>
              <a:spcAft>
                <a:spcPts val="0"/>
              </a:spcAft>
              <a:buNone/>
            </a:pPr>
            <a:r>
              <a:rPr b="1" lang="tr" sz="900">
                <a:solidFill>
                  <a:schemeClr val="dk1"/>
                </a:solidFill>
              </a:rPr>
              <a:t>-Seviyeler:</a:t>
            </a:r>
            <a:r>
              <a:rPr lang="tr" sz="900">
                <a:solidFill>
                  <a:schemeClr val="dk1"/>
                </a:solidFill>
              </a:rPr>
              <a:t> 10-15 dakika</a:t>
            </a:r>
            <a:endParaRPr sz="900">
              <a:solidFill>
                <a:schemeClr val="dk1"/>
              </a:solidFill>
            </a:endParaRPr>
          </a:p>
          <a:p>
            <a:pPr indent="0" lvl="0" marL="0" rtl="0" algn="l">
              <a:lnSpc>
                <a:spcPct val="115000"/>
              </a:lnSpc>
              <a:spcBef>
                <a:spcPts val="0"/>
              </a:spcBef>
              <a:spcAft>
                <a:spcPts val="0"/>
              </a:spcAft>
              <a:buNone/>
            </a:pPr>
            <a:r>
              <a:rPr b="1" lang="tr" sz="900">
                <a:solidFill>
                  <a:schemeClr val="dk1"/>
                </a:solidFill>
              </a:rPr>
              <a:t>Ekonomi:</a:t>
            </a:r>
            <a:endParaRPr b="1" sz="900">
              <a:solidFill>
                <a:schemeClr val="dk1"/>
              </a:solidFill>
            </a:endParaRPr>
          </a:p>
          <a:p>
            <a:pPr indent="-285750" lvl="0" marL="457200" rtl="0" algn="l">
              <a:lnSpc>
                <a:spcPct val="115000"/>
              </a:lnSpc>
              <a:spcBef>
                <a:spcPts val="1200"/>
              </a:spcBef>
              <a:spcAft>
                <a:spcPts val="0"/>
              </a:spcAft>
              <a:buClr>
                <a:schemeClr val="dk1"/>
              </a:buClr>
              <a:buSzPts val="900"/>
              <a:buChar char="●"/>
            </a:pPr>
            <a:r>
              <a:rPr lang="tr" sz="900">
                <a:solidFill>
                  <a:schemeClr val="dk1"/>
                </a:solidFill>
              </a:rPr>
              <a:t>Her öldürülen düşman xp barını doldurur</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tr" sz="900">
                <a:solidFill>
                  <a:schemeClr val="dk1"/>
                </a:solidFill>
              </a:rPr>
              <a:t>Her tamamlanan seviye güçlendirme kartı seçtirir</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tr" sz="900">
                <a:solidFill>
                  <a:schemeClr val="dk1"/>
                </a:solidFill>
              </a:rPr>
              <a:t>Her seviye ve mini dalgalar para kazandırır</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tr" sz="900">
                <a:solidFill>
                  <a:schemeClr val="dk1"/>
                </a:solidFill>
              </a:rPr>
              <a:t>Para ile menüden yeni üst ve üst özelliği, gemilerin genel geliştirmesi yapılır</a:t>
            </a:r>
            <a:endParaRPr sz="900">
              <a:solidFill>
                <a:schemeClr val="dk1"/>
              </a:solidFill>
            </a:endParaRPr>
          </a:p>
          <a:p>
            <a:pPr indent="0" lvl="0" marL="0" rtl="0" algn="l">
              <a:lnSpc>
                <a:spcPct val="115000"/>
              </a:lnSpc>
              <a:spcBef>
                <a:spcPts val="1200"/>
              </a:spcBef>
              <a:spcAft>
                <a:spcPts val="0"/>
              </a:spcAft>
              <a:buNone/>
            </a:pPr>
            <a:r>
              <a:rPr b="1" lang="tr" sz="900">
                <a:solidFill>
                  <a:schemeClr val="dk1"/>
                </a:solidFill>
              </a:rPr>
              <a:t>Referanslar:</a:t>
            </a:r>
            <a:endParaRPr b="1" sz="900">
              <a:solidFill>
                <a:schemeClr val="dk1"/>
              </a:solidFill>
            </a:endParaRPr>
          </a:p>
          <a:p>
            <a:pPr indent="457200" lvl="0" marL="0" rtl="0" algn="l">
              <a:lnSpc>
                <a:spcPct val="115000"/>
              </a:lnSpc>
              <a:spcBef>
                <a:spcPts val="0"/>
              </a:spcBef>
              <a:spcAft>
                <a:spcPts val="0"/>
              </a:spcAft>
              <a:buNone/>
            </a:pPr>
            <a:r>
              <a:rPr b="1" lang="tr" sz="900">
                <a:solidFill>
                  <a:schemeClr val="dk1"/>
                </a:solidFill>
              </a:rPr>
              <a:t>Oynanış:</a:t>
            </a:r>
            <a:r>
              <a:rPr lang="tr" sz="900">
                <a:solidFill>
                  <a:schemeClr val="dk1"/>
                </a:solidFill>
              </a:rPr>
              <a:t>  LoopsTructor, </a:t>
            </a:r>
            <a:r>
              <a:rPr lang="tr" sz="900" u="sng">
                <a:solidFill>
                  <a:schemeClr val="hlink"/>
                </a:solidFill>
                <a:hlinkClick r:id="rId3"/>
              </a:rPr>
              <a:t>Circular 2</a:t>
            </a:r>
            <a:endParaRPr sz="900">
              <a:solidFill>
                <a:schemeClr val="dk1"/>
              </a:solidFill>
            </a:endParaRPr>
          </a:p>
          <a:p>
            <a:pPr indent="457200" lvl="0" marL="0" rtl="0" algn="l">
              <a:lnSpc>
                <a:spcPct val="115000"/>
              </a:lnSpc>
              <a:spcBef>
                <a:spcPts val="0"/>
              </a:spcBef>
              <a:spcAft>
                <a:spcPts val="0"/>
              </a:spcAft>
              <a:buNone/>
            </a:pPr>
            <a:r>
              <a:rPr b="1" lang="tr" sz="900">
                <a:solidFill>
                  <a:schemeClr val="dk1"/>
                </a:solidFill>
              </a:rPr>
              <a:t>Sanat:</a:t>
            </a:r>
            <a:r>
              <a:rPr lang="tr" sz="900">
                <a:solidFill>
                  <a:schemeClr val="dk1"/>
                </a:solidFill>
              </a:rPr>
              <a:t> </a:t>
            </a:r>
            <a:r>
              <a:rPr lang="tr" sz="900" u="sng">
                <a:solidFill>
                  <a:schemeClr val="hlink"/>
                </a:solidFill>
                <a:hlinkClick r:id="rId4"/>
              </a:rPr>
              <a:t>Space Frontier 2</a:t>
            </a:r>
            <a:r>
              <a:rPr lang="tr" sz="900">
                <a:solidFill>
                  <a:schemeClr val="dk1"/>
                </a:solidFill>
              </a:rPr>
              <a:t>, </a:t>
            </a:r>
            <a:r>
              <a:rPr lang="tr" sz="900" u="sng">
                <a:solidFill>
                  <a:schemeClr val="hlink"/>
                </a:solidFill>
                <a:hlinkClick r:id="rId5"/>
              </a:rPr>
              <a:t>Oroboros</a:t>
            </a:r>
            <a:endParaRPr sz="700">
              <a:solidFill>
                <a:schemeClr val="dk2"/>
              </a:solidFill>
              <a:latin typeface="Roboto"/>
              <a:ea typeface="Roboto"/>
              <a:cs typeface="Roboto"/>
              <a:sym typeface="Roboto"/>
            </a:endParaRPr>
          </a:p>
        </p:txBody>
      </p:sp>
      <p:sp>
        <p:nvSpPr>
          <p:cNvPr id="56" name="Google Shape;56;p13"/>
          <p:cNvSpPr txBox="1"/>
          <p:nvPr/>
        </p:nvSpPr>
        <p:spPr>
          <a:xfrm>
            <a:off x="4572000" y="0"/>
            <a:ext cx="4572000" cy="5143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 sz="1000">
                <a:solidFill>
                  <a:schemeClr val="dk2"/>
                </a:solidFill>
                <a:latin typeface="Roboto"/>
                <a:ea typeface="Roboto"/>
                <a:cs typeface="Roboto"/>
                <a:sym typeface="Roboto"/>
              </a:rPr>
              <a:t>Gameplay: </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tr" sz="900">
                <a:solidFill>
                  <a:schemeClr val="dk1"/>
                </a:solidFill>
              </a:rPr>
              <a:t>Bu versiyonda, oyunu bir kule savunma oyununa dönüştürüyoruz. Uzaylılar ve düşman gemileri, haritanın her noktasından dalgalar halinde saldırıya geçer. Üssümüzün etrafında dairesel bir yörüngede hareket eden uzay gemilerimiz, yaklaşan düşmanlara otomatik olarak saldırır. Her düşman gemisi yok edildiğinde, deneyim barımız dolar. Deneyim barı dolduğunda, oyun içinde yörüngemize yerleştirmek üzere bir uzay gemisi seçme hakkına sahip oluruz.</a:t>
            </a:r>
            <a:endParaRPr sz="900">
              <a:solidFill>
                <a:schemeClr val="dk1"/>
              </a:solidFill>
            </a:endParaRPr>
          </a:p>
          <a:p>
            <a:pPr indent="0" lvl="0" marL="0" rtl="0" algn="l">
              <a:spcBef>
                <a:spcPts val="0"/>
              </a:spcBef>
              <a:spcAft>
                <a:spcPts val="0"/>
              </a:spcAft>
              <a:buNone/>
            </a:pPr>
            <a:r>
              <a:rPr lang="tr" sz="900">
                <a:solidFill>
                  <a:schemeClr val="dk1"/>
                </a:solidFill>
              </a:rPr>
              <a:t>Her dalganın sonunda, üssümüzü geliştirmek için bir güçlendirme kartı seçeriz. Yerleştirilen uzay gemileri, kendi aralarında kombolar oluşturarak daha güçlü saldırılar gerçekleştirir. Her gemi sürüsü, dört gemiden oluşur ve ilerleyen dalgalarda hem gemi sürüleri hem de sürü içerisindeki gemi sayısı artar.</a:t>
            </a:r>
            <a:endParaRPr sz="900">
              <a:solidFill>
                <a:schemeClr val="dk1"/>
              </a:solidFill>
            </a:endParaRPr>
          </a:p>
          <a:p>
            <a:pPr indent="0" lvl="0" marL="0" rtl="0" algn="l">
              <a:spcBef>
                <a:spcPts val="0"/>
              </a:spcBef>
              <a:spcAft>
                <a:spcPts val="0"/>
              </a:spcAft>
              <a:buNone/>
            </a:pPr>
            <a:r>
              <a:rPr lang="tr" sz="900">
                <a:solidFill>
                  <a:schemeClr val="dk1"/>
                </a:solidFill>
              </a:rPr>
              <a:t>Eğer üssümüzü koruyamazsak, menüden üssün yeteneklerini ve gemi tiplerinin temel güçlerini geliştiririz. Üsler ve üslerin özel yetenekleri, belirli gemilere güç kazandıracak ve başlangıçta kullanılacak gemi tiplerini belirleyecektir. Örneğin, saldırı odaklı bir üs, ateş temelli gemilere avantaj sağlayacaktır.</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b="1" lang="tr" sz="1000">
                <a:solidFill>
                  <a:schemeClr val="dk2"/>
                </a:solidFill>
                <a:latin typeface="Roboto"/>
                <a:ea typeface="Roboto"/>
                <a:cs typeface="Roboto"/>
                <a:sym typeface="Roboto"/>
              </a:rPr>
              <a:t>Yükseltmeler: </a:t>
            </a:r>
            <a:endParaRPr b="1" sz="1000">
              <a:solidFill>
                <a:schemeClr val="dk2"/>
              </a:solidFill>
              <a:latin typeface="Roboto"/>
              <a:ea typeface="Roboto"/>
              <a:cs typeface="Roboto"/>
              <a:sym typeface="Roboto"/>
            </a:endParaRPr>
          </a:p>
          <a:p>
            <a:pPr indent="0" lvl="0" marL="0" rtl="0" algn="l">
              <a:spcBef>
                <a:spcPts val="0"/>
              </a:spcBef>
              <a:spcAft>
                <a:spcPts val="0"/>
              </a:spcAft>
              <a:buNone/>
            </a:pPr>
            <a:r>
              <a:rPr lang="tr" sz="900">
                <a:solidFill>
                  <a:schemeClr val="dk2"/>
                </a:solidFill>
                <a:latin typeface="Roboto"/>
                <a:ea typeface="Roboto"/>
                <a:cs typeface="Roboto"/>
                <a:sym typeface="Roboto"/>
              </a:rPr>
              <a:t>Her düşman gemisi yok edildiğinde, deneyim barımız dolar. Oyuncu, her temizlenen dalgadan sonra para kazanır ve bu paralar, ana menüde üs ve gemi yükseltmeleri için kullanılabilir. </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tr" sz="900">
                <a:solidFill>
                  <a:schemeClr val="dk2"/>
                </a:solidFill>
                <a:latin typeface="Roboto"/>
                <a:ea typeface="Roboto"/>
                <a:cs typeface="Roboto"/>
                <a:sym typeface="Roboto"/>
              </a:rPr>
              <a:t>Üssümüzün etrafında, her birinde 2 gemi filosu barındırabilen yörüngeler bulunur. Toplamda 4 yörünge eklenebilir. Her seviye sonunda, boss savaşı tamamlandıktan sonra, yalnızca o oyun sırasında kullanılan üs özelliği veya gemi geliştirmesi seçilir. Bu geliştirmeler, gemilerin saldırı gücü, yörünge sayısı, filo miktarı ya da özel güçler gibi çeşitli özellikler olabilir.</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tr" sz="900">
                <a:solidFill>
                  <a:schemeClr val="dk2"/>
                </a:solidFill>
                <a:latin typeface="Roboto"/>
                <a:ea typeface="Roboto"/>
                <a:cs typeface="Roboto"/>
                <a:sym typeface="Roboto"/>
              </a:rPr>
              <a:t>Oyun sırasında, farklı tiplerde gemiler bulunur ve bu gemiler kendi türleri arasında kombolandığında, türlerine göre güçlerini artırırlar. Örneğin, bir filo içerisinde 3 adet ateş tipi gemi varsa, ateş tipi gemilerin mermileri alan hasarı vermeye başlar. Ya da 3 adet buz temelli gemi olduğunda, düşmanları yavaşlatmak yerine onları dondurmaya başlar.</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tr" sz="900">
                <a:solidFill>
                  <a:schemeClr val="dk2"/>
                </a:solidFill>
                <a:latin typeface="Roboto"/>
                <a:ea typeface="Roboto"/>
                <a:cs typeface="Roboto"/>
                <a:sym typeface="Roboto"/>
              </a:rPr>
              <a:t>Oyun sonunda, oyuncu kazandığı paralar ile üssünün canını, saldırı hızını, saldırı gücünü ve benzeri özelliklerini geliştirebilir. Ayrıca, filo içerisindeki gemilerin temel özelliklerini (saldırı gücü, saldırı hızı vb.) artırabilir. Boss savaşlarından elde edilen zaferlere göre, farklı tipte üsler açılabilir.</a:t>
            </a:r>
            <a:endParaRPr sz="900">
              <a:solidFill>
                <a:schemeClr val="dk2"/>
              </a:solidFill>
              <a:latin typeface="Roboto"/>
              <a:ea typeface="Roboto"/>
              <a:cs typeface="Roboto"/>
              <a:sym typeface="Roboto"/>
            </a:endParaRPr>
          </a:p>
          <a:p>
            <a:pPr indent="0" lvl="0" marL="0" rtl="0" algn="l">
              <a:spcBef>
                <a:spcPts val="0"/>
              </a:spcBef>
              <a:spcAft>
                <a:spcPts val="0"/>
              </a:spcAft>
              <a:buNone/>
            </a:pPr>
            <a:r>
              <a:t/>
            </a:r>
            <a:endParaRPr sz="9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