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Lst>
  <p:sldSz cy="5143500" cx="9144000"/>
  <p:notesSz cx="6858000" cy="9144000"/>
  <p:embeddedFontLst>
    <p:embeddedFont>
      <p:font typeface="Sora SemiBold"/>
      <p:regular r:id="rId7"/>
      <p:bold r:id="rId8"/>
    </p:embeddedFont>
    <p:embeddedFont>
      <p:font typeface="Roboto"/>
      <p:regular r:id="rId9"/>
      <p:bold r:id="rId10"/>
      <p:italic r:id="rId11"/>
      <p:boldItalic r:id="rId12"/>
    </p:embeddedFont>
    <p:embeddedFont>
      <p:font typeface="Sora ExtraBold"/>
      <p:bold r:id="rId13"/>
    </p:embeddedFont>
    <p:embeddedFont>
      <p:font typeface="Sora"/>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italic.fntdata"/><Relationship Id="rId10" Type="http://schemas.openxmlformats.org/officeDocument/2006/relationships/font" Target="fonts/Roboto-bold.fntdata"/><Relationship Id="rId13" Type="http://schemas.openxmlformats.org/officeDocument/2006/relationships/font" Target="fonts/SoraExtraBold-bold.fntdata"/><Relationship Id="rId12"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regular.fntdata"/><Relationship Id="rId15" Type="http://schemas.openxmlformats.org/officeDocument/2006/relationships/font" Target="fonts/Sora-bold.fntdata"/><Relationship Id="rId14" Type="http://schemas.openxmlformats.org/officeDocument/2006/relationships/font" Target="fonts/Sor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SoraSemiBold-regular.fntdata"/><Relationship Id="rId8" Type="http://schemas.openxmlformats.org/officeDocument/2006/relationships/font" Target="fonts/Sora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f45f9ca28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tr"/>
              <a:t>Concept Vision One-Pager - To be prepared to brief every game prototype &amp; as exec summary for any game related material</a:t>
            </a:r>
            <a:endParaRPr/>
          </a:p>
        </p:txBody>
      </p:sp>
      <p:sp>
        <p:nvSpPr>
          <p:cNvPr id="66" name="Google Shape;66;g2f45f9ca28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Level Layout">
  <p:cSld name="2 Level Layout">
    <p:spTree>
      <p:nvGrpSpPr>
        <p:cNvPr id="50" name="Shape 50"/>
        <p:cNvGrpSpPr/>
        <p:nvPr/>
      </p:nvGrpSpPr>
      <p:grpSpPr>
        <a:xfrm>
          <a:off x="0" y="0"/>
          <a:ext cx="0" cy="0"/>
          <a:chOff x="0" y="0"/>
          <a:chExt cx="0" cy="0"/>
        </a:xfrm>
      </p:grpSpPr>
      <p:cxnSp>
        <p:nvCxnSpPr>
          <p:cNvPr id="51" name="Google Shape;51;p13"/>
          <p:cNvCxnSpPr/>
          <p:nvPr/>
        </p:nvCxnSpPr>
        <p:spPr>
          <a:xfrm>
            <a:off x="251222" y="246456"/>
            <a:ext cx="8641500" cy="0"/>
          </a:xfrm>
          <a:prstGeom prst="straightConnector1">
            <a:avLst/>
          </a:prstGeom>
          <a:noFill/>
          <a:ln cap="flat" cmpd="sng" w="9525">
            <a:solidFill>
              <a:schemeClr val="dk1"/>
            </a:solidFill>
            <a:prstDash val="solid"/>
            <a:round/>
            <a:headEnd len="sm" w="sm" type="none"/>
            <a:tailEnd len="sm" w="sm" type="none"/>
          </a:ln>
        </p:spPr>
      </p:cxnSp>
      <p:cxnSp>
        <p:nvCxnSpPr>
          <p:cNvPr id="52" name="Google Shape;52;p13"/>
          <p:cNvCxnSpPr/>
          <p:nvPr/>
        </p:nvCxnSpPr>
        <p:spPr>
          <a:xfrm>
            <a:off x="500063" y="4825607"/>
            <a:ext cx="0" cy="180900"/>
          </a:xfrm>
          <a:prstGeom prst="straightConnector1">
            <a:avLst/>
          </a:prstGeom>
          <a:noFill/>
          <a:ln cap="flat" cmpd="sng" w="9525">
            <a:solidFill>
              <a:schemeClr val="dk1"/>
            </a:solidFill>
            <a:prstDash val="solid"/>
            <a:round/>
            <a:headEnd len="sm" w="sm" type="none"/>
            <a:tailEnd len="sm" w="sm" type="none"/>
          </a:ln>
        </p:spPr>
      </p:cxnSp>
      <p:cxnSp>
        <p:nvCxnSpPr>
          <p:cNvPr id="53" name="Google Shape;53;p13"/>
          <p:cNvCxnSpPr/>
          <p:nvPr/>
        </p:nvCxnSpPr>
        <p:spPr>
          <a:xfrm>
            <a:off x="251222" y="4760025"/>
            <a:ext cx="8641500" cy="0"/>
          </a:xfrm>
          <a:prstGeom prst="straightConnector1">
            <a:avLst/>
          </a:prstGeom>
          <a:noFill/>
          <a:ln cap="flat" cmpd="sng" w="9525">
            <a:solidFill>
              <a:schemeClr val="dk1"/>
            </a:solidFill>
            <a:prstDash val="solid"/>
            <a:round/>
            <a:headEnd len="sm" w="sm" type="none"/>
            <a:tailEnd len="sm" w="sm" type="none"/>
          </a:ln>
        </p:spPr>
      </p:cxnSp>
      <p:sp>
        <p:nvSpPr>
          <p:cNvPr id="54" name="Google Shape;54;p13"/>
          <p:cNvSpPr txBox="1"/>
          <p:nvPr/>
        </p:nvSpPr>
        <p:spPr>
          <a:xfrm>
            <a:off x="8372475" y="4881470"/>
            <a:ext cx="520200" cy="77100"/>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000000"/>
              </a:buClr>
              <a:buSzPts val="500"/>
              <a:buFont typeface="Arial"/>
              <a:buNone/>
            </a:pPr>
            <a:r>
              <a:rPr b="0" i="0" lang="tr" sz="500" u="none" cap="none" strike="noStrike">
                <a:solidFill>
                  <a:schemeClr val="dk1"/>
                </a:solidFill>
                <a:latin typeface="Sora SemiBold"/>
                <a:ea typeface="Sora SemiBold"/>
                <a:cs typeface="Sora SemiBold"/>
                <a:sym typeface="Sora SemiBold"/>
              </a:rPr>
              <a:t>P:0</a:t>
            </a:r>
            <a:fld id="{00000000-1234-1234-1234-123412341234}" type="slidenum">
              <a:rPr b="0" i="0" lang="tr" sz="500" u="none" cap="none" strike="noStrike">
                <a:solidFill>
                  <a:schemeClr val="dk1"/>
                </a:solidFill>
                <a:latin typeface="Sora SemiBold"/>
                <a:ea typeface="Sora SemiBold"/>
                <a:cs typeface="Sora SemiBold"/>
                <a:sym typeface="Sora SemiBold"/>
              </a:rPr>
              <a:t>‹#›</a:t>
            </a:fld>
            <a:endParaRPr b="0" i="0" sz="500" u="none" cap="none" strike="noStrike">
              <a:solidFill>
                <a:schemeClr val="dk1"/>
              </a:solidFill>
              <a:latin typeface="Sora SemiBold"/>
              <a:ea typeface="Sora SemiBold"/>
              <a:cs typeface="Sora SemiBold"/>
              <a:sym typeface="Sora SemiBold"/>
            </a:endParaRPr>
          </a:p>
        </p:txBody>
      </p:sp>
      <p:sp>
        <p:nvSpPr>
          <p:cNvPr id="55" name="Google Shape;55;p13"/>
          <p:cNvSpPr/>
          <p:nvPr/>
        </p:nvSpPr>
        <p:spPr>
          <a:xfrm>
            <a:off x="1" y="0"/>
            <a:ext cx="27000" cy="5143500"/>
          </a:xfrm>
          <a:prstGeom prst="rect">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56" name="Google Shape;56;p13"/>
          <p:cNvSpPr txBox="1"/>
          <p:nvPr>
            <p:ph type="title"/>
          </p:nvPr>
        </p:nvSpPr>
        <p:spPr>
          <a:xfrm>
            <a:off x="251221" y="346471"/>
            <a:ext cx="8641500" cy="229800"/>
          </a:xfrm>
          <a:prstGeom prst="rect">
            <a:avLst/>
          </a:prstGeom>
          <a:noFill/>
          <a:ln>
            <a:noFill/>
          </a:ln>
        </p:spPr>
        <p:txBody>
          <a:bodyPr anchorCtr="0" anchor="t" bIns="0" lIns="0" spcFirstLastPara="1" rIns="0" wrap="square" tIns="0">
            <a:spAutoFit/>
          </a:bodyPr>
          <a:lstStyle>
            <a:lvl1pPr lvl="0" marR="0" rtl="0" algn="l">
              <a:lnSpc>
                <a:spcPct val="90000"/>
              </a:lnSpc>
              <a:spcBef>
                <a:spcPts val="0"/>
              </a:spcBef>
              <a:spcAft>
                <a:spcPts val="0"/>
              </a:spcAft>
              <a:buClr>
                <a:srgbClr val="000000"/>
              </a:buClr>
              <a:buSzPts val="1100"/>
              <a:buFont typeface="Arial"/>
              <a:buNone/>
              <a:defRPr b="0" i="0" sz="1700" u="none" cap="none" strike="noStrike">
                <a:solidFill>
                  <a:srgbClr val="000000"/>
                </a:solidFill>
                <a:latin typeface="Sora ExtraBold"/>
                <a:ea typeface="Sora ExtraBold"/>
                <a:cs typeface="Sora ExtraBold"/>
                <a:sym typeface="Sora ExtraBold"/>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57" name="Google Shape;57;p13"/>
          <p:cNvSpPr txBox="1"/>
          <p:nvPr>
            <p:ph idx="1" type="body"/>
          </p:nvPr>
        </p:nvSpPr>
        <p:spPr>
          <a:xfrm>
            <a:off x="251221" y="590290"/>
            <a:ext cx="8641500" cy="109500"/>
          </a:xfrm>
          <a:prstGeom prst="rect">
            <a:avLst/>
          </a:prstGeom>
          <a:noFill/>
          <a:ln>
            <a:noFill/>
          </a:ln>
        </p:spPr>
        <p:txBody>
          <a:bodyPr anchorCtr="0" anchor="t" bIns="0" lIns="0" spcFirstLastPara="1" rIns="0" wrap="square" tIns="0">
            <a:spAutoFit/>
          </a:bodyPr>
          <a:lstStyle>
            <a:lvl1pPr indent="-228600" lvl="0" marL="457200" marR="0" rtl="0" algn="l">
              <a:lnSpc>
                <a:spcPct val="110000"/>
              </a:lnSpc>
              <a:spcBef>
                <a:spcPts val="0"/>
              </a:spcBef>
              <a:spcAft>
                <a:spcPts val="0"/>
              </a:spcAft>
              <a:buClr>
                <a:srgbClr val="000000"/>
              </a:buClr>
              <a:buSzPts val="1100"/>
              <a:buFont typeface="Arial"/>
              <a:buNone/>
              <a:defRPr b="0" i="0" sz="700" u="none" cap="none" strike="noStrike">
                <a:solidFill>
                  <a:srgbClr val="000000"/>
                </a:solidFill>
                <a:latin typeface="Sora"/>
                <a:ea typeface="Sora"/>
                <a:cs typeface="Sora"/>
                <a:sym typeface="Sora"/>
              </a:defRPr>
            </a:lvl1pPr>
            <a:lvl2pPr indent="-228600" lvl="1" marL="91440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grpSp>
        <p:nvGrpSpPr>
          <p:cNvPr id="58" name="Google Shape;58;p13"/>
          <p:cNvGrpSpPr/>
          <p:nvPr/>
        </p:nvGrpSpPr>
        <p:grpSpPr>
          <a:xfrm>
            <a:off x="251311" y="4825615"/>
            <a:ext cx="180982" cy="180982"/>
            <a:chOff x="6631504" y="577851"/>
            <a:chExt cx="533399" cy="533399"/>
          </a:xfrm>
        </p:grpSpPr>
        <p:sp>
          <p:nvSpPr>
            <p:cNvPr id="59" name="Google Shape;59;p13"/>
            <p:cNvSpPr/>
            <p:nvPr/>
          </p:nvSpPr>
          <p:spPr>
            <a:xfrm>
              <a:off x="6631504" y="856492"/>
              <a:ext cx="254758" cy="254758"/>
            </a:xfrm>
            <a:custGeom>
              <a:rect b="b" l="l" r="r" t="t"/>
              <a:pathLst>
                <a:path extrusionOk="0" h="254758" w="254758">
                  <a:moveTo>
                    <a:pt x="0" y="254758"/>
                  </a:moveTo>
                  <a:lnTo>
                    <a:pt x="68997" y="254758"/>
                  </a:lnTo>
                  <a:lnTo>
                    <a:pt x="68997" y="68997"/>
                  </a:lnTo>
                  <a:lnTo>
                    <a:pt x="92881" y="68997"/>
                  </a:lnTo>
                  <a:lnTo>
                    <a:pt x="92881" y="254758"/>
                  </a:lnTo>
                  <a:lnTo>
                    <a:pt x="161878" y="254758"/>
                  </a:lnTo>
                  <a:lnTo>
                    <a:pt x="161878" y="68997"/>
                  </a:lnTo>
                  <a:lnTo>
                    <a:pt x="185761" y="68997"/>
                  </a:lnTo>
                  <a:lnTo>
                    <a:pt x="185761" y="254758"/>
                  </a:lnTo>
                  <a:lnTo>
                    <a:pt x="254758" y="254758"/>
                  </a:lnTo>
                  <a:lnTo>
                    <a:pt x="254758" y="0"/>
                  </a:lnTo>
                  <a:lnTo>
                    <a:pt x="0" y="0"/>
                  </a:lnTo>
                  <a:lnTo>
                    <a:pt x="0" y="254758"/>
                  </a:lnTo>
                  <a:close/>
                </a:path>
              </a:pathLst>
            </a:cu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0" name="Google Shape;60;p13"/>
            <p:cNvSpPr/>
            <p:nvPr/>
          </p:nvSpPr>
          <p:spPr>
            <a:xfrm>
              <a:off x="6910145" y="577851"/>
              <a:ext cx="254758" cy="254758"/>
            </a:xfrm>
            <a:custGeom>
              <a:rect b="b" l="l" r="r" t="t"/>
              <a:pathLst>
                <a:path extrusionOk="0" h="254758" w="254758">
                  <a:moveTo>
                    <a:pt x="0" y="0"/>
                  </a:moveTo>
                  <a:lnTo>
                    <a:pt x="0" y="254758"/>
                  </a:lnTo>
                  <a:lnTo>
                    <a:pt x="254758" y="254758"/>
                  </a:lnTo>
                  <a:lnTo>
                    <a:pt x="254758" y="0"/>
                  </a:lnTo>
                  <a:lnTo>
                    <a:pt x="0" y="0"/>
                  </a:lnTo>
                  <a:close/>
                  <a:moveTo>
                    <a:pt x="185761" y="185761"/>
                  </a:moveTo>
                  <a:lnTo>
                    <a:pt x="68997" y="185761"/>
                  </a:lnTo>
                  <a:lnTo>
                    <a:pt x="68997" y="68997"/>
                  </a:lnTo>
                  <a:lnTo>
                    <a:pt x="185761" y="68997"/>
                  </a:lnTo>
                  <a:lnTo>
                    <a:pt x="185761" y="185761"/>
                  </a:lnTo>
                  <a:close/>
                </a:path>
              </a:pathLst>
            </a:cu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1" name="Google Shape;61;p13"/>
            <p:cNvSpPr/>
            <p:nvPr/>
          </p:nvSpPr>
          <p:spPr>
            <a:xfrm>
              <a:off x="6910145" y="856492"/>
              <a:ext cx="254758" cy="254758"/>
            </a:xfrm>
            <a:custGeom>
              <a:rect b="b" l="l" r="r" t="t"/>
              <a:pathLst>
                <a:path extrusionOk="0" h="254758" w="254758">
                  <a:moveTo>
                    <a:pt x="0" y="254758"/>
                  </a:moveTo>
                  <a:lnTo>
                    <a:pt x="68997" y="254758"/>
                  </a:lnTo>
                  <a:lnTo>
                    <a:pt x="68997" y="196376"/>
                  </a:lnTo>
                  <a:lnTo>
                    <a:pt x="185761" y="196376"/>
                  </a:lnTo>
                  <a:lnTo>
                    <a:pt x="185761" y="254758"/>
                  </a:lnTo>
                  <a:lnTo>
                    <a:pt x="254758" y="254758"/>
                  </a:lnTo>
                  <a:lnTo>
                    <a:pt x="254758" y="0"/>
                  </a:lnTo>
                  <a:lnTo>
                    <a:pt x="0" y="0"/>
                  </a:lnTo>
                  <a:lnTo>
                    <a:pt x="0" y="254758"/>
                  </a:lnTo>
                  <a:close/>
                  <a:moveTo>
                    <a:pt x="68997" y="68997"/>
                  </a:moveTo>
                  <a:lnTo>
                    <a:pt x="185761" y="68997"/>
                  </a:lnTo>
                  <a:lnTo>
                    <a:pt x="185761" y="127379"/>
                  </a:lnTo>
                  <a:lnTo>
                    <a:pt x="68997" y="127379"/>
                  </a:lnTo>
                  <a:lnTo>
                    <a:pt x="68997" y="68997"/>
                  </a:lnTo>
                  <a:close/>
                </a:path>
              </a:pathLst>
            </a:cu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62" name="Google Shape;62;p13"/>
            <p:cNvSpPr/>
            <p:nvPr/>
          </p:nvSpPr>
          <p:spPr>
            <a:xfrm>
              <a:off x="6631504" y="577851"/>
              <a:ext cx="254758" cy="254758"/>
            </a:xfrm>
            <a:custGeom>
              <a:rect b="b" l="l" r="r" t="t"/>
              <a:pathLst>
                <a:path extrusionOk="0" h="254758" w="254758">
                  <a:moveTo>
                    <a:pt x="185761" y="92881"/>
                  </a:moveTo>
                  <a:lnTo>
                    <a:pt x="68997" y="92881"/>
                  </a:lnTo>
                  <a:lnTo>
                    <a:pt x="68997" y="0"/>
                  </a:lnTo>
                  <a:lnTo>
                    <a:pt x="0" y="0"/>
                  </a:lnTo>
                  <a:lnTo>
                    <a:pt x="0" y="254758"/>
                  </a:lnTo>
                  <a:lnTo>
                    <a:pt x="68997" y="254758"/>
                  </a:lnTo>
                  <a:lnTo>
                    <a:pt x="68997" y="161878"/>
                  </a:lnTo>
                  <a:lnTo>
                    <a:pt x="185761" y="161878"/>
                  </a:lnTo>
                  <a:lnTo>
                    <a:pt x="185761" y="254758"/>
                  </a:lnTo>
                  <a:lnTo>
                    <a:pt x="254758" y="254758"/>
                  </a:lnTo>
                  <a:lnTo>
                    <a:pt x="254758" y="0"/>
                  </a:lnTo>
                  <a:lnTo>
                    <a:pt x="185761" y="0"/>
                  </a:lnTo>
                  <a:lnTo>
                    <a:pt x="185761" y="92881"/>
                  </a:lnTo>
                  <a:close/>
                </a:path>
              </a:pathLst>
            </a:custGeom>
            <a:solidFill>
              <a:srgbClr val="00000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63" name="Google Shape;63;p13"/>
          <p:cNvSpPr txBox="1"/>
          <p:nvPr>
            <p:ph idx="2" type="subTitle"/>
          </p:nvPr>
        </p:nvSpPr>
        <p:spPr>
          <a:xfrm>
            <a:off x="251250" y="588056"/>
            <a:ext cx="8641500" cy="114000"/>
          </a:xfrm>
          <a:prstGeom prst="rect">
            <a:avLst/>
          </a:prstGeom>
        </p:spPr>
        <p:txBody>
          <a:bodyPr anchorCtr="0" anchor="t" bIns="0" lIns="0" spcFirstLastPara="1" rIns="0" wrap="square" tIns="0">
            <a:normAutofit/>
          </a:bodyPr>
          <a:lstStyle>
            <a:lvl1pPr lvl="0" rtl="0">
              <a:spcBef>
                <a:spcPts val="0"/>
              </a:spcBef>
              <a:spcAft>
                <a:spcPts val="0"/>
              </a:spcAft>
              <a:buSzPts val="700"/>
              <a:buFont typeface="Sora"/>
              <a:buNone/>
              <a:defRPr sz="700">
                <a:latin typeface="Sora"/>
                <a:ea typeface="Sora"/>
                <a:cs typeface="Sora"/>
                <a:sym typeface="Sora"/>
              </a:defRPr>
            </a:lvl1pPr>
            <a:lvl2pPr lvl="1" rtl="0">
              <a:spcBef>
                <a:spcPts val="0"/>
              </a:spcBef>
              <a:spcAft>
                <a:spcPts val="0"/>
              </a:spcAft>
              <a:buSzPts val="700"/>
              <a:buFont typeface="Sora"/>
              <a:buNone/>
              <a:defRPr sz="700">
                <a:latin typeface="Sora"/>
                <a:ea typeface="Sora"/>
                <a:cs typeface="Sora"/>
                <a:sym typeface="Sora"/>
              </a:defRPr>
            </a:lvl2pPr>
            <a:lvl3pPr lvl="2" rtl="0">
              <a:spcBef>
                <a:spcPts val="0"/>
              </a:spcBef>
              <a:spcAft>
                <a:spcPts val="0"/>
              </a:spcAft>
              <a:buSzPts val="700"/>
              <a:buFont typeface="Sora"/>
              <a:buNone/>
              <a:defRPr sz="700">
                <a:latin typeface="Sora"/>
                <a:ea typeface="Sora"/>
                <a:cs typeface="Sora"/>
                <a:sym typeface="Sora"/>
              </a:defRPr>
            </a:lvl3pPr>
            <a:lvl4pPr lvl="3" rtl="0">
              <a:spcBef>
                <a:spcPts val="0"/>
              </a:spcBef>
              <a:spcAft>
                <a:spcPts val="0"/>
              </a:spcAft>
              <a:buSzPts val="700"/>
              <a:buFont typeface="Sora"/>
              <a:buNone/>
              <a:defRPr sz="700">
                <a:latin typeface="Sora"/>
                <a:ea typeface="Sora"/>
                <a:cs typeface="Sora"/>
                <a:sym typeface="Sora"/>
              </a:defRPr>
            </a:lvl4pPr>
            <a:lvl5pPr lvl="4" rtl="0">
              <a:spcBef>
                <a:spcPts val="0"/>
              </a:spcBef>
              <a:spcAft>
                <a:spcPts val="0"/>
              </a:spcAft>
              <a:buSzPts val="700"/>
              <a:buFont typeface="Sora"/>
              <a:buNone/>
              <a:defRPr sz="700">
                <a:latin typeface="Sora"/>
                <a:ea typeface="Sora"/>
                <a:cs typeface="Sora"/>
                <a:sym typeface="Sora"/>
              </a:defRPr>
            </a:lvl5pPr>
            <a:lvl6pPr lvl="5" rtl="0">
              <a:spcBef>
                <a:spcPts val="0"/>
              </a:spcBef>
              <a:spcAft>
                <a:spcPts val="0"/>
              </a:spcAft>
              <a:buSzPts val="700"/>
              <a:buFont typeface="Sora"/>
              <a:buNone/>
              <a:defRPr sz="700">
                <a:latin typeface="Sora"/>
                <a:ea typeface="Sora"/>
                <a:cs typeface="Sora"/>
                <a:sym typeface="Sora"/>
              </a:defRPr>
            </a:lvl6pPr>
            <a:lvl7pPr lvl="6" rtl="0">
              <a:spcBef>
                <a:spcPts val="0"/>
              </a:spcBef>
              <a:spcAft>
                <a:spcPts val="0"/>
              </a:spcAft>
              <a:buSzPts val="700"/>
              <a:buFont typeface="Sora"/>
              <a:buNone/>
              <a:defRPr sz="700">
                <a:latin typeface="Sora"/>
                <a:ea typeface="Sora"/>
                <a:cs typeface="Sora"/>
                <a:sym typeface="Sora"/>
              </a:defRPr>
            </a:lvl7pPr>
            <a:lvl8pPr lvl="7" rtl="0">
              <a:spcBef>
                <a:spcPts val="0"/>
              </a:spcBef>
              <a:spcAft>
                <a:spcPts val="0"/>
              </a:spcAft>
              <a:buSzPts val="700"/>
              <a:buFont typeface="Sora"/>
              <a:buNone/>
              <a:defRPr sz="700">
                <a:latin typeface="Sora"/>
                <a:ea typeface="Sora"/>
                <a:cs typeface="Sora"/>
                <a:sym typeface="Sora"/>
              </a:defRPr>
            </a:lvl8pPr>
            <a:lvl9pPr lvl="8" rtl="0">
              <a:spcBef>
                <a:spcPts val="0"/>
              </a:spcBef>
              <a:spcAft>
                <a:spcPts val="0"/>
              </a:spcAft>
              <a:buSzPts val="700"/>
              <a:buFont typeface="Sora"/>
              <a:buNone/>
              <a:defRPr sz="700">
                <a:latin typeface="Sora"/>
                <a:ea typeface="Sora"/>
                <a:cs typeface="Sora"/>
                <a:sym typeface="Sora"/>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play.google.com/store/apps/details?id=com.LuckyPotionGames.IdleArcherTowerDefense" TargetMode="External"/><Relationship Id="rId4" Type="http://schemas.openxmlformats.org/officeDocument/2006/relationships/hyperlink" Target="https://apps.apple.com/tr/app/2048-puzzle-slide-3d-cube/id1544293813" TargetMode="External"/><Relationship Id="rId9" Type="http://schemas.openxmlformats.org/officeDocument/2006/relationships/image" Target="../media/image3.jpg"/><Relationship Id="rId5" Type="http://schemas.openxmlformats.org/officeDocument/2006/relationships/hyperlink" Target="https://apps.apple.com/tr/app/backpack-brawl/id6479175676?l=tr" TargetMode="External"/><Relationship Id="rId6" Type="http://schemas.openxmlformats.org/officeDocument/2006/relationships/hyperlink" Target="https://play.google.com/store/apps/details?id=com.LuckyPotionGames.IdleArcherTowerDefense" TargetMode="External"/><Relationship Id="rId7" Type="http://schemas.openxmlformats.org/officeDocument/2006/relationships/image" Target="../media/image1.jpg"/><Relationship Id="rId8"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251217" y="346463"/>
            <a:ext cx="4320900" cy="2355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SzPts val="1100"/>
              <a:buNone/>
            </a:pPr>
            <a:r>
              <a:rPr lang="tr"/>
              <a:t>Concept vision - </a:t>
            </a:r>
            <a:r>
              <a:rPr lang="tr"/>
              <a:t>Backpack Ninja</a:t>
            </a:r>
            <a:endParaRPr/>
          </a:p>
        </p:txBody>
      </p:sp>
      <p:sp>
        <p:nvSpPr>
          <p:cNvPr id="69" name="Google Shape;69;p14"/>
          <p:cNvSpPr txBox="1"/>
          <p:nvPr>
            <p:ph idx="2" type="subTitle"/>
          </p:nvPr>
        </p:nvSpPr>
        <p:spPr>
          <a:xfrm>
            <a:off x="194100" y="588056"/>
            <a:ext cx="4320600" cy="114000"/>
          </a:xfrm>
          <a:prstGeom prst="rect">
            <a:avLst/>
          </a:prstGeom>
        </p:spPr>
        <p:txBody>
          <a:bodyPr anchorCtr="0" anchor="t" bIns="0" lIns="0" spcFirstLastPara="1" rIns="0" wrap="square" tIns="0">
            <a:normAutofit/>
          </a:bodyPr>
          <a:lstStyle/>
          <a:p>
            <a:pPr indent="0" lvl="0" marL="0" rtl="0" algn="l">
              <a:spcBef>
                <a:spcPts val="0"/>
              </a:spcBef>
              <a:spcAft>
                <a:spcPts val="1200"/>
              </a:spcAft>
              <a:buNone/>
            </a:pPr>
            <a:r>
              <a:rPr lang="tr"/>
              <a:t> [RPG], [2.5D][Puzzle]</a:t>
            </a:r>
            <a:endParaRPr/>
          </a:p>
        </p:txBody>
      </p:sp>
      <p:sp>
        <p:nvSpPr>
          <p:cNvPr id="70" name="Google Shape;70;p14"/>
          <p:cNvSpPr/>
          <p:nvPr/>
        </p:nvSpPr>
        <p:spPr>
          <a:xfrm>
            <a:off x="248838" y="918250"/>
            <a:ext cx="4211100" cy="22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b="1" lang="tr" sz="900">
                <a:latin typeface="Sora"/>
                <a:ea typeface="Sora"/>
                <a:cs typeface="Sora"/>
                <a:sym typeface="Sora"/>
              </a:rPr>
              <a:t>Core loop overview</a:t>
            </a:r>
            <a:endParaRPr b="1" sz="900">
              <a:latin typeface="Sora"/>
              <a:ea typeface="Sora"/>
              <a:cs typeface="Sora"/>
              <a:sym typeface="Sora"/>
            </a:endParaRPr>
          </a:p>
        </p:txBody>
      </p:sp>
      <p:sp>
        <p:nvSpPr>
          <p:cNvPr id="71" name="Google Shape;71;p14"/>
          <p:cNvSpPr/>
          <p:nvPr/>
        </p:nvSpPr>
        <p:spPr>
          <a:xfrm>
            <a:off x="248838" y="1136699"/>
            <a:ext cx="4211100" cy="220200"/>
          </a:xfrm>
          <a:prstGeom prst="roundRect">
            <a:avLst>
              <a:gd fmla="val 16667" name="adj"/>
            </a:avLst>
          </a:prstGeom>
          <a:noFill/>
          <a:ln>
            <a:noFill/>
          </a:ln>
        </p:spPr>
        <p:txBody>
          <a:bodyPr anchorCtr="0" anchor="t" bIns="68575" lIns="68575" spcFirstLastPara="1" rIns="68575" wrap="square" tIns="68575">
            <a:noAutofit/>
          </a:bodyPr>
          <a:lstStyle/>
          <a:p>
            <a:pPr indent="-209550" lvl="0" marL="342900" rtl="0" algn="l">
              <a:spcBef>
                <a:spcPts val="0"/>
              </a:spcBef>
              <a:spcAft>
                <a:spcPts val="0"/>
              </a:spcAft>
              <a:buSzPts val="700"/>
              <a:buFont typeface="Sora"/>
              <a:buChar char="●"/>
            </a:pPr>
            <a:r>
              <a:rPr b="1" lang="tr" sz="500">
                <a:latin typeface="Sora"/>
                <a:ea typeface="Sora"/>
                <a:cs typeface="Sora"/>
                <a:sym typeface="Sora"/>
              </a:rPr>
              <a:t>Character:</a:t>
            </a:r>
            <a:r>
              <a:rPr b="1" lang="tr" sz="600">
                <a:latin typeface="Sora"/>
                <a:ea typeface="Sora"/>
                <a:cs typeface="Sora"/>
                <a:sym typeface="Sora"/>
              </a:rPr>
              <a:t> </a:t>
            </a:r>
            <a:r>
              <a:rPr lang="tr" sz="600">
                <a:latin typeface="Sora"/>
                <a:ea typeface="Sora"/>
                <a:cs typeface="Sora"/>
                <a:sym typeface="Sora"/>
              </a:rPr>
              <a:t>Ninja</a:t>
            </a:r>
            <a:endParaRPr sz="600">
              <a:latin typeface="Sora"/>
              <a:ea typeface="Sora"/>
              <a:cs typeface="Sora"/>
              <a:sym typeface="Sora"/>
            </a:endParaRPr>
          </a:p>
          <a:p>
            <a:pPr indent="-209550" lvl="0" marL="342900" rtl="0" algn="l">
              <a:spcBef>
                <a:spcPts val="0"/>
              </a:spcBef>
              <a:spcAft>
                <a:spcPts val="0"/>
              </a:spcAft>
              <a:buSzPts val="700"/>
              <a:buFont typeface="Sora"/>
              <a:buChar char="●"/>
            </a:pPr>
            <a:r>
              <a:rPr b="1" lang="tr" sz="500">
                <a:latin typeface="Sora"/>
                <a:ea typeface="Sora"/>
                <a:cs typeface="Sora"/>
                <a:sym typeface="Sora"/>
              </a:rPr>
              <a:t>Gameplay:</a:t>
            </a:r>
            <a:r>
              <a:rPr b="1" lang="tr" sz="600">
                <a:latin typeface="Sora"/>
                <a:ea typeface="Sora"/>
                <a:cs typeface="Sora"/>
                <a:sym typeface="Sora"/>
              </a:rPr>
              <a:t> </a:t>
            </a:r>
            <a:endParaRPr b="1" sz="600">
              <a:latin typeface="Sora"/>
              <a:ea typeface="Sora"/>
              <a:cs typeface="Sora"/>
              <a:sym typeface="Sora"/>
            </a:endParaRPr>
          </a:p>
          <a:p>
            <a:pPr indent="-203200" lvl="1" marL="685800" rtl="0" algn="l">
              <a:spcBef>
                <a:spcPts val="0"/>
              </a:spcBef>
              <a:spcAft>
                <a:spcPts val="0"/>
              </a:spcAft>
              <a:buClr>
                <a:schemeClr val="dk1"/>
              </a:buClr>
              <a:buSzPts val="600"/>
              <a:buFont typeface="Sora"/>
              <a:buChar char="○"/>
            </a:pPr>
            <a:r>
              <a:rPr lang="tr" sz="600">
                <a:solidFill>
                  <a:schemeClr val="dk1"/>
                </a:solidFill>
                <a:latin typeface="Sora"/>
                <a:ea typeface="Sora"/>
                <a:cs typeface="Sora"/>
                <a:sym typeface="Sora"/>
              </a:rPr>
              <a:t>Ninja karakterimiz tasarlanmış puzzle maplerinde kayarak (Slide) hareket eder. Hareketlerimiz 4 tarafa doğru bir engel çıkan kadar ilerleyerek gerçekleşir, Harita içerisinde çalılar ile hareketlerimizi çeşitlilik katıyoruz. Yerleştirilmiş düşmanları alt ederek geçiş kapısından bir sonraki mape geçer. Düşmanları alt ettikce para kazanır. bölümleri tamamladıkça çantasına koymak için itemler kazanır. bölüm aralarında itemler rastgele gelir. oyun parası ile yenileme yapılabilir. ve itemler satılır. satmak istenmeyen itemler başka küçük bir çantaya konulabilir.</a:t>
            </a:r>
            <a:endParaRPr sz="600">
              <a:solidFill>
                <a:schemeClr val="dk1"/>
              </a:solidFill>
              <a:latin typeface="Sora"/>
              <a:ea typeface="Sora"/>
              <a:cs typeface="Sora"/>
              <a:sym typeface="Sora"/>
            </a:endParaRPr>
          </a:p>
          <a:p>
            <a:pPr indent="-203200" lvl="1" marL="685800" rtl="0" algn="l">
              <a:spcBef>
                <a:spcPts val="0"/>
              </a:spcBef>
              <a:spcAft>
                <a:spcPts val="0"/>
              </a:spcAft>
              <a:buClr>
                <a:schemeClr val="dk1"/>
              </a:buClr>
              <a:buSzPts val="600"/>
              <a:buFont typeface="Sora"/>
              <a:buChar char="○"/>
            </a:pPr>
            <a:r>
              <a:rPr lang="tr" sz="600">
                <a:solidFill>
                  <a:schemeClr val="dk1"/>
                </a:solidFill>
                <a:latin typeface="Sora"/>
                <a:ea typeface="Sora"/>
                <a:cs typeface="Sora"/>
                <a:sym typeface="Sora"/>
              </a:rPr>
              <a:t>Düşmanları alt etmenin 2 yolu var. Eğer ön taraftan saldırırsak düşmandan hasar alarak  başlanır. yan taraflardan saldırırsak eşit şartlarda başlanır, arka taraftan saldırırsa düşmana hasar vererek savaşa başlanır. Savaş çantalarımızdaki itemler ile bir birimze saldırarak başlanır. Düşmanları öldürdükten sonra onun olduğu kareye Ninjamız geçer.</a:t>
            </a:r>
            <a:endParaRPr sz="600">
              <a:solidFill>
                <a:schemeClr val="dk1"/>
              </a:solidFill>
              <a:latin typeface="Sora"/>
              <a:ea typeface="Sora"/>
              <a:cs typeface="Sora"/>
              <a:sym typeface="Sora"/>
            </a:endParaRPr>
          </a:p>
          <a:p>
            <a:pPr indent="-196850" lvl="0" marL="342900" rtl="0" algn="l">
              <a:spcBef>
                <a:spcPts val="0"/>
              </a:spcBef>
              <a:spcAft>
                <a:spcPts val="0"/>
              </a:spcAft>
              <a:buSzPts val="500"/>
              <a:buFont typeface="Sora"/>
              <a:buChar char="●"/>
            </a:pPr>
            <a:r>
              <a:rPr b="1" lang="tr" sz="500">
                <a:latin typeface="Sora"/>
                <a:ea typeface="Sora"/>
                <a:cs typeface="Sora"/>
                <a:sym typeface="Sora"/>
              </a:rPr>
              <a:t>How is the core loop?</a:t>
            </a:r>
            <a:endParaRPr b="1" sz="500">
              <a:latin typeface="Sora"/>
              <a:ea typeface="Sora"/>
              <a:cs typeface="Sora"/>
              <a:sym typeface="Sora"/>
            </a:endParaRPr>
          </a:p>
          <a:p>
            <a:pPr indent="-203200" lvl="1" marL="685800" rtl="0" algn="l">
              <a:spcBef>
                <a:spcPts val="0"/>
              </a:spcBef>
              <a:spcAft>
                <a:spcPts val="0"/>
              </a:spcAft>
              <a:buSzPts val="600"/>
              <a:buFont typeface="Sora"/>
              <a:buChar char="○"/>
            </a:pPr>
            <a:r>
              <a:rPr lang="tr" sz="600">
                <a:latin typeface="Sora"/>
                <a:ea typeface="Sora"/>
                <a:cs typeface="Sora"/>
                <a:sym typeface="Sora"/>
              </a:rPr>
              <a:t>Bölüme başla</a:t>
            </a:r>
            <a:r>
              <a:rPr lang="tr" sz="600">
                <a:latin typeface="Sora"/>
                <a:ea typeface="Sora"/>
                <a:cs typeface="Sora"/>
                <a:sym typeface="Sora"/>
              </a:rPr>
              <a:t> → Düşmanları ortadan kaldır / Geçitten geç → Bölümü tamamla → Çantanı geliştir </a:t>
            </a:r>
            <a:r>
              <a:rPr lang="tr" sz="600">
                <a:solidFill>
                  <a:schemeClr val="dk1"/>
                </a:solidFill>
                <a:latin typeface="Sora"/>
                <a:ea typeface="Sora"/>
                <a:cs typeface="Sora"/>
                <a:sym typeface="Sora"/>
              </a:rPr>
              <a:t>→ Yeni bölüme geç</a:t>
            </a:r>
            <a:endParaRPr sz="600">
              <a:latin typeface="Sora"/>
              <a:ea typeface="Sora"/>
              <a:cs typeface="Sora"/>
              <a:sym typeface="Sora"/>
            </a:endParaRPr>
          </a:p>
          <a:p>
            <a:pPr indent="-196850" lvl="0" marL="342900" rtl="0" algn="l">
              <a:spcBef>
                <a:spcPts val="0"/>
              </a:spcBef>
              <a:spcAft>
                <a:spcPts val="0"/>
              </a:spcAft>
              <a:buSzPts val="500"/>
              <a:buFont typeface="Sora"/>
              <a:buChar char="●"/>
            </a:pPr>
            <a:r>
              <a:rPr b="1" lang="tr" sz="500">
                <a:latin typeface="Sora"/>
                <a:ea typeface="Sora"/>
                <a:cs typeface="Sora"/>
                <a:sym typeface="Sora"/>
              </a:rPr>
              <a:t>What’s the win condition?</a:t>
            </a:r>
            <a:endParaRPr b="1" sz="500">
              <a:latin typeface="Sora"/>
              <a:ea typeface="Sora"/>
              <a:cs typeface="Sora"/>
              <a:sym typeface="Sora"/>
            </a:endParaRPr>
          </a:p>
          <a:p>
            <a:pPr indent="-203200" lvl="1" marL="685800" rtl="0" algn="l">
              <a:spcBef>
                <a:spcPts val="0"/>
              </a:spcBef>
              <a:spcAft>
                <a:spcPts val="0"/>
              </a:spcAft>
              <a:buSzPts val="600"/>
              <a:buFont typeface="Sora"/>
              <a:buChar char="○"/>
            </a:pPr>
            <a:r>
              <a:rPr lang="tr" sz="600">
                <a:latin typeface="Sora"/>
                <a:ea typeface="Sora"/>
                <a:cs typeface="Sora"/>
                <a:sym typeface="Sora"/>
              </a:rPr>
              <a:t>Bölümlerdeki geçitlerden geç</a:t>
            </a:r>
            <a:endParaRPr sz="600">
              <a:solidFill>
                <a:schemeClr val="dk1"/>
              </a:solidFill>
              <a:latin typeface="Sora"/>
              <a:ea typeface="Sora"/>
              <a:cs typeface="Sora"/>
              <a:sym typeface="Sora"/>
            </a:endParaRPr>
          </a:p>
          <a:p>
            <a:pPr indent="-196850" lvl="0" marL="342900" rtl="0" algn="l">
              <a:spcBef>
                <a:spcPts val="0"/>
              </a:spcBef>
              <a:spcAft>
                <a:spcPts val="0"/>
              </a:spcAft>
              <a:buClr>
                <a:schemeClr val="dk1"/>
              </a:buClr>
              <a:buSzPts val="500"/>
              <a:buFont typeface="Sora"/>
              <a:buChar char="●"/>
            </a:pPr>
            <a:r>
              <a:rPr b="1" lang="tr" sz="500">
                <a:solidFill>
                  <a:schemeClr val="dk1"/>
                </a:solidFill>
                <a:latin typeface="Sora"/>
                <a:ea typeface="Sora"/>
                <a:cs typeface="Sora"/>
                <a:sym typeface="Sora"/>
              </a:rPr>
              <a:t>What’s the lose condition?</a:t>
            </a:r>
            <a:endParaRPr b="1" sz="500">
              <a:solidFill>
                <a:schemeClr val="dk1"/>
              </a:solidFill>
              <a:latin typeface="Sora"/>
              <a:ea typeface="Sora"/>
              <a:cs typeface="Sora"/>
              <a:sym typeface="Sora"/>
            </a:endParaRPr>
          </a:p>
          <a:p>
            <a:pPr indent="-203200" lvl="1" marL="685800" rtl="0" algn="l">
              <a:spcBef>
                <a:spcPts val="0"/>
              </a:spcBef>
              <a:spcAft>
                <a:spcPts val="0"/>
              </a:spcAft>
              <a:buClr>
                <a:schemeClr val="dk1"/>
              </a:buClr>
              <a:buSzPts val="600"/>
              <a:buFont typeface="Sora"/>
              <a:buChar char="○"/>
            </a:pPr>
            <a:r>
              <a:rPr lang="tr" sz="600">
                <a:solidFill>
                  <a:schemeClr val="dk1"/>
                </a:solidFill>
                <a:latin typeface="Sora"/>
                <a:ea typeface="Sora"/>
                <a:cs typeface="Sora"/>
                <a:sym typeface="Sora"/>
              </a:rPr>
              <a:t>Ninjamızın canın sıfırlanması </a:t>
            </a:r>
            <a:endParaRPr sz="600">
              <a:solidFill>
                <a:schemeClr val="dk1"/>
              </a:solidFill>
              <a:latin typeface="Sora"/>
              <a:ea typeface="Sora"/>
              <a:cs typeface="Sora"/>
              <a:sym typeface="Sora"/>
            </a:endParaRPr>
          </a:p>
          <a:p>
            <a:pPr indent="-196850" lvl="0" marL="342900" rtl="0" algn="l">
              <a:spcBef>
                <a:spcPts val="0"/>
              </a:spcBef>
              <a:spcAft>
                <a:spcPts val="0"/>
              </a:spcAft>
              <a:buSzPts val="500"/>
              <a:buFont typeface="Sora"/>
              <a:buChar char="●"/>
            </a:pPr>
            <a:r>
              <a:rPr b="1" lang="tr" sz="500">
                <a:latin typeface="Sora"/>
                <a:ea typeface="Sora"/>
                <a:cs typeface="Sora"/>
                <a:sym typeface="Sora"/>
              </a:rPr>
              <a:t>What’s the theme?</a:t>
            </a:r>
            <a:endParaRPr b="1" sz="500">
              <a:latin typeface="Sora"/>
              <a:ea typeface="Sora"/>
              <a:cs typeface="Sora"/>
              <a:sym typeface="Sora"/>
            </a:endParaRPr>
          </a:p>
          <a:p>
            <a:pPr indent="-203200" lvl="1" marL="685800" rtl="0" algn="l">
              <a:spcBef>
                <a:spcPts val="0"/>
              </a:spcBef>
              <a:spcAft>
                <a:spcPts val="0"/>
              </a:spcAft>
              <a:buSzPts val="600"/>
              <a:buFont typeface="Sora"/>
              <a:buChar char="○"/>
            </a:pPr>
            <a:r>
              <a:rPr lang="tr" sz="600">
                <a:latin typeface="Sora"/>
                <a:ea typeface="Sora"/>
                <a:cs typeface="Sora"/>
                <a:sym typeface="Sora"/>
              </a:rPr>
              <a:t>Old Japan</a:t>
            </a:r>
            <a:endParaRPr sz="600">
              <a:latin typeface="Sora"/>
              <a:ea typeface="Sora"/>
              <a:cs typeface="Sora"/>
              <a:sym typeface="Sora"/>
            </a:endParaRPr>
          </a:p>
          <a:p>
            <a:pPr indent="-196850" lvl="0" marL="342900" rtl="0" algn="l">
              <a:spcBef>
                <a:spcPts val="0"/>
              </a:spcBef>
              <a:spcAft>
                <a:spcPts val="0"/>
              </a:spcAft>
              <a:buSzPts val="500"/>
              <a:buFont typeface="Sora"/>
              <a:buChar char="●"/>
            </a:pPr>
            <a:r>
              <a:rPr b="1" lang="tr" sz="500">
                <a:latin typeface="Sora"/>
                <a:ea typeface="Sora"/>
                <a:cs typeface="Sora"/>
                <a:sym typeface="Sora"/>
              </a:rPr>
              <a:t>How is the controls?</a:t>
            </a:r>
            <a:endParaRPr b="1" sz="500">
              <a:latin typeface="Sora"/>
              <a:ea typeface="Sora"/>
              <a:cs typeface="Sora"/>
              <a:sym typeface="Sora"/>
            </a:endParaRPr>
          </a:p>
          <a:p>
            <a:pPr indent="-203200" lvl="1" marL="685800" rtl="0" algn="l">
              <a:spcBef>
                <a:spcPts val="0"/>
              </a:spcBef>
              <a:spcAft>
                <a:spcPts val="0"/>
              </a:spcAft>
              <a:buSzPts val="600"/>
              <a:buFont typeface="Sora"/>
              <a:buChar char="○"/>
            </a:pPr>
            <a:r>
              <a:rPr lang="tr" sz="600">
                <a:latin typeface="Sora"/>
                <a:ea typeface="Sora"/>
                <a:cs typeface="Sora"/>
                <a:sym typeface="Sora"/>
              </a:rPr>
              <a:t>scrolling to 4 sides </a:t>
            </a:r>
            <a:endParaRPr sz="600">
              <a:latin typeface="Sora"/>
              <a:ea typeface="Sora"/>
              <a:cs typeface="Sora"/>
              <a:sym typeface="Sora"/>
            </a:endParaRPr>
          </a:p>
          <a:p>
            <a:pPr indent="-196850" lvl="0" marL="342900" rtl="0" algn="l">
              <a:spcBef>
                <a:spcPts val="0"/>
              </a:spcBef>
              <a:spcAft>
                <a:spcPts val="0"/>
              </a:spcAft>
              <a:buSzPts val="500"/>
              <a:buFont typeface="Sora"/>
              <a:buChar char="●"/>
            </a:pPr>
            <a:r>
              <a:rPr b="1" lang="tr" sz="500">
                <a:latin typeface="Sora"/>
                <a:ea typeface="Sora"/>
                <a:cs typeface="Sora"/>
                <a:sym typeface="Sora"/>
              </a:rPr>
              <a:t>Is the game level based? How many waves in each level?</a:t>
            </a:r>
            <a:endParaRPr b="1" sz="500">
              <a:latin typeface="Sora"/>
              <a:ea typeface="Sora"/>
              <a:cs typeface="Sora"/>
              <a:sym typeface="Sora"/>
            </a:endParaRPr>
          </a:p>
          <a:p>
            <a:pPr indent="-203200" lvl="1" marL="685800" rtl="0" algn="l">
              <a:spcBef>
                <a:spcPts val="0"/>
              </a:spcBef>
              <a:spcAft>
                <a:spcPts val="0"/>
              </a:spcAft>
              <a:buSzPts val="600"/>
              <a:buFont typeface="Sora"/>
              <a:buChar char="○"/>
            </a:pPr>
            <a:r>
              <a:rPr lang="tr" sz="600">
                <a:latin typeface="Sora"/>
                <a:ea typeface="Sora"/>
                <a:cs typeface="Sora"/>
                <a:sym typeface="Sora"/>
              </a:rPr>
              <a:t>No</a:t>
            </a:r>
            <a:r>
              <a:rPr lang="tr" sz="600">
                <a:latin typeface="Sora"/>
                <a:ea typeface="Sora"/>
                <a:cs typeface="Sora"/>
                <a:sym typeface="Sora"/>
              </a:rPr>
              <a:t>, </a:t>
            </a:r>
            <a:endParaRPr sz="600">
              <a:latin typeface="Sora"/>
              <a:ea typeface="Sora"/>
              <a:cs typeface="Sora"/>
              <a:sym typeface="Sora"/>
            </a:endParaRPr>
          </a:p>
          <a:p>
            <a:pPr indent="-196850" lvl="0" marL="342900" rtl="0" algn="l">
              <a:spcBef>
                <a:spcPts val="0"/>
              </a:spcBef>
              <a:spcAft>
                <a:spcPts val="0"/>
              </a:spcAft>
              <a:buSzPts val="500"/>
              <a:buFont typeface="Sora"/>
              <a:buChar char="●"/>
            </a:pPr>
            <a:r>
              <a:rPr b="1" lang="tr" sz="500">
                <a:latin typeface="Sora"/>
                <a:ea typeface="Sora"/>
                <a:cs typeface="Sora"/>
                <a:sym typeface="Sora"/>
              </a:rPr>
              <a:t>How do I upgrade between attempts and between levels to be stronger?</a:t>
            </a:r>
            <a:endParaRPr b="1" sz="500">
              <a:latin typeface="Sora"/>
              <a:ea typeface="Sora"/>
              <a:cs typeface="Sora"/>
              <a:sym typeface="Sora"/>
            </a:endParaRPr>
          </a:p>
          <a:p>
            <a:pPr indent="-203200" lvl="1" marL="685800" rtl="0" algn="l">
              <a:spcBef>
                <a:spcPts val="0"/>
              </a:spcBef>
              <a:spcAft>
                <a:spcPts val="0"/>
              </a:spcAft>
              <a:buSzPts val="600"/>
              <a:buFont typeface="Sora"/>
              <a:buChar char="○"/>
            </a:pPr>
            <a:r>
              <a:rPr lang="tr" sz="600">
                <a:latin typeface="Sora"/>
                <a:ea typeface="Sora"/>
                <a:cs typeface="Sora"/>
                <a:sym typeface="Sora"/>
              </a:rPr>
              <a:t>Bölüm aralarında kazandığımız itemler ile çantamızı güçlendiriyoruz. Bölüm dışında menu ekranında yeni item kilitleri, temel karakter yetenekleri (max heal, saldırı hızı, temel hasar, temel savunma vb.) ve çantamızın boyutunu güçlendiriyoruz. </a:t>
            </a:r>
            <a:endParaRPr sz="600">
              <a:latin typeface="Sora"/>
              <a:ea typeface="Sora"/>
              <a:cs typeface="Sora"/>
              <a:sym typeface="Sora"/>
            </a:endParaRPr>
          </a:p>
          <a:p>
            <a:pPr indent="-196850" lvl="0" marL="342900" rtl="0" algn="l">
              <a:spcBef>
                <a:spcPts val="0"/>
              </a:spcBef>
              <a:spcAft>
                <a:spcPts val="0"/>
              </a:spcAft>
              <a:buSzPts val="500"/>
              <a:buFont typeface="Sora"/>
              <a:buChar char="●"/>
            </a:pPr>
            <a:r>
              <a:rPr b="1" lang="tr" sz="500">
                <a:latin typeface="Sora"/>
                <a:ea typeface="Sora"/>
                <a:cs typeface="Sora"/>
                <a:sym typeface="Sora"/>
              </a:rPr>
              <a:t>How is the progression?</a:t>
            </a:r>
            <a:endParaRPr b="1" sz="500">
              <a:latin typeface="Sora"/>
              <a:ea typeface="Sora"/>
              <a:cs typeface="Sora"/>
              <a:sym typeface="Sora"/>
            </a:endParaRPr>
          </a:p>
          <a:p>
            <a:pPr indent="-203200" lvl="1" marL="685800" rtl="0" algn="l">
              <a:spcBef>
                <a:spcPts val="0"/>
              </a:spcBef>
              <a:spcAft>
                <a:spcPts val="0"/>
              </a:spcAft>
              <a:buSzPts val="600"/>
              <a:buFont typeface="Sora"/>
              <a:buChar char="○"/>
            </a:pPr>
            <a:r>
              <a:rPr lang="tr" sz="600">
                <a:latin typeface="Sora"/>
                <a:ea typeface="Sora"/>
                <a:cs typeface="Sora"/>
                <a:sym typeface="Sora"/>
              </a:rPr>
              <a:t>Her bölüm daha karmaşık ve daha zor puzzle mapler ile bölüm zorlaştırır. </a:t>
            </a:r>
            <a:endParaRPr sz="600">
              <a:latin typeface="Sora"/>
              <a:ea typeface="Sora"/>
              <a:cs typeface="Sora"/>
              <a:sym typeface="Sora"/>
            </a:endParaRPr>
          </a:p>
          <a:p>
            <a:pPr indent="-196850" lvl="0" marL="342900" rtl="0" algn="l">
              <a:spcBef>
                <a:spcPts val="0"/>
              </a:spcBef>
              <a:spcAft>
                <a:spcPts val="0"/>
              </a:spcAft>
              <a:buClr>
                <a:schemeClr val="dk1"/>
              </a:buClr>
              <a:buSzPts val="500"/>
              <a:buFont typeface="Sora"/>
              <a:buChar char="●"/>
            </a:pPr>
            <a:r>
              <a:rPr b="1" lang="tr" sz="500">
                <a:solidFill>
                  <a:schemeClr val="dk1"/>
                </a:solidFill>
                <a:latin typeface="Sora"/>
                <a:ea typeface="Sora"/>
                <a:cs typeface="Sora"/>
                <a:sym typeface="Sora"/>
              </a:rPr>
              <a:t>How is the art style? What is the ref for the art style?</a:t>
            </a:r>
            <a:endParaRPr b="1" sz="500">
              <a:solidFill>
                <a:schemeClr val="dk1"/>
              </a:solidFill>
              <a:latin typeface="Sora"/>
              <a:ea typeface="Sora"/>
              <a:cs typeface="Sora"/>
              <a:sym typeface="Sora"/>
            </a:endParaRPr>
          </a:p>
          <a:p>
            <a:pPr indent="-209550" lvl="1" marL="685800" rtl="0" algn="l">
              <a:spcBef>
                <a:spcPts val="0"/>
              </a:spcBef>
              <a:spcAft>
                <a:spcPts val="0"/>
              </a:spcAft>
              <a:buClr>
                <a:schemeClr val="dk1"/>
              </a:buClr>
              <a:buSzPts val="700"/>
              <a:buFont typeface="Sora"/>
              <a:buChar char="○"/>
            </a:pPr>
            <a:r>
              <a:rPr lang="tr" sz="800" u="sng">
                <a:solidFill>
                  <a:schemeClr val="accent5"/>
                </a:solidFill>
                <a:latin typeface="Roboto"/>
                <a:ea typeface="Roboto"/>
                <a:cs typeface="Roboto"/>
                <a:sym typeface="Roboto"/>
                <a:hlinkClick r:id="rId3">
                  <a:extLst>
                    <a:ext uri="{A12FA001-AC4F-418D-AE19-62706E023703}">
                      <ahyp:hlinkClr val="tx"/>
                    </a:ext>
                  </a:extLst>
                </a:hlinkClick>
              </a:rPr>
              <a:t>Idle Archer</a:t>
            </a:r>
            <a:r>
              <a:rPr lang="tr" sz="600">
                <a:solidFill>
                  <a:schemeClr val="dk1"/>
                </a:solidFill>
                <a:latin typeface="Sora"/>
                <a:ea typeface="Sora"/>
                <a:cs typeface="Sora"/>
                <a:sym typeface="Sora"/>
              </a:rPr>
              <a:t> is the art style reference</a:t>
            </a:r>
            <a:endParaRPr sz="600">
              <a:solidFill>
                <a:schemeClr val="dk1"/>
              </a:solidFill>
              <a:latin typeface="Sora"/>
              <a:ea typeface="Sora"/>
              <a:cs typeface="Sora"/>
              <a:sym typeface="Sora"/>
            </a:endParaRPr>
          </a:p>
          <a:p>
            <a:pPr indent="-196850" lvl="0" marL="342900" rtl="0" algn="l">
              <a:spcBef>
                <a:spcPts val="0"/>
              </a:spcBef>
              <a:spcAft>
                <a:spcPts val="0"/>
              </a:spcAft>
              <a:buClr>
                <a:schemeClr val="dk1"/>
              </a:buClr>
              <a:buSzPts val="500"/>
              <a:buFont typeface="Sora"/>
              <a:buChar char="●"/>
            </a:pPr>
            <a:r>
              <a:rPr b="1" lang="tr" sz="500">
                <a:solidFill>
                  <a:schemeClr val="dk1"/>
                </a:solidFill>
                <a:latin typeface="Sora"/>
                <a:ea typeface="Sora"/>
                <a:cs typeface="Sora"/>
                <a:sym typeface="Sora"/>
              </a:rPr>
              <a:t>WHAT will we be testing different from the other similar protos? What is the innovation? Why should we make a proto of this?</a:t>
            </a:r>
            <a:endParaRPr b="1" sz="500">
              <a:solidFill>
                <a:schemeClr val="dk1"/>
              </a:solidFill>
              <a:latin typeface="Sora"/>
              <a:ea typeface="Sora"/>
              <a:cs typeface="Sora"/>
              <a:sym typeface="Sora"/>
            </a:endParaRPr>
          </a:p>
          <a:p>
            <a:pPr indent="-203200" lvl="1" marL="685800" rtl="0" algn="l">
              <a:spcBef>
                <a:spcPts val="0"/>
              </a:spcBef>
              <a:spcAft>
                <a:spcPts val="0"/>
              </a:spcAft>
              <a:buClr>
                <a:schemeClr val="dk1"/>
              </a:buClr>
              <a:buSzPts val="600"/>
              <a:buFont typeface="Sora"/>
              <a:buChar char="○"/>
            </a:pPr>
            <a:r>
              <a:rPr lang="tr" sz="600">
                <a:solidFill>
                  <a:schemeClr val="dk1"/>
                </a:solidFill>
                <a:latin typeface="Sora"/>
                <a:ea typeface="Sora"/>
                <a:cs typeface="Sora"/>
                <a:sym typeface="Sora"/>
              </a:rPr>
              <a:t>Slide oyunlarına arce tarzı ekleyerek backpack oyunu ile birleştiriyoruz. </a:t>
            </a:r>
            <a:endParaRPr sz="600">
              <a:latin typeface="Sora"/>
              <a:ea typeface="Sora"/>
              <a:cs typeface="Sora"/>
              <a:sym typeface="Sora"/>
            </a:endParaRPr>
          </a:p>
        </p:txBody>
      </p:sp>
      <p:sp>
        <p:nvSpPr>
          <p:cNvPr id="72" name="Google Shape;72;p14"/>
          <p:cNvSpPr/>
          <p:nvPr/>
        </p:nvSpPr>
        <p:spPr>
          <a:xfrm>
            <a:off x="4719775" y="346475"/>
            <a:ext cx="4211100" cy="258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rPr b="1" lang="tr" sz="900">
                <a:latin typeface="Sora"/>
                <a:ea typeface="Sora"/>
                <a:cs typeface="Sora"/>
                <a:sym typeface="Sora"/>
              </a:rPr>
              <a:t>Game references</a:t>
            </a:r>
            <a:endParaRPr b="1" sz="900">
              <a:latin typeface="Sora"/>
              <a:ea typeface="Sora"/>
              <a:cs typeface="Sora"/>
              <a:sym typeface="Sora"/>
            </a:endParaRPr>
          </a:p>
        </p:txBody>
      </p:sp>
      <p:sp>
        <p:nvSpPr>
          <p:cNvPr id="73" name="Google Shape;73;p14"/>
          <p:cNvSpPr txBox="1"/>
          <p:nvPr/>
        </p:nvSpPr>
        <p:spPr>
          <a:xfrm>
            <a:off x="229088" y="742106"/>
            <a:ext cx="4211100" cy="227100"/>
          </a:xfrm>
          <a:prstGeom prst="rect">
            <a:avLst/>
          </a:prstGeom>
          <a:noFill/>
          <a:ln>
            <a:noFill/>
          </a:ln>
        </p:spPr>
        <p:txBody>
          <a:bodyPr anchorCtr="0" anchor="t" bIns="51425" lIns="51425" spcFirstLastPara="1" rIns="51425" wrap="square" tIns="51425">
            <a:spAutoFit/>
          </a:bodyPr>
          <a:lstStyle/>
          <a:p>
            <a:pPr indent="0" lvl="0" marL="0" rtl="0" algn="l">
              <a:spcBef>
                <a:spcPts val="0"/>
              </a:spcBef>
              <a:spcAft>
                <a:spcPts val="0"/>
              </a:spcAft>
              <a:buNone/>
            </a:pPr>
            <a:r>
              <a:rPr b="1" lang="tr" sz="800">
                <a:highlight>
                  <a:srgbClr val="C9E31E"/>
                </a:highlight>
                <a:latin typeface="Sora"/>
                <a:ea typeface="Sora"/>
                <a:cs typeface="Sora"/>
                <a:sym typeface="Sora"/>
              </a:rPr>
              <a:t>“</a:t>
            </a:r>
            <a:r>
              <a:rPr b="1" lang="tr" sz="800">
                <a:highlight>
                  <a:srgbClr val="C9E31E"/>
                </a:highlight>
                <a:latin typeface="Sora"/>
                <a:ea typeface="Sora"/>
                <a:cs typeface="Sora"/>
                <a:sym typeface="Sora"/>
              </a:rPr>
              <a:t>With silent steps and shuriken</a:t>
            </a:r>
            <a:r>
              <a:rPr b="1" lang="tr" sz="800">
                <a:highlight>
                  <a:srgbClr val="C9E31E"/>
                </a:highlight>
                <a:latin typeface="Sora"/>
                <a:ea typeface="Sora"/>
                <a:cs typeface="Sora"/>
                <a:sym typeface="Sora"/>
              </a:rPr>
              <a:t>”</a:t>
            </a:r>
            <a:endParaRPr i="1" sz="800">
              <a:latin typeface="Sora"/>
              <a:ea typeface="Sora"/>
              <a:cs typeface="Sora"/>
              <a:sym typeface="Sora"/>
            </a:endParaRPr>
          </a:p>
        </p:txBody>
      </p:sp>
      <p:sp>
        <p:nvSpPr>
          <p:cNvPr id="74" name="Google Shape;74;p14"/>
          <p:cNvSpPr/>
          <p:nvPr/>
        </p:nvSpPr>
        <p:spPr>
          <a:xfrm>
            <a:off x="4719775" y="663825"/>
            <a:ext cx="2786700" cy="1002600"/>
          </a:xfrm>
          <a:prstGeom prst="roundRect">
            <a:avLst>
              <a:gd fmla="val 0" name="adj"/>
            </a:avLst>
          </a:prstGeom>
          <a:noFill/>
          <a:ln>
            <a:noFill/>
          </a:ln>
        </p:spPr>
        <p:txBody>
          <a:bodyPr anchorCtr="0" anchor="t" bIns="68575" lIns="68575" spcFirstLastPara="1" rIns="68575" wrap="square" tIns="68575">
            <a:noAutofit/>
          </a:bodyPr>
          <a:lstStyle/>
          <a:p>
            <a:pPr indent="-152400" lvl="0" marL="139700" rtl="0" algn="l">
              <a:spcBef>
                <a:spcPts val="0"/>
              </a:spcBef>
              <a:spcAft>
                <a:spcPts val="0"/>
              </a:spcAft>
              <a:buSzPts val="800"/>
              <a:buFont typeface="Sora"/>
              <a:buChar char="●"/>
            </a:pPr>
            <a:r>
              <a:rPr b="1" lang="tr" sz="800">
                <a:latin typeface="Sora"/>
                <a:ea typeface="Sora"/>
                <a:cs typeface="Sora"/>
                <a:sym typeface="Sora"/>
              </a:rPr>
              <a:t>Game references </a:t>
            </a:r>
            <a:r>
              <a:rPr lang="tr" sz="800">
                <a:latin typeface="Sora"/>
                <a:ea typeface="Sora"/>
                <a:cs typeface="Sora"/>
                <a:sym typeface="Sora"/>
              </a:rPr>
              <a:t>&amp; extracted content:</a:t>
            </a:r>
            <a:endParaRPr sz="800">
              <a:latin typeface="Sora"/>
              <a:ea typeface="Sora"/>
              <a:cs typeface="Sora"/>
              <a:sym typeface="Sora"/>
            </a:endParaRPr>
          </a:p>
          <a:p>
            <a:pPr indent="-215900" lvl="1" marL="685800" rtl="0" algn="l">
              <a:lnSpc>
                <a:spcPct val="115000"/>
              </a:lnSpc>
              <a:spcBef>
                <a:spcPts val="0"/>
              </a:spcBef>
              <a:spcAft>
                <a:spcPts val="0"/>
              </a:spcAft>
              <a:buSzPts val="800"/>
              <a:buFont typeface="Sora"/>
              <a:buChar char="○"/>
            </a:pPr>
            <a:r>
              <a:rPr lang="tr" sz="900" u="sng">
                <a:solidFill>
                  <a:schemeClr val="hlink"/>
                </a:solidFill>
                <a:latin typeface="Sora"/>
                <a:ea typeface="Sora"/>
                <a:cs typeface="Sora"/>
                <a:sym typeface="Sora"/>
                <a:hlinkClick r:id="rId4"/>
              </a:rPr>
              <a:t>2048 Puzzle Slide</a:t>
            </a:r>
            <a:r>
              <a:rPr lang="tr" sz="900">
                <a:latin typeface="Sora"/>
                <a:ea typeface="Sora"/>
                <a:cs typeface="Sora"/>
                <a:sym typeface="Sora"/>
              </a:rPr>
              <a:t> </a:t>
            </a:r>
            <a:r>
              <a:rPr lang="tr" sz="800">
                <a:latin typeface="Sora"/>
                <a:ea typeface="Sora"/>
                <a:cs typeface="Sora"/>
                <a:sym typeface="Sora"/>
              </a:rPr>
              <a:t>- Core Mechanic</a:t>
            </a:r>
            <a:endParaRPr sz="800">
              <a:latin typeface="Sora"/>
              <a:ea typeface="Sora"/>
              <a:cs typeface="Sora"/>
              <a:sym typeface="Sora"/>
            </a:endParaRPr>
          </a:p>
          <a:p>
            <a:pPr indent="-215900" lvl="1" marL="685800" rtl="0" algn="l">
              <a:lnSpc>
                <a:spcPct val="115000"/>
              </a:lnSpc>
              <a:spcBef>
                <a:spcPts val="0"/>
              </a:spcBef>
              <a:spcAft>
                <a:spcPts val="0"/>
              </a:spcAft>
              <a:buSzPts val="800"/>
              <a:buFont typeface="Sora"/>
              <a:buChar char="○"/>
            </a:pPr>
            <a:r>
              <a:rPr lang="tr" sz="900" u="sng">
                <a:solidFill>
                  <a:schemeClr val="hlink"/>
                </a:solidFill>
                <a:latin typeface="Sora"/>
                <a:ea typeface="Sora"/>
                <a:cs typeface="Sora"/>
                <a:sym typeface="Sora"/>
                <a:hlinkClick r:id="rId5"/>
              </a:rPr>
              <a:t>Backpack Brawl</a:t>
            </a:r>
            <a:r>
              <a:rPr lang="tr" sz="800">
                <a:latin typeface="Sora"/>
                <a:ea typeface="Sora"/>
                <a:cs typeface="Sora"/>
                <a:sym typeface="Sora"/>
              </a:rPr>
              <a:t> </a:t>
            </a:r>
            <a:r>
              <a:rPr lang="tr" sz="800">
                <a:latin typeface="Sora"/>
                <a:ea typeface="Sora"/>
                <a:cs typeface="Sora"/>
                <a:sym typeface="Sora"/>
              </a:rPr>
              <a:t>- Core Mechanic</a:t>
            </a:r>
            <a:endParaRPr sz="800">
              <a:latin typeface="Sora"/>
              <a:ea typeface="Sora"/>
              <a:cs typeface="Sora"/>
              <a:sym typeface="Sora"/>
            </a:endParaRPr>
          </a:p>
          <a:p>
            <a:pPr indent="-215900" lvl="1" marL="685800" rtl="0" algn="l">
              <a:spcBef>
                <a:spcPts val="0"/>
              </a:spcBef>
              <a:spcAft>
                <a:spcPts val="0"/>
              </a:spcAft>
              <a:buSzPts val="800"/>
              <a:buFont typeface="Sora"/>
              <a:buChar char="○"/>
            </a:pPr>
            <a:r>
              <a:rPr lang="tr" sz="900" u="sng">
                <a:solidFill>
                  <a:schemeClr val="accent5"/>
                </a:solidFill>
                <a:latin typeface="Roboto"/>
                <a:ea typeface="Roboto"/>
                <a:cs typeface="Roboto"/>
                <a:sym typeface="Roboto"/>
                <a:hlinkClick r:id="rId6">
                  <a:extLst>
                    <a:ext uri="{A12FA001-AC4F-418D-AE19-62706E023703}">
                      <ahyp:hlinkClr val="tx"/>
                    </a:ext>
                  </a:extLst>
                </a:hlinkClick>
              </a:rPr>
              <a:t>Idle Archer</a:t>
            </a:r>
            <a:r>
              <a:rPr lang="tr" sz="900">
                <a:latin typeface="Sora"/>
                <a:ea typeface="Sora"/>
                <a:cs typeface="Sora"/>
                <a:sym typeface="Sora"/>
              </a:rPr>
              <a:t> </a:t>
            </a:r>
            <a:r>
              <a:rPr lang="tr" sz="800">
                <a:latin typeface="Sora"/>
                <a:ea typeface="Sora"/>
                <a:cs typeface="Sora"/>
                <a:sym typeface="Sora"/>
              </a:rPr>
              <a:t>- Art Style</a:t>
            </a:r>
            <a:endParaRPr sz="800">
              <a:latin typeface="Sora"/>
              <a:ea typeface="Sora"/>
              <a:cs typeface="Sora"/>
              <a:sym typeface="Sora"/>
            </a:endParaRPr>
          </a:p>
        </p:txBody>
      </p:sp>
      <p:pic>
        <p:nvPicPr>
          <p:cNvPr id="75" name="Google Shape;75;p14"/>
          <p:cNvPicPr preferRelativeResize="0"/>
          <p:nvPr/>
        </p:nvPicPr>
        <p:blipFill>
          <a:blip r:embed="rId7">
            <a:alphaModFix/>
          </a:blip>
          <a:stretch>
            <a:fillRect/>
          </a:stretch>
        </p:blipFill>
        <p:spPr>
          <a:xfrm>
            <a:off x="6147225" y="1477375"/>
            <a:ext cx="1140375" cy="2468113"/>
          </a:xfrm>
          <a:prstGeom prst="rect">
            <a:avLst/>
          </a:prstGeom>
          <a:noFill/>
          <a:ln>
            <a:noFill/>
          </a:ln>
        </p:spPr>
      </p:pic>
      <p:sp>
        <p:nvSpPr>
          <p:cNvPr id="76" name="Google Shape;76;p14"/>
          <p:cNvSpPr/>
          <p:nvPr/>
        </p:nvSpPr>
        <p:spPr>
          <a:xfrm>
            <a:off x="4845025" y="1477375"/>
            <a:ext cx="1173900" cy="249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7" name="Google Shape;77;p14"/>
          <p:cNvPicPr preferRelativeResize="0"/>
          <p:nvPr/>
        </p:nvPicPr>
        <p:blipFill>
          <a:blip r:embed="rId8">
            <a:alphaModFix/>
          </a:blip>
          <a:stretch>
            <a:fillRect/>
          </a:stretch>
        </p:blipFill>
        <p:spPr>
          <a:xfrm>
            <a:off x="4861794" y="1489376"/>
            <a:ext cx="1140375" cy="2468099"/>
          </a:xfrm>
          <a:prstGeom prst="rect">
            <a:avLst/>
          </a:prstGeom>
          <a:noFill/>
          <a:ln>
            <a:noFill/>
          </a:ln>
        </p:spPr>
      </p:pic>
      <p:pic>
        <p:nvPicPr>
          <p:cNvPr id="78" name="Google Shape;78;p14"/>
          <p:cNvPicPr preferRelativeResize="0"/>
          <p:nvPr/>
        </p:nvPicPr>
        <p:blipFill>
          <a:blip r:embed="rId9">
            <a:alphaModFix/>
          </a:blip>
          <a:stretch>
            <a:fillRect/>
          </a:stretch>
        </p:blipFill>
        <p:spPr>
          <a:xfrm>
            <a:off x="7506475" y="1477395"/>
            <a:ext cx="1140375" cy="2468090"/>
          </a:xfrm>
          <a:prstGeom prst="rect">
            <a:avLst/>
          </a:prstGeom>
          <a:noFill/>
          <a:ln>
            <a:noFill/>
          </a:ln>
        </p:spPr>
      </p:pic>
      <p:sp>
        <p:nvSpPr>
          <p:cNvPr id="79" name="Google Shape;79;p14"/>
          <p:cNvSpPr txBox="1"/>
          <p:nvPr/>
        </p:nvSpPr>
        <p:spPr>
          <a:xfrm>
            <a:off x="4861800" y="4009350"/>
            <a:ext cx="1039800" cy="2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sz="900">
                <a:solidFill>
                  <a:schemeClr val="dk2"/>
                </a:solidFill>
              </a:rPr>
              <a:t>Slide </a:t>
            </a:r>
            <a:r>
              <a:rPr lang="tr" sz="900">
                <a:solidFill>
                  <a:schemeClr val="dk2"/>
                </a:solidFill>
              </a:rPr>
              <a:t>mekaniği</a:t>
            </a:r>
            <a:endParaRPr sz="900">
              <a:solidFill>
                <a:schemeClr val="dk2"/>
              </a:solidFill>
            </a:endParaRPr>
          </a:p>
          <a:p>
            <a:pPr indent="0" lvl="0" marL="0" rtl="0" algn="ctr">
              <a:spcBef>
                <a:spcPts val="0"/>
              </a:spcBef>
              <a:spcAft>
                <a:spcPts val="0"/>
              </a:spcAft>
              <a:buNone/>
            </a:pPr>
            <a:r>
              <a:t/>
            </a:r>
            <a:endParaRPr sz="900">
              <a:solidFill>
                <a:schemeClr val="dk2"/>
              </a:solidFill>
            </a:endParaRPr>
          </a:p>
        </p:txBody>
      </p:sp>
      <p:sp>
        <p:nvSpPr>
          <p:cNvPr id="80" name="Google Shape;80;p14"/>
          <p:cNvSpPr txBox="1"/>
          <p:nvPr/>
        </p:nvSpPr>
        <p:spPr>
          <a:xfrm>
            <a:off x="6197500" y="4009350"/>
            <a:ext cx="1039800" cy="2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sz="900">
                <a:solidFill>
                  <a:schemeClr val="dk2"/>
                </a:solidFill>
              </a:rPr>
              <a:t>Savaş</a:t>
            </a:r>
            <a:r>
              <a:rPr lang="tr" sz="900">
                <a:solidFill>
                  <a:schemeClr val="dk2"/>
                </a:solidFill>
              </a:rPr>
              <a:t> mekaniği</a:t>
            </a:r>
            <a:endParaRPr sz="900">
              <a:solidFill>
                <a:schemeClr val="dk2"/>
              </a:solidFill>
            </a:endParaRPr>
          </a:p>
          <a:p>
            <a:pPr indent="0" lvl="0" marL="0" rtl="0" algn="ctr">
              <a:spcBef>
                <a:spcPts val="0"/>
              </a:spcBef>
              <a:spcAft>
                <a:spcPts val="0"/>
              </a:spcAft>
              <a:buNone/>
            </a:pPr>
            <a:r>
              <a:t/>
            </a:r>
            <a:endParaRPr sz="900">
              <a:solidFill>
                <a:schemeClr val="dk2"/>
              </a:solidFill>
            </a:endParaRPr>
          </a:p>
        </p:txBody>
      </p:sp>
      <p:sp>
        <p:nvSpPr>
          <p:cNvPr id="81" name="Google Shape;81;p14"/>
          <p:cNvSpPr txBox="1"/>
          <p:nvPr/>
        </p:nvSpPr>
        <p:spPr>
          <a:xfrm>
            <a:off x="7556763" y="4009350"/>
            <a:ext cx="1039800" cy="23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 sz="900">
                <a:solidFill>
                  <a:schemeClr val="dk2"/>
                </a:solidFill>
              </a:rPr>
              <a:t>Karakter gelişimi </a:t>
            </a:r>
            <a:r>
              <a:rPr lang="tr" sz="900">
                <a:solidFill>
                  <a:schemeClr val="dk2"/>
                </a:solidFill>
              </a:rPr>
              <a:t>mekaniği</a:t>
            </a:r>
            <a:endParaRPr sz="900">
              <a:solidFill>
                <a:schemeClr val="dk2"/>
              </a:solidFill>
            </a:endParaRPr>
          </a:p>
          <a:p>
            <a:pPr indent="0" lvl="0" marL="0" rtl="0" algn="ctr">
              <a:spcBef>
                <a:spcPts val="0"/>
              </a:spcBef>
              <a:spcAft>
                <a:spcPts val="0"/>
              </a:spcAft>
              <a:buNone/>
            </a:pPr>
            <a:r>
              <a:t/>
            </a:r>
            <a:endParaRPr sz="900">
              <a:solidFill>
                <a:schemeClr val="dk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