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9" r:id="rId3"/>
    <p:sldId id="265" r:id="rId4"/>
    <p:sldId id="269" r:id="rId5"/>
    <p:sldId id="268" r:id="rId6"/>
    <p:sldId id="267" r:id="rId7"/>
    <p:sldId id="266" r:id="rId8"/>
    <p:sldId id="264" r:id="rId9"/>
    <p:sldId id="263" r:id="rId10"/>
    <p:sldId id="273" r:id="rId11"/>
    <p:sldId id="272" r:id="rId12"/>
    <p:sldId id="278" r:id="rId13"/>
    <p:sldId id="279" r:id="rId14"/>
    <p:sldId id="283" r:id="rId15"/>
    <p:sldId id="282" r:id="rId16"/>
    <p:sldId id="281" r:id="rId17"/>
    <p:sldId id="271" r:id="rId18"/>
    <p:sldId id="270" r:id="rId19"/>
    <p:sldId id="277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9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56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075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731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51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246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980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86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1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216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88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40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39466" y="593766"/>
            <a:ext cx="794921" cy="7891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23717" y="6370572"/>
            <a:ext cx="7723278" cy="32495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tr-TR" sz="1200" dirty="0"/>
              <a:t>Bursa</a:t>
            </a:r>
            <a:r>
              <a:rPr lang="tr-TR" sz="1200" baseline="0" dirty="0"/>
              <a:t> Teknik Üniversitesi                                                </a:t>
            </a:r>
            <a:endParaRPr lang="tr-TR" sz="12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546995" y="6370572"/>
            <a:ext cx="2806805" cy="324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tr-TR" sz="1200" dirty="0"/>
              <a:t>Bilgisayar Mühendisliği Bölümü</a:t>
            </a:r>
          </a:p>
        </p:txBody>
      </p:sp>
    </p:spTree>
    <p:extLst>
      <p:ext uri="{BB962C8B-B14F-4D97-AF65-F5344CB8AC3E}">
        <p14:creationId xmlns:p14="http://schemas.microsoft.com/office/powerpoint/2010/main" val="53695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YKS TERCİH BOTU</a:t>
            </a:r>
            <a:endParaRPr lang="tr-T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Ahmet Çakmak</a:t>
            </a:r>
          </a:p>
          <a:p>
            <a:r>
              <a:rPr lang="tr-TR" dirty="0"/>
              <a:t>Doç. Dr. Volkan Altuntaş</a:t>
            </a:r>
          </a:p>
          <a:p>
            <a:r>
              <a:rPr lang="tr-TR" dirty="0"/>
              <a:t>Bahar 2025</a:t>
            </a:r>
          </a:p>
        </p:txBody>
      </p:sp>
    </p:spTree>
    <p:extLst>
      <p:ext uri="{BB962C8B-B14F-4D97-AF65-F5344CB8AC3E}">
        <p14:creationId xmlns:p14="http://schemas.microsoft.com/office/powerpoint/2010/main" val="122206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8418B5-94ED-045A-8269-91FB14E9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Kaynakları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0B32BA-BD2F-DE00-AB8A-43F83F18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projede kullanılan veriler, YÖK Atlas, TÜBİTAK, URAP, </a:t>
            </a:r>
            <a:r>
              <a:rPr lang="tr-TR" dirty="0" err="1"/>
              <a:t>Edurank</a:t>
            </a:r>
            <a:r>
              <a:rPr lang="tr-TR" dirty="0"/>
              <a:t>, 4ICU, Times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Education</a:t>
            </a:r>
            <a:r>
              <a:rPr lang="tr-TR" dirty="0"/>
              <a:t> gibi güvenilir ve kamuya açık kaynaklardan elde edilmiştir. Ayrıca, GSB, </a:t>
            </a:r>
            <a:r>
              <a:rPr lang="tr-TR" dirty="0" err="1"/>
              <a:t>Numbeo</a:t>
            </a:r>
            <a:r>
              <a:rPr lang="tr-TR" dirty="0"/>
              <a:t>, </a:t>
            </a:r>
            <a:r>
              <a:rPr lang="tr-TR" dirty="0" err="1"/>
              <a:t>Livingcost</a:t>
            </a:r>
            <a:r>
              <a:rPr lang="tr-TR" dirty="0"/>
              <a:t>, Kariyer.net gibi platformlardan şehir ve üniversite yaşamına dair bilgiler toplanmıştır.</a:t>
            </a:r>
          </a:p>
          <a:p>
            <a:r>
              <a:rPr lang="tr-TR" dirty="0"/>
              <a:t>Toplanan tüm veriler birleştirilerek MySQL tabanlı bir </a:t>
            </a:r>
            <a:r>
              <a:rPr lang="tr-TR" dirty="0" err="1"/>
              <a:t>veritabanında</a:t>
            </a:r>
            <a:r>
              <a:rPr lang="tr-TR" dirty="0"/>
              <a:t> yapılandırılmış, analiz ve karar destek süreçlerine uygun hâle getirilmiştir.</a:t>
            </a:r>
          </a:p>
          <a:p>
            <a:r>
              <a:rPr lang="tr-TR" dirty="0"/>
              <a:t>Bu sayede hem akademik hem sosyoekonomik kriterler bütünsel biçimde değerlendirilmiştir.</a:t>
            </a:r>
          </a:p>
        </p:txBody>
      </p:sp>
    </p:spTree>
    <p:extLst>
      <p:ext uri="{BB962C8B-B14F-4D97-AF65-F5344CB8AC3E}">
        <p14:creationId xmlns:p14="http://schemas.microsoft.com/office/powerpoint/2010/main" val="350760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83AAB0-1DDE-3B68-27FF-2391AC8F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Kullanım Senaryosu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CD5FDAA-9F0C-1AB7-B2DC-EAF79171B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108" y="1825625"/>
            <a:ext cx="7331784" cy="4402138"/>
          </a:xfrm>
        </p:spPr>
      </p:pic>
    </p:spTree>
    <p:extLst>
      <p:ext uri="{BB962C8B-B14F-4D97-AF65-F5344CB8AC3E}">
        <p14:creationId xmlns:p14="http://schemas.microsoft.com/office/powerpoint/2010/main" val="234126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A3F0ACC-DA8B-F04B-72D6-EF162FCBE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31" y="1501160"/>
            <a:ext cx="5309621" cy="44021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D2AFE2A-6197-0D78-CE26-D7A254CB1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52" y="1501160"/>
            <a:ext cx="6045161" cy="41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5B9B967-E7F6-EA25-0A5F-FD2ADA07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8" y="876730"/>
            <a:ext cx="4925112" cy="484890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2236F8F-4C71-30B2-0A81-A2D767E39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028" y="393290"/>
            <a:ext cx="6093844" cy="55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A811975B-5F91-28A6-9674-9BF6811E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06" y="635644"/>
            <a:ext cx="8821381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0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BDDC929-DD89-F9FD-DD6E-6E8BAE08A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07" y="1463905"/>
            <a:ext cx="5167966" cy="4402138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01AF54A-22E7-048A-4797-54C0F81F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161" y="1463905"/>
            <a:ext cx="6182852" cy="44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3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A7D0D48-47E8-4904-4F08-DA97FCC36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7" y="1952419"/>
            <a:ext cx="4410691" cy="295316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DCCA481-3FA5-54B1-C360-ABA7C8F7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442" y="221942"/>
            <a:ext cx="6530752" cy="59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61EF9E-9310-3928-90C6-CE4041EA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Karşılaşılan Problemler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0B8948-51F9-C63B-BF6F-AC22A4CE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   Veri Eşleşme Sorunları:</a:t>
            </a:r>
          </a:p>
          <a:p>
            <a:r>
              <a:rPr lang="tr-TR" dirty="0"/>
              <a:t>Üniversite adlarının farklı kaynaklarda farklı biçimlerde geçmesi, doğru eşleştirme yapılmasını zorlaştırdı.(</a:t>
            </a:r>
            <a:r>
              <a:rPr lang="tr-TR" dirty="0" err="1"/>
              <a:t>Örn</a:t>
            </a:r>
            <a:r>
              <a:rPr lang="tr-TR" dirty="0"/>
              <a:t>: “İstanbul Teknik Üniversitesi” vs. “İ.T.Ü.”)Bölüm adlarında yazım farkları nedeniyle filtreleme ve sınıflandırma işlemleri ekstra temizlik gerektirdi.</a:t>
            </a:r>
          </a:p>
          <a:p>
            <a:r>
              <a:rPr lang="tr-TR" dirty="0"/>
              <a:t>Şehir isimlerinin büyük-küçük harf farklılıkları ve Türkçe karakter sorunları veri eşleştirmesinde hatalara yol açtı.</a:t>
            </a:r>
          </a:p>
          <a:p>
            <a:r>
              <a:rPr lang="tr-TR" dirty="0"/>
              <a:t>Kullanılan açık kaynaklar, tüm üniversiteler için gerekli tüm kriterleri kapsamayabilir; bazı üniversiteler için veriler eksik, güncel değil veya tutarsız olabilmektedir.</a:t>
            </a:r>
          </a:p>
        </p:txBody>
      </p:sp>
    </p:spTree>
    <p:extLst>
      <p:ext uri="{BB962C8B-B14F-4D97-AF65-F5344CB8AC3E}">
        <p14:creationId xmlns:p14="http://schemas.microsoft.com/office/powerpoint/2010/main" val="323315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8CC3FA-3992-57DE-F574-6BFBAE09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 ve Geliştirme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D4C31E-C4F0-4F66-4442-310D96F4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   </a:t>
            </a:r>
            <a:r>
              <a:rPr lang="tr-TR" b="1" dirty="0"/>
              <a:t>Sistem Ne Sağladı?</a:t>
            </a:r>
          </a:p>
          <a:p>
            <a:r>
              <a:rPr lang="tr-TR" dirty="0"/>
              <a:t>Kullanıcıların kendi önceliklerine göre üniversite tercihlerini karşılaştırmalı biçimde yapmalarına olanak tanıdı.</a:t>
            </a:r>
          </a:p>
          <a:p>
            <a:r>
              <a:rPr lang="tr-TR" dirty="0"/>
              <a:t>TOPSIS algoritması ile çok kriterli karar verme süreci otomatize edildi.</a:t>
            </a:r>
          </a:p>
          <a:p>
            <a:r>
              <a:rPr lang="tr-TR" dirty="0"/>
              <a:t>GPT destekli analizlerle, sistem sadece veri sunmakla kalmadı, aynı zamanda yorumlayıcı ve rehberlik eden bir arayüz haline geldi.</a:t>
            </a:r>
          </a:p>
          <a:p>
            <a:r>
              <a:rPr lang="tr-TR" dirty="0"/>
              <a:t>Veriye dayalı, şeffaf ve kullanıcı dostu bir tercih süreci sağlandı.</a:t>
            </a:r>
          </a:p>
        </p:txBody>
      </p:sp>
    </p:spTree>
    <p:extLst>
      <p:ext uri="{BB962C8B-B14F-4D97-AF65-F5344CB8AC3E}">
        <p14:creationId xmlns:p14="http://schemas.microsoft.com/office/powerpoint/2010/main" val="331230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A0FEC7-ECB3-EFA8-D2FF-712A5B1D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Gelecekte Neler Yapılabilir?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AC68B4-2B2F-442D-2617-35EC67B1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Daha fazla veri kaynağı entegre edilerek sistem daha kapsamlı hale getirilebilir.</a:t>
            </a:r>
          </a:p>
          <a:p>
            <a:r>
              <a:rPr lang="tr-TR" dirty="0"/>
              <a:t>Her yıl güncel kalması için veriler yenilenebilir.</a:t>
            </a:r>
          </a:p>
          <a:p>
            <a:r>
              <a:rPr lang="tr-TR" dirty="0"/>
              <a:t>Mobil uyumlu arayüz veya mobil uygulama sürümü geliştirilebilir.</a:t>
            </a:r>
          </a:p>
          <a:p>
            <a:r>
              <a:rPr lang="tr-TR" dirty="0"/>
              <a:t>Kullanıcıların yorum yapabildiği veya birbirleriyle konuşabildiği bir alan oluşturulabilir.</a:t>
            </a:r>
          </a:p>
        </p:txBody>
      </p:sp>
    </p:spTree>
    <p:extLst>
      <p:ext uri="{BB962C8B-B14F-4D97-AF65-F5344CB8AC3E}">
        <p14:creationId xmlns:p14="http://schemas.microsoft.com/office/powerpoint/2010/main" val="10336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3348"/>
            <a:ext cx="10515600" cy="954504"/>
          </a:xfrm>
        </p:spPr>
        <p:txBody>
          <a:bodyPr/>
          <a:lstStyle/>
          <a:p>
            <a:r>
              <a:rPr lang="tr-TR" dirty="0"/>
              <a:t>İçerik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154D45-4E7F-3044-ABA9-314EE9E2F9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80834"/>
            <a:ext cx="46383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 Tanıtımı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Neden böyle bir sisteme ihtiyaç var?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Projenin amacı ve katkısı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 Mimarisi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Veritabanı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Kullanıcıdan alınan bilgiler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TOPSIS algoritması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 ile yorum üretimi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Kullanılan Teknolojiler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 kaynakları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82B5D39-FC44-7CCA-A263-D3B3D67BE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434" y="2280998"/>
            <a:ext cx="463836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2400" b="1" dirty="0">
                <a:latin typeface="Arial" panose="020B0604020202020204" pitchFamily="34" charset="0"/>
              </a:rPr>
              <a:t>Kullanım Senaryosu</a:t>
            </a:r>
            <a:endParaRPr lang="tr-TR" altLang="tr-TR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2400" dirty="0">
                <a:latin typeface="Arial" panose="020B0604020202020204" pitchFamily="34" charset="0"/>
              </a:rPr>
              <a:t>Örnek bir tercih durumu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2400" dirty="0">
                <a:latin typeface="Arial" panose="020B0604020202020204" pitchFamily="34" charset="0"/>
              </a:rPr>
              <a:t>Sistemin çıktısı ve öneri yorumu</a:t>
            </a:r>
            <a:endParaRPr lang="tr-TR" altLang="tr-TR" sz="24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2400" b="1" dirty="0">
                <a:latin typeface="Arial" panose="020B0604020202020204" pitchFamily="34" charset="0"/>
              </a:rPr>
              <a:t>Karşılaşılan Problemler</a:t>
            </a:r>
            <a:endParaRPr lang="tr-TR" altLang="tr-TR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2400" dirty="0">
                <a:latin typeface="Arial" panose="020B0604020202020204" pitchFamily="34" charset="0"/>
              </a:rPr>
              <a:t>Veri eşleşmeleri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2400" b="1" dirty="0">
                <a:latin typeface="Arial" panose="020B0604020202020204" pitchFamily="34" charset="0"/>
              </a:rPr>
              <a:t>Sonuç ve Geliştirme Alanları</a:t>
            </a:r>
            <a:endParaRPr lang="tr-TR" altLang="tr-TR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2400" dirty="0">
                <a:latin typeface="Arial" panose="020B0604020202020204" pitchFamily="34" charset="0"/>
              </a:rPr>
              <a:t>Sistem ne sağladı?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tr-TR" altLang="tr-TR" sz="2400" dirty="0">
                <a:latin typeface="Arial" panose="020B0604020202020204" pitchFamily="34" charset="0"/>
              </a:rPr>
              <a:t>Gelecekte neler yapılabilir?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tr-TR" altLang="tr-T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0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36C699-AAEE-2B2B-D65F-E0B96FD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Neden Böyle Bir Sisteme İhtiyaç Var?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23F0C4-26FE-9DE6-7112-EBAD5C32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yıl milyonlarca öğrenci, yüzlerce üniversite ve bölüm arasında tercih yapmakta zorlanıyor.</a:t>
            </a:r>
          </a:p>
          <a:p>
            <a:r>
              <a:rPr lang="tr-TR" dirty="0"/>
              <a:t>Tercih süreci sadece puana değil, </a:t>
            </a:r>
            <a:r>
              <a:rPr lang="tr-TR" b="1" dirty="0"/>
              <a:t>yaşam maliyeti</a:t>
            </a:r>
            <a:r>
              <a:rPr lang="tr-TR" dirty="0"/>
              <a:t>, </a:t>
            </a:r>
            <a:r>
              <a:rPr lang="tr-TR" b="1" dirty="0"/>
              <a:t>yurtdışı imkanları</a:t>
            </a:r>
            <a:r>
              <a:rPr lang="tr-TR" dirty="0"/>
              <a:t>, </a:t>
            </a:r>
            <a:r>
              <a:rPr lang="tr-TR" b="1" dirty="0"/>
              <a:t>sosyal olanaklar</a:t>
            </a:r>
            <a:r>
              <a:rPr lang="tr-TR" dirty="0"/>
              <a:t> gibi birçok faktöre bağlı.</a:t>
            </a:r>
          </a:p>
          <a:p>
            <a:r>
              <a:rPr lang="tr-TR" dirty="0"/>
              <a:t>Öğrenciler genellikle bu kriterleri </a:t>
            </a:r>
            <a:r>
              <a:rPr lang="tr-TR" b="1" dirty="0"/>
              <a:t>karşılaştırmalı ve veriye dayalı</a:t>
            </a:r>
            <a:r>
              <a:rPr lang="tr-TR" dirty="0"/>
              <a:t> olarak değerlendirecek sistemlerden yoksun.</a:t>
            </a:r>
            <a:br>
              <a:rPr lang="tr-TR" dirty="0"/>
            </a:br>
            <a:r>
              <a:rPr lang="tr-TR" dirty="0"/>
              <a:t>Bu sistem, bu eksikliği gidermeyi hedefler.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807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B48B08-F27C-57E0-1526-06159348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Amacı ve Katkısı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09FE7D-FF08-FA2F-8D5D-F00B6024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Kişiselleştirilmiş öneriler sunarak tercih sürecini kolaylaştırmak. Öğrencilere, kendi önceliklerine göre en uygun üniversiteleri veri destekli şekilde sıralamak. </a:t>
            </a:r>
            <a:br>
              <a:rPr lang="tr-TR" dirty="0"/>
            </a:br>
            <a:r>
              <a:rPr lang="tr-TR" dirty="0"/>
              <a:t>TOPSIS yöntemi sayesinde çok boyutlu değerlendirme yapabilen interaktif bir platform sağlamak.</a:t>
            </a:r>
            <a:br>
              <a:rPr lang="tr-TR" dirty="0"/>
            </a:br>
            <a:r>
              <a:rPr lang="tr-TR" dirty="0"/>
              <a:t>Ayrıca, yapay zeka desteğiyle analizler sunarak kullanıcıya yorumlayıcı rehberlik yapmak.</a:t>
            </a:r>
          </a:p>
        </p:txBody>
      </p:sp>
    </p:spTree>
    <p:extLst>
      <p:ext uri="{BB962C8B-B14F-4D97-AF65-F5344CB8AC3E}">
        <p14:creationId xmlns:p14="http://schemas.microsoft.com/office/powerpoint/2010/main" val="211208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0CC200-B266-51B6-AF21-5AB7AF26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Mimarisi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1DAD0B-9B1F-0BF9-F6C9-3C801FEE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/>
              <a:t>illerdata.csv, universitelerdata.csv, bolumdata.csv dosyalarıyla veri sağlanır.</a:t>
            </a:r>
          </a:p>
          <a:p>
            <a:pPr marL="0" indent="0">
              <a:buNone/>
            </a:pPr>
            <a:r>
              <a:rPr lang="tr-TR" dirty="0"/>
              <a:t>Her üniversite, bölüm ve şehir; puan türü, eğitim dili, akademik seviye, sosyal imkanlar, araştırma olanakları, yaşam maliyeti, şehir yaşanabilirliği, yurt sayısı, ihracat geliri, yurtdışı eğitim oranı ve büyükşehir durumu gibi birçok kriterle ilişkilendirilmiştir.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735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E40A75-8FBD-D932-DBFA-CC3C46CB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Kullanıcıdan Alınan Bilgiler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6E01E-8C1A-04D7-EFFB-7963F5D11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Puan türü ve YKS puanı</a:t>
            </a:r>
          </a:p>
          <a:p>
            <a:r>
              <a:rPr lang="tr-TR" dirty="0"/>
              <a:t>Hedeflenen bölüm</a:t>
            </a:r>
          </a:p>
          <a:p>
            <a:r>
              <a:rPr lang="tr-TR" dirty="0"/>
              <a:t>Kendi önceliklerine göre:</a:t>
            </a:r>
          </a:p>
          <a:p>
            <a:pPr marL="0" indent="0">
              <a:buNone/>
            </a:pPr>
            <a:r>
              <a:rPr lang="tr-TR" dirty="0"/>
              <a:t>Eğitim kalitesi, yurt sayısı, yaşam maliyeti, sosyal imkanlar gibi 10+ kriter</a:t>
            </a:r>
          </a:p>
          <a:p>
            <a:r>
              <a:rPr lang="tr-TR" dirty="0"/>
              <a:t>İngilizce eğitim ve büyükşehir tercihi gibi özel filtreler</a:t>
            </a:r>
          </a:p>
        </p:txBody>
      </p:sp>
    </p:spTree>
    <p:extLst>
      <p:ext uri="{BB962C8B-B14F-4D97-AF65-F5344CB8AC3E}">
        <p14:creationId xmlns:p14="http://schemas.microsoft.com/office/powerpoint/2010/main" val="374387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1E867D-1160-67A5-3CF8-6187F7E1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TOPSIS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A90616-1787-B975-734A-D92070362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Kullanıcının önem verdiği kriterler normalize edilir.</a:t>
            </a:r>
          </a:p>
          <a:p>
            <a:r>
              <a:rPr lang="tr-TR" dirty="0"/>
              <a:t>Her kriterin ağırlığına göre üniversiteler skorlanır ve sıralanır.</a:t>
            </a:r>
          </a:p>
          <a:p>
            <a:r>
              <a:rPr lang="tr-TR" dirty="0"/>
              <a:t>Olumlu kriterler maksimize edilirken, olumsuz olanlar (örneğin yaşam maliyeti) minimize edilir.</a:t>
            </a:r>
          </a:p>
          <a:p>
            <a:r>
              <a:rPr lang="tr-TR" dirty="0"/>
              <a:t>En uygun üniversiteler en yüksek skoru alır.</a:t>
            </a:r>
          </a:p>
        </p:txBody>
      </p:sp>
    </p:spTree>
    <p:extLst>
      <p:ext uri="{BB962C8B-B14F-4D97-AF65-F5344CB8AC3E}">
        <p14:creationId xmlns:p14="http://schemas.microsoft.com/office/powerpoint/2010/main" val="420264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6DEBE1-0AF2-30D8-1E15-BCE78F3E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GPT ile Yorum Üretimi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BFBB49-3DEE-6F01-C914-B5211F1A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İlk 10 üniversite ve kriter ağırlıkları </a:t>
            </a:r>
            <a:r>
              <a:rPr lang="tr-TR" dirty="0" err="1"/>
              <a:t>GPT'ye</a:t>
            </a:r>
            <a:r>
              <a:rPr lang="tr-TR" dirty="0"/>
              <a:t> gönderilir.</a:t>
            </a:r>
          </a:p>
          <a:p>
            <a:r>
              <a:rPr lang="tr-TR" dirty="0"/>
              <a:t>GPT, kriterlere göre anlamlı açıklamalar ve öneriler üretir: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Hangi üniversiteler hangi kriterde öne çıkmış?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Tercih yaparken nelere dikkat edilmeli?</a:t>
            </a:r>
          </a:p>
        </p:txBody>
      </p:sp>
    </p:spTree>
    <p:extLst>
      <p:ext uri="{BB962C8B-B14F-4D97-AF65-F5344CB8AC3E}">
        <p14:creationId xmlns:p14="http://schemas.microsoft.com/office/powerpoint/2010/main" val="302131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BFE912-5F62-A14A-71AA-48244855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Kullanılan Teknolojiler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660370-95A5-16E0-9B20-9227AE72C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Yazılım Teknolojileri:</a:t>
            </a:r>
          </a:p>
          <a:p>
            <a:r>
              <a:rPr lang="tr-TR" dirty="0"/>
              <a:t>Python: Veri işleme, TOPSIS algoritması ve genel </a:t>
            </a:r>
            <a:r>
              <a:rPr lang="tr-TR" dirty="0" err="1"/>
              <a:t>backend</a:t>
            </a:r>
            <a:r>
              <a:rPr lang="tr-TR" dirty="0"/>
              <a:t> işlemleri için kullanıldı.</a:t>
            </a:r>
          </a:p>
          <a:p>
            <a:r>
              <a:rPr lang="tr-TR" dirty="0" err="1"/>
              <a:t>Streamlit</a:t>
            </a:r>
            <a:r>
              <a:rPr lang="tr-TR" dirty="0"/>
              <a:t>: Kullanıcı arayüzü oluşturmak için kullanılan hızlı ve interaktif web uygulama çatısı.</a:t>
            </a:r>
          </a:p>
          <a:p>
            <a:r>
              <a:rPr lang="tr-TR" dirty="0" err="1"/>
              <a:t>OpenAI</a:t>
            </a:r>
            <a:r>
              <a:rPr lang="tr-TR" dirty="0"/>
              <a:t> API (</a:t>
            </a:r>
            <a:r>
              <a:rPr lang="tr-TR" dirty="0" err="1"/>
              <a:t>ChatGPT</a:t>
            </a:r>
            <a:r>
              <a:rPr lang="tr-TR" dirty="0"/>
              <a:t>): Kullanıcının seçtiği kriterlere göre üniversite listesine yorum üretmek için GPT-4 modeli kullanıldı.</a:t>
            </a:r>
          </a:p>
        </p:txBody>
      </p:sp>
    </p:spTree>
    <p:extLst>
      <p:ext uri="{BB962C8B-B14F-4D97-AF65-F5344CB8AC3E}">
        <p14:creationId xmlns:p14="http://schemas.microsoft.com/office/powerpoint/2010/main" val="348834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696</Words>
  <Application>Microsoft Office PowerPoint</Application>
  <PresentationFormat>Geniş ekran</PresentationFormat>
  <Paragraphs>76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Office Theme</vt:lpstr>
      <vt:lpstr>YKS TERCİH BOTU</vt:lpstr>
      <vt:lpstr>İçerik</vt:lpstr>
      <vt:lpstr>Neden Böyle Bir Sisteme İhtiyaç Var?</vt:lpstr>
      <vt:lpstr>Projenin Amacı ve Katkısı</vt:lpstr>
      <vt:lpstr>Sistem Mimarisi</vt:lpstr>
      <vt:lpstr>Kullanıcıdan Alınan Bilgiler</vt:lpstr>
      <vt:lpstr>TOPSIS Algoritması</vt:lpstr>
      <vt:lpstr>GPT ile Yorum Üretimi</vt:lpstr>
      <vt:lpstr>Kullanılan Teknolojiler</vt:lpstr>
      <vt:lpstr>Veri Kaynakları</vt:lpstr>
      <vt:lpstr>Kullanım Senaryosu</vt:lpstr>
      <vt:lpstr>PowerPoint Sunusu</vt:lpstr>
      <vt:lpstr>PowerPoint Sunusu</vt:lpstr>
      <vt:lpstr>PowerPoint Sunusu</vt:lpstr>
      <vt:lpstr>PowerPoint Sunusu</vt:lpstr>
      <vt:lpstr>PowerPoint Sunusu</vt:lpstr>
      <vt:lpstr>Karşılaşılan Problemler</vt:lpstr>
      <vt:lpstr>Sonuç ve Geliştirme Alanları</vt:lpstr>
      <vt:lpstr>Gelecekte Neler Yapılabilir?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Bitirme Çalışması Başlığı</dc:title>
  <dc:creator>Microsoft account</dc:creator>
  <cp:lastModifiedBy>AHMET CAKMAK</cp:lastModifiedBy>
  <cp:revision>21</cp:revision>
  <dcterms:created xsi:type="dcterms:W3CDTF">2022-06-11T08:05:17Z</dcterms:created>
  <dcterms:modified xsi:type="dcterms:W3CDTF">2025-07-03T01:39:36Z</dcterms:modified>
</cp:coreProperties>
</file>