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21791" y="1423416"/>
            <a:ext cx="7908035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913841"/>
            <a:ext cx="762101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70" y="1831975"/>
            <a:ext cx="7617459" cy="268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iiscs.wssu.edu/drupal/node/3399" TargetMode="External"/><Relationship Id="rId13" Type="http://schemas.openxmlformats.org/officeDocument/2006/relationships/hyperlink" Target="http://www.buzluca.info/dersler.html)" TargetMode="External"/><Relationship Id="rId3" Type="http://schemas.openxmlformats.org/officeDocument/2006/relationships/hyperlink" Target="http://www.akifsahman.com/?p=175" TargetMode="External"/><Relationship Id="rId7" Type="http://schemas.openxmlformats.org/officeDocument/2006/relationships/hyperlink" Target="http://ceng.gazi.edu.tr/~hkaracan/source/YPY_H3.pdf" TargetMode="External"/><Relationship Id="rId12" Type="http://schemas.openxmlformats.org/officeDocument/2006/relationships/hyperlink" Target="http://salyangoz.com.tr/blog/2013/11/23/digerleri/yazilim-gelistirme-surec-modelleri-3/" TargetMode="External"/><Relationship Id="rId2" Type="http://schemas.openxmlformats.org/officeDocument/2006/relationships/hyperlink" Target="http://blog.alisuleymantopuz.com/2014/08/30/yazilim-mimarisi-ve-tasarimi-ned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tinakbulut.com/YAZILIM-MIMARISI/" TargetMode="External"/><Relationship Id="rId11" Type="http://schemas.openxmlformats.org/officeDocument/2006/relationships/hyperlink" Target="http://sulc3.com/model.html" TargetMode="External"/><Relationship Id="rId5" Type="http://schemas.openxmlformats.org/officeDocument/2006/relationships/hyperlink" Target="http://info.psu.edu.sa/psu/cis/azarrad/se505.htm" TargetMode="External"/><Relationship Id="rId10" Type="http://schemas.openxmlformats.org/officeDocument/2006/relationships/hyperlink" Target="http://www.users.abo.fi/lpetre/SA10/" TargetMode="External"/><Relationship Id="rId4" Type="http://schemas.openxmlformats.org/officeDocument/2006/relationships/hyperlink" Target="https://ece.uwaterloo.ca/~se464/08ST/index.php?src=lecture" TargetMode="External"/><Relationship Id="rId9" Type="http://schemas.openxmlformats.org/officeDocument/2006/relationships/hyperlink" Target="http://www.cs.toronto.edu/~sme/CSC340F/slides/21-architecture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Do%C4%9Fru" TargetMode="External"/><Relationship Id="rId2" Type="http://schemas.openxmlformats.org/officeDocument/2006/relationships/hyperlink" Target="https://tr.wikipedia.org/wiki/Bil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hyperlink" Target="https://tr.wikipedia.org/wiki/Ak%C4%B1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6304" y="3877055"/>
            <a:ext cx="975359" cy="94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3811" y="4193921"/>
            <a:ext cx="684530" cy="26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2649" y="3170047"/>
            <a:ext cx="6435090" cy="10833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807720" marR="5080" indent="-795655">
              <a:lnSpc>
                <a:spcPts val="4010"/>
              </a:lnSpc>
              <a:spcBef>
                <a:spcPts val="490"/>
              </a:spcBef>
            </a:pPr>
            <a:r>
              <a:rPr sz="3600" b="0" spc="-55" dirty="0">
                <a:solidFill>
                  <a:srgbClr val="124262"/>
                </a:solidFill>
                <a:latin typeface="Calibri Light"/>
                <a:cs typeface="Calibri Light"/>
              </a:rPr>
              <a:t>YMT </a:t>
            </a:r>
            <a:r>
              <a:rPr sz="3600" b="0" spc="-95" dirty="0">
                <a:solidFill>
                  <a:srgbClr val="124262"/>
                </a:solidFill>
                <a:latin typeface="Calibri Light"/>
                <a:cs typeface="Calibri Light"/>
              </a:rPr>
              <a:t>312-Yazılım </a:t>
            </a:r>
            <a:r>
              <a:rPr sz="3600" b="0" spc="-105" dirty="0">
                <a:solidFill>
                  <a:srgbClr val="124262"/>
                </a:solidFill>
                <a:latin typeface="Calibri Light"/>
                <a:cs typeface="Calibri Light"/>
              </a:rPr>
              <a:t>Tasarım </a:t>
            </a:r>
            <a:r>
              <a:rPr sz="3600" b="0" spc="-50" dirty="0">
                <a:solidFill>
                  <a:srgbClr val="124262"/>
                </a:solidFill>
                <a:latin typeface="Calibri Light"/>
                <a:cs typeface="Calibri Light"/>
              </a:rPr>
              <a:t>ve</a:t>
            </a:r>
            <a:r>
              <a:rPr sz="3600" b="0" spc="-509" dirty="0">
                <a:solidFill>
                  <a:srgbClr val="124262"/>
                </a:solidFill>
                <a:latin typeface="Calibri Light"/>
                <a:cs typeface="Calibri Light"/>
              </a:rPr>
              <a:t> </a:t>
            </a:r>
            <a:r>
              <a:rPr sz="3600" b="0" spc="-75" dirty="0">
                <a:solidFill>
                  <a:srgbClr val="124262"/>
                </a:solidFill>
                <a:latin typeface="Calibri Light"/>
                <a:cs typeface="Calibri Light"/>
              </a:rPr>
              <a:t>Mimarisi  </a:t>
            </a:r>
            <a:r>
              <a:rPr sz="3600" b="0" spc="-95" dirty="0">
                <a:solidFill>
                  <a:srgbClr val="006FC0"/>
                </a:solidFill>
                <a:latin typeface="Calibri Light"/>
                <a:cs typeface="Calibri Light"/>
              </a:rPr>
              <a:t>Yazılım </a:t>
            </a:r>
            <a:r>
              <a:rPr sz="3600" b="0" spc="-80" dirty="0">
                <a:solidFill>
                  <a:srgbClr val="006FC0"/>
                </a:solidFill>
                <a:latin typeface="Calibri Light"/>
                <a:cs typeface="Calibri Light"/>
              </a:rPr>
              <a:t>Mühendisliği’ne</a:t>
            </a:r>
            <a:r>
              <a:rPr sz="3600" b="0" spc="-305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006FC0"/>
                </a:solidFill>
                <a:latin typeface="Calibri Light"/>
                <a:cs typeface="Calibri Light"/>
              </a:rPr>
              <a:t>Giriş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6855" y="4945392"/>
            <a:ext cx="3906774" cy="387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220" y="4945392"/>
            <a:ext cx="928877" cy="387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73883" y="4980813"/>
            <a:ext cx="43713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F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sz="1350" spc="-13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a</a:t>
            </a:r>
            <a:r>
              <a:rPr sz="1350" spc="-12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sz="1350" spc="7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sz="1350" spc="-10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v</a:t>
            </a:r>
            <a:r>
              <a:rPr sz="1350" spc="-114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r</a:t>
            </a:r>
            <a:r>
              <a:rPr sz="1350" spc="-13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t</a:t>
            </a:r>
            <a:r>
              <a:rPr sz="1350" spc="-12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sz="1350" spc="4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spc="60" dirty="0">
                <a:solidFill>
                  <a:srgbClr val="12171B"/>
                </a:solidFill>
                <a:latin typeface="Calibri"/>
                <a:cs typeface="Calibri"/>
              </a:rPr>
              <a:t>Ya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z</a:t>
            </a:r>
            <a:r>
              <a:rPr sz="1350" spc="-10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ı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sz="1350" spc="5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spc="5" dirty="0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sz="1350" spc="-10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h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e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n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d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s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ğ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i</a:t>
            </a:r>
            <a:r>
              <a:rPr sz="1350" spc="9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B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ö</a:t>
            </a:r>
            <a:r>
              <a:rPr sz="1350" spc="-10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l</a:t>
            </a:r>
            <a:r>
              <a:rPr sz="1350" spc="-105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m</a:t>
            </a:r>
            <a:r>
              <a:rPr sz="1350" spc="-110" dirty="0">
                <a:solidFill>
                  <a:srgbClr val="12171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2171B"/>
                </a:solidFill>
                <a:latin typeface="Calibri"/>
                <a:cs typeface="Calibri"/>
              </a:rPr>
              <a:t>ü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4099" y="181355"/>
            <a:ext cx="6867525" cy="285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4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85" dirty="0"/>
              <a:t>Yazılım </a:t>
            </a:r>
            <a:r>
              <a:rPr sz="4400" u="none" spc="-45" dirty="0"/>
              <a:t>Donanım</a:t>
            </a:r>
            <a:r>
              <a:rPr sz="4400" u="none" spc="-130" dirty="0"/>
              <a:t> </a:t>
            </a:r>
            <a:r>
              <a:rPr sz="4400" u="none" spc="-5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2227833"/>
            <a:ext cx="2127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156970" algn="l"/>
              </a:tabLst>
            </a:pPr>
            <a:r>
              <a:rPr sz="2000" spc="-20" dirty="0">
                <a:solidFill>
                  <a:srgbClr val="373086"/>
                </a:solidFill>
                <a:latin typeface="Calibri"/>
                <a:cs typeface="Calibri"/>
              </a:rPr>
              <a:t>Yazılım	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geliştirilir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186" y="2227833"/>
            <a:ext cx="3343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2275" algn="l"/>
                <a:tab pos="1574800" algn="l"/>
                <a:tab pos="2543810" algn="l"/>
              </a:tabLst>
            </a:pP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&amp;	</a:t>
            </a:r>
            <a:r>
              <a:rPr sz="2000" spc="-10" dirty="0">
                <a:solidFill>
                  <a:srgbClr val="37308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37308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nı</a:t>
            </a: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m	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ü</a:t>
            </a:r>
            <a:r>
              <a:rPr sz="2000" spc="-25" dirty="0">
                <a:solidFill>
                  <a:srgbClr val="37308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37308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tili</a:t>
            </a:r>
            <a:r>
              <a:rPr sz="2000" spc="-204" dirty="0">
                <a:solidFill>
                  <a:srgbClr val="37308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abri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354133"/>
            <a:ext cx="5682615" cy="9321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7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ortamında seri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üretim)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Donanım bileşenleri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dışarıdan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temin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edilebilir,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ancak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229482"/>
            <a:ext cx="558927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oluşturan parçalar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için bu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çoğu zaman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mümkün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değildir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(günümüzde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“yeniden kullanılabilir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yazılım”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%1-2).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0900" y="3750564"/>
            <a:ext cx="2407920" cy="2884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1635" y="1993392"/>
            <a:ext cx="2721864" cy="1757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85" dirty="0"/>
              <a:t>Yazılım </a:t>
            </a:r>
            <a:r>
              <a:rPr sz="4400" u="none" spc="-45" dirty="0"/>
              <a:t>Donanım</a:t>
            </a:r>
            <a:r>
              <a:rPr sz="4400" u="none" spc="-135" dirty="0"/>
              <a:t> </a:t>
            </a:r>
            <a:r>
              <a:rPr sz="4400" u="none" spc="-5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1831975"/>
            <a:ext cx="1884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373086"/>
                </a:solidFill>
                <a:latin typeface="Calibri"/>
                <a:cs typeface="Calibri"/>
              </a:rPr>
              <a:t>Yazılım</a:t>
            </a:r>
            <a:r>
              <a:rPr sz="2000" spc="-55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eskimez.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8830" y="2735961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öm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5801" y="2735961"/>
            <a:ext cx="662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dı</a:t>
            </a:r>
            <a:r>
              <a:rPr sz="2000" spc="-20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328" y="2735961"/>
            <a:ext cx="887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1266" y="2735961"/>
            <a:ext cx="1300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amaml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735961"/>
            <a:ext cx="31635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939165" algn="l"/>
                <a:tab pos="1446530" algn="l"/>
                <a:tab pos="271526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belli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donanım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yenisi ile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değiştirilir.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59" y="3915917"/>
            <a:ext cx="7568565" cy="15093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Yazılımın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eskimesi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ortaya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çıkabilecek yeni ihtiyaçları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karşılayamaması,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kullandığı teknolojinin eskimesi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tanımlanabilir.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Yeni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gereksinimler yazılıma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ekler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yaparak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yansıtılır.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85" dirty="0"/>
              <a:t>Yazılım </a:t>
            </a:r>
            <a:r>
              <a:rPr sz="4400" u="none" spc="-45" dirty="0"/>
              <a:t>Donanım</a:t>
            </a:r>
            <a:r>
              <a:rPr sz="4400" u="none" spc="-135" dirty="0"/>
              <a:t> </a:t>
            </a:r>
            <a:r>
              <a:rPr sz="4400" u="none" spc="-5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1831975"/>
            <a:ext cx="7572375" cy="323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373086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en </a:t>
            </a: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az donanım </a:t>
            </a:r>
            <a:r>
              <a:rPr sz="2000" spc="-10" dirty="0">
                <a:solidFill>
                  <a:srgbClr val="373086"/>
                </a:solidFill>
                <a:latin typeface="Calibri"/>
                <a:cs typeface="Calibri"/>
              </a:rPr>
              <a:t>kadar</a:t>
            </a:r>
            <a:r>
              <a:rPr sz="2000" spc="15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73086"/>
                </a:solidFill>
                <a:latin typeface="Calibri"/>
                <a:cs typeface="Calibri"/>
              </a:rPr>
              <a:t>önemlidir.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Diyaliz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makinelerinde kullanılan yazılımların 2000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yılı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uyumsuzluğundan ötürü, bir çok diyaliz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makinesi çalışamamış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böbrek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hastaları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zor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durumda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kalmıştır.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marL="104139" marR="5715" indent="-91440" algn="just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Japonya’da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telefon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yazılımında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ortaya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çıkan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yazılım hatası  onbinlerce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abonenin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saatlerce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telefon konuşması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yapamamasına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neden 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olmuştur.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77849"/>
            <a:ext cx="6873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85" dirty="0"/>
              <a:t>Yazılım </a:t>
            </a:r>
            <a:r>
              <a:rPr sz="4400" u="none" spc="-45" dirty="0"/>
              <a:t>Donanım</a:t>
            </a:r>
            <a:r>
              <a:rPr sz="4400" u="none" spc="-135" dirty="0"/>
              <a:t> </a:t>
            </a:r>
            <a:r>
              <a:rPr sz="4400" u="none" spc="-55" dirty="0"/>
              <a:t>Karşılaştırması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0259" y="1684502"/>
            <a:ext cx="7571740" cy="3286156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373086"/>
                </a:solidFill>
                <a:latin typeface="Calibri"/>
                <a:cs typeface="Calibri"/>
              </a:rPr>
              <a:t>Yazılım </a:t>
            </a:r>
            <a:r>
              <a:rPr sz="2000" spc="-15" dirty="0">
                <a:solidFill>
                  <a:srgbClr val="373086"/>
                </a:solidFill>
                <a:latin typeface="Calibri"/>
                <a:cs typeface="Calibri"/>
              </a:rPr>
              <a:t>kopyalama ve </a:t>
            </a: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donanım </a:t>
            </a:r>
            <a:r>
              <a:rPr sz="2000" spc="-15" dirty="0">
                <a:solidFill>
                  <a:srgbClr val="373086"/>
                </a:solidFill>
                <a:latin typeface="Calibri"/>
                <a:cs typeface="Calibri"/>
              </a:rPr>
              <a:t>kopyalama</a:t>
            </a:r>
            <a:r>
              <a:rPr sz="2000" spc="60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373086"/>
                </a:solidFill>
                <a:latin typeface="Calibri"/>
                <a:cs typeface="Calibri"/>
              </a:rPr>
              <a:t>farklıdır.</a:t>
            </a:r>
            <a:endParaRPr sz="2000" dirty="0">
              <a:latin typeface="Calibri"/>
              <a:cs typeface="Calibri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Hata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toleransı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amacıyla,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hayati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olan bir donanımın sistemde bir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kopyası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bulundurulur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sistemde biri arızalandığında diğeri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çalışmayı 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devralabilir.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lang="tr-TR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Oysa, bir 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yazılımı </a:t>
            </a:r>
            <a:r>
              <a:rPr lang="tr-TR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sistemde </a:t>
            </a:r>
            <a:r>
              <a:rPr lang="tr-TR" sz="2000" dirty="0" smtClean="0">
                <a:solidFill>
                  <a:srgbClr val="404040"/>
                </a:solidFill>
                <a:latin typeface="Calibri"/>
                <a:cs typeface="Calibri"/>
              </a:rPr>
              <a:t>iki 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ayrı bilgisayar üzerine </a:t>
            </a:r>
            <a:r>
              <a:rPr lang="tr-TR" sz="2000" spc="-15" dirty="0" smtClean="0">
                <a:solidFill>
                  <a:srgbClr val="404040"/>
                </a:solidFill>
                <a:latin typeface="Calibri"/>
                <a:cs typeface="Calibri"/>
              </a:rPr>
              <a:t>kopyalamak  </a:t>
            </a:r>
            <a:r>
              <a:rPr lang="tr-TR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oluşabilecek 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hatalara çözüm </a:t>
            </a:r>
            <a:r>
              <a:rPr lang="tr-TR"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olmayacaktır. </a:t>
            </a:r>
            <a:r>
              <a:rPr lang="tr-TR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Belki, sisteme 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aynı </a:t>
            </a:r>
            <a:r>
              <a:rPr lang="tr-TR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işi yapan  </a:t>
            </a:r>
            <a:r>
              <a:rPr lang="tr-TR" sz="2000" dirty="0" smtClean="0">
                <a:solidFill>
                  <a:srgbClr val="404040"/>
                </a:solidFill>
                <a:latin typeface="Calibri"/>
                <a:cs typeface="Calibri"/>
              </a:rPr>
              <a:t>iki 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farklı </a:t>
            </a:r>
            <a:r>
              <a:rPr lang="tr-TR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eş yazılım yüklenmesi çözüm 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olabilir </a:t>
            </a:r>
            <a:r>
              <a:rPr lang="tr-TR" sz="2000" dirty="0" smtClean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tr-TR" sz="2000" dirty="0" smtClean="0">
                <a:solidFill>
                  <a:srgbClr val="77202B"/>
                </a:solidFill>
                <a:latin typeface="Calibri"/>
                <a:cs typeface="Calibri"/>
              </a:rPr>
              <a:t>kritik </a:t>
            </a:r>
            <a:r>
              <a:rPr lang="tr-TR" sz="2000" spc="-5" dirty="0" smtClean="0">
                <a:solidFill>
                  <a:srgbClr val="77202B"/>
                </a:solidFill>
                <a:latin typeface="Calibri"/>
                <a:cs typeface="Calibri"/>
              </a:rPr>
              <a:t>yazılım sistemleri-  uçak</a:t>
            </a:r>
            <a:r>
              <a:rPr lang="tr-TR" sz="2000" spc="-15" dirty="0" smtClean="0">
                <a:solidFill>
                  <a:srgbClr val="77202B"/>
                </a:solidFill>
                <a:latin typeface="Calibri"/>
                <a:cs typeface="Calibri"/>
              </a:rPr>
              <a:t> </a:t>
            </a:r>
            <a:r>
              <a:rPr lang="tr-TR" sz="2000" spc="-10" dirty="0" err="1" smtClean="0">
                <a:solidFill>
                  <a:srgbClr val="77202B"/>
                </a:solidFill>
                <a:latin typeface="Calibri"/>
                <a:cs typeface="Calibri"/>
              </a:rPr>
              <a:t>avionics</a:t>
            </a:r>
            <a:r>
              <a:rPr lang="tr-TR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lang="tr-TR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5245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/>
              <a:t>Yazılım </a:t>
            </a:r>
            <a:r>
              <a:rPr u="none" spc="-60" dirty="0"/>
              <a:t>Üretim</a:t>
            </a:r>
            <a:r>
              <a:rPr u="none" spc="-185" dirty="0"/>
              <a:t> </a:t>
            </a:r>
            <a:r>
              <a:rPr u="none" spc="-55" dirty="0"/>
              <a:t>Ortamı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698218"/>
            <a:ext cx="6398260" cy="39782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Değişik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yetenekte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çok personel </a:t>
            </a:r>
            <a:r>
              <a:rPr sz="1700" spc="-10" dirty="0">
                <a:solidFill>
                  <a:srgbClr val="373086"/>
                </a:solidFill>
                <a:latin typeface="Calibri"/>
                <a:cs typeface="Calibri"/>
              </a:rPr>
              <a:t>(analist, programcı, test </a:t>
            </a:r>
            <a:r>
              <a:rPr sz="1700" spc="-5" dirty="0">
                <a:solidFill>
                  <a:srgbClr val="373086"/>
                </a:solidFill>
                <a:latin typeface="Calibri"/>
                <a:cs typeface="Calibri"/>
              </a:rPr>
              <a:t>uzmanı,</a:t>
            </a:r>
            <a:r>
              <a:rPr sz="1700" spc="15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3086"/>
                </a:solidFill>
                <a:latin typeface="Calibri"/>
                <a:cs typeface="Calibri"/>
              </a:rPr>
              <a:t>vs.)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çıktısı ile ilgilenen</a:t>
            </a:r>
            <a:r>
              <a:rPr sz="17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kullanıcılar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Yeniliğe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tepki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gösteren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kullanıcılar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yöneticiler</a:t>
            </a:r>
            <a:r>
              <a:rPr sz="17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583C5"/>
                </a:solidFill>
                <a:latin typeface="Calibri"/>
                <a:cs typeface="Calibri"/>
              </a:rPr>
              <a:t>!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Yeterince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tanımlanmamış kullanıcı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beklentileri</a:t>
            </a:r>
            <a:endParaRPr sz="17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Personel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değişim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oranının</a:t>
            </a:r>
            <a:r>
              <a:rPr sz="17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yüksekliği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Yüksek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eğitim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maliyetleri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Dışsal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içsel kısıtlar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(zaman,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maliyet,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işgücü,</a:t>
            </a:r>
            <a:r>
              <a:rPr sz="17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vs)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Standart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 yöntem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eksiklikleri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Verimsiz kaynak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kullanımı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Mevcut yazılımlardaki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kalitesizlik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Yüksek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üretim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maliyeti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1223" y="2438400"/>
            <a:ext cx="3195828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90" dirty="0"/>
              <a:t>Yazılım</a:t>
            </a:r>
            <a:r>
              <a:rPr spc="-125" dirty="0"/>
              <a:t> </a:t>
            </a:r>
            <a:r>
              <a:rPr spc="-50" dirty="0"/>
              <a:t>Mühendisliği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080234"/>
            <a:ext cx="2304415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IEEE 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Tanımı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(1993)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“Yazılım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Mühendisliği: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131947"/>
            <a:ext cx="3134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1565" algn="l"/>
                <a:tab pos="210566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Sistemli,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düzenli,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ölçülebilir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3406266"/>
            <a:ext cx="3291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5030" algn="l"/>
                <a:tab pos="2374900" algn="l"/>
              </a:tabLst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azılım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irmede,	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azı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ımın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690" y="3131947"/>
            <a:ext cx="16008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9855" marR="5080" indent="-97790">
              <a:lnSpc>
                <a:spcPts val="2160"/>
              </a:lnSpc>
              <a:spcBef>
                <a:spcPts val="375"/>
              </a:spcBef>
              <a:tabLst>
                <a:tab pos="50482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	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akl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şım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 işlen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3680282"/>
            <a:ext cx="3075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bakımında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uygulanmasıdır.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330" y="4133469"/>
            <a:ext cx="2576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03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mühen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ğin	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azı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4133469"/>
            <a:ext cx="210312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826135" algn="l"/>
                <a:tab pos="137350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ğer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yiş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uygulanmasıdır.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8632" y="2388107"/>
            <a:ext cx="2683764" cy="213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90" dirty="0"/>
              <a:t>Yazılım</a:t>
            </a:r>
            <a:r>
              <a:rPr spc="-125" dirty="0"/>
              <a:t> </a:t>
            </a:r>
            <a:r>
              <a:rPr spc="-50" dirty="0"/>
              <a:t>Mühendisliği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25574"/>
            <a:ext cx="6830059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2630"/>
              </a:lnSpc>
              <a:spcBef>
                <a:spcPts val="105"/>
              </a:spcBef>
              <a:buClr>
                <a:srgbClr val="1CACE3"/>
              </a:buClr>
              <a:buSzPct val="95555"/>
              <a:buFont typeface="Wingdings"/>
              <a:buChar char=""/>
              <a:tabLst>
                <a:tab pos="241300" algn="l"/>
              </a:tabLst>
            </a:pPr>
            <a:r>
              <a:rPr sz="225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250" spc="-5" dirty="0">
                <a:solidFill>
                  <a:srgbClr val="404040"/>
                </a:solidFill>
                <a:latin typeface="Calibri"/>
                <a:cs typeface="Calibri"/>
              </a:rPr>
              <a:t>üretiminin </a:t>
            </a:r>
            <a:r>
              <a:rPr sz="2250" dirty="0">
                <a:solidFill>
                  <a:srgbClr val="404040"/>
                </a:solidFill>
                <a:latin typeface="Calibri"/>
                <a:cs typeface="Calibri"/>
              </a:rPr>
              <a:t>mühendislik </a:t>
            </a:r>
            <a:r>
              <a:rPr sz="2250" spc="-5" dirty="0">
                <a:solidFill>
                  <a:srgbClr val="404040"/>
                </a:solidFill>
                <a:latin typeface="Calibri"/>
                <a:cs typeface="Calibri"/>
              </a:rPr>
              <a:t>yöntemleriyle</a:t>
            </a:r>
            <a:r>
              <a:rPr sz="225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404040"/>
                </a:solidFill>
                <a:latin typeface="Calibri"/>
                <a:cs typeface="Calibri"/>
              </a:rPr>
              <a:t>yapılmasını</a:t>
            </a:r>
            <a:endParaRPr sz="2250">
              <a:latin typeface="Calibri"/>
              <a:cs typeface="Calibri"/>
            </a:endParaRPr>
          </a:p>
          <a:p>
            <a:pPr marL="104139">
              <a:lnSpc>
                <a:spcPts val="2630"/>
              </a:lnSpc>
            </a:pPr>
            <a:r>
              <a:rPr sz="2250" spc="-5" dirty="0">
                <a:solidFill>
                  <a:srgbClr val="404040"/>
                </a:solidFill>
                <a:latin typeface="Calibri"/>
                <a:cs typeface="Calibri"/>
              </a:rPr>
              <a:t>öngören </a:t>
            </a:r>
            <a:r>
              <a:rPr sz="2250" spc="-10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250" dirty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sz="2250" spc="-5" dirty="0">
                <a:solidFill>
                  <a:srgbClr val="404040"/>
                </a:solidFill>
                <a:latin typeface="Calibri"/>
                <a:cs typeface="Calibri"/>
              </a:rPr>
              <a:t> yönde;</a:t>
            </a:r>
            <a:endParaRPr sz="2250">
              <a:latin typeface="Calibri"/>
              <a:cs typeface="Calibri"/>
            </a:endParaRPr>
          </a:p>
          <a:p>
            <a:pPr marL="213995" lvl="1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yöntem,</a:t>
            </a:r>
            <a:endParaRPr sz="2100">
              <a:latin typeface="Calibri"/>
              <a:cs typeface="Calibri"/>
            </a:endParaRPr>
          </a:p>
          <a:p>
            <a:pPr marL="213995" lvl="1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araç</a:t>
            </a:r>
            <a:endParaRPr sz="2100">
              <a:latin typeface="Calibri"/>
              <a:cs typeface="Calibri"/>
            </a:endParaRPr>
          </a:p>
          <a:p>
            <a:pPr marL="213995" lvl="1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teknik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endParaRPr sz="2100">
              <a:latin typeface="Calibri"/>
              <a:cs typeface="Calibri"/>
            </a:endParaRPr>
          </a:p>
          <a:p>
            <a:pPr marL="213995" marR="4369435" lvl="1">
              <a:lnSpc>
                <a:spcPct val="113799"/>
              </a:lnSpc>
              <a:spcBef>
                <a:spcPts val="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metodolojiler 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üreten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sz="21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disiplindir.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9976" y="2749295"/>
            <a:ext cx="3174492" cy="2363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90" dirty="0"/>
              <a:t>Yazılım</a:t>
            </a:r>
            <a:r>
              <a:rPr spc="-125" dirty="0"/>
              <a:t> </a:t>
            </a:r>
            <a:r>
              <a:rPr spc="-50" dirty="0"/>
              <a:t>Mühendisliği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07591"/>
            <a:ext cx="7507605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indent="-91440">
              <a:lnSpc>
                <a:spcPts val="216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mühendisliği bir </a:t>
            </a:r>
            <a:r>
              <a:rPr sz="2000" spc="-25" dirty="0">
                <a:solidFill>
                  <a:srgbClr val="373086"/>
                </a:solidFill>
                <a:latin typeface="Calibri"/>
                <a:cs typeface="Calibri"/>
              </a:rPr>
              <a:t>yöntemler, 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teknikler </a:t>
            </a:r>
            <a:r>
              <a:rPr sz="2000" spc="-15" dirty="0">
                <a:solidFill>
                  <a:srgbClr val="373086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araçlar </a:t>
            </a: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kümesi</a:t>
            </a:r>
            <a:r>
              <a:rPr sz="2000" spc="95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160"/>
              </a:lnSpc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değerlendirilebilir.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04139" indent="-91440">
              <a:lnSpc>
                <a:spcPts val="216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mühendisliğinin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hedefi; 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yazılım üretimindeki</a:t>
            </a:r>
            <a:r>
              <a:rPr sz="2000" spc="35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3086"/>
                </a:solidFill>
                <a:latin typeface="Calibri"/>
                <a:cs typeface="Calibri"/>
              </a:rPr>
              <a:t>karmaşıklıkları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160"/>
              </a:lnSpc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gidermektir.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8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Geçmişte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kullanılan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iş akış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şemaları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gibi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yöntemler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günümüzde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yetersiz 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kalmaktadır.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104139" marR="121285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Ayrıca,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üretimi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işi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kişinin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başarabileceği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boyuttan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çıkmış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 takım işi biçimine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dönüşmüştür.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4317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/>
              <a:t>Yazılım</a:t>
            </a:r>
            <a:r>
              <a:rPr u="none" spc="-155" dirty="0"/>
              <a:t> </a:t>
            </a:r>
            <a:r>
              <a:rPr u="none" spc="-45" dirty="0"/>
              <a:t>Mühendisi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782902"/>
            <a:ext cx="7569834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6296"/>
              <a:buFont typeface="Wingdings"/>
              <a:buChar char=""/>
              <a:tabLst>
                <a:tab pos="286385" algn="l"/>
              </a:tabLst>
            </a:pPr>
            <a:r>
              <a:rPr sz="2700" spc="-25" dirty="0">
                <a:solidFill>
                  <a:srgbClr val="373086"/>
                </a:solidFill>
                <a:latin typeface="Calibri"/>
                <a:cs typeface="Calibri"/>
              </a:rPr>
              <a:t>Yazılım </a:t>
            </a:r>
            <a:r>
              <a:rPr sz="2700" spc="-5" dirty="0">
                <a:solidFill>
                  <a:srgbClr val="373086"/>
                </a:solidFill>
                <a:latin typeface="Calibri"/>
                <a:cs typeface="Calibri"/>
              </a:rPr>
              <a:t>Mühendisliği </a:t>
            </a:r>
            <a:r>
              <a:rPr sz="2700" dirty="0">
                <a:solidFill>
                  <a:srgbClr val="373086"/>
                </a:solidFill>
                <a:latin typeface="Calibri"/>
                <a:cs typeface="Calibri"/>
              </a:rPr>
              <a:t>İşini </a:t>
            </a:r>
            <a:r>
              <a:rPr sz="2700" spc="-10" dirty="0">
                <a:solidFill>
                  <a:srgbClr val="373086"/>
                </a:solidFill>
                <a:latin typeface="Calibri"/>
                <a:cs typeface="Calibri"/>
              </a:rPr>
              <a:t>yapan</a:t>
            </a:r>
            <a:r>
              <a:rPr sz="2700" spc="-15" dirty="0">
                <a:solidFill>
                  <a:srgbClr val="373086"/>
                </a:solidFill>
                <a:latin typeface="Calibri"/>
                <a:cs typeface="Calibri"/>
              </a:rPr>
              <a:t> </a:t>
            </a:r>
            <a:r>
              <a:rPr sz="2700" spc="-35" dirty="0">
                <a:solidFill>
                  <a:srgbClr val="373086"/>
                </a:solidFill>
                <a:latin typeface="Calibri"/>
                <a:cs typeface="Calibri"/>
              </a:rPr>
              <a:t>kişidir.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"/>
            </a:pPr>
            <a:endParaRPr sz="31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192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hedefi; </a:t>
            </a:r>
            <a:r>
              <a:rPr sz="2000" spc="-5" dirty="0">
                <a:solidFill>
                  <a:srgbClr val="2583C5"/>
                </a:solidFill>
                <a:latin typeface="Calibri"/>
                <a:cs typeface="Calibri"/>
              </a:rPr>
              <a:t>üretimin en </a:t>
            </a:r>
            <a:r>
              <a:rPr sz="2000" dirty="0">
                <a:solidFill>
                  <a:srgbClr val="2583C5"/>
                </a:solidFill>
                <a:latin typeface="Calibri"/>
                <a:cs typeface="Calibri"/>
              </a:rPr>
              <a:t>az </a:t>
            </a:r>
            <a:r>
              <a:rPr sz="2000" spc="-10" dirty="0">
                <a:solidFill>
                  <a:srgbClr val="2583C5"/>
                </a:solidFill>
                <a:latin typeface="Calibri"/>
                <a:cs typeface="Calibri"/>
              </a:rPr>
              <a:t>maliyet </a:t>
            </a:r>
            <a:r>
              <a:rPr sz="2000" spc="-15" dirty="0">
                <a:solidFill>
                  <a:srgbClr val="2583C5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583C5"/>
                </a:solidFill>
                <a:latin typeface="Calibri"/>
                <a:cs typeface="Calibri"/>
              </a:rPr>
              <a:t>en </a:t>
            </a:r>
            <a:r>
              <a:rPr sz="2000" spc="-10" dirty="0">
                <a:solidFill>
                  <a:srgbClr val="2583C5"/>
                </a:solidFill>
                <a:latin typeface="Calibri"/>
                <a:cs typeface="Calibri"/>
              </a:rPr>
              <a:t>yüksek </a:t>
            </a:r>
            <a:r>
              <a:rPr sz="2000" spc="-5" dirty="0">
                <a:solidFill>
                  <a:srgbClr val="2583C5"/>
                </a:solidFill>
                <a:latin typeface="Calibri"/>
                <a:cs typeface="Calibri"/>
              </a:rPr>
              <a:t>nitelikte yapılmasını  </a:t>
            </a:r>
            <a:r>
              <a:rPr sz="2000" spc="-25" dirty="0">
                <a:solidFill>
                  <a:srgbClr val="2583C5"/>
                </a:solidFill>
                <a:latin typeface="Calibri"/>
                <a:cs typeface="Calibri"/>
              </a:rPr>
              <a:t>sağlamaktır.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373086"/>
                </a:solidFill>
                <a:latin typeface="Calibri"/>
                <a:cs typeface="Calibri"/>
              </a:rPr>
              <a:t>Programcı </a:t>
            </a:r>
            <a:r>
              <a:rPr sz="2000" spc="-25" dirty="0">
                <a:solidFill>
                  <a:srgbClr val="373086"/>
                </a:solidFill>
                <a:latin typeface="Calibri"/>
                <a:cs typeface="Calibri"/>
              </a:rPr>
              <a:t>değildir.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Ancak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programcının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tüm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yeteneklerine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sahiptir.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2650">
              <a:latin typeface="Times New Roman"/>
              <a:cs typeface="Times New Roman"/>
            </a:endParaRPr>
          </a:p>
          <a:p>
            <a:pPr marL="215265" indent="-202565">
              <a:lnSpc>
                <a:spcPts val="216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Yazılımın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daha çok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mantıksal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boyutuyla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ilgilenir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işi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insanlarla</a:t>
            </a:r>
            <a:r>
              <a:rPr sz="20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ilişkiyi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16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gerektirir.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4139" marR="5715" indent="-91440">
              <a:lnSpc>
                <a:spcPct val="80000"/>
              </a:lnSpc>
              <a:spcBef>
                <a:spcPts val="12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373086"/>
                </a:solidFill>
                <a:latin typeface="Calibri"/>
                <a:cs typeface="Calibri"/>
              </a:rPr>
              <a:t>Sistem </a:t>
            </a:r>
            <a:r>
              <a:rPr sz="2000" dirty="0">
                <a:solidFill>
                  <a:srgbClr val="373086"/>
                </a:solidFill>
                <a:latin typeface="Calibri"/>
                <a:cs typeface="Calibri"/>
              </a:rPr>
              <a:t>analisti de </a:t>
            </a:r>
            <a:r>
              <a:rPr sz="2000" spc="-30" dirty="0">
                <a:solidFill>
                  <a:srgbClr val="373086"/>
                </a:solidFill>
                <a:latin typeface="Calibri"/>
                <a:cs typeface="Calibri"/>
              </a:rPr>
              <a:t>değildir.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Farkı;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analist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sadece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analiz aşaması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ilgilenirken,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mühendisi tüm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aşamaların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içindedir.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90" dirty="0"/>
              <a:t>Yazılım</a:t>
            </a:r>
            <a:r>
              <a:rPr spc="-145" dirty="0"/>
              <a:t> </a:t>
            </a:r>
            <a:r>
              <a:rPr spc="-65" dirty="0"/>
              <a:t>Hataları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50495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  <a:tab pos="1115695" algn="l"/>
                <a:tab pos="2114550" algn="l"/>
                <a:tab pos="2973705" algn="l"/>
                <a:tab pos="3780154" algn="l"/>
                <a:tab pos="5208270" algn="l"/>
                <a:tab pos="5711825" algn="l"/>
                <a:tab pos="6570980" algn="l"/>
                <a:tab pos="7046595" algn="l"/>
              </a:tabLst>
            </a:pPr>
            <a:r>
              <a:rPr spc="-140" dirty="0"/>
              <a:t>Y</a:t>
            </a:r>
            <a:r>
              <a:rPr dirty="0"/>
              <a:t>azılım	</a:t>
            </a:r>
            <a:r>
              <a:rPr spc="-5" dirty="0"/>
              <a:t>h</a:t>
            </a:r>
            <a:r>
              <a:rPr spc="-25" dirty="0"/>
              <a:t>at</a:t>
            </a:r>
            <a:r>
              <a:rPr spc="10" dirty="0"/>
              <a:t>a</a:t>
            </a:r>
            <a:r>
              <a:rPr dirty="0"/>
              <a:t>l</a:t>
            </a:r>
            <a:r>
              <a:rPr spc="5" dirty="0"/>
              <a:t>a</a:t>
            </a:r>
            <a:r>
              <a:rPr dirty="0"/>
              <a:t>r</a:t>
            </a:r>
            <a:r>
              <a:rPr spc="-10" dirty="0"/>
              <a:t>ı</a:t>
            </a:r>
            <a:r>
              <a:rPr dirty="0"/>
              <a:t>,	</a:t>
            </a:r>
            <a:r>
              <a:rPr spc="-35" dirty="0"/>
              <a:t>y</a:t>
            </a:r>
            <a:r>
              <a:rPr dirty="0"/>
              <a:t>azı</a:t>
            </a:r>
            <a:r>
              <a:rPr spc="-10" dirty="0"/>
              <a:t>l</a:t>
            </a:r>
            <a:r>
              <a:rPr spc="5" dirty="0"/>
              <a:t>ı</a:t>
            </a:r>
            <a:r>
              <a:rPr dirty="0"/>
              <a:t>m	</a:t>
            </a:r>
            <a:r>
              <a:rPr spc="-35" dirty="0"/>
              <a:t>y</a:t>
            </a:r>
            <a:r>
              <a:rPr dirty="0"/>
              <a:t>a</a:t>
            </a:r>
            <a:r>
              <a:rPr spc="5" dirty="0"/>
              <a:t>ş</a:t>
            </a:r>
            <a:r>
              <a:rPr dirty="0"/>
              <a:t>am	</a:t>
            </a:r>
            <a:r>
              <a:rPr spc="-5" dirty="0"/>
              <a:t>dön</a:t>
            </a:r>
            <a:r>
              <a:rPr spc="-15" dirty="0"/>
              <a:t>g</a:t>
            </a:r>
            <a:r>
              <a:rPr spc="-5" dirty="0"/>
              <a:t>üsünd</a:t>
            </a:r>
            <a:r>
              <a:rPr dirty="0"/>
              <a:t>e	</a:t>
            </a:r>
            <a:r>
              <a:rPr spc="-10" dirty="0"/>
              <a:t>ç</a:t>
            </a:r>
            <a:r>
              <a:rPr spc="-5" dirty="0"/>
              <a:t>o</a:t>
            </a:r>
            <a:r>
              <a:rPr dirty="0"/>
              <a:t>k	</a:t>
            </a:r>
            <a:r>
              <a:rPr spc="-15" dirty="0"/>
              <a:t>ö</a:t>
            </a:r>
            <a:r>
              <a:rPr spc="-5" dirty="0"/>
              <a:t>nem</a:t>
            </a:r>
            <a:r>
              <a:rPr spc="-10" dirty="0"/>
              <a:t>l</a:t>
            </a:r>
            <a:r>
              <a:rPr dirty="0"/>
              <a:t>i	</a:t>
            </a:r>
            <a:r>
              <a:rPr spc="-20" dirty="0"/>
              <a:t>y</a:t>
            </a:r>
            <a:r>
              <a:rPr dirty="0"/>
              <a:t>er	tu</a:t>
            </a:r>
            <a:r>
              <a:rPr spc="-20" dirty="0"/>
              <a:t>t</a:t>
            </a:r>
            <a:r>
              <a:rPr dirty="0"/>
              <a:t>an  </a:t>
            </a:r>
            <a:r>
              <a:rPr spc="-5" dirty="0"/>
              <a:t>unsurlardan </a:t>
            </a:r>
            <a:r>
              <a:rPr spc="-30" dirty="0"/>
              <a:t>biridir.</a:t>
            </a:r>
          </a:p>
          <a:p>
            <a:pPr marL="261620" indent="-202565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20" dirty="0"/>
              <a:t>Yazılım </a:t>
            </a:r>
            <a:r>
              <a:rPr spc="-5" dirty="0"/>
              <a:t>geliştirme </a:t>
            </a:r>
            <a:r>
              <a:rPr dirty="0"/>
              <a:t>de </a:t>
            </a:r>
            <a:r>
              <a:rPr spc="-10" dirty="0"/>
              <a:t>karşılaşılan </a:t>
            </a:r>
            <a:r>
              <a:rPr dirty="0"/>
              <a:t>en </a:t>
            </a:r>
            <a:r>
              <a:rPr spc="-5" dirty="0"/>
              <a:t>sıkıcı</a:t>
            </a:r>
            <a:r>
              <a:rPr spc="125" dirty="0"/>
              <a:t> </a:t>
            </a:r>
            <a:r>
              <a:rPr spc="-25" dirty="0"/>
              <a:t>durumdur.</a:t>
            </a:r>
          </a:p>
          <a:p>
            <a:pPr marL="261620" indent="-20256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10" dirty="0"/>
              <a:t>Hatalar </a:t>
            </a:r>
            <a:r>
              <a:rPr dirty="0"/>
              <a:t>yüzünden </a:t>
            </a:r>
            <a:r>
              <a:rPr spc="-5" dirty="0"/>
              <a:t>yazılım maliyeti</a:t>
            </a:r>
            <a:r>
              <a:rPr spc="15" dirty="0"/>
              <a:t> </a:t>
            </a:r>
            <a:r>
              <a:rPr spc="-20" dirty="0"/>
              <a:t>artmaktadır.</a:t>
            </a:r>
          </a:p>
          <a:p>
            <a:pPr marL="261620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20" dirty="0"/>
              <a:t>Yazılım </a:t>
            </a:r>
            <a:r>
              <a:rPr spc="-5" dirty="0"/>
              <a:t>geliştirme sürecini</a:t>
            </a:r>
            <a:r>
              <a:rPr spc="60" dirty="0"/>
              <a:t> </a:t>
            </a:r>
            <a:r>
              <a:rPr spc="-25" dirty="0"/>
              <a:t>uzatmaktadır.</a:t>
            </a:r>
          </a:p>
          <a:p>
            <a:pPr marL="150495" marR="5715" indent="-91440">
              <a:lnSpc>
                <a:spcPts val="2160"/>
              </a:lnSpc>
              <a:spcBef>
                <a:spcPts val="14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62890" algn="l"/>
              </a:tabLst>
            </a:pPr>
            <a:r>
              <a:rPr spc="-10" dirty="0"/>
              <a:t>Çözümü </a:t>
            </a:r>
            <a:r>
              <a:rPr spc="-15" dirty="0"/>
              <a:t>erken </a:t>
            </a:r>
            <a:r>
              <a:rPr spc="-10" dirty="0"/>
              <a:t>bulunmayan hatalar bazen </a:t>
            </a:r>
            <a:r>
              <a:rPr spc="-5" dirty="0"/>
              <a:t>uyulması </a:t>
            </a:r>
            <a:r>
              <a:rPr spc="-20" dirty="0"/>
              <a:t>gereken </a:t>
            </a:r>
            <a:r>
              <a:rPr spc="-10" dirty="0"/>
              <a:t>sistemi </a:t>
            </a:r>
            <a:r>
              <a:rPr spc="-20" dirty="0"/>
              <a:t>zor  </a:t>
            </a:r>
            <a:r>
              <a:rPr dirty="0"/>
              <a:t>durumda </a:t>
            </a:r>
            <a:r>
              <a:rPr spc="-15" dirty="0"/>
              <a:t>bırakarak </a:t>
            </a:r>
            <a:r>
              <a:rPr spc="-5" dirty="0"/>
              <a:t>zamansal </a:t>
            </a:r>
            <a:r>
              <a:rPr spc="-10" dirty="0"/>
              <a:t>problemler</a:t>
            </a:r>
            <a:r>
              <a:rPr spc="40" dirty="0"/>
              <a:t> </a:t>
            </a:r>
            <a:r>
              <a:rPr spc="-5" dirty="0"/>
              <a:t>oluşturmaktadır</a:t>
            </a:r>
          </a:p>
        </p:txBody>
      </p:sp>
      <p:sp>
        <p:nvSpPr>
          <p:cNvPr id="4" name="object 4"/>
          <p:cNvSpPr/>
          <p:nvPr/>
        </p:nvSpPr>
        <p:spPr>
          <a:xfrm>
            <a:off x="2424683" y="4674108"/>
            <a:ext cx="4770120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94205"/>
              </p:ext>
            </p:extLst>
          </p:nvPr>
        </p:nvGraphicFramePr>
        <p:xfrm>
          <a:off x="615695" y="1417319"/>
          <a:ext cx="7908924" cy="3550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791210"/>
                <a:gridCol w="5741670"/>
                <a:gridCol w="584834"/>
              </a:tblGrid>
              <a:tr h="384048">
                <a:tc gridSpan="4">
                  <a:txBody>
                    <a:bodyPr/>
                    <a:lstStyle/>
                    <a:p>
                      <a:pPr marL="272415">
                        <a:lnSpc>
                          <a:spcPts val="2925"/>
                        </a:lnSpc>
                        <a:tabLst>
                          <a:tab pos="2473960" algn="l"/>
                          <a:tab pos="7747634" algn="l"/>
                        </a:tabLst>
                      </a:pPr>
                      <a:r>
                        <a:rPr sz="3000" b="1" u="sng" dirty="0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	Bu </a:t>
                      </a:r>
                      <a:r>
                        <a:rPr sz="3000" b="1" u="sng" spc="-10" dirty="0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Haftaki</a:t>
                      </a:r>
                      <a:r>
                        <a:rPr sz="3000" b="1" u="sng" spc="-65" dirty="0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b="1" u="sng" spc="-15" dirty="0">
                          <a:uFill>
                            <a:solidFill>
                              <a:srgbClr val="7E7E7E"/>
                            </a:solidFill>
                          </a:uFill>
                          <a:latin typeface="Calibri"/>
                          <a:cs typeface="Calibri"/>
                        </a:rPr>
                        <a:t>Konular	</a:t>
                      </a: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8C4C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1876"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6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Yazılım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Nedir?……………………………………………...……….……….…......4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Yazılım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Mühendisliği………………………….………………………....……...15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2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3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Yazılımların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Sınanması………………………………………………………..…20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4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4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32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Yazılım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Maliyetleri…………………….…………………………………………..22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4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Yazılım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Sistemlerinin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Sınıflandırılması………………..………………….23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5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388B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2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388B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388B6"/>
                      </a:solidFill>
                      <a:prstDash val="solid"/>
                    </a:lnL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388B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tr-TR" sz="1600" spc="-15" dirty="0" smtClean="0">
                          <a:latin typeface="Calibri"/>
                          <a:cs typeface="Calibri"/>
                        </a:rPr>
                        <a:t>   </a:t>
                      </a:r>
                      <a:r>
                        <a:rPr lang="tr-TR" sz="1600" spc="-15" noProof="0" dirty="0" smtClean="0">
                          <a:latin typeface="Calibri"/>
                          <a:cs typeface="Calibri"/>
                        </a:rPr>
                        <a:t>Yazılımda</a:t>
                      </a:r>
                      <a:r>
                        <a:rPr lang="tr-TR" sz="1600" spc="-25" noProof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tr-TR" sz="1600" spc="-5" noProof="0" dirty="0" smtClean="0">
                          <a:latin typeface="Calibri"/>
                          <a:cs typeface="Calibri"/>
                        </a:rPr>
                        <a:t>Kalite</a:t>
                      </a:r>
                      <a:r>
                        <a:rPr sz="1600" spc="-5" dirty="0" smtClean="0">
                          <a:latin typeface="Calibri"/>
                          <a:cs typeface="Calibri"/>
                        </a:rPr>
                        <a:t>…………………………………….…………………..…………</a:t>
                      </a:r>
                      <a:r>
                        <a:rPr lang="tr-TR" sz="1600" spc="-5" baseline="0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sz="1600" spc="-5" dirty="0" smtClean="0">
                          <a:latin typeface="Calibri"/>
                          <a:cs typeface="Calibri"/>
                        </a:rPr>
                        <a:t>27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342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ACE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1CACE3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75" dirty="0"/>
              <a:t>Yazılımların</a:t>
            </a:r>
            <a:r>
              <a:rPr spc="-130" dirty="0"/>
              <a:t> </a:t>
            </a:r>
            <a:r>
              <a:rPr spc="-50" dirty="0"/>
              <a:t>Sınanması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1740" cy="1058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638810" algn="l"/>
                <a:tab pos="1716405" algn="l"/>
                <a:tab pos="2279015" algn="l"/>
                <a:tab pos="3402329" algn="l"/>
                <a:tab pos="3785235" algn="l"/>
                <a:tab pos="4316730" algn="l"/>
                <a:tab pos="5114290" algn="l"/>
                <a:tab pos="5859780" algn="l"/>
                <a:tab pos="66351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Bir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amı	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ü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	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yrı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ları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	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ek	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ak	mü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kün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olmakla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birlikte,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uygulamada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 mümkün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ancak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sınırlı sayıda veri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sınanabilir.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7592"/>
              </p:ext>
            </p:extLst>
          </p:nvPr>
        </p:nvGraphicFramePr>
        <p:xfrm>
          <a:off x="1540510" y="3268090"/>
          <a:ext cx="6096000" cy="1473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886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Mantıksal</a:t>
                      </a:r>
                      <a:r>
                        <a:rPr sz="2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40" dirty="0">
                          <a:latin typeface="Arial"/>
                          <a:cs typeface="Arial"/>
                        </a:rPr>
                        <a:t>Tasarım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%20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86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İşlevsel</a:t>
                      </a:r>
                      <a:r>
                        <a:rPr sz="2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-40" dirty="0">
                          <a:latin typeface="Arial"/>
                          <a:cs typeface="Arial"/>
                        </a:rPr>
                        <a:t>Tasarım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%15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Kodlama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100" spc="-5" dirty="0" smtClean="0">
                          <a:latin typeface="Arial"/>
                          <a:cs typeface="Arial"/>
                        </a:rPr>
                        <a:t>30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tr-TR" sz="2100" dirty="0" smtClean="0">
                          <a:latin typeface="Arial"/>
                          <a:cs typeface="Arial"/>
                        </a:rPr>
                        <a:t>Belgeleme</a:t>
                      </a:r>
                      <a:r>
                        <a:rPr lang="tr-TR" sz="2100" baseline="0" dirty="0" smtClean="0">
                          <a:latin typeface="Arial"/>
                          <a:cs typeface="Arial"/>
                        </a:rPr>
                        <a:t> ve diğerleri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tr-TR" sz="2100" dirty="0" smtClean="0">
                          <a:latin typeface="Arial"/>
                          <a:cs typeface="Arial"/>
                        </a:rPr>
                        <a:t>%35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60" dirty="0"/>
              <a:t>Hataların </a:t>
            </a:r>
            <a:r>
              <a:rPr spc="-80" dirty="0"/>
              <a:t>“Yayılma”</a:t>
            </a:r>
            <a:r>
              <a:rPr spc="-200" dirty="0"/>
              <a:t> </a:t>
            </a:r>
            <a:r>
              <a:rPr spc="-60" dirty="0"/>
              <a:t>Özelliği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193915" cy="1234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Yazılımda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Hata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Düzeltme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Maliyetleri: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ACE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96875" lvl="1" indent="-182880">
              <a:lnSpc>
                <a:spcPct val="100000"/>
              </a:lnSpc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üretimindeki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hatalar yayılma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özelliği</a:t>
            </a:r>
            <a:r>
              <a:rPr sz="18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gösterir.</a:t>
            </a:r>
            <a:endParaRPr sz="18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nedenle,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hata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düzeltme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maliyetleri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ilerleyen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aşamalarda giderek</a:t>
            </a:r>
            <a:r>
              <a:rPr sz="18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artar.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8618" y="3301619"/>
          <a:ext cx="3853179" cy="217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60"/>
                <a:gridCol w="1620519"/>
              </a:tblGrid>
              <a:tr h="36220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Analiz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0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Tasarım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0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Kodlama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0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Kabul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Testi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İşletim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213603" y="3206495"/>
            <a:ext cx="3787140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1" spc="-1045" dirty="0">
                <a:latin typeface="Times New Roman"/>
                <a:cs typeface="Times New Roman"/>
              </a:rPr>
              <a:t> </a:t>
            </a:r>
            <a:r>
              <a:rPr spc="-114" dirty="0"/>
              <a:t>Yazılım</a:t>
            </a:r>
            <a:r>
              <a:rPr spc="-280" dirty="0"/>
              <a:t> </a:t>
            </a:r>
            <a:r>
              <a:rPr spc="-90" dirty="0"/>
              <a:t>Maliyetleri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2194306"/>
            <a:ext cx="12611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Günümüzde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705" y="2194306"/>
            <a:ext cx="630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azı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ım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2342" y="2194306"/>
            <a:ext cx="14382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maliyetlerindeki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7096" y="2194306"/>
            <a:ext cx="635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artışlar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8448" y="2194306"/>
            <a:ext cx="6756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giderek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375662"/>
            <a:ext cx="56521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artmaktadır.</a:t>
            </a:r>
            <a:r>
              <a:rPr sz="17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"Yazılımımızı alırsanız yanında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donanımı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ücretsiz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2556713"/>
            <a:ext cx="5744210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ts val="1735"/>
              </a:lnSpc>
              <a:spcBef>
                <a:spcPts val="105"/>
              </a:spcBef>
              <a:tabLst>
                <a:tab pos="916305" algn="l"/>
                <a:tab pos="2343150" algn="l"/>
                <a:tab pos="3117215" algn="l"/>
                <a:tab pos="3966210" algn="l"/>
                <a:tab pos="507873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k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ğ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ağız"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	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	iç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	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ek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ts val="1735"/>
              </a:lnSpc>
            </a:pP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doğrulanmaktadır.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Örneğin,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günümüzde bir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kopyası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yüz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bin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dolar dolayında</a:t>
            </a:r>
            <a:r>
              <a:rPr sz="17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satılan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279775"/>
            <a:ext cx="56521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6175" algn="l"/>
                <a:tab pos="2078989" algn="l"/>
                <a:tab pos="3214370" algn="l"/>
                <a:tab pos="469773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kurumsal	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kaynak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planlama	yazılımlarının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bulunduğu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3461130"/>
            <a:ext cx="17538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gözlemlenmektedir.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259" y="3820490"/>
            <a:ext cx="5744210" cy="4673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 indent="-172720">
              <a:lnSpc>
                <a:spcPts val="1735"/>
              </a:lnSpc>
              <a:spcBef>
                <a:spcPts val="10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Öte</a:t>
            </a:r>
            <a:r>
              <a:rPr sz="17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yandan</a:t>
            </a:r>
            <a:r>
              <a:rPr sz="17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sz="17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kişisel</a:t>
            </a:r>
            <a:r>
              <a:rPr sz="17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bilgisayar</a:t>
            </a:r>
            <a:r>
              <a:rPr sz="17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ise</a:t>
            </a:r>
            <a:r>
              <a:rPr sz="17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1000</a:t>
            </a:r>
            <a:r>
              <a:rPr sz="17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ABD</a:t>
            </a:r>
            <a:r>
              <a:rPr sz="17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dolarının</a:t>
            </a:r>
            <a:r>
              <a:rPr sz="17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altında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ts val="1735"/>
              </a:lnSpc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satılmaktadır.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259" y="4360545"/>
            <a:ext cx="35852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  <a:tab pos="1167765" algn="l"/>
                <a:tab pos="2445385" algn="l"/>
                <a:tab pos="3362960" algn="l"/>
              </a:tabLst>
            </a:pPr>
            <a:r>
              <a:rPr sz="1700" spc="-1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az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ıl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ım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ti	ile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7621" y="4360545"/>
            <a:ext cx="19672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901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donanım	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kopyalama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4541901"/>
            <a:ext cx="5652770" cy="6483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715"/>
              </a:spcBef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maliyetinin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arasındaki farklılık dikkate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alındığında, yazılım  maliyetlerinin, donanım maliyetlerine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oranla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oldukça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yüksek 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olduğu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ortaya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çıkar.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1007" y="2485644"/>
            <a:ext cx="2142744" cy="192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1041857"/>
            <a:ext cx="6887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80" dirty="0"/>
              <a:t>Yazılım </a:t>
            </a:r>
            <a:r>
              <a:rPr sz="4000" u="none" spc="-55" dirty="0"/>
              <a:t>Sistemlerin</a:t>
            </a:r>
            <a:r>
              <a:rPr sz="4000" u="none" spc="-185" dirty="0"/>
              <a:t> </a:t>
            </a:r>
            <a:r>
              <a:rPr sz="4000" u="none" spc="-50" dirty="0"/>
              <a:t>Sınıflandırılması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10259" y="2284857"/>
            <a:ext cx="4855845" cy="213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İşlevlerine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göre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sınıflandırma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Zamana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dayalı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özelliklere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sınıflandırma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Boyuta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göre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sınıflandırma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0384" y="2328672"/>
            <a:ext cx="1796795" cy="1796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50" dirty="0"/>
              <a:t>İşlevlerine </a:t>
            </a:r>
            <a:r>
              <a:rPr spc="-60" dirty="0"/>
              <a:t>Göre</a:t>
            </a:r>
            <a:r>
              <a:rPr spc="-185" dirty="0"/>
              <a:t> </a:t>
            </a:r>
            <a:r>
              <a:rPr spc="-50" dirty="0"/>
              <a:t>Sınıflandırma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179192"/>
          <a:ext cx="7886700" cy="2546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463804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Hesaplama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Mühendislik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Çözümleme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93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50" dirty="0">
                          <a:latin typeface="Times New Roman"/>
                          <a:cs typeface="Times New Roman"/>
                        </a:rPr>
                        <a:t>Veri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 İşleme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Bankacılık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93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Süreç</a:t>
                      </a:r>
                      <a:r>
                        <a:rPr sz="2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30" dirty="0">
                          <a:latin typeface="Times New Roman"/>
                          <a:cs typeface="Times New Roman"/>
                        </a:rPr>
                        <a:t>Temelli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Gömülü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Sistemler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93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Kural</a:t>
                      </a:r>
                      <a:r>
                        <a:rPr sz="2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30" dirty="0">
                          <a:latin typeface="Times New Roman"/>
                          <a:cs typeface="Times New Roman"/>
                        </a:rPr>
                        <a:t>Temelli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Robotik, 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Yapay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Zekâ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126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b="1" spc="-10" dirty="0">
                          <a:latin typeface="Times New Roman"/>
                          <a:cs typeface="Times New Roman"/>
                        </a:rPr>
                        <a:t>CAD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Sinyal İşleme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108" y="1154048"/>
            <a:ext cx="793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45" dirty="0"/>
              <a:t>Za</a:t>
            </a:r>
            <a:r>
              <a:rPr sz="3600" spc="-45" dirty="0"/>
              <a:t>mana </a:t>
            </a:r>
            <a:r>
              <a:rPr sz="3600" spc="-65" dirty="0"/>
              <a:t>Dayalı </a:t>
            </a:r>
            <a:r>
              <a:rPr sz="3600" spc="-60" dirty="0"/>
              <a:t>Özelliklere </a:t>
            </a:r>
            <a:r>
              <a:rPr sz="3600" spc="-55" dirty="0"/>
              <a:t>Göre</a:t>
            </a:r>
            <a:r>
              <a:rPr sz="3600" spc="-245" dirty="0"/>
              <a:t> </a:t>
            </a:r>
            <a:r>
              <a:rPr sz="3600" spc="-50" dirty="0"/>
              <a:t>Sınıflandırma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774695"/>
          <a:ext cx="7886700" cy="92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46393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45" dirty="0">
                          <a:latin typeface="Calibri"/>
                          <a:cs typeface="Calibri"/>
                        </a:rPr>
                        <a:t>Toplu</a:t>
                      </a:r>
                      <a:r>
                        <a:rPr sz="2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(Çevrim-Dışı)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Çevrim-İçi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804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100" spc="-10" dirty="0">
                          <a:latin typeface="Calibri"/>
                          <a:cs typeface="Calibri"/>
                        </a:rPr>
                        <a:t>Gerçek</a:t>
                      </a:r>
                      <a:r>
                        <a:rPr sz="2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Zamanlı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49551" y="4187952"/>
            <a:ext cx="1612391" cy="161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3496" y="4267200"/>
            <a:ext cx="1453896" cy="1453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60" dirty="0"/>
              <a:t>Boyuta Göre</a:t>
            </a:r>
            <a:r>
              <a:rPr spc="-200" dirty="0"/>
              <a:t> </a:t>
            </a:r>
            <a:r>
              <a:rPr spc="-50" dirty="0"/>
              <a:t>Sınıflandırma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8888" y="2249297"/>
          <a:ext cx="7594600" cy="345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0"/>
                <a:gridCol w="3797300"/>
              </a:tblGrid>
              <a:tr h="82384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Küçük</a:t>
                      </a:r>
                      <a:r>
                        <a:rPr sz="21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(SS&lt;2000)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PC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Oyunları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Öğrenci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Projeleri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3848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Orta (2000&lt;SS&lt;100,000)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7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BDE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Yazılımları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85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4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Büyük(100,000&lt;SS&lt;1</a:t>
                      </a:r>
                      <a:r>
                        <a:rPr sz="2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Milyon)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8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İşletim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897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Çok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Büyük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(SS&gt;1</a:t>
                      </a:r>
                      <a:r>
                        <a:rPr sz="2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Milyon)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Komuta Kontrol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Hava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Tahmini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Yıldız Savaşları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Sistemleri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85" dirty="0"/>
              <a:t>Yazılımda</a:t>
            </a:r>
            <a:r>
              <a:rPr spc="-140" dirty="0"/>
              <a:t> </a:t>
            </a:r>
            <a:r>
              <a:rPr spc="-70" dirty="0"/>
              <a:t>Kalite	</a:t>
            </a:r>
          </a:p>
        </p:txBody>
      </p:sp>
      <p:sp>
        <p:nvSpPr>
          <p:cNvPr id="3" name="object 3"/>
          <p:cNvSpPr/>
          <p:nvPr/>
        </p:nvSpPr>
        <p:spPr>
          <a:xfrm>
            <a:off x="6047232" y="4590288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6276" y="459028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7455" y="4590288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6500" y="459028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432" y="4590288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7232" y="4270247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6276" y="427024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7455" y="4270247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6500" y="427024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0432" y="4270247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7232" y="394868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7455" y="3948684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6500" y="394868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432" y="394868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47232" y="362864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59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7455" y="3628644"/>
            <a:ext cx="2156460" cy="0"/>
          </a:xfrm>
          <a:custGeom>
            <a:avLst/>
            <a:gdLst/>
            <a:ahLst/>
            <a:cxnLst/>
            <a:rect l="l" t="t" r="r" b="b"/>
            <a:pathLst>
              <a:path w="2156460">
                <a:moveTo>
                  <a:pt x="0" y="0"/>
                </a:moveTo>
                <a:lnTo>
                  <a:pt x="215646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6500" y="362864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0432" y="362864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7455" y="3308603"/>
            <a:ext cx="3462654" cy="0"/>
          </a:xfrm>
          <a:custGeom>
            <a:avLst/>
            <a:gdLst/>
            <a:ahLst/>
            <a:cxnLst/>
            <a:rect l="l" t="t" r="r" b="b"/>
            <a:pathLst>
              <a:path w="3462654">
                <a:moveTo>
                  <a:pt x="0" y="0"/>
                </a:moveTo>
                <a:lnTo>
                  <a:pt x="34625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6500" y="3308603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0432" y="330860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7455" y="2988564"/>
            <a:ext cx="3462654" cy="0"/>
          </a:xfrm>
          <a:custGeom>
            <a:avLst/>
            <a:gdLst/>
            <a:ahLst/>
            <a:cxnLst/>
            <a:rect l="l" t="t" r="r" b="b"/>
            <a:pathLst>
              <a:path w="3462654">
                <a:moveTo>
                  <a:pt x="0" y="0"/>
                </a:moveTo>
                <a:lnTo>
                  <a:pt x="34625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76500" y="298856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0432" y="2988564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6500" y="2668523"/>
            <a:ext cx="4253865" cy="0"/>
          </a:xfrm>
          <a:custGeom>
            <a:avLst/>
            <a:gdLst/>
            <a:ahLst/>
            <a:cxnLst/>
            <a:rect l="l" t="t" r="r" b="b"/>
            <a:pathLst>
              <a:path w="4253865">
                <a:moveTo>
                  <a:pt x="0" y="0"/>
                </a:moveTo>
                <a:lnTo>
                  <a:pt x="425348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0432" y="2668523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0432" y="2348483"/>
            <a:ext cx="5560060" cy="0"/>
          </a:xfrm>
          <a:custGeom>
            <a:avLst/>
            <a:gdLst/>
            <a:ahLst/>
            <a:cxnLst/>
            <a:rect l="l" t="t" r="r" b="b"/>
            <a:pathLst>
              <a:path w="5560059">
                <a:moveTo>
                  <a:pt x="0" y="0"/>
                </a:moveTo>
                <a:lnTo>
                  <a:pt x="55595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9669" y="2347722"/>
            <a:ext cx="5561330" cy="2562225"/>
          </a:xfrm>
          <a:custGeom>
            <a:avLst/>
            <a:gdLst/>
            <a:ahLst/>
            <a:cxnLst/>
            <a:rect l="l" t="t" r="r" b="b"/>
            <a:pathLst>
              <a:path w="5561330" h="2562225">
                <a:moveTo>
                  <a:pt x="0" y="2561844"/>
                </a:moveTo>
                <a:lnTo>
                  <a:pt x="5561076" y="2561844"/>
                </a:lnTo>
                <a:lnTo>
                  <a:pt x="5561076" y="0"/>
                </a:lnTo>
                <a:lnTo>
                  <a:pt x="0" y="0"/>
                </a:lnTo>
                <a:lnTo>
                  <a:pt x="0" y="2561844"/>
                </a:lnTo>
                <a:close/>
              </a:path>
            </a:pathLst>
          </a:custGeom>
          <a:ln w="28956">
            <a:solidFill>
              <a:srgbClr val="A0C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3183" y="2508504"/>
            <a:ext cx="623570" cy="2402205"/>
          </a:xfrm>
          <a:custGeom>
            <a:avLst/>
            <a:gdLst/>
            <a:ahLst/>
            <a:cxnLst/>
            <a:rect l="l" t="t" r="r" b="b"/>
            <a:pathLst>
              <a:path w="623569" h="2402204">
                <a:moveTo>
                  <a:pt x="623316" y="0"/>
                </a:moveTo>
                <a:lnTo>
                  <a:pt x="0" y="0"/>
                </a:lnTo>
                <a:lnTo>
                  <a:pt x="0" y="2401824"/>
                </a:lnTo>
                <a:lnTo>
                  <a:pt x="623316" y="2401824"/>
                </a:lnTo>
                <a:lnTo>
                  <a:pt x="62331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2959" y="3948684"/>
            <a:ext cx="623570" cy="962025"/>
          </a:xfrm>
          <a:custGeom>
            <a:avLst/>
            <a:gdLst/>
            <a:ahLst/>
            <a:cxnLst/>
            <a:rect l="l" t="t" r="r" b="b"/>
            <a:pathLst>
              <a:path w="623570" h="962025">
                <a:moveTo>
                  <a:pt x="623315" y="0"/>
                </a:moveTo>
                <a:lnTo>
                  <a:pt x="0" y="0"/>
                </a:lnTo>
                <a:lnTo>
                  <a:pt x="0" y="961644"/>
                </a:lnTo>
                <a:lnTo>
                  <a:pt x="623315" y="961644"/>
                </a:lnTo>
                <a:lnTo>
                  <a:pt x="62331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4139" y="2828544"/>
            <a:ext cx="623570" cy="2082164"/>
          </a:xfrm>
          <a:custGeom>
            <a:avLst/>
            <a:gdLst/>
            <a:ahLst/>
            <a:cxnLst/>
            <a:rect l="l" t="t" r="r" b="b"/>
            <a:pathLst>
              <a:path w="623570" h="2082164">
                <a:moveTo>
                  <a:pt x="623315" y="0"/>
                </a:moveTo>
                <a:lnTo>
                  <a:pt x="0" y="0"/>
                </a:lnTo>
                <a:lnTo>
                  <a:pt x="0" y="2081783"/>
                </a:lnTo>
                <a:lnTo>
                  <a:pt x="623315" y="2081783"/>
                </a:lnTo>
                <a:lnTo>
                  <a:pt x="623315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23915" y="3308603"/>
            <a:ext cx="623570" cy="1602105"/>
          </a:xfrm>
          <a:custGeom>
            <a:avLst/>
            <a:gdLst/>
            <a:ahLst/>
            <a:cxnLst/>
            <a:rect l="l" t="t" r="r" b="b"/>
            <a:pathLst>
              <a:path w="623570" h="1602104">
                <a:moveTo>
                  <a:pt x="623316" y="0"/>
                </a:moveTo>
                <a:lnTo>
                  <a:pt x="0" y="0"/>
                </a:lnTo>
                <a:lnTo>
                  <a:pt x="0" y="1601724"/>
                </a:lnTo>
                <a:lnTo>
                  <a:pt x="623316" y="1601724"/>
                </a:lnTo>
                <a:lnTo>
                  <a:pt x="623316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0432" y="4910328"/>
            <a:ext cx="5560060" cy="0"/>
          </a:xfrm>
          <a:custGeom>
            <a:avLst/>
            <a:gdLst/>
            <a:ahLst/>
            <a:cxnLst/>
            <a:rect l="l" t="t" r="r" b="b"/>
            <a:pathLst>
              <a:path w="5560059">
                <a:moveTo>
                  <a:pt x="0" y="0"/>
                </a:moveTo>
                <a:lnTo>
                  <a:pt x="555955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39495" y="478967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9495" y="4149344"/>
            <a:ext cx="1028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9495" y="382905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9495" y="350862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2380" y="318833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2380" y="28676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2380" y="254787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2380" y="222757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0585" y="5001844"/>
            <a:ext cx="18402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Kalite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Sistemsiz bir</a:t>
            </a:r>
            <a:r>
              <a:rPr sz="14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Proje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70272" y="5001844"/>
            <a:ext cx="1743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Kalite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Sistemli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bir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Proje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5847" y="3535679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82296"/>
                </a:moveTo>
                <a:lnTo>
                  <a:pt x="83820" y="82296"/>
                </a:lnTo>
                <a:lnTo>
                  <a:pt x="8382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65847" y="3799332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820"/>
                </a:moveTo>
                <a:lnTo>
                  <a:pt x="83820" y="83820"/>
                </a:lnTo>
                <a:lnTo>
                  <a:pt x="83820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75321" y="3374771"/>
            <a:ext cx="88836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og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mcı*Ay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Masraf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93230" y="477443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93230" y="4064634"/>
            <a:ext cx="15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87642" y="3505961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93230" y="2867355"/>
            <a:ext cx="1543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93230" y="2261108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80 Bin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Pound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85" dirty="0"/>
              <a:t>Yazılımda</a:t>
            </a:r>
            <a:r>
              <a:rPr spc="-135" dirty="0"/>
              <a:t> </a:t>
            </a:r>
            <a:r>
              <a:rPr spc="-70" dirty="0"/>
              <a:t>Kalite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2375" cy="2702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 algn="just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Üretim Süreci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Boyunca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ürünlere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ilişkin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standartlarının  geliştirilmesi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geliştirme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işlemlerinin bu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standartlara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uygunluğunun 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denetlenmesidir.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sağlama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etkinlikleriyle;</a:t>
            </a:r>
            <a:endParaRPr sz="20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204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maliyetleri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düşürülür,</a:t>
            </a:r>
            <a:endParaRPr sz="18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üretiminin yönetimi</a:t>
            </a:r>
            <a:r>
              <a:rPr sz="18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kolaylaşır,</a:t>
            </a:r>
            <a:endParaRPr sz="18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Belgeleme ve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standart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sorunları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giderilir.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041904"/>
            <a:ext cx="2871216" cy="180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85" dirty="0"/>
              <a:t>Yazılımda</a:t>
            </a:r>
            <a:r>
              <a:rPr spc="-135" dirty="0"/>
              <a:t> </a:t>
            </a:r>
            <a:r>
              <a:rPr spc="-70" dirty="0"/>
              <a:t>Kalite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569336"/>
          <a:ext cx="7886698" cy="2427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/>
                <a:gridCol w="1513205"/>
                <a:gridCol w="1577340"/>
                <a:gridCol w="1577339"/>
                <a:gridCol w="1577339"/>
              </a:tblGrid>
              <a:tr h="69367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Ekonomi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spc="-3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Tamlık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700" spc="-2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Yeniden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Kullanılabilirlik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Etkinlik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700" spc="-5" dirty="0">
                          <a:solidFill>
                            <a:srgbClr val="6DAC1C"/>
                          </a:solidFill>
                          <a:latin typeface="Arial"/>
                          <a:cs typeface="Arial"/>
                        </a:rPr>
                        <a:t>Bütünlük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3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Güvenirlik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Modülerlik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Belgeleme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Kullanılabilirlik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Temizlik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9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Değiştirilebilirlik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Geçerlik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Esneklik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Genellik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Sınanabilirlik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Taşınabilirlik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Bakılabilirlik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Anlaşılabilirlik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46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Birlikte  Ç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ı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şab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lir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solidFill>
                  <a:srgbClr val="1F4429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1F4429"/>
                </a:solidFill>
              </a:rPr>
              <a:t>Amaçlar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1816" y="2076421"/>
            <a:ext cx="3987165" cy="29794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Yazılım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nedir?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Donanım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karşılaştırılması?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91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Mühendisliği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nedir?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Mühendisi kime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denir?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Yazılımda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Hatalar?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91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Maliyetleri?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Yazılımda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Kalite?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4355" y="1699260"/>
            <a:ext cx="2647188" cy="261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YMT312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YAZILIM TASARIM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75" dirty="0"/>
              <a:t>Özet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50618"/>
            <a:ext cx="7464425" cy="380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148590" indent="-9144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15" dirty="0">
                <a:solidFill>
                  <a:srgbClr val="006FC0"/>
                </a:solidFill>
                <a:latin typeface="Calibri"/>
                <a:cs typeface="Calibri"/>
              </a:rPr>
              <a:t>Yazılım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Mantık, veri,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belge, insan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 program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bileşenlerinin,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belirli bir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üretim 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amacına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yönelik olarak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araya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getirilmesi, yönetilebilmesi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kullanılabilecek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 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üretilen,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yöntem, araç,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bilgi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belgelerin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tümünü</a:t>
            </a:r>
            <a:r>
              <a:rPr sz="17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Font typeface="Wingdings"/>
              <a:buChar char=""/>
            </a:pPr>
            <a:endParaRPr sz="13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20" dirty="0">
                <a:solidFill>
                  <a:srgbClr val="006FC0"/>
                </a:solidFill>
                <a:latin typeface="Calibri"/>
                <a:cs typeface="Calibri"/>
              </a:rPr>
              <a:t>Yazılım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Mühendisliği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Sistemli, düzenli,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ölçülebilir bir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yaklaşımın</a:t>
            </a:r>
            <a:r>
              <a:rPr sz="17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yazılım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geliştirmede, yazılımın işlenilmesinde ve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bakımında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uygulanmasıdır.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Diğer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bir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deyişle</a:t>
            </a:r>
            <a:endParaRPr sz="17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mühendisliğin yazılıma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uygulanmasıdır.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lr>
                <a:srgbClr val="1CACE3"/>
              </a:buClr>
              <a:buSzPct val="94117"/>
              <a:buFont typeface="Wingdings"/>
              <a:buChar char=""/>
              <a:tabLst>
                <a:tab pos="185420" algn="l"/>
              </a:tabLst>
            </a:pPr>
            <a:r>
              <a:rPr sz="1700" b="1" spc="-20" dirty="0">
                <a:solidFill>
                  <a:srgbClr val="006FC0"/>
                </a:solidFill>
                <a:latin typeface="Calibri"/>
                <a:cs typeface="Calibri"/>
              </a:rPr>
              <a:t>Yazılım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mühendisliğinin hedefi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; yazılım üretimindeki karmaşıklıkları</a:t>
            </a:r>
            <a:r>
              <a:rPr sz="17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gidermektir.</a:t>
            </a:r>
            <a:endParaRPr sz="1700">
              <a:latin typeface="Calibri"/>
              <a:cs typeface="Calibri"/>
            </a:endParaRPr>
          </a:p>
          <a:p>
            <a:pPr marL="185420" indent="-172720">
              <a:lnSpc>
                <a:spcPct val="100000"/>
              </a:lnSpc>
              <a:spcBef>
                <a:spcPts val="1595"/>
              </a:spcBef>
              <a:buClr>
                <a:srgbClr val="1CACE3"/>
              </a:buClr>
              <a:buSzPct val="94117"/>
              <a:buFont typeface="Wingdings"/>
              <a:buChar char=""/>
              <a:tabLst>
                <a:tab pos="186055" algn="l"/>
              </a:tabLst>
            </a:pPr>
            <a:r>
              <a:rPr sz="1700" b="1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700" b="1" spc="-10" dirty="0">
                <a:solidFill>
                  <a:srgbClr val="404040"/>
                </a:solidFill>
                <a:latin typeface="Calibri"/>
                <a:cs typeface="Calibri"/>
              </a:rPr>
              <a:t>kalite </a:t>
            </a: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sağlama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04040"/>
                </a:solidFill>
                <a:latin typeface="Calibri"/>
                <a:cs typeface="Calibri"/>
              </a:rPr>
              <a:t>etkinlikleriyle;</a:t>
            </a:r>
            <a:endParaRPr sz="17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61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maliyetleri</a:t>
            </a:r>
            <a:r>
              <a:rPr sz="15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düşürülür,</a:t>
            </a:r>
            <a:endParaRPr sz="15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üretiminin yönetimi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kolaylaşır,</a:t>
            </a:r>
            <a:endParaRPr sz="1500">
              <a:latin typeface="Calibri"/>
              <a:cs typeface="Calibri"/>
            </a:endParaRPr>
          </a:p>
          <a:p>
            <a:pPr marL="396875" lvl="1" indent="-18288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Char char="◦"/>
              <a:tabLst>
                <a:tab pos="397510" algn="l"/>
              </a:tabLst>
            </a:pP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Belgeleme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standart sorunları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giderilir.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45" dirty="0"/>
              <a:t>Sorular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700047"/>
            <a:ext cx="7099934" cy="40335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81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arasındaki farklılığı</a:t>
            </a:r>
            <a:r>
              <a:rPr sz="19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1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ile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donanım arasındaki farklılıkları</a:t>
            </a:r>
            <a:r>
              <a:rPr sz="19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Neden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yazılım giderek pahalılaşırken, donanım</a:t>
            </a:r>
            <a:r>
              <a:rPr sz="19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ucuzlamaktadır?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mühendisliği ile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diğer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mühendislik disiplinlerini</a:t>
            </a:r>
            <a:r>
              <a:rPr sz="19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karşılaştırınız.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ts val="1939"/>
              </a:lnSpc>
              <a:spcBef>
                <a:spcPts val="705"/>
              </a:spcBef>
              <a:buClr>
                <a:srgbClr val="1CACE3"/>
              </a:buClr>
              <a:buAutoNum type="arabicPeriod"/>
              <a:tabLst>
                <a:tab pos="398145" algn="l"/>
                <a:tab pos="398780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Bu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bölümde verilen yazılım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sınıflandırmasını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dikkate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alarak,</a:t>
            </a:r>
            <a:r>
              <a:rPr sz="19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her</a:t>
            </a:r>
            <a:endParaRPr sz="1900">
              <a:latin typeface="Calibri"/>
              <a:cs typeface="Calibri"/>
            </a:endParaRPr>
          </a:p>
          <a:p>
            <a:pPr marL="398145">
              <a:lnSpc>
                <a:spcPts val="1939"/>
              </a:lnSpc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sınıflandırma için bir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yazılım örneği</a:t>
            </a:r>
            <a:r>
              <a:rPr sz="19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veriniz.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mühendisi ile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programcı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arasındaki farklılığı</a:t>
            </a:r>
            <a:r>
              <a:rPr sz="19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belirtiniz.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Hatalarında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Yayılma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neyi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ifade</a:t>
            </a:r>
            <a:r>
              <a:rPr sz="19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etmektedir?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1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Maliyetinde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hangi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Sınıflandırma ağır</a:t>
            </a:r>
            <a:r>
              <a:rPr sz="19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basmaktadır?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145" algn="l"/>
                <a:tab pos="398780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İşlevlerine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Göre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Sınıflandırma da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Kural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Temelli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’ye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Örnek</a:t>
            </a:r>
            <a:r>
              <a:rPr sz="19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veriniz.</a:t>
            </a:r>
            <a:endParaRPr sz="19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AutoNum type="arabicPeriod" startAt="6"/>
              <a:tabLst>
                <a:tab pos="3987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Kalitesini</a:t>
            </a:r>
            <a:r>
              <a:rPr sz="19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Tanımlayınız.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40" dirty="0"/>
              <a:t>Ödev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946730"/>
            <a:ext cx="4175125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Yaşam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Döngüsünü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Araştırınız.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Süreç Modellerini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Araştırınız.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5623" y="979932"/>
            <a:ext cx="1909572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8603" y="3012948"/>
            <a:ext cx="2891028" cy="2921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144" y="858773"/>
            <a:ext cx="2317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45" dirty="0"/>
              <a:t>K</a:t>
            </a:r>
            <a:r>
              <a:rPr u="none" spc="-150" dirty="0"/>
              <a:t>a</a:t>
            </a:r>
            <a:r>
              <a:rPr u="none" spc="-55" dirty="0"/>
              <a:t>y</a:t>
            </a:r>
            <a:r>
              <a:rPr u="none" spc="-50" dirty="0"/>
              <a:t>n</a:t>
            </a:r>
            <a:r>
              <a:rPr u="none" spc="-55" dirty="0"/>
              <a:t>akla</a:t>
            </a:r>
            <a:r>
              <a:rPr u="none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4031996"/>
            <a:ext cx="7742555" cy="1666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67535">
              <a:lnSpc>
                <a:spcPct val="100000"/>
              </a:lnSpc>
              <a:spcBef>
                <a:spcPts val="95"/>
              </a:spcBef>
              <a:tabLst>
                <a:tab pos="5784850" algn="l"/>
              </a:tabLst>
            </a:pPr>
            <a:r>
              <a:rPr sz="1300" u="sng" spc="-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1300" u="sng" spc="-3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tp: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b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log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.al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sul</a:t>
            </a:r>
            <a:r>
              <a:rPr sz="1300" u="sng" spc="-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yma</a:t>
            </a:r>
            <a:r>
              <a:rPr sz="1300" u="sng" spc="-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n</a:t>
            </a:r>
            <a:r>
              <a:rPr sz="13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1300" u="sng" spc="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p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u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z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13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om/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2</a:t>
            </a:r>
            <a:r>
              <a:rPr sz="1300" u="sng" spc="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1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4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08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3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1300" u="sng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y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z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ili</a:t>
            </a:r>
            <a:r>
              <a:rPr sz="1300" u="sng" spc="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mi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m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is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sz="1300" u="sng" spc="-1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v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1300" u="sng" spc="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sz="1300" u="sng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r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im</a:t>
            </a:r>
            <a:r>
              <a:rPr sz="1300" u="sng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-n</a:t>
            </a:r>
            <a:r>
              <a:rPr sz="1300" u="sng" spc="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e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2"/>
              </a:rPr>
              <a:t>ir/</a:t>
            </a:r>
            <a:r>
              <a:rPr sz="1300" dirty="0">
                <a:solidFill>
                  <a:srgbClr val="6DAC1C"/>
                </a:solidFill>
                <a:latin typeface="Calibri"/>
                <a:cs typeface="Calibri"/>
              </a:rPr>
              <a:t>	</a:t>
            </a:r>
            <a:r>
              <a:rPr sz="1300" spc="-5" dirty="0">
                <a:solidFill>
                  <a:srgbClr val="404040"/>
                </a:solidFill>
                <a:latin typeface="Calibri"/>
                <a:cs typeface="Calibri"/>
              </a:rPr>
              <a:t>*  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3"/>
              </a:rPr>
              <a:t>http://www.akifsahman.com/?p=175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25600"/>
              </a:lnSpc>
              <a:spcBef>
                <a:spcPts val="10"/>
              </a:spcBef>
            </a:pP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4"/>
              </a:rPr>
              <a:t>https://ece.uwaterloo.ca/~se464/08ST/index.php?src=lecture</a:t>
            </a:r>
            <a:r>
              <a:rPr sz="1300" spc="-10" dirty="0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Calibri"/>
                <a:cs typeface="Calibri"/>
              </a:rPr>
              <a:t>* 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5"/>
              </a:rPr>
              <a:t>http://info.psu.edu.sa/psu/cis/azarrad/se505.htm </a:t>
            </a:r>
            <a:r>
              <a:rPr sz="1300" spc="-10" dirty="0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6"/>
              </a:rPr>
              <a:t>http://www.metinakbulut.com/YAZILIM-MIMARISI/</a:t>
            </a:r>
            <a:r>
              <a:rPr sz="1300" spc="-10" dirty="0">
                <a:solidFill>
                  <a:srgbClr val="6DAC1C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Calibri"/>
                <a:cs typeface="Calibri"/>
              </a:rPr>
              <a:t>* 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7"/>
              </a:rPr>
              <a:t>http://ceng.gazi.edu.tr/~hkaracan/source/YPY_H3.pdf </a:t>
            </a:r>
            <a:r>
              <a:rPr sz="1300" spc="-10" dirty="0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8"/>
              </a:rPr>
              <a:t>http://iiscs.wssu.edu/drupal/node/3399</a:t>
            </a:r>
            <a:r>
              <a:rPr sz="1300" spc="-5" dirty="0">
                <a:solidFill>
                  <a:srgbClr val="6DAC1C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Calibri"/>
                <a:cs typeface="Calibri"/>
              </a:rPr>
              <a:t>* 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9"/>
              </a:rPr>
              <a:t>http://www.cs.toronto.edu/~sme/CSC340F/slides/21-architecture.pdf </a:t>
            </a:r>
            <a:r>
              <a:rPr sz="1300" spc="-10" dirty="0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0"/>
              </a:rPr>
              <a:t>http://www.users.abo.fi/lpetre/SA10/</a:t>
            </a:r>
            <a:r>
              <a:rPr sz="1300" spc="-10" dirty="0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1"/>
              </a:rPr>
              <a:t>http://sulc3.com/model.html </a:t>
            </a:r>
            <a:r>
              <a:rPr sz="1300" spc="-5" dirty="0">
                <a:solidFill>
                  <a:srgbClr val="6DAC1C"/>
                </a:solidFill>
                <a:latin typeface="Calibri"/>
                <a:cs typeface="Calibri"/>
              </a:rPr>
              <a:t> </a:t>
            </a:r>
            <a:r>
              <a:rPr sz="1300" u="sng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12"/>
              </a:rPr>
              <a:t>http://salyangoz.com.tr/blog/2013/11/23/digerleri/yazilim-gelistirme-surec-modelleri-3/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82" y="1881022"/>
            <a:ext cx="7720965" cy="17767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“Software Engineering A Practitioner’s Approach” (7th. Ed.), Roger S. Pressman,</a:t>
            </a:r>
            <a:r>
              <a:rPr sz="1000" spc="14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2013.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“Software Engineering” (8th. Ed.), </a:t>
            </a:r>
            <a:r>
              <a:rPr sz="1000" spc="-10" dirty="0">
                <a:latin typeface="Palatino Linotype"/>
                <a:cs typeface="Palatino Linotype"/>
              </a:rPr>
              <a:t>Ian </a:t>
            </a:r>
            <a:r>
              <a:rPr sz="1000" spc="-5" dirty="0">
                <a:latin typeface="Palatino Linotype"/>
                <a:cs typeface="Palatino Linotype"/>
              </a:rPr>
              <a:t>Sommerville,</a:t>
            </a:r>
            <a:r>
              <a:rPr sz="1000" spc="6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2007.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i="1" spc="-5" dirty="0">
                <a:latin typeface="Palatino Linotype"/>
                <a:cs typeface="Palatino Linotype"/>
              </a:rPr>
              <a:t>“Guide to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Software Engineering Body of Knowledge”,</a:t>
            </a:r>
            <a:r>
              <a:rPr sz="1000" i="1" spc="3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2004.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” Yazılım Mühendisliğine </a:t>
            </a:r>
            <a:r>
              <a:rPr sz="1000" dirty="0">
                <a:latin typeface="Palatino Linotype"/>
                <a:cs typeface="Palatino Linotype"/>
              </a:rPr>
              <a:t>Giriş”, TBİL-211, </a:t>
            </a:r>
            <a:r>
              <a:rPr sz="1000" spc="-5" dirty="0">
                <a:latin typeface="Palatino Linotype"/>
                <a:cs typeface="Palatino Linotype"/>
              </a:rPr>
              <a:t>Dr. Ali</a:t>
            </a:r>
            <a:r>
              <a:rPr sz="1000" spc="-50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</a:rPr>
              <a:t>Arifoğlu.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”Yazılım </a:t>
            </a:r>
            <a:r>
              <a:rPr sz="1000" dirty="0">
                <a:latin typeface="Palatino Linotype"/>
                <a:cs typeface="Palatino Linotype"/>
              </a:rPr>
              <a:t>Mühendisliği” </a:t>
            </a:r>
            <a:r>
              <a:rPr sz="1000" spc="-5" dirty="0">
                <a:latin typeface="Palatino Linotype"/>
                <a:cs typeface="Palatino Linotype"/>
              </a:rPr>
              <a:t>(2. Basım), Dr. M. Erhan Sarıdoğan, 2008, İstanbul: </a:t>
            </a:r>
            <a:r>
              <a:rPr sz="1000" spc="-10" dirty="0">
                <a:latin typeface="Palatino Linotype"/>
                <a:cs typeface="Palatino Linotype"/>
              </a:rPr>
              <a:t>Papatya</a:t>
            </a:r>
            <a:r>
              <a:rPr sz="1000" spc="80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</a:rPr>
              <a:t>Yayıncılık.</a:t>
            </a:r>
            <a:endParaRPr sz="1000">
              <a:latin typeface="Palatino Linotype"/>
              <a:cs typeface="Palatino Linotype"/>
            </a:endParaRPr>
          </a:p>
          <a:p>
            <a:pPr marL="241300" marR="508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Kalıpsiz, O., Buharalı, A., </a:t>
            </a:r>
            <a:r>
              <a:rPr sz="1000" dirty="0">
                <a:latin typeface="Palatino Linotype"/>
                <a:cs typeface="Palatino Linotype"/>
              </a:rPr>
              <a:t>Biricik, </a:t>
            </a:r>
            <a:r>
              <a:rPr sz="1000" spc="-5" dirty="0">
                <a:latin typeface="Palatino Linotype"/>
                <a:cs typeface="Palatino Linotype"/>
              </a:rPr>
              <a:t>G. </a:t>
            </a:r>
            <a:r>
              <a:rPr sz="1000" dirty="0">
                <a:latin typeface="Palatino Linotype"/>
                <a:cs typeface="Palatino Linotype"/>
              </a:rPr>
              <a:t>(2005). </a:t>
            </a:r>
            <a:r>
              <a:rPr sz="1000" spc="-5" dirty="0">
                <a:latin typeface="Palatino Linotype"/>
                <a:cs typeface="Palatino Linotype"/>
              </a:rPr>
              <a:t>Bilgisayar Bilimlerinde Sistem Analizi </a:t>
            </a:r>
            <a:r>
              <a:rPr sz="1000" spc="-10" dirty="0">
                <a:latin typeface="Palatino Linotype"/>
                <a:cs typeface="Palatino Linotype"/>
              </a:rPr>
              <a:t>ve </a:t>
            </a:r>
            <a:r>
              <a:rPr sz="1000" spc="-5" dirty="0">
                <a:latin typeface="Palatino Linotype"/>
                <a:cs typeface="Palatino Linotype"/>
              </a:rPr>
              <a:t>Tasarımı Nesneye Yönelik </a:t>
            </a:r>
            <a:r>
              <a:rPr sz="1000" dirty="0">
                <a:latin typeface="Palatino Linotype"/>
                <a:cs typeface="Palatino Linotype"/>
              </a:rPr>
              <a:t>Modelleme. İstanbul:  </a:t>
            </a:r>
            <a:r>
              <a:rPr sz="1000" spc="-10" dirty="0">
                <a:latin typeface="Palatino Linotype"/>
                <a:cs typeface="Palatino Linotype"/>
              </a:rPr>
              <a:t>Papatya</a:t>
            </a:r>
            <a:r>
              <a:rPr sz="1000" spc="10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</a:rPr>
              <a:t>Yayıncılık.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Buzluca, F. </a:t>
            </a:r>
            <a:r>
              <a:rPr sz="1000" dirty="0">
                <a:latin typeface="Palatino Linotype"/>
                <a:cs typeface="Palatino Linotype"/>
              </a:rPr>
              <a:t>(2010) </a:t>
            </a:r>
            <a:r>
              <a:rPr sz="1000" spc="-5" dirty="0">
                <a:latin typeface="Palatino Linotype"/>
                <a:cs typeface="Palatino Linotype"/>
              </a:rPr>
              <a:t>Yazılım </a:t>
            </a:r>
            <a:r>
              <a:rPr sz="1000" dirty="0">
                <a:latin typeface="Palatino Linotype"/>
                <a:cs typeface="Palatino Linotype"/>
              </a:rPr>
              <a:t>Modelleme </a:t>
            </a:r>
            <a:r>
              <a:rPr sz="1000" spc="-10" dirty="0">
                <a:latin typeface="Palatino Linotype"/>
                <a:cs typeface="Palatino Linotype"/>
              </a:rPr>
              <a:t>ve </a:t>
            </a:r>
            <a:r>
              <a:rPr sz="1000" spc="-5" dirty="0">
                <a:latin typeface="Palatino Linotype"/>
                <a:cs typeface="Palatino Linotype"/>
              </a:rPr>
              <a:t>Tasarımı ders notları</a:t>
            </a:r>
            <a:r>
              <a:rPr sz="1000" spc="15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  <a:hlinkClick r:id="rId13"/>
              </a:rPr>
              <a:t>(http://www.buzluca.info/dersler.html)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10" dirty="0">
                <a:latin typeface="Palatino Linotype"/>
                <a:cs typeface="Palatino Linotype"/>
              </a:rPr>
              <a:t>Hacettepe </a:t>
            </a:r>
            <a:r>
              <a:rPr sz="1000" spc="-5" dirty="0">
                <a:latin typeface="Palatino Linotype"/>
                <a:cs typeface="Palatino Linotype"/>
              </a:rPr>
              <a:t>Üniversitesi </a:t>
            </a:r>
            <a:r>
              <a:rPr sz="1000" dirty="0">
                <a:latin typeface="Palatino Linotype"/>
                <a:cs typeface="Palatino Linotype"/>
              </a:rPr>
              <a:t>BBS-651, </a:t>
            </a:r>
            <a:r>
              <a:rPr sz="1000" spc="-5" dirty="0">
                <a:latin typeface="Palatino Linotype"/>
                <a:cs typeface="Palatino Linotype"/>
              </a:rPr>
              <a:t>A. Tarhan,</a:t>
            </a:r>
            <a:r>
              <a:rPr sz="1000" spc="3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2010.</a:t>
            </a:r>
            <a:endParaRPr sz="1000">
              <a:latin typeface="Palatino Linotype"/>
              <a:cs typeface="Palatino Linotype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Clr>
                <a:srgbClr val="996666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000" spc="-5" dirty="0">
                <a:latin typeface="Palatino Linotype"/>
                <a:cs typeface="Palatino Linotype"/>
              </a:rPr>
              <a:t>Yazılım </a:t>
            </a:r>
            <a:r>
              <a:rPr sz="1000" dirty="0">
                <a:latin typeface="Palatino Linotype"/>
                <a:cs typeface="Palatino Linotype"/>
              </a:rPr>
              <a:t>Proje </a:t>
            </a:r>
            <a:r>
              <a:rPr sz="1000" spc="-5" dirty="0">
                <a:latin typeface="Palatino Linotype"/>
                <a:cs typeface="Palatino Linotype"/>
              </a:rPr>
              <a:t>Yönetimi, Yrd. Doç. Dr. Hacer</a:t>
            </a:r>
            <a:r>
              <a:rPr sz="1000" spc="35" dirty="0">
                <a:latin typeface="Palatino Linotype"/>
                <a:cs typeface="Palatino Linotype"/>
              </a:rPr>
              <a:t> </a:t>
            </a:r>
            <a:r>
              <a:rPr sz="1000" spc="-5" dirty="0">
                <a:latin typeface="Palatino Linotype"/>
                <a:cs typeface="Palatino Linotype"/>
              </a:rPr>
              <a:t>KARACAN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90" dirty="0"/>
              <a:t>Yazılım</a:t>
            </a:r>
            <a:r>
              <a:rPr spc="-160" dirty="0"/>
              <a:t> </a:t>
            </a:r>
            <a:r>
              <a:rPr spc="-45" dirty="0"/>
              <a:t>Nedir?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3188284"/>
            <a:ext cx="7571740" cy="2058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1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Bileşenlerinin, belirli bir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üretim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amacına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yönelik olarak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araya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getirilmesi, yönetilebilmesi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için kullanılabilecek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üretilen,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yöntem,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araç,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bilgi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belgelerin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tümünü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içerir.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yalın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biçimiyle, "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sistemin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donanım bileşenleri dışında 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kalan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şey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"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olarak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tanımlanabilir.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772" y="2221979"/>
            <a:ext cx="1112507" cy="79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8032" y="2427770"/>
            <a:ext cx="762012" cy="437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03" y="2249423"/>
            <a:ext cx="1025652" cy="711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203" y="2249423"/>
            <a:ext cx="1026160" cy="711835"/>
          </a:xfrm>
          <a:custGeom>
            <a:avLst/>
            <a:gdLst/>
            <a:ahLst/>
            <a:cxnLst/>
            <a:rect l="l" t="t" r="r" b="b"/>
            <a:pathLst>
              <a:path w="1026160" h="711835">
                <a:moveTo>
                  <a:pt x="0" y="355853"/>
                </a:moveTo>
                <a:lnTo>
                  <a:pt x="3009" y="317068"/>
                </a:lnTo>
                <a:lnTo>
                  <a:pt x="11828" y="279495"/>
                </a:lnTo>
                <a:lnTo>
                  <a:pt x="26144" y="243352"/>
                </a:lnTo>
                <a:lnTo>
                  <a:pt x="45644" y="208854"/>
                </a:lnTo>
                <a:lnTo>
                  <a:pt x="70016" y="176219"/>
                </a:lnTo>
                <a:lnTo>
                  <a:pt x="98946" y="145663"/>
                </a:lnTo>
                <a:lnTo>
                  <a:pt x="132122" y="117404"/>
                </a:lnTo>
                <a:lnTo>
                  <a:pt x="169230" y="91657"/>
                </a:lnTo>
                <a:lnTo>
                  <a:pt x="209959" y="68640"/>
                </a:lnTo>
                <a:lnTo>
                  <a:pt x="253994" y="48570"/>
                </a:lnTo>
                <a:lnTo>
                  <a:pt x="301023" y="31663"/>
                </a:lnTo>
                <a:lnTo>
                  <a:pt x="350734" y="18135"/>
                </a:lnTo>
                <a:lnTo>
                  <a:pt x="402813" y="8204"/>
                </a:lnTo>
                <a:lnTo>
                  <a:pt x="456948" y="2087"/>
                </a:lnTo>
                <a:lnTo>
                  <a:pt x="512826" y="0"/>
                </a:lnTo>
                <a:lnTo>
                  <a:pt x="568701" y="2087"/>
                </a:lnTo>
                <a:lnTo>
                  <a:pt x="622834" y="8204"/>
                </a:lnTo>
                <a:lnTo>
                  <a:pt x="674912" y="18135"/>
                </a:lnTo>
                <a:lnTo>
                  <a:pt x="724622" y="31663"/>
                </a:lnTo>
                <a:lnTo>
                  <a:pt x="771652" y="48570"/>
                </a:lnTo>
                <a:lnTo>
                  <a:pt x="815687" y="68640"/>
                </a:lnTo>
                <a:lnTo>
                  <a:pt x="856416" y="91657"/>
                </a:lnTo>
                <a:lnTo>
                  <a:pt x="893525" y="117404"/>
                </a:lnTo>
                <a:lnTo>
                  <a:pt x="926701" y="145663"/>
                </a:lnTo>
                <a:lnTo>
                  <a:pt x="955632" y="176219"/>
                </a:lnTo>
                <a:lnTo>
                  <a:pt x="980005" y="208854"/>
                </a:lnTo>
                <a:lnTo>
                  <a:pt x="999506" y="243352"/>
                </a:lnTo>
                <a:lnTo>
                  <a:pt x="1013823" y="279495"/>
                </a:lnTo>
                <a:lnTo>
                  <a:pt x="1022642" y="317068"/>
                </a:lnTo>
                <a:lnTo>
                  <a:pt x="1025652" y="355853"/>
                </a:lnTo>
                <a:lnTo>
                  <a:pt x="1022642" y="394617"/>
                </a:lnTo>
                <a:lnTo>
                  <a:pt x="1013823" y="432173"/>
                </a:lnTo>
                <a:lnTo>
                  <a:pt x="999506" y="468306"/>
                </a:lnTo>
                <a:lnTo>
                  <a:pt x="980005" y="502798"/>
                </a:lnTo>
                <a:lnTo>
                  <a:pt x="955632" y="535431"/>
                </a:lnTo>
                <a:lnTo>
                  <a:pt x="926701" y="565989"/>
                </a:lnTo>
                <a:lnTo>
                  <a:pt x="893525" y="594252"/>
                </a:lnTo>
                <a:lnTo>
                  <a:pt x="856416" y="620005"/>
                </a:lnTo>
                <a:lnTo>
                  <a:pt x="815687" y="643030"/>
                </a:lnTo>
                <a:lnTo>
                  <a:pt x="771651" y="663109"/>
                </a:lnTo>
                <a:lnTo>
                  <a:pt x="724622" y="680025"/>
                </a:lnTo>
                <a:lnTo>
                  <a:pt x="674912" y="693560"/>
                </a:lnTo>
                <a:lnTo>
                  <a:pt x="622834" y="703497"/>
                </a:lnTo>
                <a:lnTo>
                  <a:pt x="568701" y="709619"/>
                </a:lnTo>
                <a:lnTo>
                  <a:pt x="512826" y="711708"/>
                </a:lnTo>
                <a:lnTo>
                  <a:pt x="456948" y="709619"/>
                </a:lnTo>
                <a:lnTo>
                  <a:pt x="402813" y="703497"/>
                </a:lnTo>
                <a:lnTo>
                  <a:pt x="350734" y="693560"/>
                </a:lnTo>
                <a:lnTo>
                  <a:pt x="301023" y="680025"/>
                </a:lnTo>
                <a:lnTo>
                  <a:pt x="253994" y="663109"/>
                </a:lnTo>
                <a:lnTo>
                  <a:pt x="209959" y="643030"/>
                </a:lnTo>
                <a:lnTo>
                  <a:pt x="169230" y="620005"/>
                </a:lnTo>
                <a:lnTo>
                  <a:pt x="132122" y="594252"/>
                </a:lnTo>
                <a:lnTo>
                  <a:pt x="98946" y="565989"/>
                </a:lnTo>
                <a:lnTo>
                  <a:pt x="70016" y="535431"/>
                </a:lnTo>
                <a:lnTo>
                  <a:pt x="45644" y="502798"/>
                </a:lnTo>
                <a:lnTo>
                  <a:pt x="26144" y="468306"/>
                </a:lnTo>
                <a:lnTo>
                  <a:pt x="11828" y="432173"/>
                </a:lnTo>
                <a:lnTo>
                  <a:pt x="3009" y="394617"/>
                </a:lnTo>
                <a:lnTo>
                  <a:pt x="0" y="355853"/>
                </a:lnTo>
                <a:close/>
              </a:path>
            </a:pathLst>
          </a:custGeom>
          <a:ln w="1219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909" y="2477465"/>
            <a:ext cx="50609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azılım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3516" y="2275306"/>
            <a:ext cx="1086599" cy="678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8964" y="2420150"/>
            <a:ext cx="775703" cy="437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0948" y="2302764"/>
            <a:ext cx="999744" cy="591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50948" y="2302764"/>
            <a:ext cx="1000125" cy="591820"/>
          </a:xfrm>
          <a:custGeom>
            <a:avLst/>
            <a:gdLst/>
            <a:ahLst/>
            <a:cxnLst/>
            <a:rect l="l" t="t" r="r" b="b"/>
            <a:pathLst>
              <a:path w="1000125" h="591819">
                <a:moveTo>
                  <a:pt x="0" y="295656"/>
                </a:moveTo>
                <a:lnTo>
                  <a:pt x="13200" y="227853"/>
                </a:lnTo>
                <a:lnTo>
                  <a:pt x="50802" y="165618"/>
                </a:lnTo>
                <a:lnTo>
                  <a:pt x="77817" y="137142"/>
                </a:lnTo>
                <a:lnTo>
                  <a:pt x="109807" y="110723"/>
                </a:lnTo>
                <a:lnTo>
                  <a:pt x="146399" y="86582"/>
                </a:lnTo>
                <a:lnTo>
                  <a:pt x="187216" y="64941"/>
                </a:lnTo>
                <a:lnTo>
                  <a:pt x="231884" y="46021"/>
                </a:lnTo>
                <a:lnTo>
                  <a:pt x="280029" y="30044"/>
                </a:lnTo>
                <a:lnTo>
                  <a:pt x="331275" y="17232"/>
                </a:lnTo>
                <a:lnTo>
                  <a:pt x="385247" y="7806"/>
                </a:lnTo>
                <a:lnTo>
                  <a:pt x="441571" y="1988"/>
                </a:lnTo>
                <a:lnTo>
                  <a:pt x="499871" y="0"/>
                </a:lnTo>
                <a:lnTo>
                  <a:pt x="558172" y="1988"/>
                </a:lnTo>
                <a:lnTo>
                  <a:pt x="614496" y="7806"/>
                </a:lnTo>
                <a:lnTo>
                  <a:pt x="668468" y="17232"/>
                </a:lnTo>
                <a:lnTo>
                  <a:pt x="719714" y="30044"/>
                </a:lnTo>
                <a:lnTo>
                  <a:pt x="767859" y="46021"/>
                </a:lnTo>
                <a:lnTo>
                  <a:pt x="812527" y="64941"/>
                </a:lnTo>
                <a:lnTo>
                  <a:pt x="853344" y="86582"/>
                </a:lnTo>
                <a:lnTo>
                  <a:pt x="889936" y="110723"/>
                </a:lnTo>
                <a:lnTo>
                  <a:pt x="921926" y="137142"/>
                </a:lnTo>
                <a:lnTo>
                  <a:pt x="948941" y="165618"/>
                </a:lnTo>
                <a:lnTo>
                  <a:pt x="986543" y="227853"/>
                </a:lnTo>
                <a:lnTo>
                  <a:pt x="999744" y="295656"/>
                </a:lnTo>
                <a:lnTo>
                  <a:pt x="996381" y="330142"/>
                </a:lnTo>
                <a:lnTo>
                  <a:pt x="970604" y="395382"/>
                </a:lnTo>
                <a:lnTo>
                  <a:pt x="921926" y="454169"/>
                </a:lnTo>
                <a:lnTo>
                  <a:pt x="889936" y="480588"/>
                </a:lnTo>
                <a:lnTo>
                  <a:pt x="853344" y="504729"/>
                </a:lnTo>
                <a:lnTo>
                  <a:pt x="812527" y="526370"/>
                </a:lnTo>
                <a:lnTo>
                  <a:pt x="767859" y="545290"/>
                </a:lnTo>
                <a:lnTo>
                  <a:pt x="719714" y="561267"/>
                </a:lnTo>
                <a:lnTo>
                  <a:pt x="668468" y="574079"/>
                </a:lnTo>
                <a:lnTo>
                  <a:pt x="614496" y="583505"/>
                </a:lnTo>
                <a:lnTo>
                  <a:pt x="558172" y="589323"/>
                </a:lnTo>
                <a:lnTo>
                  <a:pt x="499871" y="591312"/>
                </a:lnTo>
                <a:lnTo>
                  <a:pt x="441571" y="589323"/>
                </a:lnTo>
                <a:lnTo>
                  <a:pt x="385247" y="583505"/>
                </a:lnTo>
                <a:lnTo>
                  <a:pt x="331275" y="574079"/>
                </a:lnTo>
                <a:lnTo>
                  <a:pt x="280029" y="561267"/>
                </a:lnTo>
                <a:lnTo>
                  <a:pt x="231884" y="545290"/>
                </a:lnTo>
                <a:lnTo>
                  <a:pt x="187216" y="526370"/>
                </a:lnTo>
                <a:lnTo>
                  <a:pt x="146399" y="504729"/>
                </a:lnTo>
                <a:lnTo>
                  <a:pt x="109807" y="480588"/>
                </a:lnTo>
                <a:lnTo>
                  <a:pt x="77817" y="454169"/>
                </a:lnTo>
                <a:lnTo>
                  <a:pt x="50802" y="425693"/>
                </a:lnTo>
                <a:lnTo>
                  <a:pt x="13200" y="363458"/>
                </a:lnTo>
                <a:lnTo>
                  <a:pt x="0" y="295656"/>
                </a:lnTo>
                <a:close/>
              </a:path>
            </a:pathLst>
          </a:custGeom>
          <a:ln w="12191">
            <a:solidFill>
              <a:srgbClr val="2583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1867" y="2471420"/>
            <a:ext cx="5194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tık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8811" y="2275306"/>
            <a:ext cx="996721" cy="678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9791" y="2420150"/>
            <a:ext cx="554723" cy="437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624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454913" y="0"/>
                </a:moveTo>
                <a:lnTo>
                  <a:pt x="397857" y="2302"/>
                </a:lnTo>
                <a:lnTo>
                  <a:pt x="342914" y="9027"/>
                </a:lnTo>
                <a:lnTo>
                  <a:pt x="290510" y="19896"/>
                </a:lnTo>
                <a:lnTo>
                  <a:pt x="241072" y="34633"/>
                </a:lnTo>
                <a:lnTo>
                  <a:pt x="195027" y="52961"/>
                </a:lnTo>
                <a:lnTo>
                  <a:pt x="152801" y="74604"/>
                </a:lnTo>
                <a:lnTo>
                  <a:pt x="114822" y="99284"/>
                </a:lnTo>
                <a:lnTo>
                  <a:pt x="81515" y="126725"/>
                </a:lnTo>
                <a:lnTo>
                  <a:pt x="53307" y="156650"/>
                </a:lnTo>
                <a:lnTo>
                  <a:pt x="30625" y="188783"/>
                </a:lnTo>
                <a:lnTo>
                  <a:pt x="3545" y="258562"/>
                </a:lnTo>
                <a:lnTo>
                  <a:pt x="0" y="295656"/>
                </a:lnTo>
                <a:lnTo>
                  <a:pt x="3545" y="332749"/>
                </a:lnTo>
                <a:lnTo>
                  <a:pt x="30625" y="402528"/>
                </a:lnTo>
                <a:lnTo>
                  <a:pt x="53307" y="434661"/>
                </a:lnTo>
                <a:lnTo>
                  <a:pt x="81515" y="464586"/>
                </a:lnTo>
                <a:lnTo>
                  <a:pt x="114822" y="492027"/>
                </a:lnTo>
                <a:lnTo>
                  <a:pt x="152801" y="516707"/>
                </a:lnTo>
                <a:lnTo>
                  <a:pt x="195027" y="538350"/>
                </a:lnTo>
                <a:lnTo>
                  <a:pt x="241072" y="556678"/>
                </a:lnTo>
                <a:lnTo>
                  <a:pt x="290510" y="571415"/>
                </a:lnTo>
                <a:lnTo>
                  <a:pt x="342914" y="582284"/>
                </a:lnTo>
                <a:lnTo>
                  <a:pt x="397857" y="589009"/>
                </a:lnTo>
                <a:lnTo>
                  <a:pt x="454913" y="591312"/>
                </a:lnTo>
                <a:lnTo>
                  <a:pt x="511970" y="589009"/>
                </a:lnTo>
                <a:lnTo>
                  <a:pt x="566913" y="582284"/>
                </a:lnTo>
                <a:lnTo>
                  <a:pt x="619317" y="571415"/>
                </a:lnTo>
                <a:lnTo>
                  <a:pt x="668755" y="556678"/>
                </a:lnTo>
                <a:lnTo>
                  <a:pt x="714800" y="538350"/>
                </a:lnTo>
                <a:lnTo>
                  <a:pt x="757026" y="516707"/>
                </a:lnTo>
                <a:lnTo>
                  <a:pt x="795005" y="492027"/>
                </a:lnTo>
                <a:lnTo>
                  <a:pt x="828312" y="464586"/>
                </a:lnTo>
                <a:lnTo>
                  <a:pt x="856520" y="434661"/>
                </a:lnTo>
                <a:lnTo>
                  <a:pt x="879202" y="402528"/>
                </a:lnTo>
                <a:lnTo>
                  <a:pt x="906282" y="332749"/>
                </a:lnTo>
                <a:lnTo>
                  <a:pt x="909827" y="295656"/>
                </a:lnTo>
                <a:lnTo>
                  <a:pt x="906282" y="258562"/>
                </a:lnTo>
                <a:lnTo>
                  <a:pt x="879202" y="188783"/>
                </a:lnTo>
                <a:lnTo>
                  <a:pt x="856520" y="156650"/>
                </a:lnTo>
                <a:lnTo>
                  <a:pt x="828312" y="126725"/>
                </a:lnTo>
                <a:lnTo>
                  <a:pt x="795005" y="99284"/>
                </a:lnTo>
                <a:lnTo>
                  <a:pt x="757026" y="74604"/>
                </a:lnTo>
                <a:lnTo>
                  <a:pt x="714800" y="52961"/>
                </a:lnTo>
                <a:lnTo>
                  <a:pt x="668755" y="34633"/>
                </a:lnTo>
                <a:lnTo>
                  <a:pt x="619317" y="19896"/>
                </a:lnTo>
                <a:lnTo>
                  <a:pt x="566913" y="9027"/>
                </a:lnTo>
                <a:lnTo>
                  <a:pt x="511970" y="2302"/>
                </a:lnTo>
                <a:lnTo>
                  <a:pt x="454913" y="0"/>
                </a:lnTo>
                <a:close/>
              </a:path>
            </a:pathLst>
          </a:custGeom>
          <a:solidFill>
            <a:srgbClr val="7082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624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0" y="295656"/>
                </a:moveTo>
                <a:lnTo>
                  <a:pt x="13895" y="222845"/>
                </a:lnTo>
                <a:lnTo>
                  <a:pt x="53307" y="156650"/>
                </a:lnTo>
                <a:lnTo>
                  <a:pt x="81515" y="126725"/>
                </a:lnTo>
                <a:lnTo>
                  <a:pt x="114822" y="99284"/>
                </a:lnTo>
                <a:lnTo>
                  <a:pt x="152801" y="74604"/>
                </a:lnTo>
                <a:lnTo>
                  <a:pt x="195027" y="52961"/>
                </a:lnTo>
                <a:lnTo>
                  <a:pt x="241072" y="34633"/>
                </a:lnTo>
                <a:lnTo>
                  <a:pt x="290510" y="19896"/>
                </a:lnTo>
                <a:lnTo>
                  <a:pt x="342914" y="9027"/>
                </a:lnTo>
                <a:lnTo>
                  <a:pt x="397857" y="2302"/>
                </a:lnTo>
                <a:lnTo>
                  <a:pt x="454913" y="0"/>
                </a:lnTo>
                <a:lnTo>
                  <a:pt x="511970" y="2302"/>
                </a:lnTo>
                <a:lnTo>
                  <a:pt x="566913" y="9027"/>
                </a:lnTo>
                <a:lnTo>
                  <a:pt x="619317" y="19896"/>
                </a:lnTo>
                <a:lnTo>
                  <a:pt x="668755" y="34633"/>
                </a:lnTo>
                <a:lnTo>
                  <a:pt x="714800" y="52961"/>
                </a:lnTo>
                <a:lnTo>
                  <a:pt x="757026" y="74604"/>
                </a:lnTo>
                <a:lnTo>
                  <a:pt x="795005" y="99284"/>
                </a:lnTo>
                <a:lnTo>
                  <a:pt x="828312" y="126725"/>
                </a:lnTo>
                <a:lnTo>
                  <a:pt x="856520" y="156650"/>
                </a:lnTo>
                <a:lnTo>
                  <a:pt x="879202" y="188783"/>
                </a:lnTo>
                <a:lnTo>
                  <a:pt x="906282" y="258562"/>
                </a:lnTo>
                <a:lnTo>
                  <a:pt x="909827" y="295656"/>
                </a:lnTo>
                <a:lnTo>
                  <a:pt x="906282" y="332749"/>
                </a:lnTo>
                <a:lnTo>
                  <a:pt x="879202" y="402528"/>
                </a:lnTo>
                <a:lnTo>
                  <a:pt x="856520" y="434661"/>
                </a:lnTo>
                <a:lnTo>
                  <a:pt x="828312" y="464586"/>
                </a:lnTo>
                <a:lnTo>
                  <a:pt x="795005" y="492027"/>
                </a:lnTo>
                <a:lnTo>
                  <a:pt x="757026" y="516707"/>
                </a:lnTo>
                <a:lnTo>
                  <a:pt x="714800" y="538350"/>
                </a:lnTo>
                <a:lnTo>
                  <a:pt x="668755" y="556678"/>
                </a:lnTo>
                <a:lnTo>
                  <a:pt x="619317" y="571415"/>
                </a:lnTo>
                <a:lnTo>
                  <a:pt x="566913" y="582284"/>
                </a:lnTo>
                <a:lnTo>
                  <a:pt x="511970" y="589009"/>
                </a:lnTo>
                <a:lnTo>
                  <a:pt x="454913" y="591312"/>
                </a:lnTo>
                <a:lnTo>
                  <a:pt x="397857" y="589009"/>
                </a:lnTo>
                <a:lnTo>
                  <a:pt x="342914" y="582284"/>
                </a:lnTo>
                <a:lnTo>
                  <a:pt x="290510" y="571415"/>
                </a:lnTo>
                <a:lnTo>
                  <a:pt x="241072" y="556678"/>
                </a:lnTo>
                <a:lnTo>
                  <a:pt x="195027" y="538350"/>
                </a:lnTo>
                <a:lnTo>
                  <a:pt x="152801" y="516707"/>
                </a:lnTo>
                <a:lnTo>
                  <a:pt x="114822" y="492027"/>
                </a:lnTo>
                <a:lnTo>
                  <a:pt x="81515" y="464586"/>
                </a:lnTo>
                <a:lnTo>
                  <a:pt x="53307" y="434661"/>
                </a:lnTo>
                <a:lnTo>
                  <a:pt x="30625" y="402528"/>
                </a:lnTo>
                <a:lnTo>
                  <a:pt x="3545" y="332749"/>
                </a:lnTo>
                <a:lnTo>
                  <a:pt x="0" y="295656"/>
                </a:lnTo>
                <a:close/>
              </a:path>
            </a:pathLst>
          </a:custGeom>
          <a:ln w="12192">
            <a:solidFill>
              <a:srgbClr val="28C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82314" y="2471420"/>
            <a:ext cx="2984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7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75632" y="2275306"/>
            <a:ext cx="996721" cy="678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0223" y="2420150"/>
            <a:ext cx="664451" cy="4373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306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454913" y="0"/>
                </a:moveTo>
                <a:lnTo>
                  <a:pt x="397857" y="2302"/>
                </a:lnTo>
                <a:lnTo>
                  <a:pt x="342914" y="9027"/>
                </a:lnTo>
                <a:lnTo>
                  <a:pt x="290510" y="19896"/>
                </a:lnTo>
                <a:lnTo>
                  <a:pt x="241072" y="34633"/>
                </a:lnTo>
                <a:lnTo>
                  <a:pt x="195027" y="52961"/>
                </a:lnTo>
                <a:lnTo>
                  <a:pt x="152801" y="74604"/>
                </a:lnTo>
                <a:lnTo>
                  <a:pt x="114822" y="99284"/>
                </a:lnTo>
                <a:lnTo>
                  <a:pt x="81515" y="126725"/>
                </a:lnTo>
                <a:lnTo>
                  <a:pt x="53307" y="156650"/>
                </a:lnTo>
                <a:lnTo>
                  <a:pt x="30625" y="188783"/>
                </a:lnTo>
                <a:lnTo>
                  <a:pt x="3545" y="258562"/>
                </a:lnTo>
                <a:lnTo>
                  <a:pt x="0" y="295656"/>
                </a:lnTo>
                <a:lnTo>
                  <a:pt x="3545" y="332749"/>
                </a:lnTo>
                <a:lnTo>
                  <a:pt x="30625" y="402528"/>
                </a:lnTo>
                <a:lnTo>
                  <a:pt x="53307" y="434661"/>
                </a:lnTo>
                <a:lnTo>
                  <a:pt x="81515" y="464586"/>
                </a:lnTo>
                <a:lnTo>
                  <a:pt x="114822" y="492027"/>
                </a:lnTo>
                <a:lnTo>
                  <a:pt x="152801" y="516707"/>
                </a:lnTo>
                <a:lnTo>
                  <a:pt x="195027" y="538350"/>
                </a:lnTo>
                <a:lnTo>
                  <a:pt x="241072" y="556678"/>
                </a:lnTo>
                <a:lnTo>
                  <a:pt x="290510" y="571415"/>
                </a:lnTo>
                <a:lnTo>
                  <a:pt x="342914" y="582284"/>
                </a:lnTo>
                <a:lnTo>
                  <a:pt x="397857" y="589009"/>
                </a:lnTo>
                <a:lnTo>
                  <a:pt x="454913" y="591312"/>
                </a:lnTo>
                <a:lnTo>
                  <a:pt x="511970" y="589009"/>
                </a:lnTo>
                <a:lnTo>
                  <a:pt x="566913" y="582284"/>
                </a:lnTo>
                <a:lnTo>
                  <a:pt x="619317" y="571415"/>
                </a:lnTo>
                <a:lnTo>
                  <a:pt x="668755" y="556678"/>
                </a:lnTo>
                <a:lnTo>
                  <a:pt x="714800" y="538350"/>
                </a:lnTo>
                <a:lnTo>
                  <a:pt x="757026" y="516707"/>
                </a:lnTo>
                <a:lnTo>
                  <a:pt x="795005" y="492027"/>
                </a:lnTo>
                <a:lnTo>
                  <a:pt x="828312" y="464586"/>
                </a:lnTo>
                <a:lnTo>
                  <a:pt x="856520" y="434661"/>
                </a:lnTo>
                <a:lnTo>
                  <a:pt x="879202" y="402528"/>
                </a:lnTo>
                <a:lnTo>
                  <a:pt x="906282" y="332749"/>
                </a:lnTo>
                <a:lnTo>
                  <a:pt x="909827" y="295656"/>
                </a:lnTo>
                <a:lnTo>
                  <a:pt x="906282" y="258562"/>
                </a:lnTo>
                <a:lnTo>
                  <a:pt x="879202" y="188783"/>
                </a:lnTo>
                <a:lnTo>
                  <a:pt x="856520" y="156650"/>
                </a:lnTo>
                <a:lnTo>
                  <a:pt x="828312" y="126725"/>
                </a:lnTo>
                <a:lnTo>
                  <a:pt x="795005" y="99284"/>
                </a:lnTo>
                <a:lnTo>
                  <a:pt x="757026" y="74604"/>
                </a:lnTo>
                <a:lnTo>
                  <a:pt x="714800" y="52961"/>
                </a:lnTo>
                <a:lnTo>
                  <a:pt x="668755" y="34633"/>
                </a:lnTo>
                <a:lnTo>
                  <a:pt x="619317" y="19896"/>
                </a:lnTo>
                <a:lnTo>
                  <a:pt x="566913" y="9027"/>
                </a:lnTo>
                <a:lnTo>
                  <a:pt x="511970" y="2302"/>
                </a:lnTo>
                <a:lnTo>
                  <a:pt x="454913" y="0"/>
                </a:lnTo>
                <a:close/>
              </a:path>
            </a:pathLst>
          </a:custGeom>
          <a:solidFill>
            <a:srgbClr val="477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3064" y="2302764"/>
            <a:ext cx="909955" cy="591820"/>
          </a:xfrm>
          <a:custGeom>
            <a:avLst/>
            <a:gdLst/>
            <a:ahLst/>
            <a:cxnLst/>
            <a:rect l="l" t="t" r="r" b="b"/>
            <a:pathLst>
              <a:path w="909954" h="591819">
                <a:moveTo>
                  <a:pt x="0" y="295656"/>
                </a:moveTo>
                <a:lnTo>
                  <a:pt x="13895" y="222845"/>
                </a:lnTo>
                <a:lnTo>
                  <a:pt x="53307" y="156650"/>
                </a:lnTo>
                <a:lnTo>
                  <a:pt x="81515" y="126725"/>
                </a:lnTo>
                <a:lnTo>
                  <a:pt x="114822" y="99284"/>
                </a:lnTo>
                <a:lnTo>
                  <a:pt x="152801" y="74604"/>
                </a:lnTo>
                <a:lnTo>
                  <a:pt x="195027" y="52961"/>
                </a:lnTo>
                <a:lnTo>
                  <a:pt x="241072" y="34633"/>
                </a:lnTo>
                <a:lnTo>
                  <a:pt x="290510" y="19896"/>
                </a:lnTo>
                <a:lnTo>
                  <a:pt x="342914" y="9027"/>
                </a:lnTo>
                <a:lnTo>
                  <a:pt x="397857" y="2302"/>
                </a:lnTo>
                <a:lnTo>
                  <a:pt x="454913" y="0"/>
                </a:lnTo>
                <a:lnTo>
                  <a:pt x="511970" y="2302"/>
                </a:lnTo>
                <a:lnTo>
                  <a:pt x="566913" y="9027"/>
                </a:lnTo>
                <a:lnTo>
                  <a:pt x="619317" y="19896"/>
                </a:lnTo>
                <a:lnTo>
                  <a:pt x="668755" y="34633"/>
                </a:lnTo>
                <a:lnTo>
                  <a:pt x="714800" y="52961"/>
                </a:lnTo>
                <a:lnTo>
                  <a:pt x="757026" y="74604"/>
                </a:lnTo>
                <a:lnTo>
                  <a:pt x="795005" y="99284"/>
                </a:lnTo>
                <a:lnTo>
                  <a:pt x="828312" y="126725"/>
                </a:lnTo>
                <a:lnTo>
                  <a:pt x="856520" y="156650"/>
                </a:lnTo>
                <a:lnTo>
                  <a:pt x="879202" y="188783"/>
                </a:lnTo>
                <a:lnTo>
                  <a:pt x="906282" y="258562"/>
                </a:lnTo>
                <a:lnTo>
                  <a:pt x="909827" y="295656"/>
                </a:lnTo>
                <a:lnTo>
                  <a:pt x="906282" y="332749"/>
                </a:lnTo>
                <a:lnTo>
                  <a:pt x="879202" y="402528"/>
                </a:lnTo>
                <a:lnTo>
                  <a:pt x="856520" y="434661"/>
                </a:lnTo>
                <a:lnTo>
                  <a:pt x="828312" y="464586"/>
                </a:lnTo>
                <a:lnTo>
                  <a:pt x="795005" y="492027"/>
                </a:lnTo>
                <a:lnTo>
                  <a:pt x="757026" y="516707"/>
                </a:lnTo>
                <a:lnTo>
                  <a:pt x="714800" y="538350"/>
                </a:lnTo>
                <a:lnTo>
                  <a:pt x="668755" y="556678"/>
                </a:lnTo>
                <a:lnTo>
                  <a:pt x="619317" y="571415"/>
                </a:lnTo>
                <a:lnTo>
                  <a:pt x="566913" y="582284"/>
                </a:lnTo>
                <a:lnTo>
                  <a:pt x="511970" y="589009"/>
                </a:lnTo>
                <a:lnTo>
                  <a:pt x="454913" y="591312"/>
                </a:lnTo>
                <a:lnTo>
                  <a:pt x="397857" y="589009"/>
                </a:lnTo>
                <a:lnTo>
                  <a:pt x="342914" y="582284"/>
                </a:lnTo>
                <a:lnTo>
                  <a:pt x="290510" y="571415"/>
                </a:lnTo>
                <a:lnTo>
                  <a:pt x="241072" y="556678"/>
                </a:lnTo>
                <a:lnTo>
                  <a:pt x="195027" y="538350"/>
                </a:lnTo>
                <a:lnTo>
                  <a:pt x="152801" y="516707"/>
                </a:lnTo>
                <a:lnTo>
                  <a:pt x="114822" y="492027"/>
                </a:lnTo>
                <a:lnTo>
                  <a:pt x="81515" y="464586"/>
                </a:lnTo>
                <a:lnTo>
                  <a:pt x="53307" y="434661"/>
                </a:lnTo>
                <a:lnTo>
                  <a:pt x="30625" y="402528"/>
                </a:lnTo>
                <a:lnTo>
                  <a:pt x="3545" y="332749"/>
                </a:lnTo>
                <a:lnTo>
                  <a:pt x="0" y="295656"/>
                </a:lnTo>
                <a:close/>
              </a:path>
            </a:pathLst>
          </a:custGeom>
          <a:ln w="12192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54015" y="2471420"/>
            <a:ext cx="4089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00928" y="2275306"/>
            <a:ext cx="998232" cy="6782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3140" y="2420150"/>
            <a:ext cx="653795" cy="4373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8359" y="2302764"/>
            <a:ext cx="911860" cy="591820"/>
          </a:xfrm>
          <a:custGeom>
            <a:avLst/>
            <a:gdLst/>
            <a:ahLst/>
            <a:cxnLst/>
            <a:rect l="l" t="t" r="r" b="b"/>
            <a:pathLst>
              <a:path w="911859" h="591819">
                <a:moveTo>
                  <a:pt x="455675" y="0"/>
                </a:moveTo>
                <a:lnTo>
                  <a:pt x="398506" y="2302"/>
                </a:lnTo>
                <a:lnTo>
                  <a:pt x="343459" y="9027"/>
                </a:lnTo>
                <a:lnTo>
                  <a:pt x="290961" y="19896"/>
                </a:lnTo>
                <a:lnTo>
                  <a:pt x="241437" y="34633"/>
                </a:lnTo>
                <a:lnTo>
                  <a:pt x="195316" y="52961"/>
                </a:lnTo>
                <a:lnTo>
                  <a:pt x="153022" y="74604"/>
                </a:lnTo>
                <a:lnTo>
                  <a:pt x="114984" y="99284"/>
                </a:lnTo>
                <a:lnTo>
                  <a:pt x="81627" y="126725"/>
                </a:lnTo>
                <a:lnTo>
                  <a:pt x="53379" y="156650"/>
                </a:lnTo>
                <a:lnTo>
                  <a:pt x="30665" y="188783"/>
                </a:lnTo>
                <a:lnTo>
                  <a:pt x="3549" y="258562"/>
                </a:lnTo>
                <a:lnTo>
                  <a:pt x="0" y="295656"/>
                </a:lnTo>
                <a:lnTo>
                  <a:pt x="3549" y="332749"/>
                </a:lnTo>
                <a:lnTo>
                  <a:pt x="30665" y="402528"/>
                </a:lnTo>
                <a:lnTo>
                  <a:pt x="53379" y="434661"/>
                </a:lnTo>
                <a:lnTo>
                  <a:pt x="81627" y="464586"/>
                </a:lnTo>
                <a:lnTo>
                  <a:pt x="114984" y="492027"/>
                </a:lnTo>
                <a:lnTo>
                  <a:pt x="153022" y="516707"/>
                </a:lnTo>
                <a:lnTo>
                  <a:pt x="195316" y="538350"/>
                </a:lnTo>
                <a:lnTo>
                  <a:pt x="241437" y="556678"/>
                </a:lnTo>
                <a:lnTo>
                  <a:pt x="290961" y="571415"/>
                </a:lnTo>
                <a:lnTo>
                  <a:pt x="343459" y="582284"/>
                </a:lnTo>
                <a:lnTo>
                  <a:pt x="398506" y="589009"/>
                </a:lnTo>
                <a:lnTo>
                  <a:pt x="455675" y="591312"/>
                </a:lnTo>
                <a:lnTo>
                  <a:pt x="512845" y="589009"/>
                </a:lnTo>
                <a:lnTo>
                  <a:pt x="567892" y="582284"/>
                </a:lnTo>
                <a:lnTo>
                  <a:pt x="620390" y="571415"/>
                </a:lnTo>
                <a:lnTo>
                  <a:pt x="669914" y="556678"/>
                </a:lnTo>
                <a:lnTo>
                  <a:pt x="716035" y="538350"/>
                </a:lnTo>
                <a:lnTo>
                  <a:pt x="758329" y="516707"/>
                </a:lnTo>
                <a:lnTo>
                  <a:pt x="796367" y="492027"/>
                </a:lnTo>
                <a:lnTo>
                  <a:pt x="829724" y="464586"/>
                </a:lnTo>
                <a:lnTo>
                  <a:pt x="857972" y="434661"/>
                </a:lnTo>
                <a:lnTo>
                  <a:pt x="880686" y="402528"/>
                </a:lnTo>
                <a:lnTo>
                  <a:pt x="907802" y="332749"/>
                </a:lnTo>
                <a:lnTo>
                  <a:pt x="911351" y="295656"/>
                </a:lnTo>
                <a:lnTo>
                  <a:pt x="907802" y="258562"/>
                </a:lnTo>
                <a:lnTo>
                  <a:pt x="880686" y="188783"/>
                </a:lnTo>
                <a:lnTo>
                  <a:pt x="857972" y="156650"/>
                </a:lnTo>
                <a:lnTo>
                  <a:pt x="829724" y="126725"/>
                </a:lnTo>
                <a:lnTo>
                  <a:pt x="796367" y="99284"/>
                </a:lnTo>
                <a:lnTo>
                  <a:pt x="758329" y="74604"/>
                </a:lnTo>
                <a:lnTo>
                  <a:pt x="716035" y="52961"/>
                </a:lnTo>
                <a:lnTo>
                  <a:pt x="669914" y="34633"/>
                </a:lnTo>
                <a:lnTo>
                  <a:pt x="620390" y="19896"/>
                </a:lnTo>
                <a:lnTo>
                  <a:pt x="567892" y="9027"/>
                </a:lnTo>
                <a:lnTo>
                  <a:pt x="512845" y="2302"/>
                </a:lnTo>
                <a:lnTo>
                  <a:pt x="455675" y="0"/>
                </a:lnTo>
                <a:close/>
              </a:path>
            </a:pathLst>
          </a:custGeom>
          <a:solidFill>
            <a:srgbClr val="C444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8359" y="2302764"/>
            <a:ext cx="911860" cy="591820"/>
          </a:xfrm>
          <a:custGeom>
            <a:avLst/>
            <a:gdLst/>
            <a:ahLst/>
            <a:cxnLst/>
            <a:rect l="l" t="t" r="r" b="b"/>
            <a:pathLst>
              <a:path w="911859" h="591819">
                <a:moveTo>
                  <a:pt x="0" y="295656"/>
                </a:moveTo>
                <a:lnTo>
                  <a:pt x="13913" y="222845"/>
                </a:lnTo>
                <a:lnTo>
                  <a:pt x="53379" y="156650"/>
                </a:lnTo>
                <a:lnTo>
                  <a:pt x="81627" y="126725"/>
                </a:lnTo>
                <a:lnTo>
                  <a:pt x="114984" y="99284"/>
                </a:lnTo>
                <a:lnTo>
                  <a:pt x="153022" y="74604"/>
                </a:lnTo>
                <a:lnTo>
                  <a:pt x="195316" y="52961"/>
                </a:lnTo>
                <a:lnTo>
                  <a:pt x="241437" y="34633"/>
                </a:lnTo>
                <a:lnTo>
                  <a:pt x="290961" y="19896"/>
                </a:lnTo>
                <a:lnTo>
                  <a:pt x="343459" y="9027"/>
                </a:lnTo>
                <a:lnTo>
                  <a:pt x="398506" y="2302"/>
                </a:lnTo>
                <a:lnTo>
                  <a:pt x="455675" y="0"/>
                </a:lnTo>
                <a:lnTo>
                  <a:pt x="512845" y="2302"/>
                </a:lnTo>
                <a:lnTo>
                  <a:pt x="567892" y="9027"/>
                </a:lnTo>
                <a:lnTo>
                  <a:pt x="620390" y="19896"/>
                </a:lnTo>
                <a:lnTo>
                  <a:pt x="669914" y="34633"/>
                </a:lnTo>
                <a:lnTo>
                  <a:pt x="716035" y="52961"/>
                </a:lnTo>
                <a:lnTo>
                  <a:pt x="758329" y="74604"/>
                </a:lnTo>
                <a:lnTo>
                  <a:pt x="796367" y="99284"/>
                </a:lnTo>
                <a:lnTo>
                  <a:pt x="829724" y="126725"/>
                </a:lnTo>
                <a:lnTo>
                  <a:pt x="857972" y="156650"/>
                </a:lnTo>
                <a:lnTo>
                  <a:pt x="880686" y="188783"/>
                </a:lnTo>
                <a:lnTo>
                  <a:pt x="907802" y="258562"/>
                </a:lnTo>
                <a:lnTo>
                  <a:pt x="911351" y="295656"/>
                </a:lnTo>
                <a:lnTo>
                  <a:pt x="907802" y="332749"/>
                </a:lnTo>
                <a:lnTo>
                  <a:pt x="880686" y="402528"/>
                </a:lnTo>
                <a:lnTo>
                  <a:pt x="857972" y="434661"/>
                </a:lnTo>
                <a:lnTo>
                  <a:pt x="829724" y="464586"/>
                </a:lnTo>
                <a:lnTo>
                  <a:pt x="796367" y="492027"/>
                </a:lnTo>
                <a:lnTo>
                  <a:pt x="758329" y="516707"/>
                </a:lnTo>
                <a:lnTo>
                  <a:pt x="716035" y="538350"/>
                </a:lnTo>
                <a:lnTo>
                  <a:pt x="669914" y="556678"/>
                </a:lnTo>
                <a:lnTo>
                  <a:pt x="620390" y="571415"/>
                </a:lnTo>
                <a:lnTo>
                  <a:pt x="567892" y="582284"/>
                </a:lnTo>
                <a:lnTo>
                  <a:pt x="512845" y="589009"/>
                </a:lnTo>
                <a:lnTo>
                  <a:pt x="455675" y="591312"/>
                </a:lnTo>
                <a:lnTo>
                  <a:pt x="398506" y="589009"/>
                </a:lnTo>
                <a:lnTo>
                  <a:pt x="343459" y="582284"/>
                </a:lnTo>
                <a:lnTo>
                  <a:pt x="290961" y="571415"/>
                </a:lnTo>
                <a:lnTo>
                  <a:pt x="241437" y="556678"/>
                </a:lnTo>
                <a:lnTo>
                  <a:pt x="195316" y="538350"/>
                </a:lnTo>
                <a:lnTo>
                  <a:pt x="153022" y="516707"/>
                </a:lnTo>
                <a:lnTo>
                  <a:pt x="114984" y="492027"/>
                </a:lnTo>
                <a:lnTo>
                  <a:pt x="81627" y="464586"/>
                </a:lnTo>
                <a:lnTo>
                  <a:pt x="53379" y="434661"/>
                </a:lnTo>
                <a:lnTo>
                  <a:pt x="30665" y="402528"/>
                </a:lnTo>
                <a:lnTo>
                  <a:pt x="3549" y="332749"/>
                </a:lnTo>
                <a:lnTo>
                  <a:pt x="0" y="295656"/>
                </a:lnTo>
                <a:close/>
              </a:path>
            </a:pathLst>
          </a:custGeom>
          <a:ln w="12192">
            <a:solidFill>
              <a:srgbClr val="3D8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86678" y="2471420"/>
            <a:ext cx="3981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İ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17664" y="2302764"/>
            <a:ext cx="1073150" cy="591820"/>
          </a:xfrm>
          <a:custGeom>
            <a:avLst/>
            <a:gdLst/>
            <a:ahLst/>
            <a:cxnLst/>
            <a:rect l="l" t="t" r="r" b="b"/>
            <a:pathLst>
              <a:path w="1073150" h="591819">
                <a:moveTo>
                  <a:pt x="536447" y="0"/>
                </a:moveTo>
                <a:lnTo>
                  <a:pt x="473883" y="1988"/>
                </a:lnTo>
                <a:lnTo>
                  <a:pt x="413439" y="7806"/>
                </a:lnTo>
                <a:lnTo>
                  <a:pt x="355518" y="17232"/>
                </a:lnTo>
                <a:lnTo>
                  <a:pt x="300523" y="30044"/>
                </a:lnTo>
                <a:lnTo>
                  <a:pt x="248856" y="46021"/>
                </a:lnTo>
                <a:lnTo>
                  <a:pt x="200919" y="64941"/>
                </a:lnTo>
                <a:lnTo>
                  <a:pt x="157114" y="86582"/>
                </a:lnTo>
                <a:lnTo>
                  <a:pt x="117845" y="110723"/>
                </a:lnTo>
                <a:lnTo>
                  <a:pt x="83513" y="137142"/>
                </a:lnTo>
                <a:lnTo>
                  <a:pt x="54521" y="165618"/>
                </a:lnTo>
                <a:lnTo>
                  <a:pt x="31272" y="195929"/>
                </a:lnTo>
                <a:lnTo>
                  <a:pt x="3608" y="261169"/>
                </a:lnTo>
                <a:lnTo>
                  <a:pt x="0" y="295656"/>
                </a:lnTo>
                <a:lnTo>
                  <a:pt x="3608" y="330142"/>
                </a:lnTo>
                <a:lnTo>
                  <a:pt x="31272" y="395382"/>
                </a:lnTo>
                <a:lnTo>
                  <a:pt x="54521" y="425693"/>
                </a:lnTo>
                <a:lnTo>
                  <a:pt x="83513" y="454169"/>
                </a:lnTo>
                <a:lnTo>
                  <a:pt x="117845" y="480588"/>
                </a:lnTo>
                <a:lnTo>
                  <a:pt x="157114" y="504729"/>
                </a:lnTo>
                <a:lnTo>
                  <a:pt x="200919" y="526370"/>
                </a:lnTo>
                <a:lnTo>
                  <a:pt x="248856" y="545290"/>
                </a:lnTo>
                <a:lnTo>
                  <a:pt x="300523" y="561267"/>
                </a:lnTo>
                <a:lnTo>
                  <a:pt x="355518" y="574079"/>
                </a:lnTo>
                <a:lnTo>
                  <a:pt x="413439" y="583505"/>
                </a:lnTo>
                <a:lnTo>
                  <a:pt x="473883" y="589323"/>
                </a:lnTo>
                <a:lnTo>
                  <a:pt x="536447" y="591312"/>
                </a:lnTo>
                <a:lnTo>
                  <a:pt x="599012" y="589323"/>
                </a:lnTo>
                <a:lnTo>
                  <a:pt x="659456" y="583505"/>
                </a:lnTo>
                <a:lnTo>
                  <a:pt x="717377" y="574079"/>
                </a:lnTo>
                <a:lnTo>
                  <a:pt x="772372" y="561267"/>
                </a:lnTo>
                <a:lnTo>
                  <a:pt x="824039" y="545290"/>
                </a:lnTo>
                <a:lnTo>
                  <a:pt x="871976" y="526370"/>
                </a:lnTo>
                <a:lnTo>
                  <a:pt x="915781" y="504729"/>
                </a:lnTo>
                <a:lnTo>
                  <a:pt x="955050" y="480588"/>
                </a:lnTo>
                <a:lnTo>
                  <a:pt x="989382" y="454169"/>
                </a:lnTo>
                <a:lnTo>
                  <a:pt x="1018374" y="425693"/>
                </a:lnTo>
                <a:lnTo>
                  <a:pt x="1041623" y="395382"/>
                </a:lnTo>
                <a:lnTo>
                  <a:pt x="1069287" y="330142"/>
                </a:lnTo>
                <a:lnTo>
                  <a:pt x="1072895" y="295656"/>
                </a:lnTo>
                <a:lnTo>
                  <a:pt x="1069287" y="261169"/>
                </a:lnTo>
                <a:lnTo>
                  <a:pt x="1041623" y="195929"/>
                </a:lnTo>
                <a:lnTo>
                  <a:pt x="1018374" y="165618"/>
                </a:lnTo>
                <a:lnTo>
                  <a:pt x="989382" y="137142"/>
                </a:lnTo>
                <a:lnTo>
                  <a:pt x="955050" y="110723"/>
                </a:lnTo>
                <a:lnTo>
                  <a:pt x="915781" y="86582"/>
                </a:lnTo>
                <a:lnTo>
                  <a:pt x="871976" y="64941"/>
                </a:lnTo>
                <a:lnTo>
                  <a:pt x="824039" y="46021"/>
                </a:lnTo>
                <a:lnTo>
                  <a:pt x="772372" y="30044"/>
                </a:lnTo>
                <a:lnTo>
                  <a:pt x="717377" y="17232"/>
                </a:lnTo>
                <a:lnTo>
                  <a:pt x="659456" y="7806"/>
                </a:lnTo>
                <a:lnTo>
                  <a:pt x="599012" y="1988"/>
                </a:lnTo>
                <a:lnTo>
                  <a:pt x="536447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7664" y="2302764"/>
            <a:ext cx="1073150" cy="591820"/>
          </a:xfrm>
          <a:custGeom>
            <a:avLst/>
            <a:gdLst/>
            <a:ahLst/>
            <a:cxnLst/>
            <a:rect l="l" t="t" r="r" b="b"/>
            <a:pathLst>
              <a:path w="1073150" h="591819">
                <a:moveTo>
                  <a:pt x="0" y="295656"/>
                </a:moveTo>
                <a:lnTo>
                  <a:pt x="14166" y="227853"/>
                </a:lnTo>
                <a:lnTo>
                  <a:pt x="54521" y="165618"/>
                </a:lnTo>
                <a:lnTo>
                  <a:pt x="83513" y="137142"/>
                </a:lnTo>
                <a:lnTo>
                  <a:pt x="117845" y="110723"/>
                </a:lnTo>
                <a:lnTo>
                  <a:pt x="157114" y="86582"/>
                </a:lnTo>
                <a:lnTo>
                  <a:pt x="200919" y="64941"/>
                </a:lnTo>
                <a:lnTo>
                  <a:pt x="248856" y="46021"/>
                </a:lnTo>
                <a:lnTo>
                  <a:pt x="300523" y="30044"/>
                </a:lnTo>
                <a:lnTo>
                  <a:pt x="355518" y="17232"/>
                </a:lnTo>
                <a:lnTo>
                  <a:pt x="413439" y="7806"/>
                </a:lnTo>
                <a:lnTo>
                  <a:pt x="473883" y="1988"/>
                </a:lnTo>
                <a:lnTo>
                  <a:pt x="536447" y="0"/>
                </a:lnTo>
                <a:lnTo>
                  <a:pt x="599012" y="1988"/>
                </a:lnTo>
                <a:lnTo>
                  <a:pt x="659456" y="7806"/>
                </a:lnTo>
                <a:lnTo>
                  <a:pt x="717377" y="17232"/>
                </a:lnTo>
                <a:lnTo>
                  <a:pt x="772372" y="30044"/>
                </a:lnTo>
                <a:lnTo>
                  <a:pt x="824039" y="46021"/>
                </a:lnTo>
                <a:lnTo>
                  <a:pt x="871976" y="64941"/>
                </a:lnTo>
                <a:lnTo>
                  <a:pt x="915781" y="86582"/>
                </a:lnTo>
                <a:lnTo>
                  <a:pt x="955050" y="110723"/>
                </a:lnTo>
                <a:lnTo>
                  <a:pt x="989382" y="137142"/>
                </a:lnTo>
                <a:lnTo>
                  <a:pt x="1018374" y="165618"/>
                </a:lnTo>
                <a:lnTo>
                  <a:pt x="1041623" y="195929"/>
                </a:lnTo>
                <a:lnTo>
                  <a:pt x="1069287" y="261169"/>
                </a:lnTo>
                <a:lnTo>
                  <a:pt x="1072895" y="295656"/>
                </a:lnTo>
                <a:lnTo>
                  <a:pt x="1069287" y="330142"/>
                </a:lnTo>
                <a:lnTo>
                  <a:pt x="1041623" y="395382"/>
                </a:lnTo>
                <a:lnTo>
                  <a:pt x="1018374" y="425693"/>
                </a:lnTo>
                <a:lnTo>
                  <a:pt x="989382" y="454169"/>
                </a:lnTo>
                <a:lnTo>
                  <a:pt x="955050" y="480588"/>
                </a:lnTo>
                <a:lnTo>
                  <a:pt x="915781" y="504729"/>
                </a:lnTo>
                <a:lnTo>
                  <a:pt x="871976" y="526370"/>
                </a:lnTo>
                <a:lnTo>
                  <a:pt x="824039" y="545290"/>
                </a:lnTo>
                <a:lnTo>
                  <a:pt x="772372" y="561267"/>
                </a:lnTo>
                <a:lnTo>
                  <a:pt x="717377" y="574079"/>
                </a:lnTo>
                <a:lnTo>
                  <a:pt x="659456" y="583505"/>
                </a:lnTo>
                <a:lnTo>
                  <a:pt x="599012" y="589323"/>
                </a:lnTo>
                <a:lnTo>
                  <a:pt x="536447" y="591312"/>
                </a:lnTo>
                <a:lnTo>
                  <a:pt x="473883" y="589323"/>
                </a:lnTo>
                <a:lnTo>
                  <a:pt x="413439" y="583505"/>
                </a:lnTo>
                <a:lnTo>
                  <a:pt x="355518" y="574079"/>
                </a:lnTo>
                <a:lnTo>
                  <a:pt x="300523" y="561267"/>
                </a:lnTo>
                <a:lnTo>
                  <a:pt x="248856" y="545290"/>
                </a:lnTo>
                <a:lnTo>
                  <a:pt x="200919" y="526370"/>
                </a:lnTo>
                <a:lnTo>
                  <a:pt x="157114" y="504729"/>
                </a:lnTo>
                <a:lnTo>
                  <a:pt x="117845" y="480588"/>
                </a:lnTo>
                <a:lnTo>
                  <a:pt x="83513" y="454169"/>
                </a:lnTo>
                <a:lnTo>
                  <a:pt x="54521" y="425693"/>
                </a:lnTo>
                <a:lnTo>
                  <a:pt x="31272" y="395382"/>
                </a:lnTo>
                <a:lnTo>
                  <a:pt x="3608" y="330142"/>
                </a:lnTo>
                <a:lnTo>
                  <a:pt x="0" y="295656"/>
                </a:lnTo>
                <a:close/>
              </a:path>
            </a:pathLst>
          </a:custGeom>
          <a:ln w="1524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78648" y="2485771"/>
            <a:ext cx="552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85517" y="258133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>
                <a:moveTo>
                  <a:pt x="0" y="0"/>
                </a:moveTo>
                <a:lnTo>
                  <a:pt x="175768" y="0"/>
                </a:lnTo>
              </a:path>
            </a:pathLst>
          </a:custGeom>
          <a:ln w="31876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85517" y="26292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>
                <a:moveTo>
                  <a:pt x="0" y="0"/>
                </a:moveTo>
                <a:lnTo>
                  <a:pt x="175768" y="0"/>
                </a:lnTo>
              </a:path>
            </a:pathLst>
          </a:custGeom>
          <a:ln w="31876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85517" y="2565400"/>
            <a:ext cx="175895" cy="32384"/>
          </a:xfrm>
          <a:custGeom>
            <a:avLst/>
            <a:gdLst/>
            <a:ahLst/>
            <a:cxnLst/>
            <a:rect l="l" t="t" r="r" b="b"/>
            <a:pathLst>
              <a:path w="175894" h="32385">
                <a:moveTo>
                  <a:pt x="0" y="0"/>
                </a:moveTo>
                <a:lnTo>
                  <a:pt x="175768" y="0"/>
                </a:lnTo>
                <a:lnTo>
                  <a:pt x="175768" y="31876"/>
                </a:lnTo>
                <a:lnTo>
                  <a:pt x="0" y="31876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85517" y="2613279"/>
            <a:ext cx="175895" cy="32384"/>
          </a:xfrm>
          <a:custGeom>
            <a:avLst/>
            <a:gdLst/>
            <a:ahLst/>
            <a:cxnLst/>
            <a:rect l="l" t="t" r="r" b="b"/>
            <a:pathLst>
              <a:path w="175894" h="32385">
                <a:moveTo>
                  <a:pt x="0" y="0"/>
                </a:moveTo>
                <a:lnTo>
                  <a:pt x="175768" y="0"/>
                </a:lnTo>
                <a:lnTo>
                  <a:pt x="175768" y="31876"/>
                </a:lnTo>
                <a:lnTo>
                  <a:pt x="0" y="31876"/>
                </a:lnTo>
                <a:lnTo>
                  <a:pt x="0" y="0"/>
                </a:lnTo>
                <a:close/>
              </a:path>
            </a:pathLst>
          </a:custGeom>
          <a:ln w="1523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15589" y="2527680"/>
            <a:ext cx="155194" cy="1551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72940" y="2500376"/>
            <a:ext cx="141732" cy="1564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1284" y="2527680"/>
            <a:ext cx="141732" cy="1551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57059" y="2527680"/>
            <a:ext cx="141732" cy="1551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YMT312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YAZILIM TASARIM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55" dirty="0"/>
              <a:t>Mantık</a:t>
            </a:r>
            <a:r>
              <a:rPr spc="-175" dirty="0"/>
              <a:t> </a:t>
            </a:r>
            <a:r>
              <a:rPr spc="-50" dirty="0"/>
              <a:t>(Algoritma)	</a:t>
            </a:r>
          </a:p>
        </p:txBody>
      </p:sp>
      <p:sp>
        <p:nvSpPr>
          <p:cNvPr id="3" name="object 3"/>
          <p:cNvSpPr/>
          <p:nvPr/>
        </p:nvSpPr>
        <p:spPr>
          <a:xfrm>
            <a:off x="1024127" y="2136013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392" y="0"/>
                </a:lnTo>
              </a:path>
            </a:pathLst>
          </a:custGeom>
          <a:ln w="16763">
            <a:solidFill>
              <a:srgbClr val="6DA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0259" y="1831975"/>
            <a:ext cx="7570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6DAC1C"/>
                </a:solidFill>
                <a:latin typeface="Calibri"/>
                <a:cs typeface="Calibri"/>
                <a:hlinkClick r:id="rId2"/>
              </a:rPr>
              <a:t>Mantık, bilginin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yapısını incelerken,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kesin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sonuca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ulaşmak için</a:t>
            </a:r>
            <a:r>
              <a:rPr sz="2000" u="heavy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heavy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3"/>
              </a:rPr>
              <a:t>doğru</a:t>
            </a:r>
            <a:r>
              <a:rPr sz="2000" spc="30" dirty="0">
                <a:solidFill>
                  <a:srgbClr val="6DAC1C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1959330"/>
            <a:ext cx="7568565" cy="1205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yanlış arasındaki</a:t>
            </a:r>
            <a:r>
              <a:rPr sz="2000" u="heavy" spc="-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heavy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Calibri"/>
                <a:cs typeface="Calibri"/>
                <a:hlinkClick r:id="rId4"/>
              </a:rPr>
              <a:t>akıl</a:t>
            </a:r>
            <a:r>
              <a:rPr sz="2000" dirty="0">
                <a:solidFill>
                  <a:srgbClr val="6DAC1C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yürütme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ayrımı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yapmaktır.</a:t>
            </a:r>
            <a:endParaRPr sz="2000" dirty="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Bilgisayarlaştırılmak istenen işin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mevcut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mantığı yazılıma yansıtılmak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durumundadır.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284296"/>
            <a:ext cx="757047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 indent="-259079">
              <a:lnSpc>
                <a:spcPts val="2280"/>
              </a:lnSpc>
              <a:spcBef>
                <a:spcPts val="105"/>
              </a:spcBef>
              <a:buClr>
                <a:srgbClr val="1CACE3"/>
              </a:buClr>
              <a:buFont typeface="Wingdings"/>
              <a:buChar char=""/>
              <a:tabLst>
                <a:tab pos="272415" algn="l"/>
                <a:tab pos="775970" algn="l"/>
                <a:tab pos="1851025" algn="l"/>
                <a:tab pos="2800350" algn="l"/>
                <a:tab pos="4179570" algn="l"/>
                <a:tab pos="5210175" algn="l"/>
                <a:tab pos="6350635" algn="l"/>
                <a:tab pos="68440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nedenl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tık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a)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ş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	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az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ı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ö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bileşenlerinden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biridir.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936" y="3968545"/>
            <a:ext cx="2695875" cy="22112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YMT312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YAZILIM TASARIM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95" dirty="0"/>
              <a:t>Veri</a:t>
            </a:r>
            <a:r>
              <a:rPr spc="-190" dirty="0"/>
              <a:t> </a:t>
            </a:r>
            <a:r>
              <a:rPr spc="-45" dirty="0"/>
              <a:t>(Bilgi)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1105" cy="16071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(ing.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data),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işlenmemiş bilgi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veya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bilginin ham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halidir.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Bilgi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ise,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  basit anlamda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verinin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işlenmiş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şeklidir.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tür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 mutlaka bir veri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üzerinde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çalışmak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durumundadır.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dış ortamdan alınabileceği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gibi,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 içerisinde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üretilebilir.</a:t>
            </a:r>
            <a:endParaRPr sz="2000">
              <a:latin typeface="Calibri"/>
              <a:cs typeface="Calibri"/>
            </a:endParaRPr>
          </a:p>
          <a:p>
            <a:pPr marL="215265" indent="-202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Yazılımın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temel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amacı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“veri”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yi “bilgi”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ye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dönüştürmektir.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4562855"/>
            <a:ext cx="2446020" cy="12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691" y="3546347"/>
            <a:ext cx="4369308" cy="2714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9623" y="4710684"/>
            <a:ext cx="914400" cy="91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22928" y="6555130"/>
            <a:ext cx="1898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YMT312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YAZILIM TASARIM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MİMARİSİ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6966" y="6541719"/>
            <a:ext cx="9398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50" dirty="0"/>
              <a:t>Belge</a:t>
            </a:r>
            <a:r>
              <a:rPr spc="-140" dirty="0"/>
              <a:t> </a:t>
            </a:r>
            <a:r>
              <a:rPr spc="-50" dirty="0"/>
              <a:t>(Dokümanlar)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71105" cy="18815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715" indent="-91440" algn="just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üretimi bir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mühendislik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disiplini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gerektirir.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Mühendislik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çalışmalarında izlenen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yol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ya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kullanılan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yaklaşımlar yazılım üretimi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için 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geçerlidir.</a:t>
            </a:r>
            <a:endParaRPr sz="2000">
              <a:latin typeface="Calibri"/>
              <a:cs typeface="Calibri"/>
            </a:endParaRPr>
          </a:p>
          <a:p>
            <a:pPr marL="104139" marR="5080" indent="-91440" algn="just">
              <a:lnSpc>
                <a:spcPct val="90100"/>
              </a:lnSpc>
              <a:spcBef>
                <a:spcPts val="1370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üretimi sırasında,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birçok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aşamada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yapılan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ara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üretimlere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ait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bilgiler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(planlama, analiz,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tasarım, gerçekleştirim, vb. bilgileri)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belli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düzende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belgelenmelidirler.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6342" y="4155966"/>
            <a:ext cx="3923520" cy="1760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4071" y="4125467"/>
            <a:ext cx="1828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b="0" spc="-1045" dirty="0">
                <a:latin typeface="Times New Roman"/>
                <a:cs typeface="Times New Roman"/>
              </a:rPr>
              <a:t> </a:t>
            </a:r>
            <a:r>
              <a:rPr spc="-40" dirty="0"/>
              <a:t>İnsan </a:t>
            </a:r>
            <a:r>
              <a:rPr spc="-60" dirty="0"/>
              <a:t>(Kullanıcı,</a:t>
            </a:r>
            <a:r>
              <a:rPr spc="-114" dirty="0"/>
              <a:t> </a:t>
            </a:r>
            <a:r>
              <a:rPr spc="-55" dirty="0"/>
              <a:t>geliştirici)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31975"/>
            <a:ext cx="7512050" cy="123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İki boyutludur;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yazılımı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geliştirenler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ve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kullananlar.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15265" indent="-202565">
              <a:lnSpc>
                <a:spcPct val="100000"/>
              </a:lnSpc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Günümüzde artık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tek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kişi ile yazılım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geliştirmekten söz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edilmemektedir.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8494" y="3641597"/>
            <a:ext cx="1200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kı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6566" y="3641597"/>
            <a:ext cx="803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uyumlu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641597"/>
            <a:ext cx="54489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144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083945" algn="l"/>
                <a:tab pos="1998980" algn="l"/>
                <a:tab pos="2521585" algn="l"/>
                <a:tab pos="2964815" algn="l"/>
                <a:tab pos="370903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Yazılım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üretimi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için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bir	takım	oluşturulmakta  çalışabilmesi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çeşitli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yöntemler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geliştirilmektedir.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0211" y="4479035"/>
            <a:ext cx="2600325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13841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0" algn="l"/>
              </a:tabLst>
            </a:pPr>
            <a:r>
              <a:rPr spc="-80" dirty="0"/>
              <a:t>Program</a:t>
            </a:r>
            <a:r>
              <a:rPr spc="-180" dirty="0"/>
              <a:t> </a:t>
            </a:r>
            <a:r>
              <a:rPr spc="-60" dirty="0"/>
              <a:t>(Kod)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1219" y="2203450"/>
            <a:ext cx="15970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152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çıktısı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sonuçta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7722" y="2203450"/>
            <a:ext cx="1449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99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bir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bilgisayar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203450"/>
            <a:ext cx="16808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ts val="216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289685" algn="l"/>
              </a:tabLst>
            </a:pP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azılımın	ana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16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programıdır.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2869819"/>
            <a:ext cx="2141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5000"/>
              <a:buFont typeface="Wingdings"/>
              <a:buChar char=""/>
              <a:tabLst>
                <a:tab pos="215900" algn="l"/>
                <a:tab pos="131254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Program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işletime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186" y="2869819"/>
            <a:ext cx="2689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2855" algn="l"/>
                <a:tab pos="2044064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ındı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ım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998444"/>
            <a:ext cx="4133850" cy="8667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çalışmaları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sürekli olarak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gündeme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gelir.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Bunun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iki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temel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nedeni: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32" y="3837254"/>
            <a:ext cx="482600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1945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Hiç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program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bütünüyle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her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olasılık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göz</a:t>
            </a:r>
            <a:r>
              <a:rPr sz="18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önüne</a:t>
            </a:r>
            <a:endParaRPr sz="1800">
              <a:latin typeface="Calibri"/>
              <a:cs typeface="Calibri"/>
            </a:endParaRPr>
          </a:p>
          <a:p>
            <a:pPr marL="194945">
              <a:lnSpc>
                <a:spcPts val="1945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alınarak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edilemez.</a:t>
            </a:r>
            <a:endParaRPr sz="1800">
              <a:latin typeface="Calibri"/>
              <a:cs typeface="Calibri"/>
            </a:endParaRPr>
          </a:p>
          <a:p>
            <a:pPr marL="195580" marR="5080" indent="-182880" algn="just">
              <a:lnSpc>
                <a:spcPct val="8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İşletmeler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doğaları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gereği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dinamik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bir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yapıya 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sahiptir ve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zaman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içerisinde sürekli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olarak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yeni 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istek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gereksinimler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ortaya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çıkabilmektedir.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0759" y="2241804"/>
            <a:ext cx="2285999" cy="210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1469</Words>
  <Application>Microsoft Office PowerPoint</Application>
  <PresentationFormat>Ekran Gösterisi (4:3)</PresentationFormat>
  <Paragraphs>323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PowerPoint Sunusu</vt:lpstr>
      <vt:lpstr>PowerPoint Sunusu</vt:lpstr>
      <vt:lpstr> Amaçlar </vt:lpstr>
      <vt:lpstr> Yazılım Nedir? </vt:lpstr>
      <vt:lpstr> Mantık (Algoritma) </vt:lpstr>
      <vt:lpstr>Veri (Bilgi) </vt:lpstr>
      <vt:lpstr> Belge (Dokümanlar) </vt:lpstr>
      <vt:lpstr> İnsan (Kullanıcı, geliştirici) </vt:lpstr>
      <vt:lpstr>Program (Kod) </vt:lpstr>
      <vt:lpstr>Yazılım Donanım Karşılaştırması</vt:lpstr>
      <vt:lpstr>Yazılım Donanım Karşılaştırması</vt:lpstr>
      <vt:lpstr>Yazılım Donanım Karşılaştırması</vt:lpstr>
      <vt:lpstr>Yazılım Donanım Karşılaştırması</vt:lpstr>
      <vt:lpstr>Yazılım Üretim Ortamı</vt:lpstr>
      <vt:lpstr> Yazılım Mühendisliği </vt:lpstr>
      <vt:lpstr> Yazılım Mühendisliği </vt:lpstr>
      <vt:lpstr> Yazılım Mühendisliği </vt:lpstr>
      <vt:lpstr>Yazılım Mühendisi</vt:lpstr>
      <vt:lpstr> Yazılım Hataları </vt:lpstr>
      <vt:lpstr> Yazılımların Sınanması </vt:lpstr>
      <vt:lpstr> Hataların “Yayılma” Özelliği </vt:lpstr>
      <vt:lpstr> Yazılım Maliyetleri </vt:lpstr>
      <vt:lpstr>Yazılım Sistemlerin Sınıflandırılması</vt:lpstr>
      <vt:lpstr> İşlevlerine Göre Sınıflandırma </vt:lpstr>
      <vt:lpstr>Zamana Dayalı Özelliklere Göre Sınıflandırma</vt:lpstr>
      <vt:lpstr>Boyuta Göre Sınıflandırma </vt:lpstr>
      <vt:lpstr> Yazılımda Kalite </vt:lpstr>
      <vt:lpstr> Yazılımda Kalite </vt:lpstr>
      <vt:lpstr> Yazılımda Kalite </vt:lpstr>
      <vt:lpstr> Özet </vt:lpstr>
      <vt:lpstr>Sorular </vt:lpstr>
      <vt:lpstr> Ödev </vt:lpstr>
      <vt:lpstr>Kaynaklar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Asus</cp:lastModifiedBy>
  <cp:revision>5</cp:revision>
  <dcterms:created xsi:type="dcterms:W3CDTF">2019-02-21T06:05:43Z</dcterms:created>
  <dcterms:modified xsi:type="dcterms:W3CDTF">2019-02-21T12:27:30Z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2018-02-11T00:00:00Z</vt:filetime>
  </property>
  <property fmtid="{D5CDD505-2E9C-101B-9397-08002B2CF9AE}" pid="3" name="LastSaved">
    <vt:filetime>2019-02-21T00:00:00Z</vt:filetime>
  </property>
</Properties>
</file>