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6039"/>
                </a:moveTo>
                <a:lnTo>
                  <a:pt x="9144000" y="66039"/>
                </a:lnTo>
                <a:lnTo>
                  <a:pt x="9144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10869" y="1431289"/>
            <a:ext cx="7907020" cy="383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6039"/>
                </a:moveTo>
                <a:lnTo>
                  <a:pt x="9144000" y="66039"/>
                </a:lnTo>
                <a:lnTo>
                  <a:pt x="9144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729" y="915098"/>
            <a:ext cx="762254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4862" y="1917700"/>
            <a:ext cx="7534275" cy="362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56575" y="6575742"/>
            <a:ext cx="1879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zluca.info/dersler.html)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" y="6400800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200"/>
                </a:moveTo>
                <a:lnTo>
                  <a:pt x="9141460" y="457200"/>
                </a:lnTo>
                <a:lnTo>
                  <a:pt x="914146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34759"/>
            <a:ext cx="9141460" cy="63500"/>
          </a:xfrm>
          <a:custGeom>
            <a:avLst/>
            <a:gdLst/>
            <a:ahLst/>
            <a:cxnLst/>
            <a:rect l="l" t="t" r="r" b="b"/>
            <a:pathLst>
              <a:path w="9141460" h="63500">
                <a:moveTo>
                  <a:pt x="0" y="63499"/>
                </a:moveTo>
                <a:lnTo>
                  <a:pt x="9141460" y="63499"/>
                </a:lnTo>
                <a:lnTo>
                  <a:pt x="9141460" y="0"/>
                </a:lnTo>
                <a:lnTo>
                  <a:pt x="0" y="0"/>
                </a:lnTo>
                <a:lnTo>
                  <a:pt x="0" y="6349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8050" y="434467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 h="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0752" y="3076257"/>
            <a:ext cx="7458709" cy="116522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2324735" marR="5080" indent="-2312670">
              <a:lnSpc>
                <a:spcPts val="4120"/>
              </a:lnSpc>
              <a:spcBef>
                <a:spcPts val="844"/>
              </a:spcBef>
            </a:pPr>
            <a:r>
              <a:rPr dirty="0" sz="4050" spc="-35" b="0">
                <a:solidFill>
                  <a:srgbClr val="124262"/>
                </a:solidFill>
                <a:latin typeface="Calibri Light"/>
                <a:cs typeface="Calibri Light"/>
              </a:rPr>
              <a:t>YMT </a:t>
            </a:r>
            <a:r>
              <a:rPr dirty="0" sz="4050" spc="-65" b="0">
                <a:solidFill>
                  <a:srgbClr val="124262"/>
                </a:solidFill>
                <a:latin typeface="Calibri Light"/>
                <a:cs typeface="Calibri Light"/>
              </a:rPr>
              <a:t>312-Yazılım </a:t>
            </a:r>
            <a:r>
              <a:rPr dirty="0" sz="4050" spc="-85" b="0">
                <a:solidFill>
                  <a:srgbClr val="124262"/>
                </a:solidFill>
                <a:latin typeface="Calibri Light"/>
                <a:cs typeface="Calibri Light"/>
              </a:rPr>
              <a:t>Tasarım </a:t>
            </a:r>
            <a:r>
              <a:rPr dirty="0" sz="4050" spc="-125" b="0">
                <a:solidFill>
                  <a:srgbClr val="124262"/>
                </a:solidFill>
                <a:latin typeface="Calibri Light"/>
                <a:cs typeface="Calibri Light"/>
              </a:rPr>
              <a:t>Ve</a:t>
            </a:r>
            <a:r>
              <a:rPr dirty="0" sz="4050" spc="-370" b="0">
                <a:solidFill>
                  <a:srgbClr val="124262"/>
                </a:solidFill>
                <a:latin typeface="Calibri Light"/>
                <a:cs typeface="Calibri Light"/>
              </a:rPr>
              <a:t> </a:t>
            </a:r>
            <a:r>
              <a:rPr dirty="0" sz="4050" spc="-40" b="0">
                <a:solidFill>
                  <a:srgbClr val="124262"/>
                </a:solidFill>
                <a:latin typeface="Calibri Light"/>
                <a:cs typeface="Calibri Light"/>
              </a:rPr>
              <a:t>Mimarisi  </a:t>
            </a:r>
            <a:r>
              <a:rPr dirty="0" sz="4050" spc="-50" b="0">
                <a:solidFill>
                  <a:srgbClr val="2583C5"/>
                </a:solidFill>
                <a:latin typeface="Calibri Light"/>
                <a:cs typeface="Calibri Light"/>
              </a:rPr>
              <a:t>Gerçekleştirim</a:t>
            </a:r>
            <a:endParaRPr sz="405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08240" y="4152900"/>
            <a:ext cx="1455420" cy="140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72958" y="4714621"/>
            <a:ext cx="70116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81238" y="4626228"/>
            <a:ext cx="201675" cy="178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9235" y="274320"/>
            <a:ext cx="6867525" cy="285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43419" y="4874435"/>
            <a:ext cx="3589485" cy="1867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95340" y="4787900"/>
            <a:ext cx="937260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19654" y="4826253"/>
            <a:ext cx="437388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F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a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dirty="0" sz="1350" spc="7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v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3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60">
                <a:solidFill>
                  <a:srgbClr val="12171B"/>
                </a:solidFill>
                <a:latin typeface="Calibri"/>
                <a:cs typeface="Calibri"/>
              </a:rPr>
              <a:t>Ya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z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1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h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d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ğ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B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ö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-114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17534" y="6568757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ts val="1160"/>
              </a:lnSpc>
            </a:pPr>
            <a:fld id="{81D60167-4931-47E6-BA6A-407CBD079E47}" type="slidenum">
              <a:rPr dirty="0" sz="1050" spc="5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523303"/>
            <a:ext cx="7106284" cy="1153795"/>
          </a:xfrm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4079"/>
              </a:lnSpc>
              <a:spcBef>
                <a:spcPts val="835"/>
              </a:spcBef>
            </a:pPr>
            <a:r>
              <a:rPr dirty="0" u="none" sz="4000" spc="-95"/>
              <a:t>Veri </a:t>
            </a:r>
            <a:r>
              <a:rPr dirty="0" u="none" sz="4000" spc="-60"/>
              <a:t>tabanı </a:t>
            </a:r>
            <a:r>
              <a:rPr dirty="0" u="none" sz="4000" spc="-75"/>
              <a:t>Yaklaşımının </a:t>
            </a:r>
            <a:r>
              <a:rPr dirty="0" u="none" sz="4000" spc="-60"/>
              <a:t>Geleneksel  </a:t>
            </a:r>
            <a:r>
              <a:rPr dirty="0" u="none" sz="4000" spc="-65"/>
              <a:t>Kütük </a:t>
            </a:r>
            <a:r>
              <a:rPr dirty="0" u="none" sz="4000" spc="-75"/>
              <a:t>Kavramından Ayıran</a:t>
            </a:r>
            <a:r>
              <a:rPr dirty="0" u="none" sz="4000" spc="-80"/>
              <a:t> </a:t>
            </a:r>
            <a:r>
              <a:rPr dirty="0" u="none" sz="4000" spc="-70"/>
              <a:t>Özellikler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10577" y="1687060"/>
            <a:ext cx="5028565" cy="228663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398780" indent="-386080">
              <a:lnSpc>
                <a:spcPct val="100000"/>
              </a:lnSpc>
              <a:spcBef>
                <a:spcPts val="1255"/>
              </a:spcBef>
              <a:buClr>
                <a:srgbClr val="993366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Veri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Sözlüğü</a:t>
            </a:r>
            <a:endParaRPr sz="2000">
              <a:latin typeface="Calibri"/>
              <a:cs typeface="Calibri"/>
            </a:endParaRPr>
          </a:p>
          <a:p>
            <a:pPr marL="398780" indent="-386080">
              <a:lnSpc>
                <a:spcPct val="100000"/>
              </a:lnSpc>
              <a:spcBef>
                <a:spcPts val="1160"/>
              </a:spcBef>
              <a:buClr>
                <a:srgbClr val="993366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Veri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Soyutlama</a:t>
            </a:r>
            <a:endParaRPr sz="2000">
              <a:latin typeface="Calibri"/>
              <a:cs typeface="Calibri"/>
            </a:endParaRPr>
          </a:p>
          <a:p>
            <a:pPr marL="398780" indent="-386080">
              <a:lnSpc>
                <a:spcPct val="100000"/>
              </a:lnSpc>
              <a:spcBef>
                <a:spcPts val="1160"/>
              </a:spcBef>
              <a:buClr>
                <a:srgbClr val="993366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Program-Veri 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Program-İşlem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Bağımsızlığı</a:t>
            </a:r>
            <a:endParaRPr sz="2000">
              <a:latin typeface="Calibri"/>
              <a:cs typeface="Calibri"/>
            </a:endParaRPr>
          </a:p>
          <a:p>
            <a:pPr marL="398780" indent="-386080">
              <a:lnSpc>
                <a:spcPct val="100000"/>
              </a:lnSpc>
              <a:spcBef>
                <a:spcPts val="1165"/>
              </a:spcBef>
              <a:buClr>
                <a:srgbClr val="993366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Birden Çok Kullanıcı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Desteği</a:t>
            </a:r>
            <a:endParaRPr sz="2000">
              <a:latin typeface="Calibri"/>
              <a:cs typeface="Calibri"/>
            </a:endParaRPr>
          </a:p>
          <a:p>
            <a:pPr marL="398780" indent="-386080">
              <a:lnSpc>
                <a:spcPct val="100000"/>
              </a:lnSpc>
              <a:spcBef>
                <a:spcPts val="1160"/>
              </a:spcBef>
              <a:buClr>
                <a:srgbClr val="993366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Verinin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Birden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Fazla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İşlem Arasında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Paylaşımı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714" y="4343400"/>
            <a:ext cx="1326991" cy="162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63259" y="4892040"/>
            <a:ext cx="1219199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87220" y="4368055"/>
            <a:ext cx="2684780" cy="1684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98340" y="4790440"/>
            <a:ext cx="759460" cy="370840"/>
          </a:xfrm>
          <a:custGeom>
            <a:avLst/>
            <a:gdLst/>
            <a:ahLst/>
            <a:cxnLst/>
            <a:rect l="l" t="t" r="r" b="b"/>
            <a:pathLst>
              <a:path w="759460" h="370839">
                <a:moveTo>
                  <a:pt x="185420" y="0"/>
                </a:moveTo>
                <a:lnTo>
                  <a:pt x="0" y="185420"/>
                </a:lnTo>
                <a:lnTo>
                  <a:pt x="185420" y="370840"/>
                </a:lnTo>
                <a:lnTo>
                  <a:pt x="185420" y="278130"/>
                </a:lnTo>
                <a:lnTo>
                  <a:pt x="666750" y="278130"/>
                </a:lnTo>
                <a:lnTo>
                  <a:pt x="759460" y="185420"/>
                </a:lnTo>
                <a:lnTo>
                  <a:pt x="666750" y="92710"/>
                </a:lnTo>
                <a:lnTo>
                  <a:pt x="185420" y="92710"/>
                </a:lnTo>
                <a:lnTo>
                  <a:pt x="185420" y="0"/>
                </a:lnTo>
                <a:close/>
              </a:path>
              <a:path w="759460" h="370839">
                <a:moveTo>
                  <a:pt x="666750" y="278130"/>
                </a:moveTo>
                <a:lnTo>
                  <a:pt x="574039" y="278130"/>
                </a:lnTo>
                <a:lnTo>
                  <a:pt x="574039" y="370840"/>
                </a:lnTo>
                <a:lnTo>
                  <a:pt x="666750" y="278130"/>
                </a:lnTo>
                <a:close/>
              </a:path>
              <a:path w="759460" h="370839">
                <a:moveTo>
                  <a:pt x="574039" y="0"/>
                </a:moveTo>
                <a:lnTo>
                  <a:pt x="574039" y="92710"/>
                </a:lnTo>
                <a:lnTo>
                  <a:pt x="666750" y="92710"/>
                </a:lnTo>
                <a:lnTo>
                  <a:pt x="574039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98340" y="4790440"/>
            <a:ext cx="759460" cy="370840"/>
          </a:xfrm>
          <a:custGeom>
            <a:avLst/>
            <a:gdLst/>
            <a:ahLst/>
            <a:cxnLst/>
            <a:rect l="l" t="t" r="r" b="b"/>
            <a:pathLst>
              <a:path w="759460" h="370839">
                <a:moveTo>
                  <a:pt x="0" y="185420"/>
                </a:moveTo>
                <a:lnTo>
                  <a:pt x="185420" y="0"/>
                </a:lnTo>
                <a:lnTo>
                  <a:pt x="185420" y="92710"/>
                </a:lnTo>
                <a:lnTo>
                  <a:pt x="574039" y="92710"/>
                </a:lnTo>
                <a:lnTo>
                  <a:pt x="574039" y="0"/>
                </a:lnTo>
                <a:lnTo>
                  <a:pt x="759460" y="185420"/>
                </a:lnTo>
                <a:lnTo>
                  <a:pt x="574039" y="370840"/>
                </a:lnTo>
                <a:lnTo>
                  <a:pt x="574039" y="278130"/>
                </a:lnTo>
                <a:lnTo>
                  <a:pt x="185420" y="278130"/>
                </a:lnTo>
                <a:lnTo>
                  <a:pt x="185420" y="370840"/>
                </a:lnTo>
                <a:lnTo>
                  <a:pt x="0" y="18542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5"/>
              <a:t>Veri</a:t>
            </a:r>
            <a:r>
              <a:rPr dirty="0" spc="-130"/>
              <a:t> </a:t>
            </a:r>
            <a:r>
              <a:rPr dirty="0" spc="-70"/>
              <a:t>Sözlüğü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572375" cy="87947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just"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Uygulama yazılımında kullanılan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tanımlarının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yapısal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ayrık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biçimde saklanmasını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sağlayan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katalog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bilgisi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veri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sözlüğünün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varlığıdır.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068" y="3626484"/>
            <a:ext cx="1617356" cy="1694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4259" y="2659379"/>
            <a:ext cx="3820160" cy="3573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105"/>
              <a:t>Veri</a:t>
            </a:r>
            <a:r>
              <a:rPr dirty="0" spc="-135"/>
              <a:t> </a:t>
            </a:r>
            <a:r>
              <a:rPr dirty="0" spc="-60"/>
              <a:t>Soyutlama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41500"/>
            <a:ext cx="7467600" cy="7092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04139" marR="5080" indent="-91440">
              <a:lnSpc>
                <a:spcPct val="90100"/>
              </a:lnSpc>
              <a:spcBef>
                <a:spcPts val="29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tabanı yaklaşımının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 temel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karakteristiği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kullanıcıdan verinin saklanması 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konusundaki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detayları gizleyerek veri soyutlamasını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sağlamasıdır.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soyutlamayı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sağlayan 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ana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araç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modelidir. Veri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modeli şu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şekilde</a:t>
            </a:r>
            <a:r>
              <a:rPr dirty="0" sz="16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tanımlanabilir.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77" y="3871595"/>
            <a:ext cx="7270750" cy="2297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5260" indent="-16256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veri tabanının yapısı ile veri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tipleri,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ilişkiler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sınırlamalar</a:t>
            </a:r>
            <a:r>
              <a:rPr dirty="0" sz="1600" spc="2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kastedilmektedir.</a:t>
            </a:r>
            <a:endParaRPr sz="1600">
              <a:latin typeface="Calibri"/>
              <a:cs typeface="Calibri"/>
            </a:endParaRPr>
          </a:p>
          <a:p>
            <a:pPr marL="104139" marR="5080" indent="-91440">
              <a:lnSpc>
                <a:spcPts val="1739"/>
              </a:lnSpc>
              <a:spcBef>
                <a:spcPts val="141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Pek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çok veri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modeli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ayrıca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veri tabanı üzerinde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belirtilen getiri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(çağrı)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güncellemeler  için temel işlemler setini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içerir.</a:t>
            </a:r>
            <a:endParaRPr sz="1600">
              <a:latin typeface="Calibri"/>
              <a:cs typeface="Calibri"/>
            </a:endParaRPr>
          </a:p>
          <a:p>
            <a:pPr marL="175260" indent="-162560">
              <a:lnSpc>
                <a:spcPct val="100000"/>
              </a:lnSpc>
              <a:spcBef>
                <a:spcPts val="117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Davranışı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belirlemek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üzere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modelinin içine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kavramları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da eklemek</a:t>
            </a:r>
            <a:r>
              <a:rPr dirty="0" sz="1600" spc="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mümkündür.</a:t>
            </a:r>
            <a:endParaRPr sz="1600">
              <a:latin typeface="Calibri"/>
              <a:cs typeface="Calibri"/>
            </a:endParaRPr>
          </a:p>
          <a:p>
            <a:pPr marL="104139" marR="327025" indent="-91440">
              <a:lnSpc>
                <a:spcPts val="1739"/>
              </a:lnSpc>
              <a:spcBef>
                <a:spcPts val="14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da, temel işlemlere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ek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kullanıcı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tanımlanmış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işlemlerin de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veri 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modeline eklenmesiyle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mümkündür.</a:t>
            </a:r>
            <a:endParaRPr sz="1600">
              <a:latin typeface="Calibri"/>
              <a:cs typeface="Calibri"/>
            </a:endParaRPr>
          </a:p>
          <a:p>
            <a:pPr marL="175260" indent="-162560">
              <a:lnSpc>
                <a:spcPct val="100000"/>
              </a:lnSpc>
              <a:spcBef>
                <a:spcPts val="117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modelindeki genel işlemlere örnek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Ekle,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Sil,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Değiştir,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Eriş</a:t>
            </a:r>
            <a:r>
              <a:rPr dirty="0" sz="1600" spc="2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verilebilir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8200" y="2880360"/>
            <a:ext cx="223520" cy="894080"/>
          </a:xfrm>
          <a:custGeom>
            <a:avLst/>
            <a:gdLst/>
            <a:ahLst/>
            <a:cxnLst/>
            <a:rect l="l" t="t" r="r" b="b"/>
            <a:pathLst>
              <a:path w="223519" h="894079">
                <a:moveTo>
                  <a:pt x="223519" y="0"/>
                </a:moveTo>
                <a:lnTo>
                  <a:pt x="0" y="223519"/>
                </a:lnTo>
                <a:lnTo>
                  <a:pt x="0" y="894079"/>
                </a:lnTo>
                <a:lnTo>
                  <a:pt x="223519" y="670560"/>
                </a:lnTo>
                <a:lnTo>
                  <a:pt x="223519" y="0"/>
                </a:lnTo>
                <a:close/>
              </a:path>
            </a:pathLst>
          </a:custGeom>
          <a:solidFill>
            <a:srgbClr val="0E3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3639" y="2880360"/>
            <a:ext cx="1148080" cy="223520"/>
          </a:xfrm>
          <a:custGeom>
            <a:avLst/>
            <a:gdLst/>
            <a:ahLst/>
            <a:cxnLst/>
            <a:rect l="l" t="t" r="r" b="b"/>
            <a:pathLst>
              <a:path w="1148080" h="223519">
                <a:moveTo>
                  <a:pt x="1148080" y="0"/>
                </a:moveTo>
                <a:lnTo>
                  <a:pt x="223519" y="0"/>
                </a:lnTo>
                <a:lnTo>
                  <a:pt x="0" y="223519"/>
                </a:lnTo>
                <a:lnTo>
                  <a:pt x="924560" y="223519"/>
                </a:lnTo>
                <a:lnTo>
                  <a:pt x="1148080" y="0"/>
                </a:lnTo>
                <a:close/>
              </a:path>
            </a:pathLst>
          </a:custGeom>
          <a:solidFill>
            <a:srgbClr val="4167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3639" y="2880360"/>
            <a:ext cx="1148080" cy="894080"/>
          </a:xfrm>
          <a:custGeom>
            <a:avLst/>
            <a:gdLst/>
            <a:ahLst/>
            <a:cxnLst/>
            <a:rect l="l" t="t" r="r" b="b"/>
            <a:pathLst>
              <a:path w="1148080" h="894079">
                <a:moveTo>
                  <a:pt x="0" y="223519"/>
                </a:moveTo>
                <a:lnTo>
                  <a:pt x="223519" y="0"/>
                </a:lnTo>
                <a:lnTo>
                  <a:pt x="1148080" y="0"/>
                </a:lnTo>
                <a:lnTo>
                  <a:pt x="1148080" y="670560"/>
                </a:lnTo>
                <a:lnTo>
                  <a:pt x="924560" y="894079"/>
                </a:lnTo>
                <a:lnTo>
                  <a:pt x="0" y="894079"/>
                </a:lnTo>
                <a:lnTo>
                  <a:pt x="0" y="223519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83639" y="2880360"/>
            <a:ext cx="1148080" cy="223520"/>
          </a:xfrm>
          <a:custGeom>
            <a:avLst/>
            <a:gdLst/>
            <a:ahLst/>
            <a:cxnLst/>
            <a:rect l="l" t="t" r="r" b="b"/>
            <a:pathLst>
              <a:path w="1148080" h="223519">
                <a:moveTo>
                  <a:pt x="0" y="223519"/>
                </a:moveTo>
                <a:lnTo>
                  <a:pt x="924560" y="223519"/>
                </a:lnTo>
                <a:lnTo>
                  <a:pt x="1148080" y="0"/>
                </a:lnTo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08200" y="3103879"/>
            <a:ext cx="0" cy="670560"/>
          </a:xfrm>
          <a:custGeom>
            <a:avLst/>
            <a:gdLst/>
            <a:ahLst/>
            <a:cxnLst/>
            <a:rect l="l" t="t" r="r" b="b"/>
            <a:pathLst>
              <a:path w="0" h="670560">
                <a:moveTo>
                  <a:pt x="0" y="0"/>
                </a:moveTo>
                <a:lnTo>
                  <a:pt x="0" y="670560"/>
                </a:lnTo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83639" y="3103879"/>
            <a:ext cx="916940" cy="670560"/>
          </a:xfrm>
          <a:prstGeom prst="rect">
            <a:avLst/>
          </a:prstGeom>
          <a:solidFill>
            <a:srgbClr val="124262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84785" marR="173990" indent="119380">
              <a:lnSpc>
                <a:spcPct val="100000"/>
              </a:lnSpc>
              <a:spcBef>
                <a:spcPts val="994"/>
              </a:spcBef>
            </a:pP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Veri  </a:t>
            </a:r>
            <a:r>
              <a:rPr dirty="0" sz="1350" spc="1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50" spc="10" b="1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7320" y="2880360"/>
            <a:ext cx="4686300" cy="751840"/>
          </a:xfrm>
          <a:custGeom>
            <a:avLst/>
            <a:gdLst/>
            <a:ahLst/>
            <a:cxnLst/>
            <a:rect l="l" t="t" r="r" b="b"/>
            <a:pathLst>
              <a:path w="4686300" h="751839">
                <a:moveTo>
                  <a:pt x="4577969" y="0"/>
                </a:moveTo>
                <a:lnTo>
                  <a:pt x="108331" y="0"/>
                </a:lnTo>
                <a:lnTo>
                  <a:pt x="66168" y="8514"/>
                </a:lnTo>
                <a:lnTo>
                  <a:pt x="31734" y="31734"/>
                </a:lnTo>
                <a:lnTo>
                  <a:pt x="8514" y="66168"/>
                </a:lnTo>
                <a:lnTo>
                  <a:pt x="0" y="108330"/>
                </a:lnTo>
                <a:lnTo>
                  <a:pt x="0" y="643509"/>
                </a:lnTo>
                <a:lnTo>
                  <a:pt x="8514" y="685671"/>
                </a:lnTo>
                <a:lnTo>
                  <a:pt x="31734" y="720105"/>
                </a:lnTo>
                <a:lnTo>
                  <a:pt x="66168" y="743325"/>
                </a:lnTo>
                <a:lnTo>
                  <a:pt x="108331" y="751839"/>
                </a:lnTo>
                <a:lnTo>
                  <a:pt x="4577969" y="751839"/>
                </a:lnTo>
                <a:lnTo>
                  <a:pt x="4620131" y="743325"/>
                </a:lnTo>
                <a:lnTo>
                  <a:pt x="4654565" y="720105"/>
                </a:lnTo>
                <a:lnTo>
                  <a:pt x="4677785" y="685671"/>
                </a:lnTo>
                <a:lnTo>
                  <a:pt x="4686300" y="643509"/>
                </a:lnTo>
                <a:lnTo>
                  <a:pt x="4686300" y="108330"/>
                </a:lnTo>
                <a:lnTo>
                  <a:pt x="4677785" y="66168"/>
                </a:lnTo>
                <a:lnTo>
                  <a:pt x="4654565" y="31734"/>
                </a:lnTo>
                <a:lnTo>
                  <a:pt x="4620131" y="8514"/>
                </a:lnTo>
                <a:lnTo>
                  <a:pt x="4577969" y="0"/>
                </a:lnTo>
                <a:close/>
              </a:path>
            </a:pathLst>
          </a:custGeom>
          <a:solidFill>
            <a:srgbClr val="7082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87320" y="2880360"/>
            <a:ext cx="4686300" cy="751840"/>
          </a:xfrm>
          <a:custGeom>
            <a:avLst/>
            <a:gdLst/>
            <a:ahLst/>
            <a:cxnLst/>
            <a:rect l="l" t="t" r="r" b="b"/>
            <a:pathLst>
              <a:path w="4686300" h="751839">
                <a:moveTo>
                  <a:pt x="0" y="108330"/>
                </a:moveTo>
                <a:lnTo>
                  <a:pt x="8514" y="66168"/>
                </a:lnTo>
                <a:lnTo>
                  <a:pt x="31734" y="31734"/>
                </a:lnTo>
                <a:lnTo>
                  <a:pt x="66168" y="8514"/>
                </a:lnTo>
                <a:lnTo>
                  <a:pt x="108331" y="0"/>
                </a:lnTo>
                <a:lnTo>
                  <a:pt x="4577969" y="0"/>
                </a:lnTo>
                <a:lnTo>
                  <a:pt x="4620131" y="8514"/>
                </a:lnTo>
                <a:lnTo>
                  <a:pt x="4654565" y="31734"/>
                </a:lnTo>
                <a:lnTo>
                  <a:pt x="4677785" y="66168"/>
                </a:lnTo>
                <a:lnTo>
                  <a:pt x="4686300" y="108330"/>
                </a:lnTo>
                <a:lnTo>
                  <a:pt x="4686300" y="643509"/>
                </a:lnTo>
                <a:lnTo>
                  <a:pt x="4677785" y="685671"/>
                </a:lnTo>
                <a:lnTo>
                  <a:pt x="4654565" y="720105"/>
                </a:lnTo>
                <a:lnTo>
                  <a:pt x="4620131" y="743325"/>
                </a:lnTo>
                <a:lnTo>
                  <a:pt x="4577969" y="751839"/>
                </a:lnTo>
                <a:lnTo>
                  <a:pt x="108331" y="751839"/>
                </a:lnTo>
                <a:lnTo>
                  <a:pt x="66168" y="743325"/>
                </a:lnTo>
                <a:lnTo>
                  <a:pt x="31734" y="720105"/>
                </a:lnTo>
                <a:lnTo>
                  <a:pt x="8514" y="685671"/>
                </a:lnTo>
                <a:lnTo>
                  <a:pt x="0" y="643509"/>
                </a:lnTo>
                <a:lnTo>
                  <a:pt x="0" y="10833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97429" y="3003296"/>
            <a:ext cx="44697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D0D0D"/>
                </a:solidFill>
                <a:latin typeface="Calibri"/>
                <a:cs typeface="Calibri"/>
              </a:rPr>
              <a:t>Bir </a:t>
            </a: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veri modeli bir veri tabanının yapısını </a:t>
            </a:r>
            <a:r>
              <a:rPr dirty="0" sz="1500" spc="-5" b="1">
                <a:solidFill>
                  <a:srgbClr val="0D0D0D"/>
                </a:solidFill>
                <a:latin typeface="Calibri"/>
                <a:cs typeface="Calibri"/>
              </a:rPr>
              <a:t>açıklamakta  </a:t>
            </a: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kullanılan </a:t>
            </a:r>
            <a:r>
              <a:rPr dirty="0" sz="1500" spc="-15" b="1">
                <a:solidFill>
                  <a:srgbClr val="0D0D0D"/>
                </a:solidFill>
                <a:latin typeface="Calibri"/>
                <a:cs typeface="Calibri"/>
              </a:rPr>
              <a:t>kavramlar</a:t>
            </a:r>
            <a:r>
              <a:rPr dirty="0" sz="1500" spc="2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00" spc="-25" b="1">
                <a:solidFill>
                  <a:srgbClr val="0D0D0D"/>
                </a:solidFill>
                <a:latin typeface="Calibri"/>
                <a:cs typeface="Calibri"/>
              </a:rPr>
              <a:t>setidir.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1847" y="1106106"/>
            <a:ext cx="76815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85"/>
              <a:t>Program-Veri </a:t>
            </a:r>
            <a:r>
              <a:rPr dirty="0" u="none" sz="3600" spc="-55"/>
              <a:t>ve </a:t>
            </a:r>
            <a:r>
              <a:rPr dirty="0" u="none" sz="3600" spc="-70"/>
              <a:t>Program-İşlem</a:t>
            </a:r>
            <a:r>
              <a:rPr dirty="0" u="none" sz="3600" spc="-30"/>
              <a:t> </a:t>
            </a:r>
            <a:r>
              <a:rPr dirty="0" u="none" sz="3600" spc="-55"/>
              <a:t>Bağımsızlığı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734867"/>
            <a:ext cx="7834630" cy="454660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just" marL="175260" indent="-162560">
              <a:lnSpc>
                <a:spcPct val="100000"/>
              </a:lnSpc>
              <a:spcBef>
                <a:spcPts val="5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Geleneksel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dosya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işleme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yönteminde, veri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dosyalarının yapısı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dosyalara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erişim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400"/>
              </a:spcBef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programları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içine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gömülmüştür.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75260" indent="-162560">
              <a:lnSpc>
                <a:spcPct val="100000"/>
              </a:lnSpc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Bundan</a:t>
            </a:r>
            <a:r>
              <a:rPr dirty="0" sz="1600" spc="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dolayı</a:t>
            </a:r>
            <a:r>
              <a:rPr dirty="0" sz="1600" spc="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dirty="0" sz="1600" spc="1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dosyanın</a:t>
            </a:r>
            <a:r>
              <a:rPr dirty="0" sz="1600" spc="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yapısındaki</a:t>
            </a:r>
            <a:r>
              <a:rPr dirty="0" sz="1600" spc="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herhangi</a:t>
            </a:r>
            <a:r>
              <a:rPr dirty="0" sz="1600" spc="1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1600" spc="1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değişiklik</a:t>
            </a:r>
            <a:r>
              <a:rPr dirty="0" sz="1600" spc="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bu</a:t>
            </a:r>
            <a:r>
              <a:rPr dirty="0" sz="1600" spc="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dosyaya</a:t>
            </a:r>
            <a:r>
              <a:rPr dirty="0" sz="1600" spc="1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erişen</a:t>
            </a:r>
            <a:r>
              <a:rPr dirty="0" sz="1600" spc="1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tüm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84"/>
              </a:spcBef>
            </a:pP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programlarda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değişiklik yapılmasını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gerektirir.</a:t>
            </a:r>
            <a:endParaRPr sz="1600">
              <a:latin typeface="Calibri"/>
              <a:cs typeface="Calibri"/>
            </a:endParaRPr>
          </a:p>
          <a:p>
            <a:pPr algn="just" marL="104139" marR="6985" indent="-91440">
              <a:lnSpc>
                <a:spcPct val="120400"/>
              </a:lnSpc>
              <a:spcBef>
                <a:spcPts val="138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30">
                <a:solidFill>
                  <a:srgbClr val="404040"/>
                </a:solidFill>
                <a:latin typeface="Calibri"/>
                <a:cs typeface="Calibri"/>
              </a:rPr>
              <a:t>Tersine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VTYS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erişim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programları veri dosyalarından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bağımsız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tasarlanmışlardır.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VTYS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de 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saklanan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dosyalarının yapısı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erişim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programlarından ayrı olarak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katalogda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tutulduğundan 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program ve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bağımsızlığı</a:t>
            </a:r>
            <a:r>
              <a:rPr dirty="0" sz="16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sağlanır.</a:t>
            </a:r>
            <a:endParaRPr sz="1600">
              <a:latin typeface="Calibri"/>
              <a:cs typeface="Calibri"/>
            </a:endParaRPr>
          </a:p>
          <a:p>
            <a:pPr algn="just" marL="104139" marR="5715" indent="-91440">
              <a:lnSpc>
                <a:spcPct val="119800"/>
              </a:lnSpc>
              <a:spcBef>
                <a:spcPts val="140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Örneğin bir veri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dosyasına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yeni bir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alan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eklenmek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istendiğinde, bu veri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dosyasını kullanan 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programlara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alanın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eklenmesi </a:t>
            </a:r>
            <a:r>
              <a:rPr dirty="0" sz="1600" spc="-30">
                <a:solidFill>
                  <a:srgbClr val="404040"/>
                </a:solidFill>
                <a:latin typeface="Calibri"/>
                <a:cs typeface="Calibri"/>
              </a:rPr>
              <a:t>gerekir.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VTYS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yaklaşımında ise sadece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katalogdaki 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veritabanı tanımlarına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alan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eklenerek sorun</a:t>
            </a:r>
            <a:r>
              <a:rPr dirty="0" sz="16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çözülebilir.</a:t>
            </a:r>
            <a:endParaRPr sz="1600">
              <a:latin typeface="Calibri"/>
              <a:cs typeface="Calibri"/>
            </a:endParaRPr>
          </a:p>
          <a:p>
            <a:pPr algn="just" marL="104139" marR="5080" indent="-91440">
              <a:lnSpc>
                <a:spcPct val="120400"/>
              </a:lnSpc>
              <a:spcBef>
                <a:spcPts val="139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260" algn="l"/>
              </a:tabLst>
            </a:pP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Nesne-kökenli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veritabanları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programlama dillerindeki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son gelişmeler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kullanıcının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veri 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üzerindeki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işlemleri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veritabanı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tanımının bir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parçası olarak tanımlamasına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olanak 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tanımaktadır.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Birden </a:t>
            </a:r>
            <a:r>
              <a:rPr dirty="0" spc="-45"/>
              <a:t>Çok </a:t>
            </a:r>
            <a:r>
              <a:rPr dirty="0" spc="-70"/>
              <a:t>Kullanıcı</a:t>
            </a:r>
            <a:r>
              <a:rPr dirty="0" spc="-35"/>
              <a:t> </a:t>
            </a:r>
            <a:r>
              <a:rPr dirty="0" spc="-65"/>
              <a:t>Desteği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5704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  <a:tab pos="735965" algn="l"/>
                <a:tab pos="2341880" algn="l"/>
                <a:tab pos="3211195" algn="l"/>
                <a:tab pos="4450715" algn="l"/>
                <a:tab pos="5289550" algn="l"/>
                <a:tab pos="5767070" algn="l"/>
                <a:tab pos="686752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ir	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eri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	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ir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ok	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lla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ısı	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ır	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	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ların	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iri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77" y="1960626"/>
            <a:ext cx="7573645" cy="120459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26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veritabanının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farklı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görüntüsüne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gereksinim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duyabilir.</a:t>
            </a:r>
            <a:endParaRPr sz="2000">
              <a:latin typeface="Calibri"/>
              <a:cs typeface="Calibri"/>
            </a:endParaRPr>
          </a:p>
          <a:p>
            <a:pPr marL="104139" marR="5080" indent="-91440">
              <a:lnSpc>
                <a:spcPts val="216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görüntü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veritabanının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kümesi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olabilir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veritabanından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elde  edilmiş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fakat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kesin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saklanmamış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sanal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veri</a:t>
            </a:r>
            <a:r>
              <a:rPr dirty="0" sz="2000" spc="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içerebilir.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577" y="3287395"/>
            <a:ext cx="6544309" cy="60452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  <a:tab pos="815340" algn="l"/>
                <a:tab pos="919480" algn="l"/>
                <a:tab pos="1452880" algn="l"/>
                <a:tab pos="2152015" algn="l"/>
                <a:tab pos="2182495" algn="l"/>
                <a:tab pos="3589654" algn="l"/>
                <a:tab pos="3764915" algn="l"/>
                <a:tab pos="4806315" algn="l"/>
                <a:tab pos="587121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Bazı	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kullanıcılar,	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kullandıkları	verilerinin	veritabanından 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eriler		mi?	</a:t>
            </a:r>
            <a:r>
              <a:rPr dirty="0" sz="2000" spc="-135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		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eri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	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	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eriler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0539" y="3287395"/>
            <a:ext cx="1022985" cy="60452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37160" marR="5080" indent="-125095">
              <a:lnSpc>
                <a:spcPts val="2160"/>
              </a:lnSpc>
              <a:spcBef>
                <a:spcPts val="370"/>
              </a:spcBef>
              <a:tabLst>
                <a:tab pos="550545" algn="l"/>
              </a:tabLst>
            </a:pP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tü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re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ilmiş  mi	ol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577" y="3687895"/>
            <a:ext cx="7569834" cy="120523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265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olmadığı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ilgilenmezler.</a:t>
            </a:r>
            <a:endParaRPr sz="2000">
              <a:latin typeface="Calibri"/>
              <a:cs typeface="Calibri"/>
            </a:endParaRPr>
          </a:p>
          <a:p>
            <a:pPr marL="104139" marR="5080" indent="-91440">
              <a:lnSpc>
                <a:spcPts val="216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  <a:tab pos="1531620" algn="l"/>
                <a:tab pos="2179955" algn="l"/>
                <a:tab pos="3701415" algn="l"/>
                <a:tab pos="4382135" algn="l"/>
                <a:tab pos="4867910" algn="l"/>
                <a:tab pos="5960110" algn="l"/>
                <a:tab pos="6374130" algn="l"/>
                <a:tab pos="7011670" algn="l"/>
              </a:tabLst>
            </a:pP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lla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ıları	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lı	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amala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ip	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ok	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lla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ılı	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ir	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	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lu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görüntü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tanımlama olanaklarını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sağlamalıdır.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701420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200" spc="-80"/>
              <a:t>Verinin </a:t>
            </a:r>
            <a:r>
              <a:rPr dirty="0" u="none" sz="3200" spc="-60"/>
              <a:t>Birden </a:t>
            </a:r>
            <a:r>
              <a:rPr dirty="0" u="none" sz="3200" spc="-70"/>
              <a:t>Fazla </a:t>
            </a:r>
            <a:r>
              <a:rPr dirty="0" u="none" sz="3200" spc="-55"/>
              <a:t>İşlem </a:t>
            </a:r>
            <a:r>
              <a:rPr dirty="0" u="none" sz="3200" spc="-65"/>
              <a:t>Arasında</a:t>
            </a:r>
            <a:r>
              <a:rPr dirty="0" u="none" sz="3200" spc="130"/>
              <a:t> </a:t>
            </a:r>
            <a:r>
              <a:rPr dirty="0" u="none" sz="3200" spc="-70"/>
              <a:t>Paylaşımı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415530" cy="32372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47625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Çok kullanıcılı VTYS yazılımlarının temel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rolü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eş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zamanlı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işlemlerin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karışıklık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olmadan doğru 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şekilde yapılmasına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olanak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tanımak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130"/>
              </a:lnSpc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işlemlerin doğru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yapılmasını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garanti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etmektir.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216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özellik veri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tabanı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(VT)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kavramını,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dosya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işleme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kavramından ayıran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en önemli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özelliktir.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4629" indent="-202565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kontrol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aynı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birden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çok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kullanıcının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aynı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veriyi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güncellemeye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çalışmasını,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güncellemenin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doğru olması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açısından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garanti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eder.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VTYS </a:t>
            </a:r>
            <a:r>
              <a:rPr dirty="0" spc="-65"/>
              <a:t>Kullanımının </a:t>
            </a:r>
            <a:r>
              <a:rPr dirty="0" spc="-35"/>
              <a:t>Ek</a:t>
            </a:r>
            <a:r>
              <a:rPr dirty="0" spc="-85"/>
              <a:t> </a:t>
            </a:r>
            <a:r>
              <a:rPr dirty="0" spc="-100"/>
              <a:t>Yararları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699697"/>
            <a:ext cx="7254875" cy="406019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98780" indent="-386080">
              <a:lnSpc>
                <a:spcPct val="100000"/>
              </a:lnSpc>
              <a:spcBef>
                <a:spcPts val="815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Genişleme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Potansiyeli,</a:t>
            </a:r>
            <a:endParaRPr sz="1900">
              <a:latin typeface="Calibri"/>
              <a:cs typeface="Calibri"/>
            </a:endParaRPr>
          </a:p>
          <a:p>
            <a:pPr marL="398780" indent="-386080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Esneklik</a:t>
            </a:r>
            <a:endParaRPr sz="1900">
              <a:latin typeface="Calibri"/>
              <a:cs typeface="Calibri"/>
            </a:endParaRPr>
          </a:p>
          <a:p>
            <a:pPr marL="398780" indent="-386080">
              <a:lnSpc>
                <a:spcPct val="100000"/>
              </a:lnSpc>
              <a:spcBef>
                <a:spcPts val="705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Uygun geliştirme zamanının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azalması,</a:t>
            </a:r>
            <a:endParaRPr sz="1900">
              <a:latin typeface="Calibri"/>
              <a:cs typeface="Calibri"/>
            </a:endParaRPr>
          </a:p>
          <a:p>
            <a:pPr marL="398780" indent="-386080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Güncel bilgilerin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kullanıcılara aynı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zamanda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ulaşması,</a:t>
            </a:r>
            <a:endParaRPr sz="1900">
              <a:latin typeface="Calibri"/>
              <a:cs typeface="Calibri"/>
            </a:endParaRPr>
          </a:p>
          <a:p>
            <a:pPr marL="398780" indent="-386080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Ölçümde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ekonomi,</a:t>
            </a:r>
            <a:endParaRPr sz="1900">
              <a:latin typeface="Calibri"/>
              <a:cs typeface="Calibri"/>
            </a:endParaRPr>
          </a:p>
          <a:p>
            <a:pPr marL="398780" indent="-386080">
              <a:lnSpc>
                <a:spcPts val="1939"/>
              </a:lnSpc>
              <a:spcBef>
                <a:spcPts val="72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İşletme ortamındaki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ortak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verilerin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tekrarının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önlenmesi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verilerin</a:t>
            </a:r>
            <a:endParaRPr sz="1900">
              <a:latin typeface="Calibri"/>
              <a:cs typeface="Calibri"/>
            </a:endParaRPr>
          </a:p>
          <a:p>
            <a:pPr marL="398145">
              <a:lnSpc>
                <a:spcPts val="1939"/>
              </a:lnSpc>
            </a:pP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merkezi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denetimin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tutarlılığın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sağlanması,</a:t>
            </a:r>
            <a:endParaRPr sz="1900">
              <a:latin typeface="Calibri"/>
              <a:cs typeface="Calibri"/>
            </a:endParaRPr>
          </a:p>
          <a:p>
            <a:pPr marL="398145" marR="5080" indent="-386080">
              <a:lnSpc>
                <a:spcPct val="70200"/>
              </a:lnSpc>
              <a:spcBef>
                <a:spcPts val="1380"/>
              </a:spcBef>
              <a:buClr>
                <a:srgbClr val="1CACE3"/>
              </a:buClr>
              <a:buAutoNum type="arabicPeriod" startAt="7"/>
              <a:tabLst>
                <a:tab pos="398145" algn="l"/>
                <a:tab pos="39878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Fiziksel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yapı ve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erişim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yönetimi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karmaşıklıklarının her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kullanıcıya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yalnız 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ilgilendiği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verilerin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kolay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anlaşılır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yapılarda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sunulması,</a:t>
            </a:r>
            <a:endParaRPr sz="1900">
              <a:latin typeface="Calibri"/>
              <a:cs typeface="Calibri"/>
            </a:endParaRPr>
          </a:p>
          <a:p>
            <a:pPr marL="398780" indent="-386080">
              <a:lnSpc>
                <a:spcPct val="100000"/>
              </a:lnSpc>
              <a:spcBef>
                <a:spcPts val="725"/>
              </a:spcBef>
              <a:buClr>
                <a:srgbClr val="1CACE3"/>
              </a:buClr>
              <a:buAutoNum type="arabicPeriod" startAt="7"/>
              <a:tabLst>
                <a:tab pos="398145" algn="l"/>
                <a:tab pos="39878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Uygulama yazılımı geliştirmenin</a:t>
            </a:r>
            <a:r>
              <a:rPr dirty="0" sz="19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kolaylaşması,</a:t>
            </a:r>
            <a:endParaRPr sz="1900">
              <a:latin typeface="Calibri"/>
              <a:cs typeface="Calibri"/>
            </a:endParaRPr>
          </a:p>
          <a:p>
            <a:pPr marL="398145" marR="62230" indent="-386080">
              <a:lnSpc>
                <a:spcPct val="70200"/>
              </a:lnSpc>
              <a:spcBef>
                <a:spcPts val="1400"/>
              </a:spcBef>
              <a:buClr>
                <a:srgbClr val="1CACE3"/>
              </a:buClr>
              <a:buAutoNum type="arabicPeriod" startAt="7"/>
              <a:tabLst>
                <a:tab pos="398145" algn="l"/>
                <a:tab pos="39878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Fiziksel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yapı ve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erişim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yöntemi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karmaşıklıklarının her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kullanıcıya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yalnız 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ilgilendiği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verilerin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kolay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anlaşılır yapıda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sunulması.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105"/>
              <a:t>Veri</a:t>
            </a:r>
            <a:r>
              <a:rPr dirty="0" spc="-150"/>
              <a:t> </a:t>
            </a:r>
            <a:r>
              <a:rPr dirty="0" spc="-55"/>
              <a:t>Modelleri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7653" y="2130044"/>
            <a:ext cx="14306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5" b="1">
                <a:solidFill>
                  <a:srgbClr val="C00000"/>
                </a:solidFill>
                <a:latin typeface="Arial"/>
                <a:cs typeface="Arial"/>
              </a:rPr>
              <a:t>Veri</a:t>
            </a:r>
            <a:r>
              <a:rPr dirty="0" sz="2100" spc="-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C00000"/>
                </a:solidFill>
                <a:latin typeface="Arial"/>
                <a:cs typeface="Arial"/>
              </a:rPr>
              <a:t>Modeli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6010" y="3133089"/>
            <a:ext cx="1828800" cy="401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6010" y="3133089"/>
            <a:ext cx="1828800" cy="401320"/>
          </a:xfrm>
          <a:custGeom>
            <a:avLst/>
            <a:gdLst/>
            <a:ahLst/>
            <a:cxnLst/>
            <a:rect l="l" t="t" r="r" b="b"/>
            <a:pathLst>
              <a:path w="1828800" h="401320">
                <a:moveTo>
                  <a:pt x="0" y="66929"/>
                </a:moveTo>
                <a:lnTo>
                  <a:pt x="5256" y="40880"/>
                </a:lnTo>
                <a:lnTo>
                  <a:pt x="19591" y="19605"/>
                </a:lnTo>
                <a:lnTo>
                  <a:pt x="40853" y="5260"/>
                </a:lnTo>
                <a:lnTo>
                  <a:pt x="66890" y="0"/>
                </a:lnTo>
                <a:lnTo>
                  <a:pt x="1761871" y="0"/>
                </a:lnTo>
                <a:lnTo>
                  <a:pt x="1787919" y="5260"/>
                </a:lnTo>
                <a:lnTo>
                  <a:pt x="1809194" y="19605"/>
                </a:lnTo>
                <a:lnTo>
                  <a:pt x="1823539" y="40880"/>
                </a:lnTo>
                <a:lnTo>
                  <a:pt x="1828800" y="66929"/>
                </a:lnTo>
                <a:lnTo>
                  <a:pt x="1828800" y="334390"/>
                </a:lnTo>
                <a:lnTo>
                  <a:pt x="1823539" y="360439"/>
                </a:lnTo>
                <a:lnTo>
                  <a:pt x="1809194" y="381714"/>
                </a:lnTo>
                <a:lnTo>
                  <a:pt x="1787919" y="396059"/>
                </a:lnTo>
                <a:lnTo>
                  <a:pt x="1761871" y="401320"/>
                </a:lnTo>
                <a:lnTo>
                  <a:pt x="66890" y="401320"/>
                </a:lnTo>
                <a:lnTo>
                  <a:pt x="40853" y="396059"/>
                </a:lnTo>
                <a:lnTo>
                  <a:pt x="19591" y="381714"/>
                </a:lnTo>
                <a:lnTo>
                  <a:pt x="5256" y="360439"/>
                </a:lnTo>
                <a:lnTo>
                  <a:pt x="0" y="334390"/>
                </a:lnTo>
                <a:lnTo>
                  <a:pt x="0" y="66929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13167" y="3204845"/>
            <a:ext cx="159131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latin typeface="Calibri"/>
                <a:cs typeface="Calibri"/>
              </a:rPr>
              <a:t>Fiziksel </a:t>
            </a:r>
            <a:r>
              <a:rPr dirty="0" sz="1350" spc="-15" b="1">
                <a:latin typeface="Calibri"/>
                <a:cs typeface="Calibri"/>
              </a:rPr>
              <a:t>Veri</a:t>
            </a:r>
            <a:r>
              <a:rPr dirty="0" sz="1350" spc="-95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Modelleri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57090" y="3133089"/>
            <a:ext cx="1991360" cy="401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57090" y="3133089"/>
            <a:ext cx="1991360" cy="401320"/>
          </a:xfrm>
          <a:custGeom>
            <a:avLst/>
            <a:gdLst/>
            <a:ahLst/>
            <a:cxnLst/>
            <a:rect l="l" t="t" r="r" b="b"/>
            <a:pathLst>
              <a:path w="1991359" h="401320">
                <a:moveTo>
                  <a:pt x="0" y="66929"/>
                </a:moveTo>
                <a:lnTo>
                  <a:pt x="5260" y="40880"/>
                </a:lnTo>
                <a:lnTo>
                  <a:pt x="19605" y="19605"/>
                </a:lnTo>
                <a:lnTo>
                  <a:pt x="40880" y="5260"/>
                </a:lnTo>
                <a:lnTo>
                  <a:pt x="66929" y="0"/>
                </a:lnTo>
                <a:lnTo>
                  <a:pt x="1924431" y="0"/>
                </a:lnTo>
                <a:lnTo>
                  <a:pt x="1950479" y="5260"/>
                </a:lnTo>
                <a:lnTo>
                  <a:pt x="1971754" y="19605"/>
                </a:lnTo>
                <a:lnTo>
                  <a:pt x="1986099" y="40880"/>
                </a:lnTo>
                <a:lnTo>
                  <a:pt x="1991360" y="66929"/>
                </a:lnTo>
                <a:lnTo>
                  <a:pt x="1991360" y="334390"/>
                </a:lnTo>
                <a:lnTo>
                  <a:pt x="1986099" y="360439"/>
                </a:lnTo>
                <a:lnTo>
                  <a:pt x="1971754" y="381714"/>
                </a:lnTo>
                <a:lnTo>
                  <a:pt x="1950479" y="396059"/>
                </a:lnTo>
                <a:lnTo>
                  <a:pt x="1924431" y="401320"/>
                </a:lnTo>
                <a:lnTo>
                  <a:pt x="66929" y="401320"/>
                </a:lnTo>
                <a:lnTo>
                  <a:pt x="40880" y="396059"/>
                </a:lnTo>
                <a:lnTo>
                  <a:pt x="19605" y="381714"/>
                </a:lnTo>
                <a:lnTo>
                  <a:pt x="5260" y="360439"/>
                </a:lnTo>
                <a:lnTo>
                  <a:pt x="0" y="334390"/>
                </a:lnTo>
                <a:lnTo>
                  <a:pt x="0" y="66929"/>
                </a:lnTo>
                <a:close/>
              </a:path>
            </a:pathLst>
          </a:custGeom>
          <a:ln w="12700">
            <a:solidFill>
              <a:srgbClr val="2583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113654" y="3101403"/>
            <a:ext cx="1076325" cy="4394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350" spc="-10" b="1">
                <a:latin typeface="Calibri"/>
                <a:cs typeface="Calibri"/>
              </a:rPr>
              <a:t>Kavramsal</a:t>
            </a:r>
            <a:r>
              <a:rPr dirty="0" sz="1350" spc="-100" b="1">
                <a:latin typeface="Calibri"/>
                <a:cs typeface="Calibri"/>
              </a:rPr>
              <a:t> </a:t>
            </a:r>
            <a:r>
              <a:rPr dirty="0" sz="1350" spc="-20" b="1">
                <a:latin typeface="Calibri"/>
                <a:cs typeface="Calibri"/>
              </a:rPr>
              <a:t>Veri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latin typeface="Calibri"/>
                <a:cs typeface="Calibri"/>
              </a:rPr>
              <a:t>Modelleri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31489" y="4169409"/>
            <a:ext cx="2326640" cy="401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31489" y="4169409"/>
            <a:ext cx="2326640" cy="401320"/>
          </a:xfrm>
          <a:custGeom>
            <a:avLst/>
            <a:gdLst/>
            <a:ahLst/>
            <a:cxnLst/>
            <a:rect l="l" t="t" r="r" b="b"/>
            <a:pathLst>
              <a:path w="2326640" h="401320">
                <a:moveTo>
                  <a:pt x="0" y="66928"/>
                </a:moveTo>
                <a:lnTo>
                  <a:pt x="5260" y="40880"/>
                </a:lnTo>
                <a:lnTo>
                  <a:pt x="19605" y="19605"/>
                </a:lnTo>
                <a:lnTo>
                  <a:pt x="40880" y="5260"/>
                </a:lnTo>
                <a:lnTo>
                  <a:pt x="66929" y="0"/>
                </a:lnTo>
                <a:lnTo>
                  <a:pt x="2259711" y="0"/>
                </a:lnTo>
                <a:lnTo>
                  <a:pt x="2285759" y="5260"/>
                </a:lnTo>
                <a:lnTo>
                  <a:pt x="2307034" y="19605"/>
                </a:lnTo>
                <a:lnTo>
                  <a:pt x="2321379" y="40880"/>
                </a:lnTo>
                <a:lnTo>
                  <a:pt x="2326640" y="66928"/>
                </a:lnTo>
                <a:lnTo>
                  <a:pt x="2326640" y="334390"/>
                </a:lnTo>
                <a:lnTo>
                  <a:pt x="2321379" y="360439"/>
                </a:lnTo>
                <a:lnTo>
                  <a:pt x="2307034" y="381714"/>
                </a:lnTo>
                <a:lnTo>
                  <a:pt x="2285759" y="396059"/>
                </a:lnTo>
                <a:lnTo>
                  <a:pt x="2259711" y="401319"/>
                </a:lnTo>
                <a:lnTo>
                  <a:pt x="66929" y="401319"/>
                </a:lnTo>
                <a:lnTo>
                  <a:pt x="40880" y="396059"/>
                </a:lnTo>
                <a:lnTo>
                  <a:pt x="19605" y="381714"/>
                </a:lnTo>
                <a:lnTo>
                  <a:pt x="5260" y="360439"/>
                </a:lnTo>
                <a:lnTo>
                  <a:pt x="0" y="334390"/>
                </a:lnTo>
                <a:lnTo>
                  <a:pt x="0" y="66928"/>
                </a:lnTo>
                <a:close/>
              </a:path>
            </a:pathLst>
          </a:custGeom>
          <a:ln w="12700">
            <a:solidFill>
              <a:srgbClr val="28C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74619" y="4241546"/>
            <a:ext cx="203835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15" b="1">
                <a:latin typeface="Calibri"/>
                <a:cs typeface="Calibri"/>
              </a:rPr>
              <a:t>Yüksek </a:t>
            </a:r>
            <a:r>
              <a:rPr dirty="0" sz="1350" spc="-10" b="1">
                <a:latin typeface="Calibri"/>
                <a:cs typeface="Calibri"/>
              </a:rPr>
              <a:t>Düzey </a:t>
            </a:r>
            <a:r>
              <a:rPr dirty="0" sz="1350" spc="-15" b="1">
                <a:latin typeface="Calibri"/>
                <a:cs typeface="Calibri"/>
              </a:rPr>
              <a:t>Veri</a:t>
            </a:r>
            <a:r>
              <a:rPr dirty="0" sz="1350" spc="-120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Modelleri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7270" y="4169409"/>
            <a:ext cx="2329179" cy="401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7270" y="4169409"/>
            <a:ext cx="2329180" cy="401320"/>
          </a:xfrm>
          <a:custGeom>
            <a:avLst/>
            <a:gdLst/>
            <a:ahLst/>
            <a:cxnLst/>
            <a:rect l="l" t="t" r="r" b="b"/>
            <a:pathLst>
              <a:path w="2329179" h="401320">
                <a:moveTo>
                  <a:pt x="0" y="66928"/>
                </a:moveTo>
                <a:lnTo>
                  <a:pt x="5260" y="40880"/>
                </a:lnTo>
                <a:lnTo>
                  <a:pt x="19605" y="19605"/>
                </a:lnTo>
                <a:lnTo>
                  <a:pt x="40880" y="5260"/>
                </a:lnTo>
                <a:lnTo>
                  <a:pt x="66928" y="0"/>
                </a:lnTo>
                <a:lnTo>
                  <a:pt x="2262251" y="0"/>
                </a:lnTo>
                <a:lnTo>
                  <a:pt x="2288299" y="5260"/>
                </a:lnTo>
                <a:lnTo>
                  <a:pt x="2309574" y="19605"/>
                </a:lnTo>
                <a:lnTo>
                  <a:pt x="2323919" y="40880"/>
                </a:lnTo>
                <a:lnTo>
                  <a:pt x="2329179" y="66928"/>
                </a:lnTo>
                <a:lnTo>
                  <a:pt x="2329179" y="334390"/>
                </a:lnTo>
                <a:lnTo>
                  <a:pt x="2323919" y="360439"/>
                </a:lnTo>
                <a:lnTo>
                  <a:pt x="2309574" y="381714"/>
                </a:lnTo>
                <a:lnTo>
                  <a:pt x="2288299" y="396059"/>
                </a:lnTo>
                <a:lnTo>
                  <a:pt x="2262251" y="401319"/>
                </a:lnTo>
                <a:lnTo>
                  <a:pt x="66928" y="401319"/>
                </a:lnTo>
                <a:lnTo>
                  <a:pt x="40880" y="396059"/>
                </a:lnTo>
                <a:lnTo>
                  <a:pt x="19605" y="381714"/>
                </a:lnTo>
                <a:lnTo>
                  <a:pt x="5260" y="360439"/>
                </a:lnTo>
                <a:lnTo>
                  <a:pt x="0" y="334390"/>
                </a:lnTo>
                <a:lnTo>
                  <a:pt x="0" y="66928"/>
                </a:lnTo>
                <a:close/>
              </a:path>
            </a:pathLst>
          </a:custGeom>
          <a:ln w="12700">
            <a:solidFill>
              <a:srgbClr val="61A2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96405" y="4241546"/>
            <a:ext cx="193230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5" b="1">
                <a:latin typeface="Calibri"/>
                <a:cs typeface="Calibri"/>
              </a:rPr>
              <a:t>Gösterimsel </a:t>
            </a:r>
            <a:r>
              <a:rPr dirty="0" sz="1350" spc="-15" b="1">
                <a:latin typeface="Calibri"/>
                <a:cs typeface="Calibri"/>
              </a:rPr>
              <a:t>Veri</a:t>
            </a:r>
            <a:r>
              <a:rPr dirty="0" sz="1350" spc="-114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Modelleri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10410" y="2520950"/>
            <a:ext cx="2042795" cy="611505"/>
          </a:xfrm>
          <a:custGeom>
            <a:avLst/>
            <a:gdLst/>
            <a:ahLst/>
            <a:cxnLst/>
            <a:rect l="l" t="t" r="r" b="b"/>
            <a:pathLst>
              <a:path w="2042795" h="611505">
                <a:moveTo>
                  <a:pt x="2042667" y="0"/>
                </a:moveTo>
                <a:lnTo>
                  <a:pt x="2042667" y="305688"/>
                </a:lnTo>
                <a:lnTo>
                  <a:pt x="0" y="305688"/>
                </a:lnTo>
                <a:lnTo>
                  <a:pt x="0" y="611377"/>
                </a:lnTo>
              </a:path>
            </a:pathLst>
          </a:custGeom>
          <a:ln w="279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52570" y="2520950"/>
            <a:ext cx="1599565" cy="611505"/>
          </a:xfrm>
          <a:custGeom>
            <a:avLst/>
            <a:gdLst/>
            <a:ahLst/>
            <a:cxnLst/>
            <a:rect l="l" t="t" r="r" b="b"/>
            <a:pathLst>
              <a:path w="1599564" h="611505">
                <a:moveTo>
                  <a:pt x="0" y="0"/>
                </a:moveTo>
                <a:lnTo>
                  <a:pt x="0" y="305688"/>
                </a:lnTo>
                <a:lnTo>
                  <a:pt x="1599056" y="305688"/>
                </a:lnTo>
                <a:lnTo>
                  <a:pt x="1599056" y="611377"/>
                </a:lnTo>
              </a:path>
            </a:pathLst>
          </a:custGeom>
          <a:ln w="279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94809" y="3534409"/>
            <a:ext cx="1457960" cy="634365"/>
          </a:xfrm>
          <a:custGeom>
            <a:avLst/>
            <a:gdLst/>
            <a:ahLst/>
            <a:cxnLst/>
            <a:rect l="l" t="t" r="r" b="b"/>
            <a:pathLst>
              <a:path w="1457960" h="634364">
                <a:moveTo>
                  <a:pt x="1457705" y="0"/>
                </a:moveTo>
                <a:lnTo>
                  <a:pt x="1457705" y="317245"/>
                </a:lnTo>
                <a:lnTo>
                  <a:pt x="0" y="317245"/>
                </a:lnTo>
                <a:lnTo>
                  <a:pt x="0" y="634364"/>
                </a:lnTo>
              </a:path>
            </a:pathLst>
          </a:custGeom>
          <a:ln w="279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52770" y="3534409"/>
            <a:ext cx="1609725" cy="634365"/>
          </a:xfrm>
          <a:custGeom>
            <a:avLst/>
            <a:gdLst/>
            <a:ahLst/>
            <a:cxnLst/>
            <a:rect l="l" t="t" r="r" b="b"/>
            <a:pathLst>
              <a:path w="1609725" h="634364">
                <a:moveTo>
                  <a:pt x="0" y="0"/>
                </a:moveTo>
                <a:lnTo>
                  <a:pt x="0" y="317245"/>
                </a:lnTo>
                <a:lnTo>
                  <a:pt x="1609725" y="317245"/>
                </a:lnTo>
                <a:lnTo>
                  <a:pt x="1609725" y="634364"/>
                </a:lnTo>
              </a:path>
            </a:pathLst>
          </a:custGeom>
          <a:ln w="279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105"/>
              <a:t>Veri</a:t>
            </a:r>
            <a:r>
              <a:rPr dirty="0" spc="-150"/>
              <a:t> </a:t>
            </a:r>
            <a:r>
              <a:rPr dirty="0" spc="-55"/>
              <a:t>Modelleri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427595" cy="3775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43815" indent="-256540">
              <a:lnSpc>
                <a:spcPct val="100000"/>
              </a:lnSpc>
              <a:spcBef>
                <a:spcPts val="100"/>
              </a:spcBef>
              <a:buClr>
                <a:srgbClr val="996666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Fiziksel veri </a:t>
            </a:r>
            <a:r>
              <a:rPr dirty="0" sz="1800">
                <a:solidFill>
                  <a:srgbClr val="C00000"/>
                </a:solidFill>
                <a:latin typeface="Arial"/>
                <a:cs typeface="Arial"/>
              </a:rPr>
              <a:t>modelleri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verinin 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bilgisayarda nasıl saklandığının detayları 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ile ilgili kavramları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Arial"/>
                <a:cs typeface="Arial"/>
              </a:rPr>
              <a:t>sağlar.</a:t>
            </a:r>
            <a:endParaRPr sz="18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420"/>
              </a:spcBef>
              <a:buClr>
                <a:srgbClr val="996666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solidFill>
                  <a:srgbClr val="C00000"/>
                </a:solidFill>
                <a:latin typeface="Arial"/>
                <a:cs typeface="Arial"/>
              </a:rPr>
              <a:t>Kavramsal </a:t>
            </a: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veri </a:t>
            </a:r>
            <a:r>
              <a:rPr dirty="0" sz="1800">
                <a:solidFill>
                  <a:srgbClr val="C00000"/>
                </a:solidFill>
                <a:latin typeface="Arial"/>
                <a:cs typeface="Arial"/>
              </a:rPr>
              <a:t>modelleri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hem kullanıcı tarafından 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anlaşılan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hem de 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verinin 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bilgisayar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içerisindeki gösteriminden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da fazla 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uzak olmayan 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kavramları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Arial"/>
                <a:cs typeface="Arial"/>
              </a:rPr>
              <a:t>sağlar.</a:t>
            </a:r>
            <a:endParaRPr sz="18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384"/>
              </a:spcBef>
              <a:buClr>
                <a:srgbClr val="996666"/>
              </a:buClr>
              <a:buSzPct val="80000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500" spc="-5">
                <a:solidFill>
                  <a:srgbClr val="001F5F"/>
                </a:solidFill>
                <a:latin typeface="Arial"/>
                <a:cs typeface="Arial"/>
              </a:rPr>
              <a:t>Yüksek Düzey </a:t>
            </a:r>
            <a:r>
              <a:rPr dirty="0" sz="1500" spc="-25">
                <a:solidFill>
                  <a:srgbClr val="001F5F"/>
                </a:solidFill>
                <a:latin typeface="Arial"/>
                <a:cs typeface="Arial"/>
              </a:rPr>
              <a:t>Veri</a:t>
            </a:r>
            <a:r>
              <a:rPr dirty="0" sz="1500" spc="-1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001F5F"/>
                </a:solidFill>
                <a:latin typeface="Arial"/>
                <a:cs typeface="Arial"/>
              </a:rPr>
              <a:t>Modelleri</a:t>
            </a:r>
            <a:endParaRPr sz="1500">
              <a:latin typeface="Arial"/>
              <a:cs typeface="Arial"/>
            </a:endParaRPr>
          </a:p>
          <a:p>
            <a:pPr lvl="2" marL="914400" indent="-217170">
              <a:lnSpc>
                <a:spcPct val="100000"/>
              </a:lnSpc>
              <a:spcBef>
                <a:spcPts val="580"/>
              </a:spcBef>
              <a:buSzPct val="70833"/>
              <a:buFont typeface="Wingdings"/>
              <a:buChar char=""/>
              <a:tabLst>
                <a:tab pos="914400" algn="l"/>
                <a:tab pos="915035" algn="l"/>
              </a:tabLst>
            </a:pPr>
            <a:r>
              <a:rPr dirty="0" sz="1200" spc="-15">
                <a:solidFill>
                  <a:srgbClr val="9999FF"/>
                </a:solidFill>
                <a:latin typeface="Arial"/>
                <a:cs typeface="Arial"/>
              </a:rPr>
              <a:t>Varlık: </a:t>
            </a:r>
            <a:r>
              <a:rPr dirty="0" sz="1200" spc="-20">
                <a:latin typeface="Arial"/>
                <a:cs typeface="Arial"/>
              </a:rPr>
              <a:t>Veri </a:t>
            </a:r>
            <a:r>
              <a:rPr dirty="0" sz="1200" spc="-10">
                <a:latin typeface="Arial"/>
                <a:cs typeface="Arial"/>
              </a:rPr>
              <a:t>tabanında </a:t>
            </a:r>
            <a:r>
              <a:rPr dirty="0" sz="1200" spc="-5">
                <a:latin typeface="Arial"/>
                <a:cs typeface="Arial"/>
              </a:rPr>
              <a:t>saklanan, gerçek </a:t>
            </a:r>
            <a:r>
              <a:rPr dirty="0" sz="1200" spc="-15">
                <a:latin typeface="Arial"/>
                <a:cs typeface="Arial"/>
              </a:rPr>
              <a:t>dünyadan </a:t>
            </a:r>
            <a:r>
              <a:rPr dirty="0" sz="1200" spc="-10">
                <a:latin typeface="Arial"/>
                <a:cs typeface="Arial"/>
              </a:rPr>
              <a:t>bir nesne </a:t>
            </a:r>
            <a:r>
              <a:rPr dirty="0" sz="1200" spc="-5">
                <a:latin typeface="Arial"/>
                <a:cs typeface="Arial"/>
              </a:rPr>
              <a:t>veya kavramdır </a:t>
            </a:r>
            <a:r>
              <a:rPr dirty="0" sz="1200" spc="-10">
                <a:latin typeface="Arial"/>
                <a:cs typeface="Arial"/>
              </a:rPr>
              <a:t>(proje,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işçi).</a:t>
            </a:r>
            <a:endParaRPr sz="1200">
              <a:latin typeface="Arial"/>
              <a:cs typeface="Arial"/>
            </a:endParaRPr>
          </a:p>
          <a:p>
            <a:pPr lvl="2" marL="914400" indent="-217170">
              <a:lnSpc>
                <a:spcPct val="100000"/>
              </a:lnSpc>
              <a:spcBef>
                <a:spcPts val="580"/>
              </a:spcBef>
              <a:buSzPct val="70833"/>
              <a:buFont typeface="Wingdings"/>
              <a:buChar char=""/>
              <a:tabLst>
                <a:tab pos="914400" algn="l"/>
                <a:tab pos="915035" algn="l"/>
              </a:tabLst>
            </a:pPr>
            <a:r>
              <a:rPr dirty="0" sz="1200" spc="-10">
                <a:solidFill>
                  <a:srgbClr val="9999FF"/>
                </a:solidFill>
                <a:latin typeface="Arial"/>
                <a:cs typeface="Arial"/>
              </a:rPr>
              <a:t>Özellik: </a:t>
            </a:r>
            <a:r>
              <a:rPr dirty="0" sz="1200" spc="-20">
                <a:latin typeface="Arial"/>
                <a:cs typeface="Arial"/>
              </a:rPr>
              <a:t>Varlığı </a:t>
            </a:r>
            <a:r>
              <a:rPr dirty="0" sz="1200" spc="-10">
                <a:latin typeface="Arial"/>
                <a:cs typeface="Arial"/>
              </a:rPr>
              <a:t>anlatan bir </a:t>
            </a:r>
            <a:r>
              <a:rPr dirty="0" sz="1200" spc="-15">
                <a:latin typeface="Arial"/>
                <a:cs typeface="Arial"/>
              </a:rPr>
              <a:t>özelliği </a:t>
            </a:r>
            <a:r>
              <a:rPr dirty="0" sz="1200" spc="-5">
                <a:latin typeface="Arial"/>
                <a:cs typeface="Arial"/>
              </a:rPr>
              <a:t>gösterir (işçinin adı,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ücreti).</a:t>
            </a:r>
            <a:endParaRPr sz="1200">
              <a:latin typeface="Arial"/>
              <a:cs typeface="Arial"/>
            </a:endParaRPr>
          </a:p>
          <a:p>
            <a:pPr lvl="2" marL="914400" indent="-217170">
              <a:lnSpc>
                <a:spcPct val="100000"/>
              </a:lnSpc>
              <a:spcBef>
                <a:spcPts val="560"/>
              </a:spcBef>
              <a:buSzPct val="70833"/>
              <a:buFont typeface="Wingdings"/>
              <a:buChar char=""/>
              <a:tabLst>
                <a:tab pos="914400" algn="l"/>
                <a:tab pos="915035" algn="l"/>
              </a:tabLst>
            </a:pPr>
            <a:r>
              <a:rPr dirty="0" sz="1200" spc="-5">
                <a:solidFill>
                  <a:srgbClr val="9999FF"/>
                </a:solidFill>
                <a:latin typeface="Arial"/>
                <a:cs typeface="Arial"/>
              </a:rPr>
              <a:t>İlişki: </a:t>
            </a:r>
            <a:r>
              <a:rPr dirty="0" sz="1200" spc="-5">
                <a:latin typeface="Arial"/>
                <a:cs typeface="Arial"/>
              </a:rPr>
              <a:t>Birden </a:t>
            </a:r>
            <a:r>
              <a:rPr dirty="0" sz="1200" spc="-10">
                <a:latin typeface="Arial"/>
                <a:cs typeface="Arial"/>
              </a:rPr>
              <a:t>fazla </a:t>
            </a:r>
            <a:r>
              <a:rPr dirty="0" sz="1200">
                <a:latin typeface="Arial"/>
                <a:cs typeface="Arial"/>
              </a:rPr>
              <a:t>varlık </a:t>
            </a:r>
            <a:r>
              <a:rPr dirty="0" sz="1200" spc="-5">
                <a:latin typeface="Arial"/>
                <a:cs typeface="Arial"/>
              </a:rPr>
              <a:t>arasındaki ilişkidir (işçi </a:t>
            </a:r>
            <a:r>
              <a:rPr dirty="0" sz="1200" spc="5">
                <a:latin typeface="Arial"/>
                <a:cs typeface="Arial"/>
              </a:rPr>
              <a:t>ve </a:t>
            </a:r>
            <a:r>
              <a:rPr dirty="0" sz="1200" spc="-10">
                <a:latin typeface="Arial"/>
                <a:cs typeface="Arial"/>
              </a:rPr>
              <a:t>proje </a:t>
            </a:r>
            <a:r>
              <a:rPr dirty="0" sz="1200" spc="-5">
                <a:latin typeface="Arial"/>
                <a:cs typeface="Arial"/>
              </a:rPr>
              <a:t>arasındaki çalışma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ilişkisi).</a:t>
            </a:r>
            <a:endParaRPr sz="12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9999FF"/>
              </a:buClr>
              <a:buFont typeface="Wingdings"/>
              <a:buChar char=""/>
            </a:pP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9999FF"/>
              </a:buClr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lvl="1" marL="611505" marR="97155" indent="-256540">
              <a:lnSpc>
                <a:spcPct val="100000"/>
              </a:lnSpc>
              <a:buClr>
                <a:srgbClr val="996666"/>
              </a:buClr>
              <a:buSzPct val="80000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500">
                <a:solidFill>
                  <a:srgbClr val="001F5F"/>
                </a:solidFill>
                <a:latin typeface="Arial"/>
                <a:cs typeface="Arial"/>
              </a:rPr>
              <a:t>Gösterimsel </a:t>
            </a:r>
            <a:r>
              <a:rPr dirty="0" sz="1500" spc="-25">
                <a:solidFill>
                  <a:srgbClr val="001F5F"/>
                </a:solidFill>
                <a:latin typeface="Arial"/>
                <a:cs typeface="Arial"/>
              </a:rPr>
              <a:t>Veri </a:t>
            </a:r>
            <a:r>
              <a:rPr dirty="0" sz="1500" spc="-5">
                <a:solidFill>
                  <a:srgbClr val="001F5F"/>
                </a:solidFill>
                <a:latin typeface="Arial"/>
                <a:cs typeface="Arial"/>
              </a:rPr>
              <a:t>Modelleri,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ticari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tabanlarında sıklıkla kullanılır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belli başlı 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üç modeli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içerir.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İlişkisel, ağ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hiyerarşik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modeli. Nesne yönelimli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veri 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modelleri daha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yüksek seviyeli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gerçekleştirim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modelleridir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kavram veri 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modeline daha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yakındır.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Şemalar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2820" y="2110359"/>
            <a:ext cx="4771390" cy="304419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268605" marR="603250" indent="-256540">
              <a:lnSpc>
                <a:spcPct val="90100"/>
              </a:lnSpc>
              <a:spcBef>
                <a:spcPts val="335"/>
              </a:spcBef>
              <a:buClr>
                <a:srgbClr val="996666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Herhangi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bir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veri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modelinde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veri  tabanının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tanımlaması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ile</a:t>
            </a:r>
            <a:r>
              <a:rPr dirty="0" sz="2000" spc="-1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kendisini 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ayırmak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önemlidir.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96666"/>
              </a:buClr>
              <a:buFont typeface="Wingdings"/>
              <a:buChar char=""/>
            </a:pPr>
            <a:endParaRPr sz="2700">
              <a:latin typeface="Times New Roman"/>
              <a:cs typeface="Times New Roman"/>
            </a:endParaRPr>
          </a:p>
          <a:p>
            <a:pPr marL="268605" marR="11430" indent="-256540">
              <a:lnSpc>
                <a:spcPct val="90000"/>
              </a:lnSpc>
              <a:buClr>
                <a:srgbClr val="996666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35">
                <a:solidFill>
                  <a:srgbClr val="585858"/>
                </a:solidFill>
                <a:latin typeface="Arial"/>
                <a:cs typeface="Arial"/>
              </a:rPr>
              <a:t>Veri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tabanının tanımlanması,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veri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tabanı  şeması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veya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meta-veri olarak 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adlandırılır.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6666"/>
              </a:buClr>
              <a:buFont typeface="Wingdings"/>
              <a:buChar char=""/>
            </a:pPr>
            <a:endParaRPr sz="2700">
              <a:latin typeface="Times New Roman"/>
              <a:cs typeface="Times New Roman"/>
            </a:endParaRPr>
          </a:p>
          <a:p>
            <a:pPr marL="268605" marR="5080" indent="-256540">
              <a:lnSpc>
                <a:spcPts val="2160"/>
              </a:lnSpc>
              <a:buClr>
                <a:srgbClr val="996666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30">
                <a:solidFill>
                  <a:srgbClr val="585858"/>
                </a:solidFill>
                <a:latin typeface="Arial"/>
                <a:cs typeface="Arial"/>
              </a:rPr>
              <a:t>Veri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tabanı şeması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tasarım sırasında  belirlenir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fazla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değişmesi</a:t>
            </a:r>
            <a:r>
              <a:rPr dirty="0" sz="2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beklenmez.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0735" y="2115293"/>
            <a:ext cx="2419046" cy="3381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8903" y="1422503"/>
          <a:ext cx="7943215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/>
                <a:gridCol w="782954"/>
                <a:gridCol w="5751830"/>
                <a:gridCol w="583565"/>
              </a:tblGrid>
              <a:tr h="383539">
                <a:tc gridSpan="4">
                  <a:txBody>
                    <a:bodyPr/>
                    <a:lstStyle/>
                    <a:p>
                      <a:pPr marL="284480">
                        <a:lnSpc>
                          <a:spcPts val="2920"/>
                        </a:lnSpc>
                        <a:tabLst>
                          <a:tab pos="2466975" algn="l"/>
                          <a:tab pos="7759065" algn="l"/>
                        </a:tabLst>
                      </a:pPr>
                      <a:r>
                        <a:rPr dirty="0" u="sng" sz="3000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3000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	Bu </a:t>
                      </a:r>
                      <a:r>
                        <a:rPr dirty="0" u="sng" sz="3000" spc="-10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Haftaki</a:t>
                      </a:r>
                      <a:r>
                        <a:rPr dirty="0" u="sng" sz="3000" spc="-85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3000" spc="-5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Konular	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8C4CC"/>
                      </a:solidFill>
                      <a:prstDash val="solid"/>
                    </a:lnL>
                    <a:lnR w="28575">
                      <a:solidFill>
                        <a:srgbClr val="28C4CC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  <a:lnB w="19050">
                      <a:solidFill>
                        <a:srgbClr val="28C4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5480">
                <a:tc rowSpan="1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630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Yazılım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Geliştirme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Ortamları………….……………….………………....6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70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86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990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300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Veri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Modelleri…………………………….…………….…………………......17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52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032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88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47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Kodlama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Stili …………………………………………………………………….26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605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939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364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Program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Karmaşıklığı……………………….…………………………….…33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719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095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838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38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Olağan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Dışı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Durum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Çözümleme…….………………………………..…37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694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76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49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Kod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Gözden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Geçirme…………………..……………………..………….…38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592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1CACE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86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217534" y="6568757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ts val="1160"/>
              </a:lnSpc>
            </a:pPr>
            <a:fld id="{81D60167-4931-47E6-BA6A-407CBD079E47}" type="slidenum">
              <a:rPr dirty="0" sz="1050" spc="5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50"/>
              <a:t>VTYS</a:t>
            </a:r>
            <a:r>
              <a:rPr dirty="0" spc="-165"/>
              <a:t> </a:t>
            </a:r>
            <a:r>
              <a:rPr dirty="0" spc="-55"/>
              <a:t>Mimarisi	</a:t>
            </a:r>
          </a:p>
        </p:txBody>
      </p:sp>
      <p:sp>
        <p:nvSpPr>
          <p:cNvPr id="3" name="object 3"/>
          <p:cNvSpPr/>
          <p:nvPr/>
        </p:nvSpPr>
        <p:spPr>
          <a:xfrm>
            <a:off x="769619" y="2976879"/>
            <a:ext cx="1808480" cy="330200"/>
          </a:xfrm>
          <a:custGeom>
            <a:avLst/>
            <a:gdLst/>
            <a:ahLst/>
            <a:cxnLst/>
            <a:rect l="l" t="t" r="r" b="b"/>
            <a:pathLst>
              <a:path w="1808480" h="330200">
                <a:moveTo>
                  <a:pt x="1753489" y="0"/>
                </a:moveTo>
                <a:lnTo>
                  <a:pt x="0" y="0"/>
                </a:lnTo>
                <a:lnTo>
                  <a:pt x="0" y="330200"/>
                </a:lnTo>
                <a:lnTo>
                  <a:pt x="1808480" y="330200"/>
                </a:lnTo>
                <a:lnTo>
                  <a:pt x="1808480" y="54991"/>
                </a:lnTo>
                <a:lnTo>
                  <a:pt x="1753489" y="0"/>
                </a:lnTo>
                <a:close/>
              </a:path>
            </a:pathLst>
          </a:custGeom>
          <a:solidFill>
            <a:srgbClr val="308A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9619" y="2976879"/>
            <a:ext cx="1808480" cy="330200"/>
          </a:xfrm>
          <a:custGeom>
            <a:avLst/>
            <a:gdLst/>
            <a:ahLst/>
            <a:cxnLst/>
            <a:rect l="l" t="t" r="r" b="b"/>
            <a:pathLst>
              <a:path w="1808480" h="330200">
                <a:moveTo>
                  <a:pt x="0" y="0"/>
                </a:moveTo>
                <a:lnTo>
                  <a:pt x="1753489" y="0"/>
                </a:lnTo>
                <a:lnTo>
                  <a:pt x="1808480" y="54991"/>
                </a:lnTo>
                <a:lnTo>
                  <a:pt x="180848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3250" y="1991740"/>
            <a:ext cx="7506334" cy="129984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04139" marR="5080" indent="-91440">
              <a:lnSpc>
                <a:spcPts val="1939"/>
              </a:lnSpc>
              <a:spcBef>
                <a:spcPts val="345"/>
              </a:spcBef>
              <a:buClr>
                <a:srgbClr val="996666"/>
              </a:buClr>
              <a:buSzPct val="75000"/>
              <a:buFont typeface="Wingdings"/>
              <a:buChar char=""/>
              <a:tabLst>
                <a:tab pos="160020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Bu mimarinin amacı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kullanıcı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uygulamaları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ile fiziksel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veri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tabanını  birbirinden 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ayırmaktır.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Bu mimaride şemalar 3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seviyede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tanımlanabilir.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Bu 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nedenle üç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şema mimarisi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olarak da</a:t>
            </a:r>
            <a:r>
              <a:rPr dirty="0" sz="1800" spc="-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anılır.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İçsel</a:t>
            </a:r>
            <a:r>
              <a:rPr dirty="0" sz="1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Düzey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619" y="3307079"/>
            <a:ext cx="7353300" cy="330200"/>
          </a:xfrm>
          <a:prstGeom prst="rect">
            <a:avLst/>
          </a:prstGeom>
          <a:ln w="15240">
            <a:solidFill>
              <a:srgbClr val="3D8752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651510" indent="-215900">
              <a:lnSpc>
                <a:spcPct val="100000"/>
              </a:lnSpc>
              <a:spcBef>
                <a:spcPts val="330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651510" algn="l"/>
              </a:tabLst>
            </a:pPr>
            <a:r>
              <a:rPr dirty="0" sz="1800" spc="-30">
                <a:latin typeface="Arial"/>
                <a:cs typeface="Arial"/>
              </a:rPr>
              <a:t>Veri </a:t>
            </a:r>
            <a:r>
              <a:rPr dirty="0" sz="1800" spc="-10">
                <a:latin typeface="Arial"/>
                <a:cs typeface="Arial"/>
              </a:rPr>
              <a:t>tabanının </a:t>
            </a:r>
            <a:r>
              <a:rPr dirty="0" sz="1800" spc="-5">
                <a:latin typeface="Arial"/>
                <a:cs typeface="Arial"/>
              </a:rPr>
              <a:t>fiziksel </a:t>
            </a:r>
            <a:r>
              <a:rPr dirty="0" sz="1800">
                <a:latin typeface="Arial"/>
                <a:cs typeface="Arial"/>
              </a:rPr>
              <a:t>saklama </a:t>
            </a:r>
            <a:r>
              <a:rPr dirty="0" sz="1800" spc="-15">
                <a:latin typeface="Arial"/>
                <a:cs typeface="Arial"/>
              </a:rPr>
              <a:t>yapısını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açıklar.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619" y="3761740"/>
            <a:ext cx="2192020" cy="332740"/>
          </a:xfrm>
          <a:custGeom>
            <a:avLst/>
            <a:gdLst/>
            <a:ahLst/>
            <a:cxnLst/>
            <a:rect l="l" t="t" r="r" b="b"/>
            <a:pathLst>
              <a:path w="2192020" h="332739">
                <a:moveTo>
                  <a:pt x="2136521" y="0"/>
                </a:moveTo>
                <a:lnTo>
                  <a:pt x="0" y="0"/>
                </a:lnTo>
                <a:lnTo>
                  <a:pt x="0" y="332740"/>
                </a:lnTo>
                <a:lnTo>
                  <a:pt x="2192020" y="332740"/>
                </a:lnTo>
                <a:lnTo>
                  <a:pt x="2192020" y="55499"/>
                </a:lnTo>
                <a:lnTo>
                  <a:pt x="2136521" y="0"/>
                </a:lnTo>
                <a:close/>
              </a:path>
            </a:pathLst>
          </a:custGeom>
          <a:solidFill>
            <a:srgbClr val="308A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9619" y="3761740"/>
            <a:ext cx="2192020" cy="332740"/>
          </a:xfrm>
          <a:custGeom>
            <a:avLst/>
            <a:gdLst/>
            <a:ahLst/>
            <a:cxnLst/>
            <a:rect l="l" t="t" r="r" b="b"/>
            <a:pathLst>
              <a:path w="2192020" h="332739">
                <a:moveTo>
                  <a:pt x="0" y="0"/>
                </a:moveTo>
                <a:lnTo>
                  <a:pt x="2136521" y="0"/>
                </a:lnTo>
                <a:lnTo>
                  <a:pt x="2192020" y="55499"/>
                </a:lnTo>
                <a:lnTo>
                  <a:pt x="2192020" y="332740"/>
                </a:lnTo>
                <a:lnTo>
                  <a:pt x="0" y="332740"/>
                </a:lnTo>
                <a:lnTo>
                  <a:pt x="0" y="0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49630" y="3778250"/>
            <a:ext cx="1623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Kavramsal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Düzey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619" y="4094479"/>
            <a:ext cx="7353300" cy="601980"/>
          </a:xfrm>
          <a:prstGeom prst="rect">
            <a:avLst/>
          </a:prstGeom>
          <a:ln w="15240">
            <a:solidFill>
              <a:srgbClr val="3D8752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651510" indent="-215900">
              <a:lnSpc>
                <a:spcPct val="100000"/>
              </a:lnSpc>
              <a:spcBef>
                <a:spcPts val="325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651510" algn="l"/>
              </a:tabLst>
            </a:pPr>
            <a:r>
              <a:rPr dirty="0" sz="1800">
                <a:latin typeface="Arial"/>
                <a:cs typeface="Arial"/>
              </a:rPr>
              <a:t>Kavramsal şema </a:t>
            </a:r>
            <a:r>
              <a:rPr dirty="0" sz="1800" spc="-5">
                <a:latin typeface="Arial"/>
                <a:cs typeface="Arial"/>
              </a:rPr>
              <a:t>içerir </a:t>
            </a:r>
            <a:r>
              <a:rPr dirty="0" sz="1800">
                <a:latin typeface="Arial"/>
                <a:cs typeface="Arial"/>
              </a:rPr>
              <a:t>ve </a:t>
            </a:r>
            <a:r>
              <a:rPr dirty="0" sz="1800" spc="-10">
                <a:latin typeface="Arial"/>
                <a:cs typeface="Arial"/>
              </a:rPr>
              <a:t>kullanıcılar </a:t>
            </a:r>
            <a:r>
              <a:rPr dirty="0" sz="1800" spc="-5">
                <a:latin typeface="Arial"/>
                <a:cs typeface="Arial"/>
              </a:rPr>
              <a:t>için </a:t>
            </a:r>
            <a:r>
              <a:rPr dirty="0" sz="1800">
                <a:latin typeface="Arial"/>
                <a:cs typeface="Arial"/>
              </a:rPr>
              <a:t>veri </a:t>
            </a:r>
            <a:r>
              <a:rPr dirty="0" sz="1800" spc="-10">
                <a:latin typeface="Arial"/>
                <a:cs typeface="Arial"/>
              </a:rPr>
              <a:t>tabanının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yapısını</a:t>
            </a:r>
            <a:endParaRPr sz="18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</a:pPr>
            <a:r>
              <a:rPr dirty="0" sz="1800" spc="-20">
                <a:latin typeface="Arial"/>
                <a:cs typeface="Arial"/>
              </a:rPr>
              <a:t>açıklar.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9619" y="4831079"/>
            <a:ext cx="1808480" cy="332740"/>
          </a:xfrm>
          <a:custGeom>
            <a:avLst/>
            <a:gdLst/>
            <a:ahLst/>
            <a:cxnLst/>
            <a:rect l="l" t="t" r="r" b="b"/>
            <a:pathLst>
              <a:path w="1808480" h="332739">
                <a:moveTo>
                  <a:pt x="1752981" y="0"/>
                </a:moveTo>
                <a:lnTo>
                  <a:pt x="0" y="0"/>
                </a:lnTo>
                <a:lnTo>
                  <a:pt x="0" y="332740"/>
                </a:lnTo>
                <a:lnTo>
                  <a:pt x="1808480" y="332740"/>
                </a:lnTo>
                <a:lnTo>
                  <a:pt x="1808480" y="55499"/>
                </a:lnTo>
                <a:lnTo>
                  <a:pt x="1752981" y="0"/>
                </a:lnTo>
                <a:close/>
              </a:path>
            </a:pathLst>
          </a:custGeom>
          <a:solidFill>
            <a:srgbClr val="308A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9619" y="4831079"/>
            <a:ext cx="1808480" cy="332740"/>
          </a:xfrm>
          <a:custGeom>
            <a:avLst/>
            <a:gdLst/>
            <a:ahLst/>
            <a:cxnLst/>
            <a:rect l="l" t="t" r="r" b="b"/>
            <a:pathLst>
              <a:path w="1808480" h="332739">
                <a:moveTo>
                  <a:pt x="0" y="0"/>
                </a:moveTo>
                <a:lnTo>
                  <a:pt x="1752981" y="0"/>
                </a:lnTo>
                <a:lnTo>
                  <a:pt x="1808480" y="55499"/>
                </a:lnTo>
                <a:lnTo>
                  <a:pt x="1808480" y="332740"/>
                </a:lnTo>
                <a:lnTo>
                  <a:pt x="0" y="33274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9630" y="4848479"/>
            <a:ext cx="1200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Dışsal</a:t>
            </a:r>
            <a:r>
              <a:rPr dirty="0" sz="18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Düzey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769619" y="5163820"/>
            <a:ext cx="7353300" cy="363220"/>
          </a:xfrm>
          <a:prstGeom prst="rect">
            <a:avLst/>
          </a:prstGeom>
          <a:ln w="15240">
            <a:solidFill>
              <a:srgbClr val="3D8752"/>
            </a:solidFill>
          </a:ln>
        </p:spPr>
        <p:txBody>
          <a:bodyPr wrap="square" lIns="0" tIns="42544" rIns="0" bIns="0" rtlCol="0" vert="horz">
            <a:spAutoFit/>
          </a:bodyPr>
          <a:lstStyle/>
          <a:p>
            <a:pPr marL="651510" indent="-215900">
              <a:lnSpc>
                <a:spcPct val="100000"/>
              </a:lnSpc>
              <a:spcBef>
                <a:spcPts val="334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651510" algn="l"/>
              </a:tabLst>
            </a:pPr>
            <a:r>
              <a:rPr dirty="0" sz="1800" spc="-10">
                <a:latin typeface="Arial"/>
                <a:cs typeface="Arial"/>
              </a:rPr>
              <a:t>Dış </a:t>
            </a:r>
            <a:r>
              <a:rPr dirty="0" sz="1800">
                <a:latin typeface="Arial"/>
                <a:cs typeface="Arial"/>
              </a:rPr>
              <a:t>şemalar ve </a:t>
            </a:r>
            <a:r>
              <a:rPr dirty="0" sz="1800" spc="-5">
                <a:latin typeface="Arial"/>
                <a:cs typeface="Arial"/>
              </a:rPr>
              <a:t>kullanıcı görüşlerini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içerir.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69392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85"/>
              <a:t>Veritabanı </a:t>
            </a:r>
            <a:r>
              <a:rPr dirty="0" u="none" sz="4400" spc="-50"/>
              <a:t>Dilleri ve</a:t>
            </a:r>
            <a:r>
              <a:rPr dirty="0" u="none" sz="4400" spc="-30"/>
              <a:t> </a:t>
            </a:r>
            <a:r>
              <a:rPr dirty="0" u="none" sz="4400" spc="-65"/>
              <a:t>Arabirimleri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46579"/>
            <a:ext cx="6967855" cy="54610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04139" marR="5080" indent="-91440">
              <a:lnSpc>
                <a:spcPts val="1939"/>
              </a:lnSpc>
              <a:spcBef>
                <a:spcPts val="345"/>
              </a:spcBef>
              <a:buClr>
                <a:srgbClr val="996666"/>
              </a:buClr>
              <a:buSzPct val="75000"/>
              <a:buFont typeface="Wingdings"/>
              <a:buChar char=""/>
              <a:tabLst>
                <a:tab pos="160020" algn="l"/>
              </a:tabLst>
            </a:pP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Veri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tabanı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tasarımı tamamlandıktan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sonra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bir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VTYS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seçilir.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Seçilen 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VTYS'de bulunan dil olanakları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aşağıda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verilmiştir.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0775" y="2758503"/>
          <a:ext cx="7581265" cy="255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0"/>
                <a:gridCol w="4655184"/>
              </a:tblGrid>
              <a:tr h="60286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500" spc="-2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Veri </a:t>
                      </a:r>
                      <a:r>
                        <a:rPr dirty="0" sz="1500" spc="-1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Tanımlama </a:t>
                      </a:r>
                      <a:r>
                        <a:rPr dirty="0" sz="1500" spc="-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Dili</a:t>
                      </a:r>
                      <a:r>
                        <a:rPr dirty="0" sz="1500" spc="-30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(VTD)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828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Kavramsal şemaları tanımlamak </a:t>
                      </a:r>
                      <a:r>
                        <a:rPr dirty="0" sz="1500" spc="-5">
                          <a:latin typeface="Arial"/>
                          <a:cs typeface="Arial"/>
                        </a:rPr>
                        <a:t>üzere</a:t>
                      </a:r>
                      <a:r>
                        <a:rPr dirty="0" sz="15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10">
                          <a:latin typeface="Arial"/>
                          <a:cs typeface="Arial"/>
                        </a:rPr>
                        <a:t>kullanılır.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828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500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Saklama </a:t>
                      </a:r>
                      <a:r>
                        <a:rPr dirty="0" sz="1500" spc="-1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Tanımlama </a:t>
                      </a:r>
                      <a:r>
                        <a:rPr dirty="0" sz="1500" spc="-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Dili</a:t>
                      </a:r>
                      <a:r>
                        <a:rPr dirty="0" sz="1500" spc="-114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(STD)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İçsel </a:t>
                      </a:r>
                      <a:r>
                        <a:rPr dirty="0" sz="1500" spc="-5">
                          <a:latin typeface="Arial"/>
                          <a:cs typeface="Arial"/>
                        </a:rPr>
                        <a:t>şemayı </a:t>
                      </a:r>
                      <a:r>
                        <a:rPr dirty="0" sz="1500">
                          <a:latin typeface="Arial"/>
                          <a:cs typeface="Arial"/>
                        </a:rPr>
                        <a:t>tanımlamak </a:t>
                      </a:r>
                      <a:r>
                        <a:rPr dirty="0" sz="1500" spc="-5">
                          <a:latin typeface="Arial"/>
                          <a:cs typeface="Arial"/>
                        </a:rPr>
                        <a:t>üzere</a:t>
                      </a:r>
                      <a:r>
                        <a:rPr dirty="0" sz="15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>
                          <a:latin typeface="Arial"/>
                          <a:cs typeface="Arial"/>
                        </a:rPr>
                        <a:t>kullanılır.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5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500" spc="-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Görüş </a:t>
                      </a:r>
                      <a:r>
                        <a:rPr dirty="0" sz="1500" spc="-1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Tanımlama </a:t>
                      </a:r>
                      <a:r>
                        <a:rPr dirty="0" sz="1500" spc="-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Dili</a:t>
                      </a:r>
                      <a:r>
                        <a:rPr dirty="0" sz="1500" spc="-4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(GTD)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Dışsal şemayı tanımlamak için</a:t>
                      </a:r>
                      <a:r>
                        <a:rPr dirty="0" sz="15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10">
                          <a:latin typeface="Arial"/>
                          <a:cs typeface="Arial"/>
                        </a:rPr>
                        <a:t>kullanılır.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0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500" spc="-2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Veri </a:t>
                      </a:r>
                      <a:r>
                        <a:rPr dirty="0" sz="1500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İşleme </a:t>
                      </a:r>
                      <a:r>
                        <a:rPr dirty="0" sz="1500" spc="-5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Dili</a:t>
                      </a:r>
                      <a:r>
                        <a:rPr dirty="0" sz="1500" spc="-30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b="1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(VİD)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1087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500" spc="-25">
                          <a:latin typeface="Arial"/>
                          <a:cs typeface="Arial"/>
                        </a:rPr>
                        <a:t>Veri </a:t>
                      </a:r>
                      <a:r>
                        <a:rPr dirty="0" sz="1500">
                          <a:latin typeface="Arial"/>
                          <a:cs typeface="Arial"/>
                        </a:rPr>
                        <a:t>tabanı oluşturulduktan sonra </a:t>
                      </a:r>
                      <a:r>
                        <a:rPr dirty="0" sz="1500" spc="-5">
                          <a:latin typeface="Arial"/>
                          <a:cs typeface="Arial"/>
                        </a:rPr>
                        <a:t>veri </a:t>
                      </a:r>
                      <a:r>
                        <a:rPr dirty="0" sz="1500">
                          <a:latin typeface="Arial"/>
                          <a:cs typeface="Arial"/>
                        </a:rPr>
                        <a:t>eklemek,  değiştirmek </a:t>
                      </a:r>
                      <a:r>
                        <a:rPr dirty="0" sz="1500" spc="-10">
                          <a:latin typeface="Arial"/>
                          <a:cs typeface="Arial"/>
                        </a:rPr>
                        <a:t>ve </a:t>
                      </a:r>
                      <a:r>
                        <a:rPr dirty="0" sz="1500">
                          <a:latin typeface="Arial"/>
                          <a:cs typeface="Arial"/>
                        </a:rPr>
                        <a:t>silmek için</a:t>
                      </a:r>
                      <a:r>
                        <a:rPr dirty="0" sz="15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10">
                          <a:latin typeface="Arial"/>
                          <a:cs typeface="Arial"/>
                        </a:rPr>
                        <a:t>kullanılır.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035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69392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85"/>
              <a:t>Veritabanı </a:t>
            </a:r>
            <a:r>
              <a:rPr dirty="0" u="none" sz="4400" spc="-50"/>
              <a:t>Dilleri ve</a:t>
            </a:r>
            <a:r>
              <a:rPr dirty="0" u="none" sz="4400" spc="-30"/>
              <a:t> </a:t>
            </a:r>
            <a:r>
              <a:rPr dirty="0" u="none" sz="4400" spc="-65"/>
              <a:t>Arabirimleri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28799"/>
            <a:ext cx="7512050" cy="361569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28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500">
                <a:latin typeface="Arial"/>
                <a:cs typeface="Arial"/>
              </a:rPr>
              <a:t>İki tip VİD </a:t>
            </a:r>
            <a:r>
              <a:rPr dirty="0" sz="1500" spc="-5">
                <a:latin typeface="Arial"/>
                <a:cs typeface="Arial"/>
              </a:rPr>
              <a:t>vardır; yüksek düzeyli ve </a:t>
            </a:r>
            <a:r>
              <a:rPr dirty="0" sz="1500">
                <a:latin typeface="Arial"/>
                <a:cs typeface="Arial"/>
              </a:rPr>
              <a:t>düşük</a:t>
            </a:r>
            <a:r>
              <a:rPr dirty="0" sz="1500" spc="-8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düzeyli.</a:t>
            </a:r>
            <a:endParaRPr sz="1500">
              <a:latin typeface="Arial"/>
              <a:cs typeface="Arial"/>
            </a:endParaRPr>
          </a:p>
          <a:p>
            <a:pPr lvl="1" marL="611505" indent="-256540">
              <a:lnSpc>
                <a:spcPts val="1710"/>
              </a:lnSpc>
              <a:spcBef>
                <a:spcPts val="18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500" spc="-5">
                <a:solidFill>
                  <a:srgbClr val="C00000"/>
                </a:solidFill>
                <a:latin typeface="Arial"/>
                <a:cs typeface="Arial"/>
              </a:rPr>
              <a:t>Yüksek düzeyli </a:t>
            </a:r>
            <a:r>
              <a:rPr dirty="0" sz="1500">
                <a:solidFill>
                  <a:srgbClr val="C00000"/>
                </a:solidFill>
                <a:latin typeface="Arial"/>
                <a:cs typeface="Arial"/>
              </a:rPr>
              <a:t>VİD</a:t>
            </a:r>
            <a:r>
              <a:rPr dirty="0" sz="1500">
                <a:latin typeface="Arial"/>
                <a:cs typeface="Arial"/>
              </a:rPr>
              <a:t>, bir bilgisayar terminalinden etkileşimli olarak</a:t>
            </a:r>
            <a:r>
              <a:rPr dirty="0" sz="1500" spc="-1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kullanılabildiği</a:t>
            </a:r>
            <a:endParaRPr sz="1500">
              <a:latin typeface="Arial"/>
              <a:cs typeface="Arial"/>
            </a:endParaRPr>
          </a:p>
          <a:p>
            <a:pPr marL="611505">
              <a:lnSpc>
                <a:spcPts val="1710"/>
              </a:lnSpc>
            </a:pPr>
            <a:r>
              <a:rPr dirty="0" sz="1500">
                <a:latin typeface="Arial"/>
                <a:cs typeface="Arial"/>
              </a:rPr>
              <a:t>gibi bir programlama dili içerisine de</a:t>
            </a:r>
            <a:r>
              <a:rPr dirty="0" sz="1500" spc="-12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yerleştirilebilir.</a:t>
            </a:r>
            <a:endParaRPr sz="15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8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500">
                <a:solidFill>
                  <a:srgbClr val="C00000"/>
                </a:solidFill>
                <a:latin typeface="Arial"/>
                <a:cs typeface="Arial"/>
              </a:rPr>
              <a:t>Düşük </a:t>
            </a:r>
            <a:r>
              <a:rPr dirty="0" sz="1500" spc="-5">
                <a:solidFill>
                  <a:srgbClr val="C00000"/>
                </a:solidFill>
                <a:latin typeface="Arial"/>
                <a:cs typeface="Arial"/>
              </a:rPr>
              <a:t>düzeyli </a:t>
            </a:r>
            <a:r>
              <a:rPr dirty="0" sz="1500">
                <a:solidFill>
                  <a:srgbClr val="C00000"/>
                </a:solidFill>
                <a:latin typeface="Arial"/>
                <a:cs typeface="Arial"/>
              </a:rPr>
              <a:t>VİD</a:t>
            </a:r>
            <a:r>
              <a:rPr dirty="0" sz="1500">
                <a:latin typeface="Arial"/>
                <a:cs typeface="Arial"/>
              </a:rPr>
              <a:t>‘ de ise VİD bir programlama dili içerisine gömülü olarak</a:t>
            </a:r>
            <a:r>
              <a:rPr dirty="0" sz="1500" spc="-18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çalışır.</a:t>
            </a:r>
            <a:endParaRPr sz="1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Font typeface="Wingdings"/>
              <a:buChar char=""/>
            </a:pPr>
            <a:endParaRPr sz="2050">
              <a:latin typeface="Times New Roman"/>
              <a:cs typeface="Times New Roman"/>
            </a:endParaRPr>
          </a:p>
          <a:p>
            <a:pPr marL="269240" marR="5080" indent="-256540">
              <a:lnSpc>
                <a:spcPts val="1620"/>
              </a:lnSpc>
              <a:spcBef>
                <a:spcPts val="5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500" spc="-15">
                <a:latin typeface="Arial"/>
                <a:cs typeface="Arial"/>
              </a:rPr>
              <a:t>VTYS </a:t>
            </a:r>
            <a:r>
              <a:rPr dirty="0" sz="1500">
                <a:latin typeface="Arial"/>
                <a:cs typeface="Arial"/>
              </a:rPr>
              <a:t>Arabirimleri olarak </a:t>
            </a:r>
            <a:r>
              <a:rPr dirty="0" sz="1500" spc="-15">
                <a:latin typeface="Arial"/>
                <a:cs typeface="Arial"/>
              </a:rPr>
              <a:t>Menü-Tabanlı, </a:t>
            </a:r>
            <a:r>
              <a:rPr dirty="0" sz="1500">
                <a:latin typeface="Arial"/>
                <a:cs typeface="Arial"/>
              </a:rPr>
              <a:t>grafiksel, form tabanlı </a:t>
            </a:r>
            <a:r>
              <a:rPr dirty="0" sz="1500" spc="-10">
                <a:latin typeface="Arial"/>
                <a:cs typeface="Arial"/>
              </a:rPr>
              <a:t>ve </a:t>
            </a:r>
            <a:r>
              <a:rPr dirty="0" sz="1500">
                <a:latin typeface="Arial"/>
                <a:cs typeface="Arial"/>
              </a:rPr>
              <a:t>doğal dil arabirimleri  </a:t>
            </a:r>
            <a:r>
              <a:rPr dirty="0" sz="1500" spc="-5">
                <a:latin typeface="Arial"/>
                <a:cs typeface="Arial"/>
              </a:rPr>
              <a:t>kullanılmaktadır.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AFEF"/>
              </a:buClr>
              <a:buFont typeface="Wingdings"/>
              <a:buChar char=""/>
            </a:pPr>
            <a:endParaRPr sz="1850">
              <a:latin typeface="Times New Roman"/>
              <a:cs typeface="Times New Roman"/>
            </a:endParaRPr>
          </a:p>
          <a:p>
            <a:pPr marL="269240" indent="-256540">
              <a:lnSpc>
                <a:spcPts val="1710"/>
              </a:lnSpc>
              <a:buClr>
                <a:srgbClr val="00AFEF"/>
              </a:buClr>
              <a:buSzPct val="8000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500" spc="-10">
                <a:latin typeface="Arial"/>
                <a:cs typeface="Arial"/>
              </a:rPr>
              <a:t>Menü </a:t>
            </a:r>
            <a:r>
              <a:rPr dirty="0" sz="1500">
                <a:latin typeface="Arial"/>
                <a:cs typeface="Arial"/>
              </a:rPr>
              <a:t>tabanlı arabirimlerde kullanıcıya çeşitli seçenekler sunulurken,</a:t>
            </a:r>
            <a:r>
              <a:rPr dirty="0" sz="1500" spc="-2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grafiksel</a:t>
            </a:r>
            <a:endParaRPr sz="1500">
              <a:latin typeface="Arial"/>
              <a:cs typeface="Arial"/>
            </a:endParaRPr>
          </a:p>
          <a:p>
            <a:pPr marL="269240">
              <a:lnSpc>
                <a:spcPts val="1710"/>
              </a:lnSpc>
            </a:pPr>
            <a:r>
              <a:rPr dirty="0" sz="1500">
                <a:latin typeface="Arial"/>
                <a:cs typeface="Arial"/>
              </a:rPr>
              <a:t>arabirimde kullanıcıya veritabanı </a:t>
            </a:r>
            <a:r>
              <a:rPr dirty="0" sz="1500" spc="5">
                <a:latin typeface="Arial"/>
                <a:cs typeface="Arial"/>
              </a:rPr>
              <a:t>şeması </a:t>
            </a:r>
            <a:r>
              <a:rPr dirty="0" sz="1500">
                <a:latin typeface="Arial"/>
                <a:cs typeface="Arial"/>
              </a:rPr>
              <a:t>diyagramı halinde</a:t>
            </a:r>
            <a:r>
              <a:rPr dirty="0" sz="1500" spc="-16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sunulur.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00AFEF"/>
              </a:buClr>
              <a:buSzPct val="8000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500">
                <a:latin typeface="Arial"/>
                <a:cs typeface="Arial"/>
              </a:rPr>
              <a:t>Kullanıcı bu </a:t>
            </a:r>
            <a:r>
              <a:rPr dirty="0" sz="1500" spc="-5">
                <a:latin typeface="Arial"/>
                <a:cs typeface="Arial"/>
              </a:rPr>
              <a:t>diyagram yardımıyla </a:t>
            </a:r>
            <a:r>
              <a:rPr dirty="0" sz="1500">
                <a:latin typeface="Arial"/>
                <a:cs typeface="Arial"/>
              </a:rPr>
              <a:t>sorgu</a:t>
            </a:r>
            <a:r>
              <a:rPr dirty="0" sz="1500" spc="-8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belirtebilir.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Font typeface="Wingdings"/>
              <a:buChar char=""/>
            </a:pPr>
            <a:endParaRPr sz="2050">
              <a:latin typeface="Times New Roman"/>
              <a:cs typeface="Times New Roman"/>
            </a:endParaRPr>
          </a:p>
          <a:p>
            <a:pPr marL="269240" marR="64135" indent="-256540">
              <a:lnSpc>
                <a:spcPts val="1620"/>
              </a:lnSpc>
              <a:spcBef>
                <a:spcPts val="5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500">
                <a:latin typeface="Arial"/>
                <a:cs typeface="Arial"/>
              </a:rPr>
              <a:t>Form tabanlı arabirimler ise kullanıcıya doldurulmak </a:t>
            </a:r>
            <a:r>
              <a:rPr dirty="0" sz="1500" spc="-5">
                <a:latin typeface="Arial"/>
                <a:cs typeface="Arial"/>
              </a:rPr>
              <a:t>üzere </a:t>
            </a:r>
            <a:r>
              <a:rPr dirty="0" sz="1500">
                <a:latin typeface="Arial"/>
                <a:cs typeface="Arial"/>
              </a:rPr>
              <a:t>bir form </a:t>
            </a:r>
            <a:r>
              <a:rPr dirty="0" sz="1500" spc="-10">
                <a:latin typeface="Arial"/>
                <a:cs typeface="Arial"/>
              </a:rPr>
              <a:t>sunarlar. </a:t>
            </a:r>
            <a:r>
              <a:rPr dirty="0" sz="1500" spc="-5">
                <a:latin typeface="Arial"/>
                <a:cs typeface="Arial"/>
              </a:rPr>
              <a:t>Doğal </a:t>
            </a:r>
            <a:r>
              <a:rPr dirty="0" sz="1500">
                <a:latin typeface="Arial"/>
                <a:cs typeface="Arial"/>
              </a:rPr>
              <a:t>dil  arabirimleri İngilizce </a:t>
            </a:r>
            <a:r>
              <a:rPr dirty="0" sz="1500" spc="-5">
                <a:latin typeface="Arial"/>
                <a:cs typeface="Arial"/>
              </a:rPr>
              <a:t>yazılan </a:t>
            </a:r>
            <a:r>
              <a:rPr dirty="0" sz="1500">
                <a:latin typeface="Arial"/>
                <a:cs typeface="Arial"/>
              </a:rPr>
              <a:t>sorguları kabul eder </a:t>
            </a:r>
            <a:r>
              <a:rPr dirty="0" sz="1500" spc="-10">
                <a:latin typeface="Arial"/>
                <a:cs typeface="Arial"/>
              </a:rPr>
              <a:t>ve </a:t>
            </a:r>
            <a:r>
              <a:rPr dirty="0" sz="1500">
                <a:latin typeface="Arial"/>
                <a:cs typeface="Arial"/>
              </a:rPr>
              <a:t>anlamaya</a:t>
            </a:r>
            <a:r>
              <a:rPr dirty="0" sz="1500" spc="-15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çalışırlar.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50"/>
              <a:t>VTYS </a:t>
            </a:r>
            <a:r>
              <a:rPr dirty="0" spc="-45"/>
              <a:t>nin</a:t>
            </a:r>
            <a:r>
              <a:rPr dirty="0" spc="-145"/>
              <a:t> </a:t>
            </a:r>
            <a:r>
              <a:rPr dirty="0" spc="-55"/>
              <a:t>Sınıflandırılması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470775" cy="293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Sınıflandırmalar </a:t>
            </a:r>
            <a:r>
              <a:rPr dirty="0" sz="1800" spc="-5">
                <a:latin typeface="Arial"/>
                <a:cs typeface="Arial"/>
              </a:rPr>
              <a:t>kullanılan </a:t>
            </a:r>
            <a:r>
              <a:rPr dirty="0" sz="1800" spc="-30">
                <a:latin typeface="Arial"/>
                <a:cs typeface="Arial"/>
              </a:rPr>
              <a:t>Veri </a:t>
            </a:r>
            <a:r>
              <a:rPr dirty="0" sz="1800">
                <a:latin typeface="Arial"/>
                <a:cs typeface="Arial"/>
              </a:rPr>
              <a:t>Modeline </a:t>
            </a:r>
            <a:r>
              <a:rPr dirty="0" sz="1800" spc="-5">
                <a:latin typeface="Arial"/>
                <a:cs typeface="Arial"/>
              </a:rPr>
              <a:t>göre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3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69240" marR="5080" indent="-256540">
              <a:lnSpc>
                <a:spcPct val="100000"/>
              </a:lnSpc>
              <a:spcBef>
                <a:spcPts val="158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solidFill>
                  <a:srgbClr val="C00000"/>
                </a:solidFill>
                <a:latin typeface="Arial"/>
                <a:cs typeface="Arial"/>
              </a:rPr>
              <a:t>İlişkisel Model: </a:t>
            </a:r>
            <a:r>
              <a:rPr dirty="0" sz="1800" spc="-30">
                <a:latin typeface="Arial"/>
                <a:cs typeface="Arial"/>
              </a:rPr>
              <a:t>Veri </a:t>
            </a:r>
            <a:r>
              <a:rPr dirty="0" sz="1800">
                <a:latin typeface="Arial"/>
                <a:cs typeface="Arial"/>
              </a:rPr>
              <a:t>tabanı tablo </a:t>
            </a:r>
            <a:r>
              <a:rPr dirty="0" sz="1800" spc="-15">
                <a:latin typeface="Arial"/>
                <a:cs typeface="Arial"/>
              </a:rPr>
              <a:t>yığınından oluşmuştur. </a:t>
            </a:r>
            <a:r>
              <a:rPr dirty="0" sz="1800" spc="-5">
                <a:latin typeface="Arial"/>
                <a:cs typeface="Arial"/>
              </a:rPr>
              <a:t>Her bir </a:t>
            </a:r>
            <a:r>
              <a:rPr dirty="0" sz="1800">
                <a:latin typeface="Arial"/>
                <a:cs typeface="Arial"/>
              </a:rPr>
              <a:t>tablo </a:t>
            </a:r>
            <a:r>
              <a:rPr dirty="0" sz="1800" spc="-5">
                <a:latin typeface="Arial"/>
                <a:cs typeface="Arial"/>
              </a:rPr>
              <a:t>bir  </a:t>
            </a:r>
            <a:r>
              <a:rPr dirty="0" sz="1800" spc="-10">
                <a:latin typeface="Arial"/>
                <a:cs typeface="Arial"/>
              </a:rPr>
              <a:t>dosya </a:t>
            </a:r>
            <a:r>
              <a:rPr dirty="0" sz="1800" spc="-5">
                <a:latin typeface="Arial"/>
                <a:cs typeface="Arial"/>
              </a:rPr>
              <a:t>olarak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saklanabilir.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5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solidFill>
                  <a:srgbClr val="C00000"/>
                </a:solidFill>
                <a:latin typeface="Arial"/>
                <a:cs typeface="Arial"/>
              </a:rPr>
              <a:t>Ağ Modeli: </a:t>
            </a:r>
            <a:r>
              <a:rPr dirty="0" sz="1800" spc="-30">
                <a:latin typeface="Arial"/>
                <a:cs typeface="Arial"/>
              </a:rPr>
              <a:t>Veriyi </a:t>
            </a:r>
            <a:r>
              <a:rPr dirty="0" sz="1800" spc="-15">
                <a:latin typeface="Arial"/>
                <a:cs typeface="Arial"/>
              </a:rPr>
              <a:t>kayıt </a:t>
            </a:r>
            <a:r>
              <a:rPr dirty="0" sz="1800">
                <a:latin typeface="Arial"/>
                <a:cs typeface="Arial"/>
              </a:rPr>
              <a:t>ve </a:t>
            </a:r>
            <a:r>
              <a:rPr dirty="0" sz="1800" spc="5">
                <a:latin typeface="Arial"/>
                <a:cs typeface="Arial"/>
              </a:rPr>
              <a:t>küme </a:t>
            </a:r>
            <a:r>
              <a:rPr dirty="0" sz="1800">
                <a:latin typeface="Arial"/>
                <a:cs typeface="Arial"/>
              </a:rPr>
              <a:t>tipleri </a:t>
            </a:r>
            <a:r>
              <a:rPr dirty="0" sz="1800" spc="-5">
                <a:latin typeface="Arial"/>
                <a:cs typeface="Arial"/>
              </a:rPr>
              <a:t>olarak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gösterir.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10">
                <a:solidFill>
                  <a:srgbClr val="C00000"/>
                </a:solidFill>
                <a:latin typeface="Arial"/>
                <a:cs typeface="Arial"/>
              </a:rPr>
              <a:t>Hiyerarşik </a:t>
            </a:r>
            <a:r>
              <a:rPr dirty="0" sz="1800">
                <a:solidFill>
                  <a:srgbClr val="C00000"/>
                </a:solidFill>
                <a:latin typeface="Arial"/>
                <a:cs typeface="Arial"/>
              </a:rPr>
              <a:t>Model: </a:t>
            </a:r>
            <a:r>
              <a:rPr dirty="0" sz="1800" spc="-30">
                <a:latin typeface="Arial"/>
                <a:cs typeface="Arial"/>
              </a:rPr>
              <a:t>Veri </a:t>
            </a:r>
            <a:r>
              <a:rPr dirty="0" sz="1800" spc="-5">
                <a:latin typeface="Arial"/>
                <a:cs typeface="Arial"/>
              </a:rPr>
              <a:t>ağaç </a:t>
            </a:r>
            <a:r>
              <a:rPr dirty="0" sz="1800" spc="-15">
                <a:latin typeface="Arial"/>
                <a:cs typeface="Arial"/>
              </a:rPr>
              <a:t>yapısında</a:t>
            </a:r>
            <a:r>
              <a:rPr dirty="0" sz="1800" spc="14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gösterilir.</a:t>
            </a:r>
            <a:endParaRPr sz="1800">
              <a:latin typeface="Arial"/>
              <a:cs typeface="Arial"/>
            </a:endParaRPr>
          </a:p>
          <a:p>
            <a:pPr marL="269240" marR="440055" indent="-256540">
              <a:lnSpc>
                <a:spcPct val="100000"/>
              </a:lnSpc>
              <a:spcBef>
                <a:spcPts val="128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Nesne Yönelimli </a:t>
            </a:r>
            <a:r>
              <a:rPr dirty="0" sz="1800">
                <a:solidFill>
                  <a:srgbClr val="C00000"/>
                </a:solidFill>
                <a:latin typeface="Arial"/>
                <a:cs typeface="Arial"/>
              </a:rPr>
              <a:t>Model: </a:t>
            </a:r>
            <a:r>
              <a:rPr dirty="0" sz="1800" spc="-30">
                <a:latin typeface="Arial"/>
                <a:cs typeface="Arial"/>
              </a:rPr>
              <a:t>Veri </a:t>
            </a:r>
            <a:r>
              <a:rPr dirty="0" sz="1800">
                <a:latin typeface="Arial"/>
                <a:cs typeface="Arial"/>
              </a:rPr>
              <a:t>tabanı </a:t>
            </a:r>
            <a:r>
              <a:rPr dirty="0" sz="1800" spc="-20">
                <a:latin typeface="Arial"/>
                <a:cs typeface="Arial"/>
              </a:rPr>
              <a:t>nesneler, </a:t>
            </a:r>
            <a:r>
              <a:rPr dirty="0" sz="1800" spc="-5">
                <a:latin typeface="Arial"/>
                <a:cs typeface="Arial"/>
              </a:rPr>
              <a:t>özellikleri </a:t>
            </a:r>
            <a:r>
              <a:rPr dirty="0" sz="1800">
                <a:latin typeface="Arial"/>
                <a:cs typeface="Arial"/>
              </a:rPr>
              <a:t>ve </a:t>
            </a:r>
            <a:r>
              <a:rPr dirty="0" sz="1800" spc="-5">
                <a:latin typeface="Arial"/>
                <a:cs typeface="Arial"/>
              </a:rPr>
              <a:t>işlemleri  biçiminde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gösterilir.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Hazır </a:t>
            </a:r>
            <a:r>
              <a:rPr dirty="0" spc="-90"/>
              <a:t>Program</a:t>
            </a:r>
            <a:r>
              <a:rPr dirty="0" spc="-140"/>
              <a:t> </a:t>
            </a:r>
            <a:r>
              <a:rPr dirty="0" spc="-60"/>
              <a:t>Kütüphaneleri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69900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Hemen </a:t>
            </a:r>
            <a:r>
              <a:rPr dirty="0" sz="2000" spc="5">
                <a:solidFill>
                  <a:srgbClr val="585858"/>
                </a:solidFill>
                <a:latin typeface="Arial"/>
                <a:cs typeface="Arial"/>
              </a:rPr>
              <a:t>hemen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tüm programlama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platformlarının</a:t>
            </a:r>
            <a:r>
              <a:rPr dirty="0" sz="2000" spc="-2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kendilerine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özgü hazır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kütüphaneleri</a:t>
            </a:r>
            <a:r>
              <a:rPr dirty="0" sz="2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bulunmaktadır.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117" y="2482214"/>
            <a:ext cx="979169" cy="113601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615"/>
              </a:spcBef>
              <a:buClr>
                <a:srgbClr val="00AFEF"/>
              </a:buClr>
              <a:buSzPct val="65000"/>
              <a:buFont typeface="Wingdings"/>
              <a:buChar char=""/>
              <a:tabLst>
                <a:tab pos="196215" algn="l"/>
              </a:tabLst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dirty="0" sz="2000" spc="1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2000" spc="15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585858"/>
                </a:solidFill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520"/>
              </a:spcBef>
              <a:buClr>
                <a:srgbClr val="00AFEF"/>
              </a:buClr>
              <a:buSzPct val="65000"/>
              <a:buFont typeface="Wingdings"/>
              <a:buChar char=""/>
              <a:tabLst>
                <a:tab pos="196215" algn="l"/>
              </a:tabLst>
            </a:pPr>
            <a:r>
              <a:rPr dirty="0" sz="2000" spc="10">
                <a:solidFill>
                  <a:srgbClr val="585858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505"/>
              </a:spcBef>
              <a:buClr>
                <a:srgbClr val="00AFEF"/>
              </a:buClr>
              <a:buSzPct val="65000"/>
              <a:buFont typeface="Wingdings"/>
              <a:buChar char=""/>
              <a:tabLst>
                <a:tab pos="196215" algn="l"/>
              </a:tabLst>
            </a:pPr>
            <a:r>
              <a:rPr dirty="0" sz="2000" spc="10">
                <a:solidFill>
                  <a:srgbClr val="585858"/>
                </a:solidFill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9695" y="2482214"/>
            <a:ext cx="552450" cy="113601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dirty="0" sz="2000" spc="5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dirty="0" sz="2000" spc="5">
                <a:solidFill>
                  <a:srgbClr val="585858"/>
                </a:solidFill>
                <a:latin typeface="Arial"/>
                <a:cs typeface="Arial"/>
              </a:rPr>
              <a:t>tpu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*.h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5">
                <a:solidFill>
                  <a:srgbClr val="585858"/>
                </a:solidFill>
                <a:latin typeface="Arial"/>
                <a:cs typeface="Arial"/>
              </a:rPr>
              <a:t>*.jar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577" y="4021708"/>
            <a:ext cx="75431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Günümüzde bu kütüphanelerin temin edilmesi internet</a:t>
            </a:r>
            <a:r>
              <a:rPr dirty="0" sz="2000" spc="-2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üzerinden 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oldukça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Arial"/>
                <a:cs typeface="Arial"/>
              </a:rPr>
              <a:t>kolaydır.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CASE </a:t>
            </a:r>
            <a:r>
              <a:rPr dirty="0" spc="-75"/>
              <a:t>Araç </a:t>
            </a:r>
            <a:r>
              <a:rPr dirty="0" spc="-55"/>
              <a:t>ve</a:t>
            </a:r>
            <a:r>
              <a:rPr dirty="0" spc="-180"/>
              <a:t> </a:t>
            </a:r>
            <a:r>
              <a:rPr dirty="0" spc="-65"/>
              <a:t>Ortamları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613650" cy="2037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  <a:tab pos="1877060" algn="l"/>
                <a:tab pos="3175635" algn="l"/>
                <a:tab pos="4262755" algn="l"/>
                <a:tab pos="5289550" algn="l"/>
                <a:tab pos="6598284" algn="l"/>
              </a:tabLst>
            </a:pP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Günümüzde	bilgisayar	destekli	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yazılım	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geliştirme	ortamları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oldukça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gelişmiştir.</a:t>
            </a:r>
            <a:endParaRPr sz="2000">
              <a:latin typeface="Arial"/>
              <a:cs typeface="Arial"/>
            </a:endParaRPr>
          </a:p>
          <a:p>
            <a:pPr algn="just" marL="269240" marR="5715" indent="-256540">
              <a:lnSpc>
                <a:spcPct val="100000"/>
              </a:lnSpc>
              <a:spcBef>
                <a:spcPts val="144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CASE araçları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yazılım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geliştirme sürecinin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her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aşamasında  üretilen bilgi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ya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da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belgelerin bilgisayar ortamında saklanmasına 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bu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yolla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kolay erişilebilir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yönetilebilir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olmasına olanak  </a:t>
            </a:r>
            <a:r>
              <a:rPr dirty="0" sz="2000" spc="-20">
                <a:solidFill>
                  <a:srgbClr val="585858"/>
                </a:solidFill>
                <a:latin typeface="Arial"/>
                <a:cs typeface="Arial"/>
              </a:rPr>
              <a:t>sağlar.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5059" y="3997959"/>
            <a:ext cx="2166619" cy="216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0"/>
              <a:t>Kodlama</a:t>
            </a:r>
            <a:r>
              <a:rPr dirty="0" spc="-114"/>
              <a:t> </a:t>
            </a:r>
            <a:r>
              <a:rPr dirty="0" spc="-50"/>
              <a:t>Stili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510780" cy="2747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Hangi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platformda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geliştirilirse geliştirilsin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yazılımın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belirli bir  düzende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kodlanması,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yazılımın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yaşam döngüsü açısından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önem 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kazanmaktadır.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44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Etkin kod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yazılım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stili için kullanılan</a:t>
            </a:r>
            <a:r>
              <a:rPr dirty="0" sz="2000" spc="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yöntemler: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45"/>
              </a:spcBef>
              <a:buClr>
                <a:srgbClr val="00AFE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Açıklama</a:t>
            </a: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Satırları</a:t>
            </a:r>
            <a:endParaRPr sz="18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40"/>
              </a:spcBef>
              <a:buClr>
                <a:srgbClr val="00AFE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Kod </a:t>
            </a:r>
            <a:r>
              <a:rPr dirty="0" sz="1800" spc="-45">
                <a:solidFill>
                  <a:srgbClr val="585858"/>
                </a:solidFill>
                <a:latin typeface="Arial"/>
                <a:cs typeface="Arial"/>
              </a:rPr>
              <a:t>Yazım</a:t>
            </a:r>
            <a:r>
              <a:rPr dirty="0" sz="180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Düzeni</a:t>
            </a:r>
            <a:endParaRPr sz="18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20"/>
              </a:spcBef>
              <a:buClr>
                <a:srgbClr val="00AFE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Anlamlı</a:t>
            </a: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İsimlendirme</a:t>
            </a:r>
            <a:endParaRPr sz="18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40"/>
              </a:spcBef>
              <a:buClr>
                <a:srgbClr val="00AFE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Yapısal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Programlama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Yapıları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3053079"/>
            <a:ext cx="3408679" cy="340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Açıklama</a:t>
            </a:r>
            <a:r>
              <a:rPr dirty="0" spc="-120"/>
              <a:t> </a:t>
            </a:r>
            <a:r>
              <a:rPr dirty="0" spc="-60"/>
              <a:t>Satırları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7040" y="2088794"/>
            <a:ext cx="4201795" cy="30429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53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Modülün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başlangıcına</a:t>
            </a:r>
            <a:endParaRPr sz="1800">
              <a:latin typeface="Arial"/>
              <a:cs typeface="Arial"/>
            </a:endParaRPr>
          </a:p>
          <a:p>
            <a:pPr lvl="1" marL="571500" indent="-215900">
              <a:lnSpc>
                <a:spcPct val="100000"/>
              </a:lnSpc>
              <a:spcBef>
                <a:spcPts val="359"/>
              </a:spcBef>
              <a:buClr>
                <a:srgbClr val="00AFE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genel</a:t>
            </a:r>
            <a:r>
              <a:rPr dirty="0" sz="15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585858"/>
                </a:solidFill>
                <a:latin typeface="Arial"/>
                <a:cs typeface="Arial"/>
              </a:rPr>
              <a:t>amaç,</a:t>
            </a:r>
            <a:endParaRPr sz="1500">
              <a:latin typeface="Arial"/>
              <a:cs typeface="Arial"/>
            </a:endParaRPr>
          </a:p>
          <a:p>
            <a:pPr lvl="1" marL="571500" indent="-215900">
              <a:lnSpc>
                <a:spcPct val="100000"/>
              </a:lnSpc>
              <a:spcBef>
                <a:spcPts val="360"/>
              </a:spcBef>
              <a:buClr>
                <a:srgbClr val="00AFE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işlevi</a:t>
            </a:r>
            <a:endParaRPr sz="1500">
              <a:latin typeface="Arial"/>
              <a:cs typeface="Arial"/>
            </a:endParaRPr>
          </a:p>
          <a:p>
            <a:pPr lvl="1" marL="571500" indent="-215900">
              <a:lnSpc>
                <a:spcPct val="100000"/>
              </a:lnSpc>
              <a:spcBef>
                <a:spcPts val="360"/>
              </a:spcBef>
              <a:buClr>
                <a:srgbClr val="00AFE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1500" spc="5">
                <a:solidFill>
                  <a:srgbClr val="585858"/>
                </a:solidFill>
                <a:latin typeface="Arial"/>
                <a:cs typeface="Arial"/>
              </a:rPr>
              <a:t>desteklenen</a:t>
            </a:r>
            <a:r>
              <a:rPr dirty="0" sz="15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585858"/>
                </a:solidFill>
                <a:latin typeface="Arial"/>
                <a:cs typeface="Arial"/>
              </a:rPr>
              <a:t>platformlar,</a:t>
            </a:r>
            <a:endParaRPr sz="1500">
              <a:latin typeface="Arial"/>
              <a:cs typeface="Arial"/>
            </a:endParaRPr>
          </a:p>
          <a:p>
            <a:pPr lvl="1" marL="571500" indent="-215900">
              <a:lnSpc>
                <a:spcPct val="100000"/>
              </a:lnSpc>
              <a:spcBef>
                <a:spcPts val="360"/>
              </a:spcBef>
              <a:buClr>
                <a:srgbClr val="00AFE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1500" spc="-5">
                <a:solidFill>
                  <a:srgbClr val="585858"/>
                </a:solidFill>
                <a:latin typeface="Arial"/>
                <a:cs typeface="Arial"/>
              </a:rPr>
              <a:t>eksikler,</a:t>
            </a:r>
            <a:endParaRPr sz="1500">
              <a:latin typeface="Arial"/>
              <a:cs typeface="Arial"/>
            </a:endParaRPr>
          </a:p>
          <a:p>
            <a:pPr lvl="1" marL="571500" indent="-215900">
              <a:lnSpc>
                <a:spcPct val="100000"/>
              </a:lnSpc>
              <a:spcBef>
                <a:spcPts val="365"/>
              </a:spcBef>
              <a:buClr>
                <a:srgbClr val="00AFE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düzeltilen</a:t>
            </a:r>
            <a:r>
              <a:rPr dirty="0" sz="15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yanlışlıklar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20"/>
              </a:spcBef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gibi genel bilgilendirici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açıklamaları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3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Aynı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zamanda modülün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kritik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bölümleri 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vurgulanarak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açıklanır.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726" y="1958168"/>
            <a:ext cx="3403092" cy="3586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0"/>
              <a:t>Kod</a:t>
            </a:r>
            <a:r>
              <a:rPr dirty="0" spc="-140"/>
              <a:t> </a:t>
            </a:r>
            <a:r>
              <a:rPr dirty="0" spc="-55"/>
              <a:t>Biçimlemesi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7215" y="2143505"/>
            <a:ext cx="380619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Programın okunabilirliğini artırmak  ve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anlaşılabilirliğini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kolaylaştırmak 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amacıyla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açıklama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satırlarının 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kullanımının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yanı sıra, belirli bir 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kod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yazım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düzeninin 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de 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kullanılması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gerekmektedir.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852" y="2020383"/>
            <a:ext cx="3225147" cy="3452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Anlamlı</a:t>
            </a:r>
            <a:r>
              <a:rPr dirty="0" spc="-114"/>
              <a:t> </a:t>
            </a:r>
            <a:r>
              <a:rPr dirty="0" spc="-55"/>
              <a:t>İsimlendirme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0" y="2193925"/>
            <a:ext cx="3674110" cy="237807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800" b="1">
                <a:solidFill>
                  <a:srgbClr val="1A1F34"/>
                </a:solidFill>
                <a:latin typeface="Arial"/>
                <a:cs typeface="Arial"/>
              </a:rPr>
              <a:t>“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İsim </a:t>
            </a:r>
            <a:r>
              <a:rPr dirty="0" sz="1800" spc="-10" b="1">
                <a:solidFill>
                  <a:srgbClr val="585858"/>
                </a:solidFill>
                <a:latin typeface="Arial"/>
                <a:cs typeface="Arial"/>
              </a:rPr>
              <a:t>Alanı”</a:t>
            </a:r>
            <a:r>
              <a:rPr dirty="0" sz="18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İsimlendirme</a:t>
            </a:r>
            <a:endParaRPr sz="1800">
              <a:latin typeface="Arial"/>
              <a:cs typeface="Arial"/>
            </a:endParaRPr>
          </a:p>
          <a:p>
            <a:pPr marL="269240" marR="5080" indent="-257175">
              <a:lnSpc>
                <a:spcPct val="100000"/>
              </a:lnSpc>
              <a:spcBef>
                <a:spcPts val="62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875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Kullanılan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tanımlayıcıların 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(değişken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adları,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dosya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adları, 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veri tabanı tablo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adları,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fonksiyon 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adları, yordam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adları gibi) anlamlı  olarak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isimlendirilmeleri 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anlaşılabilirliği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büyük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ölçüde  etkilemektedir.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956" y="2018029"/>
            <a:ext cx="4046112" cy="3382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Amaçlar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681226"/>
            <a:ext cx="7564755" cy="357822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Gerçekleştirimini</a:t>
            </a:r>
            <a:r>
              <a:rPr dirty="0" sz="24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Kavramak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Geliştirme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Ortamları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Hakkında</a:t>
            </a:r>
            <a:r>
              <a:rPr dirty="0" sz="24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Bilgilenmek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2400" spc="-40">
                <a:solidFill>
                  <a:srgbClr val="404040"/>
                </a:solidFill>
                <a:latin typeface="Calibri"/>
                <a:cs typeface="Calibri"/>
              </a:rPr>
              <a:t>Tabanı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Sistemlerini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Anlamak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Modelleme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Yöntemlerini</a:t>
            </a: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Öğrenmek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Kodlama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Stilleri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Hakkında Bilgi</a:t>
            </a:r>
            <a:r>
              <a:rPr dirty="0" sz="24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Edinmek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Yapısal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Programlama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Yapılarını</a:t>
            </a:r>
            <a:r>
              <a:rPr dirty="0" sz="24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Öğrenmek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Karmaşıklığı Hesaplamasında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Kullanılan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Yöntemler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1420" y="2443479"/>
            <a:ext cx="2321560" cy="2293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27120" y="6556057"/>
            <a:ext cx="1894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YMT312 YAZILIM TASARIM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dirty="0" sz="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MİMARİSİ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7855" y="6542087"/>
            <a:ext cx="9398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5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95"/>
              <a:t>Yapısal </a:t>
            </a:r>
            <a:r>
              <a:rPr dirty="0" spc="-80"/>
              <a:t>Programlama</a:t>
            </a:r>
            <a:r>
              <a:rPr dirty="0" spc="-5"/>
              <a:t> </a:t>
            </a:r>
            <a:r>
              <a:rPr dirty="0" spc="-95"/>
              <a:t>Yapıları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46579"/>
            <a:ext cx="7385684" cy="381889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just" marL="269240" marR="71120" indent="-256540">
              <a:lnSpc>
                <a:spcPts val="1839"/>
              </a:lnSpc>
              <a:spcBef>
                <a:spcPts val="325"/>
              </a:spcBef>
              <a:buClr>
                <a:srgbClr val="00AFEF"/>
              </a:buClr>
              <a:buSzPct val="79411"/>
              <a:buFont typeface="Wingdings"/>
              <a:buChar char=""/>
              <a:tabLst>
                <a:tab pos="269240" algn="l"/>
              </a:tabLst>
            </a:pPr>
            <a:r>
              <a:rPr dirty="0" sz="1700" spc="-10">
                <a:latin typeface="Arial"/>
                <a:cs typeface="Arial"/>
              </a:rPr>
              <a:t>Program </a:t>
            </a:r>
            <a:r>
              <a:rPr dirty="0" sz="1700" spc="-5">
                <a:latin typeface="Arial"/>
                <a:cs typeface="Arial"/>
              </a:rPr>
              <a:t>kodlarının, okunabilirlik, anlaşılabilirlik, </a:t>
            </a:r>
            <a:r>
              <a:rPr dirty="0" sz="1700">
                <a:latin typeface="Arial"/>
                <a:cs typeface="Arial"/>
              </a:rPr>
              <a:t>bakım </a:t>
            </a:r>
            <a:r>
              <a:rPr dirty="0" sz="1700" spc="-5">
                <a:latin typeface="Arial"/>
                <a:cs typeface="Arial"/>
              </a:rPr>
              <a:t>kolaylığı gibi </a:t>
            </a:r>
            <a:r>
              <a:rPr dirty="0" sz="1700">
                <a:latin typeface="Arial"/>
                <a:cs typeface="Arial"/>
              </a:rPr>
              <a:t>kalite  </a:t>
            </a:r>
            <a:r>
              <a:rPr dirty="0" sz="1700" spc="-5">
                <a:latin typeface="Arial"/>
                <a:cs typeface="Arial"/>
              </a:rPr>
              <a:t>etmenlerinin sağlanması </a:t>
            </a:r>
            <a:r>
              <a:rPr dirty="0" sz="1700">
                <a:latin typeface="Arial"/>
                <a:cs typeface="Arial"/>
              </a:rPr>
              <a:t>ve </a:t>
            </a:r>
            <a:r>
              <a:rPr dirty="0" sz="1700" spc="-10">
                <a:latin typeface="Arial"/>
                <a:cs typeface="Arial"/>
              </a:rPr>
              <a:t>program </a:t>
            </a:r>
            <a:r>
              <a:rPr dirty="0" sz="1700">
                <a:latin typeface="Arial"/>
                <a:cs typeface="Arial"/>
              </a:rPr>
              <a:t>karmaşıklığının </a:t>
            </a:r>
            <a:r>
              <a:rPr dirty="0" sz="1700" spc="-5">
                <a:latin typeface="Arial"/>
                <a:cs typeface="Arial"/>
              </a:rPr>
              <a:t>azaltılması amacıyla  </a:t>
            </a:r>
            <a:r>
              <a:rPr dirty="0" sz="1700" spc="-10">
                <a:latin typeface="Arial"/>
                <a:cs typeface="Arial"/>
              </a:rPr>
              <a:t>"yapısal </a:t>
            </a:r>
            <a:r>
              <a:rPr dirty="0" sz="1700" spc="-5">
                <a:latin typeface="Arial"/>
                <a:cs typeface="Arial"/>
              </a:rPr>
              <a:t>programlama </a:t>
            </a:r>
            <a:r>
              <a:rPr dirty="0" sz="1700" spc="-10">
                <a:latin typeface="Arial"/>
                <a:cs typeface="Arial"/>
              </a:rPr>
              <a:t>yapıları" </a:t>
            </a:r>
            <a:r>
              <a:rPr dirty="0" sz="1700" spc="-5">
                <a:latin typeface="Arial"/>
                <a:cs typeface="Arial"/>
              </a:rPr>
              <a:t>kullanılarak </a:t>
            </a:r>
            <a:r>
              <a:rPr dirty="0" sz="1700" spc="-10">
                <a:latin typeface="Arial"/>
                <a:cs typeface="Arial"/>
              </a:rPr>
              <a:t>yazılması</a:t>
            </a:r>
            <a:r>
              <a:rPr dirty="0" sz="1700" spc="145">
                <a:latin typeface="Arial"/>
                <a:cs typeface="Arial"/>
              </a:rPr>
              <a:t> </a:t>
            </a:r>
            <a:r>
              <a:rPr dirty="0" sz="1700" spc="-15">
                <a:latin typeface="Arial"/>
                <a:cs typeface="Arial"/>
              </a:rPr>
              <a:t>önemlidir.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EF"/>
              </a:buClr>
              <a:buFont typeface="Wingdings"/>
              <a:buChar char=""/>
            </a:pPr>
            <a:endParaRPr sz="2100">
              <a:latin typeface="Times New Roman"/>
              <a:cs typeface="Times New Roman"/>
            </a:endParaRPr>
          </a:p>
          <a:p>
            <a:pPr marL="269240" indent="-256540">
              <a:lnSpc>
                <a:spcPts val="1939"/>
              </a:lnSpc>
              <a:buClr>
                <a:srgbClr val="00AFEF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25">
                <a:latin typeface="Arial"/>
                <a:cs typeface="Arial"/>
              </a:rPr>
              <a:t>Yapısal </a:t>
            </a:r>
            <a:r>
              <a:rPr dirty="0" sz="1700" spc="-5">
                <a:latin typeface="Arial"/>
                <a:cs typeface="Arial"/>
              </a:rPr>
              <a:t>Programlama </a:t>
            </a:r>
            <a:r>
              <a:rPr dirty="0" sz="1700" spc="-20">
                <a:latin typeface="Arial"/>
                <a:cs typeface="Arial"/>
              </a:rPr>
              <a:t>Yapıları, </a:t>
            </a:r>
            <a:r>
              <a:rPr dirty="0" sz="1700" spc="-5">
                <a:latin typeface="Arial"/>
                <a:cs typeface="Arial"/>
              </a:rPr>
              <a:t>temelde, içinde </a:t>
            </a:r>
            <a:r>
              <a:rPr dirty="0" sz="1700" spc="5">
                <a:latin typeface="Arial"/>
                <a:cs typeface="Arial"/>
              </a:rPr>
              <a:t>"go </a:t>
            </a:r>
            <a:r>
              <a:rPr dirty="0" sz="1700" spc="-5">
                <a:latin typeface="Arial"/>
                <a:cs typeface="Arial"/>
              </a:rPr>
              <a:t>to" deyimi</a:t>
            </a:r>
            <a:r>
              <a:rPr dirty="0" sz="1700" spc="17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bulunmayan,</a:t>
            </a:r>
            <a:endParaRPr sz="1700">
              <a:latin typeface="Arial"/>
              <a:cs typeface="Arial"/>
            </a:endParaRPr>
          </a:p>
          <a:p>
            <a:pPr marL="269240">
              <a:lnSpc>
                <a:spcPts val="1939"/>
              </a:lnSpc>
            </a:pPr>
            <a:r>
              <a:rPr dirty="0" sz="1700">
                <a:latin typeface="Arial"/>
                <a:cs typeface="Arial"/>
              </a:rPr>
              <a:t>"tek </a:t>
            </a:r>
            <a:r>
              <a:rPr dirty="0" sz="1700" spc="-5">
                <a:latin typeface="Arial"/>
                <a:cs typeface="Arial"/>
              </a:rPr>
              <a:t>giriş </a:t>
            </a:r>
            <a:r>
              <a:rPr dirty="0" sz="1700">
                <a:latin typeface="Arial"/>
                <a:cs typeface="Arial"/>
              </a:rPr>
              <a:t>ve </a:t>
            </a:r>
            <a:r>
              <a:rPr dirty="0" sz="1700" spc="-5">
                <a:latin typeface="Arial"/>
                <a:cs typeface="Arial"/>
              </a:rPr>
              <a:t>tek </a:t>
            </a:r>
            <a:r>
              <a:rPr dirty="0" sz="1700" spc="5">
                <a:latin typeface="Arial"/>
                <a:cs typeface="Arial"/>
              </a:rPr>
              <a:t>çıkışlı" </a:t>
            </a:r>
            <a:r>
              <a:rPr dirty="0" sz="1700" spc="-5">
                <a:latin typeface="Arial"/>
                <a:cs typeface="Arial"/>
              </a:rPr>
              <a:t>öbeklerden oluşan</a:t>
            </a:r>
            <a:r>
              <a:rPr dirty="0" sz="1700" spc="-40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yapılardır.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255904" marR="795020" indent="-255904">
              <a:lnSpc>
                <a:spcPts val="1930"/>
              </a:lnSpc>
              <a:buClr>
                <a:srgbClr val="00AFEF"/>
              </a:buClr>
              <a:buSzPct val="79411"/>
              <a:buFont typeface="Wingdings"/>
              <a:buChar char=""/>
              <a:tabLst>
                <a:tab pos="255904" algn="l"/>
                <a:tab pos="269240" algn="l"/>
              </a:tabLst>
            </a:pPr>
            <a:r>
              <a:rPr dirty="0" sz="1700" spc="-40">
                <a:latin typeface="Arial"/>
                <a:cs typeface="Arial"/>
              </a:rPr>
              <a:t>Teorik </a:t>
            </a:r>
            <a:r>
              <a:rPr dirty="0" sz="1700" spc="-10">
                <a:latin typeface="Arial"/>
                <a:cs typeface="Arial"/>
              </a:rPr>
              <a:t>olarak herhangi </a:t>
            </a:r>
            <a:r>
              <a:rPr dirty="0" sz="1700" spc="-5">
                <a:latin typeface="Arial"/>
                <a:cs typeface="Arial"/>
              </a:rPr>
              <a:t>bir </a:t>
            </a:r>
            <a:r>
              <a:rPr dirty="0" sz="1700" spc="-10">
                <a:latin typeface="Arial"/>
                <a:cs typeface="Arial"/>
              </a:rPr>
              <a:t>bilgisayar </a:t>
            </a:r>
            <a:r>
              <a:rPr dirty="0" sz="1700" spc="-5">
                <a:latin typeface="Arial"/>
                <a:cs typeface="Arial"/>
              </a:rPr>
              <a:t>programının, </a:t>
            </a:r>
            <a:r>
              <a:rPr dirty="0" sz="1700" spc="-15">
                <a:latin typeface="Arial"/>
                <a:cs typeface="Arial"/>
              </a:rPr>
              <a:t>yalnızca</a:t>
            </a:r>
            <a:r>
              <a:rPr dirty="0" sz="1700" spc="315">
                <a:latin typeface="Arial"/>
                <a:cs typeface="Arial"/>
              </a:rPr>
              <a:t> </a:t>
            </a:r>
            <a:r>
              <a:rPr dirty="0" sz="1700" spc="-25">
                <a:latin typeface="Arial"/>
                <a:cs typeface="Arial"/>
              </a:rPr>
              <a:t>Yapısal</a:t>
            </a:r>
            <a:endParaRPr sz="1700">
              <a:latin typeface="Arial"/>
              <a:cs typeface="Arial"/>
            </a:endParaRPr>
          </a:p>
          <a:p>
            <a:pPr algn="ctr" marR="835025">
              <a:lnSpc>
                <a:spcPts val="1930"/>
              </a:lnSpc>
            </a:pPr>
            <a:r>
              <a:rPr dirty="0" sz="1700">
                <a:latin typeface="Arial"/>
                <a:cs typeface="Arial"/>
              </a:rPr>
              <a:t>Programlama </a:t>
            </a:r>
            <a:r>
              <a:rPr dirty="0" sz="1700" spc="-25">
                <a:latin typeface="Arial"/>
                <a:cs typeface="Arial"/>
              </a:rPr>
              <a:t>Yapıları </a:t>
            </a:r>
            <a:r>
              <a:rPr dirty="0" sz="1700" spc="-5">
                <a:latin typeface="Arial"/>
                <a:cs typeface="Arial"/>
              </a:rPr>
              <a:t>kullanılarak </a:t>
            </a:r>
            <a:r>
              <a:rPr dirty="0" sz="1700" spc="-10">
                <a:latin typeface="Arial"/>
                <a:cs typeface="Arial"/>
              </a:rPr>
              <a:t>yazılabileceği</a:t>
            </a:r>
            <a:r>
              <a:rPr dirty="0" sz="1700" spc="85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kanıtlanmıştır.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00AFEF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5">
                <a:latin typeface="Arial"/>
                <a:cs typeface="Arial"/>
              </a:rPr>
              <a:t>Üç </a:t>
            </a:r>
            <a:r>
              <a:rPr dirty="0" sz="1700">
                <a:latin typeface="Arial"/>
                <a:cs typeface="Arial"/>
              </a:rPr>
              <a:t>temel </a:t>
            </a:r>
            <a:r>
              <a:rPr dirty="0" sz="1700" spc="-25">
                <a:latin typeface="Arial"/>
                <a:cs typeface="Arial"/>
              </a:rPr>
              <a:t>Yapısal </a:t>
            </a:r>
            <a:r>
              <a:rPr dirty="0" sz="1700" spc="-5">
                <a:latin typeface="Arial"/>
                <a:cs typeface="Arial"/>
              </a:rPr>
              <a:t>Programlama </a:t>
            </a:r>
            <a:r>
              <a:rPr dirty="0" sz="1700" spc="-25">
                <a:latin typeface="Arial"/>
                <a:cs typeface="Arial"/>
              </a:rPr>
              <a:t>Yapısı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bulunmaktadır:</a:t>
            </a:r>
            <a:endParaRPr sz="17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200"/>
              </a:spcBef>
              <a:buClr>
                <a:srgbClr val="00AFEF"/>
              </a:buClr>
              <a:buSzPct val="7941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700">
                <a:latin typeface="Arial"/>
                <a:cs typeface="Arial"/>
              </a:rPr>
              <a:t>Ardışıl </a:t>
            </a:r>
            <a:r>
              <a:rPr dirty="0" sz="1700" spc="-5">
                <a:latin typeface="Arial"/>
                <a:cs typeface="Arial"/>
              </a:rPr>
              <a:t>işlem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yapıları</a:t>
            </a:r>
            <a:endParaRPr sz="17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204"/>
              </a:spcBef>
              <a:buClr>
                <a:srgbClr val="00AFEF"/>
              </a:buClr>
              <a:buSzPct val="7941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700" spc="-5">
                <a:latin typeface="Arial"/>
                <a:cs typeface="Arial"/>
              </a:rPr>
              <a:t>Koşullu işlem</a:t>
            </a:r>
            <a:r>
              <a:rPr dirty="0" sz="1700" spc="-10">
                <a:latin typeface="Arial"/>
                <a:cs typeface="Arial"/>
              </a:rPr>
              <a:t> yapıları</a:t>
            </a:r>
            <a:endParaRPr sz="17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219"/>
              </a:spcBef>
              <a:buClr>
                <a:srgbClr val="00AFEF"/>
              </a:buClr>
              <a:buSzPct val="7941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700" spc="-10">
                <a:latin typeface="Arial"/>
                <a:cs typeface="Arial"/>
              </a:rPr>
              <a:t>Döngü</a:t>
            </a:r>
            <a:r>
              <a:rPr dirty="0" sz="1700" spc="3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yapıları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95"/>
              <a:t>Yapısal </a:t>
            </a:r>
            <a:r>
              <a:rPr dirty="0" spc="-80"/>
              <a:t>Programlama</a:t>
            </a:r>
            <a:r>
              <a:rPr dirty="0" spc="-5"/>
              <a:t> </a:t>
            </a:r>
            <a:r>
              <a:rPr dirty="0" spc="-95"/>
              <a:t>Yapıları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629919" y="2108200"/>
            <a:ext cx="2268220" cy="330200"/>
          </a:xfrm>
          <a:custGeom>
            <a:avLst/>
            <a:gdLst/>
            <a:ahLst/>
            <a:cxnLst/>
            <a:rect l="l" t="t" r="r" b="b"/>
            <a:pathLst>
              <a:path w="2268220" h="330200">
                <a:moveTo>
                  <a:pt x="2213229" y="0"/>
                </a:moveTo>
                <a:lnTo>
                  <a:pt x="0" y="0"/>
                </a:lnTo>
                <a:lnTo>
                  <a:pt x="0" y="330200"/>
                </a:lnTo>
                <a:lnTo>
                  <a:pt x="2268220" y="330200"/>
                </a:lnTo>
                <a:lnTo>
                  <a:pt x="2268220" y="54990"/>
                </a:lnTo>
                <a:lnTo>
                  <a:pt x="2213229" y="0"/>
                </a:lnTo>
                <a:close/>
              </a:path>
            </a:pathLst>
          </a:custGeom>
          <a:solidFill>
            <a:srgbClr val="308A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9919" y="2108200"/>
            <a:ext cx="2268220" cy="330200"/>
          </a:xfrm>
          <a:custGeom>
            <a:avLst/>
            <a:gdLst/>
            <a:ahLst/>
            <a:cxnLst/>
            <a:rect l="l" t="t" r="r" b="b"/>
            <a:pathLst>
              <a:path w="2268220" h="330200">
                <a:moveTo>
                  <a:pt x="0" y="0"/>
                </a:moveTo>
                <a:lnTo>
                  <a:pt x="2213229" y="0"/>
                </a:lnTo>
                <a:lnTo>
                  <a:pt x="2268220" y="54990"/>
                </a:lnTo>
                <a:lnTo>
                  <a:pt x="226822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7707" y="2122804"/>
            <a:ext cx="1931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Ardışıl İşlem</a:t>
            </a:r>
            <a:r>
              <a:rPr dirty="0" sz="1800" spc="-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Yapıları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919" y="2438400"/>
            <a:ext cx="7795259" cy="1206500"/>
          </a:xfrm>
          <a:prstGeom prst="rect">
            <a:avLst/>
          </a:prstGeom>
          <a:ln w="15240">
            <a:solidFill>
              <a:srgbClr val="3D8752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algn="just" marL="648970" marR="82550" indent="-215900">
              <a:lnSpc>
                <a:spcPct val="100000"/>
              </a:lnSpc>
              <a:spcBef>
                <a:spcPts val="330"/>
              </a:spcBef>
              <a:buClr>
                <a:srgbClr val="00AFEF"/>
              </a:buClr>
              <a:buSzPct val="69444"/>
              <a:buFont typeface="Wingdings"/>
              <a:buChar char=""/>
              <a:tabLst>
                <a:tab pos="649605" algn="l"/>
              </a:tabLst>
            </a:pPr>
            <a:r>
              <a:rPr dirty="0" sz="1800" spc="-5">
                <a:latin typeface="Arial"/>
                <a:cs typeface="Arial"/>
              </a:rPr>
              <a:t>Ardışıl </a:t>
            </a:r>
            <a:r>
              <a:rPr dirty="0" sz="1800" spc="-15">
                <a:latin typeface="Arial"/>
                <a:cs typeface="Arial"/>
              </a:rPr>
              <a:t>işlemler, </a:t>
            </a:r>
            <a:r>
              <a:rPr dirty="0" sz="1800" spc="-5">
                <a:latin typeface="Arial"/>
                <a:cs typeface="Arial"/>
              </a:rPr>
              <a:t>herhangi bir koşula bağlı olmaksızın birbiri ardına  uygulanması </a:t>
            </a:r>
            <a:r>
              <a:rPr dirty="0" sz="1800">
                <a:latin typeface="Arial"/>
                <a:cs typeface="Arial"/>
              </a:rPr>
              <a:t>gereken </a:t>
            </a:r>
            <a:r>
              <a:rPr dirty="0" sz="1800" spc="-5">
                <a:latin typeface="Arial"/>
                <a:cs typeface="Arial"/>
              </a:rPr>
              <a:t>işlemler olarak </a:t>
            </a:r>
            <a:r>
              <a:rPr dirty="0" sz="1800" spc="-15">
                <a:latin typeface="Arial"/>
                <a:cs typeface="Arial"/>
              </a:rPr>
              <a:t>tanımlanır. </a:t>
            </a:r>
            <a:r>
              <a:rPr dirty="0" sz="1800">
                <a:latin typeface="Arial"/>
                <a:cs typeface="Arial"/>
              </a:rPr>
              <a:t>Hemen </a:t>
            </a:r>
            <a:r>
              <a:rPr dirty="0" sz="1800" spc="-5">
                <a:latin typeface="Arial"/>
                <a:cs typeface="Arial"/>
              </a:rPr>
              <a:t>her tür  </a:t>
            </a:r>
            <a:r>
              <a:rPr dirty="0" sz="1800">
                <a:latin typeface="Arial"/>
                <a:cs typeface="Arial"/>
              </a:rPr>
              <a:t>programlama </a:t>
            </a:r>
            <a:r>
              <a:rPr dirty="0" sz="1800" spc="-5">
                <a:latin typeface="Arial"/>
                <a:cs typeface="Arial"/>
              </a:rPr>
              <a:t>dilinde bulunan, </a:t>
            </a:r>
            <a:r>
              <a:rPr dirty="0" sz="1800">
                <a:latin typeface="Arial"/>
                <a:cs typeface="Arial"/>
              </a:rPr>
              <a:t>aritmetik </a:t>
            </a:r>
            <a:r>
              <a:rPr dirty="0" sz="1800" spc="-5">
                <a:latin typeface="Arial"/>
                <a:cs typeface="Arial"/>
              </a:rPr>
              <a:t>işlem deyimleri,  okuma/yazma deyimleri bu tür </a:t>
            </a:r>
            <a:r>
              <a:rPr dirty="0" sz="1800" spc="-15">
                <a:latin typeface="Arial"/>
                <a:cs typeface="Arial"/>
              </a:rPr>
              <a:t>yapılara </a:t>
            </a:r>
            <a:r>
              <a:rPr dirty="0" sz="1800" spc="-5">
                <a:latin typeface="Arial"/>
                <a:cs typeface="Arial"/>
              </a:rPr>
              <a:t>örnek olarak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verilebilir.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9919" y="3853179"/>
            <a:ext cx="2268220" cy="330200"/>
          </a:xfrm>
          <a:custGeom>
            <a:avLst/>
            <a:gdLst/>
            <a:ahLst/>
            <a:cxnLst/>
            <a:rect l="l" t="t" r="r" b="b"/>
            <a:pathLst>
              <a:path w="2268220" h="330200">
                <a:moveTo>
                  <a:pt x="2213229" y="0"/>
                </a:moveTo>
                <a:lnTo>
                  <a:pt x="0" y="0"/>
                </a:lnTo>
                <a:lnTo>
                  <a:pt x="0" y="330200"/>
                </a:lnTo>
                <a:lnTo>
                  <a:pt x="2268220" y="330200"/>
                </a:lnTo>
                <a:lnTo>
                  <a:pt x="2268220" y="54991"/>
                </a:lnTo>
                <a:lnTo>
                  <a:pt x="2213229" y="0"/>
                </a:lnTo>
                <a:close/>
              </a:path>
            </a:pathLst>
          </a:custGeom>
          <a:solidFill>
            <a:srgbClr val="308A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9919" y="3853179"/>
            <a:ext cx="2268220" cy="330200"/>
          </a:xfrm>
          <a:custGeom>
            <a:avLst/>
            <a:gdLst/>
            <a:ahLst/>
            <a:cxnLst/>
            <a:rect l="l" t="t" r="r" b="b"/>
            <a:pathLst>
              <a:path w="2268220" h="330200">
                <a:moveTo>
                  <a:pt x="0" y="0"/>
                </a:moveTo>
                <a:lnTo>
                  <a:pt x="2213229" y="0"/>
                </a:lnTo>
                <a:lnTo>
                  <a:pt x="2268220" y="54991"/>
                </a:lnTo>
                <a:lnTo>
                  <a:pt x="226822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7707" y="3869435"/>
            <a:ext cx="2024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Koşullu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İşlem</a:t>
            </a:r>
            <a:r>
              <a:rPr dirty="0" sz="1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Yapıları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629919" y="4183379"/>
            <a:ext cx="7795259" cy="1440180"/>
          </a:xfrm>
          <a:prstGeom prst="rect">
            <a:avLst/>
          </a:prstGeom>
          <a:ln w="15240">
            <a:solidFill>
              <a:srgbClr val="3D8752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algn="just" marL="648970" marR="80010" indent="-215900">
              <a:lnSpc>
                <a:spcPct val="100000"/>
              </a:lnSpc>
              <a:spcBef>
                <a:spcPts val="340"/>
              </a:spcBef>
              <a:buClr>
                <a:srgbClr val="00AFEF"/>
              </a:buClr>
              <a:buSzPct val="69444"/>
              <a:buFont typeface="Wingdings"/>
              <a:buChar char=""/>
              <a:tabLst>
                <a:tab pos="649605" algn="l"/>
              </a:tabLst>
            </a:pPr>
            <a:r>
              <a:rPr dirty="0" sz="1800">
                <a:latin typeface="Arial"/>
                <a:cs typeface="Arial"/>
              </a:rPr>
              <a:t>Üç tür </a:t>
            </a:r>
            <a:r>
              <a:rPr dirty="0" sz="1800" spc="-5">
                <a:latin typeface="Arial"/>
                <a:cs typeface="Arial"/>
              </a:rPr>
              <a:t>Koşullu </a:t>
            </a:r>
            <a:r>
              <a:rPr dirty="0" sz="1800" spc="-10">
                <a:latin typeface="Arial"/>
                <a:cs typeface="Arial"/>
              </a:rPr>
              <a:t>işlem </a:t>
            </a:r>
            <a:r>
              <a:rPr dirty="0" sz="1800" spc="-5">
                <a:latin typeface="Arial"/>
                <a:cs typeface="Arial"/>
              </a:rPr>
              <a:t>yapısı bulunmaktadır: </a:t>
            </a:r>
            <a:r>
              <a:rPr dirty="0" sz="1800" spc="-10">
                <a:latin typeface="Arial"/>
                <a:cs typeface="Arial"/>
              </a:rPr>
              <a:t>tek </a:t>
            </a:r>
            <a:r>
              <a:rPr dirty="0" sz="1800" spc="-5">
                <a:latin typeface="Arial"/>
                <a:cs typeface="Arial"/>
              </a:rPr>
              <a:t>koşullu işlem </a:t>
            </a:r>
            <a:r>
              <a:rPr dirty="0" sz="1800" spc="-10">
                <a:latin typeface="Arial"/>
                <a:cs typeface="Arial"/>
              </a:rPr>
              <a:t>yapısı </a:t>
            </a:r>
            <a:r>
              <a:rPr dirty="0" sz="1800">
                <a:latin typeface="Arial"/>
                <a:cs typeface="Arial"/>
              </a:rPr>
              <a:t>(if-  </a:t>
            </a:r>
            <a:r>
              <a:rPr dirty="0" sz="1800" spc="-5">
                <a:latin typeface="Arial"/>
                <a:cs typeface="Arial"/>
              </a:rPr>
              <a:t>then), </a:t>
            </a:r>
            <a:r>
              <a:rPr dirty="0" sz="1800" spc="5">
                <a:latin typeface="Arial"/>
                <a:cs typeface="Arial"/>
              </a:rPr>
              <a:t>iki </a:t>
            </a:r>
            <a:r>
              <a:rPr dirty="0" sz="1800" spc="-5">
                <a:latin typeface="Arial"/>
                <a:cs typeface="Arial"/>
              </a:rPr>
              <a:t>koşullu işlem </a:t>
            </a:r>
            <a:r>
              <a:rPr dirty="0" sz="1800" spc="-10">
                <a:latin typeface="Arial"/>
                <a:cs typeface="Arial"/>
              </a:rPr>
              <a:t>yapısı </a:t>
            </a:r>
            <a:r>
              <a:rPr dirty="0" sz="1800" spc="-5">
                <a:latin typeface="Arial"/>
                <a:cs typeface="Arial"/>
              </a:rPr>
              <a:t>(if-then-else) ve çok koşullu </a:t>
            </a:r>
            <a:r>
              <a:rPr dirty="0" sz="1800" spc="-10">
                <a:latin typeface="Arial"/>
                <a:cs typeface="Arial"/>
              </a:rPr>
              <a:t>işlem yapısı  </a:t>
            </a:r>
            <a:r>
              <a:rPr dirty="0" sz="1800" spc="-5">
                <a:latin typeface="Arial"/>
                <a:cs typeface="Arial"/>
              </a:rPr>
              <a:t>(case-when). 70’li yılların </a:t>
            </a:r>
            <a:r>
              <a:rPr dirty="0" sz="1800" spc="-10">
                <a:latin typeface="Arial"/>
                <a:cs typeface="Arial"/>
              </a:rPr>
              <a:t>ortalarından </a:t>
            </a:r>
            <a:r>
              <a:rPr dirty="0" sz="1800" spc="-5">
                <a:latin typeface="Arial"/>
                <a:cs typeface="Arial"/>
              </a:rPr>
              <a:t>sonra </a:t>
            </a:r>
            <a:r>
              <a:rPr dirty="0" sz="1800">
                <a:latin typeface="Arial"/>
                <a:cs typeface="Arial"/>
              </a:rPr>
              <a:t>gelen </a:t>
            </a:r>
            <a:r>
              <a:rPr dirty="0" sz="1800" spc="-5">
                <a:latin typeface="Arial"/>
                <a:cs typeface="Arial"/>
              </a:rPr>
              <a:t>programlama  dillerinin </a:t>
            </a:r>
            <a:r>
              <a:rPr dirty="0" sz="1800">
                <a:latin typeface="Arial"/>
                <a:cs typeface="Arial"/>
              </a:rPr>
              <a:t>hemen </a:t>
            </a:r>
            <a:r>
              <a:rPr dirty="0" sz="1800" spc="-5">
                <a:latin typeface="Arial"/>
                <a:cs typeface="Arial"/>
              </a:rPr>
              <a:t>hepsinde, bu </a:t>
            </a:r>
            <a:r>
              <a:rPr dirty="0" sz="1800" spc="-15">
                <a:latin typeface="Arial"/>
                <a:cs typeface="Arial"/>
              </a:rPr>
              <a:t>yapılar </a:t>
            </a:r>
            <a:r>
              <a:rPr dirty="0" sz="1800" spc="-5">
                <a:latin typeface="Arial"/>
                <a:cs typeface="Arial"/>
              </a:rPr>
              <a:t>doğrudan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desteklenmektedir.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95"/>
              <a:t>Yapısal </a:t>
            </a:r>
            <a:r>
              <a:rPr dirty="0" spc="-80"/>
              <a:t>Programlama</a:t>
            </a:r>
            <a:r>
              <a:rPr dirty="0" spc="-5"/>
              <a:t> </a:t>
            </a:r>
            <a:r>
              <a:rPr dirty="0" spc="-95"/>
              <a:t>Yapıları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629919" y="1950720"/>
            <a:ext cx="1808480" cy="330200"/>
          </a:xfrm>
          <a:custGeom>
            <a:avLst/>
            <a:gdLst/>
            <a:ahLst/>
            <a:cxnLst/>
            <a:rect l="l" t="t" r="r" b="b"/>
            <a:pathLst>
              <a:path w="1808480" h="330200">
                <a:moveTo>
                  <a:pt x="1753489" y="0"/>
                </a:moveTo>
                <a:lnTo>
                  <a:pt x="0" y="0"/>
                </a:lnTo>
                <a:lnTo>
                  <a:pt x="0" y="330200"/>
                </a:lnTo>
                <a:lnTo>
                  <a:pt x="1808480" y="330200"/>
                </a:lnTo>
                <a:lnTo>
                  <a:pt x="1808480" y="54990"/>
                </a:lnTo>
                <a:lnTo>
                  <a:pt x="1753489" y="0"/>
                </a:lnTo>
                <a:close/>
              </a:path>
            </a:pathLst>
          </a:custGeom>
          <a:solidFill>
            <a:srgbClr val="308A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9919" y="1950720"/>
            <a:ext cx="1808480" cy="330200"/>
          </a:xfrm>
          <a:custGeom>
            <a:avLst/>
            <a:gdLst/>
            <a:ahLst/>
            <a:cxnLst/>
            <a:rect l="l" t="t" r="r" b="b"/>
            <a:pathLst>
              <a:path w="1808480" h="330200">
                <a:moveTo>
                  <a:pt x="0" y="0"/>
                </a:moveTo>
                <a:lnTo>
                  <a:pt x="1753489" y="0"/>
                </a:lnTo>
                <a:lnTo>
                  <a:pt x="1808480" y="54990"/>
                </a:lnTo>
                <a:lnTo>
                  <a:pt x="180848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9919" y="2280920"/>
            <a:ext cx="7795259" cy="3154680"/>
          </a:xfrm>
          <a:custGeom>
            <a:avLst/>
            <a:gdLst/>
            <a:ahLst/>
            <a:cxnLst/>
            <a:rect l="l" t="t" r="r" b="b"/>
            <a:pathLst>
              <a:path w="7795259" h="3154679">
                <a:moveTo>
                  <a:pt x="0" y="3154679"/>
                </a:moveTo>
                <a:lnTo>
                  <a:pt x="7795259" y="3154679"/>
                </a:lnTo>
                <a:lnTo>
                  <a:pt x="7795259" y="0"/>
                </a:lnTo>
                <a:lnTo>
                  <a:pt x="0" y="0"/>
                </a:lnTo>
                <a:lnTo>
                  <a:pt x="0" y="3154679"/>
                </a:lnTo>
                <a:close/>
              </a:path>
            </a:pathLst>
          </a:custGeom>
          <a:ln w="1524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7707" y="1895254"/>
            <a:ext cx="7596505" cy="334772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Döngü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Yapıları</a:t>
            </a:r>
            <a:endParaRPr sz="1800">
              <a:latin typeface="Calibri"/>
              <a:cs typeface="Calibri"/>
            </a:endParaRPr>
          </a:p>
          <a:p>
            <a:pPr marL="570865" marR="251460" indent="-215900">
              <a:lnSpc>
                <a:spcPct val="100000"/>
              </a:lnSpc>
              <a:spcBef>
                <a:spcPts val="555"/>
              </a:spcBef>
              <a:buClr>
                <a:srgbClr val="00AFE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dirty="0" sz="1800" spc="-5">
                <a:latin typeface="Arial"/>
                <a:cs typeface="Arial"/>
              </a:rPr>
              <a:t>Döngü </a:t>
            </a:r>
            <a:r>
              <a:rPr dirty="0" sz="1800" spc="-15">
                <a:latin typeface="Arial"/>
                <a:cs typeface="Arial"/>
              </a:rPr>
              <a:t>yapıları, </a:t>
            </a:r>
            <a:r>
              <a:rPr dirty="0" sz="1800" spc="-5">
                <a:latin typeface="Arial"/>
                <a:cs typeface="Arial"/>
              </a:rPr>
              <a:t>belirli bir koşula bağlı olarak </a:t>
            </a:r>
            <a:r>
              <a:rPr dirty="0" sz="1800" spc="-25">
                <a:latin typeface="Arial"/>
                <a:cs typeface="Arial"/>
              </a:rPr>
              <a:t>ya </a:t>
            </a:r>
            <a:r>
              <a:rPr dirty="0" sz="1800" spc="-5">
                <a:latin typeface="Arial"/>
                <a:cs typeface="Arial"/>
              </a:rPr>
              <a:t>da belirli </a:t>
            </a:r>
            <a:r>
              <a:rPr dirty="0" sz="1800" spc="-15">
                <a:latin typeface="Arial"/>
                <a:cs typeface="Arial"/>
              </a:rPr>
              <a:t>sayıda, </a:t>
            </a:r>
            <a:r>
              <a:rPr dirty="0" sz="1800" spc="-5">
                <a:latin typeface="Arial"/>
                <a:cs typeface="Arial"/>
              </a:rPr>
              <a:t>bir  </a:t>
            </a:r>
            <a:r>
              <a:rPr dirty="0" sz="1800" spc="-25">
                <a:latin typeface="Arial"/>
                <a:cs typeface="Arial"/>
              </a:rPr>
              <a:t>ya </a:t>
            </a:r>
            <a:r>
              <a:rPr dirty="0" sz="1800" spc="-5">
                <a:latin typeface="Arial"/>
                <a:cs typeface="Arial"/>
              </a:rPr>
              <a:t>da dah </a:t>
            </a:r>
            <a:r>
              <a:rPr dirty="0" sz="1800">
                <a:latin typeface="Arial"/>
                <a:cs typeface="Arial"/>
              </a:rPr>
              <a:t>çok kez </a:t>
            </a:r>
            <a:r>
              <a:rPr dirty="0" sz="1800" spc="-10">
                <a:latin typeface="Arial"/>
                <a:cs typeface="Arial"/>
              </a:rPr>
              <a:t>yinelenecek </a:t>
            </a:r>
            <a:r>
              <a:rPr dirty="0" sz="1800" spc="-5">
                <a:latin typeface="Arial"/>
                <a:cs typeface="Arial"/>
              </a:rPr>
              <a:t>işlemler için kullanılan </a:t>
            </a:r>
            <a:r>
              <a:rPr dirty="0" sz="1800" spc="-25">
                <a:latin typeface="Arial"/>
                <a:cs typeface="Arial"/>
              </a:rPr>
              <a:t>yapılardır.  </a:t>
            </a:r>
            <a:r>
              <a:rPr dirty="0" sz="1800" spc="-30">
                <a:latin typeface="Arial"/>
                <a:cs typeface="Arial"/>
              </a:rPr>
              <a:t>Temelde </a:t>
            </a:r>
            <a:r>
              <a:rPr dirty="0" sz="1800" spc="-5">
                <a:latin typeface="Arial"/>
                <a:cs typeface="Arial"/>
              </a:rPr>
              <a:t>üç </a:t>
            </a:r>
            <a:r>
              <a:rPr dirty="0" sz="1800">
                <a:latin typeface="Arial"/>
                <a:cs typeface="Arial"/>
              </a:rPr>
              <a:t>tür </a:t>
            </a:r>
            <a:r>
              <a:rPr dirty="0" sz="1800" spc="-5">
                <a:latin typeface="Arial"/>
                <a:cs typeface="Arial"/>
              </a:rPr>
              <a:t>döngü </a:t>
            </a:r>
            <a:r>
              <a:rPr dirty="0" sz="1800" spc="-15">
                <a:latin typeface="Arial"/>
                <a:cs typeface="Arial"/>
              </a:rPr>
              <a:t>yapısı </a:t>
            </a:r>
            <a:r>
              <a:rPr dirty="0" sz="1800" spc="-10">
                <a:latin typeface="Arial"/>
                <a:cs typeface="Arial"/>
              </a:rPr>
              <a:t>bulunmaktadır.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Bunlar:</a:t>
            </a:r>
            <a:endParaRPr sz="1800">
              <a:latin typeface="Arial"/>
              <a:cs typeface="Arial"/>
            </a:endParaRPr>
          </a:p>
          <a:p>
            <a:pPr marL="612140" indent="-257810">
              <a:lnSpc>
                <a:spcPct val="100000"/>
              </a:lnSpc>
              <a:spcBef>
                <a:spcPts val="865"/>
              </a:spcBef>
              <a:buClr>
                <a:srgbClr val="00AFEF"/>
              </a:buClr>
              <a:buSzPct val="69444"/>
              <a:buAutoNum type="arabicPeriod"/>
              <a:tabLst>
                <a:tab pos="612775" algn="l"/>
              </a:tabLst>
            </a:pPr>
            <a:r>
              <a:rPr dirty="0" sz="1800">
                <a:latin typeface="Arial"/>
                <a:cs typeface="Arial"/>
              </a:rPr>
              <a:t>Belirli </a:t>
            </a:r>
            <a:r>
              <a:rPr dirty="0" sz="1800" spc="-15">
                <a:latin typeface="Arial"/>
                <a:cs typeface="Arial"/>
              </a:rPr>
              <a:t>sayıda </a:t>
            </a:r>
            <a:r>
              <a:rPr dirty="0" sz="1800" spc="-10">
                <a:latin typeface="Arial"/>
                <a:cs typeface="Arial"/>
              </a:rPr>
              <a:t>yinelenecek </a:t>
            </a:r>
            <a:r>
              <a:rPr dirty="0" sz="1800" spc="-5">
                <a:latin typeface="Arial"/>
                <a:cs typeface="Arial"/>
              </a:rPr>
              <a:t>işlemler için kullanılan </a:t>
            </a:r>
            <a:r>
              <a:rPr dirty="0" sz="1800" spc="-15">
                <a:latin typeface="Arial"/>
                <a:cs typeface="Arial"/>
              </a:rPr>
              <a:t>yapılar </a:t>
            </a:r>
            <a:r>
              <a:rPr dirty="0" sz="1800" spc="10">
                <a:latin typeface="Arial"/>
                <a:cs typeface="Arial"/>
              </a:rPr>
              <a:t>(for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yapısı),</a:t>
            </a:r>
            <a:endParaRPr sz="1800">
              <a:latin typeface="Arial"/>
              <a:cs typeface="Arial"/>
            </a:endParaRPr>
          </a:p>
          <a:p>
            <a:pPr marL="612140" indent="-257810">
              <a:lnSpc>
                <a:spcPct val="100000"/>
              </a:lnSpc>
              <a:spcBef>
                <a:spcPts val="860"/>
              </a:spcBef>
              <a:buClr>
                <a:srgbClr val="00AFEF"/>
              </a:buClr>
              <a:buSzPct val="69444"/>
              <a:buAutoNum type="arabicPeriod"/>
              <a:tabLst>
                <a:tab pos="612775" algn="l"/>
              </a:tabLst>
            </a:pPr>
            <a:r>
              <a:rPr dirty="0" sz="1800">
                <a:latin typeface="Arial"/>
                <a:cs typeface="Arial"/>
              </a:rPr>
              <a:t>Bir </a:t>
            </a:r>
            <a:r>
              <a:rPr dirty="0" sz="1800" spc="-5">
                <a:latin typeface="Arial"/>
                <a:cs typeface="Arial"/>
              </a:rPr>
              <a:t>koşula bağlı olarak, sıfır </a:t>
            </a:r>
            <a:r>
              <a:rPr dirty="0" sz="1800" spc="-15">
                <a:latin typeface="Arial"/>
                <a:cs typeface="Arial"/>
              </a:rPr>
              <a:t>yada </a:t>
            </a:r>
            <a:r>
              <a:rPr dirty="0" sz="1800" spc="-5">
                <a:latin typeface="Arial"/>
                <a:cs typeface="Arial"/>
              </a:rPr>
              <a:t>birden </a:t>
            </a:r>
            <a:r>
              <a:rPr dirty="0" sz="1800">
                <a:latin typeface="Arial"/>
                <a:cs typeface="Arial"/>
              </a:rPr>
              <a:t>çok kez </a:t>
            </a:r>
            <a:r>
              <a:rPr dirty="0" sz="1800" spc="-10">
                <a:latin typeface="Arial"/>
                <a:cs typeface="Arial"/>
              </a:rPr>
              <a:t>yinelenecek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işlemler</a:t>
            </a:r>
            <a:endParaRPr sz="1800">
              <a:latin typeface="Arial"/>
              <a:cs typeface="Arial"/>
            </a:endParaRPr>
          </a:p>
          <a:p>
            <a:pPr marL="61214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için kullanılan </a:t>
            </a:r>
            <a:r>
              <a:rPr dirty="0" sz="1800" spc="-15">
                <a:latin typeface="Arial"/>
                <a:cs typeface="Arial"/>
              </a:rPr>
              <a:t>yapılar </a:t>
            </a:r>
            <a:r>
              <a:rPr dirty="0" sz="1800" spc="-5">
                <a:latin typeface="Arial"/>
                <a:cs typeface="Arial"/>
              </a:rPr>
              <a:t>(while-end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yapısı),</a:t>
            </a:r>
            <a:endParaRPr sz="1800">
              <a:latin typeface="Arial"/>
              <a:cs typeface="Arial"/>
            </a:endParaRPr>
          </a:p>
          <a:p>
            <a:pPr marL="612140" marR="194945" indent="-257175">
              <a:lnSpc>
                <a:spcPct val="100000"/>
              </a:lnSpc>
              <a:spcBef>
                <a:spcPts val="860"/>
              </a:spcBef>
              <a:buClr>
                <a:srgbClr val="00AFEF"/>
              </a:buClr>
              <a:buSzPct val="69444"/>
              <a:buAutoNum type="arabicPeriod" startAt="3"/>
              <a:tabLst>
                <a:tab pos="612775" algn="l"/>
              </a:tabLst>
            </a:pPr>
            <a:r>
              <a:rPr dirty="0" sz="1800">
                <a:latin typeface="Arial"/>
                <a:cs typeface="Arial"/>
              </a:rPr>
              <a:t>Bir </a:t>
            </a:r>
            <a:r>
              <a:rPr dirty="0" sz="1800" spc="-5">
                <a:latin typeface="Arial"/>
                <a:cs typeface="Arial"/>
              </a:rPr>
              <a:t>koşula bağlı olarak, bir </a:t>
            </a:r>
            <a:r>
              <a:rPr dirty="0" sz="1800" spc="-20">
                <a:latin typeface="Arial"/>
                <a:cs typeface="Arial"/>
              </a:rPr>
              <a:t>ya </a:t>
            </a:r>
            <a:r>
              <a:rPr dirty="0" sz="1800" spc="-5">
                <a:latin typeface="Arial"/>
                <a:cs typeface="Arial"/>
              </a:rPr>
              <a:t>da daha </a:t>
            </a:r>
            <a:r>
              <a:rPr dirty="0" sz="1800">
                <a:latin typeface="Arial"/>
                <a:cs typeface="Arial"/>
              </a:rPr>
              <a:t>çok kez </a:t>
            </a:r>
            <a:r>
              <a:rPr dirty="0" sz="1800" spc="-10">
                <a:latin typeface="Arial"/>
                <a:cs typeface="Arial"/>
              </a:rPr>
              <a:t>yinelenecek </a:t>
            </a:r>
            <a:r>
              <a:rPr dirty="0" sz="1800" spc="-5">
                <a:latin typeface="Arial"/>
                <a:cs typeface="Arial"/>
              </a:rPr>
              <a:t>işlemler  için kullanılan </a:t>
            </a:r>
            <a:r>
              <a:rPr dirty="0" sz="1800" spc="-15">
                <a:latin typeface="Arial"/>
                <a:cs typeface="Arial"/>
              </a:rPr>
              <a:t>yapılar </a:t>
            </a:r>
            <a:r>
              <a:rPr dirty="0" sz="1800">
                <a:latin typeface="Arial"/>
                <a:cs typeface="Arial"/>
              </a:rPr>
              <a:t>(repeat-until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yapısı).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65"/>
              </a:spcBef>
            </a:pPr>
            <a:r>
              <a:rPr dirty="0" sz="1800">
                <a:latin typeface="Arial"/>
                <a:cs typeface="Arial"/>
              </a:rPr>
              <a:t>Bu </a:t>
            </a:r>
            <a:r>
              <a:rPr dirty="0" sz="1800" spc="-15">
                <a:latin typeface="Arial"/>
                <a:cs typeface="Arial"/>
              </a:rPr>
              <a:t>yapıların </a:t>
            </a:r>
            <a:r>
              <a:rPr dirty="0" sz="1800" spc="-5">
                <a:latin typeface="Arial"/>
                <a:cs typeface="Arial"/>
              </a:rPr>
              <a:t>her biri ‘tek girişli </a:t>
            </a:r>
            <a:r>
              <a:rPr dirty="0" sz="1800">
                <a:latin typeface="Arial"/>
                <a:cs typeface="Arial"/>
              </a:rPr>
              <a:t>ve tek </a:t>
            </a:r>
            <a:r>
              <a:rPr dirty="0" sz="1800" spc="-10">
                <a:latin typeface="Arial"/>
                <a:cs typeface="Arial"/>
              </a:rPr>
              <a:t>çıkışlı’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yapılardır.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90"/>
              <a:t>Program</a:t>
            </a:r>
            <a:r>
              <a:rPr dirty="0" spc="-105"/>
              <a:t> </a:t>
            </a:r>
            <a:r>
              <a:rPr dirty="0" spc="-65"/>
              <a:t>Karmaşıklığı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7059"/>
            <a:ext cx="7327900" cy="3821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Arial"/>
                <a:cs typeface="Arial"/>
              </a:rPr>
              <a:t>Program karmaşıklığı </a:t>
            </a:r>
            <a:r>
              <a:rPr dirty="0" sz="2000">
                <a:latin typeface="Arial"/>
                <a:cs typeface="Arial"/>
              </a:rPr>
              <a:t>konusunda çeşitli modeller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geliştirilmiştir.</a:t>
            </a:r>
            <a:endParaRPr sz="2000">
              <a:latin typeface="Arial"/>
              <a:cs typeface="Arial"/>
            </a:endParaRPr>
          </a:p>
          <a:p>
            <a:pPr marL="269240" marR="245110" indent="-256540">
              <a:lnSpc>
                <a:spcPct val="110000"/>
              </a:lnSpc>
              <a:spcBef>
                <a:spcPts val="144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Arial"/>
                <a:cs typeface="Arial"/>
              </a:rPr>
              <a:t>Bunların </a:t>
            </a:r>
            <a:r>
              <a:rPr dirty="0" sz="2000">
                <a:latin typeface="Arial"/>
                <a:cs typeface="Arial"/>
              </a:rPr>
              <a:t>en eskisi </a:t>
            </a:r>
            <a:r>
              <a:rPr dirty="0" sz="2000" spc="-10">
                <a:latin typeface="Arial"/>
                <a:cs typeface="Arial"/>
              </a:rPr>
              <a:t>ve </a:t>
            </a:r>
            <a:r>
              <a:rPr dirty="0" sz="2000" spc="-5">
                <a:latin typeface="Arial"/>
                <a:cs typeface="Arial"/>
              </a:rPr>
              <a:t>yol göstericisi McCabe </a:t>
            </a:r>
            <a:r>
              <a:rPr dirty="0" sz="2000">
                <a:latin typeface="Arial"/>
                <a:cs typeface="Arial"/>
              </a:rPr>
              <a:t>tarafından 1976  </a:t>
            </a:r>
            <a:r>
              <a:rPr dirty="0" sz="2000" spc="-10">
                <a:latin typeface="Arial"/>
                <a:cs typeface="Arial"/>
              </a:rPr>
              <a:t>yılında </a:t>
            </a:r>
            <a:r>
              <a:rPr dirty="0" sz="2000" spc="-5">
                <a:latin typeface="Arial"/>
                <a:cs typeface="Arial"/>
              </a:rPr>
              <a:t>geliştirilen</a:t>
            </a:r>
            <a:r>
              <a:rPr dirty="0" sz="2000" spc="6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modeldir.</a:t>
            </a:r>
            <a:endParaRPr sz="2000">
              <a:latin typeface="Arial"/>
              <a:cs typeface="Arial"/>
            </a:endParaRPr>
          </a:p>
          <a:p>
            <a:pPr marL="269240" marR="149860" indent="-256540">
              <a:lnSpc>
                <a:spcPct val="110000"/>
              </a:lnSpc>
              <a:spcBef>
                <a:spcPts val="1445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>
                <a:latin typeface="Arial"/>
                <a:cs typeface="Arial"/>
              </a:rPr>
              <a:t>Bunun </a:t>
            </a:r>
            <a:r>
              <a:rPr dirty="0" sz="2000" spc="-5">
                <a:latin typeface="Arial"/>
                <a:cs typeface="Arial"/>
              </a:rPr>
              <a:t>için </a:t>
            </a:r>
            <a:r>
              <a:rPr dirty="0" sz="2000">
                <a:latin typeface="Arial"/>
                <a:cs typeface="Arial"/>
              </a:rPr>
              <a:t>önce </a:t>
            </a:r>
            <a:r>
              <a:rPr dirty="0" sz="2000" spc="-5">
                <a:latin typeface="Arial"/>
                <a:cs typeface="Arial"/>
              </a:rPr>
              <a:t>programın akış diyagramına </a:t>
            </a:r>
            <a:r>
              <a:rPr dirty="0" sz="2000">
                <a:latin typeface="Arial"/>
                <a:cs typeface="Arial"/>
              </a:rPr>
              <a:t>dönüştürülmesi,  sonra da </a:t>
            </a:r>
            <a:r>
              <a:rPr dirty="0" sz="2000" spc="-5">
                <a:solidFill>
                  <a:srgbClr val="0D5671"/>
                </a:solidFill>
                <a:latin typeface="Arial"/>
                <a:cs typeface="Arial"/>
              </a:rPr>
              <a:t>karmaşıklık </a:t>
            </a:r>
            <a:r>
              <a:rPr dirty="0" sz="2000">
                <a:solidFill>
                  <a:srgbClr val="0D5671"/>
                </a:solidFill>
                <a:latin typeface="Arial"/>
                <a:cs typeface="Arial"/>
              </a:rPr>
              <a:t>ölçütünün </a:t>
            </a:r>
            <a:r>
              <a:rPr dirty="0" sz="2000">
                <a:latin typeface="Arial"/>
                <a:cs typeface="Arial"/>
              </a:rPr>
              <a:t>hesaplanması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gerekmektedir.</a:t>
            </a:r>
            <a:endParaRPr sz="2000">
              <a:latin typeface="Arial"/>
              <a:cs typeface="Arial"/>
            </a:endParaRPr>
          </a:p>
          <a:p>
            <a:pPr marL="269240" marR="222885" indent="-256540">
              <a:lnSpc>
                <a:spcPct val="110000"/>
              </a:lnSpc>
              <a:spcBef>
                <a:spcPts val="48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Arial"/>
                <a:cs typeface="Arial"/>
              </a:rPr>
              <a:t>McCabe </a:t>
            </a:r>
            <a:r>
              <a:rPr dirty="0" sz="2000">
                <a:latin typeface="Arial"/>
                <a:cs typeface="Arial"/>
              </a:rPr>
              <a:t>ölçütü, bir </a:t>
            </a:r>
            <a:r>
              <a:rPr dirty="0" sz="2000" spc="-5">
                <a:latin typeface="Arial"/>
                <a:cs typeface="Arial"/>
              </a:rPr>
              <a:t>programda kullanılan </a:t>
            </a:r>
            <a:r>
              <a:rPr dirty="0" sz="2000">
                <a:latin typeface="Arial"/>
                <a:cs typeface="Arial"/>
              </a:rPr>
              <a:t>"koşul" </a:t>
            </a:r>
            <a:r>
              <a:rPr dirty="0" sz="2000" spc="-5">
                <a:latin typeface="Arial"/>
                <a:cs typeface="Arial"/>
              </a:rPr>
              <a:t>deyimlerinin  program karmaşıklığını etkileyen </a:t>
            </a:r>
            <a:r>
              <a:rPr dirty="0" sz="2000">
                <a:latin typeface="Arial"/>
                <a:cs typeface="Arial"/>
              </a:rPr>
              <a:t>en önemli unsur </a:t>
            </a:r>
            <a:r>
              <a:rPr dirty="0" sz="2000" spc="-5">
                <a:latin typeface="Arial"/>
                <a:cs typeface="Arial"/>
              </a:rPr>
              <a:t>olduğu  esasına </a:t>
            </a:r>
            <a:r>
              <a:rPr dirty="0" sz="2000" spc="-10">
                <a:latin typeface="Arial"/>
                <a:cs typeface="Arial"/>
              </a:rPr>
              <a:t>dayanır </a:t>
            </a:r>
            <a:r>
              <a:rPr dirty="0" sz="2000" spc="-15">
                <a:latin typeface="Arial"/>
                <a:cs typeface="Arial"/>
              </a:rPr>
              <a:t>ve </a:t>
            </a:r>
            <a:r>
              <a:rPr dirty="0" sz="2000">
                <a:latin typeface="Arial"/>
                <a:cs typeface="Arial"/>
              </a:rPr>
              <a:t>iki aşamada </a:t>
            </a:r>
            <a:r>
              <a:rPr dirty="0" sz="2000" spc="-10">
                <a:latin typeface="Arial"/>
                <a:cs typeface="Arial"/>
              </a:rPr>
              <a:t>uygulanır:</a:t>
            </a:r>
            <a:endParaRPr sz="2000">
              <a:latin typeface="Arial"/>
              <a:cs typeface="Arial"/>
            </a:endParaRPr>
          </a:p>
          <a:p>
            <a:pPr lvl="1" marL="741680" indent="-386715">
              <a:lnSpc>
                <a:spcPct val="100000"/>
              </a:lnSpc>
              <a:spcBef>
                <a:spcPts val="680"/>
              </a:spcBef>
              <a:buClr>
                <a:srgbClr val="00AFEF"/>
              </a:buClr>
              <a:buSzPct val="80555"/>
              <a:buAutoNum type="arabicPeriod"/>
              <a:tabLst>
                <a:tab pos="741680" algn="l"/>
                <a:tab pos="742315" algn="l"/>
              </a:tabLst>
            </a:pPr>
            <a:r>
              <a:rPr dirty="0" sz="1800">
                <a:latin typeface="Arial"/>
                <a:cs typeface="Arial"/>
              </a:rPr>
              <a:t>Programın </a:t>
            </a:r>
            <a:r>
              <a:rPr dirty="0" sz="1800" spc="-10">
                <a:latin typeface="Arial"/>
                <a:cs typeface="Arial"/>
              </a:rPr>
              <a:t>Çizge </a:t>
            </a:r>
            <a:r>
              <a:rPr dirty="0" sz="1800">
                <a:latin typeface="Arial"/>
                <a:cs typeface="Arial"/>
              </a:rPr>
              <a:t>Biçimine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Dönüştürülmesi</a:t>
            </a:r>
            <a:endParaRPr sz="1800">
              <a:latin typeface="Arial"/>
              <a:cs typeface="Arial"/>
            </a:endParaRPr>
          </a:p>
          <a:p>
            <a:pPr lvl="1" marL="741680" indent="-386715">
              <a:lnSpc>
                <a:spcPct val="100000"/>
              </a:lnSpc>
              <a:spcBef>
                <a:spcPts val="640"/>
              </a:spcBef>
              <a:buClr>
                <a:srgbClr val="00AFEF"/>
              </a:buClr>
              <a:buSzPct val="80555"/>
              <a:buAutoNum type="arabicPeriod"/>
              <a:tabLst>
                <a:tab pos="741680" algn="l"/>
                <a:tab pos="742315" algn="l"/>
              </a:tabLst>
            </a:pPr>
            <a:r>
              <a:rPr dirty="0" sz="1800">
                <a:latin typeface="Arial"/>
                <a:cs typeface="Arial"/>
              </a:rPr>
              <a:t>Mc </a:t>
            </a:r>
            <a:r>
              <a:rPr dirty="0" sz="1800" spc="-5">
                <a:latin typeface="Arial"/>
                <a:cs typeface="Arial"/>
              </a:rPr>
              <a:t>Cabe Karmaşıklık </a:t>
            </a:r>
            <a:r>
              <a:rPr dirty="0" sz="1800">
                <a:latin typeface="Arial"/>
                <a:cs typeface="Arial"/>
              </a:rPr>
              <a:t>Ölçütünün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Hesaplanması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7394" y="1106106"/>
            <a:ext cx="77831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80"/>
              <a:t>Programın </a:t>
            </a:r>
            <a:r>
              <a:rPr dirty="0" u="none" sz="3600" spc="-65"/>
              <a:t>Çizge </a:t>
            </a:r>
            <a:r>
              <a:rPr dirty="0" u="none" sz="3600" spc="-55"/>
              <a:t>Biçimine</a:t>
            </a:r>
            <a:r>
              <a:rPr dirty="0" u="none" sz="3600" spc="30"/>
              <a:t> </a:t>
            </a:r>
            <a:r>
              <a:rPr dirty="0" u="none" sz="3600" spc="-55"/>
              <a:t>Dönüştürülmesi-1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30019" y="2331720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19" h="322580">
                <a:moveTo>
                  <a:pt x="162560" y="0"/>
                </a:moveTo>
                <a:lnTo>
                  <a:pt x="119341" y="5764"/>
                </a:lnTo>
                <a:lnTo>
                  <a:pt x="80508" y="22032"/>
                </a:lnTo>
                <a:lnTo>
                  <a:pt x="47609" y="47259"/>
                </a:lnTo>
                <a:lnTo>
                  <a:pt x="22192" y="79906"/>
                </a:lnTo>
                <a:lnTo>
                  <a:pt x="5806" y="118430"/>
                </a:lnTo>
                <a:lnTo>
                  <a:pt x="0" y="161289"/>
                </a:lnTo>
                <a:lnTo>
                  <a:pt x="5806" y="204149"/>
                </a:lnTo>
                <a:lnTo>
                  <a:pt x="22192" y="242673"/>
                </a:lnTo>
                <a:lnTo>
                  <a:pt x="47609" y="275320"/>
                </a:lnTo>
                <a:lnTo>
                  <a:pt x="80508" y="300547"/>
                </a:lnTo>
                <a:lnTo>
                  <a:pt x="119341" y="316815"/>
                </a:lnTo>
                <a:lnTo>
                  <a:pt x="162560" y="322579"/>
                </a:lnTo>
                <a:lnTo>
                  <a:pt x="205778" y="316815"/>
                </a:lnTo>
                <a:lnTo>
                  <a:pt x="244611" y="300547"/>
                </a:lnTo>
                <a:lnTo>
                  <a:pt x="277510" y="275320"/>
                </a:lnTo>
                <a:lnTo>
                  <a:pt x="302927" y="242673"/>
                </a:lnTo>
                <a:lnTo>
                  <a:pt x="319313" y="204149"/>
                </a:lnTo>
                <a:lnTo>
                  <a:pt x="325119" y="161289"/>
                </a:lnTo>
                <a:lnTo>
                  <a:pt x="319313" y="118430"/>
                </a:lnTo>
                <a:lnTo>
                  <a:pt x="302927" y="79906"/>
                </a:lnTo>
                <a:lnTo>
                  <a:pt x="277510" y="47259"/>
                </a:lnTo>
                <a:lnTo>
                  <a:pt x="244611" y="22032"/>
                </a:lnTo>
                <a:lnTo>
                  <a:pt x="205778" y="5764"/>
                </a:lnTo>
                <a:lnTo>
                  <a:pt x="16256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0019" y="2331720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19" h="322580">
                <a:moveTo>
                  <a:pt x="0" y="161289"/>
                </a:moveTo>
                <a:lnTo>
                  <a:pt x="5806" y="118430"/>
                </a:lnTo>
                <a:lnTo>
                  <a:pt x="22192" y="79906"/>
                </a:lnTo>
                <a:lnTo>
                  <a:pt x="47609" y="47259"/>
                </a:lnTo>
                <a:lnTo>
                  <a:pt x="80508" y="22032"/>
                </a:lnTo>
                <a:lnTo>
                  <a:pt x="119341" y="5764"/>
                </a:lnTo>
                <a:lnTo>
                  <a:pt x="162560" y="0"/>
                </a:lnTo>
                <a:lnTo>
                  <a:pt x="205778" y="5764"/>
                </a:lnTo>
                <a:lnTo>
                  <a:pt x="244611" y="22032"/>
                </a:lnTo>
                <a:lnTo>
                  <a:pt x="277510" y="47259"/>
                </a:lnTo>
                <a:lnTo>
                  <a:pt x="302927" y="79906"/>
                </a:lnTo>
                <a:lnTo>
                  <a:pt x="319313" y="118430"/>
                </a:lnTo>
                <a:lnTo>
                  <a:pt x="325119" y="161289"/>
                </a:lnTo>
                <a:lnTo>
                  <a:pt x="319313" y="204149"/>
                </a:lnTo>
                <a:lnTo>
                  <a:pt x="302927" y="242673"/>
                </a:lnTo>
                <a:lnTo>
                  <a:pt x="277510" y="275320"/>
                </a:lnTo>
                <a:lnTo>
                  <a:pt x="244611" y="300547"/>
                </a:lnTo>
                <a:lnTo>
                  <a:pt x="205778" y="316815"/>
                </a:lnTo>
                <a:lnTo>
                  <a:pt x="162560" y="322579"/>
                </a:lnTo>
                <a:lnTo>
                  <a:pt x="119341" y="316815"/>
                </a:lnTo>
                <a:lnTo>
                  <a:pt x="80508" y="300547"/>
                </a:lnTo>
                <a:lnTo>
                  <a:pt x="47609" y="275320"/>
                </a:lnTo>
                <a:lnTo>
                  <a:pt x="22192" y="242673"/>
                </a:lnTo>
                <a:lnTo>
                  <a:pt x="5806" y="204149"/>
                </a:lnTo>
                <a:lnTo>
                  <a:pt x="0" y="1612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37739" y="3365500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80" h="322579">
                <a:moveTo>
                  <a:pt x="161290" y="0"/>
                </a:moveTo>
                <a:lnTo>
                  <a:pt x="118430" y="5764"/>
                </a:lnTo>
                <a:lnTo>
                  <a:pt x="79906" y="22032"/>
                </a:lnTo>
                <a:lnTo>
                  <a:pt x="47259" y="47259"/>
                </a:lnTo>
                <a:lnTo>
                  <a:pt x="22032" y="79906"/>
                </a:lnTo>
                <a:lnTo>
                  <a:pt x="5764" y="118430"/>
                </a:lnTo>
                <a:lnTo>
                  <a:pt x="0" y="161289"/>
                </a:lnTo>
                <a:lnTo>
                  <a:pt x="5764" y="204149"/>
                </a:lnTo>
                <a:lnTo>
                  <a:pt x="22032" y="242673"/>
                </a:lnTo>
                <a:lnTo>
                  <a:pt x="47259" y="275320"/>
                </a:lnTo>
                <a:lnTo>
                  <a:pt x="79906" y="300547"/>
                </a:lnTo>
                <a:lnTo>
                  <a:pt x="118430" y="316815"/>
                </a:lnTo>
                <a:lnTo>
                  <a:pt x="161290" y="322580"/>
                </a:lnTo>
                <a:lnTo>
                  <a:pt x="204149" y="316815"/>
                </a:lnTo>
                <a:lnTo>
                  <a:pt x="242673" y="300547"/>
                </a:lnTo>
                <a:lnTo>
                  <a:pt x="275320" y="275320"/>
                </a:lnTo>
                <a:lnTo>
                  <a:pt x="300547" y="242673"/>
                </a:lnTo>
                <a:lnTo>
                  <a:pt x="316815" y="204149"/>
                </a:lnTo>
                <a:lnTo>
                  <a:pt x="322580" y="161289"/>
                </a:lnTo>
                <a:lnTo>
                  <a:pt x="316815" y="118430"/>
                </a:lnTo>
                <a:lnTo>
                  <a:pt x="300547" y="79906"/>
                </a:lnTo>
                <a:lnTo>
                  <a:pt x="275320" y="47259"/>
                </a:lnTo>
                <a:lnTo>
                  <a:pt x="242673" y="22032"/>
                </a:lnTo>
                <a:lnTo>
                  <a:pt x="204149" y="5764"/>
                </a:lnTo>
                <a:lnTo>
                  <a:pt x="16129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37739" y="3365500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80" h="322579">
                <a:moveTo>
                  <a:pt x="0" y="161289"/>
                </a:moveTo>
                <a:lnTo>
                  <a:pt x="5764" y="118430"/>
                </a:lnTo>
                <a:lnTo>
                  <a:pt x="22032" y="79906"/>
                </a:lnTo>
                <a:lnTo>
                  <a:pt x="47259" y="47259"/>
                </a:lnTo>
                <a:lnTo>
                  <a:pt x="79906" y="22032"/>
                </a:lnTo>
                <a:lnTo>
                  <a:pt x="118430" y="5764"/>
                </a:lnTo>
                <a:lnTo>
                  <a:pt x="161290" y="0"/>
                </a:lnTo>
                <a:lnTo>
                  <a:pt x="204149" y="5764"/>
                </a:lnTo>
                <a:lnTo>
                  <a:pt x="242673" y="22032"/>
                </a:lnTo>
                <a:lnTo>
                  <a:pt x="275320" y="47259"/>
                </a:lnTo>
                <a:lnTo>
                  <a:pt x="300547" y="79906"/>
                </a:lnTo>
                <a:lnTo>
                  <a:pt x="316815" y="118430"/>
                </a:lnTo>
                <a:lnTo>
                  <a:pt x="322580" y="161289"/>
                </a:lnTo>
                <a:lnTo>
                  <a:pt x="316815" y="204149"/>
                </a:lnTo>
                <a:lnTo>
                  <a:pt x="300547" y="242673"/>
                </a:lnTo>
                <a:lnTo>
                  <a:pt x="275320" y="275320"/>
                </a:lnTo>
                <a:lnTo>
                  <a:pt x="242673" y="300547"/>
                </a:lnTo>
                <a:lnTo>
                  <a:pt x="204149" y="316815"/>
                </a:lnTo>
                <a:lnTo>
                  <a:pt x="161290" y="322580"/>
                </a:lnTo>
                <a:lnTo>
                  <a:pt x="118430" y="316815"/>
                </a:lnTo>
                <a:lnTo>
                  <a:pt x="79906" y="300547"/>
                </a:lnTo>
                <a:lnTo>
                  <a:pt x="47259" y="275320"/>
                </a:lnTo>
                <a:lnTo>
                  <a:pt x="22032" y="242673"/>
                </a:lnTo>
                <a:lnTo>
                  <a:pt x="5764" y="204149"/>
                </a:lnTo>
                <a:lnTo>
                  <a:pt x="0" y="1612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56739" y="3903979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19" h="325120">
                <a:moveTo>
                  <a:pt x="162560" y="0"/>
                </a:moveTo>
                <a:lnTo>
                  <a:pt x="119341" y="5806"/>
                </a:lnTo>
                <a:lnTo>
                  <a:pt x="80508" y="22192"/>
                </a:lnTo>
                <a:lnTo>
                  <a:pt x="47609" y="47609"/>
                </a:lnTo>
                <a:lnTo>
                  <a:pt x="22192" y="80508"/>
                </a:lnTo>
                <a:lnTo>
                  <a:pt x="5806" y="119341"/>
                </a:lnTo>
                <a:lnTo>
                  <a:pt x="0" y="162560"/>
                </a:lnTo>
                <a:lnTo>
                  <a:pt x="5806" y="205778"/>
                </a:lnTo>
                <a:lnTo>
                  <a:pt x="22192" y="244611"/>
                </a:lnTo>
                <a:lnTo>
                  <a:pt x="47609" y="277510"/>
                </a:lnTo>
                <a:lnTo>
                  <a:pt x="80508" y="302927"/>
                </a:lnTo>
                <a:lnTo>
                  <a:pt x="119341" y="319313"/>
                </a:lnTo>
                <a:lnTo>
                  <a:pt x="162560" y="325120"/>
                </a:lnTo>
                <a:lnTo>
                  <a:pt x="205778" y="319313"/>
                </a:lnTo>
                <a:lnTo>
                  <a:pt x="244611" y="302927"/>
                </a:lnTo>
                <a:lnTo>
                  <a:pt x="277510" y="277510"/>
                </a:lnTo>
                <a:lnTo>
                  <a:pt x="302927" y="244611"/>
                </a:lnTo>
                <a:lnTo>
                  <a:pt x="319313" y="205778"/>
                </a:lnTo>
                <a:lnTo>
                  <a:pt x="325120" y="162560"/>
                </a:lnTo>
                <a:lnTo>
                  <a:pt x="319313" y="119341"/>
                </a:lnTo>
                <a:lnTo>
                  <a:pt x="302927" y="80508"/>
                </a:lnTo>
                <a:lnTo>
                  <a:pt x="277510" y="47609"/>
                </a:lnTo>
                <a:lnTo>
                  <a:pt x="244611" y="22192"/>
                </a:lnTo>
                <a:lnTo>
                  <a:pt x="205778" y="5806"/>
                </a:lnTo>
                <a:lnTo>
                  <a:pt x="16256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6739" y="3903979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19" h="325120">
                <a:moveTo>
                  <a:pt x="0" y="162560"/>
                </a:moveTo>
                <a:lnTo>
                  <a:pt x="5806" y="119341"/>
                </a:lnTo>
                <a:lnTo>
                  <a:pt x="22192" y="80508"/>
                </a:lnTo>
                <a:lnTo>
                  <a:pt x="47609" y="47609"/>
                </a:lnTo>
                <a:lnTo>
                  <a:pt x="80508" y="22192"/>
                </a:lnTo>
                <a:lnTo>
                  <a:pt x="119341" y="5806"/>
                </a:lnTo>
                <a:lnTo>
                  <a:pt x="162560" y="0"/>
                </a:lnTo>
                <a:lnTo>
                  <a:pt x="205778" y="5806"/>
                </a:lnTo>
                <a:lnTo>
                  <a:pt x="244611" y="22192"/>
                </a:lnTo>
                <a:lnTo>
                  <a:pt x="277510" y="47609"/>
                </a:lnTo>
                <a:lnTo>
                  <a:pt x="302927" y="80508"/>
                </a:lnTo>
                <a:lnTo>
                  <a:pt x="319313" y="119341"/>
                </a:lnTo>
                <a:lnTo>
                  <a:pt x="325120" y="162560"/>
                </a:lnTo>
                <a:lnTo>
                  <a:pt x="319313" y="205778"/>
                </a:lnTo>
                <a:lnTo>
                  <a:pt x="302927" y="244611"/>
                </a:lnTo>
                <a:lnTo>
                  <a:pt x="277510" y="277510"/>
                </a:lnTo>
                <a:lnTo>
                  <a:pt x="244611" y="302927"/>
                </a:lnTo>
                <a:lnTo>
                  <a:pt x="205778" y="319313"/>
                </a:lnTo>
                <a:lnTo>
                  <a:pt x="162560" y="325120"/>
                </a:lnTo>
                <a:lnTo>
                  <a:pt x="119341" y="319313"/>
                </a:lnTo>
                <a:lnTo>
                  <a:pt x="80508" y="302927"/>
                </a:lnTo>
                <a:lnTo>
                  <a:pt x="47609" y="277510"/>
                </a:lnTo>
                <a:lnTo>
                  <a:pt x="22192" y="244611"/>
                </a:lnTo>
                <a:lnTo>
                  <a:pt x="5806" y="205778"/>
                </a:lnTo>
                <a:lnTo>
                  <a:pt x="0" y="16256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37739" y="4445000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80" h="322579">
                <a:moveTo>
                  <a:pt x="161290" y="0"/>
                </a:moveTo>
                <a:lnTo>
                  <a:pt x="118430" y="5764"/>
                </a:lnTo>
                <a:lnTo>
                  <a:pt x="79906" y="22032"/>
                </a:lnTo>
                <a:lnTo>
                  <a:pt x="47259" y="47259"/>
                </a:lnTo>
                <a:lnTo>
                  <a:pt x="22032" y="79906"/>
                </a:lnTo>
                <a:lnTo>
                  <a:pt x="5764" y="118430"/>
                </a:lnTo>
                <a:lnTo>
                  <a:pt x="0" y="161289"/>
                </a:lnTo>
                <a:lnTo>
                  <a:pt x="5764" y="204149"/>
                </a:lnTo>
                <a:lnTo>
                  <a:pt x="22032" y="242673"/>
                </a:lnTo>
                <a:lnTo>
                  <a:pt x="47259" y="275320"/>
                </a:lnTo>
                <a:lnTo>
                  <a:pt x="79906" y="300547"/>
                </a:lnTo>
                <a:lnTo>
                  <a:pt x="118430" y="316815"/>
                </a:lnTo>
                <a:lnTo>
                  <a:pt x="161290" y="322580"/>
                </a:lnTo>
                <a:lnTo>
                  <a:pt x="204149" y="316815"/>
                </a:lnTo>
                <a:lnTo>
                  <a:pt x="242673" y="300547"/>
                </a:lnTo>
                <a:lnTo>
                  <a:pt x="275320" y="275320"/>
                </a:lnTo>
                <a:lnTo>
                  <a:pt x="300547" y="242673"/>
                </a:lnTo>
                <a:lnTo>
                  <a:pt x="316815" y="204149"/>
                </a:lnTo>
                <a:lnTo>
                  <a:pt x="322580" y="161289"/>
                </a:lnTo>
                <a:lnTo>
                  <a:pt x="316815" y="118430"/>
                </a:lnTo>
                <a:lnTo>
                  <a:pt x="300547" y="79906"/>
                </a:lnTo>
                <a:lnTo>
                  <a:pt x="275320" y="47259"/>
                </a:lnTo>
                <a:lnTo>
                  <a:pt x="242673" y="22032"/>
                </a:lnTo>
                <a:lnTo>
                  <a:pt x="204149" y="5764"/>
                </a:lnTo>
                <a:lnTo>
                  <a:pt x="16129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37739" y="4445000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80" h="322579">
                <a:moveTo>
                  <a:pt x="0" y="161289"/>
                </a:moveTo>
                <a:lnTo>
                  <a:pt x="5764" y="118430"/>
                </a:lnTo>
                <a:lnTo>
                  <a:pt x="22032" y="79906"/>
                </a:lnTo>
                <a:lnTo>
                  <a:pt x="47259" y="47259"/>
                </a:lnTo>
                <a:lnTo>
                  <a:pt x="79906" y="22032"/>
                </a:lnTo>
                <a:lnTo>
                  <a:pt x="118430" y="5764"/>
                </a:lnTo>
                <a:lnTo>
                  <a:pt x="161290" y="0"/>
                </a:lnTo>
                <a:lnTo>
                  <a:pt x="204149" y="5764"/>
                </a:lnTo>
                <a:lnTo>
                  <a:pt x="242673" y="22032"/>
                </a:lnTo>
                <a:lnTo>
                  <a:pt x="275320" y="47259"/>
                </a:lnTo>
                <a:lnTo>
                  <a:pt x="300547" y="79906"/>
                </a:lnTo>
                <a:lnTo>
                  <a:pt x="316815" y="118430"/>
                </a:lnTo>
                <a:lnTo>
                  <a:pt x="322580" y="161289"/>
                </a:lnTo>
                <a:lnTo>
                  <a:pt x="316815" y="204149"/>
                </a:lnTo>
                <a:lnTo>
                  <a:pt x="300547" y="242673"/>
                </a:lnTo>
                <a:lnTo>
                  <a:pt x="275320" y="275320"/>
                </a:lnTo>
                <a:lnTo>
                  <a:pt x="242673" y="300547"/>
                </a:lnTo>
                <a:lnTo>
                  <a:pt x="204149" y="316815"/>
                </a:lnTo>
                <a:lnTo>
                  <a:pt x="161290" y="322580"/>
                </a:lnTo>
                <a:lnTo>
                  <a:pt x="118430" y="316815"/>
                </a:lnTo>
                <a:lnTo>
                  <a:pt x="79906" y="300547"/>
                </a:lnTo>
                <a:lnTo>
                  <a:pt x="47259" y="275320"/>
                </a:lnTo>
                <a:lnTo>
                  <a:pt x="22032" y="242673"/>
                </a:lnTo>
                <a:lnTo>
                  <a:pt x="5764" y="204149"/>
                </a:lnTo>
                <a:lnTo>
                  <a:pt x="0" y="1612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19300" y="3635375"/>
            <a:ext cx="269240" cy="269240"/>
          </a:xfrm>
          <a:custGeom>
            <a:avLst/>
            <a:gdLst/>
            <a:ahLst/>
            <a:cxnLst/>
            <a:rect l="l" t="t" r="r" b="b"/>
            <a:pathLst>
              <a:path w="269239" h="269239">
                <a:moveTo>
                  <a:pt x="26924" y="187960"/>
                </a:moveTo>
                <a:lnTo>
                  <a:pt x="0" y="268731"/>
                </a:lnTo>
                <a:lnTo>
                  <a:pt x="80772" y="241807"/>
                </a:lnTo>
                <a:lnTo>
                  <a:pt x="67310" y="228345"/>
                </a:lnTo>
                <a:lnTo>
                  <a:pt x="49402" y="228345"/>
                </a:lnTo>
                <a:lnTo>
                  <a:pt x="40386" y="219329"/>
                </a:lnTo>
                <a:lnTo>
                  <a:pt x="49342" y="210378"/>
                </a:lnTo>
                <a:lnTo>
                  <a:pt x="26924" y="187960"/>
                </a:lnTo>
                <a:close/>
              </a:path>
              <a:path w="269239" h="269239">
                <a:moveTo>
                  <a:pt x="49342" y="210378"/>
                </a:moveTo>
                <a:lnTo>
                  <a:pt x="40386" y="219329"/>
                </a:lnTo>
                <a:lnTo>
                  <a:pt x="49402" y="228345"/>
                </a:lnTo>
                <a:lnTo>
                  <a:pt x="58356" y="219392"/>
                </a:lnTo>
                <a:lnTo>
                  <a:pt x="49342" y="210378"/>
                </a:lnTo>
                <a:close/>
              </a:path>
              <a:path w="269239" h="269239">
                <a:moveTo>
                  <a:pt x="58356" y="219392"/>
                </a:moveTo>
                <a:lnTo>
                  <a:pt x="49402" y="228345"/>
                </a:lnTo>
                <a:lnTo>
                  <a:pt x="67310" y="228345"/>
                </a:lnTo>
                <a:lnTo>
                  <a:pt x="58356" y="219392"/>
                </a:lnTo>
                <a:close/>
              </a:path>
              <a:path w="269239" h="269239">
                <a:moveTo>
                  <a:pt x="259842" y="0"/>
                </a:moveTo>
                <a:lnTo>
                  <a:pt x="49342" y="210378"/>
                </a:lnTo>
                <a:lnTo>
                  <a:pt x="58356" y="219392"/>
                </a:lnTo>
                <a:lnTo>
                  <a:pt x="268858" y="8889"/>
                </a:lnTo>
                <a:lnTo>
                  <a:pt x="259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14854" y="4224654"/>
            <a:ext cx="269240" cy="267970"/>
          </a:xfrm>
          <a:custGeom>
            <a:avLst/>
            <a:gdLst/>
            <a:ahLst/>
            <a:cxnLst/>
            <a:rect l="l" t="t" r="r" b="b"/>
            <a:pathLst>
              <a:path w="269239" h="267970">
                <a:moveTo>
                  <a:pt x="210267" y="218304"/>
                </a:moveTo>
                <a:lnTo>
                  <a:pt x="187832" y="240792"/>
                </a:lnTo>
                <a:lnTo>
                  <a:pt x="268731" y="267589"/>
                </a:lnTo>
                <a:lnTo>
                  <a:pt x="255249" y="227330"/>
                </a:lnTo>
                <a:lnTo>
                  <a:pt x="219328" y="227330"/>
                </a:lnTo>
                <a:lnTo>
                  <a:pt x="210267" y="218304"/>
                </a:lnTo>
                <a:close/>
              </a:path>
              <a:path w="269239" h="267970">
                <a:moveTo>
                  <a:pt x="219207" y="209343"/>
                </a:moveTo>
                <a:lnTo>
                  <a:pt x="210275" y="218313"/>
                </a:lnTo>
                <a:lnTo>
                  <a:pt x="219328" y="227330"/>
                </a:lnTo>
                <a:lnTo>
                  <a:pt x="228210" y="218304"/>
                </a:lnTo>
                <a:lnTo>
                  <a:pt x="219207" y="209343"/>
                </a:lnTo>
                <a:close/>
              </a:path>
              <a:path w="269239" h="267970">
                <a:moveTo>
                  <a:pt x="241681" y="186817"/>
                </a:moveTo>
                <a:lnTo>
                  <a:pt x="219207" y="209343"/>
                </a:lnTo>
                <a:lnTo>
                  <a:pt x="228219" y="218313"/>
                </a:lnTo>
                <a:lnTo>
                  <a:pt x="219328" y="227330"/>
                </a:lnTo>
                <a:lnTo>
                  <a:pt x="255249" y="227330"/>
                </a:lnTo>
                <a:lnTo>
                  <a:pt x="241681" y="186817"/>
                </a:lnTo>
                <a:close/>
              </a:path>
              <a:path w="269239" h="267970">
                <a:moveTo>
                  <a:pt x="8889" y="0"/>
                </a:moveTo>
                <a:lnTo>
                  <a:pt x="0" y="8890"/>
                </a:lnTo>
                <a:lnTo>
                  <a:pt x="210267" y="218304"/>
                </a:lnTo>
                <a:lnTo>
                  <a:pt x="219207" y="209343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59660" y="3688079"/>
            <a:ext cx="76200" cy="756285"/>
          </a:xfrm>
          <a:custGeom>
            <a:avLst/>
            <a:gdLst/>
            <a:ahLst/>
            <a:cxnLst/>
            <a:rect l="l" t="t" r="r" b="b"/>
            <a:pathLst>
              <a:path w="76200" h="756285">
                <a:moveTo>
                  <a:pt x="31750" y="679831"/>
                </a:moveTo>
                <a:lnTo>
                  <a:pt x="0" y="679831"/>
                </a:lnTo>
                <a:lnTo>
                  <a:pt x="38100" y="756031"/>
                </a:lnTo>
                <a:lnTo>
                  <a:pt x="69850" y="692531"/>
                </a:lnTo>
                <a:lnTo>
                  <a:pt x="31750" y="692531"/>
                </a:lnTo>
                <a:lnTo>
                  <a:pt x="31750" y="679831"/>
                </a:lnTo>
                <a:close/>
              </a:path>
              <a:path w="76200" h="756285">
                <a:moveTo>
                  <a:pt x="44450" y="0"/>
                </a:moveTo>
                <a:lnTo>
                  <a:pt x="31750" y="0"/>
                </a:lnTo>
                <a:lnTo>
                  <a:pt x="31750" y="692531"/>
                </a:lnTo>
                <a:lnTo>
                  <a:pt x="44450" y="692531"/>
                </a:lnTo>
                <a:lnTo>
                  <a:pt x="44450" y="0"/>
                </a:lnTo>
                <a:close/>
              </a:path>
              <a:path w="76200" h="756285">
                <a:moveTo>
                  <a:pt x="76200" y="679831"/>
                </a:moveTo>
                <a:lnTo>
                  <a:pt x="44450" y="679831"/>
                </a:lnTo>
                <a:lnTo>
                  <a:pt x="44450" y="692531"/>
                </a:lnTo>
                <a:lnTo>
                  <a:pt x="69850" y="692531"/>
                </a:lnTo>
                <a:lnTo>
                  <a:pt x="76200" y="6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35779" y="3370579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290" y="0"/>
                </a:moveTo>
                <a:lnTo>
                  <a:pt x="118430" y="5764"/>
                </a:lnTo>
                <a:lnTo>
                  <a:pt x="79906" y="22032"/>
                </a:lnTo>
                <a:lnTo>
                  <a:pt x="47259" y="47259"/>
                </a:lnTo>
                <a:lnTo>
                  <a:pt x="22032" y="79906"/>
                </a:lnTo>
                <a:lnTo>
                  <a:pt x="5764" y="118430"/>
                </a:lnTo>
                <a:lnTo>
                  <a:pt x="0" y="161290"/>
                </a:lnTo>
                <a:lnTo>
                  <a:pt x="5764" y="204149"/>
                </a:lnTo>
                <a:lnTo>
                  <a:pt x="22032" y="242673"/>
                </a:lnTo>
                <a:lnTo>
                  <a:pt x="47259" y="275320"/>
                </a:lnTo>
                <a:lnTo>
                  <a:pt x="79906" y="300547"/>
                </a:lnTo>
                <a:lnTo>
                  <a:pt x="118430" y="316815"/>
                </a:lnTo>
                <a:lnTo>
                  <a:pt x="161290" y="322580"/>
                </a:lnTo>
                <a:lnTo>
                  <a:pt x="204149" y="316815"/>
                </a:lnTo>
                <a:lnTo>
                  <a:pt x="242673" y="300547"/>
                </a:lnTo>
                <a:lnTo>
                  <a:pt x="275320" y="275320"/>
                </a:lnTo>
                <a:lnTo>
                  <a:pt x="300547" y="242673"/>
                </a:lnTo>
                <a:lnTo>
                  <a:pt x="316815" y="204149"/>
                </a:lnTo>
                <a:lnTo>
                  <a:pt x="322580" y="161290"/>
                </a:lnTo>
                <a:lnTo>
                  <a:pt x="316815" y="118430"/>
                </a:lnTo>
                <a:lnTo>
                  <a:pt x="300547" y="79906"/>
                </a:lnTo>
                <a:lnTo>
                  <a:pt x="275320" y="47259"/>
                </a:lnTo>
                <a:lnTo>
                  <a:pt x="242673" y="22032"/>
                </a:lnTo>
                <a:lnTo>
                  <a:pt x="204149" y="5764"/>
                </a:lnTo>
                <a:lnTo>
                  <a:pt x="16129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35779" y="3370579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0" y="161290"/>
                </a:moveTo>
                <a:lnTo>
                  <a:pt x="5764" y="118430"/>
                </a:lnTo>
                <a:lnTo>
                  <a:pt x="22032" y="79906"/>
                </a:lnTo>
                <a:lnTo>
                  <a:pt x="47259" y="47259"/>
                </a:lnTo>
                <a:lnTo>
                  <a:pt x="79906" y="22032"/>
                </a:lnTo>
                <a:lnTo>
                  <a:pt x="118430" y="5764"/>
                </a:lnTo>
                <a:lnTo>
                  <a:pt x="161290" y="0"/>
                </a:lnTo>
                <a:lnTo>
                  <a:pt x="204149" y="5764"/>
                </a:lnTo>
                <a:lnTo>
                  <a:pt x="242673" y="22032"/>
                </a:lnTo>
                <a:lnTo>
                  <a:pt x="275320" y="47259"/>
                </a:lnTo>
                <a:lnTo>
                  <a:pt x="300547" y="79906"/>
                </a:lnTo>
                <a:lnTo>
                  <a:pt x="316815" y="118430"/>
                </a:lnTo>
                <a:lnTo>
                  <a:pt x="322580" y="161290"/>
                </a:lnTo>
                <a:lnTo>
                  <a:pt x="316815" y="204149"/>
                </a:lnTo>
                <a:lnTo>
                  <a:pt x="300547" y="242673"/>
                </a:lnTo>
                <a:lnTo>
                  <a:pt x="275320" y="275320"/>
                </a:lnTo>
                <a:lnTo>
                  <a:pt x="242673" y="300547"/>
                </a:lnTo>
                <a:lnTo>
                  <a:pt x="204149" y="316815"/>
                </a:lnTo>
                <a:lnTo>
                  <a:pt x="161290" y="322580"/>
                </a:lnTo>
                <a:lnTo>
                  <a:pt x="118430" y="316815"/>
                </a:lnTo>
                <a:lnTo>
                  <a:pt x="79906" y="300547"/>
                </a:lnTo>
                <a:lnTo>
                  <a:pt x="47259" y="275320"/>
                </a:lnTo>
                <a:lnTo>
                  <a:pt x="22032" y="242673"/>
                </a:lnTo>
                <a:lnTo>
                  <a:pt x="5764" y="204149"/>
                </a:lnTo>
                <a:lnTo>
                  <a:pt x="0" y="16129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57320" y="3911600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289" y="0"/>
                </a:moveTo>
                <a:lnTo>
                  <a:pt x="118430" y="5764"/>
                </a:lnTo>
                <a:lnTo>
                  <a:pt x="79906" y="22032"/>
                </a:lnTo>
                <a:lnTo>
                  <a:pt x="47259" y="47259"/>
                </a:lnTo>
                <a:lnTo>
                  <a:pt x="22032" y="79906"/>
                </a:lnTo>
                <a:lnTo>
                  <a:pt x="5764" y="118430"/>
                </a:lnTo>
                <a:lnTo>
                  <a:pt x="0" y="161289"/>
                </a:lnTo>
                <a:lnTo>
                  <a:pt x="5764" y="204149"/>
                </a:lnTo>
                <a:lnTo>
                  <a:pt x="22032" y="242673"/>
                </a:lnTo>
                <a:lnTo>
                  <a:pt x="47259" y="275320"/>
                </a:lnTo>
                <a:lnTo>
                  <a:pt x="79906" y="300547"/>
                </a:lnTo>
                <a:lnTo>
                  <a:pt x="118430" y="316815"/>
                </a:lnTo>
                <a:lnTo>
                  <a:pt x="161289" y="322580"/>
                </a:lnTo>
                <a:lnTo>
                  <a:pt x="204149" y="316815"/>
                </a:lnTo>
                <a:lnTo>
                  <a:pt x="242673" y="300547"/>
                </a:lnTo>
                <a:lnTo>
                  <a:pt x="275320" y="275320"/>
                </a:lnTo>
                <a:lnTo>
                  <a:pt x="300547" y="242673"/>
                </a:lnTo>
                <a:lnTo>
                  <a:pt x="316815" y="204149"/>
                </a:lnTo>
                <a:lnTo>
                  <a:pt x="322579" y="161289"/>
                </a:lnTo>
                <a:lnTo>
                  <a:pt x="316815" y="118430"/>
                </a:lnTo>
                <a:lnTo>
                  <a:pt x="300547" y="79906"/>
                </a:lnTo>
                <a:lnTo>
                  <a:pt x="275320" y="47259"/>
                </a:lnTo>
                <a:lnTo>
                  <a:pt x="242673" y="22032"/>
                </a:lnTo>
                <a:lnTo>
                  <a:pt x="204149" y="5764"/>
                </a:lnTo>
                <a:lnTo>
                  <a:pt x="16128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57320" y="3911600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0" y="161289"/>
                </a:moveTo>
                <a:lnTo>
                  <a:pt x="5764" y="118430"/>
                </a:lnTo>
                <a:lnTo>
                  <a:pt x="22032" y="79906"/>
                </a:lnTo>
                <a:lnTo>
                  <a:pt x="47259" y="47259"/>
                </a:lnTo>
                <a:lnTo>
                  <a:pt x="79906" y="22032"/>
                </a:lnTo>
                <a:lnTo>
                  <a:pt x="118430" y="5764"/>
                </a:lnTo>
                <a:lnTo>
                  <a:pt x="161289" y="0"/>
                </a:lnTo>
                <a:lnTo>
                  <a:pt x="204149" y="5764"/>
                </a:lnTo>
                <a:lnTo>
                  <a:pt x="242673" y="22032"/>
                </a:lnTo>
                <a:lnTo>
                  <a:pt x="275320" y="47259"/>
                </a:lnTo>
                <a:lnTo>
                  <a:pt x="300547" y="79906"/>
                </a:lnTo>
                <a:lnTo>
                  <a:pt x="316815" y="118430"/>
                </a:lnTo>
                <a:lnTo>
                  <a:pt x="322579" y="161289"/>
                </a:lnTo>
                <a:lnTo>
                  <a:pt x="316815" y="204149"/>
                </a:lnTo>
                <a:lnTo>
                  <a:pt x="300547" y="242673"/>
                </a:lnTo>
                <a:lnTo>
                  <a:pt x="275320" y="275320"/>
                </a:lnTo>
                <a:lnTo>
                  <a:pt x="242673" y="300547"/>
                </a:lnTo>
                <a:lnTo>
                  <a:pt x="204149" y="316815"/>
                </a:lnTo>
                <a:lnTo>
                  <a:pt x="161289" y="322580"/>
                </a:lnTo>
                <a:lnTo>
                  <a:pt x="118430" y="316815"/>
                </a:lnTo>
                <a:lnTo>
                  <a:pt x="79906" y="300547"/>
                </a:lnTo>
                <a:lnTo>
                  <a:pt x="47259" y="275320"/>
                </a:lnTo>
                <a:lnTo>
                  <a:pt x="22032" y="242673"/>
                </a:lnTo>
                <a:lnTo>
                  <a:pt x="5764" y="204149"/>
                </a:lnTo>
                <a:lnTo>
                  <a:pt x="0" y="1612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35779" y="4450079"/>
            <a:ext cx="322580" cy="325120"/>
          </a:xfrm>
          <a:custGeom>
            <a:avLst/>
            <a:gdLst/>
            <a:ahLst/>
            <a:cxnLst/>
            <a:rect l="l" t="t" r="r" b="b"/>
            <a:pathLst>
              <a:path w="322579" h="325120">
                <a:moveTo>
                  <a:pt x="161290" y="0"/>
                </a:moveTo>
                <a:lnTo>
                  <a:pt x="118430" y="5806"/>
                </a:lnTo>
                <a:lnTo>
                  <a:pt x="79906" y="22192"/>
                </a:lnTo>
                <a:lnTo>
                  <a:pt x="47259" y="47609"/>
                </a:lnTo>
                <a:lnTo>
                  <a:pt x="22032" y="80508"/>
                </a:lnTo>
                <a:lnTo>
                  <a:pt x="5764" y="119341"/>
                </a:lnTo>
                <a:lnTo>
                  <a:pt x="0" y="162560"/>
                </a:lnTo>
                <a:lnTo>
                  <a:pt x="5764" y="205778"/>
                </a:lnTo>
                <a:lnTo>
                  <a:pt x="22032" y="244611"/>
                </a:lnTo>
                <a:lnTo>
                  <a:pt x="47259" y="277510"/>
                </a:lnTo>
                <a:lnTo>
                  <a:pt x="79906" y="302927"/>
                </a:lnTo>
                <a:lnTo>
                  <a:pt x="118430" y="319313"/>
                </a:lnTo>
                <a:lnTo>
                  <a:pt x="161290" y="325120"/>
                </a:lnTo>
                <a:lnTo>
                  <a:pt x="204149" y="319313"/>
                </a:lnTo>
                <a:lnTo>
                  <a:pt x="242673" y="302927"/>
                </a:lnTo>
                <a:lnTo>
                  <a:pt x="275320" y="277510"/>
                </a:lnTo>
                <a:lnTo>
                  <a:pt x="300547" y="244611"/>
                </a:lnTo>
                <a:lnTo>
                  <a:pt x="316815" y="205778"/>
                </a:lnTo>
                <a:lnTo>
                  <a:pt x="322580" y="162560"/>
                </a:lnTo>
                <a:lnTo>
                  <a:pt x="316815" y="119341"/>
                </a:lnTo>
                <a:lnTo>
                  <a:pt x="300547" y="80508"/>
                </a:lnTo>
                <a:lnTo>
                  <a:pt x="275320" y="47609"/>
                </a:lnTo>
                <a:lnTo>
                  <a:pt x="242673" y="22192"/>
                </a:lnTo>
                <a:lnTo>
                  <a:pt x="204149" y="5806"/>
                </a:lnTo>
                <a:lnTo>
                  <a:pt x="16129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35779" y="4450079"/>
            <a:ext cx="322580" cy="325120"/>
          </a:xfrm>
          <a:custGeom>
            <a:avLst/>
            <a:gdLst/>
            <a:ahLst/>
            <a:cxnLst/>
            <a:rect l="l" t="t" r="r" b="b"/>
            <a:pathLst>
              <a:path w="322579" h="325120">
                <a:moveTo>
                  <a:pt x="0" y="162560"/>
                </a:moveTo>
                <a:lnTo>
                  <a:pt x="5764" y="119341"/>
                </a:lnTo>
                <a:lnTo>
                  <a:pt x="22032" y="80508"/>
                </a:lnTo>
                <a:lnTo>
                  <a:pt x="47259" y="47609"/>
                </a:lnTo>
                <a:lnTo>
                  <a:pt x="79906" y="22192"/>
                </a:lnTo>
                <a:lnTo>
                  <a:pt x="118430" y="5806"/>
                </a:lnTo>
                <a:lnTo>
                  <a:pt x="161290" y="0"/>
                </a:lnTo>
                <a:lnTo>
                  <a:pt x="204149" y="5806"/>
                </a:lnTo>
                <a:lnTo>
                  <a:pt x="242673" y="22192"/>
                </a:lnTo>
                <a:lnTo>
                  <a:pt x="275320" y="47609"/>
                </a:lnTo>
                <a:lnTo>
                  <a:pt x="300547" y="80508"/>
                </a:lnTo>
                <a:lnTo>
                  <a:pt x="316815" y="119341"/>
                </a:lnTo>
                <a:lnTo>
                  <a:pt x="322580" y="162560"/>
                </a:lnTo>
                <a:lnTo>
                  <a:pt x="316815" y="205778"/>
                </a:lnTo>
                <a:lnTo>
                  <a:pt x="300547" y="244611"/>
                </a:lnTo>
                <a:lnTo>
                  <a:pt x="275320" y="277510"/>
                </a:lnTo>
                <a:lnTo>
                  <a:pt x="242673" y="302927"/>
                </a:lnTo>
                <a:lnTo>
                  <a:pt x="204149" y="319313"/>
                </a:lnTo>
                <a:lnTo>
                  <a:pt x="161290" y="325120"/>
                </a:lnTo>
                <a:lnTo>
                  <a:pt x="118430" y="319313"/>
                </a:lnTo>
                <a:lnTo>
                  <a:pt x="79906" y="302927"/>
                </a:lnTo>
                <a:lnTo>
                  <a:pt x="47259" y="277510"/>
                </a:lnTo>
                <a:lnTo>
                  <a:pt x="22032" y="244611"/>
                </a:lnTo>
                <a:lnTo>
                  <a:pt x="5764" y="205778"/>
                </a:lnTo>
                <a:lnTo>
                  <a:pt x="0" y="16256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7340" y="3642995"/>
            <a:ext cx="269240" cy="269240"/>
          </a:xfrm>
          <a:custGeom>
            <a:avLst/>
            <a:gdLst/>
            <a:ahLst/>
            <a:cxnLst/>
            <a:rect l="l" t="t" r="r" b="b"/>
            <a:pathLst>
              <a:path w="269239" h="269239">
                <a:moveTo>
                  <a:pt x="26924" y="187959"/>
                </a:moveTo>
                <a:lnTo>
                  <a:pt x="0" y="268731"/>
                </a:lnTo>
                <a:lnTo>
                  <a:pt x="80772" y="241807"/>
                </a:lnTo>
                <a:lnTo>
                  <a:pt x="67310" y="228345"/>
                </a:lnTo>
                <a:lnTo>
                  <a:pt x="49402" y="228345"/>
                </a:lnTo>
                <a:lnTo>
                  <a:pt x="40386" y="219328"/>
                </a:lnTo>
                <a:lnTo>
                  <a:pt x="49342" y="210378"/>
                </a:lnTo>
                <a:lnTo>
                  <a:pt x="26924" y="187959"/>
                </a:lnTo>
                <a:close/>
              </a:path>
              <a:path w="269239" h="269239">
                <a:moveTo>
                  <a:pt x="49342" y="210378"/>
                </a:moveTo>
                <a:lnTo>
                  <a:pt x="40386" y="219328"/>
                </a:lnTo>
                <a:lnTo>
                  <a:pt x="49402" y="228345"/>
                </a:lnTo>
                <a:lnTo>
                  <a:pt x="58356" y="219392"/>
                </a:lnTo>
                <a:lnTo>
                  <a:pt x="49342" y="210378"/>
                </a:lnTo>
                <a:close/>
              </a:path>
              <a:path w="269239" h="269239">
                <a:moveTo>
                  <a:pt x="58356" y="219392"/>
                </a:moveTo>
                <a:lnTo>
                  <a:pt x="49402" y="228345"/>
                </a:lnTo>
                <a:lnTo>
                  <a:pt x="67310" y="228345"/>
                </a:lnTo>
                <a:lnTo>
                  <a:pt x="58356" y="219392"/>
                </a:lnTo>
                <a:close/>
              </a:path>
              <a:path w="269239" h="269239">
                <a:moveTo>
                  <a:pt x="259842" y="0"/>
                </a:moveTo>
                <a:lnTo>
                  <a:pt x="49342" y="210378"/>
                </a:lnTo>
                <a:lnTo>
                  <a:pt x="58356" y="219392"/>
                </a:lnTo>
                <a:lnTo>
                  <a:pt x="268859" y="8889"/>
                </a:lnTo>
                <a:lnTo>
                  <a:pt x="259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12895" y="4229734"/>
            <a:ext cx="269240" cy="267970"/>
          </a:xfrm>
          <a:custGeom>
            <a:avLst/>
            <a:gdLst/>
            <a:ahLst/>
            <a:cxnLst/>
            <a:rect l="l" t="t" r="r" b="b"/>
            <a:pathLst>
              <a:path w="269239" h="267970">
                <a:moveTo>
                  <a:pt x="210267" y="218304"/>
                </a:moveTo>
                <a:lnTo>
                  <a:pt x="187832" y="240791"/>
                </a:lnTo>
                <a:lnTo>
                  <a:pt x="268731" y="267588"/>
                </a:lnTo>
                <a:lnTo>
                  <a:pt x="255249" y="227329"/>
                </a:lnTo>
                <a:lnTo>
                  <a:pt x="219328" y="227329"/>
                </a:lnTo>
                <a:lnTo>
                  <a:pt x="210267" y="218304"/>
                </a:lnTo>
                <a:close/>
              </a:path>
              <a:path w="269239" h="267970">
                <a:moveTo>
                  <a:pt x="219207" y="209343"/>
                </a:moveTo>
                <a:lnTo>
                  <a:pt x="210275" y="218312"/>
                </a:lnTo>
                <a:lnTo>
                  <a:pt x="219328" y="227329"/>
                </a:lnTo>
                <a:lnTo>
                  <a:pt x="228210" y="218304"/>
                </a:lnTo>
                <a:lnTo>
                  <a:pt x="219207" y="209343"/>
                </a:lnTo>
                <a:close/>
              </a:path>
              <a:path w="269239" h="267970">
                <a:moveTo>
                  <a:pt x="241680" y="186816"/>
                </a:moveTo>
                <a:lnTo>
                  <a:pt x="219207" y="209343"/>
                </a:lnTo>
                <a:lnTo>
                  <a:pt x="228218" y="218312"/>
                </a:lnTo>
                <a:lnTo>
                  <a:pt x="219328" y="227329"/>
                </a:lnTo>
                <a:lnTo>
                  <a:pt x="255249" y="227329"/>
                </a:lnTo>
                <a:lnTo>
                  <a:pt x="241680" y="186816"/>
                </a:lnTo>
                <a:close/>
              </a:path>
              <a:path w="269239" h="267970">
                <a:moveTo>
                  <a:pt x="8889" y="0"/>
                </a:moveTo>
                <a:lnTo>
                  <a:pt x="0" y="8889"/>
                </a:lnTo>
                <a:lnTo>
                  <a:pt x="210267" y="218304"/>
                </a:lnTo>
                <a:lnTo>
                  <a:pt x="219207" y="209343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10100" y="4176776"/>
            <a:ext cx="267970" cy="321945"/>
          </a:xfrm>
          <a:custGeom>
            <a:avLst/>
            <a:gdLst/>
            <a:ahLst/>
            <a:cxnLst/>
            <a:rect l="l" t="t" r="r" b="b"/>
            <a:pathLst>
              <a:path w="267970" h="321945">
                <a:moveTo>
                  <a:pt x="19176" y="239013"/>
                </a:moveTo>
                <a:lnTo>
                  <a:pt x="0" y="321944"/>
                </a:lnTo>
                <a:lnTo>
                  <a:pt x="77977" y="287528"/>
                </a:lnTo>
                <a:lnTo>
                  <a:pt x="65355" y="277113"/>
                </a:lnTo>
                <a:lnTo>
                  <a:pt x="45338" y="277113"/>
                </a:lnTo>
                <a:lnTo>
                  <a:pt x="35560" y="268986"/>
                </a:lnTo>
                <a:lnTo>
                  <a:pt x="43652" y="259207"/>
                </a:lnTo>
                <a:lnTo>
                  <a:pt x="19176" y="239013"/>
                </a:lnTo>
                <a:close/>
              </a:path>
              <a:path w="267970" h="321945">
                <a:moveTo>
                  <a:pt x="43652" y="259207"/>
                </a:moveTo>
                <a:lnTo>
                  <a:pt x="35560" y="268986"/>
                </a:lnTo>
                <a:lnTo>
                  <a:pt x="45338" y="277113"/>
                </a:lnTo>
                <a:lnTo>
                  <a:pt x="53461" y="267300"/>
                </a:lnTo>
                <a:lnTo>
                  <a:pt x="43652" y="259207"/>
                </a:lnTo>
                <a:close/>
              </a:path>
              <a:path w="267970" h="321945">
                <a:moveTo>
                  <a:pt x="53461" y="267300"/>
                </a:moveTo>
                <a:lnTo>
                  <a:pt x="45338" y="277113"/>
                </a:lnTo>
                <a:lnTo>
                  <a:pt x="65355" y="277113"/>
                </a:lnTo>
                <a:lnTo>
                  <a:pt x="53461" y="267300"/>
                </a:lnTo>
                <a:close/>
              </a:path>
              <a:path w="267970" h="321945">
                <a:moveTo>
                  <a:pt x="258190" y="0"/>
                </a:moveTo>
                <a:lnTo>
                  <a:pt x="43652" y="259207"/>
                </a:lnTo>
                <a:lnTo>
                  <a:pt x="53461" y="267300"/>
                </a:lnTo>
                <a:lnTo>
                  <a:pt x="267970" y="8128"/>
                </a:lnTo>
                <a:lnTo>
                  <a:pt x="258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11700" y="3855720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162560" y="0"/>
                </a:moveTo>
                <a:lnTo>
                  <a:pt x="119341" y="5806"/>
                </a:lnTo>
                <a:lnTo>
                  <a:pt x="80508" y="22192"/>
                </a:lnTo>
                <a:lnTo>
                  <a:pt x="47609" y="47609"/>
                </a:lnTo>
                <a:lnTo>
                  <a:pt x="22192" y="80508"/>
                </a:lnTo>
                <a:lnTo>
                  <a:pt x="5806" y="119341"/>
                </a:lnTo>
                <a:lnTo>
                  <a:pt x="0" y="162559"/>
                </a:lnTo>
                <a:lnTo>
                  <a:pt x="5806" y="205778"/>
                </a:lnTo>
                <a:lnTo>
                  <a:pt x="22192" y="244611"/>
                </a:lnTo>
                <a:lnTo>
                  <a:pt x="47609" y="277510"/>
                </a:lnTo>
                <a:lnTo>
                  <a:pt x="80508" y="302927"/>
                </a:lnTo>
                <a:lnTo>
                  <a:pt x="119341" y="319313"/>
                </a:lnTo>
                <a:lnTo>
                  <a:pt x="162560" y="325119"/>
                </a:lnTo>
                <a:lnTo>
                  <a:pt x="205778" y="319313"/>
                </a:lnTo>
                <a:lnTo>
                  <a:pt x="244611" y="302927"/>
                </a:lnTo>
                <a:lnTo>
                  <a:pt x="277510" y="277510"/>
                </a:lnTo>
                <a:lnTo>
                  <a:pt x="302927" y="244611"/>
                </a:lnTo>
                <a:lnTo>
                  <a:pt x="319313" y="205778"/>
                </a:lnTo>
                <a:lnTo>
                  <a:pt x="325120" y="162559"/>
                </a:lnTo>
                <a:lnTo>
                  <a:pt x="319313" y="119341"/>
                </a:lnTo>
                <a:lnTo>
                  <a:pt x="302927" y="80508"/>
                </a:lnTo>
                <a:lnTo>
                  <a:pt x="277510" y="47609"/>
                </a:lnTo>
                <a:lnTo>
                  <a:pt x="244611" y="22192"/>
                </a:lnTo>
                <a:lnTo>
                  <a:pt x="205778" y="5806"/>
                </a:lnTo>
                <a:lnTo>
                  <a:pt x="16256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11700" y="3855720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0" y="162559"/>
                </a:moveTo>
                <a:lnTo>
                  <a:pt x="5806" y="119341"/>
                </a:lnTo>
                <a:lnTo>
                  <a:pt x="22192" y="80508"/>
                </a:lnTo>
                <a:lnTo>
                  <a:pt x="47609" y="47609"/>
                </a:lnTo>
                <a:lnTo>
                  <a:pt x="80508" y="22192"/>
                </a:lnTo>
                <a:lnTo>
                  <a:pt x="119341" y="5806"/>
                </a:lnTo>
                <a:lnTo>
                  <a:pt x="162560" y="0"/>
                </a:lnTo>
                <a:lnTo>
                  <a:pt x="205778" y="5806"/>
                </a:lnTo>
                <a:lnTo>
                  <a:pt x="244611" y="22192"/>
                </a:lnTo>
                <a:lnTo>
                  <a:pt x="277510" y="47609"/>
                </a:lnTo>
                <a:lnTo>
                  <a:pt x="302927" y="80508"/>
                </a:lnTo>
                <a:lnTo>
                  <a:pt x="319313" y="119341"/>
                </a:lnTo>
                <a:lnTo>
                  <a:pt x="325120" y="162559"/>
                </a:lnTo>
                <a:lnTo>
                  <a:pt x="319313" y="205778"/>
                </a:lnTo>
                <a:lnTo>
                  <a:pt x="302927" y="244611"/>
                </a:lnTo>
                <a:lnTo>
                  <a:pt x="277510" y="277510"/>
                </a:lnTo>
                <a:lnTo>
                  <a:pt x="244611" y="302927"/>
                </a:lnTo>
                <a:lnTo>
                  <a:pt x="205778" y="319313"/>
                </a:lnTo>
                <a:lnTo>
                  <a:pt x="162560" y="325119"/>
                </a:lnTo>
                <a:lnTo>
                  <a:pt x="119341" y="319313"/>
                </a:lnTo>
                <a:lnTo>
                  <a:pt x="80508" y="302927"/>
                </a:lnTo>
                <a:lnTo>
                  <a:pt x="47609" y="277510"/>
                </a:lnTo>
                <a:lnTo>
                  <a:pt x="22192" y="244611"/>
                </a:lnTo>
                <a:lnTo>
                  <a:pt x="5806" y="205778"/>
                </a:lnTo>
                <a:lnTo>
                  <a:pt x="0" y="16255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06163" y="3642486"/>
            <a:ext cx="267335" cy="214629"/>
          </a:xfrm>
          <a:custGeom>
            <a:avLst/>
            <a:gdLst/>
            <a:ahLst/>
            <a:cxnLst/>
            <a:rect l="l" t="t" r="r" b="b"/>
            <a:pathLst>
              <a:path w="267335" h="214629">
                <a:moveTo>
                  <a:pt x="203517" y="172018"/>
                </a:moveTo>
                <a:lnTo>
                  <a:pt x="183769" y="196850"/>
                </a:lnTo>
                <a:lnTo>
                  <a:pt x="267081" y="214502"/>
                </a:lnTo>
                <a:lnTo>
                  <a:pt x="251002" y="179958"/>
                </a:lnTo>
                <a:lnTo>
                  <a:pt x="213487" y="179958"/>
                </a:lnTo>
                <a:lnTo>
                  <a:pt x="203517" y="172018"/>
                </a:lnTo>
                <a:close/>
              </a:path>
              <a:path w="267335" h="214629">
                <a:moveTo>
                  <a:pt x="211453" y="162040"/>
                </a:moveTo>
                <a:lnTo>
                  <a:pt x="203517" y="172018"/>
                </a:lnTo>
                <a:lnTo>
                  <a:pt x="213487" y="179958"/>
                </a:lnTo>
                <a:lnTo>
                  <a:pt x="221361" y="169925"/>
                </a:lnTo>
                <a:lnTo>
                  <a:pt x="211453" y="162040"/>
                </a:lnTo>
                <a:close/>
              </a:path>
              <a:path w="267335" h="214629">
                <a:moveTo>
                  <a:pt x="231139" y="137287"/>
                </a:moveTo>
                <a:lnTo>
                  <a:pt x="211453" y="162040"/>
                </a:lnTo>
                <a:lnTo>
                  <a:pt x="221361" y="169925"/>
                </a:lnTo>
                <a:lnTo>
                  <a:pt x="213487" y="179958"/>
                </a:lnTo>
                <a:lnTo>
                  <a:pt x="251002" y="179958"/>
                </a:lnTo>
                <a:lnTo>
                  <a:pt x="231139" y="137287"/>
                </a:lnTo>
                <a:close/>
              </a:path>
              <a:path w="267335" h="214629">
                <a:moveTo>
                  <a:pt x="7874" y="0"/>
                </a:moveTo>
                <a:lnTo>
                  <a:pt x="0" y="9906"/>
                </a:lnTo>
                <a:lnTo>
                  <a:pt x="203517" y="172018"/>
                </a:lnTo>
                <a:lnTo>
                  <a:pt x="211453" y="162040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09080" y="3370579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290" y="0"/>
                </a:moveTo>
                <a:lnTo>
                  <a:pt x="118430" y="5764"/>
                </a:lnTo>
                <a:lnTo>
                  <a:pt x="79906" y="22032"/>
                </a:lnTo>
                <a:lnTo>
                  <a:pt x="47259" y="47259"/>
                </a:lnTo>
                <a:lnTo>
                  <a:pt x="22032" y="79906"/>
                </a:lnTo>
                <a:lnTo>
                  <a:pt x="5764" y="118430"/>
                </a:lnTo>
                <a:lnTo>
                  <a:pt x="0" y="161290"/>
                </a:lnTo>
                <a:lnTo>
                  <a:pt x="5764" y="204149"/>
                </a:lnTo>
                <a:lnTo>
                  <a:pt x="22032" y="242673"/>
                </a:lnTo>
                <a:lnTo>
                  <a:pt x="47259" y="275320"/>
                </a:lnTo>
                <a:lnTo>
                  <a:pt x="79906" y="300547"/>
                </a:lnTo>
                <a:lnTo>
                  <a:pt x="118430" y="316815"/>
                </a:lnTo>
                <a:lnTo>
                  <a:pt x="161290" y="322580"/>
                </a:lnTo>
                <a:lnTo>
                  <a:pt x="204149" y="316815"/>
                </a:lnTo>
                <a:lnTo>
                  <a:pt x="242673" y="300547"/>
                </a:lnTo>
                <a:lnTo>
                  <a:pt x="275320" y="275320"/>
                </a:lnTo>
                <a:lnTo>
                  <a:pt x="300547" y="242673"/>
                </a:lnTo>
                <a:lnTo>
                  <a:pt x="316815" y="204149"/>
                </a:lnTo>
                <a:lnTo>
                  <a:pt x="322579" y="161290"/>
                </a:lnTo>
                <a:lnTo>
                  <a:pt x="316815" y="118430"/>
                </a:lnTo>
                <a:lnTo>
                  <a:pt x="300547" y="79906"/>
                </a:lnTo>
                <a:lnTo>
                  <a:pt x="275320" y="47259"/>
                </a:lnTo>
                <a:lnTo>
                  <a:pt x="242673" y="22032"/>
                </a:lnTo>
                <a:lnTo>
                  <a:pt x="204149" y="5764"/>
                </a:lnTo>
                <a:lnTo>
                  <a:pt x="16129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09080" y="3370579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0" y="161290"/>
                </a:moveTo>
                <a:lnTo>
                  <a:pt x="5764" y="118430"/>
                </a:lnTo>
                <a:lnTo>
                  <a:pt x="22032" y="79906"/>
                </a:lnTo>
                <a:lnTo>
                  <a:pt x="47259" y="47259"/>
                </a:lnTo>
                <a:lnTo>
                  <a:pt x="79906" y="22032"/>
                </a:lnTo>
                <a:lnTo>
                  <a:pt x="118430" y="5764"/>
                </a:lnTo>
                <a:lnTo>
                  <a:pt x="161290" y="0"/>
                </a:lnTo>
                <a:lnTo>
                  <a:pt x="204149" y="5764"/>
                </a:lnTo>
                <a:lnTo>
                  <a:pt x="242673" y="22032"/>
                </a:lnTo>
                <a:lnTo>
                  <a:pt x="275320" y="47259"/>
                </a:lnTo>
                <a:lnTo>
                  <a:pt x="300547" y="79906"/>
                </a:lnTo>
                <a:lnTo>
                  <a:pt x="316815" y="118430"/>
                </a:lnTo>
                <a:lnTo>
                  <a:pt x="322579" y="161290"/>
                </a:lnTo>
                <a:lnTo>
                  <a:pt x="316815" y="204149"/>
                </a:lnTo>
                <a:lnTo>
                  <a:pt x="300547" y="242673"/>
                </a:lnTo>
                <a:lnTo>
                  <a:pt x="275320" y="275320"/>
                </a:lnTo>
                <a:lnTo>
                  <a:pt x="242673" y="300547"/>
                </a:lnTo>
                <a:lnTo>
                  <a:pt x="204149" y="316815"/>
                </a:lnTo>
                <a:lnTo>
                  <a:pt x="161290" y="322580"/>
                </a:lnTo>
                <a:lnTo>
                  <a:pt x="118430" y="316815"/>
                </a:lnTo>
                <a:lnTo>
                  <a:pt x="79906" y="300547"/>
                </a:lnTo>
                <a:lnTo>
                  <a:pt x="47259" y="275320"/>
                </a:lnTo>
                <a:lnTo>
                  <a:pt x="22032" y="242673"/>
                </a:lnTo>
                <a:lnTo>
                  <a:pt x="5764" y="204149"/>
                </a:lnTo>
                <a:lnTo>
                  <a:pt x="0" y="16129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0620" y="3911600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289" y="0"/>
                </a:moveTo>
                <a:lnTo>
                  <a:pt x="118430" y="5764"/>
                </a:lnTo>
                <a:lnTo>
                  <a:pt x="79906" y="22032"/>
                </a:lnTo>
                <a:lnTo>
                  <a:pt x="47259" y="47259"/>
                </a:lnTo>
                <a:lnTo>
                  <a:pt x="22032" y="79906"/>
                </a:lnTo>
                <a:lnTo>
                  <a:pt x="5764" y="118430"/>
                </a:lnTo>
                <a:lnTo>
                  <a:pt x="0" y="161289"/>
                </a:lnTo>
                <a:lnTo>
                  <a:pt x="5764" y="204149"/>
                </a:lnTo>
                <a:lnTo>
                  <a:pt x="22032" y="242673"/>
                </a:lnTo>
                <a:lnTo>
                  <a:pt x="47259" y="275320"/>
                </a:lnTo>
                <a:lnTo>
                  <a:pt x="79906" y="300547"/>
                </a:lnTo>
                <a:lnTo>
                  <a:pt x="118430" y="316815"/>
                </a:lnTo>
                <a:lnTo>
                  <a:pt x="161289" y="322580"/>
                </a:lnTo>
                <a:lnTo>
                  <a:pt x="204149" y="316815"/>
                </a:lnTo>
                <a:lnTo>
                  <a:pt x="242673" y="300547"/>
                </a:lnTo>
                <a:lnTo>
                  <a:pt x="275320" y="275320"/>
                </a:lnTo>
                <a:lnTo>
                  <a:pt x="300547" y="242673"/>
                </a:lnTo>
                <a:lnTo>
                  <a:pt x="316815" y="204149"/>
                </a:lnTo>
                <a:lnTo>
                  <a:pt x="322579" y="161289"/>
                </a:lnTo>
                <a:lnTo>
                  <a:pt x="316815" y="118430"/>
                </a:lnTo>
                <a:lnTo>
                  <a:pt x="300547" y="79906"/>
                </a:lnTo>
                <a:lnTo>
                  <a:pt x="275320" y="47259"/>
                </a:lnTo>
                <a:lnTo>
                  <a:pt x="242673" y="22032"/>
                </a:lnTo>
                <a:lnTo>
                  <a:pt x="204149" y="5764"/>
                </a:lnTo>
                <a:lnTo>
                  <a:pt x="16128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0620" y="3911600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0" y="161289"/>
                </a:moveTo>
                <a:lnTo>
                  <a:pt x="5764" y="118430"/>
                </a:lnTo>
                <a:lnTo>
                  <a:pt x="22032" y="79906"/>
                </a:lnTo>
                <a:lnTo>
                  <a:pt x="47259" y="47259"/>
                </a:lnTo>
                <a:lnTo>
                  <a:pt x="79906" y="22032"/>
                </a:lnTo>
                <a:lnTo>
                  <a:pt x="118430" y="5764"/>
                </a:lnTo>
                <a:lnTo>
                  <a:pt x="161289" y="0"/>
                </a:lnTo>
                <a:lnTo>
                  <a:pt x="204149" y="5764"/>
                </a:lnTo>
                <a:lnTo>
                  <a:pt x="242673" y="22032"/>
                </a:lnTo>
                <a:lnTo>
                  <a:pt x="275320" y="47259"/>
                </a:lnTo>
                <a:lnTo>
                  <a:pt x="300547" y="79906"/>
                </a:lnTo>
                <a:lnTo>
                  <a:pt x="316815" y="118430"/>
                </a:lnTo>
                <a:lnTo>
                  <a:pt x="322579" y="161289"/>
                </a:lnTo>
                <a:lnTo>
                  <a:pt x="316815" y="204149"/>
                </a:lnTo>
                <a:lnTo>
                  <a:pt x="300547" y="242673"/>
                </a:lnTo>
                <a:lnTo>
                  <a:pt x="275320" y="275320"/>
                </a:lnTo>
                <a:lnTo>
                  <a:pt x="242673" y="300547"/>
                </a:lnTo>
                <a:lnTo>
                  <a:pt x="204149" y="316815"/>
                </a:lnTo>
                <a:lnTo>
                  <a:pt x="161289" y="322580"/>
                </a:lnTo>
                <a:lnTo>
                  <a:pt x="118430" y="316815"/>
                </a:lnTo>
                <a:lnTo>
                  <a:pt x="79906" y="300547"/>
                </a:lnTo>
                <a:lnTo>
                  <a:pt x="47259" y="275320"/>
                </a:lnTo>
                <a:lnTo>
                  <a:pt x="22032" y="242673"/>
                </a:lnTo>
                <a:lnTo>
                  <a:pt x="5764" y="204149"/>
                </a:lnTo>
                <a:lnTo>
                  <a:pt x="0" y="1612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78319" y="4721859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289" y="0"/>
                </a:moveTo>
                <a:lnTo>
                  <a:pt x="118430" y="5764"/>
                </a:lnTo>
                <a:lnTo>
                  <a:pt x="79906" y="22032"/>
                </a:lnTo>
                <a:lnTo>
                  <a:pt x="47259" y="47259"/>
                </a:lnTo>
                <a:lnTo>
                  <a:pt x="22032" y="79906"/>
                </a:lnTo>
                <a:lnTo>
                  <a:pt x="5764" y="118430"/>
                </a:lnTo>
                <a:lnTo>
                  <a:pt x="0" y="161289"/>
                </a:lnTo>
                <a:lnTo>
                  <a:pt x="5764" y="204149"/>
                </a:lnTo>
                <a:lnTo>
                  <a:pt x="22032" y="242673"/>
                </a:lnTo>
                <a:lnTo>
                  <a:pt x="47259" y="275320"/>
                </a:lnTo>
                <a:lnTo>
                  <a:pt x="79906" y="300547"/>
                </a:lnTo>
                <a:lnTo>
                  <a:pt x="118430" y="316815"/>
                </a:lnTo>
                <a:lnTo>
                  <a:pt x="161289" y="322579"/>
                </a:lnTo>
                <a:lnTo>
                  <a:pt x="204149" y="316815"/>
                </a:lnTo>
                <a:lnTo>
                  <a:pt x="242673" y="300547"/>
                </a:lnTo>
                <a:lnTo>
                  <a:pt x="275320" y="275320"/>
                </a:lnTo>
                <a:lnTo>
                  <a:pt x="300547" y="242673"/>
                </a:lnTo>
                <a:lnTo>
                  <a:pt x="316815" y="204149"/>
                </a:lnTo>
                <a:lnTo>
                  <a:pt x="322579" y="161289"/>
                </a:lnTo>
                <a:lnTo>
                  <a:pt x="316815" y="118430"/>
                </a:lnTo>
                <a:lnTo>
                  <a:pt x="300547" y="79906"/>
                </a:lnTo>
                <a:lnTo>
                  <a:pt x="275320" y="47259"/>
                </a:lnTo>
                <a:lnTo>
                  <a:pt x="242673" y="22032"/>
                </a:lnTo>
                <a:lnTo>
                  <a:pt x="204149" y="5764"/>
                </a:lnTo>
                <a:lnTo>
                  <a:pt x="16128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78319" y="4721859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0" y="161289"/>
                </a:moveTo>
                <a:lnTo>
                  <a:pt x="5764" y="118430"/>
                </a:lnTo>
                <a:lnTo>
                  <a:pt x="22032" y="79906"/>
                </a:lnTo>
                <a:lnTo>
                  <a:pt x="47259" y="47259"/>
                </a:lnTo>
                <a:lnTo>
                  <a:pt x="79906" y="22032"/>
                </a:lnTo>
                <a:lnTo>
                  <a:pt x="118430" y="5764"/>
                </a:lnTo>
                <a:lnTo>
                  <a:pt x="161289" y="0"/>
                </a:lnTo>
                <a:lnTo>
                  <a:pt x="204149" y="5764"/>
                </a:lnTo>
                <a:lnTo>
                  <a:pt x="242673" y="22032"/>
                </a:lnTo>
                <a:lnTo>
                  <a:pt x="275320" y="47259"/>
                </a:lnTo>
                <a:lnTo>
                  <a:pt x="300547" y="79906"/>
                </a:lnTo>
                <a:lnTo>
                  <a:pt x="316815" y="118430"/>
                </a:lnTo>
                <a:lnTo>
                  <a:pt x="322579" y="161289"/>
                </a:lnTo>
                <a:lnTo>
                  <a:pt x="316815" y="204149"/>
                </a:lnTo>
                <a:lnTo>
                  <a:pt x="300547" y="242673"/>
                </a:lnTo>
                <a:lnTo>
                  <a:pt x="275320" y="275320"/>
                </a:lnTo>
                <a:lnTo>
                  <a:pt x="242673" y="300547"/>
                </a:lnTo>
                <a:lnTo>
                  <a:pt x="204149" y="316815"/>
                </a:lnTo>
                <a:lnTo>
                  <a:pt x="161289" y="322579"/>
                </a:lnTo>
                <a:lnTo>
                  <a:pt x="118430" y="316815"/>
                </a:lnTo>
                <a:lnTo>
                  <a:pt x="79906" y="300547"/>
                </a:lnTo>
                <a:lnTo>
                  <a:pt x="47259" y="275320"/>
                </a:lnTo>
                <a:lnTo>
                  <a:pt x="22032" y="242673"/>
                </a:lnTo>
                <a:lnTo>
                  <a:pt x="5764" y="204149"/>
                </a:lnTo>
                <a:lnTo>
                  <a:pt x="0" y="1612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90640" y="3642995"/>
            <a:ext cx="269240" cy="269240"/>
          </a:xfrm>
          <a:custGeom>
            <a:avLst/>
            <a:gdLst/>
            <a:ahLst/>
            <a:cxnLst/>
            <a:rect l="l" t="t" r="r" b="b"/>
            <a:pathLst>
              <a:path w="269240" h="269239">
                <a:moveTo>
                  <a:pt x="26924" y="187959"/>
                </a:moveTo>
                <a:lnTo>
                  <a:pt x="0" y="268731"/>
                </a:lnTo>
                <a:lnTo>
                  <a:pt x="80772" y="241807"/>
                </a:lnTo>
                <a:lnTo>
                  <a:pt x="67310" y="228345"/>
                </a:lnTo>
                <a:lnTo>
                  <a:pt x="49402" y="228345"/>
                </a:lnTo>
                <a:lnTo>
                  <a:pt x="40386" y="219328"/>
                </a:lnTo>
                <a:lnTo>
                  <a:pt x="49342" y="210378"/>
                </a:lnTo>
                <a:lnTo>
                  <a:pt x="26924" y="187959"/>
                </a:lnTo>
                <a:close/>
              </a:path>
              <a:path w="269240" h="269239">
                <a:moveTo>
                  <a:pt x="49342" y="210378"/>
                </a:moveTo>
                <a:lnTo>
                  <a:pt x="40386" y="219328"/>
                </a:lnTo>
                <a:lnTo>
                  <a:pt x="49402" y="228345"/>
                </a:lnTo>
                <a:lnTo>
                  <a:pt x="58356" y="219392"/>
                </a:lnTo>
                <a:lnTo>
                  <a:pt x="49342" y="210378"/>
                </a:lnTo>
                <a:close/>
              </a:path>
              <a:path w="269240" h="269239">
                <a:moveTo>
                  <a:pt x="58356" y="219392"/>
                </a:moveTo>
                <a:lnTo>
                  <a:pt x="49402" y="228345"/>
                </a:lnTo>
                <a:lnTo>
                  <a:pt x="67310" y="228345"/>
                </a:lnTo>
                <a:lnTo>
                  <a:pt x="58356" y="219392"/>
                </a:lnTo>
                <a:close/>
              </a:path>
              <a:path w="269240" h="269239">
                <a:moveTo>
                  <a:pt x="259841" y="0"/>
                </a:moveTo>
                <a:lnTo>
                  <a:pt x="49342" y="210378"/>
                </a:lnTo>
                <a:lnTo>
                  <a:pt x="58356" y="219392"/>
                </a:lnTo>
                <a:lnTo>
                  <a:pt x="268859" y="8889"/>
                </a:lnTo>
                <a:lnTo>
                  <a:pt x="259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86195" y="4229734"/>
            <a:ext cx="537845" cy="537845"/>
          </a:xfrm>
          <a:custGeom>
            <a:avLst/>
            <a:gdLst/>
            <a:ahLst/>
            <a:cxnLst/>
            <a:rect l="l" t="t" r="r" b="b"/>
            <a:pathLst>
              <a:path w="537845" h="537845">
                <a:moveTo>
                  <a:pt x="479489" y="488504"/>
                </a:moveTo>
                <a:lnTo>
                  <a:pt x="457073" y="510920"/>
                </a:lnTo>
                <a:lnTo>
                  <a:pt x="537845" y="537844"/>
                </a:lnTo>
                <a:lnTo>
                  <a:pt x="524383" y="497458"/>
                </a:lnTo>
                <a:lnTo>
                  <a:pt x="488441" y="497458"/>
                </a:lnTo>
                <a:lnTo>
                  <a:pt x="479489" y="488504"/>
                </a:lnTo>
                <a:close/>
              </a:path>
              <a:path w="537845" h="537845">
                <a:moveTo>
                  <a:pt x="488504" y="479489"/>
                </a:moveTo>
                <a:lnTo>
                  <a:pt x="479489" y="488504"/>
                </a:lnTo>
                <a:lnTo>
                  <a:pt x="488441" y="497458"/>
                </a:lnTo>
                <a:lnTo>
                  <a:pt x="497458" y="488441"/>
                </a:lnTo>
                <a:lnTo>
                  <a:pt x="488504" y="479489"/>
                </a:lnTo>
                <a:close/>
              </a:path>
              <a:path w="537845" h="537845">
                <a:moveTo>
                  <a:pt x="510921" y="457072"/>
                </a:moveTo>
                <a:lnTo>
                  <a:pt x="488504" y="479489"/>
                </a:lnTo>
                <a:lnTo>
                  <a:pt x="497458" y="488441"/>
                </a:lnTo>
                <a:lnTo>
                  <a:pt x="488441" y="497458"/>
                </a:lnTo>
                <a:lnTo>
                  <a:pt x="524383" y="497458"/>
                </a:lnTo>
                <a:lnTo>
                  <a:pt x="510921" y="457072"/>
                </a:lnTo>
                <a:close/>
              </a:path>
              <a:path w="537845" h="537845">
                <a:moveTo>
                  <a:pt x="8889" y="0"/>
                </a:moveTo>
                <a:lnTo>
                  <a:pt x="0" y="8889"/>
                </a:lnTo>
                <a:lnTo>
                  <a:pt x="479489" y="488504"/>
                </a:lnTo>
                <a:lnTo>
                  <a:pt x="488504" y="479489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16597" y="4178427"/>
            <a:ext cx="228600" cy="542925"/>
          </a:xfrm>
          <a:custGeom>
            <a:avLst/>
            <a:gdLst/>
            <a:ahLst/>
            <a:cxnLst/>
            <a:rect l="l" t="t" r="r" b="b"/>
            <a:pathLst>
              <a:path w="228600" h="542925">
                <a:moveTo>
                  <a:pt x="187213" y="474533"/>
                </a:moveTo>
                <a:lnTo>
                  <a:pt x="157733" y="486283"/>
                </a:lnTo>
                <a:lnTo>
                  <a:pt x="221360" y="542925"/>
                </a:lnTo>
                <a:lnTo>
                  <a:pt x="226109" y="486283"/>
                </a:lnTo>
                <a:lnTo>
                  <a:pt x="191897" y="486283"/>
                </a:lnTo>
                <a:lnTo>
                  <a:pt x="187213" y="474533"/>
                </a:lnTo>
                <a:close/>
              </a:path>
              <a:path w="228600" h="542925">
                <a:moveTo>
                  <a:pt x="199020" y="469827"/>
                </a:moveTo>
                <a:lnTo>
                  <a:pt x="187213" y="474533"/>
                </a:lnTo>
                <a:lnTo>
                  <a:pt x="191897" y="486283"/>
                </a:lnTo>
                <a:lnTo>
                  <a:pt x="203707" y="481584"/>
                </a:lnTo>
                <a:lnTo>
                  <a:pt x="199020" y="469827"/>
                </a:lnTo>
                <a:close/>
              </a:path>
              <a:path w="228600" h="542925">
                <a:moveTo>
                  <a:pt x="228473" y="458089"/>
                </a:moveTo>
                <a:lnTo>
                  <a:pt x="199020" y="469827"/>
                </a:lnTo>
                <a:lnTo>
                  <a:pt x="203707" y="481584"/>
                </a:lnTo>
                <a:lnTo>
                  <a:pt x="191897" y="486283"/>
                </a:lnTo>
                <a:lnTo>
                  <a:pt x="226109" y="486283"/>
                </a:lnTo>
                <a:lnTo>
                  <a:pt x="228473" y="458089"/>
                </a:lnTo>
                <a:close/>
              </a:path>
              <a:path w="228600" h="542925">
                <a:moveTo>
                  <a:pt x="11683" y="0"/>
                </a:moveTo>
                <a:lnTo>
                  <a:pt x="0" y="4825"/>
                </a:lnTo>
                <a:lnTo>
                  <a:pt x="187213" y="474533"/>
                </a:lnTo>
                <a:lnTo>
                  <a:pt x="199020" y="469827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62419" y="3855720"/>
            <a:ext cx="322580" cy="325120"/>
          </a:xfrm>
          <a:custGeom>
            <a:avLst/>
            <a:gdLst/>
            <a:ahLst/>
            <a:cxnLst/>
            <a:rect l="l" t="t" r="r" b="b"/>
            <a:pathLst>
              <a:path w="322579" h="325120">
                <a:moveTo>
                  <a:pt x="161289" y="0"/>
                </a:moveTo>
                <a:lnTo>
                  <a:pt x="118430" y="5806"/>
                </a:lnTo>
                <a:lnTo>
                  <a:pt x="79906" y="22192"/>
                </a:lnTo>
                <a:lnTo>
                  <a:pt x="47259" y="47609"/>
                </a:lnTo>
                <a:lnTo>
                  <a:pt x="22032" y="80508"/>
                </a:lnTo>
                <a:lnTo>
                  <a:pt x="5764" y="119341"/>
                </a:lnTo>
                <a:lnTo>
                  <a:pt x="0" y="162559"/>
                </a:lnTo>
                <a:lnTo>
                  <a:pt x="5764" y="205778"/>
                </a:lnTo>
                <a:lnTo>
                  <a:pt x="22032" y="244611"/>
                </a:lnTo>
                <a:lnTo>
                  <a:pt x="47259" y="277510"/>
                </a:lnTo>
                <a:lnTo>
                  <a:pt x="79906" y="302927"/>
                </a:lnTo>
                <a:lnTo>
                  <a:pt x="118430" y="319313"/>
                </a:lnTo>
                <a:lnTo>
                  <a:pt x="161289" y="325119"/>
                </a:lnTo>
                <a:lnTo>
                  <a:pt x="204149" y="319313"/>
                </a:lnTo>
                <a:lnTo>
                  <a:pt x="242673" y="302927"/>
                </a:lnTo>
                <a:lnTo>
                  <a:pt x="275320" y="277510"/>
                </a:lnTo>
                <a:lnTo>
                  <a:pt x="300547" y="244611"/>
                </a:lnTo>
                <a:lnTo>
                  <a:pt x="316815" y="205778"/>
                </a:lnTo>
                <a:lnTo>
                  <a:pt x="322579" y="162559"/>
                </a:lnTo>
                <a:lnTo>
                  <a:pt x="316815" y="119341"/>
                </a:lnTo>
                <a:lnTo>
                  <a:pt x="300547" y="80508"/>
                </a:lnTo>
                <a:lnTo>
                  <a:pt x="275320" y="47609"/>
                </a:lnTo>
                <a:lnTo>
                  <a:pt x="242673" y="22192"/>
                </a:lnTo>
                <a:lnTo>
                  <a:pt x="204149" y="5806"/>
                </a:lnTo>
                <a:lnTo>
                  <a:pt x="16128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662419" y="3855720"/>
            <a:ext cx="322580" cy="325120"/>
          </a:xfrm>
          <a:custGeom>
            <a:avLst/>
            <a:gdLst/>
            <a:ahLst/>
            <a:cxnLst/>
            <a:rect l="l" t="t" r="r" b="b"/>
            <a:pathLst>
              <a:path w="322579" h="325120">
                <a:moveTo>
                  <a:pt x="0" y="162559"/>
                </a:moveTo>
                <a:lnTo>
                  <a:pt x="5764" y="119341"/>
                </a:lnTo>
                <a:lnTo>
                  <a:pt x="22032" y="80508"/>
                </a:lnTo>
                <a:lnTo>
                  <a:pt x="47259" y="47609"/>
                </a:lnTo>
                <a:lnTo>
                  <a:pt x="79906" y="22192"/>
                </a:lnTo>
                <a:lnTo>
                  <a:pt x="118430" y="5806"/>
                </a:lnTo>
                <a:lnTo>
                  <a:pt x="161289" y="0"/>
                </a:lnTo>
                <a:lnTo>
                  <a:pt x="204149" y="5806"/>
                </a:lnTo>
                <a:lnTo>
                  <a:pt x="242673" y="22192"/>
                </a:lnTo>
                <a:lnTo>
                  <a:pt x="275320" y="47609"/>
                </a:lnTo>
                <a:lnTo>
                  <a:pt x="300547" y="80508"/>
                </a:lnTo>
                <a:lnTo>
                  <a:pt x="316815" y="119341"/>
                </a:lnTo>
                <a:lnTo>
                  <a:pt x="322579" y="162559"/>
                </a:lnTo>
                <a:lnTo>
                  <a:pt x="316815" y="205778"/>
                </a:lnTo>
                <a:lnTo>
                  <a:pt x="300547" y="244611"/>
                </a:lnTo>
                <a:lnTo>
                  <a:pt x="275320" y="277510"/>
                </a:lnTo>
                <a:lnTo>
                  <a:pt x="242673" y="302927"/>
                </a:lnTo>
                <a:lnTo>
                  <a:pt x="204149" y="319313"/>
                </a:lnTo>
                <a:lnTo>
                  <a:pt x="161289" y="325119"/>
                </a:lnTo>
                <a:lnTo>
                  <a:pt x="118430" y="319313"/>
                </a:lnTo>
                <a:lnTo>
                  <a:pt x="79906" y="302927"/>
                </a:lnTo>
                <a:lnTo>
                  <a:pt x="47259" y="277510"/>
                </a:lnTo>
                <a:lnTo>
                  <a:pt x="22032" y="244611"/>
                </a:lnTo>
                <a:lnTo>
                  <a:pt x="5764" y="205778"/>
                </a:lnTo>
                <a:lnTo>
                  <a:pt x="0" y="16255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762622" y="3691128"/>
            <a:ext cx="72262" cy="163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91680" y="3855720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162560" y="0"/>
                </a:moveTo>
                <a:lnTo>
                  <a:pt x="119341" y="5806"/>
                </a:lnTo>
                <a:lnTo>
                  <a:pt x="80508" y="22192"/>
                </a:lnTo>
                <a:lnTo>
                  <a:pt x="47609" y="47609"/>
                </a:lnTo>
                <a:lnTo>
                  <a:pt x="22192" y="80508"/>
                </a:lnTo>
                <a:lnTo>
                  <a:pt x="5806" y="119341"/>
                </a:lnTo>
                <a:lnTo>
                  <a:pt x="0" y="162559"/>
                </a:lnTo>
                <a:lnTo>
                  <a:pt x="5806" y="205778"/>
                </a:lnTo>
                <a:lnTo>
                  <a:pt x="22192" y="244611"/>
                </a:lnTo>
                <a:lnTo>
                  <a:pt x="47609" y="277510"/>
                </a:lnTo>
                <a:lnTo>
                  <a:pt x="80508" y="302927"/>
                </a:lnTo>
                <a:lnTo>
                  <a:pt x="119341" y="319313"/>
                </a:lnTo>
                <a:lnTo>
                  <a:pt x="162560" y="325119"/>
                </a:lnTo>
                <a:lnTo>
                  <a:pt x="205778" y="319313"/>
                </a:lnTo>
                <a:lnTo>
                  <a:pt x="244611" y="302927"/>
                </a:lnTo>
                <a:lnTo>
                  <a:pt x="277510" y="277510"/>
                </a:lnTo>
                <a:lnTo>
                  <a:pt x="302927" y="244611"/>
                </a:lnTo>
                <a:lnTo>
                  <a:pt x="319313" y="205778"/>
                </a:lnTo>
                <a:lnTo>
                  <a:pt x="325120" y="162559"/>
                </a:lnTo>
                <a:lnTo>
                  <a:pt x="319313" y="119341"/>
                </a:lnTo>
                <a:lnTo>
                  <a:pt x="302927" y="80508"/>
                </a:lnTo>
                <a:lnTo>
                  <a:pt x="277510" y="47609"/>
                </a:lnTo>
                <a:lnTo>
                  <a:pt x="244611" y="22192"/>
                </a:lnTo>
                <a:lnTo>
                  <a:pt x="205778" y="5806"/>
                </a:lnTo>
                <a:lnTo>
                  <a:pt x="16256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91680" y="3855720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0" y="162559"/>
                </a:moveTo>
                <a:lnTo>
                  <a:pt x="5806" y="119341"/>
                </a:lnTo>
                <a:lnTo>
                  <a:pt x="22192" y="80508"/>
                </a:lnTo>
                <a:lnTo>
                  <a:pt x="47609" y="47609"/>
                </a:lnTo>
                <a:lnTo>
                  <a:pt x="80508" y="22192"/>
                </a:lnTo>
                <a:lnTo>
                  <a:pt x="119341" y="5806"/>
                </a:lnTo>
                <a:lnTo>
                  <a:pt x="162560" y="0"/>
                </a:lnTo>
                <a:lnTo>
                  <a:pt x="205778" y="5806"/>
                </a:lnTo>
                <a:lnTo>
                  <a:pt x="244611" y="22192"/>
                </a:lnTo>
                <a:lnTo>
                  <a:pt x="277510" y="47609"/>
                </a:lnTo>
                <a:lnTo>
                  <a:pt x="302927" y="80508"/>
                </a:lnTo>
                <a:lnTo>
                  <a:pt x="319313" y="119341"/>
                </a:lnTo>
                <a:lnTo>
                  <a:pt x="325120" y="162559"/>
                </a:lnTo>
                <a:lnTo>
                  <a:pt x="319313" y="205778"/>
                </a:lnTo>
                <a:lnTo>
                  <a:pt x="302927" y="244611"/>
                </a:lnTo>
                <a:lnTo>
                  <a:pt x="277510" y="277510"/>
                </a:lnTo>
                <a:lnTo>
                  <a:pt x="244611" y="302927"/>
                </a:lnTo>
                <a:lnTo>
                  <a:pt x="205778" y="319313"/>
                </a:lnTo>
                <a:lnTo>
                  <a:pt x="162560" y="325119"/>
                </a:lnTo>
                <a:lnTo>
                  <a:pt x="119341" y="319313"/>
                </a:lnTo>
                <a:lnTo>
                  <a:pt x="80508" y="302927"/>
                </a:lnTo>
                <a:lnTo>
                  <a:pt x="47609" y="277510"/>
                </a:lnTo>
                <a:lnTo>
                  <a:pt x="22192" y="244611"/>
                </a:lnTo>
                <a:lnTo>
                  <a:pt x="5806" y="205778"/>
                </a:lnTo>
                <a:lnTo>
                  <a:pt x="0" y="16255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80225" y="3641852"/>
            <a:ext cx="374015" cy="215265"/>
          </a:xfrm>
          <a:custGeom>
            <a:avLst/>
            <a:gdLst/>
            <a:ahLst/>
            <a:cxnLst/>
            <a:rect l="l" t="t" r="r" b="b"/>
            <a:pathLst>
              <a:path w="374015" h="215264">
                <a:moveTo>
                  <a:pt x="304045" y="183112"/>
                </a:moveTo>
                <a:lnTo>
                  <a:pt x="288417" y="210820"/>
                </a:lnTo>
                <a:lnTo>
                  <a:pt x="373506" y="215137"/>
                </a:lnTo>
                <a:lnTo>
                  <a:pt x="356149" y="189356"/>
                </a:lnTo>
                <a:lnTo>
                  <a:pt x="315086" y="189356"/>
                </a:lnTo>
                <a:lnTo>
                  <a:pt x="304045" y="183112"/>
                </a:lnTo>
                <a:close/>
              </a:path>
              <a:path w="374015" h="215264">
                <a:moveTo>
                  <a:pt x="310278" y="172062"/>
                </a:moveTo>
                <a:lnTo>
                  <a:pt x="304045" y="183112"/>
                </a:lnTo>
                <a:lnTo>
                  <a:pt x="315086" y="189356"/>
                </a:lnTo>
                <a:lnTo>
                  <a:pt x="321309" y="178308"/>
                </a:lnTo>
                <a:lnTo>
                  <a:pt x="310278" y="172062"/>
                </a:lnTo>
                <a:close/>
              </a:path>
              <a:path w="374015" h="215264">
                <a:moveTo>
                  <a:pt x="325881" y="144399"/>
                </a:moveTo>
                <a:lnTo>
                  <a:pt x="310278" y="172062"/>
                </a:lnTo>
                <a:lnTo>
                  <a:pt x="321309" y="178308"/>
                </a:lnTo>
                <a:lnTo>
                  <a:pt x="315086" y="189356"/>
                </a:lnTo>
                <a:lnTo>
                  <a:pt x="356149" y="189356"/>
                </a:lnTo>
                <a:lnTo>
                  <a:pt x="325881" y="144399"/>
                </a:lnTo>
                <a:close/>
              </a:path>
              <a:path w="374015" h="215264">
                <a:moveTo>
                  <a:pt x="6350" y="0"/>
                </a:moveTo>
                <a:lnTo>
                  <a:pt x="0" y="11175"/>
                </a:lnTo>
                <a:lnTo>
                  <a:pt x="304045" y="183112"/>
                </a:lnTo>
                <a:lnTo>
                  <a:pt x="310278" y="172062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632700" y="3855720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162559" y="0"/>
                </a:moveTo>
                <a:lnTo>
                  <a:pt x="119341" y="5806"/>
                </a:lnTo>
                <a:lnTo>
                  <a:pt x="80508" y="22192"/>
                </a:lnTo>
                <a:lnTo>
                  <a:pt x="47609" y="47609"/>
                </a:lnTo>
                <a:lnTo>
                  <a:pt x="22192" y="80508"/>
                </a:lnTo>
                <a:lnTo>
                  <a:pt x="5806" y="119341"/>
                </a:lnTo>
                <a:lnTo>
                  <a:pt x="0" y="162559"/>
                </a:lnTo>
                <a:lnTo>
                  <a:pt x="5806" y="205778"/>
                </a:lnTo>
                <a:lnTo>
                  <a:pt x="22192" y="244611"/>
                </a:lnTo>
                <a:lnTo>
                  <a:pt x="47609" y="277510"/>
                </a:lnTo>
                <a:lnTo>
                  <a:pt x="80508" y="302927"/>
                </a:lnTo>
                <a:lnTo>
                  <a:pt x="119341" y="319313"/>
                </a:lnTo>
                <a:lnTo>
                  <a:pt x="162559" y="325119"/>
                </a:lnTo>
                <a:lnTo>
                  <a:pt x="205778" y="319313"/>
                </a:lnTo>
                <a:lnTo>
                  <a:pt x="244611" y="302927"/>
                </a:lnTo>
                <a:lnTo>
                  <a:pt x="277510" y="277510"/>
                </a:lnTo>
                <a:lnTo>
                  <a:pt x="302927" y="244611"/>
                </a:lnTo>
                <a:lnTo>
                  <a:pt x="319313" y="205778"/>
                </a:lnTo>
                <a:lnTo>
                  <a:pt x="325120" y="162559"/>
                </a:lnTo>
                <a:lnTo>
                  <a:pt x="319313" y="119341"/>
                </a:lnTo>
                <a:lnTo>
                  <a:pt x="302927" y="80508"/>
                </a:lnTo>
                <a:lnTo>
                  <a:pt x="277510" y="47609"/>
                </a:lnTo>
                <a:lnTo>
                  <a:pt x="244611" y="22192"/>
                </a:lnTo>
                <a:lnTo>
                  <a:pt x="205778" y="5806"/>
                </a:lnTo>
                <a:lnTo>
                  <a:pt x="1625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32700" y="3855720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0" y="162559"/>
                </a:moveTo>
                <a:lnTo>
                  <a:pt x="5806" y="119341"/>
                </a:lnTo>
                <a:lnTo>
                  <a:pt x="22192" y="80508"/>
                </a:lnTo>
                <a:lnTo>
                  <a:pt x="47609" y="47609"/>
                </a:lnTo>
                <a:lnTo>
                  <a:pt x="80508" y="22192"/>
                </a:lnTo>
                <a:lnTo>
                  <a:pt x="119341" y="5806"/>
                </a:lnTo>
                <a:lnTo>
                  <a:pt x="162559" y="0"/>
                </a:lnTo>
                <a:lnTo>
                  <a:pt x="205778" y="5806"/>
                </a:lnTo>
                <a:lnTo>
                  <a:pt x="244611" y="22192"/>
                </a:lnTo>
                <a:lnTo>
                  <a:pt x="277510" y="47609"/>
                </a:lnTo>
                <a:lnTo>
                  <a:pt x="302927" y="80508"/>
                </a:lnTo>
                <a:lnTo>
                  <a:pt x="319313" y="119341"/>
                </a:lnTo>
                <a:lnTo>
                  <a:pt x="325120" y="162559"/>
                </a:lnTo>
                <a:lnTo>
                  <a:pt x="319313" y="205778"/>
                </a:lnTo>
                <a:lnTo>
                  <a:pt x="302927" y="244611"/>
                </a:lnTo>
                <a:lnTo>
                  <a:pt x="277510" y="277510"/>
                </a:lnTo>
                <a:lnTo>
                  <a:pt x="244611" y="302927"/>
                </a:lnTo>
                <a:lnTo>
                  <a:pt x="205778" y="319313"/>
                </a:lnTo>
                <a:lnTo>
                  <a:pt x="162559" y="325119"/>
                </a:lnTo>
                <a:lnTo>
                  <a:pt x="119341" y="319313"/>
                </a:lnTo>
                <a:lnTo>
                  <a:pt x="80508" y="302927"/>
                </a:lnTo>
                <a:lnTo>
                  <a:pt x="47609" y="277510"/>
                </a:lnTo>
                <a:lnTo>
                  <a:pt x="22192" y="244611"/>
                </a:lnTo>
                <a:lnTo>
                  <a:pt x="5806" y="205778"/>
                </a:lnTo>
                <a:lnTo>
                  <a:pt x="0" y="16255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29373" y="3527171"/>
            <a:ext cx="865505" cy="339090"/>
          </a:xfrm>
          <a:custGeom>
            <a:avLst/>
            <a:gdLst/>
            <a:ahLst/>
            <a:cxnLst/>
            <a:rect l="l" t="t" r="r" b="b"/>
            <a:pathLst>
              <a:path w="865504" h="339089">
                <a:moveTo>
                  <a:pt x="791904" y="308980"/>
                </a:moveTo>
                <a:lnTo>
                  <a:pt x="780796" y="338708"/>
                </a:lnTo>
                <a:lnTo>
                  <a:pt x="865504" y="329818"/>
                </a:lnTo>
                <a:lnTo>
                  <a:pt x="850287" y="313435"/>
                </a:lnTo>
                <a:lnTo>
                  <a:pt x="803782" y="313435"/>
                </a:lnTo>
                <a:lnTo>
                  <a:pt x="791904" y="308980"/>
                </a:lnTo>
                <a:close/>
              </a:path>
              <a:path w="865504" h="339089">
                <a:moveTo>
                  <a:pt x="796322" y="297156"/>
                </a:moveTo>
                <a:lnTo>
                  <a:pt x="791904" y="308980"/>
                </a:lnTo>
                <a:lnTo>
                  <a:pt x="803782" y="313435"/>
                </a:lnTo>
                <a:lnTo>
                  <a:pt x="808227" y="301624"/>
                </a:lnTo>
                <a:lnTo>
                  <a:pt x="796322" y="297156"/>
                </a:lnTo>
                <a:close/>
              </a:path>
              <a:path w="865504" h="339089">
                <a:moveTo>
                  <a:pt x="807466" y="267334"/>
                </a:moveTo>
                <a:lnTo>
                  <a:pt x="796322" y="297156"/>
                </a:lnTo>
                <a:lnTo>
                  <a:pt x="808227" y="301624"/>
                </a:lnTo>
                <a:lnTo>
                  <a:pt x="803782" y="313435"/>
                </a:lnTo>
                <a:lnTo>
                  <a:pt x="850287" y="313435"/>
                </a:lnTo>
                <a:lnTo>
                  <a:pt x="807466" y="267334"/>
                </a:lnTo>
                <a:close/>
              </a:path>
              <a:path w="865504" h="339089">
                <a:moveTo>
                  <a:pt x="4572" y="0"/>
                </a:moveTo>
                <a:lnTo>
                  <a:pt x="0" y="11937"/>
                </a:lnTo>
                <a:lnTo>
                  <a:pt x="791904" y="308980"/>
                </a:lnTo>
                <a:lnTo>
                  <a:pt x="796322" y="297156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31228" y="4178427"/>
            <a:ext cx="228600" cy="542925"/>
          </a:xfrm>
          <a:custGeom>
            <a:avLst/>
            <a:gdLst/>
            <a:ahLst/>
            <a:cxnLst/>
            <a:rect l="l" t="t" r="r" b="b"/>
            <a:pathLst>
              <a:path w="228600" h="542925">
                <a:moveTo>
                  <a:pt x="0" y="458089"/>
                </a:moveTo>
                <a:lnTo>
                  <a:pt x="7112" y="542925"/>
                </a:lnTo>
                <a:lnTo>
                  <a:pt x="70739" y="486283"/>
                </a:lnTo>
                <a:lnTo>
                  <a:pt x="36575" y="486283"/>
                </a:lnTo>
                <a:lnTo>
                  <a:pt x="24765" y="481584"/>
                </a:lnTo>
                <a:lnTo>
                  <a:pt x="29449" y="469826"/>
                </a:lnTo>
                <a:lnTo>
                  <a:pt x="0" y="458089"/>
                </a:lnTo>
                <a:close/>
              </a:path>
              <a:path w="228600" h="542925">
                <a:moveTo>
                  <a:pt x="29449" y="469826"/>
                </a:moveTo>
                <a:lnTo>
                  <a:pt x="24765" y="481584"/>
                </a:lnTo>
                <a:lnTo>
                  <a:pt x="36575" y="486283"/>
                </a:lnTo>
                <a:lnTo>
                  <a:pt x="41259" y="474533"/>
                </a:lnTo>
                <a:lnTo>
                  <a:pt x="29449" y="469826"/>
                </a:lnTo>
                <a:close/>
              </a:path>
              <a:path w="228600" h="542925">
                <a:moveTo>
                  <a:pt x="41259" y="474533"/>
                </a:moveTo>
                <a:lnTo>
                  <a:pt x="36575" y="486283"/>
                </a:lnTo>
                <a:lnTo>
                  <a:pt x="70739" y="486283"/>
                </a:lnTo>
                <a:lnTo>
                  <a:pt x="41259" y="474533"/>
                </a:lnTo>
                <a:close/>
              </a:path>
              <a:path w="228600" h="542925">
                <a:moveTo>
                  <a:pt x="216662" y="0"/>
                </a:moveTo>
                <a:lnTo>
                  <a:pt x="29449" y="469826"/>
                </a:lnTo>
                <a:lnTo>
                  <a:pt x="41259" y="474533"/>
                </a:lnTo>
                <a:lnTo>
                  <a:pt x="228473" y="4825"/>
                </a:lnTo>
                <a:lnTo>
                  <a:pt x="216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152640" y="4176140"/>
            <a:ext cx="646430" cy="593090"/>
          </a:xfrm>
          <a:custGeom>
            <a:avLst/>
            <a:gdLst/>
            <a:ahLst/>
            <a:cxnLst/>
            <a:rect l="l" t="t" r="r" b="b"/>
            <a:pathLst>
              <a:path w="646429" h="593089">
                <a:moveTo>
                  <a:pt x="30479" y="513333"/>
                </a:moveTo>
                <a:lnTo>
                  <a:pt x="0" y="592835"/>
                </a:lnTo>
                <a:lnTo>
                  <a:pt x="81914" y="569467"/>
                </a:lnTo>
                <a:lnTo>
                  <a:pt x="68299" y="554608"/>
                </a:lnTo>
                <a:lnTo>
                  <a:pt x="51053" y="554608"/>
                </a:lnTo>
                <a:lnTo>
                  <a:pt x="42544" y="545337"/>
                </a:lnTo>
                <a:lnTo>
                  <a:pt x="51925" y="536738"/>
                </a:lnTo>
                <a:lnTo>
                  <a:pt x="30479" y="513333"/>
                </a:lnTo>
                <a:close/>
              </a:path>
              <a:path w="646429" h="593089">
                <a:moveTo>
                  <a:pt x="51925" y="536738"/>
                </a:moveTo>
                <a:lnTo>
                  <a:pt x="42544" y="545337"/>
                </a:lnTo>
                <a:lnTo>
                  <a:pt x="51053" y="554608"/>
                </a:lnTo>
                <a:lnTo>
                  <a:pt x="60428" y="546018"/>
                </a:lnTo>
                <a:lnTo>
                  <a:pt x="51925" y="536738"/>
                </a:lnTo>
                <a:close/>
              </a:path>
              <a:path w="646429" h="593089">
                <a:moveTo>
                  <a:pt x="60428" y="546018"/>
                </a:moveTo>
                <a:lnTo>
                  <a:pt x="51053" y="554608"/>
                </a:lnTo>
                <a:lnTo>
                  <a:pt x="68299" y="554608"/>
                </a:lnTo>
                <a:lnTo>
                  <a:pt x="60428" y="546018"/>
                </a:lnTo>
                <a:close/>
              </a:path>
              <a:path w="646429" h="593089">
                <a:moveTo>
                  <a:pt x="637412" y="0"/>
                </a:moveTo>
                <a:lnTo>
                  <a:pt x="51925" y="536738"/>
                </a:lnTo>
                <a:lnTo>
                  <a:pt x="60428" y="546018"/>
                </a:lnTo>
                <a:lnTo>
                  <a:pt x="646049" y="9397"/>
                </a:lnTo>
                <a:lnTo>
                  <a:pt x="637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840483" y="5245989"/>
            <a:ext cx="105918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Arial"/>
                <a:cs typeface="Arial"/>
              </a:rPr>
              <a:t>If-Then</a:t>
            </a:r>
            <a:r>
              <a:rPr dirty="0" sz="1350" spc="-11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işlemi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8" name="object 48"/>
          <p:cNvSpPr txBox="1"/>
          <p:nvPr/>
        </p:nvSpPr>
        <p:spPr>
          <a:xfrm>
            <a:off x="3912615" y="5248592"/>
            <a:ext cx="144780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latin typeface="Arial"/>
                <a:cs typeface="Arial"/>
              </a:rPr>
              <a:t>If-Then-Else</a:t>
            </a:r>
            <a:r>
              <a:rPr dirty="0" sz="1350" spc="-11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işlemi</a:t>
            </a:r>
            <a:endParaRPr sz="13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33844" y="5245989"/>
            <a:ext cx="91440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latin typeface="Arial"/>
                <a:cs typeface="Arial"/>
              </a:rPr>
              <a:t>Case</a:t>
            </a:r>
            <a:r>
              <a:rPr dirty="0" sz="1350" spc="-9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işlemi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3432" y="1903729"/>
            <a:ext cx="3835400" cy="133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Sıradan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 İşlemler:</a:t>
            </a:r>
            <a:endParaRPr sz="1800">
              <a:latin typeface="Calibri"/>
              <a:cs typeface="Calibri"/>
            </a:endParaRPr>
          </a:p>
          <a:p>
            <a:pPr marL="1200150">
              <a:lnSpc>
                <a:spcPct val="100000"/>
              </a:lnSpc>
              <a:spcBef>
                <a:spcPts val="1550"/>
              </a:spcBef>
            </a:pPr>
            <a:r>
              <a:rPr dirty="0" sz="1350" spc="-5">
                <a:latin typeface="Arial"/>
                <a:cs typeface="Arial"/>
              </a:rPr>
              <a:t>Bir </a:t>
            </a:r>
            <a:r>
              <a:rPr dirty="0" sz="1350" spc="-10">
                <a:latin typeface="Arial"/>
                <a:cs typeface="Arial"/>
              </a:rPr>
              <a:t>ya </a:t>
            </a:r>
            <a:r>
              <a:rPr dirty="0" sz="1350">
                <a:latin typeface="Arial"/>
                <a:cs typeface="Arial"/>
              </a:rPr>
              <a:t>da birden fazla </a:t>
            </a:r>
            <a:r>
              <a:rPr dirty="0" sz="1350" spc="-5">
                <a:latin typeface="Arial"/>
                <a:cs typeface="Arial"/>
              </a:rPr>
              <a:t>ardışık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işlem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090"/>
              </a:spcBef>
            </a:pP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Koşullu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İşlemler: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2942" y="1106106"/>
            <a:ext cx="77831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80"/>
              <a:t>Programın </a:t>
            </a:r>
            <a:r>
              <a:rPr dirty="0" u="none" sz="3600" spc="-65"/>
              <a:t>Çizge </a:t>
            </a:r>
            <a:r>
              <a:rPr dirty="0" u="none" sz="3600" spc="-55"/>
              <a:t>Biçimine</a:t>
            </a:r>
            <a:r>
              <a:rPr dirty="0" u="none" sz="3600" spc="30"/>
              <a:t> </a:t>
            </a:r>
            <a:r>
              <a:rPr dirty="0" u="none" sz="3600" spc="-55"/>
              <a:t>Dönüştürülmesi-2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058160" y="2600960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20" h="322580">
                <a:moveTo>
                  <a:pt x="162559" y="0"/>
                </a:moveTo>
                <a:lnTo>
                  <a:pt x="119341" y="5764"/>
                </a:lnTo>
                <a:lnTo>
                  <a:pt x="80508" y="22032"/>
                </a:lnTo>
                <a:lnTo>
                  <a:pt x="47609" y="47259"/>
                </a:lnTo>
                <a:lnTo>
                  <a:pt x="22192" y="79906"/>
                </a:lnTo>
                <a:lnTo>
                  <a:pt x="5806" y="118430"/>
                </a:lnTo>
                <a:lnTo>
                  <a:pt x="0" y="161289"/>
                </a:lnTo>
                <a:lnTo>
                  <a:pt x="5806" y="204149"/>
                </a:lnTo>
                <a:lnTo>
                  <a:pt x="22192" y="242673"/>
                </a:lnTo>
                <a:lnTo>
                  <a:pt x="47609" y="275320"/>
                </a:lnTo>
                <a:lnTo>
                  <a:pt x="80508" y="300547"/>
                </a:lnTo>
                <a:lnTo>
                  <a:pt x="119341" y="316815"/>
                </a:lnTo>
                <a:lnTo>
                  <a:pt x="162559" y="322579"/>
                </a:lnTo>
                <a:lnTo>
                  <a:pt x="205778" y="316815"/>
                </a:lnTo>
                <a:lnTo>
                  <a:pt x="244611" y="300547"/>
                </a:lnTo>
                <a:lnTo>
                  <a:pt x="277510" y="275320"/>
                </a:lnTo>
                <a:lnTo>
                  <a:pt x="302927" y="242673"/>
                </a:lnTo>
                <a:lnTo>
                  <a:pt x="319313" y="204149"/>
                </a:lnTo>
                <a:lnTo>
                  <a:pt x="325119" y="161289"/>
                </a:lnTo>
                <a:lnTo>
                  <a:pt x="319313" y="118430"/>
                </a:lnTo>
                <a:lnTo>
                  <a:pt x="302927" y="79906"/>
                </a:lnTo>
                <a:lnTo>
                  <a:pt x="277510" y="47259"/>
                </a:lnTo>
                <a:lnTo>
                  <a:pt x="244611" y="22032"/>
                </a:lnTo>
                <a:lnTo>
                  <a:pt x="205778" y="5764"/>
                </a:lnTo>
                <a:lnTo>
                  <a:pt x="1625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8160" y="2600960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20" h="322580">
                <a:moveTo>
                  <a:pt x="0" y="161289"/>
                </a:moveTo>
                <a:lnTo>
                  <a:pt x="5806" y="118430"/>
                </a:lnTo>
                <a:lnTo>
                  <a:pt x="22192" y="79906"/>
                </a:lnTo>
                <a:lnTo>
                  <a:pt x="47609" y="47259"/>
                </a:lnTo>
                <a:lnTo>
                  <a:pt x="80508" y="22032"/>
                </a:lnTo>
                <a:lnTo>
                  <a:pt x="119341" y="5764"/>
                </a:lnTo>
                <a:lnTo>
                  <a:pt x="162559" y="0"/>
                </a:lnTo>
                <a:lnTo>
                  <a:pt x="205778" y="5764"/>
                </a:lnTo>
                <a:lnTo>
                  <a:pt x="244611" y="22032"/>
                </a:lnTo>
                <a:lnTo>
                  <a:pt x="277510" y="47259"/>
                </a:lnTo>
                <a:lnTo>
                  <a:pt x="302927" y="79906"/>
                </a:lnTo>
                <a:lnTo>
                  <a:pt x="319313" y="118430"/>
                </a:lnTo>
                <a:lnTo>
                  <a:pt x="325119" y="161289"/>
                </a:lnTo>
                <a:lnTo>
                  <a:pt x="319313" y="204149"/>
                </a:lnTo>
                <a:lnTo>
                  <a:pt x="302927" y="242673"/>
                </a:lnTo>
                <a:lnTo>
                  <a:pt x="277510" y="275320"/>
                </a:lnTo>
                <a:lnTo>
                  <a:pt x="244611" y="300547"/>
                </a:lnTo>
                <a:lnTo>
                  <a:pt x="205778" y="316815"/>
                </a:lnTo>
                <a:lnTo>
                  <a:pt x="162559" y="322579"/>
                </a:lnTo>
                <a:lnTo>
                  <a:pt x="119341" y="316815"/>
                </a:lnTo>
                <a:lnTo>
                  <a:pt x="80508" y="300547"/>
                </a:lnTo>
                <a:lnTo>
                  <a:pt x="47609" y="275320"/>
                </a:lnTo>
                <a:lnTo>
                  <a:pt x="22192" y="242673"/>
                </a:lnTo>
                <a:lnTo>
                  <a:pt x="5806" y="204149"/>
                </a:lnTo>
                <a:lnTo>
                  <a:pt x="0" y="1612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10460" y="3248660"/>
            <a:ext cx="322580" cy="325120"/>
          </a:xfrm>
          <a:custGeom>
            <a:avLst/>
            <a:gdLst/>
            <a:ahLst/>
            <a:cxnLst/>
            <a:rect l="l" t="t" r="r" b="b"/>
            <a:pathLst>
              <a:path w="322580" h="325120">
                <a:moveTo>
                  <a:pt x="161289" y="0"/>
                </a:moveTo>
                <a:lnTo>
                  <a:pt x="118430" y="5806"/>
                </a:lnTo>
                <a:lnTo>
                  <a:pt x="79906" y="22192"/>
                </a:lnTo>
                <a:lnTo>
                  <a:pt x="47259" y="47609"/>
                </a:lnTo>
                <a:lnTo>
                  <a:pt x="22032" y="80508"/>
                </a:lnTo>
                <a:lnTo>
                  <a:pt x="5764" y="119341"/>
                </a:lnTo>
                <a:lnTo>
                  <a:pt x="0" y="162560"/>
                </a:lnTo>
                <a:lnTo>
                  <a:pt x="5764" y="205778"/>
                </a:lnTo>
                <a:lnTo>
                  <a:pt x="22032" y="244611"/>
                </a:lnTo>
                <a:lnTo>
                  <a:pt x="47259" y="277510"/>
                </a:lnTo>
                <a:lnTo>
                  <a:pt x="79906" y="302927"/>
                </a:lnTo>
                <a:lnTo>
                  <a:pt x="118430" y="319313"/>
                </a:lnTo>
                <a:lnTo>
                  <a:pt x="161289" y="325119"/>
                </a:lnTo>
                <a:lnTo>
                  <a:pt x="204149" y="319313"/>
                </a:lnTo>
                <a:lnTo>
                  <a:pt x="242673" y="302927"/>
                </a:lnTo>
                <a:lnTo>
                  <a:pt x="275320" y="277510"/>
                </a:lnTo>
                <a:lnTo>
                  <a:pt x="300547" y="244611"/>
                </a:lnTo>
                <a:lnTo>
                  <a:pt x="316815" y="205778"/>
                </a:lnTo>
                <a:lnTo>
                  <a:pt x="322579" y="162560"/>
                </a:lnTo>
                <a:lnTo>
                  <a:pt x="316815" y="119341"/>
                </a:lnTo>
                <a:lnTo>
                  <a:pt x="300547" y="80508"/>
                </a:lnTo>
                <a:lnTo>
                  <a:pt x="275320" y="47609"/>
                </a:lnTo>
                <a:lnTo>
                  <a:pt x="242673" y="22192"/>
                </a:lnTo>
                <a:lnTo>
                  <a:pt x="204149" y="5806"/>
                </a:lnTo>
                <a:lnTo>
                  <a:pt x="16128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10460" y="3248660"/>
            <a:ext cx="322580" cy="325120"/>
          </a:xfrm>
          <a:custGeom>
            <a:avLst/>
            <a:gdLst/>
            <a:ahLst/>
            <a:cxnLst/>
            <a:rect l="l" t="t" r="r" b="b"/>
            <a:pathLst>
              <a:path w="322580" h="325120">
                <a:moveTo>
                  <a:pt x="0" y="162560"/>
                </a:moveTo>
                <a:lnTo>
                  <a:pt x="5764" y="119341"/>
                </a:lnTo>
                <a:lnTo>
                  <a:pt x="22032" y="80508"/>
                </a:lnTo>
                <a:lnTo>
                  <a:pt x="47259" y="47609"/>
                </a:lnTo>
                <a:lnTo>
                  <a:pt x="79906" y="22192"/>
                </a:lnTo>
                <a:lnTo>
                  <a:pt x="118430" y="5806"/>
                </a:lnTo>
                <a:lnTo>
                  <a:pt x="161289" y="0"/>
                </a:lnTo>
                <a:lnTo>
                  <a:pt x="204149" y="5806"/>
                </a:lnTo>
                <a:lnTo>
                  <a:pt x="242673" y="22192"/>
                </a:lnTo>
                <a:lnTo>
                  <a:pt x="275320" y="47609"/>
                </a:lnTo>
                <a:lnTo>
                  <a:pt x="300547" y="80508"/>
                </a:lnTo>
                <a:lnTo>
                  <a:pt x="316815" y="119341"/>
                </a:lnTo>
                <a:lnTo>
                  <a:pt x="322579" y="162560"/>
                </a:lnTo>
                <a:lnTo>
                  <a:pt x="316815" y="205778"/>
                </a:lnTo>
                <a:lnTo>
                  <a:pt x="300547" y="244611"/>
                </a:lnTo>
                <a:lnTo>
                  <a:pt x="275320" y="277510"/>
                </a:lnTo>
                <a:lnTo>
                  <a:pt x="242673" y="302927"/>
                </a:lnTo>
                <a:lnTo>
                  <a:pt x="204149" y="319313"/>
                </a:lnTo>
                <a:lnTo>
                  <a:pt x="161289" y="325119"/>
                </a:lnTo>
                <a:lnTo>
                  <a:pt x="118430" y="319313"/>
                </a:lnTo>
                <a:lnTo>
                  <a:pt x="79906" y="302927"/>
                </a:lnTo>
                <a:lnTo>
                  <a:pt x="47259" y="277510"/>
                </a:lnTo>
                <a:lnTo>
                  <a:pt x="22032" y="244611"/>
                </a:lnTo>
                <a:lnTo>
                  <a:pt x="5764" y="205778"/>
                </a:lnTo>
                <a:lnTo>
                  <a:pt x="0" y="16256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58160" y="3680459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20" h="322579">
                <a:moveTo>
                  <a:pt x="162559" y="0"/>
                </a:moveTo>
                <a:lnTo>
                  <a:pt x="119341" y="5764"/>
                </a:lnTo>
                <a:lnTo>
                  <a:pt x="80508" y="22032"/>
                </a:lnTo>
                <a:lnTo>
                  <a:pt x="47609" y="47259"/>
                </a:lnTo>
                <a:lnTo>
                  <a:pt x="22192" y="79906"/>
                </a:lnTo>
                <a:lnTo>
                  <a:pt x="5806" y="118430"/>
                </a:lnTo>
                <a:lnTo>
                  <a:pt x="0" y="161289"/>
                </a:lnTo>
                <a:lnTo>
                  <a:pt x="5806" y="204149"/>
                </a:lnTo>
                <a:lnTo>
                  <a:pt x="22192" y="242673"/>
                </a:lnTo>
                <a:lnTo>
                  <a:pt x="47609" y="275320"/>
                </a:lnTo>
                <a:lnTo>
                  <a:pt x="80508" y="300547"/>
                </a:lnTo>
                <a:lnTo>
                  <a:pt x="119341" y="316815"/>
                </a:lnTo>
                <a:lnTo>
                  <a:pt x="162559" y="322579"/>
                </a:lnTo>
                <a:lnTo>
                  <a:pt x="205778" y="316815"/>
                </a:lnTo>
                <a:lnTo>
                  <a:pt x="244611" y="300547"/>
                </a:lnTo>
                <a:lnTo>
                  <a:pt x="277510" y="275320"/>
                </a:lnTo>
                <a:lnTo>
                  <a:pt x="302927" y="242673"/>
                </a:lnTo>
                <a:lnTo>
                  <a:pt x="319313" y="204149"/>
                </a:lnTo>
                <a:lnTo>
                  <a:pt x="325119" y="161289"/>
                </a:lnTo>
                <a:lnTo>
                  <a:pt x="319313" y="118430"/>
                </a:lnTo>
                <a:lnTo>
                  <a:pt x="302927" y="79906"/>
                </a:lnTo>
                <a:lnTo>
                  <a:pt x="277510" y="47259"/>
                </a:lnTo>
                <a:lnTo>
                  <a:pt x="244611" y="22032"/>
                </a:lnTo>
                <a:lnTo>
                  <a:pt x="205778" y="5764"/>
                </a:lnTo>
                <a:lnTo>
                  <a:pt x="1625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58160" y="3680459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20" h="322579">
                <a:moveTo>
                  <a:pt x="0" y="161289"/>
                </a:moveTo>
                <a:lnTo>
                  <a:pt x="5806" y="118430"/>
                </a:lnTo>
                <a:lnTo>
                  <a:pt x="22192" y="79906"/>
                </a:lnTo>
                <a:lnTo>
                  <a:pt x="47609" y="47259"/>
                </a:lnTo>
                <a:lnTo>
                  <a:pt x="80508" y="22032"/>
                </a:lnTo>
                <a:lnTo>
                  <a:pt x="119341" y="5764"/>
                </a:lnTo>
                <a:lnTo>
                  <a:pt x="162559" y="0"/>
                </a:lnTo>
                <a:lnTo>
                  <a:pt x="205778" y="5764"/>
                </a:lnTo>
                <a:lnTo>
                  <a:pt x="244611" y="22032"/>
                </a:lnTo>
                <a:lnTo>
                  <a:pt x="277510" y="47259"/>
                </a:lnTo>
                <a:lnTo>
                  <a:pt x="302927" y="79906"/>
                </a:lnTo>
                <a:lnTo>
                  <a:pt x="319313" y="118430"/>
                </a:lnTo>
                <a:lnTo>
                  <a:pt x="325119" y="161289"/>
                </a:lnTo>
                <a:lnTo>
                  <a:pt x="319313" y="204149"/>
                </a:lnTo>
                <a:lnTo>
                  <a:pt x="302927" y="242673"/>
                </a:lnTo>
                <a:lnTo>
                  <a:pt x="277510" y="275320"/>
                </a:lnTo>
                <a:lnTo>
                  <a:pt x="244611" y="300547"/>
                </a:lnTo>
                <a:lnTo>
                  <a:pt x="205778" y="316815"/>
                </a:lnTo>
                <a:lnTo>
                  <a:pt x="162559" y="322579"/>
                </a:lnTo>
                <a:lnTo>
                  <a:pt x="119341" y="316815"/>
                </a:lnTo>
                <a:lnTo>
                  <a:pt x="80508" y="300547"/>
                </a:lnTo>
                <a:lnTo>
                  <a:pt x="47609" y="275320"/>
                </a:lnTo>
                <a:lnTo>
                  <a:pt x="22192" y="242673"/>
                </a:lnTo>
                <a:lnTo>
                  <a:pt x="5806" y="204149"/>
                </a:lnTo>
                <a:lnTo>
                  <a:pt x="0" y="1612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73020" y="2870073"/>
            <a:ext cx="538480" cy="377825"/>
          </a:xfrm>
          <a:custGeom>
            <a:avLst/>
            <a:gdLst/>
            <a:ahLst/>
            <a:cxnLst/>
            <a:rect l="l" t="t" r="r" b="b"/>
            <a:pathLst>
              <a:path w="538480" h="377825">
                <a:moveTo>
                  <a:pt x="40767" y="303022"/>
                </a:moveTo>
                <a:lnTo>
                  <a:pt x="0" y="377825"/>
                </a:lnTo>
                <a:lnTo>
                  <a:pt x="84328" y="365505"/>
                </a:lnTo>
                <a:lnTo>
                  <a:pt x="71224" y="346710"/>
                </a:lnTo>
                <a:lnTo>
                  <a:pt x="55753" y="346710"/>
                </a:lnTo>
                <a:lnTo>
                  <a:pt x="48513" y="336296"/>
                </a:lnTo>
                <a:lnTo>
                  <a:pt x="58911" y="329048"/>
                </a:lnTo>
                <a:lnTo>
                  <a:pt x="40767" y="303022"/>
                </a:lnTo>
                <a:close/>
              </a:path>
              <a:path w="538480" h="377825">
                <a:moveTo>
                  <a:pt x="58911" y="329048"/>
                </a:moveTo>
                <a:lnTo>
                  <a:pt x="48513" y="336296"/>
                </a:lnTo>
                <a:lnTo>
                  <a:pt x="55753" y="346710"/>
                </a:lnTo>
                <a:lnTo>
                  <a:pt x="66164" y="339452"/>
                </a:lnTo>
                <a:lnTo>
                  <a:pt x="58911" y="329048"/>
                </a:lnTo>
                <a:close/>
              </a:path>
              <a:path w="538480" h="377825">
                <a:moveTo>
                  <a:pt x="66164" y="339452"/>
                </a:moveTo>
                <a:lnTo>
                  <a:pt x="55753" y="346710"/>
                </a:lnTo>
                <a:lnTo>
                  <a:pt x="71224" y="346710"/>
                </a:lnTo>
                <a:lnTo>
                  <a:pt x="66164" y="339452"/>
                </a:lnTo>
                <a:close/>
              </a:path>
              <a:path w="538480" h="377825">
                <a:moveTo>
                  <a:pt x="530987" y="0"/>
                </a:moveTo>
                <a:lnTo>
                  <a:pt x="58911" y="329048"/>
                </a:lnTo>
                <a:lnTo>
                  <a:pt x="66164" y="339452"/>
                </a:lnTo>
                <a:lnTo>
                  <a:pt x="538226" y="10413"/>
                </a:lnTo>
                <a:lnTo>
                  <a:pt x="530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83636" y="2923539"/>
            <a:ext cx="538480" cy="377825"/>
          </a:xfrm>
          <a:custGeom>
            <a:avLst/>
            <a:gdLst/>
            <a:ahLst/>
            <a:cxnLst/>
            <a:rect l="l" t="t" r="r" b="b"/>
            <a:pathLst>
              <a:path w="538480" h="377825">
                <a:moveTo>
                  <a:pt x="472187" y="38371"/>
                </a:moveTo>
                <a:lnTo>
                  <a:pt x="0" y="367411"/>
                </a:lnTo>
                <a:lnTo>
                  <a:pt x="7365" y="377825"/>
                </a:lnTo>
                <a:lnTo>
                  <a:pt x="479441" y="48776"/>
                </a:lnTo>
                <a:lnTo>
                  <a:pt x="472187" y="38371"/>
                </a:lnTo>
                <a:close/>
              </a:path>
              <a:path w="538480" h="377825">
                <a:moveTo>
                  <a:pt x="521321" y="31114"/>
                </a:moveTo>
                <a:lnTo>
                  <a:pt x="482600" y="31114"/>
                </a:lnTo>
                <a:lnTo>
                  <a:pt x="489838" y="41529"/>
                </a:lnTo>
                <a:lnTo>
                  <a:pt x="479441" y="48776"/>
                </a:lnTo>
                <a:lnTo>
                  <a:pt x="497586" y="74802"/>
                </a:lnTo>
                <a:lnTo>
                  <a:pt x="521321" y="31114"/>
                </a:lnTo>
                <a:close/>
              </a:path>
              <a:path w="538480" h="377825">
                <a:moveTo>
                  <a:pt x="482600" y="31114"/>
                </a:moveTo>
                <a:lnTo>
                  <a:pt x="472187" y="38371"/>
                </a:lnTo>
                <a:lnTo>
                  <a:pt x="479441" y="48776"/>
                </a:lnTo>
                <a:lnTo>
                  <a:pt x="489838" y="41529"/>
                </a:lnTo>
                <a:lnTo>
                  <a:pt x="482600" y="31114"/>
                </a:lnTo>
                <a:close/>
              </a:path>
              <a:path w="538480" h="377825">
                <a:moveTo>
                  <a:pt x="538226" y="0"/>
                </a:moveTo>
                <a:lnTo>
                  <a:pt x="454025" y="12319"/>
                </a:lnTo>
                <a:lnTo>
                  <a:pt x="472187" y="38371"/>
                </a:lnTo>
                <a:lnTo>
                  <a:pt x="482600" y="31114"/>
                </a:lnTo>
                <a:lnTo>
                  <a:pt x="521321" y="31114"/>
                </a:lnTo>
                <a:lnTo>
                  <a:pt x="5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82620" y="2923539"/>
            <a:ext cx="76200" cy="756285"/>
          </a:xfrm>
          <a:custGeom>
            <a:avLst/>
            <a:gdLst/>
            <a:ahLst/>
            <a:cxnLst/>
            <a:rect l="l" t="t" r="r" b="b"/>
            <a:pathLst>
              <a:path w="76200" h="756285">
                <a:moveTo>
                  <a:pt x="31750" y="679831"/>
                </a:moveTo>
                <a:lnTo>
                  <a:pt x="0" y="679831"/>
                </a:lnTo>
                <a:lnTo>
                  <a:pt x="38100" y="756031"/>
                </a:lnTo>
                <a:lnTo>
                  <a:pt x="69850" y="692531"/>
                </a:lnTo>
                <a:lnTo>
                  <a:pt x="31750" y="692531"/>
                </a:lnTo>
                <a:lnTo>
                  <a:pt x="31750" y="679831"/>
                </a:lnTo>
                <a:close/>
              </a:path>
              <a:path w="76200" h="756285">
                <a:moveTo>
                  <a:pt x="44450" y="0"/>
                </a:moveTo>
                <a:lnTo>
                  <a:pt x="31750" y="0"/>
                </a:lnTo>
                <a:lnTo>
                  <a:pt x="31750" y="692531"/>
                </a:lnTo>
                <a:lnTo>
                  <a:pt x="44450" y="692531"/>
                </a:lnTo>
                <a:lnTo>
                  <a:pt x="44450" y="0"/>
                </a:lnTo>
                <a:close/>
              </a:path>
              <a:path w="76200" h="756285">
                <a:moveTo>
                  <a:pt x="76200" y="679831"/>
                </a:moveTo>
                <a:lnTo>
                  <a:pt x="44450" y="679831"/>
                </a:lnTo>
                <a:lnTo>
                  <a:pt x="44450" y="692531"/>
                </a:lnTo>
                <a:lnTo>
                  <a:pt x="69850" y="692531"/>
                </a:lnTo>
                <a:lnTo>
                  <a:pt x="76200" y="6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96940" y="2570479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20" h="322580">
                <a:moveTo>
                  <a:pt x="162560" y="0"/>
                </a:moveTo>
                <a:lnTo>
                  <a:pt x="119341" y="5764"/>
                </a:lnTo>
                <a:lnTo>
                  <a:pt x="80508" y="22032"/>
                </a:lnTo>
                <a:lnTo>
                  <a:pt x="47609" y="47259"/>
                </a:lnTo>
                <a:lnTo>
                  <a:pt x="22192" y="79906"/>
                </a:lnTo>
                <a:lnTo>
                  <a:pt x="5806" y="118430"/>
                </a:lnTo>
                <a:lnTo>
                  <a:pt x="0" y="161290"/>
                </a:lnTo>
                <a:lnTo>
                  <a:pt x="5806" y="204149"/>
                </a:lnTo>
                <a:lnTo>
                  <a:pt x="22192" y="242673"/>
                </a:lnTo>
                <a:lnTo>
                  <a:pt x="47609" y="275320"/>
                </a:lnTo>
                <a:lnTo>
                  <a:pt x="80508" y="300547"/>
                </a:lnTo>
                <a:lnTo>
                  <a:pt x="119341" y="316815"/>
                </a:lnTo>
                <a:lnTo>
                  <a:pt x="162560" y="322580"/>
                </a:lnTo>
                <a:lnTo>
                  <a:pt x="205778" y="316815"/>
                </a:lnTo>
                <a:lnTo>
                  <a:pt x="244611" y="300547"/>
                </a:lnTo>
                <a:lnTo>
                  <a:pt x="277510" y="275320"/>
                </a:lnTo>
                <a:lnTo>
                  <a:pt x="302927" y="242673"/>
                </a:lnTo>
                <a:lnTo>
                  <a:pt x="319313" y="204149"/>
                </a:lnTo>
                <a:lnTo>
                  <a:pt x="325120" y="161290"/>
                </a:lnTo>
                <a:lnTo>
                  <a:pt x="319313" y="118430"/>
                </a:lnTo>
                <a:lnTo>
                  <a:pt x="302927" y="79906"/>
                </a:lnTo>
                <a:lnTo>
                  <a:pt x="277510" y="47259"/>
                </a:lnTo>
                <a:lnTo>
                  <a:pt x="244611" y="22032"/>
                </a:lnTo>
                <a:lnTo>
                  <a:pt x="205778" y="5764"/>
                </a:lnTo>
                <a:lnTo>
                  <a:pt x="16256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96940" y="2570479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20" h="322580">
                <a:moveTo>
                  <a:pt x="0" y="161290"/>
                </a:moveTo>
                <a:lnTo>
                  <a:pt x="5806" y="118430"/>
                </a:lnTo>
                <a:lnTo>
                  <a:pt x="22192" y="79906"/>
                </a:lnTo>
                <a:lnTo>
                  <a:pt x="47609" y="47259"/>
                </a:lnTo>
                <a:lnTo>
                  <a:pt x="80508" y="22032"/>
                </a:lnTo>
                <a:lnTo>
                  <a:pt x="119341" y="5764"/>
                </a:lnTo>
                <a:lnTo>
                  <a:pt x="162560" y="0"/>
                </a:lnTo>
                <a:lnTo>
                  <a:pt x="205778" y="5764"/>
                </a:lnTo>
                <a:lnTo>
                  <a:pt x="244611" y="22032"/>
                </a:lnTo>
                <a:lnTo>
                  <a:pt x="277510" y="47259"/>
                </a:lnTo>
                <a:lnTo>
                  <a:pt x="302927" y="79906"/>
                </a:lnTo>
                <a:lnTo>
                  <a:pt x="319313" y="118430"/>
                </a:lnTo>
                <a:lnTo>
                  <a:pt x="325120" y="161290"/>
                </a:lnTo>
                <a:lnTo>
                  <a:pt x="319313" y="204149"/>
                </a:lnTo>
                <a:lnTo>
                  <a:pt x="302927" y="242673"/>
                </a:lnTo>
                <a:lnTo>
                  <a:pt x="277510" y="275320"/>
                </a:lnTo>
                <a:lnTo>
                  <a:pt x="244611" y="300547"/>
                </a:lnTo>
                <a:lnTo>
                  <a:pt x="205778" y="316815"/>
                </a:lnTo>
                <a:lnTo>
                  <a:pt x="162560" y="322580"/>
                </a:lnTo>
                <a:lnTo>
                  <a:pt x="119341" y="316815"/>
                </a:lnTo>
                <a:lnTo>
                  <a:pt x="80508" y="300547"/>
                </a:lnTo>
                <a:lnTo>
                  <a:pt x="47609" y="275320"/>
                </a:lnTo>
                <a:lnTo>
                  <a:pt x="22192" y="242673"/>
                </a:lnTo>
                <a:lnTo>
                  <a:pt x="5806" y="204149"/>
                </a:lnTo>
                <a:lnTo>
                  <a:pt x="0" y="16129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18479" y="3108960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162560" y="0"/>
                </a:moveTo>
                <a:lnTo>
                  <a:pt x="119341" y="5806"/>
                </a:lnTo>
                <a:lnTo>
                  <a:pt x="80508" y="22192"/>
                </a:lnTo>
                <a:lnTo>
                  <a:pt x="47609" y="47609"/>
                </a:lnTo>
                <a:lnTo>
                  <a:pt x="22192" y="80508"/>
                </a:lnTo>
                <a:lnTo>
                  <a:pt x="5806" y="119341"/>
                </a:lnTo>
                <a:lnTo>
                  <a:pt x="0" y="162560"/>
                </a:lnTo>
                <a:lnTo>
                  <a:pt x="5806" y="205778"/>
                </a:lnTo>
                <a:lnTo>
                  <a:pt x="22192" y="244611"/>
                </a:lnTo>
                <a:lnTo>
                  <a:pt x="47609" y="277510"/>
                </a:lnTo>
                <a:lnTo>
                  <a:pt x="80508" y="302927"/>
                </a:lnTo>
                <a:lnTo>
                  <a:pt x="119341" y="319313"/>
                </a:lnTo>
                <a:lnTo>
                  <a:pt x="162560" y="325119"/>
                </a:lnTo>
                <a:lnTo>
                  <a:pt x="205778" y="319313"/>
                </a:lnTo>
                <a:lnTo>
                  <a:pt x="244611" y="302927"/>
                </a:lnTo>
                <a:lnTo>
                  <a:pt x="277510" y="277510"/>
                </a:lnTo>
                <a:lnTo>
                  <a:pt x="302927" y="244611"/>
                </a:lnTo>
                <a:lnTo>
                  <a:pt x="319313" y="205778"/>
                </a:lnTo>
                <a:lnTo>
                  <a:pt x="325120" y="162560"/>
                </a:lnTo>
                <a:lnTo>
                  <a:pt x="319313" y="119341"/>
                </a:lnTo>
                <a:lnTo>
                  <a:pt x="302927" y="80508"/>
                </a:lnTo>
                <a:lnTo>
                  <a:pt x="277510" y="47609"/>
                </a:lnTo>
                <a:lnTo>
                  <a:pt x="244611" y="22192"/>
                </a:lnTo>
                <a:lnTo>
                  <a:pt x="205778" y="5806"/>
                </a:lnTo>
                <a:lnTo>
                  <a:pt x="16256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18479" y="3108960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0" y="162560"/>
                </a:moveTo>
                <a:lnTo>
                  <a:pt x="5806" y="119341"/>
                </a:lnTo>
                <a:lnTo>
                  <a:pt x="22192" y="80508"/>
                </a:lnTo>
                <a:lnTo>
                  <a:pt x="47609" y="47609"/>
                </a:lnTo>
                <a:lnTo>
                  <a:pt x="80508" y="22192"/>
                </a:lnTo>
                <a:lnTo>
                  <a:pt x="119341" y="5806"/>
                </a:lnTo>
                <a:lnTo>
                  <a:pt x="162560" y="0"/>
                </a:lnTo>
                <a:lnTo>
                  <a:pt x="205778" y="5806"/>
                </a:lnTo>
                <a:lnTo>
                  <a:pt x="244611" y="22192"/>
                </a:lnTo>
                <a:lnTo>
                  <a:pt x="277510" y="47609"/>
                </a:lnTo>
                <a:lnTo>
                  <a:pt x="302927" y="80508"/>
                </a:lnTo>
                <a:lnTo>
                  <a:pt x="319313" y="119341"/>
                </a:lnTo>
                <a:lnTo>
                  <a:pt x="325120" y="162560"/>
                </a:lnTo>
                <a:lnTo>
                  <a:pt x="319313" y="205778"/>
                </a:lnTo>
                <a:lnTo>
                  <a:pt x="302927" y="244611"/>
                </a:lnTo>
                <a:lnTo>
                  <a:pt x="277510" y="277510"/>
                </a:lnTo>
                <a:lnTo>
                  <a:pt x="244611" y="302927"/>
                </a:lnTo>
                <a:lnTo>
                  <a:pt x="205778" y="319313"/>
                </a:lnTo>
                <a:lnTo>
                  <a:pt x="162560" y="325119"/>
                </a:lnTo>
                <a:lnTo>
                  <a:pt x="119341" y="319313"/>
                </a:lnTo>
                <a:lnTo>
                  <a:pt x="80508" y="302927"/>
                </a:lnTo>
                <a:lnTo>
                  <a:pt x="47609" y="277510"/>
                </a:lnTo>
                <a:lnTo>
                  <a:pt x="22192" y="244611"/>
                </a:lnTo>
                <a:lnTo>
                  <a:pt x="5806" y="205778"/>
                </a:lnTo>
                <a:lnTo>
                  <a:pt x="0" y="16256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96940" y="3649979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20" h="322579">
                <a:moveTo>
                  <a:pt x="162560" y="0"/>
                </a:moveTo>
                <a:lnTo>
                  <a:pt x="119341" y="5764"/>
                </a:lnTo>
                <a:lnTo>
                  <a:pt x="80508" y="22032"/>
                </a:lnTo>
                <a:lnTo>
                  <a:pt x="47609" y="47259"/>
                </a:lnTo>
                <a:lnTo>
                  <a:pt x="22192" y="79906"/>
                </a:lnTo>
                <a:lnTo>
                  <a:pt x="5806" y="118430"/>
                </a:lnTo>
                <a:lnTo>
                  <a:pt x="0" y="161290"/>
                </a:lnTo>
                <a:lnTo>
                  <a:pt x="5806" y="204149"/>
                </a:lnTo>
                <a:lnTo>
                  <a:pt x="22192" y="242673"/>
                </a:lnTo>
                <a:lnTo>
                  <a:pt x="47609" y="275320"/>
                </a:lnTo>
                <a:lnTo>
                  <a:pt x="80508" y="300547"/>
                </a:lnTo>
                <a:lnTo>
                  <a:pt x="119341" y="316815"/>
                </a:lnTo>
                <a:lnTo>
                  <a:pt x="162560" y="322580"/>
                </a:lnTo>
                <a:lnTo>
                  <a:pt x="205778" y="316815"/>
                </a:lnTo>
                <a:lnTo>
                  <a:pt x="244611" y="300547"/>
                </a:lnTo>
                <a:lnTo>
                  <a:pt x="277510" y="275320"/>
                </a:lnTo>
                <a:lnTo>
                  <a:pt x="302927" y="242673"/>
                </a:lnTo>
                <a:lnTo>
                  <a:pt x="319313" y="204149"/>
                </a:lnTo>
                <a:lnTo>
                  <a:pt x="325120" y="161290"/>
                </a:lnTo>
                <a:lnTo>
                  <a:pt x="319313" y="118430"/>
                </a:lnTo>
                <a:lnTo>
                  <a:pt x="302927" y="79906"/>
                </a:lnTo>
                <a:lnTo>
                  <a:pt x="277510" y="47259"/>
                </a:lnTo>
                <a:lnTo>
                  <a:pt x="244611" y="22032"/>
                </a:lnTo>
                <a:lnTo>
                  <a:pt x="205778" y="5764"/>
                </a:lnTo>
                <a:lnTo>
                  <a:pt x="16256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96940" y="3649979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20" h="322579">
                <a:moveTo>
                  <a:pt x="0" y="161290"/>
                </a:moveTo>
                <a:lnTo>
                  <a:pt x="5806" y="118430"/>
                </a:lnTo>
                <a:lnTo>
                  <a:pt x="22192" y="79906"/>
                </a:lnTo>
                <a:lnTo>
                  <a:pt x="47609" y="47259"/>
                </a:lnTo>
                <a:lnTo>
                  <a:pt x="80508" y="22032"/>
                </a:lnTo>
                <a:lnTo>
                  <a:pt x="119341" y="5764"/>
                </a:lnTo>
                <a:lnTo>
                  <a:pt x="162560" y="0"/>
                </a:lnTo>
                <a:lnTo>
                  <a:pt x="205778" y="5764"/>
                </a:lnTo>
                <a:lnTo>
                  <a:pt x="244611" y="22032"/>
                </a:lnTo>
                <a:lnTo>
                  <a:pt x="277510" y="47259"/>
                </a:lnTo>
                <a:lnTo>
                  <a:pt x="302927" y="79906"/>
                </a:lnTo>
                <a:lnTo>
                  <a:pt x="319313" y="118430"/>
                </a:lnTo>
                <a:lnTo>
                  <a:pt x="325120" y="161290"/>
                </a:lnTo>
                <a:lnTo>
                  <a:pt x="319313" y="204149"/>
                </a:lnTo>
                <a:lnTo>
                  <a:pt x="302927" y="242673"/>
                </a:lnTo>
                <a:lnTo>
                  <a:pt x="277510" y="275320"/>
                </a:lnTo>
                <a:lnTo>
                  <a:pt x="244611" y="300547"/>
                </a:lnTo>
                <a:lnTo>
                  <a:pt x="205778" y="316815"/>
                </a:lnTo>
                <a:lnTo>
                  <a:pt x="162560" y="322580"/>
                </a:lnTo>
                <a:lnTo>
                  <a:pt x="119341" y="316815"/>
                </a:lnTo>
                <a:lnTo>
                  <a:pt x="80508" y="300547"/>
                </a:lnTo>
                <a:lnTo>
                  <a:pt x="47609" y="275320"/>
                </a:lnTo>
                <a:lnTo>
                  <a:pt x="22192" y="242673"/>
                </a:lnTo>
                <a:lnTo>
                  <a:pt x="5806" y="204149"/>
                </a:lnTo>
                <a:lnTo>
                  <a:pt x="0" y="16129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81040" y="2840354"/>
            <a:ext cx="269240" cy="269240"/>
          </a:xfrm>
          <a:custGeom>
            <a:avLst/>
            <a:gdLst/>
            <a:ahLst/>
            <a:cxnLst/>
            <a:rect l="l" t="t" r="r" b="b"/>
            <a:pathLst>
              <a:path w="269239" h="269239">
                <a:moveTo>
                  <a:pt x="26924" y="187960"/>
                </a:moveTo>
                <a:lnTo>
                  <a:pt x="0" y="268732"/>
                </a:lnTo>
                <a:lnTo>
                  <a:pt x="80772" y="241808"/>
                </a:lnTo>
                <a:lnTo>
                  <a:pt x="67310" y="228346"/>
                </a:lnTo>
                <a:lnTo>
                  <a:pt x="49402" y="228346"/>
                </a:lnTo>
                <a:lnTo>
                  <a:pt x="40386" y="219329"/>
                </a:lnTo>
                <a:lnTo>
                  <a:pt x="49342" y="210378"/>
                </a:lnTo>
                <a:lnTo>
                  <a:pt x="26924" y="187960"/>
                </a:lnTo>
                <a:close/>
              </a:path>
              <a:path w="269239" h="269239">
                <a:moveTo>
                  <a:pt x="49342" y="210378"/>
                </a:moveTo>
                <a:lnTo>
                  <a:pt x="40386" y="219329"/>
                </a:lnTo>
                <a:lnTo>
                  <a:pt x="49402" y="228346"/>
                </a:lnTo>
                <a:lnTo>
                  <a:pt x="58356" y="219392"/>
                </a:lnTo>
                <a:lnTo>
                  <a:pt x="49342" y="210378"/>
                </a:lnTo>
                <a:close/>
              </a:path>
              <a:path w="269239" h="269239">
                <a:moveTo>
                  <a:pt x="58356" y="219392"/>
                </a:moveTo>
                <a:lnTo>
                  <a:pt x="49402" y="228346"/>
                </a:lnTo>
                <a:lnTo>
                  <a:pt x="67310" y="228346"/>
                </a:lnTo>
                <a:lnTo>
                  <a:pt x="58356" y="219392"/>
                </a:lnTo>
                <a:close/>
              </a:path>
              <a:path w="269239" h="269239">
                <a:moveTo>
                  <a:pt x="259842" y="0"/>
                </a:moveTo>
                <a:lnTo>
                  <a:pt x="49342" y="210378"/>
                </a:lnTo>
                <a:lnTo>
                  <a:pt x="58356" y="219392"/>
                </a:lnTo>
                <a:lnTo>
                  <a:pt x="268859" y="8890"/>
                </a:lnTo>
                <a:lnTo>
                  <a:pt x="259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76595" y="3429634"/>
            <a:ext cx="269240" cy="267970"/>
          </a:xfrm>
          <a:custGeom>
            <a:avLst/>
            <a:gdLst/>
            <a:ahLst/>
            <a:cxnLst/>
            <a:rect l="l" t="t" r="r" b="b"/>
            <a:pathLst>
              <a:path w="269239" h="267970">
                <a:moveTo>
                  <a:pt x="210267" y="218304"/>
                </a:moveTo>
                <a:lnTo>
                  <a:pt x="187832" y="240791"/>
                </a:lnTo>
                <a:lnTo>
                  <a:pt x="268731" y="267588"/>
                </a:lnTo>
                <a:lnTo>
                  <a:pt x="255249" y="227329"/>
                </a:lnTo>
                <a:lnTo>
                  <a:pt x="219328" y="227329"/>
                </a:lnTo>
                <a:lnTo>
                  <a:pt x="210267" y="218304"/>
                </a:lnTo>
                <a:close/>
              </a:path>
              <a:path w="269239" h="267970">
                <a:moveTo>
                  <a:pt x="219207" y="209343"/>
                </a:moveTo>
                <a:lnTo>
                  <a:pt x="210275" y="218312"/>
                </a:lnTo>
                <a:lnTo>
                  <a:pt x="219328" y="227329"/>
                </a:lnTo>
                <a:lnTo>
                  <a:pt x="228210" y="218304"/>
                </a:lnTo>
                <a:lnTo>
                  <a:pt x="219207" y="209343"/>
                </a:lnTo>
                <a:close/>
              </a:path>
              <a:path w="269239" h="267970">
                <a:moveTo>
                  <a:pt x="241680" y="186816"/>
                </a:moveTo>
                <a:lnTo>
                  <a:pt x="219207" y="209343"/>
                </a:lnTo>
                <a:lnTo>
                  <a:pt x="228218" y="218312"/>
                </a:lnTo>
                <a:lnTo>
                  <a:pt x="219328" y="227329"/>
                </a:lnTo>
                <a:lnTo>
                  <a:pt x="255249" y="227329"/>
                </a:lnTo>
                <a:lnTo>
                  <a:pt x="241680" y="186816"/>
                </a:lnTo>
                <a:close/>
              </a:path>
              <a:path w="269239" h="267970">
                <a:moveTo>
                  <a:pt x="8889" y="0"/>
                </a:moveTo>
                <a:lnTo>
                  <a:pt x="0" y="8889"/>
                </a:lnTo>
                <a:lnTo>
                  <a:pt x="210267" y="218304"/>
                </a:lnTo>
                <a:lnTo>
                  <a:pt x="219207" y="209343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21400" y="2893060"/>
            <a:ext cx="76200" cy="756285"/>
          </a:xfrm>
          <a:custGeom>
            <a:avLst/>
            <a:gdLst/>
            <a:ahLst/>
            <a:cxnLst/>
            <a:rect l="l" t="t" r="r" b="b"/>
            <a:pathLst>
              <a:path w="76200" h="756285">
                <a:moveTo>
                  <a:pt x="31750" y="679830"/>
                </a:moveTo>
                <a:lnTo>
                  <a:pt x="0" y="679830"/>
                </a:lnTo>
                <a:lnTo>
                  <a:pt x="38100" y="756031"/>
                </a:lnTo>
                <a:lnTo>
                  <a:pt x="69850" y="692530"/>
                </a:lnTo>
                <a:lnTo>
                  <a:pt x="31750" y="692530"/>
                </a:lnTo>
                <a:lnTo>
                  <a:pt x="31750" y="679830"/>
                </a:lnTo>
                <a:close/>
              </a:path>
              <a:path w="76200" h="756285">
                <a:moveTo>
                  <a:pt x="44450" y="0"/>
                </a:moveTo>
                <a:lnTo>
                  <a:pt x="31750" y="0"/>
                </a:lnTo>
                <a:lnTo>
                  <a:pt x="31750" y="692530"/>
                </a:lnTo>
                <a:lnTo>
                  <a:pt x="44450" y="692530"/>
                </a:lnTo>
                <a:lnTo>
                  <a:pt x="44450" y="0"/>
                </a:lnTo>
                <a:close/>
              </a:path>
              <a:path w="76200" h="756285">
                <a:moveTo>
                  <a:pt x="76200" y="679830"/>
                </a:moveTo>
                <a:lnTo>
                  <a:pt x="44450" y="679830"/>
                </a:lnTo>
                <a:lnTo>
                  <a:pt x="44450" y="692530"/>
                </a:lnTo>
                <a:lnTo>
                  <a:pt x="69850" y="692530"/>
                </a:lnTo>
                <a:lnTo>
                  <a:pt x="76200" y="679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21400" y="3972559"/>
            <a:ext cx="76200" cy="216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458466" y="4570476"/>
            <a:ext cx="119570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10">
                <a:latin typeface="Arial"/>
                <a:cs typeface="Arial"/>
              </a:rPr>
              <a:t>While</a:t>
            </a:r>
            <a:r>
              <a:rPr dirty="0" sz="1350" spc="-10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Döngüsü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24" name="object 24"/>
          <p:cNvSpPr txBox="1"/>
          <p:nvPr/>
        </p:nvSpPr>
        <p:spPr>
          <a:xfrm>
            <a:off x="5527675" y="4570476"/>
            <a:ext cx="131826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Arial"/>
                <a:cs typeface="Arial"/>
              </a:rPr>
              <a:t>Repeat</a:t>
            </a:r>
            <a:r>
              <a:rPr dirty="0" sz="1350" spc="-10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Döngüsü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707" y="2047875"/>
            <a:ext cx="1574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Döngü</a:t>
            </a:r>
            <a:r>
              <a:rPr dirty="0" sz="1800" spc="-8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İşlemleri: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55"/>
              <a:t>McCabe </a:t>
            </a:r>
            <a:r>
              <a:rPr dirty="0" spc="-70"/>
              <a:t>Karmaşıklık</a:t>
            </a:r>
            <a:r>
              <a:rPr dirty="0"/>
              <a:t> </a:t>
            </a:r>
            <a:r>
              <a:rPr dirty="0" spc="-55"/>
              <a:t>Ölçütü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53477" y="2870580"/>
            <a:ext cx="6534150" cy="1727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K: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Diyagramdaki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kenar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çizgi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sayısı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D: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Diyagramdaki düğüm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sayısı</a:t>
            </a:r>
            <a:endParaRPr sz="1800">
              <a:latin typeface="Arial"/>
              <a:cs typeface="Arial"/>
            </a:endParaRPr>
          </a:p>
          <a:p>
            <a:pPr marL="227965" marR="5080" indent="-215900">
              <a:lnSpc>
                <a:spcPct val="100000"/>
              </a:lnSpc>
              <a:spcBef>
                <a:spcPts val="1300"/>
              </a:spcBef>
            </a:pP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P: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programdaki bileşen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sayısı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(ana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program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ilgili alt program 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sayısını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göstermektedir.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Alt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program kullanılmadı ise p=1,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3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alt  program kullanıldı ise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p=4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tür)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0220" y="2115820"/>
            <a:ext cx="2057400" cy="480059"/>
          </a:xfrm>
          <a:prstGeom prst="rect">
            <a:avLst/>
          </a:prstGeom>
          <a:solidFill>
            <a:srgbClr val="D9DFE6"/>
          </a:solidFill>
          <a:ln w="15240">
            <a:solidFill>
              <a:srgbClr val="117DA7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0"/>
              </a:spcBef>
            </a:pPr>
            <a:r>
              <a:rPr dirty="0" sz="1500" spc="-5" b="1">
                <a:solidFill>
                  <a:srgbClr val="C00000"/>
                </a:solidFill>
                <a:latin typeface="Arial"/>
                <a:cs typeface="Arial"/>
              </a:rPr>
              <a:t>V(G)= k </a:t>
            </a:r>
            <a:r>
              <a:rPr dirty="0" sz="1500" b="1">
                <a:solidFill>
                  <a:srgbClr val="C00000"/>
                </a:solidFill>
                <a:latin typeface="Arial"/>
                <a:cs typeface="Arial"/>
              </a:rPr>
              <a:t>– d +</a:t>
            </a:r>
            <a:r>
              <a:rPr dirty="0" sz="1500" spc="-6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C00000"/>
                </a:solidFill>
                <a:latin typeface="Arial"/>
                <a:cs typeface="Arial"/>
              </a:rPr>
              <a:t>2p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Olağandışı </a:t>
            </a:r>
            <a:r>
              <a:rPr dirty="0" spc="-50"/>
              <a:t>Durum</a:t>
            </a:r>
            <a:r>
              <a:rPr dirty="0" spc="-75"/>
              <a:t> </a:t>
            </a:r>
            <a:r>
              <a:rPr dirty="0" spc="-65"/>
              <a:t>Çözümleme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719059" cy="17329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solidFill>
                  <a:srgbClr val="C00000"/>
                </a:solidFill>
                <a:latin typeface="Arial"/>
                <a:cs typeface="Arial"/>
              </a:rPr>
              <a:t>Olağandışı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durum: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Bir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programın çalışmasının, geçersiz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ya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da 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yanlı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veri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oluşumu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ya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da başka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nedenlerle istenmeyen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bir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biçimde 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sonlanmasına </a:t>
            </a:r>
            <a:r>
              <a:rPr dirty="0" sz="2000" spc="5">
                <a:solidFill>
                  <a:srgbClr val="585858"/>
                </a:solidFill>
                <a:latin typeface="Arial"/>
                <a:cs typeface="Arial"/>
              </a:rPr>
              <a:t>neden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olan</a:t>
            </a:r>
            <a:r>
              <a:rPr dirty="0" sz="2000" spc="-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durumdur.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44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  <a:tab pos="1427480" algn="l"/>
                <a:tab pos="2230755" algn="l"/>
                <a:tab pos="3178175" algn="l"/>
                <a:tab pos="4318635" algn="l"/>
                <a:tab pos="5634990" algn="l"/>
              </a:tabLst>
            </a:pP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Genelde	kabul	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edilen;	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program	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işletiminin	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sonlandırılmasının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bütünüyle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program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denetiminde</a:t>
            </a:r>
            <a:r>
              <a:rPr dirty="0" sz="2000" spc="-8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olmasıdır.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9059" y="3924300"/>
            <a:ext cx="2351420" cy="2293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2139" y="4351020"/>
            <a:ext cx="16256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0"/>
              <a:t>Kod </a:t>
            </a:r>
            <a:r>
              <a:rPr dirty="0" spc="-85"/>
              <a:t>Gözden</a:t>
            </a:r>
            <a:r>
              <a:rPr dirty="0" spc="-80"/>
              <a:t> </a:t>
            </a:r>
            <a:r>
              <a:rPr dirty="0" spc="-55"/>
              <a:t>Geçirme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556500" cy="19996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588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Bir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gazetede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hiç bir 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yazı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editörün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onayı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alınmadan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basılamayacağı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gibi, 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kod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gözden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geçirme olmadan da 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yazılım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sistemi</a:t>
            </a:r>
            <a:r>
              <a:rPr dirty="0" sz="1800" spc="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geliştirilemez.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8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Kod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gözden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geçirme ile program sınama işlemleri birbirlerinden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farklıdır.</a:t>
            </a:r>
            <a:endParaRPr sz="1800">
              <a:latin typeface="Arial"/>
              <a:cs typeface="Arial"/>
            </a:endParaRPr>
          </a:p>
          <a:p>
            <a:pPr marL="269240" marR="614045" indent="-256540">
              <a:lnSpc>
                <a:spcPct val="100000"/>
              </a:lnSpc>
              <a:spcBef>
                <a:spcPts val="13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Kod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gözden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geçirme, programın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kaynak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kodu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üzerinde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yapılan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bir  işlemdir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bu işlemlerde program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hatalarının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%3-5‘lik bir kısımı 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yakalanabilmektedir.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5790" y="1042034"/>
            <a:ext cx="81375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80"/>
              <a:t>Gözden </a:t>
            </a:r>
            <a:r>
              <a:rPr dirty="0" u="none" sz="4000" spc="-55"/>
              <a:t>Geçirme </a:t>
            </a:r>
            <a:r>
              <a:rPr dirty="0" u="none" sz="4000" spc="-65"/>
              <a:t>Sürecinin</a:t>
            </a:r>
            <a:r>
              <a:rPr dirty="0" u="none" sz="4000" spc="-55"/>
              <a:t> </a:t>
            </a:r>
            <a:r>
              <a:rPr dirty="0" u="none" sz="4000" spc="-65"/>
              <a:t>Düzenlenmesi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713955"/>
            <a:ext cx="7498080" cy="404558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145"/>
              </a:spcBef>
              <a:buClr>
                <a:srgbClr val="00AFEF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15">
                <a:solidFill>
                  <a:srgbClr val="585858"/>
                </a:solidFill>
                <a:latin typeface="Arial"/>
                <a:cs typeface="Arial"/>
              </a:rPr>
              <a:t>Gözden </a:t>
            </a:r>
            <a:r>
              <a:rPr dirty="0" sz="1700" spc="-5">
                <a:solidFill>
                  <a:srgbClr val="585858"/>
                </a:solidFill>
                <a:latin typeface="Arial"/>
                <a:cs typeface="Arial"/>
              </a:rPr>
              <a:t>geçirme sürecinin </a:t>
            </a:r>
            <a:r>
              <a:rPr dirty="0" sz="1700">
                <a:solidFill>
                  <a:srgbClr val="585858"/>
                </a:solidFill>
                <a:latin typeface="Arial"/>
                <a:cs typeface="Arial"/>
              </a:rPr>
              <a:t>temel</a:t>
            </a:r>
            <a:r>
              <a:rPr dirty="0" sz="1700" spc="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Arial"/>
                <a:cs typeface="Arial"/>
              </a:rPr>
              <a:t>özellikleri;</a:t>
            </a:r>
            <a:endParaRPr sz="1700">
              <a:latin typeface="Arial"/>
              <a:cs typeface="Arial"/>
            </a:endParaRPr>
          </a:p>
          <a:p>
            <a:pPr algn="just" lvl="1" marL="611505" indent="-256540">
              <a:lnSpc>
                <a:spcPct val="100000"/>
              </a:lnSpc>
              <a:spcBef>
                <a:spcPts val="860"/>
              </a:spcBef>
              <a:buClr>
                <a:srgbClr val="00AFEF"/>
              </a:buClr>
              <a:buSzPct val="78571"/>
              <a:buFont typeface="Wingdings"/>
              <a:buChar char=""/>
              <a:tabLst>
                <a:tab pos="612140" algn="l"/>
              </a:tabLst>
            </a:pP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Hataların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bulunması, ancak düzeltilmemesi</a:t>
            </a:r>
            <a:r>
              <a:rPr dirty="0" sz="1400" spc="-8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hedeflenir,</a:t>
            </a:r>
            <a:endParaRPr sz="1400">
              <a:latin typeface="Arial"/>
              <a:cs typeface="Arial"/>
            </a:endParaRPr>
          </a:p>
          <a:p>
            <a:pPr lvl="1" marL="611505" marR="5080" indent="-256540">
              <a:lnSpc>
                <a:spcPct val="89900"/>
              </a:lnSpc>
              <a:spcBef>
                <a:spcPts val="1010"/>
              </a:spcBef>
              <a:buClr>
                <a:srgbClr val="00AFEF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Olabildiğince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küçük bir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grup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tarafından </a:t>
            </a:r>
            <a:r>
              <a:rPr dirty="0" sz="1400" spc="-20">
                <a:solidFill>
                  <a:srgbClr val="585858"/>
                </a:solidFill>
                <a:latin typeface="Arial"/>
                <a:cs typeface="Arial"/>
              </a:rPr>
              <a:t>yapılmalıdır.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En 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iyi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durum deneyimli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bir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inceleyici  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kullanılmasıdır.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Birden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fazla kişi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gerektiğinde, bu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kişilerin, ileride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program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bakımı  yapacak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ekipten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seçilmesinde 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yarar</a:t>
            </a:r>
            <a:r>
              <a:rPr dirty="0" sz="14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Arial"/>
                <a:cs typeface="Arial"/>
              </a:rPr>
              <a:t>vardır.</a:t>
            </a:r>
            <a:endParaRPr sz="1400">
              <a:latin typeface="Arial"/>
              <a:cs typeface="Arial"/>
            </a:endParaRPr>
          </a:p>
          <a:p>
            <a:pPr algn="just" lvl="1" marL="611505" indent="-256540">
              <a:lnSpc>
                <a:spcPts val="1600"/>
              </a:lnSpc>
              <a:spcBef>
                <a:spcPts val="840"/>
              </a:spcBef>
              <a:buClr>
                <a:srgbClr val="00AFEF"/>
              </a:buClr>
              <a:buSzPct val="78571"/>
              <a:buFont typeface="Wingdings"/>
              <a:buChar char=""/>
              <a:tabLst>
                <a:tab pos="612140" algn="l"/>
              </a:tabLst>
            </a:pP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Kalite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çalışmalarının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bir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parçası olarak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ele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alınmalı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ve sonuçlar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düzenli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belirlenen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bir</a:t>
            </a:r>
            <a:endParaRPr sz="1400">
              <a:latin typeface="Arial"/>
              <a:cs typeface="Arial"/>
            </a:endParaRPr>
          </a:p>
          <a:p>
            <a:pPr marL="611505">
              <a:lnSpc>
                <a:spcPts val="1600"/>
              </a:lnSpc>
            </a:pP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biçimde</a:t>
            </a:r>
            <a:r>
              <a:rPr dirty="0" sz="14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saklanmalıdır.</a:t>
            </a:r>
            <a:endParaRPr sz="1400">
              <a:latin typeface="Arial"/>
              <a:cs typeface="Arial"/>
            </a:endParaRPr>
          </a:p>
          <a:p>
            <a:pPr algn="just" marL="12700" marR="189230">
              <a:lnSpc>
                <a:spcPct val="90200"/>
              </a:lnSpc>
              <a:spcBef>
                <a:spcPts val="1200"/>
              </a:spcBef>
            </a:pPr>
            <a:r>
              <a:rPr dirty="0" sz="1700" spc="-5">
                <a:solidFill>
                  <a:srgbClr val="585858"/>
                </a:solidFill>
                <a:latin typeface="Arial"/>
                <a:cs typeface="Arial"/>
              </a:rPr>
              <a:t>biçiminde </a:t>
            </a:r>
            <a:r>
              <a:rPr dirty="0" sz="1700" spc="-15">
                <a:solidFill>
                  <a:srgbClr val="585858"/>
                </a:solidFill>
                <a:latin typeface="Arial"/>
                <a:cs typeface="Arial"/>
              </a:rPr>
              <a:t>özetlenebilir. </a:t>
            </a:r>
            <a:r>
              <a:rPr dirty="0" sz="1700" spc="-10">
                <a:solidFill>
                  <a:srgbClr val="585858"/>
                </a:solidFill>
                <a:latin typeface="Arial"/>
                <a:cs typeface="Arial"/>
              </a:rPr>
              <a:t>Burada yanıtı aranan </a:t>
            </a:r>
            <a:r>
              <a:rPr dirty="0" sz="1700">
                <a:solidFill>
                  <a:srgbClr val="585858"/>
                </a:solidFill>
                <a:latin typeface="Arial"/>
                <a:cs typeface="Arial"/>
              </a:rPr>
              <a:t>temel </a:t>
            </a:r>
            <a:r>
              <a:rPr dirty="0" sz="1700" spc="-5">
                <a:solidFill>
                  <a:srgbClr val="585858"/>
                </a:solidFill>
                <a:latin typeface="Arial"/>
                <a:cs typeface="Arial"/>
              </a:rPr>
              <a:t>soru, programın </a:t>
            </a:r>
            <a:r>
              <a:rPr dirty="0" sz="1700" spc="-15">
                <a:solidFill>
                  <a:srgbClr val="585858"/>
                </a:solidFill>
                <a:latin typeface="Arial"/>
                <a:cs typeface="Arial"/>
              </a:rPr>
              <a:t>yazıldığı  </a:t>
            </a:r>
            <a:r>
              <a:rPr dirty="0" sz="1700" spc="-5">
                <a:solidFill>
                  <a:srgbClr val="585858"/>
                </a:solidFill>
                <a:latin typeface="Arial"/>
                <a:cs typeface="Arial"/>
              </a:rPr>
              <a:t>gibi </a:t>
            </a:r>
            <a:r>
              <a:rPr dirty="0" sz="1700">
                <a:solidFill>
                  <a:srgbClr val="585858"/>
                </a:solidFill>
                <a:latin typeface="Arial"/>
                <a:cs typeface="Arial"/>
              </a:rPr>
              <a:t>çalışıp </a:t>
            </a:r>
            <a:r>
              <a:rPr dirty="0" sz="1700" spc="-5">
                <a:solidFill>
                  <a:srgbClr val="585858"/>
                </a:solidFill>
                <a:latin typeface="Arial"/>
                <a:cs typeface="Arial"/>
              </a:rPr>
              <a:t>çalışmayacağının </a:t>
            </a:r>
            <a:r>
              <a:rPr dirty="0" sz="1700" spc="-10">
                <a:solidFill>
                  <a:srgbClr val="585858"/>
                </a:solidFill>
                <a:latin typeface="Arial"/>
                <a:cs typeface="Arial"/>
              </a:rPr>
              <a:t>belirlenmesidir. </a:t>
            </a:r>
            <a:r>
              <a:rPr dirty="0" sz="1700" spc="-15">
                <a:solidFill>
                  <a:srgbClr val="585858"/>
                </a:solidFill>
                <a:latin typeface="Arial"/>
                <a:cs typeface="Arial"/>
              </a:rPr>
              <a:t>Gözden </a:t>
            </a:r>
            <a:r>
              <a:rPr dirty="0" sz="1700">
                <a:solidFill>
                  <a:srgbClr val="585858"/>
                </a:solidFill>
                <a:latin typeface="Arial"/>
                <a:cs typeface="Arial"/>
              </a:rPr>
              <a:t>Geçirme çalışmasının  </a:t>
            </a:r>
            <a:r>
              <a:rPr dirty="0" sz="1700" spc="-5">
                <a:solidFill>
                  <a:srgbClr val="585858"/>
                </a:solidFill>
                <a:latin typeface="Arial"/>
                <a:cs typeface="Arial"/>
              </a:rPr>
              <a:t>olası</a:t>
            </a:r>
            <a:r>
              <a:rPr dirty="0" sz="17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585858"/>
                </a:solidFill>
                <a:latin typeface="Arial"/>
                <a:cs typeface="Arial"/>
              </a:rPr>
              <a:t>çıktıları:</a:t>
            </a:r>
            <a:endParaRPr sz="1700">
              <a:latin typeface="Arial"/>
              <a:cs typeface="Arial"/>
            </a:endParaRPr>
          </a:p>
          <a:p>
            <a:pPr algn="just" lvl="1" marL="611505" indent="-256540">
              <a:lnSpc>
                <a:spcPct val="100000"/>
              </a:lnSpc>
              <a:spcBef>
                <a:spcPts val="90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612140" algn="l"/>
              </a:tabLst>
            </a:pP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? Programı olduğu gibi kabul</a:t>
            </a:r>
            <a:r>
              <a:rPr dirty="0" sz="1500" spc="-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etmek</a:t>
            </a:r>
            <a:endParaRPr sz="1500">
              <a:latin typeface="Arial"/>
              <a:cs typeface="Arial"/>
            </a:endParaRPr>
          </a:p>
          <a:p>
            <a:pPr algn="just" lvl="1" marL="611505" indent="-256540">
              <a:lnSpc>
                <a:spcPct val="100000"/>
              </a:lnSpc>
              <a:spcBef>
                <a:spcPts val="90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612140" algn="l"/>
              </a:tabLst>
            </a:pP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? Programı </a:t>
            </a:r>
            <a:r>
              <a:rPr dirty="0" sz="1500" spc="-5">
                <a:solidFill>
                  <a:srgbClr val="585858"/>
                </a:solidFill>
                <a:latin typeface="Arial"/>
                <a:cs typeface="Arial"/>
              </a:rPr>
              <a:t>bazı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değişikliklerle kabul</a:t>
            </a:r>
            <a:r>
              <a:rPr dirty="0" sz="1500" spc="-1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etmek</a:t>
            </a:r>
            <a:endParaRPr sz="1500">
              <a:latin typeface="Arial"/>
              <a:cs typeface="Arial"/>
            </a:endParaRPr>
          </a:p>
          <a:p>
            <a:pPr lvl="1" marL="611505" marR="93980" indent="-256540">
              <a:lnSpc>
                <a:spcPts val="1620"/>
              </a:lnSpc>
              <a:spcBef>
                <a:spcPts val="1105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? Programı, önerilen değişikliklerin yapılmasından sonra tekrar </a:t>
            </a:r>
            <a:r>
              <a:rPr dirty="0" sz="1500" spc="-5">
                <a:solidFill>
                  <a:srgbClr val="585858"/>
                </a:solidFill>
                <a:latin typeface="Arial"/>
                <a:cs typeface="Arial"/>
              </a:rPr>
              <a:t>gözden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geçirmek  </a:t>
            </a:r>
            <a:r>
              <a:rPr dirty="0" sz="1500" spc="-5">
                <a:solidFill>
                  <a:srgbClr val="585858"/>
                </a:solidFill>
                <a:latin typeface="Arial"/>
                <a:cs typeface="Arial"/>
              </a:rPr>
              <a:t>üzere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geri</a:t>
            </a:r>
            <a:r>
              <a:rPr dirty="0" sz="15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çevirmek.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Giriş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316470" cy="2830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 marR="20320" indent="-91440">
              <a:lnSpc>
                <a:spcPct val="100000"/>
              </a:lnSpc>
              <a:spcBef>
                <a:spcPts val="100"/>
              </a:spcBef>
              <a:buClr>
                <a:srgbClr val="996666"/>
              </a:buClr>
              <a:buSzPct val="75000"/>
              <a:buFont typeface="Wingdings"/>
              <a:buChar char=""/>
              <a:tabLst>
                <a:tab pos="175260" algn="l"/>
              </a:tabLst>
            </a:pPr>
            <a:r>
              <a:rPr dirty="0" sz="2000" spc="-35">
                <a:solidFill>
                  <a:srgbClr val="585858"/>
                </a:solidFill>
                <a:latin typeface="Arial"/>
                <a:cs typeface="Arial"/>
              </a:rPr>
              <a:t>Tasarım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sonucu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üretilen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süreç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veri tabanının fiziksel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yapısını 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içeren fiziksel modelin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bilgisayar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ortamında çalışan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yazılım 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biçimine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dönüştürülmesi</a:t>
            </a:r>
            <a:r>
              <a:rPr dirty="0" sz="2000" spc="-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çalışmasıdır.</a:t>
            </a:r>
            <a:endParaRPr sz="2000">
              <a:latin typeface="Arial"/>
              <a:cs typeface="Arial"/>
            </a:endParaRPr>
          </a:p>
          <a:p>
            <a:pPr marL="104139" marR="5080" indent="-91440">
              <a:lnSpc>
                <a:spcPct val="100000"/>
              </a:lnSpc>
              <a:spcBef>
                <a:spcPts val="1440"/>
              </a:spcBef>
              <a:buClr>
                <a:srgbClr val="996666"/>
              </a:buClr>
              <a:buSzPct val="75000"/>
              <a:buFont typeface="Wingdings"/>
              <a:buChar char=""/>
              <a:tabLst>
                <a:tab pos="175260" algn="l"/>
              </a:tabLst>
            </a:pP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Her şeyden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önce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bir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yazılım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geliştirme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ortamı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seçilmelidir 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(programlama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dili, veri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tabanı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yönetim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sistemi,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yazılım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geliştirme 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araçları</a:t>
            </a:r>
            <a:r>
              <a:rPr dirty="0" sz="2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(CASE)).</a:t>
            </a:r>
            <a:endParaRPr sz="2000">
              <a:latin typeface="Arial"/>
              <a:cs typeface="Arial"/>
            </a:endParaRPr>
          </a:p>
          <a:p>
            <a:pPr marL="104139" marR="396875" indent="-91440">
              <a:lnSpc>
                <a:spcPct val="100000"/>
              </a:lnSpc>
              <a:spcBef>
                <a:spcPts val="1445"/>
              </a:spcBef>
              <a:buClr>
                <a:srgbClr val="996666"/>
              </a:buClr>
              <a:buSzPct val="75000"/>
              <a:buFont typeface="Wingdings"/>
              <a:buChar char=""/>
              <a:tabLst>
                <a:tab pos="175260" algn="l"/>
              </a:tabLst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Kaynak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kodların belirli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bir standartta üretilmesi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düzeltme</a:t>
            </a:r>
            <a:r>
              <a:rPr dirty="0" sz="2000" spc="-1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için 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faydalıdır.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867" y="1047178"/>
            <a:ext cx="81883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75"/>
              <a:t>Gözden </a:t>
            </a:r>
            <a:r>
              <a:rPr dirty="0" u="none" sz="3600" spc="-55"/>
              <a:t>Geçirme </a:t>
            </a:r>
            <a:r>
              <a:rPr dirty="0" u="none" sz="3600" spc="-65"/>
              <a:t>Sırasında Kullanılacak</a:t>
            </a:r>
            <a:r>
              <a:rPr dirty="0" u="none" sz="3600" spc="15"/>
              <a:t> </a:t>
            </a:r>
            <a:r>
              <a:rPr dirty="0" u="none" sz="3600" spc="-55"/>
              <a:t>Sorular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10577" y="1841500"/>
            <a:ext cx="7497445" cy="179387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69240" marR="5080" indent="-256540">
              <a:lnSpc>
                <a:spcPts val="2160"/>
              </a:lnSpc>
              <a:spcBef>
                <a:spcPts val="37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Bir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program incelenirken, programın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her bir öbeği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(yordam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ya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da 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işlev)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aşağıdaki soruların yanıtları</a:t>
            </a:r>
            <a:r>
              <a:rPr dirty="0" sz="200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Arial"/>
                <a:cs typeface="Arial"/>
              </a:rPr>
              <a:t>aranır.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7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Bu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sorulara ek sorular</a:t>
            </a:r>
            <a:r>
              <a:rPr dirty="0" sz="2000" spc="-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eklenebilir.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ts val="2280"/>
              </a:lnSpc>
              <a:spcBef>
                <a:spcPts val="120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Bazı soruların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yanıtlarının "hayır"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olması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 programın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ts val="2280"/>
              </a:lnSpc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reddedileceği anlamına</a:t>
            </a:r>
            <a:r>
              <a:rPr dirty="0" sz="2000" spc="-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gelmemelidir.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5400" y="3520440"/>
            <a:ext cx="4724400" cy="265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45"/>
              <a:t>Öbek</a:t>
            </a:r>
            <a:r>
              <a:rPr dirty="0" spc="-155"/>
              <a:t> </a:t>
            </a:r>
            <a:r>
              <a:rPr dirty="0" spc="-85"/>
              <a:t>Arayüzü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41500"/>
            <a:ext cx="7219315" cy="3623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000"/>
              <a:buAutoNum type="arabicPeriod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Her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öbek tek bir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işlevsel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amacı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yerine getiriyor</a:t>
            </a:r>
            <a:r>
              <a:rPr dirty="0" sz="2000" spc="-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Arial"/>
                <a:cs typeface="Arial"/>
              </a:rPr>
              <a:t>mu?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EF"/>
              </a:buClr>
              <a:buFont typeface="Arial"/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AFEF"/>
              </a:buClr>
              <a:buFont typeface="Arial"/>
              <a:buAutoNum type="arabicPeriod"/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ts val="2280"/>
              </a:lnSpc>
              <a:spcBef>
                <a:spcPts val="5"/>
              </a:spcBef>
              <a:buClr>
                <a:srgbClr val="00AFEF"/>
              </a:buClr>
              <a:buSzPct val="80000"/>
              <a:buAutoNum type="arabicPeriod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Öbek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adı,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işlevini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açıklayacak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biçimde anlamlı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olarak</a:t>
            </a:r>
            <a:r>
              <a:rPr dirty="0" sz="200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verilmiş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mi?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AFEF"/>
              </a:buClr>
              <a:buSzPct val="80000"/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Öbek tek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giriş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tek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çıkışlı</a:t>
            </a:r>
            <a:r>
              <a:rPr dirty="0" sz="2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mı?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EF"/>
              </a:buClr>
              <a:buFont typeface="Arial"/>
              <a:buAutoNum type="arabicPeriod" startAt="3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AFEF"/>
              </a:buClr>
              <a:buFont typeface="Arial"/>
              <a:buAutoNum type="arabicPeriod" startAt="3"/>
            </a:pPr>
            <a:endParaRPr sz="2200">
              <a:latin typeface="Times New Roman"/>
              <a:cs typeface="Times New Roman"/>
            </a:endParaRPr>
          </a:p>
          <a:p>
            <a:pPr marL="355600" marR="103505" indent="-342900">
              <a:lnSpc>
                <a:spcPts val="2160"/>
              </a:lnSpc>
              <a:buClr>
                <a:srgbClr val="00AFEF"/>
              </a:buClr>
              <a:buSzPct val="80000"/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Öbek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eğer bir işlev ise, parametrelerinin değerini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değiştiriyor 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mu?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Giriş</a:t>
            </a:r>
            <a:r>
              <a:rPr dirty="0" spc="-105"/>
              <a:t> </a:t>
            </a:r>
            <a:r>
              <a:rPr dirty="0" spc="-60"/>
              <a:t>Açıklamaları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7059"/>
            <a:ext cx="7264400" cy="3376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78571"/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Öbek, doğru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biçimde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giriş açıklama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satırları içeriyor</a:t>
            </a:r>
            <a:r>
              <a:rPr dirty="0" sz="14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mu?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00AFEF"/>
              </a:buClr>
              <a:buSzPct val="78571"/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Giriş açıklama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satırları,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öbeğin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amacını 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açıklıyor</a:t>
            </a:r>
            <a:r>
              <a:rPr dirty="0" sz="1400" spc="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mu?</a:t>
            </a:r>
            <a:endParaRPr sz="1400">
              <a:latin typeface="Arial"/>
              <a:cs typeface="Arial"/>
            </a:endParaRPr>
          </a:p>
          <a:p>
            <a:pPr marL="355600" marR="231140" indent="-342900">
              <a:lnSpc>
                <a:spcPct val="109500"/>
              </a:lnSpc>
              <a:spcBef>
                <a:spcPts val="1019"/>
              </a:spcBef>
              <a:buClr>
                <a:srgbClr val="00AFEF"/>
              </a:buClr>
              <a:buSzPct val="78571"/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Giriş açıklama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satırları,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parametreleri, küresel değişkenleri içeren girdileri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kütükleri  </a:t>
            </a:r>
            <a:r>
              <a:rPr dirty="0" sz="1400" spc="-20">
                <a:solidFill>
                  <a:srgbClr val="585858"/>
                </a:solidFill>
                <a:latin typeface="Arial"/>
                <a:cs typeface="Arial"/>
              </a:rPr>
              <a:t>tanıtıyor</a:t>
            </a:r>
            <a:r>
              <a:rPr dirty="0" sz="1400" spc="8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mu?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00AFEF"/>
              </a:buClr>
              <a:buSzPct val="78571"/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Giriş açıklama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satırları, çıktıları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(parametre, kütük vb)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hata iletilerini 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tanımlıyor</a:t>
            </a:r>
            <a:r>
              <a:rPr dirty="0" sz="1400" spc="1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mu?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00AFEF"/>
              </a:buClr>
              <a:buSzPct val="78571"/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5. Giriş açıklama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satırları,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öbeğin algoritma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tanımını içeriyor</a:t>
            </a:r>
            <a:r>
              <a:rPr dirty="0" sz="14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mu?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00AFEF"/>
              </a:buClr>
              <a:buSzPct val="78571"/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6. Giriş açıklama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satırları,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öbekte 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yapılan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değişikliklere ilişkin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tanımlamaları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içeriyor</a:t>
            </a:r>
            <a:r>
              <a:rPr dirty="0" sz="14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mu?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00AFEF"/>
              </a:buClr>
              <a:buSzPct val="78571"/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7. Giriş açıklama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satırları,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öbekteki olağan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dışı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durumları 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tanımlıyor</a:t>
            </a:r>
            <a:r>
              <a:rPr dirty="0" sz="1400" spc="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mu?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00AFEF"/>
              </a:buClr>
              <a:buSzPct val="78571"/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8. Giriş açıklama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satırları,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Öbeği 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yazan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kişi ve 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yazıldığı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tarih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ile ilgili bilgileri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içeriyor</a:t>
            </a:r>
            <a:r>
              <a:rPr dirty="0" sz="1400" spc="8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mu?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00AFEF"/>
              </a:buClr>
              <a:buSzPct val="78571"/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9.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Her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paragrafı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açıklayan kısa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açıklamalar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var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mı?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5"/>
              <a:t>Veri</a:t>
            </a:r>
            <a:r>
              <a:rPr dirty="0" spc="-135"/>
              <a:t> </a:t>
            </a:r>
            <a:r>
              <a:rPr dirty="0" spc="-70"/>
              <a:t>Kullanımı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34313"/>
            <a:ext cx="7288530" cy="370459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0AFEF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İşlevsel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olarak ilintili bulunan veri elemanları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uygun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bir mantıksal</a:t>
            </a:r>
            <a:r>
              <a:rPr dirty="0" sz="18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veri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60"/>
              </a:spcBef>
            </a:pP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yapısı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içinde gruplanmış</a:t>
            </a:r>
            <a:r>
              <a:rPr dirty="0" sz="1800" spc="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mı?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AFEF"/>
              </a:buClr>
              <a:buSzPct val="80555"/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Değişken adları,işlevlerini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yansıtacak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biçimde anlamlı</a:t>
            </a:r>
            <a:r>
              <a:rPr dirty="0" sz="1800" spc="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mı?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AFEF"/>
              </a:buClr>
              <a:buFont typeface="Arial"/>
              <a:buAutoNum type="arabicPeriod" startAt="2"/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AFEF"/>
              </a:buClr>
              <a:buSzPct val="80555"/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Değişkenlerin kullanımları arasındaki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uzaklık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anlamlı</a:t>
            </a: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mı?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AFEF"/>
              </a:buClr>
              <a:buFont typeface="Arial"/>
              <a:buAutoNum type="arabicPeriod" startAt="2"/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SzPct val="80555"/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Her değişken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tek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bir amaçla </a:t>
            </a:r>
            <a:r>
              <a:rPr dirty="0" sz="1800" spc="5">
                <a:solidFill>
                  <a:srgbClr val="585858"/>
                </a:solidFill>
                <a:latin typeface="Arial"/>
                <a:cs typeface="Arial"/>
              </a:rPr>
              <a:t>mı</a:t>
            </a:r>
            <a:r>
              <a:rPr dirty="0" sz="1800" spc="-7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kullanılıyor?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Font typeface="Arial"/>
              <a:buAutoNum type="arabicPeriod" startAt="2"/>
            </a:pP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AFEF"/>
              </a:buClr>
              <a:buSzPct val="80555"/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Dizin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değişkenleri kullanıldıkları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dizinin sınırları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içerisinde</a:t>
            </a:r>
            <a:r>
              <a:rPr dirty="0" sz="1800" spc="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858"/>
                </a:solidFill>
                <a:latin typeface="Arial"/>
                <a:cs typeface="Arial"/>
              </a:rPr>
              <a:t>mi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40"/>
              </a:spcBef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tanımlanmış?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AFEF"/>
              </a:buClr>
              <a:buSzPct val="80555"/>
              <a:buAutoNum type="arabicPeriod" startAt="6"/>
              <a:tabLst>
                <a:tab pos="354965" algn="l"/>
                <a:tab pos="355600" algn="l"/>
              </a:tabLst>
            </a:pP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Tanımlanan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her gösterge değişkeni için bellek ataması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yapılmış</a:t>
            </a:r>
            <a:r>
              <a:rPr dirty="0" sz="1800" spc="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mı?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Sunuş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1315" indent="-34290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555"/>
              <a:buAutoNum type="arabicPeriod"/>
              <a:tabLst>
                <a:tab pos="360680" algn="l"/>
                <a:tab pos="361315" algn="l"/>
              </a:tabLst>
            </a:pPr>
            <a:r>
              <a:rPr dirty="0" spc="-5"/>
              <a:t>Her </a:t>
            </a:r>
            <a:r>
              <a:rPr dirty="0" spc="-25"/>
              <a:t>satır, </a:t>
            </a:r>
            <a:r>
              <a:rPr dirty="0" spc="-5"/>
              <a:t>en fazla bir </a:t>
            </a:r>
            <a:r>
              <a:rPr dirty="0" spc="-15"/>
              <a:t>deyim </a:t>
            </a:r>
            <a:r>
              <a:rPr dirty="0" spc="-10"/>
              <a:t>içeriyor</a:t>
            </a:r>
            <a:r>
              <a:rPr dirty="0" spc="120"/>
              <a:t> </a:t>
            </a:r>
            <a:r>
              <a:rPr dirty="0"/>
              <a:t>mu?</a:t>
            </a:r>
          </a:p>
          <a:p>
            <a:pPr marL="361315" marR="1068705" indent="-342900">
              <a:lnSpc>
                <a:spcPct val="129600"/>
              </a:lnSpc>
              <a:spcBef>
                <a:spcPts val="1320"/>
              </a:spcBef>
              <a:buClr>
                <a:srgbClr val="00AFEF"/>
              </a:buClr>
              <a:buSzPct val="80555"/>
              <a:buAutoNum type="arabicPeriod"/>
              <a:tabLst>
                <a:tab pos="360680" algn="l"/>
                <a:tab pos="361315" algn="l"/>
              </a:tabLst>
            </a:pPr>
            <a:r>
              <a:rPr dirty="0"/>
              <a:t>Bir </a:t>
            </a:r>
            <a:r>
              <a:rPr dirty="0" spc="-10"/>
              <a:t>deyimin </a:t>
            </a:r>
            <a:r>
              <a:rPr dirty="0" spc="-5"/>
              <a:t>birden fazla satıra </a:t>
            </a:r>
            <a:r>
              <a:rPr dirty="0"/>
              <a:t>taşması </a:t>
            </a:r>
            <a:r>
              <a:rPr dirty="0" spc="-5"/>
              <a:t>durumunda, bölünme  </a:t>
            </a:r>
            <a:r>
              <a:rPr dirty="0" spc="-10"/>
              <a:t>anlaşılabilirliği kolaylaştıracak </a:t>
            </a:r>
            <a:r>
              <a:rPr dirty="0" spc="-5"/>
              <a:t>biçimde anlamlı</a:t>
            </a:r>
            <a:r>
              <a:rPr dirty="0" spc="50"/>
              <a:t> </a:t>
            </a:r>
            <a:r>
              <a:rPr dirty="0"/>
              <a:t>mı?</a:t>
            </a:r>
          </a:p>
          <a:p>
            <a:pPr marL="5715">
              <a:lnSpc>
                <a:spcPct val="100000"/>
              </a:lnSpc>
              <a:spcBef>
                <a:spcPts val="45"/>
              </a:spcBef>
              <a:buClr>
                <a:srgbClr val="00AFEF"/>
              </a:buClr>
              <a:buFont typeface="Arial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361315" indent="-342900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SzPct val="80555"/>
              <a:buAutoNum type="arabicPeriod"/>
              <a:tabLst>
                <a:tab pos="360680" algn="l"/>
                <a:tab pos="361315" algn="l"/>
              </a:tabLst>
            </a:pPr>
            <a:r>
              <a:rPr dirty="0" spc="-5"/>
              <a:t>Koşullu </a:t>
            </a:r>
            <a:r>
              <a:rPr dirty="0" spc="-10"/>
              <a:t>deyimlerde </a:t>
            </a:r>
            <a:r>
              <a:rPr dirty="0" spc="-5"/>
              <a:t>kullanılan mantıksal işlemler </a:t>
            </a:r>
            <a:r>
              <a:rPr dirty="0" spc="-20"/>
              <a:t>yalın</a:t>
            </a:r>
            <a:r>
              <a:rPr dirty="0" spc="55"/>
              <a:t> </a:t>
            </a:r>
            <a:r>
              <a:rPr dirty="0" spc="-5"/>
              <a:t>mı?</a:t>
            </a:r>
          </a:p>
          <a:p>
            <a:pPr marL="5715">
              <a:lnSpc>
                <a:spcPct val="100000"/>
              </a:lnSpc>
              <a:spcBef>
                <a:spcPts val="40"/>
              </a:spcBef>
              <a:buClr>
                <a:srgbClr val="00AFEF"/>
              </a:buClr>
              <a:buFont typeface="Arial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361315" indent="-342900">
              <a:lnSpc>
                <a:spcPct val="100000"/>
              </a:lnSpc>
              <a:buClr>
                <a:srgbClr val="00AFEF"/>
              </a:buClr>
              <a:buSzPct val="80555"/>
              <a:buAutoNum type="arabicPeriod"/>
              <a:tabLst>
                <a:tab pos="360680" algn="l"/>
                <a:tab pos="361315" algn="l"/>
              </a:tabLst>
            </a:pPr>
            <a:r>
              <a:rPr dirty="0" spc="-5"/>
              <a:t>4Bütün </a:t>
            </a:r>
            <a:r>
              <a:rPr dirty="0" spc="-10"/>
              <a:t>deyimlerde, </a:t>
            </a:r>
            <a:r>
              <a:rPr dirty="0" spc="-5"/>
              <a:t>karmaşıklığı </a:t>
            </a:r>
            <a:r>
              <a:rPr dirty="0" spc="-10"/>
              <a:t>azaltacak </a:t>
            </a:r>
            <a:r>
              <a:rPr dirty="0"/>
              <a:t>şekilde</a:t>
            </a:r>
            <a:r>
              <a:rPr dirty="0" spc="15"/>
              <a:t> </a:t>
            </a:r>
            <a:r>
              <a:rPr dirty="0" spc="-10"/>
              <a:t>parantezler</a:t>
            </a:r>
          </a:p>
          <a:p>
            <a:pPr marL="361315">
              <a:lnSpc>
                <a:spcPct val="100000"/>
              </a:lnSpc>
              <a:spcBef>
                <a:spcPts val="665"/>
              </a:spcBef>
            </a:pPr>
            <a:r>
              <a:rPr dirty="0" spc="-5"/>
              <a:t>kullanılmış mı?</a:t>
            </a:r>
          </a:p>
          <a:p>
            <a:pPr marL="5715"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361315" indent="-342900">
              <a:lnSpc>
                <a:spcPct val="100000"/>
              </a:lnSpc>
              <a:buClr>
                <a:srgbClr val="00AFEF"/>
              </a:buClr>
              <a:buSzPct val="80555"/>
              <a:buAutoNum type="arabicPeriod" startAt="5"/>
              <a:tabLst>
                <a:tab pos="360680" algn="l"/>
                <a:tab pos="361315" algn="l"/>
              </a:tabLst>
            </a:pPr>
            <a:r>
              <a:rPr dirty="0" spc="-5"/>
              <a:t>5. Bütün </a:t>
            </a:r>
            <a:r>
              <a:rPr dirty="0" spc="-20"/>
              <a:t>deyimler, </a:t>
            </a:r>
            <a:r>
              <a:rPr dirty="0" spc="-5"/>
              <a:t>belirlenen program </a:t>
            </a:r>
            <a:r>
              <a:rPr dirty="0"/>
              <a:t>stiline </a:t>
            </a:r>
            <a:r>
              <a:rPr dirty="0" spc="-15"/>
              <a:t>uygun </a:t>
            </a:r>
            <a:r>
              <a:rPr dirty="0" spc="-5"/>
              <a:t>olarak </a:t>
            </a:r>
            <a:r>
              <a:rPr dirty="0" spc="-15"/>
              <a:t>yazılmış</a:t>
            </a:r>
            <a:r>
              <a:rPr dirty="0" spc="150"/>
              <a:t> </a:t>
            </a:r>
            <a:r>
              <a:rPr dirty="0" spc="-5"/>
              <a:t>mı?</a:t>
            </a:r>
          </a:p>
          <a:p>
            <a:pPr marL="5715">
              <a:lnSpc>
                <a:spcPct val="100000"/>
              </a:lnSpc>
              <a:spcBef>
                <a:spcPts val="45"/>
              </a:spcBef>
              <a:buClr>
                <a:srgbClr val="00AFEF"/>
              </a:buClr>
              <a:buFont typeface="Arial"/>
              <a:buAutoNum type="arabicPeriod" startAt="5"/>
            </a:pPr>
            <a:endParaRPr sz="1650">
              <a:latin typeface="Times New Roman"/>
              <a:cs typeface="Times New Roman"/>
            </a:endParaRPr>
          </a:p>
          <a:p>
            <a:pPr marL="361315" indent="-342900">
              <a:lnSpc>
                <a:spcPct val="100000"/>
              </a:lnSpc>
              <a:buClr>
                <a:srgbClr val="00AFEF"/>
              </a:buClr>
              <a:buSzPct val="80555"/>
              <a:buAutoNum type="arabicPeriod" startAt="5"/>
              <a:tabLst>
                <a:tab pos="360680" algn="l"/>
                <a:tab pos="361315" algn="l"/>
              </a:tabLst>
            </a:pPr>
            <a:r>
              <a:rPr dirty="0" spc="-5"/>
              <a:t>6. </a:t>
            </a:r>
            <a:r>
              <a:rPr dirty="0"/>
              <a:t>Öbek </a:t>
            </a:r>
            <a:r>
              <a:rPr dirty="0" spc="-15"/>
              <a:t>yapısı </a:t>
            </a:r>
            <a:r>
              <a:rPr dirty="0" spc="-5"/>
              <a:t>içerisinde akıllı </a:t>
            </a:r>
            <a:r>
              <a:rPr dirty="0"/>
              <a:t>"programlama </a:t>
            </a:r>
            <a:r>
              <a:rPr dirty="0" spc="-5"/>
              <a:t>hileleri" kullanılmış</a:t>
            </a:r>
            <a:r>
              <a:rPr dirty="0"/>
              <a:t> </a:t>
            </a:r>
            <a:r>
              <a:rPr dirty="0" spc="-5"/>
              <a:t>mı?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173418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55"/>
              <a:t>Sorular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760854"/>
            <a:ext cx="7847965" cy="436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AutoNum type="arabicPeriod"/>
              <a:tabLst>
                <a:tab pos="268605" algn="l"/>
                <a:tab pos="269240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Kendi yazılım geliştirme ortamınızı</a:t>
            </a:r>
            <a:r>
              <a:rPr dirty="0" sz="12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açıklayınız.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Calibri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AutoNum type="arabicPeriod"/>
              <a:tabLst>
                <a:tab pos="268605" algn="l"/>
                <a:tab pos="269240" algn="l"/>
              </a:tabLst>
            </a:pPr>
            <a:r>
              <a:rPr dirty="0" sz="1200" spc="-2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tabanı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tabanı yönetim 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sistemi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arasındaki 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farkı</a:t>
            </a:r>
            <a:r>
              <a:rPr dirty="0" sz="12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Calibri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AutoNum type="arabicPeriod"/>
              <a:tabLst>
                <a:tab pos="268605" algn="l"/>
                <a:tab pos="269240" algn="l"/>
              </a:tabLst>
            </a:pPr>
            <a:r>
              <a:rPr dirty="0" sz="1200" spc="-2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tabanı </a:t>
            </a:r>
            <a:r>
              <a:rPr dirty="0" sz="1200" spc="-15">
                <a:solidFill>
                  <a:srgbClr val="404040"/>
                </a:solidFill>
                <a:latin typeface="Calibri"/>
                <a:cs typeface="Calibri"/>
              </a:rPr>
              <a:t>Yönetim 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Sistemi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kullanarak, uygulama geliştirme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zamanının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hasıl kısalacağını</a:t>
            </a:r>
            <a:r>
              <a:rPr dirty="0" sz="1200" spc="-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açıklayınız.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Calibri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AutoNum type="arabicPeriod"/>
              <a:tabLst>
                <a:tab pos="268605" algn="l"/>
                <a:tab pos="269240" algn="l"/>
              </a:tabLst>
            </a:pPr>
            <a:r>
              <a:rPr dirty="0" sz="1200" spc="-2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tabanı </a:t>
            </a:r>
            <a:r>
              <a:rPr dirty="0" sz="1200" spc="-15">
                <a:solidFill>
                  <a:srgbClr val="404040"/>
                </a:solidFill>
                <a:latin typeface="Calibri"/>
                <a:cs typeface="Calibri"/>
              </a:rPr>
              <a:t>Yönetim 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Sistemi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kullanımının yararlarını </a:t>
            </a:r>
            <a:r>
              <a:rPr dirty="0" sz="12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aksak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yönlerini</a:t>
            </a:r>
            <a:r>
              <a:rPr dirty="0" sz="1200" spc="-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belirtiniz?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Calibri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AutoNum type="arabicPeriod"/>
              <a:tabLst>
                <a:tab pos="268605" algn="l"/>
                <a:tab pos="269240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Kullandığınız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tabanı yönetim 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sistemini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inceleyiniz. </a:t>
            </a:r>
            <a:r>
              <a:rPr dirty="0" sz="1200" spc="-15">
                <a:solidFill>
                  <a:srgbClr val="404040"/>
                </a:solidFill>
                <a:latin typeface="Calibri"/>
                <a:cs typeface="Calibri"/>
              </a:rPr>
              <a:t>VTD, STD, 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GİD,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GTD dillerinin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özelliklerini</a:t>
            </a:r>
            <a:r>
              <a:rPr dirty="0" sz="1200" spc="-1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araştırınız.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Calibri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AutoNum type="arabicPeriod"/>
              <a:tabLst>
                <a:tab pos="268605" algn="l"/>
                <a:tab pos="269240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Kendi kullanımınız için 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kodlama stili</a:t>
            </a:r>
            <a:r>
              <a:rPr dirty="0" sz="12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geliştiriniz.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Calibri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AutoNum type="arabicPeriod"/>
              <a:tabLst>
                <a:tab pos="268605" algn="l"/>
                <a:tab pos="269240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Kodlama stilleri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programlama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dilleri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arasındaki ilişkiyi</a:t>
            </a:r>
            <a:r>
              <a:rPr dirty="0" sz="1200" spc="-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Calibri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AutoNum type="arabicPeriod"/>
              <a:tabLst>
                <a:tab pos="268605" algn="l"/>
                <a:tab pos="269240" algn="l"/>
              </a:tabLst>
            </a:pP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Bildiğiniz</a:t>
            </a:r>
            <a:r>
              <a:rPr dirty="0" sz="12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 programlama</a:t>
            </a:r>
            <a:r>
              <a:rPr dirty="0" sz="12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dilinin,</a:t>
            </a:r>
            <a:r>
              <a:rPr dirty="0" sz="12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585858"/>
                </a:solidFill>
                <a:latin typeface="Calibri"/>
                <a:cs typeface="Calibri"/>
              </a:rPr>
              <a:t>yapısal</a:t>
            </a:r>
            <a:r>
              <a:rPr dirty="0" sz="12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programlama</a:t>
            </a:r>
            <a:r>
              <a:rPr dirty="0" sz="12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yapılarından</a:t>
            </a:r>
            <a:r>
              <a:rPr dirty="0" sz="12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hangilerini</a:t>
            </a:r>
            <a:r>
              <a:rPr dirty="0" sz="12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doğrudan</a:t>
            </a:r>
            <a:r>
              <a:rPr dirty="0" sz="12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desteklediğini,</a:t>
            </a:r>
            <a:r>
              <a:rPr dirty="0" sz="12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hangilerini</a:t>
            </a:r>
            <a:endParaRPr sz="1200">
              <a:latin typeface="Calibri"/>
              <a:cs typeface="Calibri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desteklemediğini araştırınız. </a:t>
            </a: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Desteklenmeyen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yapıların,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programlama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dilinde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nasıl gerçekleştirilebileceğini</a:t>
            </a:r>
            <a:r>
              <a:rPr dirty="0" sz="1200" spc="-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69240" marR="5080" indent="-256540">
              <a:lnSpc>
                <a:spcPct val="100000"/>
              </a:lnSpc>
              <a:buClr>
                <a:srgbClr val="1CACE3"/>
              </a:buClr>
              <a:buAutoNum type="arabicPeriod" startAt="9"/>
              <a:tabLst>
                <a:tab pos="268605" algn="l"/>
                <a:tab pos="269240" algn="l"/>
              </a:tabLst>
            </a:pP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Verilen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bir N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doğal sayısının asal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olup olmadığını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belirleyen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programı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dört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değişik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biçimde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yazınız. Programlar </a:t>
            </a:r>
            <a:r>
              <a:rPr dirty="0" sz="1200" spc="5">
                <a:solidFill>
                  <a:srgbClr val="404040"/>
                </a:solidFill>
                <a:latin typeface="Calibri"/>
                <a:cs typeface="Calibri"/>
              </a:rPr>
              <a:t>arasındaki 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zaman farklılıklarını</a:t>
            </a:r>
            <a:r>
              <a:rPr dirty="0" sz="12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ölçünüz.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Calibri"/>
              <a:buAutoNum type="arabicPeriod" startAt="9"/>
            </a:pPr>
            <a:endParaRPr sz="12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AutoNum type="arabicPeriod" startAt="9"/>
              <a:tabLst>
                <a:tab pos="269240" algn="l"/>
              </a:tabLst>
            </a:pPr>
            <a:r>
              <a:rPr dirty="0" sz="1200" spc="-10">
                <a:solidFill>
                  <a:srgbClr val="404040"/>
                </a:solidFill>
                <a:latin typeface="Calibri"/>
                <a:cs typeface="Calibri"/>
              </a:rPr>
              <a:t>Program geliştirirken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kullandığınız olağan dışı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durum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çözümleme yöntemlerini</a:t>
            </a:r>
            <a:r>
              <a:rPr dirty="0" sz="1200" spc="-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açıklayınız?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Calibri"/>
              <a:buAutoNum type="arabicPeriod" startAt="9"/>
            </a:pPr>
            <a:endParaRPr sz="1200">
              <a:latin typeface="Times New Roman"/>
              <a:cs typeface="Times New Roman"/>
            </a:endParaRPr>
          </a:p>
          <a:p>
            <a:pPr marL="269240" marR="457834" indent="-256540">
              <a:lnSpc>
                <a:spcPct val="100000"/>
              </a:lnSpc>
              <a:buClr>
                <a:srgbClr val="1CACE3"/>
              </a:buClr>
              <a:buAutoNum type="arabicPeriod" startAt="9"/>
              <a:tabLst>
                <a:tab pos="269240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Geliştirdiğiniz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program için,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bölüm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içerisinde verilen gözden geçirme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sorularını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yanıtlayınız. Programınızın niteliği  hakkında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ne</a:t>
            </a:r>
            <a:r>
              <a:rPr dirty="0" sz="12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söyleyebilirsiniz?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80"/>
              <a:t>Kaynaklar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94840"/>
            <a:ext cx="7402830" cy="3966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“Software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Engineering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Practitioner’s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Approach” (7th. Ed.),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Roger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S. Pressman,</a:t>
            </a:r>
            <a:r>
              <a:rPr dirty="0" sz="1400" spc="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2013.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CACE3"/>
              </a:buClr>
              <a:buFont typeface="Wingdings"/>
              <a:buChar char=""/>
            </a:pPr>
            <a:endParaRPr sz="145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“Software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Engineering”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(8th. Ed.),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Ian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Sommerville,</a:t>
            </a:r>
            <a:r>
              <a:rPr dirty="0" sz="14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2007.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“Guide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Software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Engineering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Body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Knowledge”,</a:t>
            </a:r>
            <a:r>
              <a:rPr dirty="0" sz="1400" spc="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2004.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Mühendisliğine </a:t>
            </a:r>
            <a:r>
              <a:rPr dirty="0" sz="1400" spc="-30">
                <a:solidFill>
                  <a:srgbClr val="404040"/>
                </a:solidFill>
                <a:latin typeface="Calibri"/>
                <a:cs typeface="Calibri"/>
              </a:rPr>
              <a:t>Giriş”,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TBİL-211, </a:t>
            </a:r>
            <a:r>
              <a:rPr dirty="0" sz="1400" spc="-55">
                <a:solidFill>
                  <a:srgbClr val="404040"/>
                </a:solidFill>
                <a:latin typeface="Calibri"/>
                <a:cs typeface="Calibri"/>
              </a:rPr>
              <a:t>Dr.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Ali</a:t>
            </a:r>
            <a:r>
              <a:rPr dirty="0" sz="1400" spc="1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Arifoğlu.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”Yazılım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Mühendisliği”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(2. Basım), </a:t>
            </a:r>
            <a:r>
              <a:rPr dirty="0" sz="1400" spc="-55">
                <a:solidFill>
                  <a:srgbClr val="404040"/>
                </a:solidFill>
                <a:latin typeface="Calibri"/>
                <a:cs typeface="Calibri"/>
              </a:rPr>
              <a:t>Dr.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M.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Erhan Sarıdoğan,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2008, İstanbul: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Papatya</a:t>
            </a:r>
            <a:r>
              <a:rPr dirty="0" sz="1400" spc="2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Yayıncılık.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Kalıpsiz,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O.,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Buharalı, </a:t>
            </a:r>
            <a:r>
              <a:rPr dirty="0" sz="1400" spc="5">
                <a:solidFill>
                  <a:srgbClr val="404040"/>
                </a:solidFill>
                <a:latin typeface="Calibri"/>
                <a:cs typeface="Calibri"/>
              </a:rPr>
              <a:t>A.,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Biricik,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G.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(2005).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Bilgisayar Bilimlerinde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Analizi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Tasarımı</a:t>
            </a:r>
            <a:r>
              <a:rPr dirty="0" sz="1400" spc="1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Nesneye</a:t>
            </a:r>
            <a:endParaRPr sz="1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25"/>
              </a:spcBef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Yönelik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Modelleme.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İstanbul: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Papatya</a:t>
            </a:r>
            <a:r>
              <a:rPr dirty="0" sz="1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Yayıncılık.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Buzluca, </a:t>
            </a:r>
            <a:r>
              <a:rPr dirty="0" sz="1400" spc="-75">
                <a:solidFill>
                  <a:srgbClr val="404040"/>
                </a:solidFill>
                <a:latin typeface="Calibri"/>
                <a:cs typeface="Calibri"/>
              </a:rPr>
              <a:t>F.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(2010)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Modelleme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Tasarımı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ders notları</a:t>
            </a:r>
            <a:r>
              <a:rPr dirty="0" sz="14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http://www.buzluca.info/dersler.html)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Hacettepe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Üniversitesi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BBS-651,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A.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Tarhan,</a:t>
            </a:r>
            <a:r>
              <a:rPr dirty="0" sz="14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2010.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Yönetimi, </a:t>
            </a:r>
            <a:r>
              <a:rPr dirty="0" sz="1400" spc="-25">
                <a:solidFill>
                  <a:srgbClr val="404040"/>
                </a:solidFill>
                <a:latin typeface="Calibri"/>
                <a:cs typeface="Calibri"/>
              </a:rPr>
              <a:t>Yrd.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Doç. </a:t>
            </a:r>
            <a:r>
              <a:rPr dirty="0" sz="1400" spc="-55">
                <a:solidFill>
                  <a:srgbClr val="404040"/>
                </a:solidFill>
                <a:latin typeface="Calibri"/>
                <a:cs typeface="Calibri"/>
              </a:rPr>
              <a:t>Dr.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Hacer</a:t>
            </a:r>
            <a:r>
              <a:rPr dirty="0" sz="14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KARACAN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0"/>
              <a:t>Gerçekleştirim</a:t>
            </a:r>
            <a:r>
              <a:rPr dirty="0" spc="-100"/>
              <a:t> </a:t>
            </a:r>
            <a:r>
              <a:rPr dirty="0" spc="-55"/>
              <a:t>Çalışması	</a:t>
            </a:r>
          </a:p>
        </p:txBody>
      </p:sp>
      <p:sp>
        <p:nvSpPr>
          <p:cNvPr id="3" name="object 3"/>
          <p:cNvSpPr/>
          <p:nvPr/>
        </p:nvSpPr>
        <p:spPr>
          <a:xfrm>
            <a:off x="2432050" y="2096770"/>
            <a:ext cx="2151379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32050" y="2096770"/>
            <a:ext cx="2151380" cy="482600"/>
          </a:xfrm>
          <a:prstGeom prst="rect">
            <a:avLst/>
          </a:prstGeom>
          <a:ln w="12700">
            <a:solidFill>
              <a:srgbClr val="136166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427355">
              <a:lnSpc>
                <a:spcPct val="100000"/>
              </a:lnSpc>
              <a:spcBef>
                <a:spcPts val="955"/>
              </a:spcBef>
            </a:pPr>
            <a:r>
              <a:rPr dirty="0" sz="1500" b="1">
                <a:latin typeface="Arial"/>
                <a:cs typeface="Arial"/>
              </a:rPr>
              <a:t>Fiziksel</a:t>
            </a:r>
            <a:r>
              <a:rPr dirty="0" sz="1500" spc="-6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53229" y="3181350"/>
            <a:ext cx="2151379" cy="485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53229" y="3181350"/>
            <a:ext cx="2151380" cy="485140"/>
          </a:xfrm>
          <a:prstGeom prst="rect">
            <a:avLst/>
          </a:prstGeom>
          <a:ln w="12700">
            <a:solidFill>
              <a:srgbClr val="136166"/>
            </a:solidFill>
          </a:ln>
        </p:spPr>
        <p:txBody>
          <a:bodyPr wrap="square" lIns="0" tIns="136525" rIns="0" bIns="0" rtlCol="0" vert="horz">
            <a:spAutoFit/>
          </a:bodyPr>
          <a:lstStyle/>
          <a:p>
            <a:pPr marL="475615">
              <a:lnSpc>
                <a:spcPct val="100000"/>
              </a:lnSpc>
              <a:spcBef>
                <a:spcPts val="1075"/>
              </a:spcBef>
            </a:pPr>
            <a:r>
              <a:rPr dirty="0" sz="1350" b="1">
                <a:latin typeface="Arial"/>
                <a:cs typeface="Arial"/>
              </a:rPr>
              <a:t>Gerçekleştirim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7410" y="4492227"/>
            <a:ext cx="1951738" cy="816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2050" y="4512309"/>
            <a:ext cx="1866900" cy="736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32050" y="4635119"/>
            <a:ext cx="1866900" cy="123189"/>
          </a:xfrm>
          <a:custGeom>
            <a:avLst/>
            <a:gdLst/>
            <a:ahLst/>
            <a:cxnLst/>
            <a:rect l="l" t="t" r="r" b="b"/>
            <a:pathLst>
              <a:path w="1866900" h="123189">
                <a:moveTo>
                  <a:pt x="1866900" y="0"/>
                </a:moveTo>
                <a:lnTo>
                  <a:pt x="1839769" y="29502"/>
                </a:lnTo>
                <a:lnTo>
                  <a:pt x="1793539" y="47779"/>
                </a:lnTo>
                <a:lnTo>
                  <a:pt x="1727038" y="64651"/>
                </a:lnTo>
                <a:lnTo>
                  <a:pt x="1686787" y="72481"/>
                </a:lnTo>
                <a:lnTo>
                  <a:pt x="1642189" y="79865"/>
                </a:lnTo>
                <a:lnTo>
                  <a:pt x="1593484" y="86772"/>
                </a:lnTo>
                <a:lnTo>
                  <a:pt x="1540914" y="93171"/>
                </a:lnTo>
                <a:lnTo>
                  <a:pt x="1484717" y="99029"/>
                </a:lnTo>
                <a:lnTo>
                  <a:pt x="1425135" y="104316"/>
                </a:lnTo>
                <a:lnTo>
                  <a:pt x="1362407" y="109000"/>
                </a:lnTo>
                <a:lnTo>
                  <a:pt x="1296775" y="113049"/>
                </a:lnTo>
                <a:lnTo>
                  <a:pt x="1228478" y="116433"/>
                </a:lnTo>
                <a:lnTo>
                  <a:pt x="1157756" y="119120"/>
                </a:lnTo>
                <a:lnTo>
                  <a:pt x="1084851" y="121077"/>
                </a:lnTo>
                <a:lnTo>
                  <a:pt x="1010002" y="122275"/>
                </a:lnTo>
                <a:lnTo>
                  <a:pt x="933450" y="122681"/>
                </a:lnTo>
                <a:lnTo>
                  <a:pt x="856897" y="122275"/>
                </a:lnTo>
                <a:lnTo>
                  <a:pt x="782048" y="121077"/>
                </a:lnTo>
                <a:lnTo>
                  <a:pt x="709143" y="119120"/>
                </a:lnTo>
                <a:lnTo>
                  <a:pt x="638421" y="116433"/>
                </a:lnTo>
                <a:lnTo>
                  <a:pt x="570124" y="113049"/>
                </a:lnTo>
                <a:lnTo>
                  <a:pt x="504492" y="109000"/>
                </a:lnTo>
                <a:lnTo>
                  <a:pt x="441764" y="104316"/>
                </a:lnTo>
                <a:lnTo>
                  <a:pt x="382182" y="99029"/>
                </a:lnTo>
                <a:lnTo>
                  <a:pt x="325985" y="93171"/>
                </a:lnTo>
                <a:lnTo>
                  <a:pt x="273415" y="86772"/>
                </a:lnTo>
                <a:lnTo>
                  <a:pt x="224710" y="79865"/>
                </a:lnTo>
                <a:lnTo>
                  <a:pt x="180112" y="72481"/>
                </a:lnTo>
                <a:lnTo>
                  <a:pt x="139861" y="64651"/>
                </a:lnTo>
                <a:lnTo>
                  <a:pt x="73360" y="47779"/>
                </a:lnTo>
                <a:lnTo>
                  <a:pt x="27130" y="29502"/>
                </a:lnTo>
                <a:lnTo>
                  <a:pt x="3094" y="10070"/>
                </a:lnTo>
                <a:lnTo>
                  <a:pt x="0" y="0"/>
                </a:lnTo>
              </a:path>
            </a:pathLst>
          </a:custGeom>
          <a:ln w="12699">
            <a:solidFill>
              <a:srgbClr val="61A2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32050" y="4512309"/>
            <a:ext cx="1866900" cy="736600"/>
          </a:xfrm>
          <a:custGeom>
            <a:avLst/>
            <a:gdLst/>
            <a:ahLst/>
            <a:cxnLst/>
            <a:rect l="l" t="t" r="r" b="b"/>
            <a:pathLst>
              <a:path w="1866900" h="736600">
                <a:moveTo>
                  <a:pt x="0" y="613790"/>
                </a:moveTo>
                <a:lnTo>
                  <a:pt x="0" y="122808"/>
                </a:lnTo>
                <a:lnTo>
                  <a:pt x="3094" y="112737"/>
                </a:lnTo>
                <a:lnTo>
                  <a:pt x="47591" y="83994"/>
                </a:lnTo>
                <a:lnTo>
                  <a:pt x="104197" y="66374"/>
                </a:lnTo>
                <a:lnTo>
                  <a:pt x="180112" y="50282"/>
                </a:lnTo>
                <a:lnTo>
                  <a:pt x="224710" y="42889"/>
                </a:lnTo>
                <a:lnTo>
                  <a:pt x="273415" y="35972"/>
                </a:lnTo>
                <a:lnTo>
                  <a:pt x="325985" y="29564"/>
                </a:lnTo>
                <a:lnTo>
                  <a:pt x="382182" y="23697"/>
                </a:lnTo>
                <a:lnTo>
                  <a:pt x="441764" y="18401"/>
                </a:lnTo>
                <a:lnTo>
                  <a:pt x="504492" y="13709"/>
                </a:lnTo>
                <a:lnTo>
                  <a:pt x="570124" y="9651"/>
                </a:lnTo>
                <a:lnTo>
                  <a:pt x="638421" y="6261"/>
                </a:lnTo>
                <a:lnTo>
                  <a:pt x="709143" y="3569"/>
                </a:lnTo>
                <a:lnTo>
                  <a:pt x="782048" y="1607"/>
                </a:lnTo>
                <a:lnTo>
                  <a:pt x="856897" y="407"/>
                </a:lnTo>
                <a:lnTo>
                  <a:pt x="933450" y="0"/>
                </a:lnTo>
                <a:lnTo>
                  <a:pt x="1010002" y="407"/>
                </a:lnTo>
                <a:lnTo>
                  <a:pt x="1084851" y="1607"/>
                </a:lnTo>
                <a:lnTo>
                  <a:pt x="1157756" y="3569"/>
                </a:lnTo>
                <a:lnTo>
                  <a:pt x="1228478" y="6261"/>
                </a:lnTo>
                <a:lnTo>
                  <a:pt x="1296775" y="9652"/>
                </a:lnTo>
                <a:lnTo>
                  <a:pt x="1362407" y="13709"/>
                </a:lnTo>
                <a:lnTo>
                  <a:pt x="1425135" y="18401"/>
                </a:lnTo>
                <a:lnTo>
                  <a:pt x="1484717" y="23697"/>
                </a:lnTo>
                <a:lnTo>
                  <a:pt x="1540914" y="29564"/>
                </a:lnTo>
                <a:lnTo>
                  <a:pt x="1593484" y="35972"/>
                </a:lnTo>
                <a:lnTo>
                  <a:pt x="1642189" y="42889"/>
                </a:lnTo>
                <a:lnTo>
                  <a:pt x="1686787" y="50282"/>
                </a:lnTo>
                <a:lnTo>
                  <a:pt x="1727038" y="58121"/>
                </a:lnTo>
                <a:lnTo>
                  <a:pt x="1793539" y="75009"/>
                </a:lnTo>
                <a:lnTo>
                  <a:pt x="1839769" y="93299"/>
                </a:lnTo>
                <a:lnTo>
                  <a:pt x="1866900" y="122808"/>
                </a:lnTo>
                <a:lnTo>
                  <a:pt x="1866900" y="613790"/>
                </a:lnTo>
                <a:lnTo>
                  <a:pt x="1839769" y="643300"/>
                </a:lnTo>
                <a:lnTo>
                  <a:pt x="1793539" y="661590"/>
                </a:lnTo>
                <a:lnTo>
                  <a:pt x="1727038" y="678478"/>
                </a:lnTo>
                <a:lnTo>
                  <a:pt x="1686787" y="686317"/>
                </a:lnTo>
                <a:lnTo>
                  <a:pt x="1642189" y="693710"/>
                </a:lnTo>
                <a:lnTo>
                  <a:pt x="1593484" y="700627"/>
                </a:lnTo>
                <a:lnTo>
                  <a:pt x="1540914" y="707035"/>
                </a:lnTo>
                <a:lnTo>
                  <a:pt x="1484717" y="712902"/>
                </a:lnTo>
                <a:lnTo>
                  <a:pt x="1425135" y="718198"/>
                </a:lnTo>
                <a:lnTo>
                  <a:pt x="1362407" y="722890"/>
                </a:lnTo>
                <a:lnTo>
                  <a:pt x="1296775" y="726948"/>
                </a:lnTo>
                <a:lnTo>
                  <a:pt x="1228478" y="730338"/>
                </a:lnTo>
                <a:lnTo>
                  <a:pt x="1157756" y="733030"/>
                </a:lnTo>
                <a:lnTo>
                  <a:pt x="1084851" y="734992"/>
                </a:lnTo>
                <a:lnTo>
                  <a:pt x="1010002" y="736192"/>
                </a:lnTo>
                <a:lnTo>
                  <a:pt x="933450" y="736599"/>
                </a:lnTo>
                <a:lnTo>
                  <a:pt x="856897" y="736192"/>
                </a:lnTo>
                <a:lnTo>
                  <a:pt x="782048" y="734992"/>
                </a:lnTo>
                <a:lnTo>
                  <a:pt x="709143" y="733030"/>
                </a:lnTo>
                <a:lnTo>
                  <a:pt x="638421" y="730338"/>
                </a:lnTo>
                <a:lnTo>
                  <a:pt x="570124" y="726947"/>
                </a:lnTo>
                <a:lnTo>
                  <a:pt x="504492" y="722890"/>
                </a:lnTo>
                <a:lnTo>
                  <a:pt x="441764" y="718198"/>
                </a:lnTo>
                <a:lnTo>
                  <a:pt x="382182" y="712902"/>
                </a:lnTo>
                <a:lnTo>
                  <a:pt x="325985" y="707035"/>
                </a:lnTo>
                <a:lnTo>
                  <a:pt x="273415" y="700627"/>
                </a:lnTo>
                <a:lnTo>
                  <a:pt x="224710" y="693710"/>
                </a:lnTo>
                <a:lnTo>
                  <a:pt x="180112" y="686317"/>
                </a:lnTo>
                <a:lnTo>
                  <a:pt x="139861" y="678478"/>
                </a:lnTo>
                <a:lnTo>
                  <a:pt x="73360" y="661590"/>
                </a:lnTo>
                <a:lnTo>
                  <a:pt x="27130" y="643300"/>
                </a:lnTo>
                <a:lnTo>
                  <a:pt x="0" y="613790"/>
                </a:lnTo>
              </a:path>
            </a:pathLst>
          </a:custGeom>
          <a:ln w="12699">
            <a:solidFill>
              <a:srgbClr val="61A2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48177" y="4492228"/>
            <a:ext cx="1794245" cy="11775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72809" y="4512309"/>
            <a:ext cx="1709419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72809" y="4695190"/>
            <a:ext cx="1709420" cy="182880"/>
          </a:xfrm>
          <a:custGeom>
            <a:avLst/>
            <a:gdLst/>
            <a:ahLst/>
            <a:cxnLst/>
            <a:rect l="l" t="t" r="r" b="b"/>
            <a:pathLst>
              <a:path w="1709420" h="182879">
                <a:moveTo>
                  <a:pt x="1709419" y="0"/>
                </a:moveTo>
                <a:lnTo>
                  <a:pt x="1681955" y="46153"/>
                </a:lnTo>
                <a:lnTo>
                  <a:pt x="1635265" y="74605"/>
                </a:lnTo>
                <a:lnTo>
                  <a:pt x="1568267" y="100691"/>
                </a:lnTo>
                <a:lnTo>
                  <a:pt x="1527794" y="112710"/>
                </a:lnTo>
                <a:lnTo>
                  <a:pt x="1483013" y="123971"/>
                </a:lnTo>
                <a:lnTo>
                  <a:pt x="1434180" y="134422"/>
                </a:lnTo>
                <a:lnTo>
                  <a:pt x="1381553" y="144005"/>
                </a:lnTo>
                <a:lnTo>
                  <a:pt x="1325387" y="152667"/>
                </a:lnTo>
                <a:lnTo>
                  <a:pt x="1265941" y="160353"/>
                </a:lnTo>
                <a:lnTo>
                  <a:pt x="1203468" y="167007"/>
                </a:lnTo>
                <a:lnTo>
                  <a:pt x="1138228" y="172574"/>
                </a:lnTo>
                <a:lnTo>
                  <a:pt x="1070475" y="177000"/>
                </a:lnTo>
                <a:lnTo>
                  <a:pt x="1000467" y="180230"/>
                </a:lnTo>
                <a:lnTo>
                  <a:pt x="928459" y="182208"/>
                </a:lnTo>
                <a:lnTo>
                  <a:pt x="854710" y="182880"/>
                </a:lnTo>
                <a:lnTo>
                  <a:pt x="780960" y="182208"/>
                </a:lnTo>
                <a:lnTo>
                  <a:pt x="708952" y="180230"/>
                </a:lnTo>
                <a:lnTo>
                  <a:pt x="638944" y="177000"/>
                </a:lnTo>
                <a:lnTo>
                  <a:pt x="571191" y="172574"/>
                </a:lnTo>
                <a:lnTo>
                  <a:pt x="505951" y="167007"/>
                </a:lnTo>
                <a:lnTo>
                  <a:pt x="443478" y="160353"/>
                </a:lnTo>
                <a:lnTo>
                  <a:pt x="384032" y="152667"/>
                </a:lnTo>
                <a:lnTo>
                  <a:pt x="327866" y="144005"/>
                </a:lnTo>
                <a:lnTo>
                  <a:pt x="275239" y="134422"/>
                </a:lnTo>
                <a:lnTo>
                  <a:pt x="226406" y="123971"/>
                </a:lnTo>
                <a:lnTo>
                  <a:pt x="181625" y="112710"/>
                </a:lnTo>
                <a:lnTo>
                  <a:pt x="141152" y="100691"/>
                </a:lnTo>
                <a:lnTo>
                  <a:pt x="74154" y="74605"/>
                </a:lnTo>
                <a:lnTo>
                  <a:pt x="27464" y="46153"/>
                </a:lnTo>
                <a:lnTo>
                  <a:pt x="3137" y="15774"/>
                </a:lnTo>
                <a:lnTo>
                  <a:pt x="0" y="0"/>
                </a:lnTo>
              </a:path>
            </a:pathLst>
          </a:custGeom>
          <a:ln w="12699">
            <a:solidFill>
              <a:srgbClr val="61A2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72809" y="4512309"/>
            <a:ext cx="1709420" cy="1097280"/>
          </a:xfrm>
          <a:custGeom>
            <a:avLst/>
            <a:gdLst/>
            <a:ahLst/>
            <a:cxnLst/>
            <a:rect l="l" t="t" r="r" b="b"/>
            <a:pathLst>
              <a:path w="1709420" h="1097279">
                <a:moveTo>
                  <a:pt x="0" y="914399"/>
                </a:moveTo>
                <a:lnTo>
                  <a:pt x="0" y="182879"/>
                </a:lnTo>
                <a:lnTo>
                  <a:pt x="3137" y="167105"/>
                </a:lnTo>
                <a:lnTo>
                  <a:pt x="27464" y="136726"/>
                </a:lnTo>
                <a:lnTo>
                  <a:pt x="74154" y="108274"/>
                </a:lnTo>
                <a:lnTo>
                  <a:pt x="141152" y="82188"/>
                </a:lnTo>
                <a:lnTo>
                  <a:pt x="181625" y="70169"/>
                </a:lnTo>
                <a:lnTo>
                  <a:pt x="226406" y="58908"/>
                </a:lnTo>
                <a:lnTo>
                  <a:pt x="275239" y="48457"/>
                </a:lnTo>
                <a:lnTo>
                  <a:pt x="327866" y="38874"/>
                </a:lnTo>
                <a:lnTo>
                  <a:pt x="384032" y="30212"/>
                </a:lnTo>
                <a:lnTo>
                  <a:pt x="443478" y="22526"/>
                </a:lnTo>
                <a:lnTo>
                  <a:pt x="505951" y="15872"/>
                </a:lnTo>
                <a:lnTo>
                  <a:pt x="571191" y="10305"/>
                </a:lnTo>
                <a:lnTo>
                  <a:pt x="638944" y="5879"/>
                </a:lnTo>
                <a:lnTo>
                  <a:pt x="708952" y="2649"/>
                </a:lnTo>
                <a:lnTo>
                  <a:pt x="780960" y="671"/>
                </a:lnTo>
                <a:lnTo>
                  <a:pt x="854710" y="0"/>
                </a:lnTo>
                <a:lnTo>
                  <a:pt x="928459" y="671"/>
                </a:lnTo>
                <a:lnTo>
                  <a:pt x="1000467" y="2649"/>
                </a:lnTo>
                <a:lnTo>
                  <a:pt x="1070475" y="5879"/>
                </a:lnTo>
                <a:lnTo>
                  <a:pt x="1138228" y="10305"/>
                </a:lnTo>
                <a:lnTo>
                  <a:pt x="1203468" y="15872"/>
                </a:lnTo>
                <a:lnTo>
                  <a:pt x="1265941" y="22526"/>
                </a:lnTo>
                <a:lnTo>
                  <a:pt x="1325387" y="30212"/>
                </a:lnTo>
                <a:lnTo>
                  <a:pt x="1381553" y="38874"/>
                </a:lnTo>
                <a:lnTo>
                  <a:pt x="1434180" y="48457"/>
                </a:lnTo>
                <a:lnTo>
                  <a:pt x="1483013" y="58908"/>
                </a:lnTo>
                <a:lnTo>
                  <a:pt x="1527794" y="70169"/>
                </a:lnTo>
                <a:lnTo>
                  <a:pt x="1568267" y="82188"/>
                </a:lnTo>
                <a:lnTo>
                  <a:pt x="1635265" y="108274"/>
                </a:lnTo>
                <a:lnTo>
                  <a:pt x="1681955" y="136726"/>
                </a:lnTo>
                <a:lnTo>
                  <a:pt x="1706282" y="167105"/>
                </a:lnTo>
                <a:lnTo>
                  <a:pt x="1709419" y="182879"/>
                </a:lnTo>
                <a:lnTo>
                  <a:pt x="1709419" y="914399"/>
                </a:lnTo>
                <a:lnTo>
                  <a:pt x="1681955" y="960553"/>
                </a:lnTo>
                <a:lnTo>
                  <a:pt x="1635265" y="989005"/>
                </a:lnTo>
                <a:lnTo>
                  <a:pt x="1568267" y="1015091"/>
                </a:lnTo>
                <a:lnTo>
                  <a:pt x="1527794" y="1027110"/>
                </a:lnTo>
                <a:lnTo>
                  <a:pt x="1483013" y="1038371"/>
                </a:lnTo>
                <a:lnTo>
                  <a:pt x="1434180" y="1048822"/>
                </a:lnTo>
                <a:lnTo>
                  <a:pt x="1381553" y="1058405"/>
                </a:lnTo>
                <a:lnTo>
                  <a:pt x="1325387" y="1067067"/>
                </a:lnTo>
                <a:lnTo>
                  <a:pt x="1265941" y="1074753"/>
                </a:lnTo>
                <a:lnTo>
                  <a:pt x="1203468" y="1081407"/>
                </a:lnTo>
                <a:lnTo>
                  <a:pt x="1138228" y="1086974"/>
                </a:lnTo>
                <a:lnTo>
                  <a:pt x="1070475" y="1091400"/>
                </a:lnTo>
                <a:lnTo>
                  <a:pt x="1000467" y="1094630"/>
                </a:lnTo>
                <a:lnTo>
                  <a:pt x="928459" y="1096608"/>
                </a:lnTo>
                <a:lnTo>
                  <a:pt x="854710" y="1097280"/>
                </a:lnTo>
                <a:lnTo>
                  <a:pt x="780960" y="1096608"/>
                </a:lnTo>
                <a:lnTo>
                  <a:pt x="708952" y="1094630"/>
                </a:lnTo>
                <a:lnTo>
                  <a:pt x="638944" y="1091400"/>
                </a:lnTo>
                <a:lnTo>
                  <a:pt x="571191" y="1086974"/>
                </a:lnTo>
                <a:lnTo>
                  <a:pt x="505951" y="1081407"/>
                </a:lnTo>
                <a:lnTo>
                  <a:pt x="443478" y="1074753"/>
                </a:lnTo>
                <a:lnTo>
                  <a:pt x="384032" y="1067067"/>
                </a:lnTo>
                <a:lnTo>
                  <a:pt x="327866" y="1058405"/>
                </a:lnTo>
                <a:lnTo>
                  <a:pt x="275239" y="1048822"/>
                </a:lnTo>
                <a:lnTo>
                  <a:pt x="226406" y="1038371"/>
                </a:lnTo>
                <a:lnTo>
                  <a:pt x="181625" y="1027110"/>
                </a:lnTo>
                <a:lnTo>
                  <a:pt x="141152" y="1015091"/>
                </a:lnTo>
                <a:lnTo>
                  <a:pt x="74154" y="989005"/>
                </a:lnTo>
                <a:lnTo>
                  <a:pt x="27464" y="960553"/>
                </a:lnTo>
                <a:lnTo>
                  <a:pt x="3137" y="930174"/>
                </a:lnTo>
                <a:lnTo>
                  <a:pt x="0" y="914399"/>
                </a:lnTo>
              </a:path>
            </a:pathLst>
          </a:custGeom>
          <a:ln w="12700">
            <a:solidFill>
              <a:srgbClr val="61A2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51959" y="2578100"/>
            <a:ext cx="210820" cy="594360"/>
          </a:xfrm>
          <a:custGeom>
            <a:avLst/>
            <a:gdLst/>
            <a:ahLst/>
            <a:cxnLst/>
            <a:rect l="l" t="t" r="r" b="b"/>
            <a:pathLst>
              <a:path w="210820" h="594360">
                <a:moveTo>
                  <a:pt x="210819" y="488950"/>
                </a:moveTo>
                <a:lnTo>
                  <a:pt x="0" y="488950"/>
                </a:lnTo>
                <a:lnTo>
                  <a:pt x="105410" y="594360"/>
                </a:lnTo>
                <a:lnTo>
                  <a:pt x="210819" y="488950"/>
                </a:lnTo>
                <a:close/>
              </a:path>
              <a:path w="210820" h="594360">
                <a:moveTo>
                  <a:pt x="158114" y="0"/>
                </a:moveTo>
                <a:lnTo>
                  <a:pt x="52704" y="0"/>
                </a:lnTo>
                <a:lnTo>
                  <a:pt x="52704" y="488950"/>
                </a:lnTo>
                <a:lnTo>
                  <a:pt x="158114" y="488950"/>
                </a:lnTo>
                <a:lnTo>
                  <a:pt x="1581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51959" y="2578100"/>
            <a:ext cx="210820" cy="594360"/>
          </a:xfrm>
          <a:custGeom>
            <a:avLst/>
            <a:gdLst/>
            <a:ahLst/>
            <a:cxnLst/>
            <a:rect l="l" t="t" r="r" b="b"/>
            <a:pathLst>
              <a:path w="210820" h="594360">
                <a:moveTo>
                  <a:pt x="0" y="488950"/>
                </a:moveTo>
                <a:lnTo>
                  <a:pt x="52704" y="488950"/>
                </a:lnTo>
                <a:lnTo>
                  <a:pt x="52704" y="0"/>
                </a:lnTo>
                <a:lnTo>
                  <a:pt x="158114" y="0"/>
                </a:lnTo>
                <a:lnTo>
                  <a:pt x="158114" y="488950"/>
                </a:lnTo>
                <a:lnTo>
                  <a:pt x="210819" y="488950"/>
                </a:lnTo>
                <a:lnTo>
                  <a:pt x="105410" y="594360"/>
                </a:lnTo>
                <a:lnTo>
                  <a:pt x="0" y="488950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58792" y="3656965"/>
            <a:ext cx="516255" cy="918844"/>
          </a:xfrm>
          <a:custGeom>
            <a:avLst/>
            <a:gdLst/>
            <a:ahLst/>
            <a:cxnLst/>
            <a:rect l="l" t="t" r="r" b="b"/>
            <a:pathLst>
              <a:path w="516254" h="918845">
                <a:moveTo>
                  <a:pt x="0" y="739267"/>
                </a:moveTo>
                <a:lnTo>
                  <a:pt x="71882" y="918718"/>
                </a:lnTo>
                <a:lnTo>
                  <a:pt x="251333" y="846836"/>
                </a:lnTo>
                <a:lnTo>
                  <a:pt x="188468" y="819912"/>
                </a:lnTo>
                <a:lnTo>
                  <a:pt x="211445" y="766191"/>
                </a:lnTo>
                <a:lnTo>
                  <a:pt x="62737" y="766191"/>
                </a:lnTo>
                <a:lnTo>
                  <a:pt x="0" y="739267"/>
                </a:lnTo>
                <a:close/>
              </a:path>
              <a:path w="516254" h="918845">
                <a:moveTo>
                  <a:pt x="390398" y="0"/>
                </a:moveTo>
                <a:lnTo>
                  <a:pt x="62737" y="766191"/>
                </a:lnTo>
                <a:lnTo>
                  <a:pt x="211445" y="766191"/>
                </a:lnTo>
                <a:lnTo>
                  <a:pt x="516128" y="53848"/>
                </a:lnTo>
                <a:lnTo>
                  <a:pt x="39039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58792" y="3656965"/>
            <a:ext cx="516255" cy="918844"/>
          </a:xfrm>
          <a:custGeom>
            <a:avLst/>
            <a:gdLst/>
            <a:ahLst/>
            <a:cxnLst/>
            <a:rect l="l" t="t" r="r" b="b"/>
            <a:pathLst>
              <a:path w="516254" h="918845">
                <a:moveTo>
                  <a:pt x="0" y="739267"/>
                </a:moveTo>
                <a:lnTo>
                  <a:pt x="62737" y="766191"/>
                </a:lnTo>
                <a:lnTo>
                  <a:pt x="390398" y="0"/>
                </a:lnTo>
                <a:lnTo>
                  <a:pt x="516128" y="53848"/>
                </a:lnTo>
                <a:lnTo>
                  <a:pt x="188468" y="819912"/>
                </a:lnTo>
                <a:lnTo>
                  <a:pt x="251333" y="846836"/>
                </a:lnTo>
                <a:lnTo>
                  <a:pt x="71882" y="918718"/>
                </a:lnTo>
                <a:lnTo>
                  <a:pt x="0" y="739267"/>
                </a:lnTo>
                <a:close/>
              </a:path>
            </a:pathLst>
          </a:custGeom>
          <a:ln w="15875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876550" y="4861941"/>
            <a:ext cx="10274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latin typeface="Arial"/>
                <a:cs typeface="Arial"/>
              </a:rPr>
              <a:t>Veri</a:t>
            </a:r>
            <a:r>
              <a:rPr dirty="0" sz="1500" spc="-8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Tabanı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95440" y="5021579"/>
            <a:ext cx="1266190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35280" marR="5080" indent="-322580">
              <a:lnSpc>
                <a:spcPct val="100000"/>
              </a:lnSpc>
              <a:spcBef>
                <a:spcPts val="110"/>
              </a:spcBef>
            </a:pPr>
            <a:r>
              <a:rPr dirty="0" sz="1350" spc="-10" b="1">
                <a:latin typeface="Arial"/>
                <a:cs typeface="Arial"/>
              </a:rPr>
              <a:t>Yazılım</a:t>
            </a:r>
            <a:r>
              <a:rPr dirty="0" sz="1350" spc="-90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Kaynak  </a:t>
            </a:r>
            <a:r>
              <a:rPr dirty="0" sz="1350" b="1">
                <a:latin typeface="Arial"/>
                <a:cs typeface="Arial"/>
              </a:rPr>
              <a:t>Kodları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55029" y="3673094"/>
            <a:ext cx="539750" cy="894715"/>
          </a:xfrm>
          <a:custGeom>
            <a:avLst/>
            <a:gdLst/>
            <a:ahLst/>
            <a:cxnLst/>
            <a:rect l="l" t="t" r="r" b="b"/>
            <a:pathLst>
              <a:path w="539750" h="894714">
                <a:moveTo>
                  <a:pt x="122428" y="0"/>
                </a:moveTo>
                <a:lnTo>
                  <a:pt x="0" y="58546"/>
                </a:lnTo>
                <a:lnTo>
                  <a:pt x="356108" y="801496"/>
                </a:lnTo>
                <a:lnTo>
                  <a:pt x="295021" y="830833"/>
                </a:lnTo>
                <a:lnTo>
                  <a:pt x="475996" y="894460"/>
                </a:lnTo>
                <a:lnTo>
                  <a:pt x="529308" y="742822"/>
                </a:lnTo>
                <a:lnTo>
                  <a:pt x="478536" y="742822"/>
                </a:lnTo>
                <a:lnTo>
                  <a:pt x="122428" y="0"/>
                </a:lnTo>
                <a:close/>
              </a:path>
              <a:path w="539750" h="894714">
                <a:moveTo>
                  <a:pt x="539623" y="713485"/>
                </a:moveTo>
                <a:lnTo>
                  <a:pt x="478536" y="742822"/>
                </a:lnTo>
                <a:lnTo>
                  <a:pt x="529308" y="742822"/>
                </a:lnTo>
                <a:lnTo>
                  <a:pt x="539623" y="71348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55029" y="3673094"/>
            <a:ext cx="539750" cy="894715"/>
          </a:xfrm>
          <a:custGeom>
            <a:avLst/>
            <a:gdLst/>
            <a:ahLst/>
            <a:cxnLst/>
            <a:rect l="l" t="t" r="r" b="b"/>
            <a:pathLst>
              <a:path w="539750" h="894714">
                <a:moveTo>
                  <a:pt x="295021" y="830833"/>
                </a:moveTo>
                <a:lnTo>
                  <a:pt x="356108" y="801496"/>
                </a:lnTo>
                <a:lnTo>
                  <a:pt x="0" y="58546"/>
                </a:lnTo>
                <a:lnTo>
                  <a:pt x="122428" y="0"/>
                </a:lnTo>
                <a:lnTo>
                  <a:pt x="478536" y="742822"/>
                </a:lnTo>
                <a:lnTo>
                  <a:pt x="539623" y="713485"/>
                </a:lnTo>
                <a:lnTo>
                  <a:pt x="475996" y="894460"/>
                </a:lnTo>
                <a:lnTo>
                  <a:pt x="295021" y="830833"/>
                </a:lnTo>
                <a:close/>
              </a:path>
            </a:pathLst>
          </a:custGeom>
          <a:ln w="15875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0"/>
              <a:t>Yazılım </a:t>
            </a:r>
            <a:r>
              <a:rPr dirty="0" spc="-55"/>
              <a:t>Geliştirme</a:t>
            </a:r>
            <a:r>
              <a:rPr dirty="0" spc="-25"/>
              <a:t> </a:t>
            </a:r>
            <a:r>
              <a:rPr dirty="0" spc="-65"/>
              <a:t>Ortamları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2319020" y="2590800"/>
            <a:ext cx="4079240" cy="271780"/>
          </a:xfrm>
          <a:custGeom>
            <a:avLst/>
            <a:gdLst/>
            <a:ahLst/>
            <a:cxnLst/>
            <a:rect l="l" t="t" r="r" b="b"/>
            <a:pathLst>
              <a:path w="4079240" h="271780">
                <a:moveTo>
                  <a:pt x="4033901" y="0"/>
                </a:moveTo>
                <a:lnTo>
                  <a:pt x="45338" y="0"/>
                </a:lnTo>
                <a:lnTo>
                  <a:pt x="27699" y="3565"/>
                </a:lnTo>
                <a:lnTo>
                  <a:pt x="13287" y="13287"/>
                </a:lnTo>
                <a:lnTo>
                  <a:pt x="3565" y="27699"/>
                </a:lnTo>
                <a:lnTo>
                  <a:pt x="0" y="45338"/>
                </a:lnTo>
                <a:lnTo>
                  <a:pt x="0" y="226440"/>
                </a:lnTo>
                <a:lnTo>
                  <a:pt x="3565" y="244080"/>
                </a:lnTo>
                <a:lnTo>
                  <a:pt x="13287" y="258492"/>
                </a:lnTo>
                <a:lnTo>
                  <a:pt x="27699" y="268214"/>
                </a:lnTo>
                <a:lnTo>
                  <a:pt x="45338" y="271779"/>
                </a:lnTo>
                <a:lnTo>
                  <a:pt x="4033901" y="271779"/>
                </a:lnTo>
                <a:lnTo>
                  <a:pt x="4051540" y="268214"/>
                </a:lnTo>
                <a:lnTo>
                  <a:pt x="4065952" y="258492"/>
                </a:lnTo>
                <a:lnTo>
                  <a:pt x="4075674" y="244080"/>
                </a:lnTo>
                <a:lnTo>
                  <a:pt x="4079240" y="226440"/>
                </a:lnTo>
                <a:lnTo>
                  <a:pt x="4079240" y="45338"/>
                </a:lnTo>
                <a:lnTo>
                  <a:pt x="4075674" y="27699"/>
                </a:lnTo>
                <a:lnTo>
                  <a:pt x="4065952" y="13287"/>
                </a:lnTo>
                <a:lnTo>
                  <a:pt x="4051540" y="3565"/>
                </a:lnTo>
                <a:lnTo>
                  <a:pt x="4033901" y="0"/>
                </a:lnTo>
                <a:close/>
              </a:path>
            </a:pathLst>
          </a:custGeom>
          <a:solidFill>
            <a:srgbClr val="F09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19020" y="2590800"/>
            <a:ext cx="4079240" cy="271780"/>
          </a:xfrm>
          <a:custGeom>
            <a:avLst/>
            <a:gdLst/>
            <a:ahLst/>
            <a:cxnLst/>
            <a:rect l="l" t="t" r="r" b="b"/>
            <a:pathLst>
              <a:path w="4079240" h="271780">
                <a:moveTo>
                  <a:pt x="0" y="45338"/>
                </a:moveTo>
                <a:lnTo>
                  <a:pt x="3565" y="27699"/>
                </a:lnTo>
                <a:lnTo>
                  <a:pt x="13287" y="13287"/>
                </a:lnTo>
                <a:lnTo>
                  <a:pt x="27699" y="3565"/>
                </a:lnTo>
                <a:lnTo>
                  <a:pt x="45338" y="0"/>
                </a:lnTo>
                <a:lnTo>
                  <a:pt x="4033901" y="0"/>
                </a:lnTo>
                <a:lnTo>
                  <a:pt x="4051540" y="3565"/>
                </a:lnTo>
                <a:lnTo>
                  <a:pt x="4065952" y="13287"/>
                </a:lnTo>
                <a:lnTo>
                  <a:pt x="4075674" y="27699"/>
                </a:lnTo>
                <a:lnTo>
                  <a:pt x="4079240" y="45338"/>
                </a:lnTo>
                <a:lnTo>
                  <a:pt x="4079240" y="226440"/>
                </a:lnTo>
                <a:lnTo>
                  <a:pt x="4075674" y="244080"/>
                </a:lnTo>
                <a:lnTo>
                  <a:pt x="4065952" y="258492"/>
                </a:lnTo>
                <a:lnTo>
                  <a:pt x="4051540" y="268214"/>
                </a:lnTo>
                <a:lnTo>
                  <a:pt x="4033901" y="271779"/>
                </a:lnTo>
                <a:lnTo>
                  <a:pt x="45338" y="271779"/>
                </a:lnTo>
                <a:lnTo>
                  <a:pt x="27699" y="268214"/>
                </a:lnTo>
                <a:lnTo>
                  <a:pt x="13287" y="258492"/>
                </a:lnTo>
                <a:lnTo>
                  <a:pt x="3565" y="244080"/>
                </a:lnTo>
                <a:lnTo>
                  <a:pt x="0" y="226440"/>
                </a:lnTo>
                <a:lnTo>
                  <a:pt x="0" y="45338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19020" y="3053079"/>
            <a:ext cx="4079240" cy="271780"/>
          </a:xfrm>
          <a:custGeom>
            <a:avLst/>
            <a:gdLst/>
            <a:ahLst/>
            <a:cxnLst/>
            <a:rect l="l" t="t" r="r" b="b"/>
            <a:pathLst>
              <a:path w="4079240" h="271779">
                <a:moveTo>
                  <a:pt x="4033901" y="0"/>
                </a:moveTo>
                <a:lnTo>
                  <a:pt x="45338" y="0"/>
                </a:lnTo>
                <a:lnTo>
                  <a:pt x="27699" y="3565"/>
                </a:lnTo>
                <a:lnTo>
                  <a:pt x="13287" y="13287"/>
                </a:lnTo>
                <a:lnTo>
                  <a:pt x="3565" y="27699"/>
                </a:lnTo>
                <a:lnTo>
                  <a:pt x="0" y="45339"/>
                </a:lnTo>
                <a:lnTo>
                  <a:pt x="0" y="226441"/>
                </a:lnTo>
                <a:lnTo>
                  <a:pt x="3565" y="244080"/>
                </a:lnTo>
                <a:lnTo>
                  <a:pt x="13287" y="258492"/>
                </a:lnTo>
                <a:lnTo>
                  <a:pt x="27699" y="268214"/>
                </a:lnTo>
                <a:lnTo>
                  <a:pt x="45338" y="271780"/>
                </a:lnTo>
                <a:lnTo>
                  <a:pt x="4033901" y="271780"/>
                </a:lnTo>
                <a:lnTo>
                  <a:pt x="4051540" y="268214"/>
                </a:lnTo>
                <a:lnTo>
                  <a:pt x="4065952" y="258492"/>
                </a:lnTo>
                <a:lnTo>
                  <a:pt x="4075674" y="244080"/>
                </a:lnTo>
                <a:lnTo>
                  <a:pt x="4079240" y="226441"/>
                </a:lnTo>
                <a:lnTo>
                  <a:pt x="4079240" y="45339"/>
                </a:lnTo>
                <a:lnTo>
                  <a:pt x="4075674" y="27699"/>
                </a:lnTo>
                <a:lnTo>
                  <a:pt x="4065952" y="13287"/>
                </a:lnTo>
                <a:lnTo>
                  <a:pt x="4051540" y="3565"/>
                </a:lnTo>
                <a:lnTo>
                  <a:pt x="4033901" y="0"/>
                </a:lnTo>
                <a:close/>
              </a:path>
            </a:pathLst>
          </a:custGeom>
          <a:solidFill>
            <a:srgbClr val="F09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9020" y="3053079"/>
            <a:ext cx="4079240" cy="271780"/>
          </a:xfrm>
          <a:custGeom>
            <a:avLst/>
            <a:gdLst/>
            <a:ahLst/>
            <a:cxnLst/>
            <a:rect l="l" t="t" r="r" b="b"/>
            <a:pathLst>
              <a:path w="4079240" h="271779">
                <a:moveTo>
                  <a:pt x="0" y="45339"/>
                </a:moveTo>
                <a:lnTo>
                  <a:pt x="3565" y="27699"/>
                </a:lnTo>
                <a:lnTo>
                  <a:pt x="13287" y="13287"/>
                </a:lnTo>
                <a:lnTo>
                  <a:pt x="27699" y="3565"/>
                </a:lnTo>
                <a:lnTo>
                  <a:pt x="45338" y="0"/>
                </a:lnTo>
                <a:lnTo>
                  <a:pt x="4033901" y="0"/>
                </a:lnTo>
                <a:lnTo>
                  <a:pt x="4051540" y="3565"/>
                </a:lnTo>
                <a:lnTo>
                  <a:pt x="4065952" y="13287"/>
                </a:lnTo>
                <a:lnTo>
                  <a:pt x="4075674" y="27699"/>
                </a:lnTo>
                <a:lnTo>
                  <a:pt x="4079240" y="45339"/>
                </a:lnTo>
                <a:lnTo>
                  <a:pt x="4079240" y="226441"/>
                </a:lnTo>
                <a:lnTo>
                  <a:pt x="4075674" y="244080"/>
                </a:lnTo>
                <a:lnTo>
                  <a:pt x="4065952" y="258492"/>
                </a:lnTo>
                <a:lnTo>
                  <a:pt x="4051540" y="268214"/>
                </a:lnTo>
                <a:lnTo>
                  <a:pt x="4033901" y="271780"/>
                </a:lnTo>
                <a:lnTo>
                  <a:pt x="45338" y="271780"/>
                </a:lnTo>
                <a:lnTo>
                  <a:pt x="27699" y="268214"/>
                </a:lnTo>
                <a:lnTo>
                  <a:pt x="13287" y="258492"/>
                </a:lnTo>
                <a:lnTo>
                  <a:pt x="3565" y="244080"/>
                </a:lnTo>
                <a:lnTo>
                  <a:pt x="0" y="226441"/>
                </a:lnTo>
                <a:lnTo>
                  <a:pt x="0" y="45339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19020" y="3510279"/>
            <a:ext cx="4079240" cy="271780"/>
          </a:xfrm>
          <a:custGeom>
            <a:avLst/>
            <a:gdLst/>
            <a:ahLst/>
            <a:cxnLst/>
            <a:rect l="l" t="t" r="r" b="b"/>
            <a:pathLst>
              <a:path w="4079240" h="271779">
                <a:moveTo>
                  <a:pt x="4033901" y="0"/>
                </a:moveTo>
                <a:lnTo>
                  <a:pt x="45338" y="0"/>
                </a:lnTo>
                <a:lnTo>
                  <a:pt x="27699" y="3565"/>
                </a:lnTo>
                <a:lnTo>
                  <a:pt x="13287" y="13287"/>
                </a:lnTo>
                <a:lnTo>
                  <a:pt x="3565" y="27699"/>
                </a:lnTo>
                <a:lnTo>
                  <a:pt x="0" y="45339"/>
                </a:lnTo>
                <a:lnTo>
                  <a:pt x="0" y="226441"/>
                </a:lnTo>
                <a:lnTo>
                  <a:pt x="3565" y="244080"/>
                </a:lnTo>
                <a:lnTo>
                  <a:pt x="13287" y="258492"/>
                </a:lnTo>
                <a:lnTo>
                  <a:pt x="27699" y="268214"/>
                </a:lnTo>
                <a:lnTo>
                  <a:pt x="45338" y="271780"/>
                </a:lnTo>
                <a:lnTo>
                  <a:pt x="4033901" y="271780"/>
                </a:lnTo>
                <a:lnTo>
                  <a:pt x="4051540" y="268214"/>
                </a:lnTo>
                <a:lnTo>
                  <a:pt x="4065952" y="258492"/>
                </a:lnTo>
                <a:lnTo>
                  <a:pt x="4075674" y="244080"/>
                </a:lnTo>
                <a:lnTo>
                  <a:pt x="4079240" y="226441"/>
                </a:lnTo>
                <a:lnTo>
                  <a:pt x="4079240" y="45339"/>
                </a:lnTo>
                <a:lnTo>
                  <a:pt x="4075674" y="27699"/>
                </a:lnTo>
                <a:lnTo>
                  <a:pt x="4065952" y="13287"/>
                </a:lnTo>
                <a:lnTo>
                  <a:pt x="4051540" y="3565"/>
                </a:lnTo>
                <a:lnTo>
                  <a:pt x="4033901" y="0"/>
                </a:lnTo>
                <a:close/>
              </a:path>
            </a:pathLst>
          </a:custGeom>
          <a:solidFill>
            <a:srgbClr val="F09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020" y="3510279"/>
            <a:ext cx="4079240" cy="271780"/>
          </a:xfrm>
          <a:custGeom>
            <a:avLst/>
            <a:gdLst/>
            <a:ahLst/>
            <a:cxnLst/>
            <a:rect l="l" t="t" r="r" b="b"/>
            <a:pathLst>
              <a:path w="4079240" h="271779">
                <a:moveTo>
                  <a:pt x="0" y="45339"/>
                </a:moveTo>
                <a:lnTo>
                  <a:pt x="3565" y="27699"/>
                </a:lnTo>
                <a:lnTo>
                  <a:pt x="13287" y="13287"/>
                </a:lnTo>
                <a:lnTo>
                  <a:pt x="27699" y="3565"/>
                </a:lnTo>
                <a:lnTo>
                  <a:pt x="45338" y="0"/>
                </a:lnTo>
                <a:lnTo>
                  <a:pt x="4033901" y="0"/>
                </a:lnTo>
                <a:lnTo>
                  <a:pt x="4051540" y="3565"/>
                </a:lnTo>
                <a:lnTo>
                  <a:pt x="4065952" y="13287"/>
                </a:lnTo>
                <a:lnTo>
                  <a:pt x="4075674" y="27699"/>
                </a:lnTo>
                <a:lnTo>
                  <a:pt x="4079240" y="45339"/>
                </a:lnTo>
                <a:lnTo>
                  <a:pt x="4079240" y="226441"/>
                </a:lnTo>
                <a:lnTo>
                  <a:pt x="4075674" y="244080"/>
                </a:lnTo>
                <a:lnTo>
                  <a:pt x="4065952" y="258492"/>
                </a:lnTo>
                <a:lnTo>
                  <a:pt x="4051540" y="268214"/>
                </a:lnTo>
                <a:lnTo>
                  <a:pt x="4033901" y="271780"/>
                </a:lnTo>
                <a:lnTo>
                  <a:pt x="45338" y="271780"/>
                </a:lnTo>
                <a:lnTo>
                  <a:pt x="27699" y="268214"/>
                </a:lnTo>
                <a:lnTo>
                  <a:pt x="13287" y="258492"/>
                </a:lnTo>
                <a:lnTo>
                  <a:pt x="3565" y="244080"/>
                </a:lnTo>
                <a:lnTo>
                  <a:pt x="0" y="226441"/>
                </a:lnTo>
                <a:lnTo>
                  <a:pt x="0" y="45339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19020" y="3967479"/>
            <a:ext cx="4079240" cy="271780"/>
          </a:xfrm>
          <a:custGeom>
            <a:avLst/>
            <a:gdLst/>
            <a:ahLst/>
            <a:cxnLst/>
            <a:rect l="l" t="t" r="r" b="b"/>
            <a:pathLst>
              <a:path w="4079240" h="271779">
                <a:moveTo>
                  <a:pt x="4033901" y="0"/>
                </a:moveTo>
                <a:lnTo>
                  <a:pt x="45338" y="0"/>
                </a:lnTo>
                <a:lnTo>
                  <a:pt x="27699" y="3565"/>
                </a:lnTo>
                <a:lnTo>
                  <a:pt x="13287" y="13287"/>
                </a:lnTo>
                <a:lnTo>
                  <a:pt x="3565" y="27699"/>
                </a:lnTo>
                <a:lnTo>
                  <a:pt x="0" y="45339"/>
                </a:lnTo>
                <a:lnTo>
                  <a:pt x="0" y="226441"/>
                </a:lnTo>
                <a:lnTo>
                  <a:pt x="3565" y="244080"/>
                </a:lnTo>
                <a:lnTo>
                  <a:pt x="13287" y="258492"/>
                </a:lnTo>
                <a:lnTo>
                  <a:pt x="27699" y="268214"/>
                </a:lnTo>
                <a:lnTo>
                  <a:pt x="45338" y="271780"/>
                </a:lnTo>
                <a:lnTo>
                  <a:pt x="4033901" y="271780"/>
                </a:lnTo>
                <a:lnTo>
                  <a:pt x="4051540" y="268214"/>
                </a:lnTo>
                <a:lnTo>
                  <a:pt x="4065952" y="258492"/>
                </a:lnTo>
                <a:lnTo>
                  <a:pt x="4075674" y="244080"/>
                </a:lnTo>
                <a:lnTo>
                  <a:pt x="4079240" y="226441"/>
                </a:lnTo>
                <a:lnTo>
                  <a:pt x="4079240" y="45339"/>
                </a:lnTo>
                <a:lnTo>
                  <a:pt x="4075674" y="27699"/>
                </a:lnTo>
                <a:lnTo>
                  <a:pt x="4065952" y="13287"/>
                </a:lnTo>
                <a:lnTo>
                  <a:pt x="4051540" y="3565"/>
                </a:lnTo>
                <a:lnTo>
                  <a:pt x="4033901" y="0"/>
                </a:lnTo>
                <a:close/>
              </a:path>
            </a:pathLst>
          </a:custGeom>
          <a:solidFill>
            <a:srgbClr val="F09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19020" y="3967479"/>
            <a:ext cx="4079240" cy="271780"/>
          </a:xfrm>
          <a:custGeom>
            <a:avLst/>
            <a:gdLst/>
            <a:ahLst/>
            <a:cxnLst/>
            <a:rect l="l" t="t" r="r" b="b"/>
            <a:pathLst>
              <a:path w="4079240" h="271779">
                <a:moveTo>
                  <a:pt x="0" y="45339"/>
                </a:moveTo>
                <a:lnTo>
                  <a:pt x="3565" y="27699"/>
                </a:lnTo>
                <a:lnTo>
                  <a:pt x="13287" y="13287"/>
                </a:lnTo>
                <a:lnTo>
                  <a:pt x="27699" y="3565"/>
                </a:lnTo>
                <a:lnTo>
                  <a:pt x="45338" y="0"/>
                </a:lnTo>
                <a:lnTo>
                  <a:pt x="4033901" y="0"/>
                </a:lnTo>
                <a:lnTo>
                  <a:pt x="4051540" y="3565"/>
                </a:lnTo>
                <a:lnTo>
                  <a:pt x="4065952" y="13287"/>
                </a:lnTo>
                <a:lnTo>
                  <a:pt x="4075674" y="27699"/>
                </a:lnTo>
                <a:lnTo>
                  <a:pt x="4079240" y="45339"/>
                </a:lnTo>
                <a:lnTo>
                  <a:pt x="4079240" y="226441"/>
                </a:lnTo>
                <a:lnTo>
                  <a:pt x="4075674" y="244080"/>
                </a:lnTo>
                <a:lnTo>
                  <a:pt x="4065952" y="258492"/>
                </a:lnTo>
                <a:lnTo>
                  <a:pt x="4051540" y="268214"/>
                </a:lnTo>
                <a:lnTo>
                  <a:pt x="4033901" y="271780"/>
                </a:lnTo>
                <a:lnTo>
                  <a:pt x="45338" y="271780"/>
                </a:lnTo>
                <a:lnTo>
                  <a:pt x="27699" y="268214"/>
                </a:lnTo>
                <a:lnTo>
                  <a:pt x="13287" y="258492"/>
                </a:lnTo>
                <a:lnTo>
                  <a:pt x="3565" y="244080"/>
                </a:lnTo>
                <a:lnTo>
                  <a:pt x="0" y="226441"/>
                </a:lnTo>
                <a:lnTo>
                  <a:pt x="0" y="45339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10577" y="1874520"/>
            <a:ext cx="7379970" cy="375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287655" indent="-256540">
              <a:lnSpc>
                <a:spcPct val="100000"/>
              </a:lnSpc>
              <a:spcBef>
                <a:spcPts val="100"/>
              </a:spcBef>
              <a:buClr>
                <a:srgbClr val="996666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35">
                <a:solidFill>
                  <a:srgbClr val="585858"/>
                </a:solidFill>
                <a:latin typeface="Arial"/>
                <a:cs typeface="Arial"/>
              </a:rPr>
              <a:t>Yazılım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geliştirme ortamı, tasarım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sonunda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üretilen fiziksel modelin, 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bilgisayar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ortamında çalıştırılabilmesi için gerekli</a:t>
            </a:r>
            <a:r>
              <a:rPr dirty="0" sz="1800" spc="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olan:</a:t>
            </a:r>
            <a:endParaRPr sz="1800">
              <a:latin typeface="Arial"/>
              <a:cs typeface="Arial"/>
            </a:endParaRPr>
          </a:p>
          <a:p>
            <a:pPr algn="ctr" marR="277495">
              <a:lnSpc>
                <a:spcPct val="100000"/>
              </a:lnSpc>
              <a:spcBef>
                <a:spcPts val="1395"/>
              </a:spcBef>
            </a:pPr>
            <a:r>
              <a:rPr dirty="0" sz="1350" spc="-5" b="1">
                <a:solidFill>
                  <a:srgbClr val="0D5671"/>
                </a:solidFill>
                <a:latin typeface="Calibri"/>
                <a:cs typeface="Calibri"/>
              </a:rPr>
              <a:t>Programlama</a:t>
            </a:r>
            <a:r>
              <a:rPr dirty="0" sz="1350" spc="-85" b="1">
                <a:solidFill>
                  <a:srgbClr val="0D5671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D5671"/>
                </a:solidFill>
                <a:latin typeface="Calibri"/>
                <a:cs typeface="Calibri"/>
              </a:rPr>
              <a:t>Dili</a:t>
            </a:r>
            <a:endParaRPr sz="1350">
              <a:latin typeface="Calibri"/>
              <a:cs typeface="Calibri"/>
            </a:endParaRPr>
          </a:p>
          <a:p>
            <a:pPr algn="ctr" marL="2564130" marR="2843530">
              <a:lnSpc>
                <a:spcPct val="222600"/>
              </a:lnSpc>
              <a:spcBef>
                <a:spcPts val="30"/>
              </a:spcBef>
            </a:pPr>
            <a:r>
              <a:rPr dirty="0" sz="1350" spc="-15" b="1">
                <a:solidFill>
                  <a:srgbClr val="0D5671"/>
                </a:solidFill>
                <a:latin typeface="Calibri"/>
                <a:cs typeface="Calibri"/>
              </a:rPr>
              <a:t>Veri Tabanı Yönetim</a:t>
            </a:r>
            <a:r>
              <a:rPr dirty="0" sz="1350" spc="-175" b="1">
                <a:solidFill>
                  <a:srgbClr val="0D5671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0D5671"/>
                </a:solidFill>
                <a:latin typeface="Calibri"/>
                <a:cs typeface="Calibri"/>
              </a:rPr>
              <a:t>Sistemi  </a:t>
            </a:r>
            <a:r>
              <a:rPr dirty="0" sz="1350" b="1">
                <a:solidFill>
                  <a:srgbClr val="0D5671"/>
                </a:solidFill>
                <a:latin typeface="Calibri"/>
                <a:cs typeface="Calibri"/>
              </a:rPr>
              <a:t>Hazır </a:t>
            </a:r>
            <a:r>
              <a:rPr dirty="0" sz="1350" spc="-5" b="1">
                <a:solidFill>
                  <a:srgbClr val="0D5671"/>
                </a:solidFill>
                <a:latin typeface="Calibri"/>
                <a:cs typeface="Calibri"/>
              </a:rPr>
              <a:t>Program </a:t>
            </a:r>
            <a:r>
              <a:rPr dirty="0" sz="1350" b="1">
                <a:solidFill>
                  <a:srgbClr val="0D5671"/>
                </a:solidFill>
                <a:latin typeface="Calibri"/>
                <a:cs typeface="Calibri"/>
              </a:rPr>
              <a:t>Kitapçıkları  CASE</a:t>
            </a:r>
            <a:r>
              <a:rPr dirty="0" sz="1350" spc="-35" b="1">
                <a:solidFill>
                  <a:srgbClr val="0D5671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0D5671"/>
                </a:solidFill>
                <a:latin typeface="Calibri"/>
                <a:cs typeface="Calibri"/>
              </a:rPr>
              <a:t>Araçları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bileşenlerinden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oluşur.</a:t>
            </a:r>
            <a:endParaRPr sz="1800">
              <a:latin typeface="Arial"/>
              <a:cs typeface="Arial"/>
            </a:endParaRPr>
          </a:p>
          <a:p>
            <a:pPr marL="269240" marR="5080" indent="-256540">
              <a:lnSpc>
                <a:spcPct val="100000"/>
              </a:lnSpc>
              <a:spcBef>
                <a:spcPts val="1280"/>
              </a:spcBef>
              <a:buClr>
                <a:srgbClr val="996666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Günümüzde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söz konusu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bileşenler oldukça farklılık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çeşitlilik  göstermekte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teknolojinin değişimine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uygun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olarak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gelişmektedir.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Bu 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bileşenler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aşağıda</a:t>
            </a:r>
            <a:r>
              <a:rPr dirty="0" sz="1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açıklanmaktadır.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80"/>
              <a:t>Programlama</a:t>
            </a:r>
            <a:r>
              <a:rPr dirty="0" spc="-55"/>
              <a:t> Dilleri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18640"/>
            <a:ext cx="6798945" cy="3958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996666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Geliştirilecek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Uygulamaya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Göre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Programlama Dilleri</a:t>
            </a:r>
            <a:r>
              <a:rPr dirty="0" sz="1800" spc="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seçilmelidir.</a:t>
            </a:r>
            <a:endParaRPr sz="18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buClr>
                <a:srgbClr val="99CCFF"/>
              </a:buClr>
              <a:buSzPct val="68750"/>
              <a:buFont typeface="Wingdings"/>
              <a:buChar char=""/>
              <a:tabLst>
                <a:tab pos="571500" algn="l"/>
              </a:tabLst>
            </a:pPr>
            <a:r>
              <a:rPr dirty="0" sz="1600" spc="-30" b="1">
                <a:solidFill>
                  <a:srgbClr val="585858"/>
                </a:solidFill>
                <a:latin typeface="Arial"/>
                <a:cs typeface="Arial"/>
              </a:rPr>
              <a:t>Veri </a:t>
            </a:r>
            <a:r>
              <a:rPr dirty="0" sz="1600" spc="-10" b="1">
                <a:solidFill>
                  <a:srgbClr val="585858"/>
                </a:solidFill>
                <a:latin typeface="Arial"/>
                <a:cs typeface="Arial"/>
              </a:rPr>
              <a:t>İşleme </a:t>
            </a:r>
            <a:r>
              <a:rPr dirty="0" sz="1600" spc="-15" b="1">
                <a:solidFill>
                  <a:srgbClr val="585858"/>
                </a:solidFill>
                <a:latin typeface="Arial"/>
                <a:cs typeface="Arial"/>
              </a:rPr>
              <a:t>Yoğunluklu</a:t>
            </a:r>
            <a:r>
              <a:rPr dirty="0" sz="1600" spc="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Arial"/>
                <a:cs typeface="Arial"/>
              </a:rPr>
              <a:t>Uygulamalar</a:t>
            </a:r>
            <a:endParaRPr sz="1600">
              <a:latin typeface="Arial"/>
              <a:cs typeface="Arial"/>
            </a:endParaRPr>
          </a:p>
          <a:p>
            <a:pPr lvl="1" marL="579120" indent="-183515">
              <a:lnSpc>
                <a:spcPct val="100000"/>
              </a:lnSpc>
              <a:buClr>
                <a:srgbClr val="669999"/>
              </a:buClr>
              <a:buSzPct val="65625"/>
              <a:buFont typeface="Wingdings"/>
              <a:buChar char=""/>
              <a:tabLst>
                <a:tab pos="57975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Cobol,</a:t>
            </a:r>
            <a:endParaRPr sz="1600">
              <a:latin typeface="Arial"/>
              <a:cs typeface="Arial"/>
            </a:endParaRPr>
          </a:p>
          <a:p>
            <a:pPr lvl="1" marL="579120" indent="-183515">
              <a:lnSpc>
                <a:spcPct val="100000"/>
              </a:lnSpc>
              <a:buClr>
                <a:srgbClr val="669999"/>
              </a:buClr>
              <a:buSzPct val="65625"/>
              <a:buFont typeface="Wingdings"/>
              <a:buChar char=""/>
              <a:tabLst>
                <a:tab pos="57975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Görsel Programlama Dilleri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600" spc="-25">
                <a:solidFill>
                  <a:srgbClr val="585858"/>
                </a:solidFill>
                <a:latin typeface="Arial"/>
                <a:cs typeface="Arial"/>
              </a:rPr>
              <a:t>Veri</a:t>
            </a:r>
            <a:r>
              <a:rPr dirty="0" sz="1600" spc="-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585858"/>
                </a:solidFill>
                <a:latin typeface="Arial"/>
                <a:cs typeface="Arial"/>
              </a:rPr>
              <a:t>Tabanları</a:t>
            </a:r>
            <a:endParaRPr sz="16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buClr>
                <a:srgbClr val="99CCFF"/>
              </a:buClr>
              <a:buSzPct val="68750"/>
              <a:buFont typeface="Wingdings"/>
              <a:buChar char=""/>
              <a:tabLst>
                <a:tab pos="571500" algn="l"/>
              </a:tabLst>
            </a:pPr>
            <a:r>
              <a:rPr dirty="0" sz="1600" spc="-10" b="1">
                <a:solidFill>
                  <a:srgbClr val="585858"/>
                </a:solidFill>
                <a:latin typeface="Arial"/>
                <a:cs typeface="Arial"/>
              </a:rPr>
              <a:t>Hesaplama </a:t>
            </a:r>
            <a:r>
              <a:rPr dirty="0" sz="1600" spc="-30" b="1">
                <a:solidFill>
                  <a:srgbClr val="585858"/>
                </a:solidFill>
                <a:latin typeface="Arial"/>
                <a:cs typeface="Arial"/>
              </a:rPr>
              <a:t>Yoğun</a:t>
            </a:r>
            <a:r>
              <a:rPr dirty="0" sz="1600" spc="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Arial"/>
                <a:cs typeface="Arial"/>
              </a:rPr>
              <a:t>Uygulamalar</a:t>
            </a:r>
            <a:endParaRPr sz="1600">
              <a:latin typeface="Arial"/>
              <a:cs typeface="Arial"/>
            </a:endParaRPr>
          </a:p>
          <a:p>
            <a:pPr lvl="1" marL="579120" indent="-183515">
              <a:lnSpc>
                <a:spcPct val="100000"/>
              </a:lnSpc>
              <a:buClr>
                <a:srgbClr val="669999"/>
              </a:buClr>
              <a:buSzPct val="65625"/>
              <a:buFont typeface="Wingdings"/>
              <a:buChar char=""/>
              <a:tabLst>
                <a:tab pos="57975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Fortran</a:t>
            </a:r>
            <a:endParaRPr sz="1600">
              <a:latin typeface="Arial"/>
              <a:cs typeface="Arial"/>
            </a:endParaRPr>
          </a:p>
          <a:p>
            <a:pPr lvl="1" marL="579120" indent="-183515">
              <a:lnSpc>
                <a:spcPct val="100000"/>
              </a:lnSpc>
              <a:spcBef>
                <a:spcPts val="5"/>
              </a:spcBef>
              <a:buClr>
                <a:srgbClr val="669999"/>
              </a:buClr>
              <a:buSzPct val="65625"/>
              <a:buFont typeface="Wingdings"/>
              <a:buChar char=""/>
              <a:tabLst>
                <a:tab pos="57975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lvl="1" marL="579120" indent="-183515">
              <a:lnSpc>
                <a:spcPct val="100000"/>
              </a:lnSpc>
              <a:buClr>
                <a:srgbClr val="669999"/>
              </a:buClr>
              <a:buSzPct val="65625"/>
              <a:buFont typeface="Wingdings"/>
              <a:buChar char=""/>
              <a:tabLst>
                <a:tab pos="579755" algn="l"/>
              </a:tabLst>
            </a:pP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Paralel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Fortran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ve</a:t>
            </a:r>
            <a:r>
              <a:rPr dirty="0" sz="16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buClr>
                <a:srgbClr val="99CCFF"/>
              </a:buClr>
              <a:buSzPct val="68750"/>
              <a:buFont typeface="Wingdings"/>
              <a:buChar char=""/>
              <a:tabLst>
                <a:tab pos="571500" algn="l"/>
              </a:tabLst>
            </a:pPr>
            <a:r>
              <a:rPr dirty="0" sz="1600" spc="-5" b="1">
                <a:solidFill>
                  <a:srgbClr val="585858"/>
                </a:solidFill>
                <a:latin typeface="Arial"/>
                <a:cs typeface="Arial"/>
              </a:rPr>
              <a:t>Süreç ağırlıklı</a:t>
            </a:r>
            <a:r>
              <a:rPr dirty="0" sz="1600" spc="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Arial"/>
                <a:cs typeface="Arial"/>
              </a:rPr>
              <a:t>uygulamalar</a:t>
            </a:r>
            <a:endParaRPr sz="1600">
              <a:latin typeface="Arial"/>
              <a:cs typeface="Arial"/>
            </a:endParaRPr>
          </a:p>
          <a:p>
            <a:pPr lvl="1" marL="579120" indent="-183515">
              <a:lnSpc>
                <a:spcPct val="100000"/>
              </a:lnSpc>
              <a:buClr>
                <a:srgbClr val="669999"/>
              </a:buClr>
              <a:buSzPct val="65625"/>
              <a:buFont typeface="Wingdings"/>
              <a:buChar char=""/>
              <a:tabLst>
                <a:tab pos="57975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Assembly</a:t>
            </a:r>
            <a:endParaRPr sz="1600">
              <a:latin typeface="Arial"/>
              <a:cs typeface="Arial"/>
            </a:endParaRPr>
          </a:p>
          <a:p>
            <a:pPr lvl="1" marL="579120" indent="-183515">
              <a:lnSpc>
                <a:spcPct val="100000"/>
              </a:lnSpc>
              <a:buClr>
                <a:srgbClr val="669999"/>
              </a:buClr>
              <a:buSzPct val="65625"/>
              <a:buFont typeface="Wingdings"/>
              <a:buChar char=""/>
              <a:tabLst>
                <a:tab pos="57975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buClr>
                <a:srgbClr val="99CCFF"/>
              </a:buClr>
              <a:buSzPct val="68750"/>
              <a:buFont typeface="Wingdings"/>
              <a:buChar char=""/>
              <a:tabLst>
                <a:tab pos="571500" algn="l"/>
              </a:tabLst>
            </a:pPr>
            <a:r>
              <a:rPr dirty="0" sz="1600" spc="-5" b="1">
                <a:solidFill>
                  <a:srgbClr val="585858"/>
                </a:solidFill>
                <a:latin typeface="Arial"/>
                <a:cs typeface="Arial"/>
              </a:rPr>
              <a:t>Sistem </a:t>
            </a:r>
            <a:r>
              <a:rPr dirty="0" sz="1600" spc="-10" b="1">
                <a:solidFill>
                  <a:srgbClr val="585858"/>
                </a:solidFill>
                <a:latin typeface="Arial"/>
                <a:cs typeface="Arial"/>
              </a:rPr>
              <a:t>programlamaya yönelik</a:t>
            </a:r>
            <a:r>
              <a:rPr dirty="0" sz="1600" spc="17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Arial"/>
                <a:cs typeface="Arial"/>
              </a:rPr>
              <a:t>uygulamalar</a:t>
            </a:r>
            <a:endParaRPr sz="1600">
              <a:latin typeface="Arial"/>
              <a:cs typeface="Arial"/>
            </a:endParaRPr>
          </a:p>
          <a:p>
            <a:pPr lvl="1" marL="579120" indent="-183515">
              <a:lnSpc>
                <a:spcPct val="100000"/>
              </a:lnSpc>
              <a:buClr>
                <a:srgbClr val="669999"/>
              </a:buClr>
              <a:buSzPct val="65625"/>
              <a:buFont typeface="Wingdings"/>
              <a:buChar char=""/>
              <a:tabLst>
                <a:tab pos="579755" algn="l"/>
              </a:tabLst>
            </a:pP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5"/>
              </a:spcBef>
              <a:buClr>
                <a:srgbClr val="99CCFF"/>
              </a:buClr>
              <a:buSzPct val="68750"/>
              <a:buFont typeface="Wingdings"/>
              <a:buChar char=""/>
              <a:tabLst>
                <a:tab pos="571500" algn="l"/>
              </a:tabLst>
            </a:pPr>
            <a:r>
              <a:rPr dirty="0" sz="1600" spc="-25" b="1">
                <a:solidFill>
                  <a:srgbClr val="585858"/>
                </a:solidFill>
                <a:latin typeface="Arial"/>
                <a:cs typeface="Arial"/>
              </a:rPr>
              <a:t>Yapay </a:t>
            </a:r>
            <a:r>
              <a:rPr dirty="0" sz="1600" spc="-5" b="1">
                <a:solidFill>
                  <a:srgbClr val="585858"/>
                </a:solidFill>
                <a:latin typeface="Arial"/>
                <a:cs typeface="Arial"/>
              </a:rPr>
              <a:t>Zeka</a:t>
            </a:r>
            <a:r>
              <a:rPr dirty="0" sz="1600" spc="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Arial"/>
                <a:cs typeface="Arial"/>
              </a:rPr>
              <a:t>Uygulamaları</a:t>
            </a:r>
            <a:endParaRPr sz="1600">
              <a:latin typeface="Arial"/>
              <a:cs typeface="Arial"/>
            </a:endParaRPr>
          </a:p>
          <a:p>
            <a:pPr lvl="1" marL="579120" indent="-183515">
              <a:lnSpc>
                <a:spcPct val="100000"/>
              </a:lnSpc>
              <a:buClr>
                <a:srgbClr val="669999"/>
              </a:buClr>
              <a:buSzPct val="65625"/>
              <a:buFont typeface="Wingdings"/>
              <a:buChar char=""/>
              <a:tabLst>
                <a:tab pos="57975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Lisp</a:t>
            </a:r>
            <a:endParaRPr sz="1600">
              <a:latin typeface="Arial"/>
              <a:cs typeface="Arial"/>
            </a:endParaRPr>
          </a:p>
          <a:p>
            <a:pPr lvl="1" marL="579120" indent="-183515">
              <a:lnSpc>
                <a:spcPct val="100000"/>
              </a:lnSpc>
              <a:buClr>
                <a:srgbClr val="669999"/>
              </a:buClr>
              <a:buSzPct val="65625"/>
              <a:buFont typeface="Wingdings"/>
              <a:buChar char=""/>
              <a:tabLst>
                <a:tab pos="57975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Prolog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19220" y="2207260"/>
            <a:ext cx="492506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1926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105"/>
              <a:t>Veri </a:t>
            </a:r>
            <a:r>
              <a:rPr dirty="0" u="none" spc="-120"/>
              <a:t>Tabanı </a:t>
            </a:r>
            <a:r>
              <a:rPr dirty="0" u="none" spc="-100"/>
              <a:t>Yönetim</a:t>
            </a:r>
            <a:r>
              <a:rPr dirty="0" u="none" spc="50"/>
              <a:t> </a:t>
            </a:r>
            <a:r>
              <a:rPr dirty="0" u="none" spc="-65"/>
              <a:t>Sistemleri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734867"/>
            <a:ext cx="7554595" cy="441960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505"/>
              </a:spcBef>
              <a:buClr>
                <a:srgbClr val="996666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Birbiri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ilişkili veriler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topluluğu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tabanı olarak 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tanımlanmaktadır. 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Veri</a:t>
            </a:r>
            <a:r>
              <a:rPr dirty="0" sz="1600" spc="1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tabanı</a:t>
            </a:r>
            <a:endParaRPr sz="16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400"/>
              </a:spcBef>
            </a:pP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herhangi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boyutta ya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karmaşıklıkta</a:t>
            </a:r>
            <a:r>
              <a:rPr dirty="0" sz="1600" spc="2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olabilir.</a:t>
            </a:r>
            <a:endParaRPr sz="1600">
              <a:latin typeface="Arial"/>
              <a:cs typeface="Arial"/>
            </a:endParaRPr>
          </a:p>
          <a:p>
            <a:pPr marL="269240" marR="5080" indent="-256540">
              <a:lnSpc>
                <a:spcPct val="120400"/>
              </a:lnSpc>
              <a:spcBef>
                <a:spcPts val="1130"/>
              </a:spcBef>
              <a:buClr>
                <a:srgbClr val="996666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Kişisel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telefon rehberinizdeki adres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bilgileri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tabanı örneği oluşturduğu gibi, 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maliye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bakanlığı bünyesinde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saklanan </a:t>
            </a:r>
            <a:r>
              <a:rPr dirty="0" sz="1600" spc="5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vergi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ödemesi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gereken tüm kişilerin  bilgilerinin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saklandığı uygulama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da bir başka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tabanı</a:t>
            </a:r>
            <a:r>
              <a:rPr dirty="0" sz="1600" spc="1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örneğidir.</a:t>
            </a:r>
            <a:endParaRPr sz="1600">
              <a:latin typeface="Arial"/>
              <a:cs typeface="Arial"/>
            </a:endParaRPr>
          </a:p>
          <a:p>
            <a:pPr marL="269240" marR="208279" indent="-256540">
              <a:lnSpc>
                <a:spcPct val="119800"/>
              </a:lnSpc>
              <a:spcBef>
                <a:spcPts val="1160"/>
              </a:spcBef>
              <a:buClr>
                <a:srgbClr val="996666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tabanını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oluşturan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veriler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birbiriyle ilişkili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verilerdir.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veritabanında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veriler  arası ilişkiler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ile veri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değerleri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bulunur.</a:t>
            </a:r>
            <a:endParaRPr sz="1600">
              <a:latin typeface="Arial"/>
              <a:cs typeface="Arial"/>
            </a:endParaRPr>
          </a:p>
          <a:p>
            <a:pPr marL="269240" marR="198120" indent="-256540">
              <a:lnSpc>
                <a:spcPct val="119900"/>
              </a:lnSpc>
              <a:spcBef>
                <a:spcPts val="1160"/>
              </a:spcBef>
              <a:buClr>
                <a:srgbClr val="996666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Kullanıcıların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veritabanındaki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verileri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soruşturmasını, veritabanına 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yeni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veriler  eklemesini, varolan verilerde değişiklik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yapmasını sağlayan 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Tabanı 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Yönetim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Sistemi (VTYS) olarak 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tanımlanır.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VTYS,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genel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amaçlı bir</a:t>
            </a:r>
            <a:r>
              <a:rPr dirty="0" sz="16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yazılımdır.</a:t>
            </a:r>
            <a:endParaRPr sz="1600">
              <a:latin typeface="Arial"/>
              <a:cs typeface="Arial"/>
            </a:endParaRPr>
          </a:p>
          <a:p>
            <a:pPr marL="269240" marR="266700" indent="-256540">
              <a:lnSpc>
                <a:spcPct val="119800"/>
              </a:lnSpc>
              <a:spcBef>
                <a:spcPts val="1160"/>
              </a:spcBef>
              <a:buClr>
                <a:srgbClr val="996666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Bütün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VTYS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yazılımları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(Oracle, Informix,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Sybase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vb),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kullanıcıya,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tabanı  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yapısı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tanımlama,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tabanını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sorgulama, değiştirme </a:t>
            </a:r>
            <a:r>
              <a:rPr dirty="0" sz="1600" spc="5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raporlama olanakları 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verirler.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5"/>
              <a:t>Veri </a:t>
            </a:r>
            <a:r>
              <a:rPr dirty="0" spc="-120"/>
              <a:t>Tabanı</a:t>
            </a:r>
            <a:r>
              <a:rPr dirty="0" spc="-65"/>
              <a:t> Sistemleri	</a:t>
            </a:r>
          </a:p>
        </p:txBody>
      </p:sp>
      <p:sp>
        <p:nvSpPr>
          <p:cNvPr id="3" name="object 3"/>
          <p:cNvSpPr/>
          <p:nvPr/>
        </p:nvSpPr>
        <p:spPr>
          <a:xfrm>
            <a:off x="631190" y="2442210"/>
            <a:ext cx="7886700" cy="3098800"/>
          </a:xfrm>
          <a:custGeom>
            <a:avLst/>
            <a:gdLst/>
            <a:ahLst/>
            <a:cxnLst/>
            <a:rect l="l" t="t" r="r" b="b"/>
            <a:pathLst>
              <a:path w="7886700" h="3098800">
                <a:moveTo>
                  <a:pt x="0" y="3098800"/>
                </a:moveTo>
                <a:lnTo>
                  <a:pt x="7886700" y="3098800"/>
                </a:lnTo>
                <a:lnTo>
                  <a:pt x="7886700" y="0"/>
                </a:lnTo>
                <a:lnTo>
                  <a:pt x="0" y="0"/>
                </a:lnTo>
                <a:lnTo>
                  <a:pt x="0" y="3098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1190" y="2442210"/>
            <a:ext cx="7886700" cy="3098800"/>
          </a:xfrm>
          <a:custGeom>
            <a:avLst/>
            <a:gdLst/>
            <a:ahLst/>
            <a:cxnLst/>
            <a:rect l="l" t="t" r="r" b="b"/>
            <a:pathLst>
              <a:path w="7886700" h="3098800">
                <a:moveTo>
                  <a:pt x="0" y="3098800"/>
                </a:moveTo>
                <a:lnTo>
                  <a:pt x="7886700" y="3098800"/>
                </a:lnTo>
                <a:lnTo>
                  <a:pt x="7886700" y="0"/>
                </a:lnTo>
                <a:lnTo>
                  <a:pt x="0" y="0"/>
                </a:lnTo>
                <a:lnTo>
                  <a:pt x="0" y="3098800"/>
                </a:lnTo>
                <a:close/>
              </a:path>
            </a:pathLst>
          </a:custGeom>
          <a:ln w="279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39670" y="3074670"/>
            <a:ext cx="4267200" cy="1214120"/>
          </a:xfrm>
          <a:custGeom>
            <a:avLst/>
            <a:gdLst/>
            <a:ahLst/>
            <a:cxnLst/>
            <a:rect l="l" t="t" r="r" b="b"/>
            <a:pathLst>
              <a:path w="4267200" h="1214120">
                <a:moveTo>
                  <a:pt x="0" y="1214119"/>
                </a:moveTo>
                <a:lnTo>
                  <a:pt x="4267200" y="1214119"/>
                </a:lnTo>
                <a:lnTo>
                  <a:pt x="4267200" y="0"/>
                </a:lnTo>
                <a:lnTo>
                  <a:pt x="0" y="0"/>
                </a:lnTo>
                <a:lnTo>
                  <a:pt x="0" y="1214119"/>
                </a:lnTo>
                <a:close/>
              </a:path>
            </a:pathLst>
          </a:custGeom>
          <a:solidFill>
            <a:srgbClr val="A3D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39670" y="3074670"/>
            <a:ext cx="4267200" cy="1214120"/>
          </a:xfrm>
          <a:custGeom>
            <a:avLst/>
            <a:gdLst/>
            <a:ahLst/>
            <a:cxnLst/>
            <a:rect l="l" t="t" r="r" b="b"/>
            <a:pathLst>
              <a:path w="4267200" h="1214120">
                <a:moveTo>
                  <a:pt x="0" y="1214119"/>
                </a:moveTo>
                <a:lnTo>
                  <a:pt x="4267200" y="1214119"/>
                </a:lnTo>
                <a:lnTo>
                  <a:pt x="4267200" y="0"/>
                </a:lnTo>
                <a:lnTo>
                  <a:pt x="0" y="0"/>
                </a:lnTo>
                <a:lnTo>
                  <a:pt x="0" y="1214119"/>
                </a:lnTo>
                <a:close/>
              </a:path>
            </a:pathLst>
          </a:custGeom>
          <a:ln w="279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98240" y="1912620"/>
            <a:ext cx="1744980" cy="335280"/>
          </a:xfrm>
          <a:prstGeom prst="rect">
            <a:avLst/>
          </a:prstGeom>
          <a:solidFill>
            <a:srgbClr val="7082B8"/>
          </a:solidFill>
          <a:ln w="15240">
            <a:solidFill>
              <a:srgbClr val="117DA7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43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Kullanıcı/Programcı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8240" y="2573020"/>
            <a:ext cx="1744980" cy="314960"/>
          </a:xfrm>
          <a:prstGeom prst="rect">
            <a:avLst/>
          </a:prstGeom>
          <a:solidFill>
            <a:srgbClr val="7082B8"/>
          </a:solidFill>
          <a:ln w="15240">
            <a:solidFill>
              <a:srgbClr val="117DA7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514350">
              <a:lnSpc>
                <a:spcPct val="100000"/>
              </a:lnSpc>
              <a:spcBef>
                <a:spcPts val="35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Uygulama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8240" y="3177539"/>
            <a:ext cx="1744980" cy="469900"/>
          </a:xfrm>
          <a:prstGeom prst="rect">
            <a:avLst/>
          </a:prstGeom>
          <a:solidFill>
            <a:srgbClr val="7082B8"/>
          </a:solidFill>
          <a:ln w="15240">
            <a:solidFill>
              <a:srgbClr val="117DA7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354330" marR="121285" indent="-224154">
              <a:lnSpc>
                <a:spcPct val="100000"/>
              </a:lnSpc>
              <a:spcBef>
                <a:spcPts val="16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Sorgu 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dirty="0" sz="135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Programları  İşleyen</a:t>
            </a: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FFFFFF"/>
                </a:solidFill>
                <a:latin typeface="Calibri"/>
                <a:cs typeface="Calibri"/>
              </a:rPr>
              <a:t>Yazılım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8240" y="3845559"/>
            <a:ext cx="1744980" cy="358140"/>
          </a:xfrm>
          <a:prstGeom prst="rect">
            <a:avLst/>
          </a:prstGeom>
          <a:solidFill>
            <a:srgbClr val="7082B8"/>
          </a:solidFill>
          <a:ln w="15240">
            <a:solidFill>
              <a:srgbClr val="117DA7"/>
            </a:solidFill>
          </a:ln>
        </p:spPr>
        <p:txBody>
          <a:bodyPr wrap="square" lIns="0" tIns="65404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515"/>
              </a:spcBef>
            </a:pPr>
            <a:r>
              <a:rPr dirty="0" sz="1350" spc="-15" b="1">
                <a:solidFill>
                  <a:srgbClr val="FFFFFF"/>
                </a:solidFill>
                <a:latin typeface="Calibri"/>
                <a:cs typeface="Calibri"/>
              </a:rPr>
              <a:t>Veriye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Erişen</a:t>
            </a:r>
            <a:r>
              <a:rPr dirty="0" sz="135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FFFFFF"/>
                </a:solidFill>
                <a:latin typeface="Calibri"/>
                <a:cs typeface="Calibri"/>
              </a:rPr>
              <a:t>Yazılım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8400" y="4605020"/>
            <a:ext cx="1536700" cy="828040"/>
          </a:xfrm>
          <a:custGeom>
            <a:avLst/>
            <a:gdLst/>
            <a:ahLst/>
            <a:cxnLst/>
            <a:rect l="l" t="t" r="r" b="b"/>
            <a:pathLst>
              <a:path w="1536700" h="828039">
                <a:moveTo>
                  <a:pt x="768350" y="0"/>
                </a:moveTo>
                <a:lnTo>
                  <a:pt x="694359" y="632"/>
                </a:lnTo>
                <a:lnTo>
                  <a:pt x="622356" y="2490"/>
                </a:lnTo>
                <a:lnTo>
                  <a:pt x="552665" y="5517"/>
                </a:lnTo>
                <a:lnTo>
                  <a:pt x="485606" y="9653"/>
                </a:lnTo>
                <a:lnTo>
                  <a:pt x="421502" y="14842"/>
                </a:lnTo>
                <a:lnTo>
                  <a:pt x="360675" y="21024"/>
                </a:lnTo>
                <a:lnTo>
                  <a:pt x="303448" y="28143"/>
                </a:lnTo>
                <a:lnTo>
                  <a:pt x="250141" y="36140"/>
                </a:lnTo>
                <a:lnTo>
                  <a:pt x="201079" y="44956"/>
                </a:lnTo>
                <a:lnTo>
                  <a:pt x="156581" y="54535"/>
                </a:lnTo>
                <a:lnTo>
                  <a:pt x="116972" y="64817"/>
                </a:lnTo>
                <a:lnTo>
                  <a:pt x="53705" y="87263"/>
                </a:lnTo>
                <a:lnTo>
                  <a:pt x="13856" y="111828"/>
                </a:lnTo>
                <a:lnTo>
                  <a:pt x="0" y="138048"/>
                </a:lnTo>
                <a:lnTo>
                  <a:pt x="0" y="689990"/>
                </a:lnTo>
                <a:lnTo>
                  <a:pt x="30692" y="728730"/>
                </a:lnTo>
                <a:lnTo>
                  <a:pt x="82573" y="752293"/>
                </a:lnTo>
                <a:lnTo>
                  <a:pt x="156581" y="773504"/>
                </a:lnTo>
                <a:lnTo>
                  <a:pt x="201079" y="783083"/>
                </a:lnTo>
                <a:lnTo>
                  <a:pt x="250141" y="791899"/>
                </a:lnTo>
                <a:lnTo>
                  <a:pt x="303448" y="799896"/>
                </a:lnTo>
                <a:lnTo>
                  <a:pt x="360675" y="807015"/>
                </a:lnTo>
                <a:lnTo>
                  <a:pt x="421502" y="813197"/>
                </a:lnTo>
                <a:lnTo>
                  <a:pt x="485606" y="818386"/>
                </a:lnTo>
                <a:lnTo>
                  <a:pt x="552665" y="822522"/>
                </a:lnTo>
                <a:lnTo>
                  <a:pt x="622356" y="825549"/>
                </a:lnTo>
                <a:lnTo>
                  <a:pt x="694359" y="827407"/>
                </a:lnTo>
                <a:lnTo>
                  <a:pt x="768350" y="828039"/>
                </a:lnTo>
                <a:lnTo>
                  <a:pt x="842340" y="827407"/>
                </a:lnTo>
                <a:lnTo>
                  <a:pt x="914343" y="825549"/>
                </a:lnTo>
                <a:lnTo>
                  <a:pt x="984034" y="822522"/>
                </a:lnTo>
                <a:lnTo>
                  <a:pt x="1051093" y="818386"/>
                </a:lnTo>
                <a:lnTo>
                  <a:pt x="1115197" y="813197"/>
                </a:lnTo>
                <a:lnTo>
                  <a:pt x="1176024" y="807015"/>
                </a:lnTo>
                <a:lnTo>
                  <a:pt x="1233251" y="799896"/>
                </a:lnTo>
                <a:lnTo>
                  <a:pt x="1286558" y="791899"/>
                </a:lnTo>
                <a:lnTo>
                  <a:pt x="1335620" y="783083"/>
                </a:lnTo>
                <a:lnTo>
                  <a:pt x="1380118" y="773504"/>
                </a:lnTo>
                <a:lnTo>
                  <a:pt x="1419727" y="763222"/>
                </a:lnTo>
                <a:lnTo>
                  <a:pt x="1482994" y="740776"/>
                </a:lnTo>
                <a:lnTo>
                  <a:pt x="1522843" y="716211"/>
                </a:lnTo>
                <a:lnTo>
                  <a:pt x="1536700" y="689990"/>
                </a:lnTo>
                <a:lnTo>
                  <a:pt x="1536700" y="138048"/>
                </a:lnTo>
                <a:lnTo>
                  <a:pt x="1506007" y="99309"/>
                </a:lnTo>
                <a:lnTo>
                  <a:pt x="1454126" y="75746"/>
                </a:lnTo>
                <a:lnTo>
                  <a:pt x="1380118" y="54535"/>
                </a:lnTo>
                <a:lnTo>
                  <a:pt x="1335620" y="44956"/>
                </a:lnTo>
                <a:lnTo>
                  <a:pt x="1286558" y="36140"/>
                </a:lnTo>
                <a:lnTo>
                  <a:pt x="1233251" y="28143"/>
                </a:lnTo>
                <a:lnTo>
                  <a:pt x="1176024" y="21024"/>
                </a:lnTo>
                <a:lnTo>
                  <a:pt x="1115197" y="14842"/>
                </a:lnTo>
                <a:lnTo>
                  <a:pt x="1051093" y="9653"/>
                </a:lnTo>
                <a:lnTo>
                  <a:pt x="984034" y="5517"/>
                </a:lnTo>
                <a:lnTo>
                  <a:pt x="914343" y="2490"/>
                </a:lnTo>
                <a:lnTo>
                  <a:pt x="842340" y="632"/>
                </a:lnTo>
                <a:lnTo>
                  <a:pt x="768350" y="0"/>
                </a:lnTo>
                <a:close/>
              </a:path>
            </a:pathLst>
          </a:custGeom>
          <a:solidFill>
            <a:srgbClr val="7082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38400" y="4743069"/>
            <a:ext cx="1536700" cy="138430"/>
          </a:xfrm>
          <a:custGeom>
            <a:avLst/>
            <a:gdLst/>
            <a:ahLst/>
            <a:cxnLst/>
            <a:rect l="l" t="t" r="r" b="b"/>
            <a:pathLst>
              <a:path w="1536700" h="138429">
                <a:moveTo>
                  <a:pt x="1536700" y="0"/>
                </a:moveTo>
                <a:lnTo>
                  <a:pt x="1506007" y="38728"/>
                </a:lnTo>
                <a:lnTo>
                  <a:pt x="1454126" y="62276"/>
                </a:lnTo>
                <a:lnTo>
                  <a:pt x="1380118" y="83466"/>
                </a:lnTo>
                <a:lnTo>
                  <a:pt x="1335620" y="93034"/>
                </a:lnTo>
                <a:lnTo>
                  <a:pt x="1286558" y="101839"/>
                </a:lnTo>
                <a:lnTo>
                  <a:pt x="1233251" y="109825"/>
                </a:lnTo>
                <a:lnTo>
                  <a:pt x="1176024" y="116933"/>
                </a:lnTo>
                <a:lnTo>
                  <a:pt x="1115197" y="123106"/>
                </a:lnTo>
                <a:lnTo>
                  <a:pt x="1051093" y="128286"/>
                </a:lnTo>
                <a:lnTo>
                  <a:pt x="984034" y="132415"/>
                </a:lnTo>
                <a:lnTo>
                  <a:pt x="914343" y="135436"/>
                </a:lnTo>
                <a:lnTo>
                  <a:pt x="842340" y="137290"/>
                </a:lnTo>
                <a:lnTo>
                  <a:pt x="768350" y="137921"/>
                </a:lnTo>
                <a:lnTo>
                  <a:pt x="694359" y="137290"/>
                </a:lnTo>
                <a:lnTo>
                  <a:pt x="622356" y="135436"/>
                </a:lnTo>
                <a:lnTo>
                  <a:pt x="552665" y="132415"/>
                </a:lnTo>
                <a:lnTo>
                  <a:pt x="485606" y="128286"/>
                </a:lnTo>
                <a:lnTo>
                  <a:pt x="421502" y="123106"/>
                </a:lnTo>
                <a:lnTo>
                  <a:pt x="360675" y="116933"/>
                </a:lnTo>
                <a:lnTo>
                  <a:pt x="303448" y="109825"/>
                </a:lnTo>
                <a:lnTo>
                  <a:pt x="250141" y="101839"/>
                </a:lnTo>
                <a:lnTo>
                  <a:pt x="201079" y="93034"/>
                </a:lnTo>
                <a:lnTo>
                  <a:pt x="156581" y="83466"/>
                </a:lnTo>
                <a:lnTo>
                  <a:pt x="116972" y="73194"/>
                </a:lnTo>
                <a:lnTo>
                  <a:pt x="53705" y="50768"/>
                </a:lnTo>
                <a:lnTo>
                  <a:pt x="13856" y="26216"/>
                </a:lnTo>
                <a:lnTo>
                  <a:pt x="3517" y="13287"/>
                </a:lnTo>
                <a:lnTo>
                  <a:pt x="0" y="0"/>
                </a:lnTo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38400" y="4605020"/>
            <a:ext cx="1536700" cy="828040"/>
          </a:xfrm>
          <a:custGeom>
            <a:avLst/>
            <a:gdLst/>
            <a:ahLst/>
            <a:cxnLst/>
            <a:rect l="l" t="t" r="r" b="b"/>
            <a:pathLst>
              <a:path w="1536700" h="828039">
                <a:moveTo>
                  <a:pt x="0" y="138048"/>
                </a:moveTo>
                <a:lnTo>
                  <a:pt x="30692" y="99309"/>
                </a:lnTo>
                <a:lnTo>
                  <a:pt x="82573" y="75746"/>
                </a:lnTo>
                <a:lnTo>
                  <a:pt x="156581" y="54535"/>
                </a:lnTo>
                <a:lnTo>
                  <a:pt x="201079" y="44956"/>
                </a:lnTo>
                <a:lnTo>
                  <a:pt x="250141" y="36140"/>
                </a:lnTo>
                <a:lnTo>
                  <a:pt x="303448" y="28143"/>
                </a:lnTo>
                <a:lnTo>
                  <a:pt x="360675" y="21024"/>
                </a:lnTo>
                <a:lnTo>
                  <a:pt x="421502" y="14842"/>
                </a:lnTo>
                <a:lnTo>
                  <a:pt x="485606" y="9653"/>
                </a:lnTo>
                <a:lnTo>
                  <a:pt x="552665" y="5517"/>
                </a:lnTo>
                <a:lnTo>
                  <a:pt x="622356" y="2490"/>
                </a:lnTo>
                <a:lnTo>
                  <a:pt x="694359" y="632"/>
                </a:lnTo>
                <a:lnTo>
                  <a:pt x="768350" y="0"/>
                </a:lnTo>
                <a:lnTo>
                  <a:pt x="842340" y="632"/>
                </a:lnTo>
                <a:lnTo>
                  <a:pt x="914343" y="2490"/>
                </a:lnTo>
                <a:lnTo>
                  <a:pt x="984034" y="5517"/>
                </a:lnTo>
                <a:lnTo>
                  <a:pt x="1051093" y="9653"/>
                </a:lnTo>
                <a:lnTo>
                  <a:pt x="1115197" y="14842"/>
                </a:lnTo>
                <a:lnTo>
                  <a:pt x="1176024" y="21024"/>
                </a:lnTo>
                <a:lnTo>
                  <a:pt x="1233251" y="28143"/>
                </a:lnTo>
                <a:lnTo>
                  <a:pt x="1286558" y="36140"/>
                </a:lnTo>
                <a:lnTo>
                  <a:pt x="1335620" y="44956"/>
                </a:lnTo>
                <a:lnTo>
                  <a:pt x="1380118" y="54535"/>
                </a:lnTo>
                <a:lnTo>
                  <a:pt x="1419727" y="64817"/>
                </a:lnTo>
                <a:lnTo>
                  <a:pt x="1482994" y="87263"/>
                </a:lnTo>
                <a:lnTo>
                  <a:pt x="1522843" y="111828"/>
                </a:lnTo>
                <a:lnTo>
                  <a:pt x="1536700" y="138048"/>
                </a:lnTo>
                <a:lnTo>
                  <a:pt x="1536700" y="689990"/>
                </a:lnTo>
                <a:lnTo>
                  <a:pt x="1506007" y="728730"/>
                </a:lnTo>
                <a:lnTo>
                  <a:pt x="1454126" y="752293"/>
                </a:lnTo>
                <a:lnTo>
                  <a:pt x="1380118" y="773504"/>
                </a:lnTo>
                <a:lnTo>
                  <a:pt x="1335620" y="783083"/>
                </a:lnTo>
                <a:lnTo>
                  <a:pt x="1286558" y="791899"/>
                </a:lnTo>
                <a:lnTo>
                  <a:pt x="1233251" y="799896"/>
                </a:lnTo>
                <a:lnTo>
                  <a:pt x="1176024" y="807015"/>
                </a:lnTo>
                <a:lnTo>
                  <a:pt x="1115197" y="813197"/>
                </a:lnTo>
                <a:lnTo>
                  <a:pt x="1051093" y="818386"/>
                </a:lnTo>
                <a:lnTo>
                  <a:pt x="984034" y="822522"/>
                </a:lnTo>
                <a:lnTo>
                  <a:pt x="914343" y="825549"/>
                </a:lnTo>
                <a:lnTo>
                  <a:pt x="842340" y="827407"/>
                </a:lnTo>
                <a:lnTo>
                  <a:pt x="768350" y="828039"/>
                </a:lnTo>
                <a:lnTo>
                  <a:pt x="694359" y="827407"/>
                </a:lnTo>
                <a:lnTo>
                  <a:pt x="622356" y="825549"/>
                </a:lnTo>
                <a:lnTo>
                  <a:pt x="552665" y="822522"/>
                </a:lnTo>
                <a:lnTo>
                  <a:pt x="485606" y="818386"/>
                </a:lnTo>
                <a:lnTo>
                  <a:pt x="421502" y="813197"/>
                </a:lnTo>
                <a:lnTo>
                  <a:pt x="360675" y="807015"/>
                </a:lnTo>
                <a:lnTo>
                  <a:pt x="303448" y="799896"/>
                </a:lnTo>
                <a:lnTo>
                  <a:pt x="250141" y="791899"/>
                </a:lnTo>
                <a:lnTo>
                  <a:pt x="201079" y="783083"/>
                </a:lnTo>
                <a:lnTo>
                  <a:pt x="156581" y="773504"/>
                </a:lnTo>
                <a:lnTo>
                  <a:pt x="116972" y="763222"/>
                </a:lnTo>
                <a:lnTo>
                  <a:pt x="53705" y="740776"/>
                </a:lnTo>
                <a:lnTo>
                  <a:pt x="13856" y="716211"/>
                </a:lnTo>
                <a:lnTo>
                  <a:pt x="0" y="689990"/>
                </a:lnTo>
                <a:lnTo>
                  <a:pt x="0" y="138048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41041" y="4911725"/>
            <a:ext cx="931544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10"/>
              </a:spcBef>
            </a:pP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Veri</a:t>
            </a:r>
            <a:r>
              <a:rPr dirty="0" sz="135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5" b="1">
                <a:solidFill>
                  <a:srgbClr val="FFFFFF"/>
                </a:solidFill>
                <a:latin typeface="Arial"/>
                <a:cs typeface="Arial"/>
              </a:rPr>
              <a:t>Tabanı  Tanımları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68900" y="4597400"/>
            <a:ext cx="1536700" cy="835660"/>
          </a:xfrm>
          <a:custGeom>
            <a:avLst/>
            <a:gdLst/>
            <a:ahLst/>
            <a:cxnLst/>
            <a:rect l="l" t="t" r="r" b="b"/>
            <a:pathLst>
              <a:path w="1536700" h="835660">
                <a:moveTo>
                  <a:pt x="768350" y="0"/>
                </a:moveTo>
                <a:lnTo>
                  <a:pt x="694359" y="637"/>
                </a:lnTo>
                <a:lnTo>
                  <a:pt x="622356" y="2511"/>
                </a:lnTo>
                <a:lnTo>
                  <a:pt x="552665" y="5563"/>
                </a:lnTo>
                <a:lnTo>
                  <a:pt x="485606" y="9734"/>
                </a:lnTo>
                <a:lnTo>
                  <a:pt x="421502" y="14967"/>
                </a:lnTo>
                <a:lnTo>
                  <a:pt x="360675" y="21203"/>
                </a:lnTo>
                <a:lnTo>
                  <a:pt x="303448" y="28384"/>
                </a:lnTo>
                <a:lnTo>
                  <a:pt x="250141" y="36451"/>
                </a:lnTo>
                <a:lnTo>
                  <a:pt x="201079" y="45346"/>
                </a:lnTo>
                <a:lnTo>
                  <a:pt x="156581" y="55010"/>
                </a:lnTo>
                <a:lnTo>
                  <a:pt x="116972" y="65387"/>
                </a:lnTo>
                <a:lnTo>
                  <a:pt x="53705" y="88040"/>
                </a:lnTo>
                <a:lnTo>
                  <a:pt x="13856" y="112840"/>
                </a:lnTo>
                <a:lnTo>
                  <a:pt x="0" y="139319"/>
                </a:lnTo>
                <a:lnTo>
                  <a:pt x="0" y="696341"/>
                </a:lnTo>
                <a:lnTo>
                  <a:pt x="30692" y="735458"/>
                </a:lnTo>
                <a:lnTo>
                  <a:pt x="82573" y="759243"/>
                </a:lnTo>
                <a:lnTo>
                  <a:pt x="156581" y="780649"/>
                </a:lnTo>
                <a:lnTo>
                  <a:pt x="201079" y="790313"/>
                </a:lnTo>
                <a:lnTo>
                  <a:pt x="250141" y="799208"/>
                </a:lnTo>
                <a:lnTo>
                  <a:pt x="303448" y="807275"/>
                </a:lnTo>
                <a:lnTo>
                  <a:pt x="360675" y="814456"/>
                </a:lnTo>
                <a:lnTo>
                  <a:pt x="421502" y="820692"/>
                </a:lnTo>
                <a:lnTo>
                  <a:pt x="485606" y="825925"/>
                </a:lnTo>
                <a:lnTo>
                  <a:pt x="552665" y="830096"/>
                </a:lnTo>
                <a:lnTo>
                  <a:pt x="622356" y="833148"/>
                </a:lnTo>
                <a:lnTo>
                  <a:pt x="694359" y="835022"/>
                </a:lnTo>
                <a:lnTo>
                  <a:pt x="768350" y="835660"/>
                </a:lnTo>
                <a:lnTo>
                  <a:pt x="842340" y="835022"/>
                </a:lnTo>
                <a:lnTo>
                  <a:pt x="914343" y="833148"/>
                </a:lnTo>
                <a:lnTo>
                  <a:pt x="984034" y="830096"/>
                </a:lnTo>
                <a:lnTo>
                  <a:pt x="1051093" y="825925"/>
                </a:lnTo>
                <a:lnTo>
                  <a:pt x="1115197" y="820692"/>
                </a:lnTo>
                <a:lnTo>
                  <a:pt x="1176024" y="814456"/>
                </a:lnTo>
                <a:lnTo>
                  <a:pt x="1233251" y="807275"/>
                </a:lnTo>
                <a:lnTo>
                  <a:pt x="1286558" y="799208"/>
                </a:lnTo>
                <a:lnTo>
                  <a:pt x="1335620" y="790313"/>
                </a:lnTo>
                <a:lnTo>
                  <a:pt x="1380118" y="780649"/>
                </a:lnTo>
                <a:lnTo>
                  <a:pt x="1419727" y="770272"/>
                </a:lnTo>
                <a:lnTo>
                  <a:pt x="1482994" y="747619"/>
                </a:lnTo>
                <a:lnTo>
                  <a:pt x="1522843" y="722819"/>
                </a:lnTo>
                <a:lnTo>
                  <a:pt x="1536700" y="696341"/>
                </a:lnTo>
                <a:lnTo>
                  <a:pt x="1536700" y="139319"/>
                </a:lnTo>
                <a:lnTo>
                  <a:pt x="1506007" y="100201"/>
                </a:lnTo>
                <a:lnTo>
                  <a:pt x="1454126" y="76416"/>
                </a:lnTo>
                <a:lnTo>
                  <a:pt x="1380118" y="55010"/>
                </a:lnTo>
                <a:lnTo>
                  <a:pt x="1335620" y="45346"/>
                </a:lnTo>
                <a:lnTo>
                  <a:pt x="1286558" y="36451"/>
                </a:lnTo>
                <a:lnTo>
                  <a:pt x="1233251" y="28384"/>
                </a:lnTo>
                <a:lnTo>
                  <a:pt x="1176024" y="21203"/>
                </a:lnTo>
                <a:lnTo>
                  <a:pt x="1115197" y="14967"/>
                </a:lnTo>
                <a:lnTo>
                  <a:pt x="1051093" y="9734"/>
                </a:lnTo>
                <a:lnTo>
                  <a:pt x="984034" y="5563"/>
                </a:lnTo>
                <a:lnTo>
                  <a:pt x="914343" y="2511"/>
                </a:lnTo>
                <a:lnTo>
                  <a:pt x="842340" y="637"/>
                </a:lnTo>
                <a:lnTo>
                  <a:pt x="768350" y="0"/>
                </a:lnTo>
                <a:close/>
              </a:path>
            </a:pathLst>
          </a:custGeom>
          <a:solidFill>
            <a:srgbClr val="7082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68900" y="4736719"/>
            <a:ext cx="1536700" cy="139700"/>
          </a:xfrm>
          <a:custGeom>
            <a:avLst/>
            <a:gdLst/>
            <a:ahLst/>
            <a:cxnLst/>
            <a:rect l="l" t="t" r="r" b="b"/>
            <a:pathLst>
              <a:path w="1536700" h="139700">
                <a:moveTo>
                  <a:pt x="1536700" y="0"/>
                </a:moveTo>
                <a:lnTo>
                  <a:pt x="1506007" y="39061"/>
                </a:lnTo>
                <a:lnTo>
                  <a:pt x="1454126" y="62820"/>
                </a:lnTo>
                <a:lnTo>
                  <a:pt x="1380118" y="84206"/>
                </a:lnTo>
                <a:lnTo>
                  <a:pt x="1335620" y="93864"/>
                </a:lnTo>
                <a:lnTo>
                  <a:pt x="1286558" y="102754"/>
                </a:lnTo>
                <a:lnTo>
                  <a:pt x="1233251" y="110816"/>
                </a:lnTo>
                <a:lnTo>
                  <a:pt x="1176024" y="117994"/>
                </a:lnTo>
                <a:lnTo>
                  <a:pt x="1115197" y="124227"/>
                </a:lnTo>
                <a:lnTo>
                  <a:pt x="1051093" y="129458"/>
                </a:lnTo>
                <a:lnTo>
                  <a:pt x="984034" y="133629"/>
                </a:lnTo>
                <a:lnTo>
                  <a:pt x="914343" y="136680"/>
                </a:lnTo>
                <a:lnTo>
                  <a:pt x="842340" y="138554"/>
                </a:lnTo>
                <a:lnTo>
                  <a:pt x="768350" y="139191"/>
                </a:lnTo>
                <a:lnTo>
                  <a:pt x="694359" y="138554"/>
                </a:lnTo>
                <a:lnTo>
                  <a:pt x="622356" y="136680"/>
                </a:lnTo>
                <a:lnTo>
                  <a:pt x="552665" y="133629"/>
                </a:lnTo>
                <a:lnTo>
                  <a:pt x="485606" y="129458"/>
                </a:lnTo>
                <a:lnTo>
                  <a:pt x="421502" y="124227"/>
                </a:lnTo>
                <a:lnTo>
                  <a:pt x="360675" y="117994"/>
                </a:lnTo>
                <a:lnTo>
                  <a:pt x="303448" y="110816"/>
                </a:lnTo>
                <a:lnTo>
                  <a:pt x="250141" y="102754"/>
                </a:lnTo>
                <a:lnTo>
                  <a:pt x="201079" y="93864"/>
                </a:lnTo>
                <a:lnTo>
                  <a:pt x="156581" y="84206"/>
                </a:lnTo>
                <a:lnTo>
                  <a:pt x="116972" y="73839"/>
                </a:lnTo>
                <a:lnTo>
                  <a:pt x="53705" y="51208"/>
                </a:lnTo>
                <a:lnTo>
                  <a:pt x="13856" y="26439"/>
                </a:lnTo>
                <a:lnTo>
                  <a:pt x="3517" y="13399"/>
                </a:lnTo>
                <a:lnTo>
                  <a:pt x="0" y="0"/>
                </a:lnTo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68900" y="4597400"/>
            <a:ext cx="1536700" cy="835660"/>
          </a:xfrm>
          <a:custGeom>
            <a:avLst/>
            <a:gdLst/>
            <a:ahLst/>
            <a:cxnLst/>
            <a:rect l="l" t="t" r="r" b="b"/>
            <a:pathLst>
              <a:path w="1536700" h="835660">
                <a:moveTo>
                  <a:pt x="0" y="139319"/>
                </a:moveTo>
                <a:lnTo>
                  <a:pt x="30692" y="100201"/>
                </a:lnTo>
                <a:lnTo>
                  <a:pt x="82573" y="76416"/>
                </a:lnTo>
                <a:lnTo>
                  <a:pt x="156581" y="55010"/>
                </a:lnTo>
                <a:lnTo>
                  <a:pt x="201079" y="45346"/>
                </a:lnTo>
                <a:lnTo>
                  <a:pt x="250141" y="36451"/>
                </a:lnTo>
                <a:lnTo>
                  <a:pt x="303448" y="28384"/>
                </a:lnTo>
                <a:lnTo>
                  <a:pt x="360675" y="21203"/>
                </a:lnTo>
                <a:lnTo>
                  <a:pt x="421502" y="14967"/>
                </a:lnTo>
                <a:lnTo>
                  <a:pt x="485606" y="9734"/>
                </a:lnTo>
                <a:lnTo>
                  <a:pt x="552665" y="5563"/>
                </a:lnTo>
                <a:lnTo>
                  <a:pt x="622356" y="2511"/>
                </a:lnTo>
                <a:lnTo>
                  <a:pt x="694359" y="637"/>
                </a:lnTo>
                <a:lnTo>
                  <a:pt x="768350" y="0"/>
                </a:lnTo>
                <a:lnTo>
                  <a:pt x="842340" y="637"/>
                </a:lnTo>
                <a:lnTo>
                  <a:pt x="914343" y="2511"/>
                </a:lnTo>
                <a:lnTo>
                  <a:pt x="984034" y="5563"/>
                </a:lnTo>
                <a:lnTo>
                  <a:pt x="1051093" y="9734"/>
                </a:lnTo>
                <a:lnTo>
                  <a:pt x="1115197" y="14967"/>
                </a:lnTo>
                <a:lnTo>
                  <a:pt x="1176024" y="21203"/>
                </a:lnTo>
                <a:lnTo>
                  <a:pt x="1233251" y="28384"/>
                </a:lnTo>
                <a:lnTo>
                  <a:pt x="1286558" y="36451"/>
                </a:lnTo>
                <a:lnTo>
                  <a:pt x="1335620" y="45346"/>
                </a:lnTo>
                <a:lnTo>
                  <a:pt x="1380118" y="55010"/>
                </a:lnTo>
                <a:lnTo>
                  <a:pt x="1419727" y="65387"/>
                </a:lnTo>
                <a:lnTo>
                  <a:pt x="1482994" y="88040"/>
                </a:lnTo>
                <a:lnTo>
                  <a:pt x="1522843" y="112840"/>
                </a:lnTo>
                <a:lnTo>
                  <a:pt x="1536700" y="139319"/>
                </a:lnTo>
                <a:lnTo>
                  <a:pt x="1536700" y="696341"/>
                </a:lnTo>
                <a:lnTo>
                  <a:pt x="1506007" y="735458"/>
                </a:lnTo>
                <a:lnTo>
                  <a:pt x="1454126" y="759243"/>
                </a:lnTo>
                <a:lnTo>
                  <a:pt x="1380118" y="780649"/>
                </a:lnTo>
                <a:lnTo>
                  <a:pt x="1335620" y="790313"/>
                </a:lnTo>
                <a:lnTo>
                  <a:pt x="1286558" y="799208"/>
                </a:lnTo>
                <a:lnTo>
                  <a:pt x="1233251" y="807275"/>
                </a:lnTo>
                <a:lnTo>
                  <a:pt x="1176024" y="814456"/>
                </a:lnTo>
                <a:lnTo>
                  <a:pt x="1115197" y="820692"/>
                </a:lnTo>
                <a:lnTo>
                  <a:pt x="1051093" y="825925"/>
                </a:lnTo>
                <a:lnTo>
                  <a:pt x="984034" y="830096"/>
                </a:lnTo>
                <a:lnTo>
                  <a:pt x="914343" y="833148"/>
                </a:lnTo>
                <a:lnTo>
                  <a:pt x="842340" y="835022"/>
                </a:lnTo>
                <a:lnTo>
                  <a:pt x="768350" y="835660"/>
                </a:lnTo>
                <a:lnTo>
                  <a:pt x="694359" y="835022"/>
                </a:lnTo>
                <a:lnTo>
                  <a:pt x="622356" y="833148"/>
                </a:lnTo>
                <a:lnTo>
                  <a:pt x="552665" y="830096"/>
                </a:lnTo>
                <a:lnTo>
                  <a:pt x="485606" y="825925"/>
                </a:lnTo>
                <a:lnTo>
                  <a:pt x="421502" y="820692"/>
                </a:lnTo>
                <a:lnTo>
                  <a:pt x="360675" y="814456"/>
                </a:lnTo>
                <a:lnTo>
                  <a:pt x="303448" y="807275"/>
                </a:lnTo>
                <a:lnTo>
                  <a:pt x="250141" y="799208"/>
                </a:lnTo>
                <a:lnTo>
                  <a:pt x="201079" y="790313"/>
                </a:lnTo>
                <a:lnTo>
                  <a:pt x="156581" y="780649"/>
                </a:lnTo>
                <a:lnTo>
                  <a:pt x="116972" y="770272"/>
                </a:lnTo>
                <a:lnTo>
                  <a:pt x="53705" y="747619"/>
                </a:lnTo>
                <a:lnTo>
                  <a:pt x="13856" y="722819"/>
                </a:lnTo>
                <a:lnTo>
                  <a:pt x="0" y="696341"/>
                </a:lnTo>
                <a:lnTo>
                  <a:pt x="0" y="139319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434965" y="4905375"/>
            <a:ext cx="1005205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110"/>
              </a:spcBef>
            </a:pP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350" spc="10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50" spc="-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ış  </a:t>
            </a: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Veri</a:t>
            </a:r>
            <a:r>
              <a:rPr dirty="0" sz="135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5" b="1">
                <a:solidFill>
                  <a:srgbClr val="FFFFFF"/>
                </a:solidFill>
                <a:latin typeface="Arial"/>
                <a:cs typeface="Arial"/>
              </a:rPr>
              <a:t>Tabanı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11040" y="2255520"/>
            <a:ext cx="119380" cy="304800"/>
          </a:xfrm>
          <a:custGeom>
            <a:avLst/>
            <a:gdLst/>
            <a:ahLst/>
            <a:cxnLst/>
            <a:rect l="l" t="t" r="r" b="b"/>
            <a:pathLst>
              <a:path w="119379" h="304800">
                <a:moveTo>
                  <a:pt x="119380" y="245109"/>
                </a:moveTo>
                <a:lnTo>
                  <a:pt x="0" y="245109"/>
                </a:lnTo>
                <a:lnTo>
                  <a:pt x="59689" y="304800"/>
                </a:lnTo>
                <a:lnTo>
                  <a:pt x="119380" y="245109"/>
                </a:lnTo>
                <a:close/>
              </a:path>
              <a:path w="119379" h="304800">
                <a:moveTo>
                  <a:pt x="89535" y="0"/>
                </a:moveTo>
                <a:lnTo>
                  <a:pt x="29845" y="0"/>
                </a:lnTo>
                <a:lnTo>
                  <a:pt x="29845" y="245109"/>
                </a:lnTo>
                <a:lnTo>
                  <a:pt x="89535" y="245109"/>
                </a:lnTo>
                <a:lnTo>
                  <a:pt x="8953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11040" y="2255520"/>
            <a:ext cx="119380" cy="304800"/>
          </a:xfrm>
          <a:custGeom>
            <a:avLst/>
            <a:gdLst/>
            <a:ahLst/>
            <a:cxnLst/>
            <a:rect l="l" t="t" r="r" b="b"/>
            <a:pathLst>
              <a:path w="119379" h="304800">
                <a:moveTo>
                  <a:pt x="0" y="245109"/>
                </a:moveTo>
                <a:lnTo>
                  <a:pt x="29845" y="245109"/>
                </a:lnTo>
                <a:lnTo>
                  <a:pt x="29845" y="0"/>
                </a:lnTo>
                <a:lnTo>
                  <a:pt x="89535" y="0"/>
                </a:lnTo>
                <a:lnTo>
                  <a:pt x="89535" y="245109"/>
                </a:lnTo>
                <a:lnTo>
                  <a:pt x="119380" y="245109"/>
                </a:lnTo>
                <a:lnTo>
                  <a:pt x="59689" y="304800"/>
                </a:lnTo>
                <a:lnTo>
                  <a:pt x="0" y="245109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11040" y="2898139"/>
            <a:ext cx="119380" cy="269240"/>
          </a:xfrm>
          <a:custGeom>
            <a:avLst/>
            <a:gdLst/>
            <a:ahLst/>
            <a:cxnLst/>
            <a:rect l="l" t="t" r="r" b="b"/>
            <a:pathLst>
              <a:path w="119379" h="269239">
                <a:moveTo>
                  <a:pt x="119380" y="209550"/>
                </a:moveTo>
                <a:lnTo>
                  <a:pt x="0" y="209550"/>
                </a:lnTo>
                <a:lnTo>
                  <a:pt x="59689" y="269239"/>
                </a:lnTo>
                <a:lnTo>
                  <a:pt x="119380" y="209550"/>
                </a:lnTo>
                <a:close/>
              </a:path>
              <a:path w="119379" h="269239">
                <a:moveTo>
                  <a:pt x="89535" y="0"/>
                </a:moveTo>
                <a:lnTo>
                  <a:pt x="29845" y="0"/>
                </a:lnTo>
                <a:lnTo>
                  <a:pt x="29845" y="209550"/>
                </a:lnTo>
                <a:lnTo>
                  <a:pt x="89535" y="209550"/>
                </a:lnTo>
                <a:lnTo>
                  <a:pt x="8953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11040" y="2898139"/>
            <a:ext cx="119380" cy="269240"/>
          </a:xfrm>
          <a:custGeom>
            <a:avLst/>
            <a:gdLst/>
            <a:ahLst/>
            <a:cxnLst/>
            <a:rect l="l" t="t" r="r" b="b"/>
            <a:pathLst>
              <a:path w="119379" h="269239">
                <a:moveTo>
                  <a:pt x="0" y="209550"/>
                </a:moveTo>
                <a:lnTo>
                  <a:pt x="29845" y="209550"/>
                </a:lnTo>
                <a:lnTo>
                  <a:pt x="29845" y="0"/>
                </a:lnTo>
                <a:lnTo>
                  <a:pt x="89535" y="0"/>
                </a:lnTo>
                <a:lnTo>
                  <a:pt x="89535" y="209550"/>
                </a:lnTo>
                <a:lnTo>
                  <a:pt x="119380" y="209550"/>
                </a:lnTo>
                <a:lnTo>
                  <a:pt x="59689" y="269239"/>
                </a:lnTo>
                <a:lnTo>
                  <a:pt x="0" y="20955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03420" y="3639820"/>
            <a:ext cx="134620" cy="21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86175" y="4204461"/>
            <a:ext cx="344805" cy="551815"/>
          </a:xfrm>
          <a:custGeom>
            <a:avLst/>
            <a:gdLst/>
            <a:ahLst/>
            <a:cxnLst/>
            <a:rect l="l" t="t" r="r" b="b"/>
            <a:pathLst>
              <a:path w="344804" h="551814">
                <a:moveTo>
                  <a:pt x="0" y="457835"/>
                </a:moveTo>
                <a:lnTo>
                  <a:pt x="29972" y="551433"/>
                </a:lnTo>
                <a:lnTo>
                  <a:pt x="123571" y="521588"/>
                </a:lnTo>
                <a:lnTo>
                  <a:pt x="92710" y="505713"/>
                </a:lnTo>
                <a:lnTo>
                  <a:pt x="109159" y="473837"/>
                </a:lnTo>
                <a:lnTo>
                  <a:pt x="30987" y="473837"/>
                </a:lnTo>
                <a:lnTo>
                  <a:pt x="0" y="457835"/>
                </a:lnTo>
                <a:close/>
              </a:path>
              <a:path w="344804" h="551814">
                <a:moveTo>
                  <a:pt x="314578" y="0"/>
                </a:moveTo>
                <a:lnTo>
                  <a:pt x="220852" y="29971"/>
                </a:lnTo>
                <a:lnTo>
                  <a:pt x="251713" y="45846"/>
                </a:lnTo>
                <a:lnTo>
                  <a:pt x="30987" y="473837"/>
                </a:lnTo>
                <a:lnTo>
                  <a:pt x="109159" y="473837"/>
                </a:lnTo>
                <a:lnTo>
                  <a:pt x="313563" y="77724"/>
                </a:lnTo>
                <a:lnTo>
                  <a:pt x="339328" y="77724"/>
                </a:lnTo>
                <a:lnTo>
                  <a:pt x="314578" y="0"/>
                </a:lnTo>
                <a:close/>
              </a:path>
              <a:path w="344804" h="551814">
                <a:moveTo>
                  <a:pt x="339328" y="77724"/>
                </a:moveTo>
                <a:lnTo>
                  <a:pt x="313563" y="77724"/>
                </a:lnTo>
                <a:lnTo>
                  <a:pt x="344424" y="93725"/>
                </a:lnTo>
                <a:lnTo>
                  <a:pt x="339328" y="77724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86175" y="4204461"/>
            <a:ext cx="344805" cy="551815"/>
          </a:xfrm>
          <a:custGeom>
            <a:avLst/>
            <a:gdLst/>
            <a:ahLst/>
            <a:cxnLst/>
            <a:rect l="l" t="t" r="r" b="b"/>
            <a:pathLst>
              <a:path w="344804" h="551814">
                <a:moveTo>
                  <a:pt x="220852" y="29971"/>
                </a:moveTo>
                <a:lnTo>
                  <a:pt x="314578" y="0"/>
                </a:lnTo>
                <a:lnTo>
                  <a:pt x="344424" y="93725"/>
                </a:lnTo>
                <a:lnTo>
                  <a:pt x="313563" y="77724"/>
                </a:lnTo>
                <a:lnTo>
                  <a:pt x="92710" y="505713"/>
                </a:lnTo>
                <a:lnTo>
                  <a:pt x="123571" y="521588"/>
                </a:lnTo>
                <a:lnTo>
                  <a:pt x="29972" y="551433"/>
                </a:lnTo>
                <a:lnTo>
                  <a:pt x="0" y="457835"/>
                </a:lnTo>
                <a:lnTo>
                  <a:pt x="30987" y="473837"/>
                </a:lnTo>
                <a:lnTo>
                  <a:pt x="251713" y="45846"/>
                </a:lnTo>
                <a:lnTo>
                  <a:pt x="220852" y="29971"/>
                </a:lnTo>
              </a:path>
            </a:pathLst>
          </a:custGeom>
          <a:ln w="15875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37658" y="4202176"/>
            <a:ext cx="346710" cy="497205"/>
          </a:xfrm>
          <a:custGeom>
            <a:avLst/>
            <a:gdLst/>
            <a:ahLst/>
            <a:cxnLst/>
            <a:rect l="l" t="t" r="r" b="b"/>
            <a:pathLst>
              <a:path w="346710" h="497204">
                <a:moveTo>
                  <a:pt x="109743" y="76581"/>
                </a:moveTo>
                <a:lnTo>
                  <a:pt x="29463" y="76581"/>
                </a:lnTo>
                <a:lnTo>
                  <a:pt x="258444" y="455675"/>
                </a:lnTo>
                <a:lnTo>
                  <a:pt x="228980" y="473456"/>
                </a:lnTo>
                <a:lnTo>
                  <a:pt x="323341" y="496697"/>
                </a:lnTo>
                <a:lnTo>
                  <a:pt x="342306" y="420116"/>
                </a:lnTo>
                <a:lnTo>
                  <a:pt x="317245" y="420116"/>
                </a:lnTo>
                <a:lnTo>
                  <a:pt x="109743" y="76581"/>
                </a:lnTo>
                <a:close/>
              </a:path>
              <a:path w="346710" h="497204">
                <a:moveTo>
                  <a:pt x="346709" y="402336"/>
                </a:moveTo>
                <a:lnTo>
                  <a:pt x="317245" y="420116"/>
                </a:lnTo>
                <a:lnTo>
                  <a:pt x="342306" y="420116"/>
                </a:lnTo>
                <a:lnTo>
                  <a:pt x="346709" y="402336"/>
                </a:lnTo>
                <a:close/>
              </a:path>
              <a:path w="346710" h="497204">
                <a:moveTo>
                  <a:pt x="23367" y="0"/>
                </a:moveTo>
                <a:lnTo>
                  <a:pt x="0" y="94361"/>
                </a:lnTo>
                <a:lnTo>
                  <a:pt x="29463" y="76581"/>
                </a:lnTo>
                <a:lnTo>
                  <a:pt x="109743" y="76581"/>
                </a:lnTo>
                <a:lnTo>
                  <a:pt x="88264" y="41021"/>
                </a:lnTo>
                <a:lnTo>
                  <a:pt x="117728" y="23241"/>
                </a:lnTo>
                <a:lnTo>
                  <a:pt x="23367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37658" y="4202176"/>
            <a:ext cx="346710" cy="497205"/>
          </a:xfrm>
          <a:custGeom>
            <a:avLst/>
            <a:gdLst/>
            <a:ahLst/>
            <a:cxnLst/>
            <a:rect l="l" t="t" r="r" b="b"/>
            <a:pathLst>
              <a:path w="346710" h="497204">
                <a:moveTo>
                  <a:pt x="0" y="94361"/>
                </a:moveTo>
                <a:lnTo>
                  <a:pt x="23367" y="0"/>
                </a:lnTo>
                <a:lnTo>
                  <a:pt x="117728" y="23241"/>
                </a:lnTo>
                <a:lnTo>
                  <a:pt x="88264" y="41021"/>
                </a:lnTo>
                <a:lnTo>
                  <a:pt x="317245" y="420116"/>
                </a:lnTo>
                <a:lnTo>
                  <a:pt x="346709" y="402336"/>
                </a:lnTo>
                <a:lnTo>
                  <a:pt x="323341" y="496697"/>
                </a:lnTo>
                <a:lnTo>
                  <a:pt x="228980" y="473456"/>
                </a:lnTo>
                <a:lnTo>
                  <a:pt x="258444" y="455675"/>
                </a:lnTo>
                <a:lnTo>
                  <a:pt x="29463" y="76581"/>
                </a:lnTo>
                <a:lnTo>
                  <a:pt x="0" y="94361"/>
                </a:lnTo>
              </a:path>
            </a:pathLst>
          </a:custGeom>
          <a:ln w="15875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95642" y="2529459"/>
            <a:ext cx="122237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VERİ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-35" b="1">
                <a:latin typeface="Arial"/>
                <a:cs typeface="Arial"/>
              </a:rPr>
              <a:t>TABANI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500" b="1">
                <a:latin typeface="Arial"/>
                <a:cs typeface="Arial"/>
              </a:rPr>
              <a:t>SİSTEMİ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29" name="object 29"/>
          <p:cNvSpPr txBox="1"/>
          <p:nvPr/>
        </p:nvSpPr>
        <p:spPr>
          <a:xfrm>
            <a:off x="2473325" y="3156203"/>
            <a:ext cx="8223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986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VTYS  </a:t>
            </a:r>
            <a:r>
              <a:rPr dirty="0" sz="1500" spc="-145" b="1">
                <a:latin typeface="Arial"/>
                <a:cs typeface="Arial"/>
              </a:rPr>
              <a:t>Y</a:t>
            </a:r>
            <a:r>
              <a:rPr dirty="0" sz="1500" spc="-30" b="1">
                <a:latin typeface="Arial"/>
                <a:cs typeface="Arial"/>
              </a:rPr>
              <a:t>A</a:t>
            </a:r>
            <a:r>
              <a:rPr dirty="0" sz="1500" b="1">
                <a:latin typeface="Arial"/>
                <a:cs typeface="Arial"/>
              </a:rPr>
              <a:t>ZILI</a:t>
            </a:r>
            <a:r>
              <a:rPr dirty="0" sz="1500" spc="5" b="1">
                <a:latin typeface="Arial"/>
                <a:cs typeface="Arial"/>
              </a:rPr>
              <a:t>M</a:t>
            </a:r>
            <a:r>
              <a:rPr dirty="0" sz="1500" b="1">
                <a:latin typeface="Arial"/>
                <a:cs typeface="Arial"/>
              </a:rPr>
              <a:t>I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Muhammet BAYKARA</dc:creator>
  <dc:title>PowerPoint Presentation</dc:title>
  <dcterms:created xsi:type="dcterms:W3CDTF">2019-03-15T10:53:48Z</dcterms:created>
  <dcterms:modified xsi:type="dcterms:W3CDTF">2019-03-15T10:53:48Z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2019-03-15T00:00:00Z</vt:filetime>
  </property>
</Properties>
</file>