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965" y="1066165"/>
            <a:ext cx="84340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3569" y="1438910"/>
            <a:ext cx="7907020" cy="38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2650" y="915098"/>
            <a:ext cx="750062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562" y="1670942"/>
            <a:ext cx="7115175" cy="4684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56575" y="6575742"/>
            <a:ext cx="1879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" y="6400800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200"/>
                </a:moveTo>
                <a:lnTo>
                  <a:pt x="9141460" y="457200"/>
                </a:lnTo>
                <a:lnTo>
                  <a:pt x="9141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4759"/>
            <a:ext cx="9141460" cy="63500"/>
          </a:xfrm>
          <a:custGeom>
            <a:avLst/>
            <a:gdLst/>
            <a:ahLst/>
            <a:cxnLst/>
            <a:rect l="l" t="t" r="r" b="b"/>
            <a:pathLst>
              <a:path w="9141460" h="63500">
                <a:moveTo>
                  <a:pt x="0" y="63499"/>
                </a:moveTo>
                <a:lnTo>
                  <a:pt x="9141460" y="63499"/>
                </a:lnTo>
                <a:lnTo>
                  <a:pt x="9141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8050" y="434467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752" y="3076257"/>
            <a:ext cx="7458709" cy="11652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26820" marR="5080" indent="-1214755">
              <a:lnSpc>
                <a:spcPts val="4120"/>
              </a:lnSpc>
              <a:spcBef>
                <a:spcPts val="844"/>
              </a:spcBef>
            </a:pPr>
            <a:r>
              <a:rPr dirty="0" sz="4050" spc="-35" b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dirty="0" sz="4050" spc="-65" b="0">
                <a:solidFill>
                  <a:srgbClr val="124262"/>
                </a:solidFill>
                <a:latin typeface="Calibri Light"/>
                <a:cs typeface="Calibri Light"/>
              </a:rPr>
              <a:t>312-Yazılım </a:t>
            </a:r>
            <a:r>
              <a:rPr dirty="0" sz="4050" spc="-85" b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dirty="0" sz="4050" spc="-125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70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Mimarisi  </a:t>
            </a:r>
            <a:r>
              <a:rPr dirty="0" sz="4050" spc="-40" b="0">
                <a:solidFill>
                  <a:srgbClr val="2583C5"/>
                </a:solidFill>
                <a:latin typeface="Calibri Light"/>
                <a:cs typeface="Calibri Light"/>
              </a:rPr>
              <a:t>Doğrulama </a:t>
            </a:r>
            <a:r>
              <a:rPr dirty="0" sz="4050" spc="-45" b="0">
                <a:solidFill>
                  <a:srgbClr val="2583C5"/>
                </a:solidFill>
                <a:latin typeface="Calibri Light"/>
                <a:cs typeface="Calibri Light"/>
              </a:rPr>
              <a:t>ve</a:t>
            </a:r>
            <a:r>
              <a:rPr dirty="0" sz="4050" spc="-225" b="0">
                <a:solidFill>
                  <a:srgbClr val="2583C5"/>
                </a:solidFill>
                <a:latin typeface="Calibri Light"/>
                <a:cs typeface="Calibri Light"/>
              </a:rPr>
              <a:t> </a:t>
            </a:r>
            <a:r>
              <a:rPr dirty="0" sz="4050" spc="-45" b="0">
                <a:solidFill>
                  <a:srgbClr val="2583C5"/>
                </a:solidFill>
                <a:latin typeface="Calibri Light"/>
                <a:cs typeface="Calibri Light"/>
              </a:rPr>
              <a:t>Geçerleme</a:t>
            </a:r>
            <a:endParaRPr sz="40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72958" y="4714621"/>
            <a:ext cx="70116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1238" y="4623689"/>
            <a:ext cx="177164" cy="183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3419" y="4874435"/>
            <a:ext cx="3589485" cy="186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3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1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Gözden </a:t>
            </a:r>
            <a:r>
              <a:rPr dirty="0" spc="-55"/>
              <a:t>Geçirme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70"/>
              <a:t>Arkadaş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700" y="1800859"/>
            <a:ext cx="6813550" cy="3745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dirty="0" u="heavy" sz="1700" spc="-4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Ürünün kullanıma uygunluğunu</a:t>
            </a:r>
            <a:r>
              <a:rPr dirty="0" sz="15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değerlendirmek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Ürünün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onaylanmış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gereksinimlere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uymayan yanlarını</a:t>
            </a:r>
            <a:r>
              <a:rPr dirty="0" sz="15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belirlemek.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0"/>
              </a:spcBef>
            </a:pPr>
            <a:r>
              <a:rPr dirty="0" u="heavy" sz="1700" spc="-4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-3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1700">
              <a:latin typeface="Calibri"/>
              <a:cs typeface="Calibri"/>
            </a:endParaRPr>
          </a:p>
          <a:p>
            <a:pPr marL="304800" marR="5080" indent="-182880">
              <a:lnSpc>
                <a:spcPct val="70000"/>
              </a:lnSpc>
              <a:spcBef>
                <a:spcPts val="47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konuya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hakim bir takım arkadaşına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verilir ve bulunan hatalar/düzeltmeler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 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sahibine</a:t>
            </a:r>
            <a:r>
              <a:rPr dirty="0" sz="15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açıklanır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5"/>
              </a:spcBef>
            </a:pPr>
            <a:r>
              <a:rPr dirty="0" u="heavy" sz="1700" spc="-4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Katılımcılar: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Konusunda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uzman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takım</a:t>
            </a:r>
            <a:r>
              <a:rPr dirty="0" sz="15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elemanı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</a:t>
            </a:r>
            <a:r>
              <a:rPr dirty="0" sz="15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sahibi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1000"/>
              </a:spcBef>
            </a:pPr>
            <a:r>
              <a:rPr dirty="0" u="heavy" sz="17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Gereksinimler,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tasarım dokümantasyonu, kaynak</a:t>
            </a:r>
            <a:r>
              <a:rPr dirty="0" sz="1500" spc="-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kodu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Planlar (Proje,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Geliştirme, </a:t>
            </a:r>
            <a:r>
              <a:rPr dirty="0" sz="1500" spc="-35">
                <a:solidFill>
                  <a:srgbClr val="404040"/>
                </a:solidFill>
                <a:latin typeface="Calibri"/>
                <a:cs typeface="Calibri"/>
              </a:rPr>
              <a:t>Test,</a:t>
            </a:r>
            <a:r>
              <a:rPr dirty="0" sz="15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...)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0"/>
              </a:spcBef>
            </a:pPr>
            <a:r>
              <a:rPr dirty="0" u="heavy" sz="17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</a:t>
            </a:r>
            <a:r>
              <a:rPr dirty="0" u="heavy" sz="1700" spc="-5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Sonuçlar: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hatalar/düzelmeler/tavsiyeler belgenin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üzerine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yazılır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yazara</a:t>
            </a:r>
            <a:r>
              <a:rPr dirty="0" sz="1500" spc="2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açıklanır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Gözden </a:t>
            </a:r>
            <a:r>
              <a:rPr dirty="0" spc="-55"/>
              <a:t>Geçirme </a:t>
            </a:r>
            <a:r>
              <a:rPr dirty="0"/>
              <a:t>– </a:t>
            </a:r>
            <a:r>
              <a:rPr dirty="0" spc="-45"/>
              <a:t>Masa</a:t>
            </a:r>
            <a:r>
              <a:rPr dirty="0" spc="-165"/>
              <a:t> </a:t>
            </a:r>
            <a:r>
              <a:rPr dirty="0" spc="-60"/>
              <a:t>Üstü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700" y="1800859"/>
            <a:ext cx="7266940" cy="398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dirty="0" u="heavy" sz="1700" spc="-42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Amaç: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Ürünün kullanıma uygunluğunu</a:t>
            </a:r>
            <a:r>
              <a:rPr dirty="0" sz="15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değerlendirmek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Ürünün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onaylanmış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gereksinimlere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uymayan yanlarını</a:t>
            </a:r>
            <a:r>
              <a:rPr dirty="0" sz="15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belirlemek.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0"/>
              </a:spcBef>
            </a:pPr>
            <a:r>
              <a:rPr dirty="0" u="heavy" sz="1700" spc="-42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-3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Yöntem:</a:t>
            </a:r>
            <a:endParaRPr sz="1700">
              <a:latin typeface="Calibri"/>
              <a:cs typeface="Calibri"/>
            </a:endParaRPr>
          </a:p>
          <a:p>
            <a:pPr marL="304800" marR="5080" indent="-182880">
              <a:lnSpc>
                <a:spcPct val="70000"/>
              </a:lnSpc>
              <a:spcBef>
                <a:spcPts val="47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konuya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hakim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uzmanlara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dağıtılır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 bulunan hatalar/düzeltmeler ürünün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kopyası  üzerine</a:t>
            </a:r>
            <a:r>
              <a:rPr dirty="0" sz="15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kaydedilir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5"/>
              </a:spcBef>
            </a:pPr>
            <a:r>
              <a:rPr dirty="0" u="heavy" sz="1700" spc="-42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Katılımcılar: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Uzmanlar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Belgenin</a:t>
            </a:r>
            <a:r>
              <a:rPr dirty="0" sz="15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müşterileri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Belgenin</a:t>
            </a:r>
            <a:r>
              <a:rPr dirty="0" sz="15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sahibi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1000"/>
              </a:spcBef>
            </a:pPr>
            <a:r>
              <a:rPr dirty="0" u="heavy" sz="1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Neler: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Gereksinimler,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tasarım dokümantasyonu, kaynak</a:t>
            </a:r>
            <a:r>
              <a:rPr dirty="0" sz="1500" spc="-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kodu</a:t>
            </a:r>
            <a:endParaRPr sz="15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5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Planlar (Proje,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Geliştirme, </a:t>
            </a:r>
            <a:r>
              <a:rPr dirty="0" sz="1500" spc="-35">
                <a:solidFill>
                  <a:srgbClr val="404040"/>
                </a:solidFill>
                <a:latin typeface="Calibri"/>
                <a:cs typeface="Calibri"/>
              </a:rPr>
              <a:t>Test,</a:t>
            </a:r>
            <a:r>
              <a:rPr dirty="0" sz="15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...)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  <a:spcBef>
                <a:spcPts val="980"/>
              </a:spcBef>
            </a:pPr>
            <a:r>
              <a:rPr dirty="0" u="heavy" sz="1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Beklenen</a:t>
            </a:r>
            <a:r>
              <a:rPr dirty="0" u="heavy" sz="1700" spc="-5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Sonuçlar: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17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hatalar/düzelmeler/tavsiyeler belgenin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üzerine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yazılır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yazara</a:t>
            </a:r>
            <a:r>
              <a:rPr dirty="0" sz="1500" spc="2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açıklanır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Üstünden</a:t>
            </a:r>
            <a:r>
              <a:rPr dirty="0" spc="-110"/>
              <a:t> </a:t>
            </a:r>
            <a:r>
              <a:rPr dirty="0" spc="-50"/>
              <a:t>Geçme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700" y="1808867"/>
            <a:ext cx="3975735" cy="22282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u="heavy" sz="2000" spc="-5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</a:t>
            </a:r>
            <a:r>
              <a:rPr dirty="0" u="heavy" sz="2000" spc="-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FC0"/>
                </a:solidFill>
                <a:latin typeface="Calibri"/>
                <a:cs typeface="Calibri"/>
              </a:rPr>
              <a:t>[IEEE1028-97]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son ürünü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değerlendirmek,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Katılımcıları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eğitmek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u="heavy" sz="2000" spc="-5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3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Konu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ilgili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elemanlarına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sunum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u="heavy" sz="2000" spc="-5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Katılımcılar: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237" y="3988688"/>
            <a:ext cx="2162810" cy="9937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Yazar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(Sunucu)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Konusunda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uzmanlar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Ürünün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müşterileri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6153" y="4152645"/>
            <a:ext cx="3068320" cy="1583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u="sng" sz="16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600">
              <a:latin typeface="Calibri"/>
              <a:cs typeface="Calibri"/>
            </a:endParaRPr>
          </a:p>
          <a:p>
            <a:pPr marL="471170" marR="5080">
              <a:lnSpc>
                <a:spcPct val="100000"/>
              </a:lnSpc>
              <a:spcBef>
                <a:spcPts val="15"/>
              </a:spcBef>
            </a:pPr>
            <a:r>
              <a:rPr dirty="0" sz="1400" spc="-15">
                <a:latin typeface="Calibri"/>
                <a:cs typeface="Calibri"/>
              </a:rPr>
              <a:t>Sistem </a:t>
            </a:r>
            <a:r>
              <a:rPr dirty="0" sz="1400" spc="-10">
                <a:latin typeface="Calibri"/>
                <a:cs typeface="Calibri"/>
              </a:rPr>
              <a:t>Gereksinim </a:t>
            </a:r>
            <a:r>
              <a:rPr dirty="0" sz="1400" spc="-5">
                <a:latin typeface="Calibri"/>
                <a:cs typeface="Calibri"/>
              </a:rPr>
              <a:t>Belirtimleri </a:t>
            </a:r>
            <a:r>
              <a:rPr dirty="0" sz="1400" spc="-10">
                <a:latin typeface="Calibri"/>
                <a:cs typeface="Calibri"/>
              </a:rPr>
              <a:t>(SRS)  </a:t>
            </a:r>
            <a:r>
              <a:rPr dirty="0" sz="1400" spc="-20">
                <a:latin typeface="Calibri"/>
                <a:cs typeface="Calibri"/>
              </a:rPr>
              <a:t>Tasarım</a:t>
            </a:r>
            <a:endParaRPr sz="1400">
              <a:latin typeface="Calibri"/>
              <a:cs typeface="Calibri"/>
            </a:endParaRPr>
          </a:p>
          <a:p>
            <a:pPr marL="471170">
              <a:lnSpc>
                <a:spcPts val="167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Proje</a:t>
            </a:r>
            <a:r>
              <a:rPr dirty="0" sz="1400">
                <a:latin typeface="Calibri"/>
                <a:cs typeface="Calibri"/>
              </a:rPr>
              <a:t> Planı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dirty="0" u="sng" sz="1600" spc="-39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 Sonuçlar:</a:t>
            </a:r>
            <a:endParaRPr sz="16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Calibri"/>
                <a:cs typeface="Calibri"/>
              </a:rPr>
              <a:t>Bulgu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listesi</a:t>
            </a:r>
            <a:endParaRPr sz="14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İyileştirme </a:t>
            </a:r>
            <a:r>
              <a:rPr dirty="0" sz="1400" spc="-10">
                <a:latin typeface="Calibri"/>
                <a:cs typeface="Calibri"/>
              </a:rPr>
              <a:t>ve alternatif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tavsiyeleri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5"/>
              <a:t>Denetleme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700" y="1790700"/>
            <a:ext cx="7475855" cy="3796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</a:t>
            </a:r>
            <a:r>
              <a:rPr dirty="0" sz="19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6FC0"/>
                </a:solidFill>
                <a:latin typeface="Calibri"/>
                <a:cs typeface="Calibri"/>
              </a:rPr>
              <a:t>[IEEE1028-97]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6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Ürünün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süreçlerin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bağımsız uzmanlar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tarafından değerlendirilip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regülasyonlara,</a:t>
            </a:r>
            <a:endParaRPr sz="1700">
              <a:latin typeface="Calibri"/>
              <a:cs typeface="Calibri"/>
            </a:endParaRPr>
          </a:p>
          <a:p>
            <a:pPr marL="304800">
              <a:lnSpc>
                <a:spcPts val="1739"/>
              </a:lnSpc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standartlara, kılavuzlara,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planlara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protokollere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uygunluğunun</a:t>
            </a:r>
            <a:r>
              <a:rPr dirty="0" sz="1700" spc="-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belirlenmesi.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900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3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939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Bağımsız bir uzman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takımı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7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değerlendirme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0"/>
              </a:lnSpc>
              <a:spcBef>
                <a:spcPts val="925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Katılımcılar: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9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Bağımsız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uzmanlar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0"/>
              </a:lnSpc>
              <a:spcBef>
                <a:spcPts val="919"/>
              </a:spcBef>
            </a:pPr>
            <a:r>
              <a:rPr dirty="0" u="heavy" sz="19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9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Gereksinimler, Sistem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Mimarisi,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Tasarımlar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Proje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Planı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900"/>
              </a:spcBef>
            </a:pPr>
            <a:r>
              <a:rPr dirty="0" u="heavy" sz="19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</a:t>
            </a:r>
            <a:r>
              <a:rPr dirty="0" u="heavy" sz="19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Sonuçlar: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9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Bulgu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listesi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İyileştirme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alternatif</a:t>
            </a:r>
            <a:r>
              <a:rPr dirty="0" sz="17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tavsiyeleri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İnceleme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700" y="1811020"/>
            <a:ext cx="5811520" cy="1834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</a:t>
            </a:r>
            <a:r>
              <a:rPr dirty="0" sz="19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6FC0"/>
                </a:solidFill>
                <a:latin typeface="Calibri"/>
                <a:cs typeface="Calibri"/>
              </a:rPr>
              <a:t>[IEEE1028-97]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Üründeki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anormallikleri</a:t>
            </a:r>
            <a:r>
              <a:rPr dirty="0" sz="17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belirlemek.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3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toplantısı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düzenlenir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Katılımcılar toplantıdan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önce ürünü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detaylı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dirty="0" sz="1700" spc="-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değerlendirir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Toplantı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sırasında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satır satır okunarak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bulgular</a:t>
            </a:r>
            <a:r>
              <a:rPr dirty="0" sz="1700" spc="-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tartışılır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764915"/>
            <a:ext cx="343154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900" spc="-47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Katılımcılar </a:t>
            </a:r>
            <a:r>
              <a:rPr dirty="0" u="heavy" sz="19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 </a:t>
            </a:r>
            <a:r>
              <a:rPr dirty="0" u="heavy" sz="1900" spc="-2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(Yöneticiler</a:t>
            </a:r>
            <a:r>
              <a:rPr dirty="0" u="heavy" sz="1900" spc="2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katılmaz)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 sorumlusu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(Uzlaştırıcı)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Yazar,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Okuyucu,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Kayıtçı,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İnceleyiciler</a:t>
            </a:r>
            <a:endParaRPr sz="1700">
              <a:latin typeface="Calibri"/>
              <a:cs typeface="Calibri"/>
            </a:endParaRPr>
          </a:p>
          <a:p>
            <a:pPr lvl="1" marL="487680" indent="-183515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Char char="◦"/>
              <a:tabLst>
                <a:tab pos="488315" algn="l"/>
              </a:tabLst>
            </a:pPr>
            <a:r>
              <a:rPr dirty="0" sz="1300" spc="-25">
                <a:solidFill>
                  <a:srgbClr val="404040"/>
                </a:solidFill>
                <a:latin typeface="Calibri"/>
                <a:cs typeface="Calibri"/>
              </a:rPr>
              <a:t>Tekrar </a:t>
            </a:r>
            <a:r>
              <a:rPr dirty="0" sz="1300" spc="-10">
                <a:solidFill>
                  <a:srgbClr val="404040"/>
                </a:solidFill>
                <a:latin typeface="Calibri"/>
                <a:cs typeface="Calibri"/>
              </a:rPr>
              <a:t>İncelenmesi</a:t>
            </a:r>
            <a:r>
              <a:rPr dirty="0" sz="13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Calibri"/>
                <a:cs typeface="Calibri"/>
              </a:rPr>
              <a:t>gerekir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092" y="3778504"/>
            <a:ext cx="391287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8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Gereksinimler, </a:t>
            </a:r>
            <a:r>
              <a:rPr dirty="0" sz="1800" spc="-10">
                <a:latin typeface="Calibri"/>
                <a:cs typeface="Calibri"/>
              </a:rPr>
              <a:t>tasarım ve </a:t>
            </a:r>
            <a:r>
              <a:rPr dirty="0" sz="1800" spc="-15">
                <a:latin typeface="Calibri"/>
                <a:cs typeface="Calibri"/>
              </a:rPr>
              <a:t>kaynak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kod</a:t>
            </a:r>
            <a:endParaRPr sz="1800">
              <a:latin typeface="Calibri"/>
              <a:cs typeface="Calibri"/>
            </a:endParaRPr>
          </a:p>
          <a:p>
            <a:pPr marL="471170" marR="2042160" indent="-459105">
              <a:lnSpc>
                <a:spcPct val="100000"/>
              </a:lnSpc>
            </a:pPr>
            <a:r>
              <a:rPr dirty="0" u="heavy" sz="1800" spc="-44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 </a:t>
            </a:r>
            <a:r>
              <a:rPr dirty="0" u="heavy" sz="18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Sonuçlar: 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Hata </a:t>
            </a:r>
            <a:r>
              <a:rPr dirty="0" sz="1800" spc="-10">
                <a:latin typeface="Calibri"/>
                <a:cs typeface="Calibri"/>
              </a:rPr>
              <a:t>listesi  </a:t>
            </a:r>
            <a:r>
              <a:rPr dirty="0" sz="1800" spc="-15">
                <a:latin typeface="Calibri"/>
                <a:cs typeface="Calibri"/>
              </a:rPr>
              <a:t>Kabul </a:t>
            </a:r>
            <a:r>
              <a:rPr dirty="0" sz="1800" spc="-10">
                <a:latin typeface="Calibri"/>
                <a:cs typeface="Calibri"/>
              </a:rPr>
              <a:t>Durumu:</a:t>
            </a:r>
            <a:endParaRPr sz="1800">
              <a:latin typeface="Calibri"/>
              <a:cs typeface="Calibri"/>
            </a:endParaRPr>
          </a:p>
          <a:p>
            <a:pPr marL="928369" marR="19748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Olduğu gibi </a:t>
            </a:r>
            <a:r>
              <a:rPr dirty="0" sz="1800" spc="-15">
                <a:latin typeface="Calibri"/>
                <a:cs typeface="Calibri"/>
              </a:rPr>
              <a:t>veya </a:t>
            </a:r>
            <a:r>
              <a:rPr dirty="0" sz="1800" spc="-5">
                <a:latin typeface="Calibri"/>
                <a:cs typeface="Calibri"/>
              </a:rPr>
              <a:t>önemi </a:t>
            </a:r>
            <a:r>
              <a:rPr dirty="0" sz="1800" spc="-10">
                <a:latin typeface="Calibri"/>
                <a:cs typeface="Calibri"/>
              </a:rPr>
              <a:t>düşük  </a:t>
            </a:r>
            <a:r>
              <a:rPr dirty="0" sz="1800" spc="-5">
                <a:latin typeface="Calibri"/>
                <a:cs typeface="Calibri"/>
              </a:rPr>
              <a:t>düzeltmelerle </a:t>
            </a:r>
            <a:r>
              <a:rPr dirty="0" sz="1800" spc="-15">
                <a:latin typeface="Calibri"/>
                <a:cs typeface="Calibri"/>
              </a:rPr>
              <a:t>kabul</a:t>
            </a:r>
            <a:endParaRPr sz="1800">
              <a:latin typeface="Calibri"/>
              <a:cs typeface="Calibri"/>
            </a:endParaRPr>
          </a:p>
          <a:p>
            <a:pPr marL="928369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Önemli </a:t>
            </a:r>
            <a:r>
              <a:rPr dirty="0" sz="1800" spc="-5">
                <a:latin typeface="Calibri"/>
                <a:cs typeface="Calibri"/>
              </a:rPr>
              <a:t>değişikliklerle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kabul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İncelemenin</a:t>
            </a:r>
            <a:r>
              <a:rPr dirty="0" spc="-75"/>
              <a:t> </a:t>
            </a:r>
            <a:r>
              <a:rPr dirty="0" spc="-50"/>
              <a:t>Önemi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7293609" cy="301307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İnceleme maliyeti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artırır.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Faydası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nedir?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Sonraki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aşamalarda,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özellikle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tarafından</a:t>
            </a:r>
            <a:r>
              <a:rPr dirty="0" sz="20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bulunan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onarılması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maliyeti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fazla etkiler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hataları giderirken,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başka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girme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olasılığı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artar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hataların düzeltilmesi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süresini</a:t>
            </a:r>
            <a:r>
              <a:rPr dirty="0" sz="20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artırır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Müşterinin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firma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hakkındaki fikirleri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zedelenir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elemanlarının işlerinden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tatmini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azalır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İnceleme </a:t>
            </a:r>
            <a:r>
              <a:rPr dirty="0" spc="-114"/>
              <a:t>Yapmayan </a:t>
            </a:r>
            <a:r>
              <a:rPr dirty="0" spc="-45"/>
              <a:t>Bir</a:t>
            </a:r>
            <a:r>
              <a:rPr dirty="0"/>
              <a:t> </a:t>
            </a:r>
            <a:r>
              <a:rPr dirty="0" spc="-80"/>
              <a:t>Proje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08479"/>
            <a:ext cx="7466330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büyüklüğü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aşağıdaki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rakamlarla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verilmiştir: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ts val="215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 300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sayfa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 150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sayfa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Kaynak Kodu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 10 000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satır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  <a:spcBef>
                <a:spcPts val="1100"/>
              </a:spcBef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Varsayımlar: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ts val="215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Gereksinim,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Kodlama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aşamaları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100’er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hata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yapıyor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hatalar 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Müşteri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800" spc="20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bulunuyor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ts val="1939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Testin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Bulma Etkinliği (HBE) %75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geriye kalan hataların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hepsi</a:t>
            </a:r>
            <a:r>
              <a:rPr dirty="0" sz="1800" spc="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</a:t>
            </a:r>
            <a:endParaRPr sz="1800">
              <a:latin typeface="Calibri"/>
              <a:cs typeface="Calibri"/>
            </a:endParaRPr>
          </a:p>
          <a:p>
            <a:pPr marL="304800">
              <a:lnSpc>
                <a:spcPts val="1939"/>
              </a:lnSpc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bulunuyor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ts val="1939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hataların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onarılması Gereksinim,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8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Kodlama</a:t>
            </a:r>
            <a:endParaRPr sz="1800">
              <a:latin typeface="Calibri"/>
              <a:cs typeface="Calibri"/>
            </a:endParaRPr>
          </a:p>
          <a:p>
            <a:pPr marL="304800">
              <a:lnSpc>
                <a:spcPts val="1939"/>
              </a:lnSpc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hataları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sırasıyla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3, 2.5,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gündür</a:t>
            </a:r>
            <a:endParaRPr sz="1800">
              <a:latin typeface="Calibri"/>
              <a:cs typeface="Calibri"/>
            </a:endParaRPr>
          </a:p>
          <a:p>
            <a:pPr marL="304800" marR="509905" indent="-182880">
              <a:lnSpc>
                <a:spcPts val="1739"/>
              </a:lnSpc>
              <a:spcBef>
                <a:spcPts val="57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bulunan hataların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onarılması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Gereksinim,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 Kodlama hataları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sırasıyla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4, 3.5,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gündür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7437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5"/>
              <a:t>İnceleme </a:t>
            </a:r>
            <a:r>
              <a:rPr dirty="0" u="none" sz="3600" spc="-100"/>
              <a:t>Yapmayan </a:t>
            </a:r>
            <a:r>
              <a:rPr dirty="0" u="none" sz="3600" spc="-45"/>
              <a:t>Bir </a:t>
            </a:r>
            <a:r>
              <a:rPr dirty="0" u="none" sz="3600" spc="-80"/>
              <a:t>Proje</a:t>
            </a:r>
            <a:r>
              <a:rPr dirty="0" u="none" sz="3600" spc="-65"/>
              <a:t> (Devam)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21292" y="2197005"/>
            <a:ext cx="5750960" cy="288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6916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65"/>
              <a:t>Aynı </a:t>
            </a:r>
            <a:r>
              <a:rPr dirty="0" u="none" sz="3600" spc="-75"/>
              <a:t>Proje </a:t>
            </a:r>
            <a:r>
              <a:rPr dirty="0" u="none" sz="3600"/>
              <a:t>– </a:t>
            </a:r>
            <a:r>
              <a:rPr dirty="0" u="none" sz="3600" spc="-65"/>
              <a:t>Gereksinimler</a:t>
            </a:r>
            <a:r>
              <a:rPr dirty="0" u="none" sz="3600" spc="-114"/>
              <a:t> </a:t>
            </a:r>
            <a:r>
              <a:rPr dirty="0" u="none" sz="3600" spc="-65"/>
              <a:t>İncelenirse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02017" y="1790700"/>
            <a:ext cx="5456555" cy="388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İnceleme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varsayımlar:</a:t>
            </a:r>
            <a:endParaRPr sz="1900">
              <a:latin typeface="Calibri"/>
              <a:cs typeface="Calibri"/>
            </a:endParaRPr>
          </a:p>
          <a:p>
            <a:pPr marL="304800" indent="-183515">
              <a:lnSpc>
                <a:spcPts val="19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Gereksinim İncelemesi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hızı 15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sayfa/saat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Takımı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kişi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İncelemenin HBE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%75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İncelemede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hataların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onarılma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süresi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½</a:t>
            </a:r>
            <a:r>
              <a:rPr dirty="0" sz="1700" spc="-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adam-gün</a:t>
            </a:r>
            <a:endParaRPr sz="1700">
              <a:latin typeface="Calibri"/>
              <a:cs typeface="Calibri"/>
            </a:endParaRPr>
          </a:p>
          <a:p>
            <a:pPr marL="30480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İş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Günü 8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saat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İncelemenin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maliyeti</a:t>
            </a:r>
            <a:endParaRPr sz="1900">
              <a:latin typeface="Calibri"/>
              <a:cs typeface="Calibri"/>
            </a:endParaRPr>
          </a:p>
          <a:p>
            <a:pPr marL="835660">
              <a:lnSpc>
                <a:spcPct val="100000"/>
              </a:lnSpc>
              <a:spcBef>
                <a:spcPts val="700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(300/15)x5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100 saat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12.5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gün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İncelemede bulunan hataları onarma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süresi</a:t>
            </a:r>
            <a:endParaRPr sz="1900">
              <a:latin typeface="Calibri"/>
              <a:cs typeface="Calibri"/>
            </a:endParaRPr>
          </a:p>
          <a:p>
            <a:pPr marL="1750060">
              <a:lnSpc>
                <a:spcPct val="100000"/>
              </a:lnSpc>
              <a:spcBef>
                <a:spcPts val="720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75x0.5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37.5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gün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Toplam</a:t>
            </a:r>
            <a:endParaRPr sz="1900">
              <a:latin typeface="Calibri"/>
              <a:cs typeface="Calibri"/>
            </a:endParaRPr>
          </a:p>
          <a:p>
            <a:pPr marL="1750060">
              <a:lnSpc>
                <a:spcPct val="100000"/>
              </a:lnSpc>
              <a:spcBef>
                <a:spcPts val="720"/>
              </a:spcBef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12.5+37.5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dirty="0" u="heavy" sz="19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50</a:t>
            </a:r>
            <a:r>
              <a:rPr dirty="0" u="heavy" sz="19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gün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65" y="1066165"/>
            <a:ext cx="8296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b="0">
                <a:solidFill>
                  <a:srgbClr val="404040"/>
                </a:solidFill>
                <a:latin typeface="Calibri Light"/>
                <a:cs typeface="Calibri Light"/>
              </a:rPr>
              <a:t>Aynı </a:t>
            </a:r>
            <a:r>
              <a:rPr dirty="0" sz="3600" spc="-75" b="0">
                <a:solidFill>
                  <a:srgbClr val="404040"/>
                </a:solidFill>
                <a:latin typeface="Calibri Light"/>
                <a:cs typeface="Calibri Light"/>
              </a:rPr>
              <a:t>Proje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– </a:t>
            </a:r>
            <a:r>
              <a:rPr dirty="0" sz="3600" spc="-60" b="0">
                <a:solidFill>
                  <a:srgbClr val="404040"/>
                </a:solidFill>
                <a:latin typeface="Calibri Light"/>
                <a:cs typeface="Calibri Light"/>
              </a:rPr>
              <a:t>Gereksinimler İncelenirse</a:t>
            </a:r>
            <a:r>
              <a:rPr dirty="0" sz="3600" spc="-1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65" b="0">
                <a:solidFill>
                  <a:srgbClr val="404040"/>
                </a:solidFill>
                <a:latin typeface="Calibri Light"/>
                <a:cs typeface="Calibri Light"/>
              </a:rPr>
              <a:t>(Devam)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2102865"/>
            <a:ext cx="65582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Hataların Onarılma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Maliyeti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8422" y="2636837"/>
            <a:ext cx="5841281" cy="27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1603" y="1430123"/>
          <a:ext cx="7943215" cy="418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/>
                <a:gridCol w="777875"/>
                <a:gridCol w="5751830"/>
                <a:gridCol w="588645"/>
              </a:tblGrid>
              <a:tr h="383539">
                <a:tc gridSpan="4">
                  <a:txBody>
                    <a:bodyPr/>
                    <a:lstStyle/>
                    <a:p>
                      <a:pPr marL="271780">
                        <a:lnSpc>
                          <a:spcPts val="2920"/>
                        </a:lnSpc>
                        <a:tabLst>
                          <a:tab pos="2467610" algn="l"/>
                          <a:tab pos="7746365" algn="l"/>
                        </a:tabLst>
                      </a:pPr>
                      <a:r>
                        <a:rPr dirty="0" u="sng" sz="300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	Bu </a:t>
                      </a:r>
                      <a:r>
                        <a:rPr dirty="0" u="sng" sz="3000" spc="-1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Haftaki</a:t>
                      </a:r>
                      <a:r>
                        <a:rPr dirty="0" u="sng" sz="3000" spc="-8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3000" spc="-5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Konular	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8C4CC"/>
                      </a:solidFill>
                      <a:prstDash val="solid"/>
                    </a:lnL>
                    <a:lnR w="28575">
                      <a:solidFill>
                        <a:srgbClr val="28C4CC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  <a:lnB w="19050">
                      <a:solidFill>
                        <a:srgbClr val="28C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6839">
                <a:tc rowSpan="2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81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Doğrulama 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Ve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Geçerleme…….………..………………….…………...5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5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Sınama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Kavramları…………………………………….…….…………...21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49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91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1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Doğrulama ve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Geçerleme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Yaşam</a:t>
                      </a:r>
                      <a:r>
                        <a:rPr dirty="0" sz="18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Döngüsü………..............27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465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1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Sınama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Yöntemleri………………………………………………………..29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50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4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Sınama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Bütünleştirme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Stratejileri……………….………….…34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54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4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Sınama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Planlaması…………………………………………………………47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44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96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0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Sınama Belirtimleri……………………………………………………..…48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47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92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6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Yaşam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Döngüsü Boyunca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Sınama</a:t>
                      </a:r>
                      <a:r>
                        <a:rPr dirty="0" sz="18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Etkinlikleri…………..….…50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6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1CACE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349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1212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İncelemenin</a:t>
            </a:r>
            <a:r>
              <a:rPr dirty="0" u="none" spc="-65"/>
              <a:t> </a:t>
            </a:r>
            <a:r>
              <a:rPr dirty="0" u="none" spc="-85"/>
              <a:t>faydaları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90700"/>
            <a:ext cx="4201795" cy="388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040">
              <a:lnSpc>
                <a:spcPts val="2170"/>
              </a:lnSpc>
              <a:spcBef>
                <a:spcPts val="1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Hataların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Onarılması:</a:t>
            </a:r>
            <a:endParaRPr sz="1900">
              <a:latin typeface="Calibri"/>
              <a:cs typeface="Calibri"/>
            </a:endParaRPr>
          </a:p>
          <a:p>
            <a:pPr lvl="1" marL="396240" indent="-183515">
              <a:lnSpc>
                <a:spcPts val="193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İncelemesiz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: 825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adam-gün</a:t>
            </a:r>
            <a:endParaRPr sz="1700">
              <a:latin typeface="Calibri"/>
              <a:cs typeface="Calibri"/>
            </a:endParaRPr>
          </a:p>
          <a:p>
            <a:pPr lvl="1" marL="39624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İnceleme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ile :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631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adam-gün</a:t>
            </a:r>
            <a:endParaRPr sz="1700">
              <a:latin typeface="Calibri"/>
              <a:cs typeface="Calibri"/>
            </a:endParaRPr>
          </a:p>
          <a:p>
            <a:pPr lvl="1" marL="396240" indent="-183515">
              <a:lnSpc>
                <a:spcPts val="203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Kazanılan zaman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: 194</a:t>
            </a:r>
            <a:r>
              <a:rPr dirty="0" sz="17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adam-gün</a:t>
            </a:r>
            <a:endParaRPr sz="1700">
              <a:latin typeface="Calibri"/>
              <a:cs typeface="Calibri"/>
            </a:endParaRPr>
          </a:p>
          <a:p>
            <a:pPr marL="2903855">
              <a:lnSpc>
                <a:spcPts val="2030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39</a:t>
            </a:r>
            <a:r>
              <a:rPr dirty="0" sz="17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adam-hafta</a:t>
            </a:r>
            <a:endParaRPr sz="1700">
              <a:latin typeface="Calibri"/>
              <a:cs typeface="Calibri"/>
            </a:endParaRPr>
          </a:p>
          <a:p>
            <a:pPr marL="3002280">
              <a:lnSpc>
                <a:spcPts val="2030"/>
              </a:lnSpc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adam-ay</a:t>
            </a:r>
            <a:endParaRPr sz="17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919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Maliyet</a:t>
            </a:r>
            <a:r>
              <a:rPr dirty="0" sz="19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azaldı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Takvim</a:t>
            </a:r>
            <a:r>
              <a:rPr dirty="0" sz="1900" spc="-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kısaldı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72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Kalite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arttı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Müşteri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memnun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(Neden?)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elemanları memnun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 (Neden?)</a:t>
            </a:r>
            <a:endParaRPr sz="19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Yöneticiler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memnun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(Neden?)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Sınama</a:t>
            </a:r>
            <a:r>
              <a:rPr dirty="0" spc="-110"/>
              <a:t> </a:t>
            </a:r>
            <a:r>
              <a:rPr dirty="0" spc="-85"/>
              <a:t>Kavramları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80"/>
            <a:ext cx="7479030" cy="3570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213360" indent="-256540">
              <a:lnSpc>
                <a:spcPct val="101000"/>
              </a:lnSpc>
              <a:spcBef>
                <a:spcPts val="10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Sınama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bütünleştirme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işlemlerinin bir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strateji içinde gerçekleştirilmesi,  planlanması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tekniklerin seçimi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gerekmektedir.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Bütünleştirme işleminde, en 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küçük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birimlerden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başlanarak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sistem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düzeyine</a:t>
            </a:r>
            <a:r>
              <a:rPr dirty="0" sz="16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çıkılmaktadır.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değişik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düzeylere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hitap edecek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sınama yöntemleri</a:t>
            </a:r>
            <a:r>
              <a:rPr dirty="0" sz="16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olmalıdır.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Sınamalar,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hatalardan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kurtulmanın bir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güvencesi</a:t>
            </a:r>
            <a:r>
              <a:rPr dirty="0" sz="16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değildir.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Hatalardan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bütünüyle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arınıldığı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gibi bir kanı</a:t>
            </a:r>
            <a:r>
              <a:rPr dirty="0" sz="1600" spc="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edinilmemelidir.</a:t>
            </a:r>
            <a:endParaRPr sz="1600">
              <a:latin typeface="Arial"/>
              <a:cs typeface="Arial"/>
            </a:endParaRPr>
          </a:p>
          <a:p>
            <a:pPr marL="269240" marR="408305" indent="-256540">
              <a:lnSpc>
                <a:spcPct val="101000"/>
              </a:lnSpc>
              <a:spcBef>
                <a:spcPts val="105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Yalnızca,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sınamalar uzadıkça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hata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bulma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sıklığı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azalır,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daha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zor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bulunacak  hatalar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gizli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kalmağa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devam</a:t>
            </a:r>
            <a:r>
              <a:rPr dirty="0" sz="16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eder.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Ne kadar hata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sıklığına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erişildiğinde sınama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işleminin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durdurulacağı, maliyet</a:t>
            </a:r>
            <a:r>
              <a:rPr dirty="0" sz="1600" spc="1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ve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kalite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arasında bir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en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iyileştirme yapma gereğini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öne</a:t>
            </a:r>
            <a:r>
              <a:rPr dirty="0" sz="1600" spc="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çıkarır.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Aynı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zamanda vakit de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önemli bir</a:t>
            </a:r>
            <a:r>
              <a:rPr dirty="0" sz="16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unsurdur.</a:t>
            </a:r>
            <a:endParaRPr sz="1600">
              <a:latin typeface="Arial"/>
              <a:cs typeface="Arial"/>
            </a:endParaRPr>
          </a:p>
          <a:p>
            <a:pPr marL="269240" marR="300990" indent="-256540">
              <a:lnSpc>
                <a:spcPct val="101200"/>
              </a:lnSpc>
              <a:spcBef>
                <a:spcPts val="10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Daha uzunca süreler vakitler harcanarak daha az hatalar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bulunmaya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devam 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eder.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1250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20">
                <a:solidFill>
                  <a:srgbClr val="585858"/>
                </a:solidFill>
                <a:latin typeface="Arial"/>
                <a:cs typeface="Arial"/>
              </a:rPr>
              <a:t>Yazılımın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kritiklik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düzeyine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göre,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sınamaya ayrılan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süre 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çaba</a:t>
            </a:r>
            <a:r>
              <a:rPr dirty="0" sz="1600" spc="2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artar.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Sınama</a:t>
            </a:r>
            <a:r>
              <a:rPr dirty="0" spc="-110"/>
              <a:t> </a:t>
            </a:r>
            <a:r>
              <a:rPr dirty="0" spc="-85"/>
              <a:t>Kavramları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2425" y="3492500"/>
            <a:ext cx="605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Birim  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Sın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ama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104" y="3492500"/>
            <a:ext cx="82041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 marR="5080" indent="-10922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Alt</a:t>
            </a:r>
            <a:r>
              <a:rPr dirty="0" sz="15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15" b="1">
                <a:solidFill>
                  <a:srgbClr val="FFFFFF"/>
                </a:solidFill>
                <a:latin typeface="Calibri"/>
                <a:cs typeface="Calibri"/>
              </a:rPr>
              <a:t>Sistem  </a:t>
            </a: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5219" y="2954020"/>
            <a:ext cx="6814820" cy="158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2225" y="3492500"/>
            <a:ext cx="605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FFFFFF"/>
                </a:solidFill>
                <a:latin typeface="Calibri"/>
                <a:cs typeface="Calibri"/>
              </a:rPr>
              <a:t>Sistem  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Sın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ama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842125" y="3492500"/>
            <a:ext cx="605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Kabul  Sın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ama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5"/>
              <a:t>Birim</a:t>
            </a:r>
            <a:r>
              <a:rPr dirty="0" spc="-100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2336482"/>
            <a:ext cx="7505700" cy="101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Bağlı oldukları diğer sistem </a:t>
            </a:r>
            <a:r>
              <a:rPr dirty="0" sz="1800" spc="-10">
                <a:latin typeface="Arial"/>
                <a:cs typeface="Arial"/>
              </a:rPr>
              <a:t>unsurlarından bütünüyle soyutlanmış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olarak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birimlerin doğru </a:t>
            </a:r>
            <a:r>
              <a:rPr dirty="0" sz="1800" spc="-10">
                <a:latin typeface="Arial"/>
                <a:cs typeface="Arial"/>
              </a:rPr>
              <a:t>çalışmalarının </a:t>
            </a:r>
            <a:r>
              <a:rPr dirty="0" sz="1800" spc="-5">
                <a:latin typeface="Arial"/>
                <a:cs typeface="Arial"/>
              </a:rPr>
              <a:t>belirlenmesi </a:t>
            </a:r>
            <a:r>
              <a:rPr dirty="0" sz="1800" spc="-10">
                <a:latin typeface="Arial"/>
                <a:cs typeface="Arial"/>
              </a:rPr>
              <a:t>amacıyla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5">
                <a:latin typeface="Arial"/>
                <a:cs typeface="Arial"/>
              </a:rPr>
              <a:t>Birimler, </a:t>
            </a:r>
            <a:r>
              <a:rPr dirty="0" sz="1800" spc="-5">
                <a:latin typeface="Arial"/>
                <a:cs typeface="Arial"/>
              </a:rPr>
              <a:t>ilişkili </a:t>
            </a:r>
            <a:r>
              <a:rPr dirty="0" sz="1800" spc="-10">
                <a:latin typeface="Arial"/>
                <a:cs typeface="Arial"/>
              </a:rPr>
              <a:t>yapıtaşlarının </a:t>
            </a:r>
            <a:r>
              <a:rPr dirty="0" sz="1800" spc="-5">
                <a:latin typeface="Arial"/>
                <a:cs typeface="Arial"/>
              </a:rPr>
              <a:t>bütünleştirilmesinden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oluşurlar.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45"/>
              <a:t>Alt </a:t>
            </a:r>
            <a:r>
              <a:rPr dirty="0" spc="-70"/>
              <a:t>Sistem</a:t>
            </a:r>
            <a:r>
              <a:rPr dirty="0" spc="-135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2336482"/>
            <a:ext cx="7381240" cy="128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Alt </a:t>
            </a:r>
            <a:r>
              <a:rPr dirty="0" sz="1800" spc="-15">
                <a:latin typeface="Arial"/>
                <a:cs typeface="Arial"/>
              </a:rPr>
              <a:t>sistemler, </a:t>
            </a:r>
            <a:r>
              <a:rPr dirty="0" sz="1800" spc="-5">
                <a:latin typeface="Arial"/>
                <a:cs typeface="Arial"/>
              </a:rPr>
              <a:t>modüllerin bütünleşmesi ile </a:t>
            </a:r>
            <a:r>
              <a:rPr dirty="0" sz="1800" spc="-10">
                <a:latin typeface="Arial"/>
                <a:cs typeface="Arial"/>
              </a:rPr>
              <a:t>ortaya </a:t>
            </a:r>
            <a:r>
              <a:rPr dirty="0" sz="1800" spc="-20">
                <a:latin typeface="Arial"/>
                <a:cs typeface="Arial"/>
              </a:rPr>
              <a:t>çıkar. </a:t>
            </a:r>
            <a:r>
              <a:rPr dirty="0" sz="1800" spc="-25">
                <a:latin typeface="Arial"/>
                <a:cs typeface="Arial"/>
              </a:rPr>
              <a:t>Yine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bağımsız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olarak sınamaları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yapılmalıdır.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Bu </a:t>
            </a:r>
            <a:r>
              <a:rPr dirty="0" sz="1800" spc="-15">
                <a:latin typeface="Arial"/>
                <a:cs typeface="Arial"/>
              </a:rPr>
              <a:t>düzeyde </a:t>
            </a:r>
            <a:r>
              <a:rPr dirty="0" sz="1800" spc="-5">
                <a:latin typeface="Arial"/>
                <a:cs typeface="Arial"/>
              </a:rPr>
              <a:t>en </a:t>
            </a:r>
            <a:r>
              <a:rPr dirty="0" sz="1800">
                <a:latin typeface="Arial"/>
                <a:cs typeface="Arial"/>
              </a:rPr>
              <a:t>çok </a:t>
            </a:r>
            <a:r>
              <a:rPr dirty="0" sz="1800" spc="-5">
                <a:latin typeface="Arial"/>
                <a:cs typeface="Arial"/>
              </a:rPr>
              <a:t>hata </a:t>
            </a:r>
            <a:r>
              <a:rPr dirty="0" sz="1800" spc="-10">
                <a:latin typeface="Arial"/>
                <a:cs typeface="Arial"/>
              </a:rPr>
              <a:t>arayüzlerde bulunmaktadır, </a:t>
            </a:r>
            <a:r>
              <a:rPr dirty="0" sz="1800" spc="-15">
                <a:latin typeface="Arial"/>
                <a:cs typeface="Arial"/>
              </a:rPr>
              <a:t>arayüz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hatalarına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yönelik </a:t>
            </a:r>
            <a:r>
              <a:rPr dirty="0" sz="1800" spc="-5">
                <a:latin typeface="Arial"/>
                <a:cs typeface="Arial"/>
              </a:rPr>
              <a:t>sınamalara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yoğunlaşılmalıdır.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Sistem</a:t>
            </a:r>
            <a:r>
              <a:rPr dirty="0" spc="-125"/>
              <a:t> </a:t>
            </a:r>
            <a:r>
              <a:rPr dirty="0" spc="-50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2311082"/>
            <a:ext cx="7265670" cy="101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Üst </a:t>
            </a:r>
            <a:r>
              <a:rPr dirty="0" sz="1800" spc="-10">
                <a:latin typeface="Arial"/>
                <a:cs typeface="Arial"/>
              </a:rPr>
              <a:t>düzey </a:t>
            </a:r>
            <a:r>
              <a:rPr dirty="0" sz="1800" spc="-5">
                <a:latin typeface="Arial"/>
                <a:cs typeface="Arial"/>
              </a:rPr>
              <a:t>bileşenlerin sistem ile olan etkileşimlerinde çıkacak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hatalar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aranmaktadır.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0">
                <a:latin typeface="Arial"/>
                <a:cs typeface="Arial"/>
              </a:rPr>
              <a:t>Ayrıca </a:t>
            </a:r>
            <a:r>
              <a:rPr dirty="0" sz="1800" spc="-5">
                <a:latin typeface="Arial"/>
                <a:cs typeface="Arial"/>
              </a:rPr>
              <a:t>belirtilen </a:t>
            </a:r>
            <a:r>
              <a:rPr dirty="0" sz="1800" spc="-10">
                <a:latin typeface="Arial"/>
                <a:cs typeface="Arial"/>
              </a:rPr>
              <a:t>ihtiyaçların </a:t>
            </a:r>
            <a:r>
              <a:rPr dirty="0" sz="1800" spc="-5">
                <a:latin typeface="Arial"/>
                <a:cs typeface="Arial"/>
              </a:rPr>
              <a:t>doğru </a:t>
            </a:r>
            <a:r>
              <a:rPr dirty="0" sz="1800" spc="-10">
                <a:latin typeface="Arial"/>
                <a:cs typeface="Arial"/>
              </a:rPr>
              <a:t>yorumlandıkları </a:t>
            </a:r>
            <a:r>
              <a:rPr dirty="0" sz="1800" spc="-5">
                <a:latin typeface="Arial"/>
                <a:cs typeface="Arial"/>
              </a:rPr>
              <a:t>da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sınanmalıdır.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Kabul</a:t>
            </a:r>
            <a:r>
              <a:rPr dirty="0" spc="-114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323455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latin typeface="Arial"/>
                <a:cs typeface="Arial"/>
              </a:rPr>
              <a:t>Çalıştırılmadan </a:t>
            </a:r>
            <a:r>
              <a:rPr dirty="0" sz="1800" spc="-5">
                <a:latin typeface="Arial"/>
                <a:cs typeface="Arial"/>
              </a:rPr>
              <a:t>önce </a:t>
            </a:r>
            <a:r>
              <a:rPr dirty="0" sz="1800">
                <a:latin typeface="Arial"/>
                <a:cs typeface="Arial"/>
              </a:rPr>
              <a:t>sistemin son </a:t>
            </a:r>
            <a:r>
              <a:rPr dirty="0" sz="1800" spc="-20">
                <a:latin typeface="Arial"/>
                <a:cs typeface="Arial"/>
              </a:rPr>
              <a:t>sınamasıdır. </a:t>
            </a:r>
            <a:r>
              <a:rPr dirty="0" sz="1800" spc="-5">
                <a:latin typeface="Arial"/>
                <a:cs typeface="Arial"/>
              </a:rPr>
              <a:t>Artık </a:t>
            </a:r>
            <a:r>
              <a:rPr dirty="0" sz="1800" spc="-15">
                <a:latin typeface="Arial"/>
                <a:cs typeface="Arial"/>
              </a:rPr>
              <a:t>yapay </a:t>
            </a:r>
            <a:r>
              <a:rPr dirty="0" sz="1800">
                <a:latin typeface="Arial"/>
                <a:cs typeface="Arial"/>
              </a:rPr>
              <a:t>veri </a:t>
            </a:r>
            <a:r>
              <a:rPr dirty="0" sz="1800" spc="-15">
                <a:latin typeface="Arial"/>
                <a:cs typeface="Arial"/>
              </a:rPr>
              <a:t>yerine  </a:t>
            </a:r>
            <a:r>
              <a:rPr dirty="0" sz="1800" spc="-5">
                <a:latin typeface="Arial"/>
                <a:cs typeface="Arial"/>
              </a:rPr>
              <a:t>gerçek </a:t>
            </a:r>
            <a:r>
              <a:rPr dirty="0" sz="1800">
                <a:latin typeface="Arial"/>
                <a:cs typeface="Arial"/>
              </a:rPr>
              <a:t>veriler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8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Bu </a:t>
            </a:r>
            <a:r>
              <a:rPr dirty="0" sz="1800" spc="-5">
                <a:latin typeface="Arial"/>
                <a:cs typeface="Arial"/>
              </a:rPr>
              <a:t>sınama </a:t>
            </a:r>
            <a:r>
              <a:rPr dirty="0" sz="1800">
                <a:latin typeface="Arial"/>
                <a:cs typeface="Arial"/>
              </a:rPr>
              <a:t>türü alfa </a:t>
            </a:r>
            <a:r>
              <a:rPr dirty="0" sz="1800" spc="-5">
                <a:latin typeface="Arial"/>
                <a:cs typeface="Arial"/>
              </a:rPr>
              <a:t>sınaması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5">
                <a:latin typeface="Arial"/>
                <a:cs typeface="Arial"/>
              </a:rPr>
              <a:t>beta sınaması olarak 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bilinir.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Alfa </a:t>
            </a:r>
            <a:r>
              <a:rPr dirty="0" sz="1800" spc="-5">
                <a:latin typeface="Arial"/>
                <a:cs typeface="Arial"/>
              </a:rPr>
              <a:t>sınamada, </a:t>
            </a:r>
            <a:r>
              <a:rPr dirty="0" sz="1800" spc="-10">
                <a:latin typeface="Arial"/>
                <a:cs typeface="Arial"/>
              </a:rPr>
              <a:t>tanımında, sınamanın </a:t>
            </a:r>
            <a:r>
              <a:rPr dirty="0" sz="1800" spc="-5">
                <a:latin typeface="Arial"/>
                <a:cs typeface="Arial"/>
              </a:rPr>
              <a:t>geliştirici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organizasyonun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yerleşkesinde, kullanıcıların </a:t>
            </a:r>
            <a:r>
              <a:rPr dirty="0" sz="1800" spc="-5">
                <a:latin typeface="Arial"/>
                <a:cs typeface="Arial"/>
              </a:rPr>
              <a:t>da gelerek katkıda bulunması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içerilir.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Daha </a:t>
            </a:r>
            <a:r>
              <a:rPr dirty="0" sz="1800">
                <a:latin typeface="Arial"/>
                <a:cs typeface="Arial"/>
              </a:rPr>
              <a:t>sonra </a:t>
            </a:r>
            <a:r>
              <a:rPr dirty="0" sz="1800" spc="-5">
                <a:latin typeface="Arial"/>
                <a:cs typeface="Arial"/>
              </a:rPr>
              <a:t>ürünün pazarlama işlemi </a:t>
            </a:r>
            <a:r>
              <a:rPr dirty="0" sz="1800" spc="-10">
                <a:latin typeface="Arial"/>
                <a:cs typeface="Arial"/>
              </a:rPr>
              <a:t>sırasında </a:t>
            </a:r>
            <a:r>
              <a:rPr dirty="0" sz="1800" spc="-5">
                <a:latin typeface="Arial"/>
                <a:cs typeface="Arial"/>
              </a:rPr>
              <a:t>beta sınama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denilen,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sınama </a:t>
            </a:r>
            <a:r>
              <a:rPr dirty="0" sz="1800" spc="-10">
                <a:latin typeface="Arial"/>
                <a:cs typeface="Arial"/>
              </a:rPr>
              <a:t>kullanıcının </a:t>
            </a:r>
            <a:r>
              <a:rPr dirty="0" sz="1800">
                <a:latin typeface="Arial"/>
                <a:cs typeface="Arial"/>
              </a:rPr>
              <a:t>kendi </a:t>
            </a:r>
            <a:r>
              <a:rPr dirty="0" sz="1800" spc="-10">
                <a:latin typeface="Arial"/>
                <a:cs typeface="Arial"/>
              </a:rPr>
              <a:t>yerleşkesinde </a:t>
            </a:r>
            <a:r>
              <a:rPr dirty="0" sz="1800" spc="-5">
                <a:latin typeface="Arial"/>
                <a:cs typeface="Arial"/>
              </a:rPr>
              <a:t>geliştirici gözetiminde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407415"/>
            <a:ext cx="7079615" cy="1268095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 u="none" sz="4400" spc="-55"/>
              <a:t>Doğrulama </a:t>
            </a:r>
            <a:r>
              <a:rPr dirty="0" u="none" sz="4400" spc="-50"/>
              <a:t>ve </a:t>
            </a:r>
            <a:r>
              <a:rPr dirty="0" u="none" sz="4400" spc="-55"/>
              <a:t>Geçerleme </a:t>
            </a:r>
            <a:r>
              <a:rPr dirty="0" u="none" sz="4400" spc="-105"/>
              <a:t>Yaşam  </a:t>
            </a:r>
            <a:r>
              <a:rPr dirty="0" u="none" sz="4400" spc="-55"/>
              <a:t>Döngüsü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88669" y="1765617"/>
            <a:ext cx="7463155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10">
                <a:latin typeface="Arial"/>
                <a:cs typeface="Arial"/>
              </a:rPr>
              <a:t>Doğrulama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geçerleme </a:t>
            </a:r>
            <a:r>
              <a:rPr dirty="0" sz="1600" spc="-5">
                <a:latin typeface="Arial"/>
                <a:cs typeface="Arial"/>
              </a:rPr>
              <a:t>işlemleri </a:t>
            </a:r>
            <a:r>
              <a:rPr dirty="0" sz="1600" spc="-20">
                <a:latin typeface="Arial"/>
                <a:cs typeface="Arial"/>
              </a:rPr>
              <a:t>yazılım </a:t>
            </a:r>
            <a:r>
              <a:rPr dirty="0" sz="1600" spc="-10">
                <a:latin typeface="Arial"/>
                <a:cs typeface="Arial"/>
              </a:rPr>
              <a:t>üretim yaşam </a:t>
            </a:r>
            <a:r>
              <a:rPr dirty="0" sz="1600" spc="-15">
                <a:latin typeface="Arial"/>
                <a:cs typeface="Arial"/>
              </a:rPr>
              <a:t>döngüsünün</a:t>
            </a:r>
            <a:r>
              <a:rPr dirty="0" sz="1600" spc="29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tüm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süreçlerinde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5">
                <a:latin typeface="Arial"/>
                <a:cs typeface="Arial"/>
              </a:rPr>
              <a:t>bu süreçlere koşut olarak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sürer.</a:t>
            </a:r>
            <a:endParaRPr sz="1600">
              <a:latin typeface="Arial"/>
              <a:cs typeface="Arial"/>
            </a:endParaRPr>
          </a:p>
          <a:p>
            <a:pPr marL="269240" indent="-257175">
              <a:lnSpc>
                <a:spcPct val="100000"/>
              </a:lnSpc>
              <a:spcBef>
                <a:spcPts val="1140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Gerçekleştirim </a:t>
            </a:r>
            <a:r>
              <a:rPr dirty="0" sz="1600" spc="-10">
                <a:latin typeface="Arial"/>
                <a:cs typeface="Arial"/>
              </a:rPr>
              <a:t>aşamasına kadar </a:t>
            </a:r>
            <a:r>
              <a:rPr dirty="0" sz="1600" spc="-5">
                <a:latin typeface="Arial"/>
                <a:cs typeface="Arial"/>
              </a:rPr>
              <a:t>olan süreçlerde doğrulama </a:t>
            </a:r>
            <a:r>
              <a:rPr dirty="0" sz="1600" spc="5">
                <a:latin typeface="Arial"/>
                <a:cs typeface="Arial"/>
              </a:rPr>
              <a:t>ve</a:t>
            </a:r>
            <a:r>
              <a:rPr dirty="0" sz="1600" spc="1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geçerleme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işlemlerinin </a:t>
            </a:r>
            <a:r>
              <a:rPr dirty="0" sz="1600" spc="-10">
                <a:latin typeface="Arial"/>
                <a:cs typeface="Arial"/>
              </a:rPr>
              <a:t>planlaması </a:t>
            </a:r>
            <a:r>
              <a:rPr dirty="0" sz="1600" spc="-25">
                <a:latin typeface="Arial"/>
                <a:cs typeface="Arial"/>
              </a:rPr>
              <a:t>yapılır.</a:t>
            </a:r>
            <a:endParaRPr sz="1600">
              <a:latin typeface="Arial"/>
              <a:cs typeface="Arial"/>
            </a:endParaRPr>
          </a:p>
          <a:p>
            <a:pPr marL="269240" marR="240665" indent="-257175">
              <a:lnSpc>
                <a:spcPct val="100000"/>
              </a:lnSpc>
              <a:spcBef>
                <a:spcPts val="1160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10">
                <a:latin typeface="Arial"/>
                <a:cs typeface="Arial"/>
              </a:rPr>
              <a:t>Planlama, genel </a:t>
            </a:r>
            <a:r>
              <a:rPr dirty="0" sz="1600" spc="-5">
                <a:latin typeface="Arial"/>
                <a:cs typeface="Arial"/>
              </a:rPr>
              <a:t>olarak, birim, alt sistem, bütünleştirme, sistem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kabul  sınamalarının tasarımlarını </a:t>
            </a:r>
            <a:r>
              <a:rPr dirty="0" sz="1600" spc="-15">
                <a:latin typeface="Arial"/>
                <a:cs typeface="Arial"/>
              </a:rPr>
              <a:t>içerir. </a:t>
            </a:r>
            <a:r>
              <a:rPr dirty="0" sz="1600" spc="-5">
                <a:latin typeface="Arial"/>
                <a:cs typeface="Arial"/>
              </a:rPr>
              <a:t>Gerçekleştirim </a:t>
            </a:r>
            <a:r>
              <a:rPr dirty="0" sz="1600" spc="-10">
                <a:latin typeface="Arial"/>
                <a:cs typeface="Arial"/>
              </a:rPr>
              <a:t>aşamasının sonunda </a:t>
            </a:r>
            <a:r>
              <a:rPr dirty="0" sz="1600">
                <a:latin typeface="Arial"/>
                <a:cs typeface="Arial"/>
              </a:rPr>
              <a:t>ise </a:t>
            </a:r>
            <a:r>
              <a:rPr dirty="0" sz="1600" spc="-5">
                <a:latin typeface="Arial"/>
                <a:cs typeface="Arial"/>
              </a:rPr>
              <a:t>söz  konusu </a:t>
            </a:r>
            <a:r>
              <a:rPr dirty="0" sz="1600" spc="-10">
                <a:latin typeface="Arial"/>
                <a:cs typeface="Arial"/>
              </a:rPr>
              <a:t>planlar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uygulanır.</a:t>
            </a:r>
            <a:endParaRPr sz="1600">
              <a:latin typeface="Arial"/>
              <a:cs typeface="Arial"/>
            </a:endParaRPr>
          </a:p>
          <a:p>
            <a:pPr marL="269240" marR="620395" indent="-257175">
              <a:lnSpc>
                <a:spcPct val="100000"/>
              </a:lnSpc>
              <a:spcBef>
                <a:spcPts val="1165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10">
                <a:latin typeface="Arial"/>
                <a:cs typeface="Arial"/>
              </a:rPr>
              <a:t>Uygulama </a:t>
            </a:r>
            <a:r>
              <a:rPr dirty="0" sz="1600" spc="-5">
                <a:latin typeface="Arial"/>
                <a:cs typeface="Arial"/>
              </a:rPr>
              <a:t>sonucu elde edilen </a:t>
            </a:r>
            <a:r>
              <a:rPr dirty="0" sz="1600" spc="-15">
                <a:latin typeface="Arial"/>
                <a:cs typeface="Arial"/>
              </a:rPr>
              <a:t>bulgular, </a:t>
            </a:r>
            <a:r>
              <a:rPr dirty="0" sz="1600" spc="-35">
                <a:latin typeface="Arial"/>
                <a:cs typeface="Arial"/>
              </a:rPr>
              <a:t>Yazılım </a:t>
            </a:r>
            <a:r>
              <a:rPr dirty="0" sz="1600" spc="-5">
                <a:latin typeface="Arial"/>
                <a:cs typeface="Arial"/>
              </a:rPr>
              <a:t>Doğrulama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5">
                <a:latin typeface="Arial"/>
                <a:cs typeface="Arial"/>
              </a:rPr>
              <a:t>Geçerleme  raporları biçiminde sürekli olarak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raporlanır.</a:t>
            </a:r>
            <a:endParaRPr sz="16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1140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5">
                <a:latin typeface="Arial"/>
                <a:cs typeface="Arial"/>
              </a:rPr>
              <a:t>bilgiler, </a:t>
            </a:r>
            <a:r>
              <a:rPr dirty="0" sz="1600" spc="-5">
                <a:latin typeface="Arial"/>
                <a:cs typeface="Arial"/>
              </a:rPr>
              <a:t>değişiklik </a:t>
            </a:r>
            <a:r>
              <a:rPr dirty="0" sz="1600" spc="-10">
                <a:latin typeface="Arial"/>
                <a:cs typeface="Arial"/>
              </a:rPr>
              <a:t>denetim </a:t>
            </a:r>
            <a:r>
              <a:rPr dirty="0" sz="1600" spc="-5">
                <a:latin typeface="Arial"/>
                <a:cs typeface="Arial"/>
              </a:rPr>
              <a:t>sistemi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5">
                <a:latin typeface="Arial"/>
                <a:cs typeface="Arial"/>
              </a:rPr>
              <a:t>sorun </a:t>
            </a:r>
            <a:r>
              <a:rPr dirty="0" sz="1600" spc="-10">
                <a:latin typeface="Arial"/>
                <a:cs typeface="Arial"/>
              </a:rPr>
              <a:t>yönetim </a:t>
            </a:r>
            <a:r>
              <a:rPr dirty="0" sz="1600" spc="-5">
                <a:latin typeface="Arial"/>
                <a:cs typeface="Arial"/>
              </a:rPr>
              <a:t>sistemlerinde girdi olarak  </a:t>
            </a:r>
            <a:r>
              <a:rPr dirty="0" sz="1600" spc="-15">
                <a:latin typeface="Arial"/>
                <a:cs typeface="Arial"/>
              </a:rPr>
              <a:t>kullanılır.</a:t>
            </a:r>
            <a:endParaRPr sz="1600">
              <a:latin typeface="Arial"/>
              <a:cs typeface="Arial"/>
            </a:endParaRPr>
          </a:p>
          <a:p>
            <a:pPr marL="269240" marR="244475" indent="-257175">
              <a:lnSpc>
                <a:spcPct val="100000"/>
              </a:lnSpc>
              <a:spcBef>
                <a:spcPts val="1165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Değişiklik Denetim sistemi, </a:t>
            </a:r>
            <a:r>
              <a:rPr dirty="0" sz="1600" spc="-10">
                <a:latin typeface="Arial"/>
                <a:cs typeface="Arial"/>
              </a:rPr>
              <a:t>sınama </a:t>
            </a:r>
            <a:r>
              <a:rPr dirty="0" sz="1600" spc="-5">
                <a:latin typeface="Arial"/>
                <a:cs typeface="Arial"/>
              </a:rPr>
              <a:t>süresince elde edilen </a:t>
            </a:r>
            <a:r>
              <a:rPr dirty="0" sz="1600" spc="-10">
                <a:latin typeface="Arial"/>
                <a:cs typeface="Arial"/>
              </a:rPr>
              <a:t>bulguların izlenmesi  amacıyla </a:t>
            </a:r>
            <a:r>
              <a:rPr dirty="0" sz="1600" spc="-5">
                <a:latin typeface="Arial"/>
                <a:cs typeface="Arial"/>
              </a:rPr>
              <a:t>oluşturulan bir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sistemdir.</a:t>
            </a:r>
            <a:endParaRPr sz="1600">
              <a:latin typeface="Arial"/>
              <a:cs typeface="Arial"/>
            </a:endParaRPr>
          </a:p>
          <a:p>
            <a:pPr marL="269240" marR="698500" indent="-257175">
              <a:lnSpc>
                <a:spcPct val="100000"/>
              </a:lnSpc>
              <a:spcBef>
                <a:spcPts val="1140"/>
              </a:spcBef>
              <a:buClr>
                <a:srgbClr val="006FC0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Bu sistemde, </a:t>
            </a:r>
            <a:r>
              <a:rPr dirty="0" sz="1600" spc="-10">
                <a:latin typeface="Arial"/>
                <a:cs typeface="Arial"/>
              </a:rPr>
              <a:t>sınama </a:t>
            </a:r>
            <a:r>
              <a:rPr dirty="0" sz="1600" spc="-5">
                <a:latin typeface="Arial"/>
                <a:cs typeface="Arial"/>
              </a:rPr>
              <a:t>sonucu elde edilen </a:t>
            </a:r>
            <a:r>
              <a:rPr dirty="0" sz="1600" spc="-10">
                <a:latin typeface="Arial"/>
                <a:cs typeface="Arial"/>
              </a:rPr>
              <a:t>bulgular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bunlara </a:t>
            </a:r>
            <a:r>
              <a:rPr dirty="0" sz="1600" spc="-5">
                <a:latin typeface="Arial"/>
                <a:cs typeface="Arial"/>
              </a:rPr>
              <a:t>karşı sorun  </a:t>
            </a:r>
            <a:r>
              <a:rPr dirty="0" sz="1600" spc="-10">
                <a:latin typeface="Arial"/>
                <a:cs typeface="Arial"/>
              </a:rPr>
              <a:t>yönetimi tarafından alınan </a:t>
            </a:r>
            <a:r>
              <a:rPr dirty="0" sz="1600" spc="-5">
                <a:latin typeface="Arial"/>
                <a:cs typeface="Arial"/>
              </a:rPr>
              <a:t>önlemler</a:t>
            </a:r>
            <a:r>
              <a:rPr dirty="0" sz="1600" spc="18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izlenir.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523303"/>
            <a:ext cx="6414770" cy="115379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5"/>
              </a:spcBef>
            </a:pPr>
            <a:r>
              <a:rPr dirty="0" u="none" sz="4000" spc="-55"/>
              <a:t>Doğrulama </a:t>
            </a:r>
            <a:r>
              <a:rPr dirty="0" u="none" sz="4000" spc="-50"/>
              <a:t>ve </a:t>
            </a:r>
            <a:r>
              <a:rPr dirty="0" u="none" sz="4000" spc="-55"/>
              <a:t>Geçerleme</a:t>
            </a:r>
            <a:r>
              <a:rPr dirty="0" u="none" sz="4000" spc="-130"/>
              <a:t> </a:t>
            </a:r>
            <a:r>
              <a:rPr dirty="0" u="none" sz="4000" spc="-105"/>
              <a:t>Yaşam  </a:t>
            </a:r>
            <a:r>
              <a:rPr dirty="0" u="none" sz="4000" spc="-55"/>
              <a:t>Döngüsü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40736" y="1815317"/>
            <a:ext cx="4804729" cy="431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Beyaz </a:t>
            </a:r>
            <a:r>
              <a:rPr dirty="0" spc="-75"/>
              <a:t>Kutu</a:t>
            </a:r>
            <a:r>
              <a:rPr dirty="0" spc="-125"/>
              <a:t> </a:t>
            </a:r>
            <a:r>
              <a:rPr dirty="0" spc="-55"/>
              <a:t>Sınaması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44040"/>
            <a:ext cx="57105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Beyaz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kutu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sınaması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tasarlanırken,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birimin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belirtiminden</a:t>
            </a:r>
            <a:r>
              <a:rPr dirty="0" sz="1500" spc="2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yararlanılır.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4206494"/>
            <a:ext cx="514731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Sınamaları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yürütürken sınırlı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çabamızı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yerinde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kullanmamız</a:t>
            </a:r>
            <a:r>
              <a:rPr dirty="0" sz="1500" spc="2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Calibri"/>
                <a:cs typeface="Calibri"/>
              </a:rPr>
              <a:t>gerekir.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2397760"/>
            <a:ext cx="7533640" cy="1297940"/>
          </a:xfrm>
          <a:prstGeom prst="rect">
            <a:avLst/>
          </a:prstGeom>
          <a:solidFill>
            <a:srgbClr val="A2CEEC"/>
          </a:solidFill>
          <a:ln w="15240">
            <a:solidFill>
              <a:srgbClr val="117DA7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Yapılabilecek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denetimler</a:t>
            </a:r>
            <a:r>
              <a:rPr dirty="0" sz="1350" spc="-1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arasında:</a:t>
            </a:r>
            <a:endParaRPr sz="135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•Bütün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bağımsız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yolların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en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azından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bir</a:t>
            </a:r>
            <a:r>
              <a:rPr dirty="0" sz="135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0D0D0D"/>
                </a:solidFill>
                <a:latin typeface="Calibri"/>
                <a:cs typeface="Calibri"/>
              </a:rPr>
              <a:t>kere</a:t>
            </a:r>
            <a:r>
              <a:rPr dirty="0" sz="135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sınanması,</a:t>
            </a:r>
            <a:endParaRPr sz="135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•Bütün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mantıksal</a:t>
            </a:r>
            <a:r>
              <a:rPr dirty="0" sz="135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karar</a:t>
            </a:r>
            <a:r>
              <a:rPr dirty="0" sz="135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noktalarında</a:t>
            </a:r>
            <a:r>
              <a:rPr dirty="0" sz="135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iki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değişik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karar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için</a:t>
            </a:r>
            <a:r>
              <a:rPr dirty="0" sz="13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sınamaların</a:t>
            </a:r>
            <a:r>
              <a:rPr dirty="0" sz="135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yapılması,</a:t>
            </a:r>
            <a:endParaRPr sz="135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•Bütün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döngülerin sınır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değerlerinde</a:t>
            </a:r>
            <a:r>
              <a:rPr dirty="0" sz="1350" spc="-229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sınanması,</a:t>
            </a:r>
            <a:endParaRPr sz="1350">
              <a:latin typeface="Calibri"/>
              <a:cs typeface="Calibri"/>
            </a:endParaRPr>
          </a:p>
          <a:p>
            <a:pPr marL="92710" marR="4892040" indent="456565">
              <a:lnSpc>
                <a:spcPct val="100000"/>
              </a:lnSpc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•İç veri yapılarının</a:t>
            </a:r>
            <a:r>
              <a:rPr dirty="0" sz="1350" spc="-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denenmesi  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bulunur.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4170679"/>
            <a:ext cx="7533640" cy="1452880"/>
          </a:xfrm>
          <a:prstGeom prst="rect">
            <a:avLst/>
          </a:prstGeom>
          <a:solidFill>
            <a:srgbClr val="C0DAD9"/>
          </a:solidFill>
          <a:ln w="15240">
            <a:solidFill>
              <a:srgbClr val="117DA7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780"/>
              </a:spcBef>
            </a:pP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Bunun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için</a:t>
            </a:r>
            <a:r>
              <a:rPr dirty="0" sz="135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hataların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bazı</a:t>
            </a:r>
            <a:r>
              <a:rPr dirty="0" sz="135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özelliklerinin</a:t>
            </a:r>
            <a:r>
              <a:rPr dirty="0" sz="135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bilinmesinde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yarar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vardır:</a:t>
            </a:r>
            <a:endParaRPr sz="1350">
              <a:latin typeface="Calibri"/>
              <a:cs typeface="Calibri"/>
            </a:endParaRPr>
          </a:p>
          <a:p>
            <a:pPr marL="92710" marR="5969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•Bir</a:t>
            </a:r>
            <a:r>
              <a:rPr dirty="0" sz="13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program</a:t>
            </a:r>
            <a:r>
              <a:rPr dirty="0" sz="135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kesiminin</a:t>
            </a:r>
            <a:r>
              <a:rPr dirty="0" sz="135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uygulamada</a:t>
            </a:r>
            <a:r>
              <a:rPr dirty="0" sz="135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çalıştırılma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olasılığı</a:t>
            </a:r>
            <a:r>
              <a:rPr dirty="0" sz="135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az ise</a:t>
            </a:r>
            <a:r>
              <a:rPr dirty="0" sz="135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kesimde</a:t>
            </a:r>
            <a:r>
              <a:rPr dirty="0" sz="135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hata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olması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ve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bu</a:t>
            </a:r>
            <a:r>
              <a:rPr dirty="0" sz="13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hatanın  önemli olması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olasılığı</a:t>
            </a:r>
            <a:r>
              <a:rPr dirty="0" sz="135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fazladır.</a:t>
            </a:r>
            <a:endParaRPr sz="1350">
              <a:latin typeface="Calibri"/>
              <a:cs typeface="Calibri"/>
            </a:endParaRPr>
          </a:p>
          <a:p>
            <a:pPr marL="92710" marR="377825">
              <a:lnSpc>
                <a:spcPct val="100000"/>
              </a:lnSpc>
            </a:pP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•Çoğu</a:t>
            </a:r>
            <a:r>
              <a:rPr dirty="0" sz="13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zaman,</a:t>
            </a:r>
            <a:r>
              <a:rPr dirty="0" sz="135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kullanılma</a:t>
            </a:r>
            <a:r>
              <a:rPr dirty="0" sz="135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olasılığı</a:t>
            </a:r>
            <a:r>
              <a:rPr dirty="0" sz="135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çok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az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olarak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kestirilen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program</a:t>
            </a:r>
            <a:r>
              <a:rPr dirty="0" sz="135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yolları,</a:t>
            </a:r>
            <a:r>
              <a:rPr dirty="0" sz="135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aslında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çok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0D0D0D"/>
                </a:solidFill>
                <a:latin typeface="Calibri"/>
                <a:cs typeface="Calibri"/>
              </a:rPr>
              <a:t>sıkça çalıştırılıyor  </a:t>
            </a:r>
            <a:r>
              <a:rPr dirty="0" sz="1350" spc="-10">
                <a:solidFill>
                  <a:srgbClr val="0D0D0D"/>
                </a:solidFill>
                <a:latin typeface="Calibri"/>
                <a:cs typeface="Calibri"/>
              </a:rPr>
              <a:t>olacaktır.</a:t>
            </a:r>
            <a:endParaRPr sz="1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dirty="0" sz="1350" spc="-10">
                <a:solidFill>
                  <a:srgbClr val="0D0D0D"/>
                </a:solidFill>
                <a:latin typeface="Calibri"/>
                <a:cs typeface="Calibri"/>
              </a:rPr>
              <a:t>•Yazım</a:t>
            </a:r>
            <a:r>
              <a:rPr dirty="0" sz="135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hataları</a:t>
            </a:r>
            <a:r>
              <a:rPr dirty="0" sz="135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rasgele</a:t>
            </a:r>
            <a:r>
              <a:rPr dirty="0" sz="135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olarak</a:t>
            </a:r>
            <a:r>
              <a:rPr dirty="0" sz="135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dağılır.</a:t>
            </a:r>
            <a:r>
              <a:rPr dirty="0" sz="13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Bunlardan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bazılarını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derleyiciler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0D0D0D"/>
                </a:solidFill>
                <a:latin typeface="Calibri"/>
                <a:cs typeface="Calibri"/>
              </a:rPr>
              <a:t>bulur,</a:t>
            </a:r>
            <a:r>
              <a:rPr dirty="0" sz="135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bazıları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0D0D0D"/>
                </a:solidFill>
                <a:latin typeface="Calibri"/>
                <a:cs typeface="Calibri"/>
              </a:rPr>
              <a:t>da</a:t>
            </a:r>
            <a:r>
              <a:rPr dirty="0" sz="13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D0D0D"/>
                </a:solidFill>
                <a:latin typeface="Calibri"/>
                <a:cs typeface="Calibri"/>
              </a:rPr>
              <a:t>bulunmadan</a:t>
            </a:r>
            <a:r>
              <a:rPr dirty="0" sz="135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0D0D0D"/>
                </a:solidFill>
                <a:latin typeface="Calibri"/>
                <a:cs typeface="Calibri"/>
              </a:rPr>
              <a:t>kalır.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1226"/>
            <a:ext cx="7018020" cy="372808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Doğrulama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Geçerleme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Kavramlarını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Öğrenmek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Doğrulama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Tekniklerini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Öğrenmek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Kavramları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Hakkında Bilgi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Edinmek</a:t>
            </a:r>
            <a:endParaRPr sz="2400">
              <a:latin typeface="Calibri"/>
              <a:cs typeface="Calibri"/>
            </a:endParaRPr>
          </a:p>
          <a:p>
            <a:pPr marL="104139" marR="5080" indent="-91440">
              <a:lnSpc>
                <a:spcPts val="2580"/>
              </a:lnSpc>
              <a:spcBef>
                <a:spcPts val="146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Doğrulama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Geçerleme 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Döngüsünün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Önemini 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Kavramak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08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Bütünleştirme Sınamasında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"koçan"</a:t>
            </a:r>
            <a:r>
              <a:rPr dirty="0" sz="24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Kullanımı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ts val="2730"/>
              </a:lnSpc>
              <a:spcBef>
                <a:spcPts val="112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Döngüsü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Boyunca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24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Etkinliklerini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0"/>
              </a:lnSpc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Öğrenmek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1420" y="2443479"/>
            <a:ext cx="2321560" cy="229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7120" y="6556057"/>
            <a:ext cx="1894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YMT312 YAZILIM TASARIM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7855" y="6542087"/>
            <a:ext cx="9398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35"/>
              <a:t>Temel </a:t>
            </a:r>
            <a:r>
              <a:rPr dirty="0" spc="-110"/>
              <a:t>Yollar</a:t>
            </a:r>
            <a:r>
              <a:rPr dirty="0" spc="-55"/>
              <a:t> Sınaması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093584" cy="26073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04139" marR="22860" indent="-91440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önce çevrimsellik karmaşıklığı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konusunda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gördüğümüz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hesap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yöntemi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programdaki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bağımsız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yollar bulunduktan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kadar sayıda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yaparak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her birimini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şekilde  sınamalara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dahil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etmiş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oluruz.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Bağımsız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yolların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saptanması için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önce,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çizgesel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biçime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çevrilir.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Bunu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yapmak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 ise,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iş akış şemaları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iyi bir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başlangıç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noktasıdır.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35"/>
              <a:t>Temel </a:t>
            </a:r>
            <a:r>
              <a:rPr dirty="0" spc="-110"/>
              <a:t>Yollar</a:t>
            </a:r>
            <a:r>
              <a:rPr dirty="0" spc="-55"/>
              <a:t> Sınaması	</a:t>
            </a:r>
          </a:p>
        </p:txBody>
      </p:sp>
      <p:sp>
        <p:nvSpPr>
          <p:cNvPr id="3" name="object 3"/>
          <p:cNvSpPr/>
          <p:nvPr/>
        </p:nvSpPr>
        <p:spPr>
          <a:xfrm>
            <a:off x="2446020" y="1932939"/>
            <a:ext cx="3530600" cy="346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45179" y="5397500"/>
            <a:ext cx="1980564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Bir </a:t>
            </a:r>
            <a:r>
              <a:rPr dirty="0" sz="1350" spc="-5">
                <a:latin typeface="Calibri"/>
                <a:cs typeface="Calibri"/>
              </a:rPr>
              <a:t>Programın </a:t>
            </a:r>
            <a:r>
              <a:rPr dirty="0" sz="1350">
                <a:latin typeface="Calibri"/>
                <a:cs typeface="Calibri"/>
              </a:rPr>
              <a:t>İş Akış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Şeması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35"/>
              <a:t>Temel </a:t>
            </a:r>
            <a:r>
              <a:rPr dirty="0" spc="-110"/>
              <a:t>Yollar</a:t>
            </a:r>
            <a:r>
              <a:rPr dirty="0" spc="-55"/>
              <a:t> Sınaması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9127" y="1888490"/>
            <a:ext cx="7864475" cy="292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505" marR="14414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akış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diyagramları matematiksel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titizlik ile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tanımlanmayan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serbestçe 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yapılarını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düzeyde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modelleyen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çizimlerdir.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Akış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ise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Çizge 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Teorisi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dalında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kabul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görecek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şekilde bir</a:t>
            </a:r>
            <a:r>
              <a:rPr dirty="0" sz="18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"Çizge"dir.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çizgede olduğu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burada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düğümler 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dallar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(veya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kirişler)</a:t>
            </a:r>
            <a:r>
              <a:rPr dirty="0" sz="1800" spc="2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bulunur.</a:t>
            </a:r>
            <a:endParaRPr sz="1800">
              <a:latin typeface="Calibri"/>
              <a:cs typeface="Calibri"/>
            </a:endParaRPr>
          </a:p>
          <a:p>
            <a:pPr marL="103505" marR="198755" indent="-9144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akış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diyagramından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akış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diyagramına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geçmek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süreç kutuları ortadan 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kaldırılır, koşul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baklavaları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yerine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düğümler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çizilir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koşul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düğümüne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karşı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düşecek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birleştirme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düğümleri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eklenir.</a:t>
            </a:r>
            <a:endParaRPr sz="18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Birleştirme düğümleri,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koşul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kollarının kapandığı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noktaya</a:t>
            </a:r>
            <a:r>
              <a:rPr dirty="0" sz="18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konur.</a:t>
            </a:r>
            <a:endParaRPr sz="1800">
              <a:latin typeface="Calibri"/>
              <a:cs typeface="Calibri"/>
            </a:endParaRPr>
          </a:p>
          <a:p>
            <a:pPr marL="103505" marR="5080" indent="-9144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Artık bu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çizge üzerinden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yol sayısını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verecek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olan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çevrimsellik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karmaşıklığı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sayısını hesaplayabiliriz: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127" y="5448300"/>
            <a:ext cx="7491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3505" marR="508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Bağımsız temel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yol sayısı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kadar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yolları çizge üzerinde (sonunda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programa 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yansıtılmak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üzere) veya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üzerinde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işaretlenir. Sonra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yolların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hepsinin 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koşturulacağı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programları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tasarlanır.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459" y="4754879"/>
            <a:ext cx="2341880" cy="668020"/>
          </a:xfrm>
          <a:prstGeom prst="rect">
            <a:avLst/>
          </a:prstGeom>
          <a:solidFill>
            <a:srgbClr val="F09F69"/>
          </a:solidFill>
          <a:ln w="15240">
            <a:solidFill>
              <a:srgbClr val="117DA7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80"/>
              </a:spcBef>
            </a:pPr>
            <a:r>
              <a:rPr dirty="0" sz="1050" b="1">
                <a:solidFill>
                  <a:srgbClr val="0D0D0D"/>
                </a:solidFill>
                <a:latin typeface="Calibri"/>
                <a:cs typeface="Calibri"/>
              </a:rPr>
              <a:t>E - </a:t>
            </a:r>
            <a:r>
              <a:rPr dirty="0" sz="1050" spc="5" b="1">
                <a:solidFill>
                  <a:srgbClr val="0D0D0D"/>
                </a:solidFill>
                <a:latin typeface="Calibri"/>
                <a:cs typeface="Calibri"/>
              </a:rPr>
              <a:t>N +</a:t>
            </a:r>
            <a:r>
              <a:rPr dirty="0" sz="105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0D0D0D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050" b="1">
                <a:solidFill>
                  <a:srgbClr val="0D0D0D"/>
                </a:solidFill>
                <a:latin typeface="Calibri"/>
                <a:cs typeface="Calibri"/>
              </a:rPr>
              <a:t>E: </a:t>
            </a:r>
            <a:r>
              <a:rPr dirty="0" sz="1050">
                <a:solidFill>
                  <a:srgbClr val="0D0D0D"/>
                </a:solidFill>
                <a:latin typeface="Calibri"/>
                <a:cs typeface="Calibri"/>
              </a:rPr>
              <a:t>toplam dal</a:t>
            </a:r>
            <a:r>
              <a:rPr dirty="0" sz="105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0D0D0D"/>
                </a:solidFill>
                <a:latin typeface="Calibri"/>
                <a:cs typeface="Calibri"/>
              </a:rPr>
              <a:t>sayısı</a:t>
            </a:r>
            <a:endParaRPr sz="10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050" b="1">
                <a:solidFill>
                  <a:srgbClr val="0D0D0D"/>
                </a:solidFill>
                <a:latin typeface="Calibri"/>
                <a:cs typeface="Calibri"/>
              </a:rPr>
              <a:t>N: </a:t>
            </a:r>
            <a:r>
              <a:rPr dirty="0" sz="1050">
                <a:solidFill>
                  <a:srgbClr val="0D0D0D"/>
                </a:solidFill>
                <a:latin typeface="Calibri"/>
                <a:cs typeface="Calibri"/>
              </a:rPr>
              <a:t>toplam </a:t>
            </a:r>
            <a:r>
              <a:rPr dirty="0" sz="1050" spc="5">
                <a:solidFill>
                  <a:srgbClr val="0D0D0D"/>
                </a:solidFill>
                <a:latin typeface="Calibri"/>
                <a:cs typeface="Calibri"/>
              </a:rPr>
              <a:t>düğüm</a:t>
            </a:r>
            <a:r>
              <a:rPr dirty="0" sz="105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0D0D0D"/>
                </a:solidFill>
                <a:latin typeface="Calibri"/>
                <a:cs typeface="Calibri"/>
              </a:rPr>
              <a:t>sayısı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35"/>
              <a:t>Temel </a:t>
            </a:r>
            <a:r>
              <a:rPr dirty="0" spc="-110"/>
              <a:t>Yollar</a:t>
            </a:r>
            <a:r>
              <a:rPr dirty="0" spc="-55"/>
              <a:t> Sınaması	</a:t>
            </a:r>
          </a:p>
        </p:txBody>
      </p:sp>
      <p:sp>
        <p:nvSpPr>
          <p:cNvPr id="3" name="object 3"/>
          <p:cNvSpPr/>
          <p:nvPr/>
        </p:nvSpPr>
        <p:spPr>
          <a:xfrm>
            <a:off x="1236980" y="2105660"/>
            <a:ext cx="237236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18614" y="4723129"/>
            <a:ext cx="194500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">
                <a:latin typeface="Calibri"/>
                <a:cs typeface="Calibri"/>
              </a:rPr>
              <a:t>Programın </a:t>
            </a:r>
            <a:r>
              <a:rPr dirty="0" sz="1350">
                <a:latin typeface="Calibri"/>
                <a:cs typeface="Calibri"/>
              </a:rPr>
              <a:t>Grafik</a:t>
            </a:r>
            <a:r>
              <a:rPr dirty="0" sz="1350" spc="-1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Diyagramı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788409" y="2130678"/>
            <a:ext cx="27133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Formüle </a:t>
            </a:r>
            <a:r>
              <a:rPr dirty="0" sz="1600" spc="-15">
                <a:latin typeface="Calibri"/>
                <a:cs typeface="Calibri"/>
              </a:rPr>
              <a:t>göre </a:t>
            </a:r>
            <a:r>
              <a:rPr dirty="0" sz="1600" spc="-5">
                <a:latin typeface="Calibri"/>
                <a:cs typeface="Calibri"/>
              </a:rPr>
              <a:t>bağımsız </a:t>
            </a:r>
            <a:r>
              <a:rPr dirty="0" sz="1600" spc="-10">
                <a:latin typeface="Calibri"/>
                <a:cs typeface="Calibri"/>
              </a:rPr>
              <a:t>yol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sayısı: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080" y="2159000"/>
            <a:ext cx="1079500" cy="223520"/>
          </a:xfrm>
          <a:prstGeom prst="rect">
            <a:avLst/>
          </a:prstGeom>
          <a:solidFill>
            <a:srgbClr val="F09F69"/>
          </a:solidFill>
          <a:ln w="15240">
            <a:solidFill>
              <a:srgbClr val="117DA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1605"/>
              </a:lnSpc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11 - </a:t>
            </a: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9 + 2 =</a:t>
            </a:r>
            <a:r>
              <a:rPr dirty="0" sz="13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3170" y="2686430"/>
            <a:ext cx="455866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Bunun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anlamı da şöyle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açıklanabilir: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Çizgedeki  her dal sınama işleminde </a:t>
            </a:r>
            <a:r>
              <a:rPr dirty="0" sz="1800" spc="-20">
                <a:solidFill>
                  <a:srgbClr val="585858"/>
                </a:solidFill>
                <a:latin typeface="Calibri"/>
                <a:cs typeface="Calibri"/>
              </a:rPr>
              <a:t>kapsanmalıdır. 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Bu, 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sınama sırasında her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işlemin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çalıştırılması  </a:t>
            </a:r>
            <a:r>
              <a:rPr dirty="0" sz="1800" spc="-25">
                <a:solidFill>
                  <a:srgbClr val="585858"/>
                </a:solidFill>
                <a:latin typeface="Calibri"/>
                <a:cs typeface="Calibri"/>
              </a:rPr>
              <a:t>demektir.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Her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dalın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az bir </a:t>
            </a:r>
            <a:r>
              <a:rPr dirty="0" sz="1800" spc="-25">
                <a:solidFill>
                  <a:srgbClr val="585858"/>
                </a:solidFill>
                <a:latin typeface="Calibri"/>
                <a:cs typeface="Calibri"/>
              </a:rPr>
              <a:t>kere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kapsanacağı </a:t>
            </a:r>
            <a:r>
              <a:rPr dirty="0" sz="1800" spc="-15">
                <a:solidFill>
                  <a:srgbClr val="585858"/>
                </a:solidFill>
                <a:latin typeface="Calibri"/>
                <a:cs typeface="Calibri"/>
              </a:rPr>
              <a:t>ve 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az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sayıda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yollar </a:t>
            </a:r>
            <a:r>
              <a:rPr dirty="0" sz="1800" spc="-20">
                <a:solidFill>
                  <a:srgbClr val="585858"/>
                </a:solidFill>
                <a:latin typeface="Calibri"/>
                <a:cs typeface="Calibri"/>
              </a:rPr>
              <a:t>bulunmalıdır.</a:t>
            </a:r>
            <a:r>
              <a:rPr dirty="0" sz="1800" spc="1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Calibri"/>
                <a:cs typeface="Calibri"/>
              </a:rPr>
              <a:t>Programa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3170" y="4058666"/>
            <a:ext cx="455866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ortadan giremeyeceğimize </a:t>
            </a:r>
            <a:r>
              <a:rPr dirty="0" sz="1800" spc="-20">
                <a:solidFill>
                  <a:srgbClr val="585858"/>
                </a:solidFill>
                <a:latin typeface="Calibri"/>
                <a:cs typeface="Calibri"/>
              </a:rPr>
              <a:t>göre</a:t>
            </a:r>
            <a:r>
              <a:rPr dirty="0" sz="1800" spc="3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dirty="0" sz="1800" spc="5">
                <a:solidFill>
                  <a:srgbClr val="585858"/>
                </a:solidFill>
                <a:latin typeface="Calibri"/>
                <a:cs typeface="Calibri"/>
              </a:rPr>
              <a:t>bu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yollar 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başlangıç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noktasından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bitiş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noktasına kadar  </a:t>
            </a:r>
            <a:r>
              <a:rPr dirty="0" sz="1800" spc="-25">
                <a:solidFill>
                  <a:srgbClr val="585858"/>
                </a:solidFill>
                <a:latin typeface="Calibri"/>
                <a:cs typeface="Calibri"/>
              </a:rPr>
              <a:t>uzanmalıdır.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Son </a:t>
            </a:r>
            <a:r>
              <a:rPr dirty="0" sz="1800" spc="-15">
                <a:solidFill>
                  <a:srgbClr val="585858"/>
                </a:solidFill>
                <a:latin typeface="Calibri"/>
                <a:cs typeface="Calibri"/>
              </a:rPr>
              <a:t>olarak </a:t>
            </a:r>
            <a:r>
              <a:rPr dirty="0" sz="1800" spc="5">
                <a:solidFill>
                  <a:srgbClr val="585858"/>
                </a:solidFill>
                <a:latin typeface="Calibri"/>
                <a:cs typeface="Calibri"/>
              </a:rPr>
              <a:t>da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minimum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sayıda yol 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ile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bu şartları sağlamalıyız. Bu sayının </a:t>
            </a:r>
            <a:r>
              <a:rPr dirty="0" sz="1800">
                <a:solidFill>
                  <a:srgbClr val="585858"/>
                </a:solidFill>
                <a:latin typeface="Calibri"/>
                <a:cs typeface="Calibri"/>
              </a:rPr>
              <a:t>4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olduğu,  daha </a:t>
            </a:r>
            <a:r>
              <a:rPr dirty="0" sz="1800" spc="-10">
                <a:solidFill>
                  <a:srgbClr val="585858"/>
                </a:solidFill>
                <a:latin typeface="Calibri"/>
                <a:cs typeface="Calibri"/>
              </a:rPr>
              <a:t>önce yukarıdaki formülde</a:t>
            </a:r>
            <a:r>
              <a:rPr dirty="0" sz="1800" spc="1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Calibri"/>
                <a:cs typeface="Calibri"/>
              </a:rPr>
              <a:t>hesaplanmıştı.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0758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55"/>
              <a:t>Sınama </a:t>
            </a:r>
            <a:r>
              <a:rPr dirty="0" u="none" sz="4000" spc="-50"/>
              <a:t>ve </a:t>
            </a:r>
            <a:r>
              <a:rPr dirty="0" u="none" sz="4000" spc="-60"/>
              <a:t>Bütünleştirme </a:t>
            </a:r>
            <a:r>
              <a:rPr dirty="0" u="none" sz="4000" spc="-70"/>
              <a:t>Stratejileri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49473"/>
            <a:ext cx="7564120" cy="392302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Genellikle sınama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stratejisi,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bütünleştirme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stratejisi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birlikte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20"/>
              </a:spcBef>
            </a:pP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değerlendirilir.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Ancak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bazı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stratejileri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bütünleştirme dışındaki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tasaları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45"/>
              </a:spcBef>
            </a:pP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hedefleyebilir.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Örneğin, yukarıdan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aşağı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aşağıdan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yukarı stratejileri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bütünleştirme</a:t>
            </a:r>
            <a:endParaRPr sz="19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20"/>
              </a:spcBef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yöntemine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bağımlıdır.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04139" marR="246379" indent="-91440">
              <a:lnSpc>
                <a:spcPct val="1101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Ancak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işlem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yolu 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gerilim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sınamaları,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olaylar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karşısında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değişik 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işlem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sıralandırmaları sonucunda ulaşacağı sonuçların doğruluğunu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normal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şartların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üstünde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zorlandığında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dayanıklılık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sınırını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ortaya</a:t>
            </a:r>
            <a:r>
              <a:rPr dirty="0" sz="19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çıkarır.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407415"/>
            <a:ext cx="5772785" cy="1268095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 u="none" sz="4400" spc="-85"/>
              <a:t>Yukarıdan </a:t>
            </a:r>
            <a:r>
              <a:rPr dirty="0" u="none" sz="4400" spc="-50"/>
              <a:t>Aşağı Sınama ve  </a:t>
            </a:r>
            <a:r>
              <a:rPr dirty="0" u="none" sz="4400" spc="-55"/>
              <a:t>Bütünleştirme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64359"/>
            <a:ext cx="7510780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4139" marR="7556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Yukarıdan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aşağı bütünleştirmede,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önce sistemin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düzeylerinin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sınanması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aşağıya doğru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düzeyleri,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ilgili modüllerin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takılarak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sınanmaları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söz 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konusudur.</a:t>
            </a:r>
            <a:endParaRPr sz="1800">
              <a:latin typeface="Calibri"/>
              <a:cs typeface="Calibri"/>
            </a:endParaRPr>
          </a:p>
          <a:p>
            <a:pPr algn="just" marL="19494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noktadaki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bileşen, bir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birim/modül/alt sistem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sınandıktan</a:t>
            </a:r>
            <a:r>
              <a:rPr dirty="0" sz="1800" spc="2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  <a:p>
            <a:pPr algn="just" marL="104139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düzeye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geçilmelidir.</a:t>
            </a:r>
            <a:endParaRPr sz="1800">
              <a:latin typeface="Calibri"/>
              <a:cs typeface="Calibri"/>
            </a:endParaRPr>
          </a:p>
          <a:p>
            <a:pPr marL="104139" marR="5080" indent="-9144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Ancak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üstteki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tam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sınanması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alttaki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bileşenlerle olan  bağlantılarının da çalışması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gerekir.</a:t>
            </a:r>
            <a:endParaRPr sz="18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bileşenler ise bu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stratejiye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henüz hazırlanmış</a:t>
            </a:r>
            <a:r>
              <a:rPr dirty="0" sz="18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olamazlar.</a:t>
            </a:r>
            <a:endParaRPr sz="1800">
              <a:latin typeface="Calibri"/>
              <a:cs typeface="Calibri"/>
            </a:endParaRPr>
          </a:p>
          <a:p>
            <a:pPr marL="104139" marR="1078865" indent="-9144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Bunların yerine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bileşenin sınaması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kullanılmak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üzere 'koçan'  programları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yazılır.</a:t>
            </a:r>
            <a:endParaRPr sz="1800">
              <a:latin typeface="Calibri"/>
              <a:cs typeface="Calibri"/>
            </a:endParaRPr>
          </a:p>
          <a:p>
            <a:pPr marL="104139" marR="127635" indent="-9144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Koçanlar,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bileşenin,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yüzünü temin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eden,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fakat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işlevsel 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hiç bir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şey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yapmayan,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boş çerçeve</a:t>
            </a:r>
            <a:r>
              <a:rPr dirty="0" sz="18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programlarıdır.</a:t>
            </a:r>
            <a:endParaRPr sz="1800">
              <a:latin typeface="Calibri"/>
              <a:cs typeface="Calibri"/>
            </a:endParaRPr>
          </a:p>
          <a:p>
            <a:pPr marL="104139" marR="276225" indent="-9144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bileşenin sınanması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bittikten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koçanlar,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içleri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doldurularak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kendi  kodlama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birim sınama işlemlerini tamamladıktan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bileşen</a:t>
            </a:r>
            <a:r>
              <a:rPr dirty="0" sz="18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yeniden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sınanırlar.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40079"/>
            <a:ext cx="6355715" cy="1039494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770"/>
              </a:spcBef>
            </a:pPr>
            <a:r>
              <a:rPr dirty="0" u="none" sz="3600" spc="-55"/>
              <a:t>Bütünleştirme Sınamasında </a:t>
            </a:r>
            <a:r>
              <a:rPr dirty="0" u="none" sz="3600" spc="-80"/>
              <a:t>"koçan"  </a:t>
            </a:r>
            <a:r>
              <a:rPr dirty="0" u="none" sz="3600" spc="-65"/>
              <a:t>Kullanımı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7707" y="3586025"/>
            <a:ext cx="7854950" cy="27628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A,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B,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birimlerinden oluşan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birim şeması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(a)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şıkkında belirtilen bir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bu tür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koçan</a:t>
            </a:r>
            <a:r>
              <a:rPr dirty="0" sz="1400" spc="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kullanılarak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sınanması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(b) şıkkı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şekil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(c)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şıkkında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belirtilmektedir.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İlk adımda A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birimleri bütünleştirilir;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 için bir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"koçan"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yazılır.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İkinci adımda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ise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"koçan"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kaldırılır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4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yer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değiştirilerek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A-B-C</a:t>
            </a:r>
            <a:r>
              <a:rPr dirty="0" sz="14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bütünleştirilir.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645"/>
              </a:spcBef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Yukarıdan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aşağıya doğru bütünleştirme işleminde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yaklaşım</a:t>
            </a:r>
            <a:r>
              <a:rPr dirty="0" sz="1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izlenebilir:</a:t>
            </a:r>
            <a:endParaRPr sz="1400">
              <a:latin typeface="Calibri"/>
              <a:cs typeface="Calibri"/>
            </a:endParaRPr>
          </a:p>
          <a:p>
            <a:pPr marL="440690" indent="-17716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441325" algn="l"/>
              </a:tabLst>
            </a:pPr>
            <a:r>
              <a:rPr dirty="0" sz="1400" spc="-15" b="1">
                <a:solidFill>
                  <a:srgbClr val="404040"/>
                </a:solidFill>
                <a:latin typeface="Calibri"/>
                <a:cs typeface="Calibri"/>
              </a:rPr>
              <a:t>Yaklaşım: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Düzey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Öncelikli Bütünleştirme (En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üst düzeyden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başlanır,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öncelikle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aynı düzeylerdeki</a:t>
            </a:r>
            <a:r>
              <a:rPr dirty="0" sz="14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birimler</a:t>
            </a:r>
            <a:endParaRPr sz="140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320"/>
              </a:spcBef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bütünleştirilir.</a:t>
            </a:r>
            <a:r>
              <a:rPr dirty="0" sz="14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64160" marR="60960">
              <a:lnSpc>
                <a:spcPct val="120200"/>
              </a:lnSpc>
              <a:spcBef>
                <a:spcPts val="505"/>
              </a:spcBef>
              <a:buAutoNum type="arabicPeriod" startAt="2"/>
              <a:tabLst>
                <a:tab pos="441325" algn="l"/>
              </a:tabLst>
            </a:pPr>
            <a:r>
              <a:rPr dirty="0" sz="1400" spc="-15" b="1">
                <a:solidFill>
                  <a:srgbClr val="404040"/>
                </a:solidFill>
                <a:latin typeface="Calibri"/>
                <a:cs typeface="Calibri"/>
              </a:rPr>
              <a:t>Yaklaşım: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Derinlik Öncelikli Bütünleştirme (En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üst düzeyden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başlanır.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Birim şemasında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bulunan her dal 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soldan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sağa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olma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üzere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ele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alınır.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dala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ilişkin bütünleştirme bitirildiğinde diğer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dalın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bütünleştirmesi 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başlar.)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6179" y="1976120"/>
            <a:ext cx="3835400" cy="156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722" y="1140142"/>
            <a:ext cx="76828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9530" algn="l"/>
              </a:tabLst>
            </a:pPr>
            <a:r>
              <a:rPr dirty="0" u="none" sz="3600" spc="-35"/>
              <a:t>1</a:t>
            </a:r>
            <a:r>
              <a:rPr dirty="0" sz="3600" spc="-35"/>
              <a:t>. </a:t>
            </a:r>
            <a:r>
              <a:rPr dirty="0" sz="3600" spc="-80"/>
              <a:t>Yaklaşım: </a:t>
            </a:r>
            <a:r>
              <a:rPr dirty="0" sz="3600" spc="-70"/>
              <a:t>Düzey </a:t>
            </a:r>
            <a:r>
              <a:rPr dirty="0" sz="3600" spc="-55"/>
              <a:t>Öncelikli</a:t>
            </a:r>
            <a:r>
              <a:rPr dirty="0" sz="3600" spc="-100"/>
              <a:t> </a:t>
            </a:r>
            <a:r>
              <a:rPr dirty="0" sz="3600" spc="-55"/>
              <a:t>Bütünleştirme	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2800" y="2501900"/>
            <a:ext cx="361696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2800" y="4691379"/>
            <a:ext cx="3616960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5979" y="2501900"/>
            <a:ext cx="36449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5979" y="4691379"/>
            <a:ext cx="3644900" cy="34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52" y="975042"/>
            <a:ext cx="832485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35"/>
              <a:t>1. </a:t>
            </a:r>
            <a:r>
              <a:rPr dirty="0" u="none" sz="4000" spc="-85"/>
              <a:t>Yaklaşım: </a:t>
            </a:r>
            <a:r>
              <a:rPr dirty="0" u="none" sz="4000" spc="-75"/>
              <a:t>Düzey </a:t>
            </a:r>
            <a:r>
              <a:rPr dirty="0" u="none" sz="4000" spc="-60"/>
              <a:t>Öncelikli</a:t>
            </a:r>
            <a:r>
              <a:rPr dirty="0" u="none" sz="4000" spc="30"/>
              <a:t> </a:t>
            </a:r>
            <a:r>
              <a:rPr dirty="0" u="none" sz="4000" spc="-60"/>
              <a:t>Bütünleştirme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3119" y="2476500"/>
            <a:ext cx="3639820" cy="170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8039" y="4665979"/>
            <a:ext cx="3644900" cy="32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3279" y="2476500"/>
            <a:ext cx="3660139" cy="1704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8520" y="4673600"/>
            <a:ext cx="3644900" cy="312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012" y="1014095"/>
            <a:ext cx="83197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35"/>
              <a:t>1. </a:t>
            </a:r>
            <a:r>
              <a:rPr dirty="0" u="none" sz="4000" spc="-85"/>
              <a:t>Yaklaşım: </a:t>
            </a:r>
            <a:r>
              <a:rPr dirty="0" u="none" sz="4000" spc="-75"/>
              <a:t>Düzey </a:t>
            </a:r>
            <a:r>
              <a:rPr dirty="0" u="none" sz="4000" spc="-60"/>
              <a:t>Öncelikli</a:t>
            </a:r>
            <a:r>
              <a:rPr dirty="0" u="none" sz="4000" spc="-5"/>
              <a:t> </a:t>
            </a:r>
            <a:r>
              <a:rPr dirty="0" u="none" sz="4000" spc="-60"/>
              <a:t>Bütünleştirme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28039" y="2446020"/>
            <a:ext cx="3644900" cy="168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8039" y="4625340"/>
            <a:ext cx="3644900" cy="37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2446020"/>
            <a:ext cx="3591560" cy="168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579" y="4625340"/>
            <a:ext cx="3591560" cy="370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Giriş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11020"/>
            <a:ext cx="7573645" cy="3587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269240" marR="5080" indent="-256540">
              <a:lnSpc>
                <a:spcPct val="80000"/>
              </a:lnSpc>
              <a:spcBef>
                <a:spcPts val="580"/>
              </a:spcBef>
              <a:buClr>
                <a:srgbClr val="996666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Geliştirilecek bilgi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sistemi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yazılımının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doğrulanması </a:t>
            </a:r>
            <a:r>
              <a:rPr dirty="0" sz="2000" spc="-25">
                <a:solidFill>
                  <a:srgbClr val="585858"/>
                </a:solidFill>
                <a:latin typeface="Arial"/>
                <a:cs typeface="Arial"/>
              </a:rPr>
              <a:t>ve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geçerlenmesi,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üretim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süreci boyunca süren etkinliklerden </a:t>
            </a:r>
            <a:r>
              <a:rPr dirty="0" sz="2000" spc="-20">
                <a:solidFill>
                  <a:srgbClr val="585858"/>
                </a:solidFill>
                <a:latin typeface="Arial"/>
                <a:cs typeface="Arial"/>
              </a:rPr>
              <a:t>oluşur. 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Söz konusu</a:t>
            </a:r>
            <a:r>
              <a:rPr dirty="0" sz="2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etkinlikler:</a:t>
            </a:r>
            <a:endParaRPr sz="2000">
              <a:latin typeface="Arial"/>
              <a:cs typeface="Arial"/>
            </a:endParaRPr>
          </a:p>
          <a:p>
            <a:pPr algn="just" lvl="1" marL="611505" marR="8255" indent="-256540">
              <a:lnSpc>
                <a:spcPts val="1540"/>
              </a:lnSpc>
              <a:spcBef>
                <a:spcPts val="115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612140" algn="l"/>
              </a:tabLst>
            </a:pPr>
            <a:r>
              <a:rPr dirty="0" sz="1600" spc="-2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belirtimlerinin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proje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yaşam sürecindeki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bir etkinlik sonunda  alınan çıktıların, tamam,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doğru, açık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önceki belirtimleri tutarlı olarak  betimler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durumda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olduğunun</a:t>
            </a:r>
            <a:r>
              <a:rPr dirty="0" sz="1600" spc="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doğrulanması.</a:t>
            </a:r>
            <a:endParaRPr sz="1600">
              <a:latin typeface="Arial"/>
              <a:cs typeface="Arial"/>
            </a:endParaRPr>
          </a:p>
          <a:p>
            <a:pPr lvl="1" marL="611505" marR="6350" indent="-256540">
              <a:lnSpc>
                <a:spcPts val="1540"/>
              </a:lnSpc>
              <a:spcBef>
                <a:spcPts val="114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Proje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süresince her bir etkinlik ürününün teknik yeterliliğinin değerlendirilmesi 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uygun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çözüm elde edilene kadar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aktivitenin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tekrarına sebep</a:t>
            </a:r>
            <a:r>
              <a:rPr dirty="0" sz="1600" spc="3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olması.</a:t>
            </a:r>
            <a:endParaRPr sz="1600">
              <a:latin typeface="Arial"/>
              <a:cs typeface="Arial"/>
            </a:endParaRPr>
          </a:p>
          <a:p>
            <a:pPr lvl="1" marL="611505" indent="-256540">
              <a:lnSpc>
                <a:spcPts val="1730"/>
              </a:lnSpc>
              <a:spcBef>
                <a:spcPts val="775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  <a:tab pos="1513840" algn="l"/>
                <a:tab pos="1899920" algn="l"/>
                <a:tab pos="2829560" algn="l"/>
                <a:tab pos="3858895" algn="l"/>
                <a:tab pos="4923155" algn="l"/>
                <a:tab pos="5772150" algn="l"/>
                <a:tab pos="6971665" algn="l"/>
              </a:tabLst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Projenin	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bir	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aşaması	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süresince	geliştirilen	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anahtar	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belirtimlerin	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önceki</a:t>
            </a:r>
            <a:endParaRPr sz="1600">
              <a:latin typeface="Arial"/>
              <a:cs typeface="Arial"/>
            </a:endParaRPr>
          </a:p>
          <a:p>
            <a:pPr marL="611505">
              <a:lnSpc>
                <a:spcPts val="1730"/>
              </a:lnSpc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belirtimlerle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karşılaştırılması.</a:t>
            </a:r>
            <a:endParaRPr sz="1600">
              <a:latin typeface="Arial"/>
              <a:cs typeface="Arial"/>
            </a:endParaRPr>
          </a:p>
          <a:p>
            <a:pPr lvl="1" marL="611505" marR="10795" indent="-256540">
              <a:lnSpc>
                <a:spcPct val="79100"/>
              </a:lnSpc>
              <a:spcBef>
                <a:spcPts val="118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600" spc="-2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ürünlerinin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tüm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uygulanabilir gerekleri sağladığının gerçeklenmesi 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için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sınamaların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hazırlanıp</a:t>
            </a:r>
            <a:r>
              <a:rPr dirty="0" sz="1600" spc="1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yürütülmesi.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biçiminde 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özetlenebilir.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430" y="1067498"/>
            <a:ext cx="832485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35"/>
              <a:t>1. </a:t>
            </a:r>
            <a:r>
              <a:rPr dirty="0" u="none" sz="4000" spc="-85"/>
              <a:t>Yaklaşım: </a:t>
            </a:r>
            <a:r>
              <a:rPr dirty="0" u="none" sz="4000" spc="-75"/>
              <a:t>Düzey </a:t>
            </a:r>
            <a:r>
              <a:rPr dirty="0" u="none" sz="4000" spc="-60"/>
              <a:t>Öncelikli</a:t>
            </a:r>
            <a:r>
              <a:rPr dirty="0" u="none" sz="4000" spc="25"/>
              <a:t> </a:t>
            </a:r>
            <a:r>
              <a:rPr dirty="0" u="none" sz="4000" spc="-60"/>
              <a:t>Bütünleştirme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054860" y="2298700"/>
            <a:ext cx="4744720" cy="225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4860" y="4881879"/>
            <a:ext cx="474472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70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35"/>
              <a:t>2. </a:t>
            </a:r>
            <a:r>
              <a:rPr dirty="0" u="none" sz="3200" spc="-80"/>
              <a:t>Yaklaşım: </a:t>
            </a:r>
            <a:r>
              <a:rPr dirty="0" u="none" sz="3200" spc="-60"/>
              <a:t>Derinlik </a:t>
            </a:r>
            <a:r>
              <a:rPr dirty="0" u="none" sz="3200" spc="-55"/>
              <a:t>Öncelikli</a:t>
            </a:r>
            <a:r>
              <a:rPr dirty="0" u="none" sz="3200" spc="85"/>
              <a:t> </a:t>
            </a:r>
            <a:r>
              <a:rPr dirty="0" u="none" sz="3200" spc="-55"/>
              <a:t>Bütünleştirme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20419" y="2466339"/>
            <a:ext cx="363982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419" y="4678679"/>
            <a:ext cx="363982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3279" y="2466339"/>
            <a:ext cx="3609339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53279" y="4678679"/>
            <a:ext cx="3609339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70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35">
                <a:solidFill>
                  <a:srgbClr val="1F3863"/>
                </a:solidFill>
              </a:rPr>
              <a:t>2. </a:t>
            </a:r>
            <a:r>
              <a:rPr dirty="0" u="none" sz="3200" spc="-80">
                <a:solidFill>
                  <a:srgbClr val="1F3863"/>
                </a:solidFill>
              </a:rPr>
              <a:t>Yaklaşım: </a:t>
            </a:r>
            <a:r>
              <a:rPr dirty="0" u="none" sz="3200" spc="-60">
                <a:solidFill>
                  <a:srgbClr val="1F3863"/>
                </a:solidFill>
              </a:rPr>
              <a:t>Derinlik </a:t>
            </a:r>
            <a:r>
              <a:rPr dirty="0" u="none" sz="3200" spc="-55">
                <a:solidFill>
                  <a:srgbClr val="1F3863"/>
                </a:solidFill>
              </a:rPr>
              <a:t>Öncelikli</a:t>
            </a:r>
            <a:r>
              <a:rPr dirty="0" u="none" sz="3200" spc="85">
                <a:solidFill>
                  <a:srgbClr val="1F3863"/>
                </a:solidFill>
              </a:rPr>
              <a:t> </a:t>
            </a:r>
            <a:r>
              <a:rPr dirty="0" u="none" sz="3200" spc="-55">
                <a:solidFill>
                  <a:srgbClr val="1F3863"/>
                </a:solidFill>
              </a:rPr>
              <a:t>Bütünleştirme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71219" y="2461260"/>
            <a:ext cx="3578859" cy="166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1219" y="4620259"/>
            <a:ext cx="3578859" cy="325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0579" y="2461260"/>
            <a:ext cx="3604260" cy="166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19320" y="4620259"/>
            <a:ext cx="3601720" cy="325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70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35">
                <a:solidFill>
                  <a:srgbClr val="1F3863"/>
                </a:solidFill>
              </a:rPr>
              <a:t>2. </a:t>
            </a:r>
            <a:r>
              <a:rPr dirty="0" u="none" sz="3200" spc="-80">
                <a:solidFill>
                  <a:srgbClr val="1F3863"/>
                </a:solidFill>
              </a:rPr>
              <a:t>Yaklaşım: </a:t>
            </a:r>
            <a:r>
              <a:rPr dirty="0" u="none" sz="3200" spc="-60">
                <a:solidFill>
                  <a:srgbClr val="1F3863"/>
                </a:solidFill>
              </a:rPr>
              <a:t>Derinlik </a:t>
            </a:r>
            <a:r>
              <a:rPr dirty="0" u="none" sz="3200" spc="-55">
                <a:solidFill>
                  <a:srgbClr val="1F3863"/>
                </a:solidFill>
              </a:rPr>
              <a:t>Öncelikli</a:t>
            </a:r>
            <a:r>
              <a:rPr dirty="0" u="none" sz="3200" spc="85">
                <a:solidFill>
                  <a:srgbClr val="1F3863"/>
                </a:solidFill>
              </a:rPr>
              <a:t> </a:t>
            </a:r>
            <a:r>
              <a:rPr dirty="0" u="none" sz="3200" spc="-55">
                <a:solidFill>
                  <a:srgbClr val="1F3863"/>
                </a:solidFill>
              </a:rPr>
              <a:t>Bütünleştirme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63600" y="2486660"/>
            <a:ext cx="3662679" cy="170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3600" y="4704079"/>
            <a:ext cx="3662679" cy="345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9479" y="2479039"/>
            <a:ext cx="3563620" cy="170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9479" y="4704079"/>
            <a:ext cx="3563620" cy="345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70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35">
                <a:solidFill>
                  <a:srgbClr val="1F3863"/>
                </a:solidFill>
              </a:rPr>
              <a:t>2. </a:t>
            </a:r>
            <a:r>
              <a:rPr dirty="0" u="none" sz="3200" spc="-80">
                <a:solidFill>
                  <a:srgbClr val="1F3863"/>
                </a:solidFill>
              </a:rPr>
              <a:t>Yaklaşım: </a:t>
            </a:r>
            <a:r>
              <a:rPr dirty="0" u="none" sz="3200" spc="-60">
                <a:solidFill>
                  <a:srgbClr val="1F3863"/>
                </a:solidFill>
              </a:rPr>
              <a:t>Derinlik </a:t>
            </a:r>
            <a:r>
              <a:rPr dirty="0" u="none" sz="3200" spc="-55">
                <a:solidFill>
                  <a:srgbClr val="1F3863"/>
                </a:solidFill>
              </a:rPr>
              <a:t>Öncelikli</a:t>
            </a:r>
            <a:r>
              <a:rPr dirty="0" u="none" sz="3200" spc="85">
                <a:solidFill>
                  <a:srgbClr val="1F3863"/>
                </a:solidFill>
              </a:rPr>
              <a:t> </a:t>
            </a:r>
            <a:r>
              <a:rPr dirty="0" u="none" sz="3200" spc="-55">
                <a:solidFill>
                  <a:srgbClr val="1F3863"/>
                </a:solidFill>
              </a:rPr>
              <a:t>Bütünleştirme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202179" y="2504439"/>
            <a:ext cx="473964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2179" y="5072379"/>
            <a:ext cx="4765040" cy="309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364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55"/>
              <a:t>Aşağıdan </a:t>
            </a:r>
            <a:r>
              <a:rPr dirty="0" u="none" sz="3200" spc="-85"/>
              <a:t>Yukarıya </a:t>
            </a:r>
            <a:r>
              <a:rPr dirty="0" u="none" sz="3200" spc="-55"/>
              <a:t>Sınama ve</a:t>
            </a:r>
            <a:r>
              <a:rPr dirty="0" u="none" sz="3200" spc="25"/>
              <a:t> </a:t>
            </a:r>
            <a:r>
              <a:rPr dirty="0" u="none" sz="3200" spc="-55"/>
              <a:t>Bütünleştirme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750440"/>
            <a:ext cx="7783195" cy="4594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Aşağıdan yukarı bütünleştirmede ise,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önceki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yöntemin tersine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uygulama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yapılır.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Önce en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düzeydeki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işçi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birimleri sınanır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üstteki</a:t>
            </a:r>
            <a:r>
              <a:rPr dirty="0" sz="17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birimle sınama edilmesi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25"/>
              </a:spcBef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gerektiğinde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üst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bileşen,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'sürücü' ile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temsil</a:t>
            </a:r>
            <a:r>
              <a:rPr dirty="0" sz="17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edilir.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Yine</a:t>
            </a:r>
            <a:r>
              <a:rPr dirty="0" sz="17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amaç,</a:t>
            </a:r>
            <a:r>
              <a:rPr dirty="0" sz="1700" spc="2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çalışmasa</a:t>
            </a:r>
            <a:r>
              <a:rPr dirty="0" sz="170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bile</a:t>
            </a:r>
            <a:r>
              <a:rPr dirty="0" sz="1700" spc="2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arayüz</a:t>
            </a:r>
            <a:r>
              <a:rPr dirty="0" sz="170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oluşturacak</a:t>
            </a:r>
            <a:r>
              <a:rPr dirty="0" sz="1700" spc="2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700" spc="2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alt</a:t>
            </a:r>
            <a:r>
              <a:rPr dirty="0" sz="17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bileşenin</a:t>
            </a:r>
            <a:r>
              <a:rPr dirty="0" sz="1700" spc="2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sınanmasını</a:t>
            </a:r>
            <a:r>
              <a:rPr dirty="0" sz="1700" spc="2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sağlayacak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05"/>
              </a:spcBef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bir birim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edinmektir.</a:t>
            </a:r>
            <a:endParaRPr sz="1700">
              <a:latin typeface="Calibri"/>
              <a:cs typeface="Calibri"/>
            </a:endParaRPr>
          </a:p>
          <a:p>
            <a:pPr algn="just" marL="104139" marR="5080" indent="-91440">
              <a:lnSpc>
                <a:spcPct val="120100"/>
              </a:lnSpc>
              <a:spcBef>
                <a:spcPts val="141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kez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kodlama, bütünleştirme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aşağı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düzeylerden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yukarı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düzeylere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doğru 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gelişir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yukarı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düzeylerde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önce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sürücü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yazılan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birimler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gerçekleriyle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yer 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değiştirerek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düzeyin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birimleri/alt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sistemleri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olurlar.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Bütünleştirme yukarı doğru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yapıldıkça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daha az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sürücü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gereği</a:t>
            </a:r>
            <a:r>
              <a:rPr dirty="0" sz="17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duyulur.</a:t>
            </a:r>
            <a:endParaRPr sz="1700">
              <a:latin typeface="Calibri"/>
              <a:cs typeface="Calibri"/>
            </a:endParaRPr>
          </a:p>
          <a:p>
            <a:pPr algn="just" marL="104139" marR="5715" indent="-91440">
              <a:lnSpc>
                <a:spcPct val="120200"/>
              </a:lnSpc>
              <a:spcBef>
                <a:spcPts val="138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Uygulamada, hem aşağıdan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yukarıya,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hem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yukarıdan aşağıya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stratejilerinin 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stratejinin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birleştirildiği de 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olur.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'Sandviç' adı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verilen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karma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yaklaşımda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hem 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üstten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hem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alttan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etkinliği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sürer.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68364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55">
                <a:solidFill>
                  <a:srgbClr val="1F3863"/>
                </a:solidFill>
              </a:rPr>
              <a:t>Aşağıdan </a:t>
            </a:r>
            <a:r>
              <a:rPr dirty="0" u="none" sz="3200" spc="-85">
                <a:solidFill>
                  <a:srgbClr val="1F3863"/>
                </a:solidFill>
              </a:rPr>
              <a:t>Yukarıya </a:t>
            </a:r>
            <a:r>
              <a:rPr dirty="0" u="none" sz="3200" spc="-55">
                <a:solidFill>
                  <a:srgbClr val="1F3863"/>
                </a:solidFill>
              </a:rPr>
              <a:t>Sınama ve</a:t>
            </a:r>
            <a:r>
              <a:rPr dirty="0" u="none" sz="3200" spc="25">
                <a:solidFill>
                  <a:srgbClr val="1F3863"/>
                </a:solidFill>
              </a:rPr>
              <a:t> </a:t>
            </a:r>
            <a:r>
              <a:rPr dirty="0" u="none" sz="3200" spc="-55">
                <a:solidFill>
                  <a:srgbClr val="1F3863"/>
                </a:solidFill>
              </a:rPr>
              <a:t>Bütünleştirme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560320" y="1879600"/>
            <a:ext cx="4086859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9157" y="4538598"/>
            <a:ext cx="742886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Şekilde;</a:t>
            </a:r>
            <a:endParaRPr sz="160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buAutoNum type="arabicPeriod"/>
              <a:tabLst>
                <a:tab pos="213995" algn="l"/>
              </a:tabLst>
            </a:pPr>
            <a:r>
              <a:rPr dirty="0" sz="1600" spc="-5">
                <a:latin typeface="Calibri"/>
                <a:cs typeface="Calibri"/>
              </a:rPr>
              <a:t>Belirli </a:t>
            </a:r>
            <a:r>
              <a:rPr dirty="0" sz="1600" spc="-10">
                <a:latin typeface="Calibri"/>
                <a:cs typeface="Calibri"/>
              </a:rPr>
              <a:t>bir yazılım alt </a:t>
            </a:r>
            <a:r>
              <a:rPr dirty="0" sz="1600" spc="-5">
                <a:latin typeface="Calibri"/>
                <a:cs typeface="Calibri"/>
              </a:rPr>
              <a:t>işlevini </a:t>
            </a:r>
            <a:r>
              <a:rPr dirty="0" sz="1600" spc="-10">
                <a:latin typeface="Calibri"/>
                <a:cs typeface="Calibri"/>
              </a:rPr>
              <a:t>gören </a:t>
            </a:r>
            <a:r>
              <a:rPr dirty="0" sz="1600" spc="-5">
                <a:latin typeface="Calibri"/>
                <a:cs typeface="Calibri"/>
              </a:rPr>
              <a:t>alt </a:t>
            </a:r>
            <a:r>
              <a:rPr dirty="0" sz="1600" spc="-15">
                <a:latin typeface="Calibri"/>
                <a:cs typeface="Calibri"/>
              </a:rPr>
              <a:t>düzey </a:t>
            </a:r>
            <a:r>
              <a:rPr dirty="0" sz="1600" spc="-5">
                <a:latin typeface="Calibri"/>
                <a:cs typeface="Calibri"/>
              </a:rPr>
              <a:t>birimler </a:t>
            </a:r>
            <a:r>
              <a:rPr dirty="0" sz="1600" spc="-5" b="1">
                <a:latin typeface="Calibri"/>
                <a:cs typeface="Calibri"/>
              </a:rPr>
              <a:t>küme</a:t>
            </a:r>
            <a:r>
              <a:rPr dirty="0" sz="1600" spc="-5">
                <a:latin typeface="Calibri"/>
                <a:cs typeface="Calibri"/>
              </a:rPr>
              <a:t>ler biçiminde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oluşturulurlar,</a:t>
            </a:r>
            <a:endParaRPr sz="1600">
              <a:latin typeface="Calibri"/>
              <a:cs typeface="Calibri"/>
            </a:endParaRPr>
          </a:p>
          <a:p>
            <a:pPr marL="12700" marR="740410">
              <a:lnSpc>
                <a:spcPct val="100000"/>
              </a:lnSpc>
              <a:buAutoNum type="arabicPeriod"/>
              <a:tabLst>
                <a:tab pos="213995" algn="l"/>
              </a:tabLst>
            </a:pPr>
            <a:r>
              <a:rPr dirty="0" sz="1600" spc="-5">
                <a:latin typeface="Calibri"/>
                <a:cs typeface="Calibri"/>
              </a:rPr>
              <a:t>Denetim amaçlı bir </a:t>
            </a:r>
            <a:r>
              <a:rPr dirty="0" sz="1600" spc="-5" b="1">
                <a:latin typeface="Calibri"/>
                <a:cs typeface="Calibri"/>
              </a:rPr>
              <a:t>sürücü </a:t>
            </a:r>
            <a:r>
              <a:rPr dirty="0" sz="1600" spc="-15">
                <a:latin typeface="Calibri"/>
                <a:cs typeface="Calibri"/>
              </a:rPr>
              <a:t>programı </a:t>
            </a:r>
            <a:r>
              <a:rPr dirty="0" sz="1600" spc="-10">
                <a:latin typeface="Calibri"/>
                <a:cs typeface="Calibri"/>
              </a:rPr>
              <a:t>sınama </a:t>
            </a:r>
            <a:r>
              <a:rPr dirty="0" sz="1600" spc="-5">
                <a:latin typeface="Calibri"/>
                <a:cs typeface="Calibri"/>
              </a:rPr>
              <a:t>işlemi için </a:t>
            </a:r>
            <a:r>
              <a:rPr dirty="0" sz="1600" spc="-10">
                <a:latin typeface="Calibri"/>
                <a:cs typeface="Calibri"/>
              </a:rPr>
              <a:t>girdi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çıktı </a:t>
            </a:r>
            <a:r>
              <a:rPr dirty="0" sz="1600" spc="-10">
                <a:latin typeface="Calibri"/>
                <a:cs typeface="Calibri"/>
              </a:rPr>
              <a:t>oluşturmak  </a:t>
            </a:r>
            <a:r>
              <a:rPr dirty="0" sz="1600" spc="-5">
                <a:latin typeface="Calibri"/>
                <a:cs typeface="Calibri"/>
              </a:rPr>
              <a:t>amacıyla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yazılır,</a:t>
            </a:r>
            <a:endParaRPr sz="160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buAutoNum type="arabicPeriod"/>
              <a:tabLst>
                <a:tab pos="213995" algn="l"/>
              </a:tabLst>
            </a:pPr>
            <a:r>
              <a:rPr dirty="0" sz="1600" spc="-5">
                <a:latin typeface="Calibri"/>
                <a:cs typeface="Calibri"/>
              </a:rPr>
              <a:t>Sürücüler </a:t>
            </a:r>
            <a:r>
              <a:rPr dirty="0" sz="1600" spc="-10">
                <a:latin typeface="Calibri"/>
                <a:cs typeface="Calibri"/>
              </a:rPr>
              <a:t>aşağıdan yukarı kaldırılır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gerçek </a:t>
            </a:r>
            <a:r>
              <a:rPr dirty="0" sz="1600" spc="-10">
                <a:latin typeface="Calibri"/>
                <a:cs typeface="Calibri"/>
              </a:rPr>
              <a:t>birim </a:t>
            </a:r>
            <a:r>
              <a:rPr dirty="0" sz="1600" spc="-15">
                <a:latin typeface="Calibri"/>
                <a:cs typeface="Calibri"/>
              </a:rPr>
              <a:t>ya </a:t>
            </a:r>
            <a:r>
              <a:rPr dirty="0" sz="1600" spc="-5">
                <a:latin typeface="Calibri"/>
                <a:cs typeface="Calibri"/>
              </a:rPr>
              <a:t>da </a:t>
            </a:r>
            <a:r>
              <a:rPr dirty="0" sz="1600" spc="-10">
                <a:latin typeface="Calibri"/>
                <a:cs typeface="Calibri"/>
              </a:rPr>
              <a:t>birim </a:t>
            </a:r>
            <a:r>
              <a:rPr dirty="0" sz="1600" spc="-5">
                <a:latin typeface="Calibri"/>
                <a:cs typeface="Calibri"/>
              </a:rPr>
              <a:t>kümeleriyle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değiştirilerek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sınama </a:t>
            </a:r>
            <a:r>
              <a:rPr dirty="0" sz="1600" spc="-5">
                <a:latin typeface="Calibri"/>
                <a:cs typeface="Calibri"/>
              </a:rPr>
              <a:t>işlemi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sürdürülür.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44494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Sınama</a:t>
            </a:r>
            <a:r>
              <a:rPr dirty="0" u="none" spc="-105"/>
              <a:t> </a:t>
            </a:r>
            <a:r>
              <a:rPr dirty="0" u="none" spc="-55"/>
              <a:t>Planlaması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53122" y="1694176"/>
            <a:ext cx="7569834" cy="45288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844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işlemi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çok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kapsamlıdır.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74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plan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güdümünde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gerçekleştirilmelidir.</a:t>
            </a:r>
            <a:endParaRPr sz="18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Böyle bir planın temel bileşenleri önceki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sayfalarda</a:t>
            </a:r>
            <a:r>
              <a:rPr dirty="0" sz="18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belirtilmiştir.</a:t>
            </a:r>
            <a:endParaRPr sz="1800">
              <a:latin typeface="Calibri"/>
              <a:cs typeface="Calibri"/>
            </a:endParaRPr>
          </a:p>
          <a:p>
            <a:pPr marL="104139" marR="160020" indent="-91440">
              <a:lnSpc>
                <a:spcPct val="120400"/>
              </a:lnSpc>
              <a:spcBef>
                <a:spcPts val="3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yaşam döngüsünün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süreçlerine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koşut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olarak, farklı ayrıntı düzeylerinde  birden fazla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planı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hazırlanır.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8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planları;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(Modül)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Planı,</a:t>
            </a:r>
            <a:endParaRPr sz="16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Alt Sistem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</a:t>
            </a:r>
            <a:endParaRPr sz="16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8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Bütünleştirme 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</a:t>
            </a:r>
            <a:endParaRPr sz="16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88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Kabul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</a:t>
            </a:r>
            <a:endParaRPr sz="16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8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biçimindedir.</a:t>
            </a:r>
            <a:endParaRPr sz="1600">
              <a:latin typeface="Calibri"/>
              <a:cs typeface="Calibri"/>
            </a:endParaRPr>
          </a:p>
          <a:p>
            <a:pPr algn="just" marL="104139" marR="5080">
              <a:lnSpc>
                <a:spcPct val="120300"/>
              </a:lnSpc>
              <a:spcBef>
                <a:spcPts val="490"/>
              </a:spcBef>
            </a:pP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sınama planı,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etkinliklerinin sınırlarını,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yaklaşımını,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kaynaklarını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zamanlamasını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tanımlar.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 neyin sınanacağını,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neyin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sınanmayacağını,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sorumlu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kişileri 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riskleri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göstermektedir.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 sınama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belirtimlerini</a:t>
            </a:r>
            <a:r>
              <a:rPr dirty="0" sz="16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45300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Sınama</a:t>
            </a:r>
            <a:r>
              <a:rPr dirty="0" u="none" spc="-110"/>
              <a:t> </a:t>
            </a:r>
            <a:r>
              <a:rPr dirty="0" u="none" spc="-55"/>
              <a:t>Belirtimleri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88669" y="1732597"/>
            <a:ext cx="7461250" cy="441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indent="-163195">
              <a:lnSpc>
                <a:spcPts val="183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5895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 belirtimleri,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 sınama işleminin nasıl yapılacağına ilişkin ayrıntıları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r>
              <a:rPr dirty="0" sz="1600" spc="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ts val="1830"/>
              </a:lnSpc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ayrıtılar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olarak:</a:t>
            </a:r>
            <a:endParaRPr sz="16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sınanan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modülü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da modüllerinin</a:t>
            </a:r>
            <a:r>
              <a:rPr dirty="0" sz="1200" spc="-1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adları,</a:t>
            </a:r>
            <a:endParaRPr sz="12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türü,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stratejisi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(beyaz kutu, temel yollar</a:t>
            </a:r>
            <a:r>
              <a:rPr dirty="0" sz="12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vb.),</a:t>
            </a:r>
            <a:endParaRPr sz="12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verileri,</a:t>
            </a:r>
            <a:endParaRPr sz="12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65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senaryoları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alibri"/>
              <a:buChar char="◦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türündeki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bilgileri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15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Sınama verilerinin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elle hazırlanması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çoğu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zaman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kolay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olmayabilir ve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zaman alıcı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olabilir.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 durumda, 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otomatik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verisi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üreten programlardan</a:t>
            </a:r>
            <a:r>
              <a:rPr dirty="0" sz="14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yararlanılabilir.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Sınama senaryoları, yeni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senaryosu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üretebilmeye yardımcı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olacak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biçimde</a:t>
            </a:r>
            <a:r>
              <a:rPr dirty="0" sz="14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hazırlanmalıdır.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1250">
              <a:latin typeface="Times New Roman"/>
              <a:cs typeface="Times New Roman"/>
            </a:endParaRPr>
          </a:p>
          <a:p>
            <a:pPr marL="104139" marR="481330" indent="-92075">
              <a:lnSpc>
                <a:spcPts val="15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Zira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belirtimlerinin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hazırlanmasındaki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maç,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etkin sınama yapılması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için bir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rehber 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oluşturmasıdır.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Sınama işlemi sonrasında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dirty="0" sz="1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belirtimlere,</a:t>
            </a:r>
            <a:endParaRPr sz="1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60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sınamayı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yapan,</a:t>
            </a:r>
            <a:endParaRPr sz="12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sınama tarihi,</a:t>
            </a:r>
            <a:endParaRPr sz="12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Char char="◦"/>
              <a:tabLst>
                <a:tab pos="396240" algn="l"/>
                <a:tab pos="396875" algn="l"/>
              </a:tabLst>
            </a:pPr>
            <a:r>
              <a:rPr dirty="0" sz="1200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hatalar </a:t>
            </a:r>
            <a:r>
              <a:rPr dirty="0" sz="12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2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Calibri"/>
                <a:cs typeface="Calibri"/>
              </a:rPr>
              <a:t>açıklamaları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türündeki bilgiler eklenerek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raporları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oluşturulur.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Sınama</a:t>
            </a:r>
            <a:r>
              <a:rPr dirty="0" spc="-120"/>
              <a:t> </a:t>
            </a:r>
            <a:r>
              <a:rPr dirty="0" spc="-55"/>
              <a:t>Belirtimleri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9353"/>
            <a:ext cx="7279640" cy="385191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5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raporları, sınama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bitiminde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imzalanır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yüklenici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iş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sahibi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arasında resmi belge niteliği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oluşturur.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planları;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Birim (Modül) Sınama Planı, Alt 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Sistem</a:t>
            </a:r>
            <a:r>
              <a:rPr dirty="0" sz="20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Sınama</a:t>
            </a:r>
            <a:endParaRPr sz="2000">
              <a:latin typeface="Calibri"/>
              <a:cs typeface="Calibri"/>
            </a:endParaRPr>
          </a:p>
          <a:p>
            <a:pPr marL="104139" marR="9525">
              <a:lnSpc>
                <a:spcPct val="120000"/>
              </a:lnSpc>
            </a:pP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Planları, 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Bütünleştirme Sınama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Planları, 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Kabul Sınama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Planları, 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Sistem  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Sınama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Planları</a:t>
            </a:r>
            <a:r>
              <a:rPr dirty="0" sz="20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biçimindedir.</a:t>
            </a:r>
            <a:endParaRPr sz="2000">
              <a:latin typeface="Calibri"/>
              <a:cs typeface="Calibri"/>
            </a:endParaRPr>
          </a:p>
          <a:p>
            <a:pPr marL="104139" marR="657225" indent="-91440">
              <a:lnSpc>
                <a:spcPct val="12000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Her sınama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planı,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etkinliklerinin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sınırlarını,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yaklaşımını,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kaynaklarını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zamanlamasını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tanımlar.</a:t>
            </a:r>
            <a:endParaRPr sz="2000">
              <a:latin typeface="Calibri"/>
              <a:cs typeface="Calibri"/>
            </a:endParaRPr>
          </a:p>
          <a:p>
            <a:pPr marL="104139" marR="233045" indent="-91440">
              <a:lnSpc>
                <a:spcPct val="12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neyin sınanacağını, neyin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sınanmayacağını,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sorumlu kişileri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riskleri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göstermektedir.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planları,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belirtimlerini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Doğrulama </a:t>
            </a:r>
            <a:r>
              <a:rPr dirty="0" spc="-50"/>
              <a:t>ve</a:t>
            </a:r>
            <a:r>
              <a:rPr dirty="0" spc="-140"/>
              <a:t> </a:t>
            </a:r>
            <a:r>
              <a:rPr dirty="0" spc="-55"/>
              <a:t>Geçerleme	</a:t>
            </a:r>
          </a:p>
        </p:txBody>
      </p:sp>
      <p:sp>
        <p:nvSpPr>
          <p:cNvPr id="3" name="object 3"/>
          <p:cNvSpPr/>
          <p:nvPr/>
        </p:nvSpPr>
        <p:spPr>
          <a:xfrm>
            <a:off x="962660" y="2374900"/>
            <a:ext cx="2098040" cy="391160"/>
          </a:xfrm>
          <a:custGeom>
            <a:avLst/>
            <a:gdLst/>
            <a:ahLst/>
            <a:cxnLst/>
            <a:rect l="l" t="t" r="r" b="b"/>
            <a:pathLst>
              <a:path w="2098040" h="391160">
                <a:moveTo>
                  <a:pt x="0" y="391160"/>
                </a:moveTo>
                <a:lnTo>
                  <a:pt x="2098040" y="391160"/>
                </a:lnTo>
                <a:lnTo>
                  <a:pt x="2098040" y="0"/>
                </a:lnTo>
                <a:lnTo>
                  <a:pt x="0" y="0"/>
                </a:lnTo>
                <a:lnTo>
                  <a:pt x="0" y="391160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9463" y="2355151"/>
            <a:ext cx="1424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Doğrulama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2660" y="3807459"/>
            <a:ext cx="2098040" cy="388620"/>
          </a:xfrm>
          <a:custGeom>
            <a:avLst/>
            <a:gdLst/>
            <a:ahLst/>
            <a:cxnLst/>
            <a:rect l="l" t="t" r="r" b="b"/>
            <a:pathLst>
              <a:path w="2098040" h="388620">
                <a:moveTo>
                  <a:pt x="0" y="388619"/>
                </a:moveTo>
                <a:lnTo>
                  <a:pt x="2098040" y="388619"/>
                </a:lnTo>
                <a:lnTo>
                  <a:pt x="20980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ln w="15239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7244" y="3786822"/>
            <a:ext cx="1389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Geçerleme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2660" y="2649220"/>
            <a:ext cx="4460240" cy="607060"/>
          </a:xfrm>
          <a:custGeom>
            <a:avLst/>
            <a:gdLst/>
            <a:ahLst/>
            <a:cxnLst/>
            <a:rect l="l" t="t" r="r" b="b"/>
            <a:pathLst>
              <a:path w="4460240" h="607060">
                <a:moveTo>
                  <a:pt x="4156710" y="0"/>
                </a:moveTo>
                <a:lnTo>
                  <a:pt x="4156710" y="151764"/>
                </a:lnTo>
                <a:lnTo>
                  <a:pt x="0" y="151764"/>
                </a:lnTo>
                <a:lnTo>
                  <a:pt x="0" y="455294"/>
                </a:lnTo>
                <a:lnTo>
                  <a:pt x="4156710" y="455294"/>
                </a:lnTo>
                <a:lnTo>
                  <a:pt x="4156710" y="607059"/>
                </a:lnTo>
                <a:lnTo>
                  <a:pt x="4460240" y="303529"/>
                </a:lnTo>
                <a:lnTo>
                  <a:pt x="415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2660" y="2649220"/>
            <a:ext cx="4460240" cy="607060"/>
          </a:xfrm>
          <a:custGeom>
            <a:avLst/>
            <a:gdLst/>
            <a:ahLst/>
            <a:cxnLst/>
            <a:rect l="l" t="t" r="r" b="b"/>
            <a:pathLst>
              <a:path w="4460240" h="607060">
                <a:moveTo>
                  <a:pt x="0" y="151764"/>
                </a:moveTo>
                <a:lnTo>
                  <a:pt x="4156710" y="151764"/>
                </a:lnTo>
                <a:lnTo>
                  <a:pt x="4156710" y="0"/>
                </a:lnTo>
                <a:lnTo>
                  <a:pt x="4460240" y="303529"/>
                </a:lnTo>
                <a:lnTo>
                  <a:pt x="4156710" y="607059"/>
                </a:lnTo>
                <a:lnTo>
                  <a:pt x="4156710" y="455294"/>
                </a:lnTo>
                <a:lnTo>
                  <a:pt x="0" y="455294"/>
                </a:lnTo>
                <a:lnTo>
                  <a:pt x="0" y="151764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07285" y="2806382"/>
            <a:ext cx="24199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Doğru ürünü </a:t>
            </a:r>
            <a:r>
              <a:rPr dirty="0" sz="1600">
                <a:latin typeface="Calibri"/>
                <a:cs typeface="Calibri"/>
              </a:rPr>
              <a:t>mü </a:t>
            </a:r>
            <a:r>
              <a:rPr dirty="0" sz="1600" spc="-10">
                <a:latin typeface="Calibri"/>
                <a:cs typeface="Calibri"/>
              </a:rPr>
              <a:t>üretiyoruz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2660" y="4089400"/>
            <a:ext cx="4460240" cy="604520"/>
          </a:xfrm>
          <a:custGeom>
            <a:avLst/>
            <a:gdLst/>
            <a:ahLst/>
            <a:cxnLst/>
            <a:rect l="l" t="t" r="r" b="b"/>
            <a:pathLst>
              <a:path w="4460240" h="604520">
                <a:moveTo>
                  <a:pt x="4157979" y="0"/>
                </a:moveTo>
                <a:lnTo>
                  <a:pt x="4157979" y="151130"/>
                </a:lnTo>
                <a:lnTo>
                  <a:pt x="0" y="151130"/>
                </a:lnTo>
                <a:lnTo>
                  <a:pt x="0" y="453389"/>
                </a:lnTo>
                <a:lnTo>
                  <a:pt x="4157979" y="453389"/>
                </a:lnTo>
                <a:lnTo>
                  <a:pt x="4157979" y="604519"/>
                </a:lnTo>
                <a:lnTo>
                  <a:pt x="4460240" y="302260"/>
                </a:lnTo>
                <a:lnTo>
                  <a:pt x="4157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2660" y="4089400"/>
            <a:ext cx="4460240" cy="604520"/>
          </a:xfrm>
          <a:custGeom>
            <a:avLst/>
            <a:gdLst/>
            <a:ahLst/>
            <a:cxnLst/>
            <a:rect l="l" t="t" r="r" b="b"/>
            <a:pathLst>
              <a:path w="4460240" h="604520">
                <a:moveTo>
                  <a:pt x="0" y="151130"/>
                </a:moveTo>
                <a:lnTo>
                  <a:pt x="4157979" y="151130"/>
                </a:lnTo>
                <a:lnTo>
                  <a:pt x="4157979" y="0"/>
                </a:lnTo>
                <a:lnTo>
                  <a:pt x="4460240" y="302260"/>
                </a:lnTo>
                <a:lnTo>
                  <a:pt x="4157979" y="604519"/>
                </a:lnTo>
                <a:lnTo>
                  <a:pt x="4157979" y="453389"/>
                </a:lnTo>
                <a:lnTo>
                  <a:pt x="0" y="453389"/>
                </a:lnTo>
                <a:lnTo>
                  <a:pt x="0" y="151130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80845" y="4245864"/>
            <a:ext cx="28790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Ürünü </a:t>
            </a:r>
            <a:r>
              <a:rPr dirty="0" sz="1600" spc="-5">
                <a:latin typeface="Calibri"/>
                <a:cs typeface="Calibri"/>
              </a:rPr>
              <a:t>doğru </a:t>
            </a:r>
            <a:r>
              <a:rPr dirty="0" sz="1600" spc="-15">
                <a:latin typeface="Calibri"/>
                <a:cs typeface="Calibri"/>
              </a:rPr>
              <a:t>olarak </a:t>
            </a:r>
            <a:r>
              <a:rPr dirty="0" sz="1600">
                <a:latin typeface="Calibri"/>
                <a:cs typeface="Calibri"/>
              </a:rPr>
              <a:t>mı </a:t>
            </a:r>
            <a:r>
              <a:rPr dirty="0" sz="1600" spc="-5">
                <a:latin typeface="Calibri"/>
                <a:cs typeface="Calibri"/>
              </a:rPr>
              <a:t>üretiyoruz?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7559" y="2278379"/>
            <a:ext cx="3378200" cy="1325880"/>
          </a:xfrm>
          <a:custGeom>
            <a:avLst/>
            <a:gdLst/>
            <a:ahLst/>
            <a:cxnLst/>
            <a:rect l="l" t="t" r="r" b="b"/>
            <a:pathLst>
              <a:path w="3378200" h="1325879">
                <a:moveTo>
                  <a:pt x="3157219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80"/>
                </a:lnTo>
                <a:lnTo>
                  <a:pt x="0" y="1104900"/>
                </a:lnTo>
                <a:lnTo>
                  <a:pt x="4489" y="1149436"/>
                </a:lnTo>
                <a:lnTo>
                  <a:pt x="17365" y="1190916"/>
                </a:lnTo>
                <a:lnTo>
                  <a:pt x="37739" y="1228453"/>
                </a:lnTo>
                <a:lnTo>
                  <a:pt x="64722" y="1261157"/>
                </a:lnTo>
                <a:lnTo>
                  <a:pt x="97426" y="1288140"/>
                </a:lnTo>
                <a:lnTo>
                  <a:pt x="134963" y="1308514"/>
                </a:lnTo>
                <a:lnTo>
                  <a:pt x="176443" y="1321390"/>
                </a:lnTo>
                <a:lnTo>
                  <a:pt x="220979" y="1325880"/>
                </a:lnTo>
                <a:lnTo>
                  <a:pt x="3157219" y="1325880"/>
                </a:lnTo>
                <a:lnTo>
                  <a:pt x="3201756" y="1321390"/>
                </a:lnTo>
                <a:lnTo>
                  <a:pt x="3243236" y="1308514"/>
                </a:lnTo>
                <a:lnTo>
                  <a:pt x="3280773" y="1288140"/>
                </a:lnTo>
                <a:lnTo>
                  <a:pt x="3313477" y="1261157"/>
                </a:lnTo>
                <a:lnTo>
                  <a:pt x="3340460" y="1228453"/>
                </a:lnTo>
                <a:lnTo>
                  <a:pt x="3360834" y="1190916"/>
                </a:lnTo>
                <a:lnTo>
                  <a:pt x="3373710" y="1149436"/>
                </a:lnTo>
                <a:lnTo>
                  <a:pt x="3378199" y="1104900"/>
                </a:lnTo>
                <a:lnTo>
                  <a:pt x="3378199" y="220980"/>
                </a:lnTo>
                <a:lnTo>
                  <a:pt x="3373710" y="176443"/>
                </a:lnTo>
                <a:lnTo>
                  <a:pt x="3360834" y="134963"/>
                </a:lnTo>
                <a:lnTo>
                  <a:pt x="3340460" y="97426"/>
                </a:lnTo>
                <a:lnTo>
                  <a:pt x="3313477" y="64722"/>
                </a:lnTo>
                <a:lnTo>
                  <a:pt x="3280773" y="37739"/>
                </a:lnTo>
                <a:lnTo>
                  <a:pt x="3243236" y="17365"/>
                </a:lnTo>
                <a:lnTo>
                  <a:pt x="3201756" y="4489"/>
                </a:lnTo>
                <a:lnTo>
                  <a:pt x="3157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7559" y="2278379"/>
            <a:ext cx="3378200" cy="1325880"/>
          </a:xfrm>
          <a:custGeom>
            <a:avLst/>
            <a:gdLst/>
            <a:ahLst/>
            <a:cxnLst/>
            <a:rect l="l" t="t" r="r" b="b"/>
            <a:pathLst>
              <a:path w="3378200" h="1325879">
                <a:moveTo>
                  <a:pt x="0" y="220980"/>
                </a:moveTo>
                <a:lnTo>
                  <a:pt x="4489" y="176443"/>
                </a:lnTo>
                <a:lnTo>
                  <a:pt x="17365" y="134963"/>
                </a:lnTo>
                <a:lnTo>
                  <a:pt x="37739" y="97426"/>
                </a:lnTo>
                <a:lnTo>
                  <a:pt x="64722" y="64722"/>
                </a:lnTo>
                <a:lnTo>
                  <a:pt x="97426" y="37739"/>
                </a:lnTo>
                <a:lnTo>
                  <a:pt x="134963" y="17365"/>
                </a:lnTo>
                <a:lnTo>
                  <a:pt x="176443" y="4489"/>
                </a:lnTo>
                <a:lnTo>
                  <a:pt x="220979" y="0"/>
                </a:lnTo>
                <a:lnTo>
                  <a:pt x="3157219" y="0"/>
                </a:lnTo>
                <a:lnTo>
                  <a:pt x="3201756" y="4489"/>
                </a:lnTo>
                <a:lnTo>
                  <a:pt x="3243236" y="17365"/>
                </a:lnTo>
                <a:lnTo>
                  <a:pt x="3280773" y="37739"/>
                </a:lnTo>
                <a:lnTo>
                  <a:pt x="3313477" y="64722"/>
                </a:lnTo>
                <a:lnTo>
                  <a:pt x="3340460" y="97426"/>
                </a:lnTo>
                <a:lnTo>
                  <a:pt x="3360834" y="134963"/>
                </a:lnTo>
                <a:lnTo>
                  <a:pt x="3373710" y="176443"/>
                </a:lnTo>
                <a:lnTo>
                  <a:pt x="3378199" y="220980"/>
                </a:lnTo>
                <a:lnTo>
                  <a:pt x="3378199" y="1104900"/>
                </a:lnTo>
                <a:lnTo>
                  <a:pt x="3373710" y="1149436"/>
                </a:lnTo>
                <a:lnTo>
                  <a:pt x="3360834" y="1190916"/>
                </a:lnTo>
                <a:lnTo>
                  <a:pt x="3340460" y="1228453"/>
                </a:lnTo>
                <a:lnTo>
                  <a:pt x="3313477" y="1261157"/>
                </a:lnTo>
                <a:lnTo>
                  <a:pt x="3280773" y="1288140"/>
                </a:lnTo>
                <a:lnTo>
                  <a:pt x="3243236" y="1308514"/>
                </a:lnTo>
                <a:lnTo>
                  <a:pt x="3201756" y="1321390"/>
                </a:lnTo>
                <a:lnTo>
                  <a:pt x="3157219" y="1325880"/>
                </a:lnTo>
                <a:lnTo>
                  <a:pt x="220979" y="1325880"/>
                </a:lnTo>
                <a:lnTo>
                  <a:pt x="176443" y="1321390"/>
                </a:lnTo>
                <a:lnTo>
                  <a:pt x="134963" y="1308514"/>
                </a:lnTo>
                <a:lnTo>
                  <a:pt x="97426" y="1288140"/>
                </a:lnTo>
                <a:lnTo>
                  <a:pt x="64722" y="1261157"/>
                </a:lnTo>
                <a:lnTo>
                  <a:pt x="37739" y="1228453"/>
                </a:lnTo>
                <a:lnTo>
                  <a:pt x="17365" y="1190916"/>
                </a:lnTo>
                <a:lnTo>
                  <a:pt x="4489" y="1149436"/>
                </a:lnTo>
                <a:lnTo>
                  <a:pt x="0" y="1104900"/>
                </a:lnTo>
                <a:lnTo>
                  <a:pt x="0" y="220980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52594" y="2551429"/>
            <a:ext cx="30835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Ürünü </a:t>
            </a:r>
            <a:r>
              <a:rPr dirty="0" sz="1600" spc="-15">
                <a:latin typeface="Calibri"/>
                <a:cs typeface="Calibri"/>
              </a:rPr>
              <a:t>kullanacak </a:t>
            </a:r>
            <a:r>
              <a:rPr dirty="0" sz="1600" spc="-10">
                <a:latin typeface="Calibri"/>
                <a:cs typeface="Calibri"/>
              </a:rPr>
              <a:t>kişilerin isteklerinin  </a:t>
            </a:r>
            <a:r>
              <a:rPr dirty="0" sz="1600" spc="-15">
                <a:latin typeface="Calibri"/>
                <a:cs typeface="Calibri"/>
              </a:rPr>
              <a:t>karşılanıp </a:t>
            </a:r>
            <a:r>
              <a:rPr dirty="0" sz="1600" spc="-10">
                <a:latin typeface="Calibri"/>
                <a:cs typeface="Calibri"/>
              </a:rPr>
              <a:t>karşılanmadığına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dair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etkinliklerden </a:t>
            </a:r>
            <a:r>
              <a:rPr dirty="0" sz="1600" spc="-30">
                <a:latin typeface="Calibri"/>
                <a:cs typeface="Calibri"/>
              </a:rPr>
              <a:t>oluşur.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7559" y="3718559"/>
            <a:ext cx="3378200" cy="1323340"/>
          </a:xfrm>
          <a:custGeom>
            <a:avLst/>
            <a:gdLst/>
            <a:ahLst/>
            <a:cxnLst/>
            <a:rect l="l" t="t" r="r" b="b"/>
            <a:pathLst>
              <a:path w="3378200" h="1323339">
                <a:moveTo>
                  <a:pt x="3157600" y="0"/>
                </a:moveTo>
                <a:lnTo>
                  <a:pt x="220599" y="0"/>
                </a:lnTo>
                <a:lnTo>
                  <a:pt x="176152" y="4483"/>
                </a:lnTo>
                <a:lnTo>
                  <a:pt x="134748" y="17341"/>
                </a:lnTo>
                <a:lnTo>
                  <a:pt x="97277" y="37685"/>
                </a:lnTo>
                <a:lnTo>
                  <a:pt x="64627" y="64627"/>
                </a:lnTo>
                <a:lnTo>
                  <a:pt x="37685" y="97277"/>
                </a:lnTo>
                <a:lnTo>
                  <a:pt x="17341" y="134748"/>
                </a:lnTo>
                <a:lnTo>
                  <a:pt x="4483" y="176152"/>
                </a:lnTo>
                <a:lnTo>
                  <a:pt x="0" y="220598"/>
                </a:lnTo>
                <a:lnTo>
                  <a:pt x="0" y="1102740"/>
                </a:lnTo>
                <a:lnTo>
                  <a:pt x="4483" y="1147187"/>
                </a:lnTo>
                <a:lnTo>
                  <a:pt x="17341" y="1188591"/>
                </a:lnTo>
                <a:lnTo>
                  <a:pt x="37685" y="1226062"/>
                </a:lnTo>
                <a:lnTo>
                  <a:pt x="64627" y="1258712"/>
                </a:lnTo>
                <a:lnTo>
                  <a:pt x="97277" y="1285654"/>
                </a:lnTo>
                <a:lnTo>
                  <a:pt x="134748" y="1305998"/>
                </a:lnTo>
                <a:lnTo>
                  <a:pt x="176152" y="1318856"/>
                </a:lnTo>
                <a:lnTo>
                  <a:pt x="220599" y="1323339"/>
                </a:lnTo>
                <a:lnTo>
                  <a:pt x="3157600" y="1323339"/>
                </a:lnTo>
                <a:lnTo>
                  <a:pt x="3202047" y="1318856"/>
                </a:lnTo>
                <a:lnTo>
                  <a:pt x="3243451" y="1305998"/>
                </a:lnTo>
                <a:lnTo>
                  <a:pt x="3280922" y="1285654"/>
                </a:lnTo>
                <a:lnTo>
                  <a:pt x="3313572" y="1258712"/>
                </a:lnTo>
                <a:lnTo>
                  <a:pt x="3340514" y="1226062"/>
                </a:lnTo>
                <a:lnTo>
                  <a:pt x="3360858" y="1188591"/>
                </a:lnTo>
                <a:lnTo>
                  <a:pt x="3373716" y="1147187"/>
                </a:lnTo>
                <a:lnTo>
                  <a:pt x="3378199" y="1102740"/>
                </a:lnTo>
                <a:lnTo>
                  <a:pt x="3378199" y="220598"/>
                </a:lnTo>
                <a:lnTo>
                  <a:pt x="3373716" y="176152"/>
                </a:lnTo>
                <a:lnTo>
                  <a:pt x="3360858" y="134748"/>
                </a:lnTo>
                <a:lnTo>
                  <a:pt x="3340514" y="97277"/>
                </a:lnTo>
                <a:lnTo>
                  <a:pt x="3313572" y="64627"/>
                </a:lnTo>
                <a:lnTo>
                  <a:pt x="3280922" y="37685"/>
                </a:lnTo>
                <a:lnTo>
                  <a:pt x="3243451" y="17341"/>
                </a:lnTo>
                <a:lnTo>
                  <a:pt x="3202047" y="4483"/>
                </a:lnTo>
                <a:lnTo>
                  <a:pt x="315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07559" y="3718559"/>
            <a:ext cx="3378200" cy="1323340"/>
          </a:xfrm>
          <a:custGeom>
            <a:avLst/>
            <a:gdLst/>
            <a:ahLst/>
            <a:cxnLst/>
            <a:rect l="l" t="t" r="r" b="b"/>
            <a:pathLst>
              <a:path w="3378200" h="1323339">
                <a:moveTo>
                  <a:pt x="0" y="220598"/>
                </a:moveTo>
                <a:lnTo>
                  <a:pt x="4483" y="176152"/>
                </a:lnTo>
                <a:lnTo>
                  <a:pt x="17341" y="134748"/>
                </a:lnTo>
                <a:lnTo>
                  <a:pt x="37685" y="97277"/>
                </a:lnTo>
                <a:lnTo>
                  <a:pt x="64627" y="64627"/>
                </a:lnTo>
                <a:lnTo>
                  <a:pt x="97277" y="37685"/>
                </a:lnTo>
                <a:lnTo>
                  <a:pt x="134748" y="17341"/>
                </a:lnTo>
                <a:lnTo>
                  <a:pt x="176152" y="4483"/>
                </a:lnTo>
                <a:lnTo>
                  <a:pt x="220599" y="0"/>
                </a:lnTo>
                <a:lnTo>
                  <a:pt x="3157600" y="0"/>
                </a:lnTo>
                <a:lnTo>
                  <a:pt x="3202047" y="4483"/>
                </a:lnTo>
                <a:lnTo>
                  <a:pt x="3243451" y="17341"/>
                </a:lnTo>
                <a:lnTo>
                  <a:pt x="3280922" y="37685"/>
                </a:lnTo>
                <a:lnTo>
                  <a:pt x="3313572" y="64627"/>
                </a:lnTo>
                <a:lnTo>
                  <a:pt x="3340514" y="97277"/>
                </a:lnTo>
                <a:lnTo>
                  <a:pt x="3360858" y="134748"/>
                </a:lnTo>
                <a:lnTo>
                  <a:pt x="3373716" y="176152"/>
                </a:lnTo>
                <a:lnTo>
                  <a:pt x="3378199" y="220598"/>
                </a:lnTo>
                <a:lnTo>
                  <a:pt x="3378199" y="1102740"/>
                </a:lnTo>
                <a:lnTo>
                  <a:pt x="3373716" y="1147187"/>
                </a:lnTo>
                <a:lnTo>
                  <a:pt x="3360858" y="1188591"/>
                </a:lnTo>
                <a:lnTo>
                  <a:pt x="3340514" y="1226062"/>
                </a:lnTo>
                <a:lnTo>
                  <a:pt x="3313572" y="1258712"/>
                </a:lnTo>
                <a:lnTo>
                  <a:pt x="3280922" y="1285654"/>
                </a:lnTo>
                <a:lnTo>
                  <a:pt x="3243451" y="1305998"/>
                </a:lnTo>
                <a:lnTo>
                  <a:pt x="3202047" y="1318856"/>
                </a:lnTo>
                <a:lnTo>
                  <a:pt x="3157600" y="1323339"/>
                </a:lnTo>
                <a:lnTo>
                  <a:pt x="220599" y="1323339"/>
                </a:lnTo>
                <a:lnTo>
                  <a:pt x="176152" y="1318856"/>
                </a:lnTo>
                <a:lnTo>
                  <a:pt x="134748" y="1305998"/>
                </a:lnTo>
                <a:lnTo>
                  <a:pt x="97277" y="1285654"/>
                </a:lnTo>
                <a:lnTo>
                  <a:pt x="64627" y="1258712"/>
                </a:lnTo>
                <a:lnTo>
                  <a:pt x="37685" y="1226062"/>
                </a:lnTo>
                <a:lnTo>
                  <a:pt x="17341" y="1188591"/>
                </a:lnTo>
                <a:lnTo>
                  <a:pt x="4483" y="1147187"/>
                </a:lnTo>
                <a:lnTo>
                  <a:pt x="0" y="1102740"/>
                </a:lnTo>
                <a:lnTo>
                  <a:pt x="0" y="220598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19396" y="4112641"/>
            <a:ext cx="29552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Ürünün içsel </a:t>
            </a:r>
            <a:r>
              <a:rPr dirty="0" sz="1600" spc="-10">
                <a:latin typeface="Calibri"/>
                <a:cs typeface="Calibri"/>
              </a:rPr>
              <a:t>niteliğine ilişkin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izleme</a:t>
            </a:r>
            <a:endParaRPr sz="16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denetim etkinliklerinden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oluşur.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810894" y="5201920"/>
            <a:ext cx="74529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Doğrulama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geçerleme işlemleri temel </a:t>
            </a:r>
            <a:r>
              <a:rPr dirty="0" sz="1600" spc="-15">
                <a:latin typeface="Calibri"/>
                <a:cs typeface="Calibri"/>
              </a:rPr>
              <a:t>olarak </a:t>
            </a:r>
            <a:r>
              <a:rPr dirty="0" sz="1600" spc="-5">
                <a:latin typeface="Calibri"/>
                <a:cs typeface="Calibri"/>
              </a:rPr>
              <a:t>çeşitli </a:t>
            </a:r>
            <a:r>
              <a:rPr dirty="0" sz="1600" spc="-15">
                <a:latin typeface="Calibri"/>
                <a:cs typeface="Calibri"/>
              </a:rPr>
              <a:t>düzeylerde </a:t>
            </a:r>
            <a:r>
              <a:rPr dirty="0" sz="1600" spc="-5">
                <a:latin typeface="Calibri"/>
                <a:cs typeface="Calibri"/>
              </a:rPr>
              <a:t>sınama, </a:t>
            </a:r>
            <a:r>
              <a:rPr dirty="0" sz="1600" spc="-15">
                <a:latin typeface="Calibri"/>
                <a:cs typeface="Calibri"/>
              </a:rPr>
              <a:t>gözden </a:t>
            </a:r>
            <a:r>
              <a:rPr dirty="0" sz="1600" spc="-5">
                <a:latin typeface="Calibri"/>
                <a:cs typeface="Calibri"/>
              </a:rPr>
              <a:t>geçirme,  denetim </a:t>
            </a:r>
            <a:r>
              <a:rPr dirty="0" sz="1600" spc="-15">
                <a:latin typeface="Calibri"/>
                <a:cs typeface="Calibri"/>
              </a:rPr>
              <a:t>ve hata </a:t>
            </a:r>
            <a:r>
              <a:rPr dirty="0" sz="1600" spc="-5">
                <a:latin typeface="Calibri"/>
                <a:cs typeface="Calibri"/>
              </a:rPr>
              <a:t>giderme süreçlerinden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oluşur.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233170"/>
            <a:ext cx="6957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80"/>
              <a:t>Yazılım </a:t>
            </a:r>
            <a:r>
              <a:rPr dirty="0" u="none" sz="2800" spc="-85"/>
              <a:t>Yaşam </a:t>
            </a:r>
            <a:r>
              <a:rPr dirty="0" u="none" sz="2800" spc="-55"/>
              <a:t>Döngüsü Boyunca Sınama</a:t>
            </a:r>
            <a:r>
              <a:rPr dirty="0" u="none" sz="2800" spc="-120"/>
              <a:t> </a:t>
            </a:r>
            <a:r>
              <a:rPr dirty="0" u="none" sz="2800" spc="-60"/>
              <a:t>Etkinlikleri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39140" y="2153920"/>
            <a:ext cx="1148080" cy="350520"/>
          </a:xfrm>
          <a:prstGeom prst="rect">
            <a:avLst/>
          </a:prstGeom>
          <a:solidFill>
            <a:srgbClr val="2583C5"/>
          </a:solidFill>
          <a:ln w="15239">
            <a:solidFill>
              <a:srgbClr val="185F91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495"/>
              </a:spcBef>
            </a:pP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Planlama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2849879"/>
            <a:ext cx="1148080" cy="350520"/>
          </a:xfrm>
          <a:prstGeom prst="rect">
            <a:avLst/>
          </a:prstGeom>
          <a:solidFill>
            <a:srgbClr val="61A29F"/>
          </a:solidFill>
          <a:ln w="15239">
            <a:solidFill>
              <a:srgbClr val="467774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484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Çözümleme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3543300"/>
            <a:ext cx="1148080" cy="350520"/>
          </a:xfrm>
          <a:prstGeom prst="rect">
            <a:avLst/>
          </a:prstGeom>
          <a:solidFill>
            <a:srgbClr val="7082B8"/>
          </a:solidFill>
          <a:ln w="15239">
            <a:solidFill>
              <a:srgbClr val="117DA7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5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Tasarım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" y="4241800"/>
            <a:ext cx="1148080" cy="350520"/>
          </a:xfrm>
          <a:prstGeom prst="rect">
            <a:avLst/>
          </a:prstGeom>
          <a:solidFill>
            <a:srgbClr val="308A70"/>
          </a:solidFill>
          <a:ln w="15239">
            <a:solidFill>
              <a:srgbClr val="117DA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10"/>
              </a:lnSpc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Gerçekleştiri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450"/>
              </a:lnSpc>
            </a:pPr>
            <a:r>
              <a:rPr dirty="0" sz="135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4940300"/>
            <a:ext cx="1148080" cy="350520"/>
          </a:xfrm>
          <a:prstGeom prst="rect">
            <a:avLst/>
          </a:prstGeom>
          <a:solidFill>
            <a:srgbClr val="F09F69"/>
          </a:solidFill>
          <a:ln w="15239">
            <a:solidFill>
              <a:srgbClr val="117DA7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5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Kurulum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9300" y="225043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591819" y="0"/>
                </a:moveTo>
                <a:lnTo>
                  <a:pt x="59181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91819" y="114300"/>
                </a:lnTo>
                <a:lnTo>
                  <a:pt x="591819" y="152400"/>
                </a:lnTo>
                <a:lnTo>
                  <a:pt x="668019" y="76200"/>
                </a:lnTo>
                <a:lnTo>
                  <a:pt x="591819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19300" y="225043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0" y="38100"/>
                </a:moveTo>
                <a:lnTo>
                  <a:pt x="591819" y="38100"/>
                </a:lnTo>
                <a:lnTo>
                  <a:pt x="591819" y="0"/>
                </a:lnTo>
                <a:lnTo>
                  <a:pt x="668019" y="76200"/>
                </a:lnTo>
                <a:lnTo>
                  <a:pt x="591819" y="152400"/>
                </a:lnTo>
                <a:lnTo>
                  <a:pt x="59181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185F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9300" y="2946400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591819" y="0"/>
                </a:moveTo>
                <a:lnTo>
                  <a:pt x="59181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91819" y="114300"/>
                </a:lnTo>
                <a:lnTo>
                  <a:pt x="591819" y="152400"/>
                </a:lnTo>
                <a:lnTo>
                  <a:pt x="668019" y="76200"/>
                </a:lnTo>
                <a:lnTo>
                  <a:pt x="591819" y="0"/>
                </a:lnTo>
                <a:close/>
              </a:path>
            </a:pathLst>
          </a:custGeom>
          <a:solidFill>
            <a:srgbClr val="61A2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9300" y="2946400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0" y="38100"/>
                </a:moveTo>
                <a:lnTo>
                  <a:pt x="591819" y="38100"/>
                </a:lnTo>
                <a:lnTo>
                  <a:pt x="591819" y="0"/>
                </a:lnTo>
                <a:lnTo>
                  <a:pt x="668019" y="76200"/>
                </a:lnTo>
                <a:lnTo>
                  <a:pt x="591819" y="152400"/>
                </a:lnTo>
                <a:lnTo>
                  <a:pt x="59181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467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19300" y="3644900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591819" y="0"/>
                </a:moveTo>
                <a:lnTo>
                  <a:pt x="59181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91819" y="114300"/>
                </a:lnTo>
                <a:lnTo>
                  <a:pt x="591819" y="152400"/>
                </a:lnTo>
                <a:lnTo>
                  <a:pt x="668019" y="76200"/>
                </a:lnTo>
                <a:lnTo>
                  <a:pt x="591819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9300" y="3644900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0" y="38100"/>
                </a:moveTo>
                <a:lnTo>
                  <a:pt x="591819" y="38100"/>
                </a:lnTo>
                <a:lnTo>
                  <a:pt x="591819" y="0"/>
                </a:lnTo>
                <a:lnTo>
                  <a:pt x="668019" y="76200"/>
                </a:lnTo>
                <a:lnTo>
                  <a:pt x="591819" y="152400"/>
                </a:lnTo>
                <a:lnTo>
                  <a:pt x="59181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9300" y="434085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591819" y="0"/>
                </a:moveTo>
                <a:lnTo>
                  <a:pt x="59181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91819" y="114300"/>
                </a:lnTo>
                <a:lnTo>
                  <a:pt x="591819" y="152400"/>
                </a:lnTo>
                <a:lnTo>
                  <a:pt x="668019" y="76200"/>
                </a:lnTo>
                <a:lnTo>
                  <a:pt x="59181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9300" y="434085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0" y="38100"/>
                </a:moveTo>
                <a:lnTo>
                  <a:pt x="591819" y="38100"/>
                </a:lnTo>
                <a:lnTo>
                  <a:pt x="591819" y="0"/>
                </a:lnTo>
                <a:lnTo>
                  <a:pt x="668019" y="76200"/>
                </a:lnTo>
                <a:lnTo>
                  <a:pt x="591819" y="152400"/>
                </a:lnTo>
                <a:lnTo>
                  <a:pt x="59181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9300" y="503935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591819" y="0"/>
                </a:moveTo>
                <a:lnTo>
                  <a:pt x="59181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91819" y="114300"/>
                </a:lnTo>
                <a:lnTo>
                  <a:pt x="591819" y="152400"/>
                </a:lnTo>
                <a:lnTo>
                  <a:pt x="668019" y="76200"/>
                </a:lnTo>
                <a:lnTo>
                  <a:pt x="591819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9300" y="5039359"/>
            <a:ext cx="668020" cy="152400"/>
          </a:xfrm>
          <a:custGeom>
            <a:avLst/>
            <a:gdLst/>
            <a:ahLst/>
            <a:cxnLst/>
            <a:rect l="l" t="t" r="r" b="b"/>
            <a:pathLst>
              <a:path w="668019" h="152400">
                <a:moveTo>
                  <a:pt x="0" y="38100"/>
                </a:moveTo>
                <a:lnTo>
                  <a:pt x="591819" y="38100"/>
                </a:lnTo>
                <a:lnTo>
                  <a:pt x="591819" y="0"/>
                </a:lnTo>
                <a:lnTo>
                  <a:pt x="668019" y="76200"/>
                </a:lnTo>
                <a:lnTo>
                  <a:pt x="591819" y="152400"/>
                </a:lnTo>
                <a:lnTo>
                  <a:pt x="59181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9400" y="2047239"/>
            <a:ext cx="1417320" cy="571500"/>
          </a:xfrm>
          <a:custGeom>
            <a:avLst/>
            <a:gdLst/>
            <a:ahLst/>
            <a:cxnLst/>
            <a:rect l="l" t="t" r="r" b="b"/>
            <a:pathLst>
              <a:path w="1417320" h="571500">
                <a:moveTo>
                  <a:pt x="1322070" y="0"/>
                </a:move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476250"/>
                </a:lnTo>
                <a:lnTo>
                  <a:pt x="7489" y="513314"/>
                </a:lnTo>
                <a:lnTo>
                  <a:pt x="27908" y="543591"/>
                </a:lnTo>
                <a:lnTo>
                  <a:pt x="58185" y="564010"/>
                </a:lnTo>
                <a:lnTo>
                  <a:pt x="95250" y="571500"/>
                </a:lnTo>
                <a:lnTo>
                  <a:pt x="1322070" y="571500"/>
                </a:lnTo>
                <a:lnTo>
                  <a:pt x="1359134" y="564010"/>
                </a:lnTo>
                <a:lnTo>
                  <a:pt x="1389411" y="543591"/>
                </a:lnTo>
                <a:lnTo>
                  <a:pt x="1409830" y="513314"/>
                </a:lnTo>
                <a:lnTo>
                  <a:pt x="1417320" y="476250"/>
                </a:lnTo>
                <a:lnTo>
                  <a:pt x="1417320" y="95250"/>
                </a:lnTo>
                <a:lnTo>
                  <a:pt x="1409830" y="58185"/>
                </a:lnTo>
                <a:lnTo>
                  <a:pt x="1389411" y="27908"/>
                </a:lnTo>
                <a:lnTo>
                  <a:pt x="1359134" y="7489"/>
                </a:lnTo>
                <a:lnTo>
                  <a:pt x="132207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19400" y="2047239"/>
            <a:ext cx="1417320" cy="571500"/>
          </a:xfrm>
          <a:custGeom>
            <a:avLst/>
            <a:gdLst/>
            <a:ahLst/>
            <a:cxnLst/>
            <a:rect l="l" t="t" r="r" b="b"/>
            <a:pathLst>
              <a:path w="1417320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1322070" y="0"/>
                </a:lnTo>
                <a:lnTo>
                  <a:pt x="1359134" y="7489"/>
                </a:lnTo>
                <a:lnTo>
                  <a:pt x="1389411" y="27908"/>
                </a:lnTo>
                <a:lnTo>
                  <a:pt x="1409830" y="58185"/>
                </a:lnTo>
                <a:lnTo>
                  <a:pt x="1417320" y="95250"/>
                </a:lnTo>
                <a:lnTo>
                  <a:pt x="1417320" y="476250"/>
                </a:lnTo>
                <a:lnTo>
                  <a:pt x="1409830" y="513314"/>
                </a:lnTo>
                <a:lnTo>
                  <a:pt x="1389411" y="543591"/>
                </a:lnTo>
                <a:lnTo>
                  <a:pt x="1359134" y="564010"/>
                </a:lnTo>
                <a:lnTo>
                  <a:pt x="1322070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185F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08629" y="2102167"/>
            <a:ext cx="1040130" cy="439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3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Planı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9400" y="2738120"/>
            <a:ext cx="1417320" cy="571500"/>
          </a:xfrm>
          <a:custGeom>
            <a:avLst/>
            <a:gdLst/>
            <a:ahLst/>
            <a:cxnLst/>
            <a:rect l="l" t="t" r="r" b="b"/>
            <a:pathLst>
              <a:path w="1417320" h="571500">
                <a:moveTo>
                  <a:pt x="1322070" y="0"/>
                </a:move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476250"/>
                </a:lnTo>
                <a:lnTo>
                  <a:pt x="7489" y="513314"/>
                </a:lnTo>
                <a:lnTo>
                  <a:pt x="27908" y="543591"/>
                </a:lnTo>
                <a:lnTo>
                  <a:pt x="58185" y="564010"/>
                </a:lnTo>
                <a:lnTo>
                  <a:pt x="95250" y="571500"/>
                </a:lnTo>
                <a:lnTo>
                  <a:pt x="1322070" y="571500"/>
                </a:lnTo>
                <a:lnTo>
                  <a:pt x="1359134" y="564010"/>
                </a:lnTo>
                <a:lnTo>
                  <a:pt x="1389411" y="543591"/>
                </a:lnTo>
                <a:lnTo>
                  <a:pt x="1409830" y="513314"/>
                </a:lnTo>
                <a:lnTo>
                  <a:pt x="1417320" y="476250"/>
                </a:lnTo>
                <a:lnTo>
                  <a:pt x="1417320" y="95250"/>
                </a:lnTo>
                <a:lnTo>
                  <a:pt x="1409830" y="58185"/>
                </a:lnTo>
                <a:lnTo>
                  <a:pt x="1389411" y="27908"/>
                </a:lnTo>
                <a:lnTo>
                  <a:pt x="1359134" y="7489"/>
                </a:lnTo>
                <a:lnTo>
                  <a:pt x="1322070" y="0"/>
                </a:lnTo>
                <a:close/>
              </a:path>
            </a:pathLst>
          </a:custGeom>
          <a:solidFill>
            <a:srgbClr val="61A2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19400" y="2738120"/>
            <a:ext cx="1417320" cy="571500"/>
          </a:xfrm>
          <a:custGeom>
            <a:avLst/>
            <a:gdLst/>
            <a:ahLst/>
            <a:cxnLst/>
            <a:rect l="l" t="t" r="r" b="b"/>
            <a:pathLst>
              <a:path w="1417320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1322070" y="0"/>
                </a:lnTo>
                <a:lnTo>
                  <a:pt x="1359134" y="7489"/>
                </a:lnTo>
                <a:lnTo>
                  <a:pt x="1389411" y="27908"/>
                </a:lnTo>
                <a:lnTo>
                  <a:pt x="1409830" y="58185"/>
                </a:lnTo>
                <a:lnTo>
                  <a:pt x="1417320" y="95250"/>
                </a:lnTo>
                <a:lnTo>
                  <a:pt x="1417320" y="476250"/>
                </a:lnTo>
                <a:lnTo>
                  <a:pt x="1409830" y="513314"/>
                </a:lnTo>
                <a:lnTo>
                  <a:pt x="1389411" y="543591"/>
                </a:lnTo>
                <a:lnTo>
                  <a:pt x="1359134" y="564010"/>
                </a:lnTo>
                <a:lnTo>
                  <a:pt x="1322070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ln w="15240">
            <a:solidFill>
              <a:srgbClr val="467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75610" y="2793428"/>
            <a:ext cx="1102360" cy="439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Alt</a:t>
            </a: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r>
              <a:rPr dirty="0" sz="1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Planları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9400" y="34340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1322451" y="0"/>
                </a:moveTo>
                <a:lnTo>
                  <a:pt x="94868" y="0"/>
                </a:lnTo>
                <a:lnTo>
                  <a:pt x="57917" y="7447"/>
                </a:lnTo>
                <a:lnTo>
                  <a:pt x="27765" y="27765"/>
                </a:lnTo>
                <a:lnTo>
                  <a:pt x="7447" y="57917"/>
                </a:lnTo>
                <a:lnTo>
                  <a:pt x="0" y="94869"/>
                </a:lnTo>
                <a:lnTo>
                  <a:pt x="0" y="474091"/>
                </a:lnTo>
                <a:lnTo>
                  <a:pt x="7447" y="511042"/>
                </a:lnTo>
                <a:lnTo>
                  <a:pt x="27765" y="541194"/>
                </a:lnTo>
                <a:lnTo>
                  <a:pt x="57917" y="561512"/>
                </a:lnTo>
                <a:lnTo>
                  <a:pt x="94868" y="568960"/>
                </a:lnTo>
                <a:lnTo>
                  <a:pt x="1322451" y="568960"/>
                </a:lnTo>
                <a:lnTo>
                  <a:pt x="1359402" y="561512"/>
                </a:lnTo>
                <a:lnTo>
                  <a:pt x="1389554" y="541194"/>
                </a:lnTo>
                <a:lnTo>
                  <a:pt x="1409872" y="511042"/>
                </a:lnTo>
                <a:lnTo>
                  <a:pt x="1417320" y="474091"/>
                </a:lnTo>
                <a:lnTo>
                  <a:pt x="1417320" y="94869"/>
                </a:lnTo>
                <a:lnTo>
                  <a:pt x="1409872" y="57917"/>
                </a:lnTo>
                <a:lnTo>
                  <a:pt x="1389554" y="27765"/>
                </a:lnTo>
                <a:lnTo>
                  <a:pt x="1359402" y="7447"/>
                </a:lnTo>
                <a:lnTo>
                  <a:pt x="1322451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19400" y="34340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0" y="94869"/>
                </a:moveTo>
                <a:lnTo>
                  <a:pt x="7447" y="57917"/>
                </a:lnTo>
                <a:lnTo>
                  <a:pt x="27765" y="27765"/>
                </a:lnTo>
                <a:lnTo>
                  <a:pt x="57917" y="7447"/>
                </a:lnTo>
                <a:lnTo>
                  <a:pt x="94868" y="0"/>
                </a:lnTo>
                <a:lnTo>
                  <a:pt x="1322451" y="0"/>
                </a:lnTo>
                <a:lnTo>
                  <a:pt x="1359402" y="7447"/>
                </a:lnTo>
                <a:lnTo>
                  <a:pt x="1389554" y="27765"/>
                </a:lnTo>
                <a:lnTo>
                  <a:pt x="1409872" y="57917"/>
                </a:lnTo>
                <a:lnTo>
                  <a:pt x="1417320" y="94869"/>
                </a:lnTo>
                <a:lnTo>
                  <a:pt x="1417320" y="474091"/>
                </a:lnTo>
                <a:lnTo>
                  <a:pt x="1409872" y="511042"/>
                </a:lnTo>
                <a:lnTo>
                  <a:pt x="1389554" y="541194"/>
                </a:lnTo>
                <a:lnTo>
                  <a:pt x="1359402" y="561512"/>
                </a:lnTo>
                <a:lnTo>
                  <a:pt x="1322451" y="568960"/>
                </a:lnTo>
                <a:lnTo>
                  <a:pt x="94868" y="568960"/>
                </a:lnTo>
                <a:lnTo>
                  <a:pt x="57917" y="561512"/>
                </a:lnTo>
                <a:lnTo>
                  <a:pt x="27765" y="541194"/>
                </a:lnTo>
                <a:lnTo>
                  <a:pt x="7447" y="511042"/>
                </a:lnTo>
                <a:lnTo>
                  <a:pt x="0" y="474091"/>
                </a:lnTo>
                <a:lnTo>
                  <a:pt x="0" y="9486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26714" y="3426078"/>
            <a:ext cx="11633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Modül Sınama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Planı</a:t>
            </a:r>
            <a:endParaRPr sz="900">
              <a:latin typeface="Calibri"/>
              <a:cs typeface="Calibri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Belirtimleri</a:t>
            </a:r>
            <a:endParaRPr sz="900">
              <a:latin typeface="Calibri"/>
              <a:cs typeface="Calibri"/>
            </a:endParaRPr>
          </a:p>
          <a:p>
            <a:pPr marL="228600" marR="271780" indent="-215900">
              <a:lnSpc>
                <a:spcPct val="100000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Eğitim  Kılavuzları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19400" y="41325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1322451" y="0"/>
                </a:moveTo>
                <a:lnTo>
                  <a:pt x="94868" y="0"/>
                </a:lnTo>
                <a:lnTo>
                  <a:pt x="57917" y="7447"/>
                </a:lnTo>
                <a:lnTo>
                  <a:pt x="27765" y="27765"/>
                </a:lnTo>
                <a:lnTo>
                  <a:pt x="7447" y="57917"/>
                </a:lnTo>
                <a:lnTo>
                  <a:pt x="0" y="94869"/>
                </a:lnTo>
                <a:lnTo>
                  <a:pt x="0" y="474091"/>
                </a:lnTo>
                <a:lnTo>
                  <a:pt x="7447" y="511042"/>
                </a:lnTo>
                <a:lnTo>
                  <a:pt x="27765" y="541194"/>
                </a:lnTo>
                <a:lnTo>
                  <a:pt x="57917" y="561512"/>
                </a:lnTo>
                <a:lnTo>
                  <a:pt x="94868" y="568960"/>
                </a:lnTo>
                <a:lnTo>
                  <a:pt x="1322451" y="568960"/>
                </a:lnTo>
                <a:lnTo>
                  <a:pt x="1359402" y="561512"/>
                </a:lnTo>
                <a:lnTo>
                  <a:pt x="1389554" y="541194"/>
                </a:lnTo>
                <a:lnTo>
                  <a:pt x="1409872" y="511042"/>
                </a:lnTo>
                <a:lnTo>
                  <a:pt x="1417320" y="474091"/>
                </a:lnTo>
                <a:lnTo>
                  <a:pt x="1417320" y="94869"/>
                </a:lnTo>
                <a:lnTo>
                  <a:pt x="1409872" y="57917"/>
                </a:lnTo>
                <a:lnTo>
                  <a:pt x="1389554" y="27765"/>
                </a:lnTo>
                <a:lnTo>
                  <a:pt x="1359402" y="7447"/>
                </a:lnTo>
                <a:lnTo>
                  <a:pt x="1322451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19400" y="41325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0" y="94869"/>
                </a:moveTo>
                <a:lnTo>
                  <a:pt x="7447" y="57917"/>
                </a:lnTo>
                <a:lnTo>
                  <a:pt x="27765" y="27765"/>
                </a:lnTo>
                <a:lnTo>
                  <a:pt x="57917" y="7447"/>
                </a:lnTo>
                <a:lnTo>
                  <a:pt x="94868" y="0"/>
                </a:lnTo>
                <a:lnTo>
                  <a:pt x="1322451" y="0"/>
                </a:lnTo>
                <a:lnTo>
                  <a:pt x="1359402" y="7447"/>
                </a:lnTo>
                <a:lnTo>
                  <a:pt x="1389554" y="27765"/>
                </a:lnTo>
                <a:lnTo>
                  <a:pt x="1409872" y="57917"/>
                </a:lnTo>
                <a:lnTo>
                  <a:pt x="1417320" y="94869"/>
                </a:lnTo>
                <a:lnTo>
                  <a:pt x="1417320" y="474091"/>
                </a:lnTo>
                <a:lnTo>
                  <a:pt x="1409872" y="511042"/>
                </a:lnTo>
                <a:lnTo>
                  <a:pt x="1389554" y="541194"/>
                </a:lnTo>
                <a:lnTo>
                  <a:pt x="1359402" y="561512"/>
                </a:lnTo>
                <a:lnTo>
                  <a:pt x="1322451" y="568960"/>
                </a:lnTo>
                <a:lnTo>
                  <a:pt x="94868" y="568960"/>
                </a:lnTo>
                <a:lnTo>
                  <a:pt x="57917" y="561512"/>
                </a:lnTo>
                <a:lnTo>
                  <a:pt x="27765" y="541194"/>
                </a:lnTo>
                <a:lnTo>
                  <a:pt x="7447" y="511042"/>
                </a:lnTo>
                <a:lnTo>
                  <a:pt x="0" y="474091"/>
                </a:lnTo>
                <a:lnTo>
                  <a:pt x="0" y="9486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926714" y="4124959"/>
            <a:ext cx="9296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Modül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endParaRPr sz="900">
              <a:latin typeface="Calibri"/>
              <a:cs typeface="Calibri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Bütünleştirme</a:t>
            </a:r>
            <a:endParaRPr sz="9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endParaRPr sz="900">
              <a:latin typeface="Calibri"/>
              <a:cs typeface="Calibri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Sınayıcı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Eğitimi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19400" y="48310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1322451" y="0"/>
                </a:moveTo>
                <a:lnTo>
                  <a:pt x="94868" y="0"/>
                </a:lnTo>
                <a:lnTo>
                  <a:pt x="57917" y="7447"/>
                </a:lnTo>
                <a:lnTo>
                  <a:pt x="27765" y="27765"/>
                </a:lnTo>
                <a:lnTo>
                  <a:pt x="7447" y="57917"/>
                </a:lnTo>
                <a:lnTo>
                  <a:pt x="0" y="94869"/>
                </a:lnTo>
                <a:lnTo>
                  <a:pt x="0" y="474091"/>
                </a:lnTo>
                <a:lnTo>
                  <a:pt x="7447" y="511042"/>
                </a:lnTo>
                <a:lnTo>
                  <a:pt x="27765" y="541194"/>
                </a:lnTo>
                <a:lnTo>
                  <a:pt x="57917" y="561512"/>
                </a:lnTo>
                <a:lnTo>
                  <a:pt x="94868" y="568960"/>
                </a:lnTo>
                <a:lnTo>
                  <a:pt x="1322451" y="568960"/>
                </a:lnTo>
                <a:lnTo>
                  <a:pt x="1359402" y="561512"/>
                </a:lnTo>
                <a:lnTo>
                  <a:pt x="1389554" y="541194"/>
                </a:lnTo>
                <a:lnTo>
                  <a:pt x="1409872" y="511042"/>
                </a:lnTo>
                <a:lnTo>
                  <a:pt x="1417320" y="474091"/>
                </a:lnTo>
                <a:lnTo>
                  <a:pt x="1417320" y="94869"/>
                </a:lnTo>
                <a:lnTo>
                  <a:pt x="1409872" y="57917"/>
                </a:lnTo>
                <a:lnTo>
                  <a:pt x="1389554" y="27765"/>
                </a:lnTo>
                <a:lnTo>
                  <a:pt x="1359402" y="7447"/>
                </a:lnTo>
                <a:lnTo>
                  <a:pt x="1322451" y="0"/>
                </a:lnTo>
                <a:close/>
              </a:path>
            </a:pathLst>
          </a:custGeom>
          <a:solidFill>
            <a:srgbClr val="F09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9400" y="4831079"/>
            <a:ext cx="1417320" cy="568960"/>
          </a:xfrm>
          <a:custGeom>
            <a:avLst/>
            <a:gdLst/>
            <a:ahLst/>
            <a:cxnLst/>
            <a:rect l="l" t="t" r="r" b="b"/>
            <a:pathLst>
              <a:path w="1417320" h="568960">
                <a:moveTo>
                  <a:pt x="0" y="94869"/>
                </a:moveTo>
                <a:lnTo>
                  <a:pt x="7447" y="57917"/>
                </a:lnTo>
                <a:lnTo>
                  <a:pt x="27765" y="27765"/>
                </a:lnTo>
                <a:lnTo>
                  <a:pt x="57917" y="7447"/>
                </a:lnTo>
                <a:lnTo>
                  <a:pt x="94868" y="0"/>
                </a:lnTo>
                <a:lnTo>
                  <a:pt x="1322451" y="0"/>
                </a:lnTo>
                <a:lnTo>
                  <a:pt x="1359402" y="7447"/>
                </a:lnTo>
                <a:lnTo>
                  <a:pt x="1389554" y="27765"/>
                </a:lnTo>
                <a:lnTo>
                  <a:pt x="1409872" y="57917"/>
                </a:lnTo>
                <a:lnTo>
                  <a:pt x="1417320" y="94869"/>
                </a:lnTo>
                <a:lnTo>
                  <a:pt x="1417320" y="474091"/>
                </a:lnTo>
                <a:lnTo>
                  <a:pt x="1409872" y="511042"/>
                </a:lnTo>
                <a:lnTo>
                  <a:pt x="1389554" y="541194"/>
                </a:lnTo>
                <a:lnTo>
                  <a:pt x="1359402" y="561512"/>
                </a:lnTo>
                <a:lnTo>
                  <a:pt x="1322451" y="568960"/>
                </a:lnTo>
                <a:lnTo>
                  <a:pt x="94868" y="568960"/>
                </a:lnTo>
                <a:lnTo>
                  <a:pt x="57917" y="561512"/>
                </a:lnTo>
                <a:lnTo>
                  <a:pt x="27765" y="541194"/>
                </a:lnTo>
                <a:lnTo>
                  <a:pt x="7447" y="511042"/>
                </a:lnTo>
                <a:lnTo>
                  <a:pt x="0" y="474091"/>
                </a:lnTo>
                <a:lnTo>
                  <a:pt x="0" y="9486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926714" y="4840858"/>
            <a:ext cx="1183005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Kullanıcı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Sınama</a:t>
            </a:r>
            <a:endParaRPr sz="1100">
              <a:latin typeface="Calibri"/>
              <a:cs typeface="Calibri"/>
            </a:endParaRPr>
          </a:p>
          <a:p>
            <a:pPr marL="228600" marR="415925" indent="-215900">
              <a:lnSpc>
                <a:spcPts val="1360"/>
              </a:lnSpc>
              <a:spcBef>
                <a:spcPts val="3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Sınama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ı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9629" y="2084704"/>
            <a:ext cx="368998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Planlama Aşamasında genel </a:t>
            </a:r>
            <a:r>
              <a:rPr dirty="0" sz="1100">
                <a:latin typeface="Calibri"/>
                <a:cs typeface="Calibri"/>
              </a:rPr>
              <a:t>sınama </a:t>
            </a:r>
            <a:r>
              <a:rPr dirty="0" sz="1100" spc="-10">
                <a:latin typeface="Calibri"/>
                <a:cs typeface="Calibri"/>
              </a:rPr>
              <a:t>planı </a:t>
            </a:r>
            <a:r>
              <a:rPr dirty="0" sz="1100" spc="-5">
                <a:latin typeface="Calibri"/>
                <a:cs typeface="Calibri"/>
              </a:rPr>
              <a:t>oluşturulur. Söz  konusu plan </a:t>
            </a:r>
            <a:r>
              <a:rPr dirty="0" sz="1100" spc="-10">
                <a:latin typeface="Calibri"/>
                <a:cs typeface="Calibri"/>
              </a:rPr>
              <a:t>tüm </a:t>
            </a:r>
            <a:r>
              <a:rPr dirty="0" sz="1100" spc="-5">
                <a:latin typeface="Calibri"/>
                <a:cs typeface="Calibri"/>
              </a:rPr>
              <a:t>sınama etkinliklerini </a:t>
            </a:r>
            <a:r>
              <a:rPr dirty="0" sz="1100" spc="-15">
                <a:latin typeface="Calibri"/>
                <a:cs typeface="Calibri"/>
              </a:rPr>
              <a:t>çok </a:t>
            </a:r>
            <a:r>
              <a:rPr dirty="0" sz="1100" spc="-5">
                <a:latin typeface="Calibri"/>
                <a:cs typeface="Calibri"/>
              </a:rPr>
              <a:t>genel hatlarıyla  tanımlar </a:t>
            </a:r>
            <a:r>
              <a:rPr dirty="0" sz="1100">
                <a:latin typeface="Calibri"/>
                <a:cs typeface="Calibri"/>
              </a:rPr>
              <a:t>ve sınama </a:t>
            </a:r>
            <a:r>
              <a:rPr dirty="0" sz="1100" spc="-5">
                <a:latin typeface="Calibri"/>
                <a:cs typeface="Calibri"/>
              </a:rPr>
              <a:t>planlamasında verilen </a:t>
            </a:r>
            <a:r>
              <a:rPr dirty="0" sz="1100">
                <a:latin typeface="Calibri"/>
                <a:cs typeface="Calibri"/>
              </a:rPr>
              <a:t>bilgileri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içerir.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9629" y="2851086"/>
            <a:ext cx="3685540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Çözümleme aşamasında, </a:t>
            </a:r>
            <a:r>
              <a:rPr dirty="0" sz="1100" spc="-10">
                <a:latin typeface="Calibri"/>
                <a:cs typeface="Calibri"/>
              </a:rPr>
              <a:t>sistemler </a:t>
            </a:r>
            <a:r>
              <a:rPr dirty="0" sz="1100">
                <a:latin typeface="Calibri"/>
                <a:cs typeface="Calibri"/>
              </a:rPr>
              <a:t>ve </a:t>
            </a:r>
            <a:r>
              <a:rPr dirty="0" sz="1100" spc="-5">
                <a:latin typeface="Calibri"/>
                <a:cs typeface="Calibri"/>
              </a:rPr>
              <a:t>alt sistemler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ortaya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çıkarılır </a:t>
            </a:r>
            <a:r>
              <a:rPr dirty="0" sz="1100">
                <a:latin typeface="Calibri"/>
                <a:cs typeface="Calibri"/>
              </a:rPr>
              <a:t>ve sınama </a:t>
            </a:r>
            <a:r>
              <a:rPr dirty="0" sz="1100" spc="-5">
                <a:latin typeface="Calibri"/>
                <a:cs typeface="Calibri"/>
              </a:rPr>
              <a:t>planı alt sistemler bazında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ayrıntılandırılır.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59629" y="3354959"/>
            <a:ext cx="3689985" cy="128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Tasarım aşaması, tüm </a:t>
            </a:r>
            <a:r>
              <a:rPr dirty="0" sz="1100">
                <a:latin typeface="Calibri"/>
                <a:cs typeface="Calibri"/>
              </a:rPr>
              <a:t>yazılım </a:t>
            </a:r>
            <a:r>
              <a:rPr dirty="0" sz="1100" spc="-10">
                <a:latin typeface="Calibri"/>
                <a:cs typeface="Calibri"/>
              </a:rPr>
              <a:t>modüllerinin </a:t>
            </a:r>
            <a:r>
              <a:rPr dirty="0" sz="1100" spc="-5">
                <a:latin typeface="Calibri"/>
                <a:cs typeface="Calibri"/>
              </a:rPr>
              <a:t>ortaya çıkarıldığı  aşamadır. </a:t>
            </a:r>
            <a:r>
              <a:rPr dirty="0" sz="1100">
                <a:latin typeface="Calibri"/>
                <a:cs typeface="Calibri"/>
              </a:rPr>
              <a:t>Bu </a:t>
            </a:r>
            <a:r>
              <a:rPr dirty="0" sz="1100" spc="-5">
                <a:latin typeface="Calibri"/>
                <a:cs typeface="Calibri"/>
              </a:rPr>
              <a:t>aşamanın başlangıcında yazılım modülleri </a:t>
            </a:r>
            <a:r>
              <a:rPr dirty="0" sz="1100">
                <a:latin typeface="Calibri"/>
                <a:cs typeface="Calibri"/>
              </a:rPr>
              <a:t>için  sınama </a:t>
            </a:r>
            <a:r>
              <a:rPr dirty="0" sz="1100" spc="-10">
                <a:latin typeface="Calibri"/>
                <a:cs typeface="Calibri"/>
              </a:rPr>
              <a:t>planı </a:t>
            </a:r>
            <a:r>
              <a:rPr dirty="0" sz="1100" spc="-5">
                <a:latin typeface="Calibri"/>
                <a:cs typeface="Calibri"/>
              </a:rPr>
              <a:t>detaylandırılır </a:t>
            </a:r>
            <a:r>
              <a:rPr dirty="0" sz="1100">
                <a:latin typeface="Calibri"/>
                <a:cs typeface="Calibri"/>
              </a:rPr>
              <a:t>ve sınama </a:t>
            </a:r>
            <a:r>
              <a:rPr dirty="0" sz="1100" spc="-5">
                <a:latin typeface="Calibri"/>
                <a:cs typeface="Calibri"/>
              </a:rPr>
              <a:t>belirtimleri hazırlanır. Söz  konusu belirtimler, kullanıcı kılavuzları </a:t>
            </a:r>
            <a:r>
              <a:rPr dirty="0" sz="1100">
                <a:latin typeface="Calibri"/>
                <a:cs typeface="Calibri"/>
              </a:rPr>
              <a:t>ile </a:t>
            </a:r>
            <a:r>
              <a:rPr dirty="0" sz="1100" spc="-5">
                <a:latin typeface="Calibri"/>
                <a:cs typeface="Calibri"/>
              </a:rPr>
              <a:t>birlikte sınamaya  </a:t>
            </a:r>
            <a:r>
              <a:rPr dirty="0" sz="1100">
                <a:latin typeface="Calibri"/>
                <a:cs typeface="Calibri"/>
              </a:rPr>
              <a:t>ilişkin </a:t>
            </a:r>
            <a:r>
              <a:rPr dirty="0" sz="1100" spc="-5">
                <a:latin typeface="Calibri"/>
                <a:cs typeface="Calibri"/>
              </a:rPr>
              <a:t>eğitim </a:t>
            </a:r>
            <a:r>
              <a:rPr dirty="0" sz="1100">
                <a:latin typeface="Calibri"/>
                <a:cs typeface="Calibri"/>
              </a:rPr>
              <a:t>için </a:t>
            </a:r>
            <a:r>
              <a:rPr dirty="0" sz="1100" spc="-5">
                <a:latin typeface="Calibri"/>
                <a:cs typeface="Calibri"/>
              </a:rPr>
              <a:t>temel </a:t>
            </a:r>
            <a:r>
              <a:rPr dirty="0" sz="1100">
                <a:latin typeface="Calibri"/>
                <a:cs typeface="Calibri"/>
              </a:rPr>
              <a:t>bilgileri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oluşturur.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45"/>
              </a:spcBef>
            </a:pPr>
            <a:r>
              <a:rPr dirty="0" sz="1100" spc="-5">
                <a:latin typeface="Calibri"/>
                <a:cs typeface="Calibri"/>
              </a:rPr>
              <a:t>Gerçekleştirim aşamasında teknik sınamalar </a:t>
            </a:r>
            <a:r>
              <a:rPr dirty="0" sz="1100">
                <a:latin typeface="Calibri"/>
                <a:cs typeface="Calibri"/>
              </a:rPr>
              <a:t>yapılır,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sınama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raporları hazırlanır </a:t>
            </a:r>
            <a:r>
              <a:rPr dirty="0" sz="1100">
                <a:latin typeface="Calibri"/>
                <a:cs typeface="Calibri"/>
              </a:rPr>
              <a:t>ve </a:t>
            </a:r>
            <a:r>
              <a:rPr dirty="0" sz="1100" spc="-5">
                <a:latin typeface="Calibri"/>
                <a:cs typeface="Calibri"/>
              </a:rPr>
              <a:t>kullanıcı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eğitilir.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59629" y="4946650"/>
            <a:ext cx="368807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5000" algn="l"/>
                <a:tab pos="1506220" algn="l"/>
                <a:tab pos="2037080" algn="l"/>
                <a:tab pos="2489200" algn="l"/>
                <a:tab pos="3091815" algn="l"/>
              </a:tabLst>
            </a:pPr>
            <a:r>
              <a:rPr dirty="0" sz="1100" spc="5">
                <a:latin typeface="Calibri"/>
                <a:cs typeface="Calibri"/>
              </a:rPr>
              <a:t>K</a:t>
            </a:r>
            <a:r>
              <a:rPr dirty="0" sz="1100" spc="-5">
                <a:latin typeface="Calibri"/>
                <a:cs typeface="Calibri"/>
              </a:rPr>
              <a:t>uru</a:t>
            </a:r>
            <a:r>
              <a:rPr dirty="0" sz="1100" spc="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m	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ş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3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sı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da</a:t>
            </a:r>
            <a:r>
              <a:rPr dirty="0" sz="1100">
                <a:latin typeface="Calibri"/>
                <a:cs typeface="Calibri"/>
              </a:rPr>
              <a:t>n	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 spc="-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n	</a:t>
            </a:r>
            <a:r>
              <a:rPr dirty="0" sz="1100" spc="5">
                <a:latin typeface="Calibri"/>
                <a:cs typeface="Calibri"/>
              </a:rPr>
              <a:t>s</a:t>
            </a:r>
            <a:r>
              <a:rPr dirty="0" sz="1100" spc="-5">
                <a:latin typeface="Calibri"/>
                <a:cs typeface="Calibri"/>
              </a:rPr>
              <a:t>onr</a:t>
            </a:r>
            <a:r>
              <a:rPr dirty="0" sz="1100">
                <a:latin typeface="Calibri"/>
                <a:cs typeface="Calibri"/>
              </a:rPr>
              <a:t>a	</a:t>
            </a:r>
            <a:r>
              <a:rPr dirty="0" sz="1100" spc="15">
                <a:latin typeface="Calibri"/>
                <a:cs typeface="Calibri"/>
              </a:rPr>
              <a:t>k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 spc="5">
                <a:latin typeface="Calibri"/>
                <a:cs typeface="Calibri"/>
              </a:rPr>
              <a:t>ll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ı</a:t>
            </a:r>
            <a:r>
              <a:rPr dirty="0" sz="1100" spc="-10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ı	</a:t>
            </a:r>
            <a:r>
              <a:rPr dirty="0" sz="1100" spc="-1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ı</a:t>
            </a:r>
            <a:r>
              <a:rPr dirty="0" sz="1100" spc="-5">
                <a:latin typeface="Calibri"/>
                <a:cs typeface="Calibri"/>
              </a:rPr>
              <a:t>na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l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r</a:t>
            </a:r>
            <a:r>
              <a:rPr dirty="0" sz="1100">
                <a:latin typeface="Calibri"/>
                <a:cs typeface="Calibri"/>
              </a:rPr>
              <a:t>ı  </a:t>
            </a:r>
            <a:r>
              <a:rPr dirty="0" sz="1100" spc="-5">
                <a:latin typeface="Calibri"/>
                <a:cs typeface="Calibri"/>
              </a:rPr>
              <a:t>yapılarak </a:t>
            </a:r>
            <a:r>
              <a:rPr dirty="0" sz="1100">
                <a:latin typeface="Calibri"/>
                <a:cs typeface="Calibri"/>
              </a:rPr>
              <a:t>sınama </a:t>
            </a:r>
            <a:r>
              <a:rPr dirty="0" sz="1100" spc="-5">
                <a:latin typeface="Calibri"/>
                <a:cs typeface="Calibri"/>
              </a:rPr>
              <a:t>raporu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hazırlanır.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9429" y="2061210"/>
            <a:ext cx="160020" cy="556260"/>
          </a:xfrm>
          <a:custGeom>
            <a:avLst/>
            <a:gdLst/>
            <a:ahLst/>
            <a:cxnLst/>
            <a:rect l="l" t="t" r="r" b="b"/>
            <a:pathLst>
              <a:path w="160020" h="556260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64794"/>
                </a:lnTo>
                <a:lnTo>
                  <a:pt x="86296" y="269986"/>
                </a:lnTo>
                <a:lnTo>
                  <a:pt x="103441" y="274224"/>
                </a:lnTo>
                <a:lnTo>
                  <a:pt x="128873" y="277082"/>
                </a:lnTo>
                <a:lnTo>
                  <a:pt x="160020" y="278129"/>
                </a:lnTo>
                <a:lnTo>
                  <a:pt x="128873" y="279177"/>
                </a:lnTo>
                <a:lnTo>
                  <a:pt x="103441" y="282035"/>
                </a:lnTo>
                <a:lnTo>
                  <a:pt x="86296" y="286273"/>
                </a:lnTo>
                <a:lnTo>
                  <a:pt x="80010" y="291464"/>
                </a:lnTo>
                <a:lnTo>
                  <a:pt x="80010" y="542925"/>
                </a:lnTo>
                <a:lnTo>
                  <a:pt x="73723" y="548116"/>
                </a:lnTo>
                <a:lnTo>
                  <a:pt x="56578" y="552354"/>
                </a:lnTo>
                <a:lnTo>
                  <a:pt x="31146" y="555212"/>
                </a:lnTo>
                <a:lnTo>
                  <a:pt x="0" y="556260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29429" y="2741929"/>
            <a:ext cx="160020" cy="568960"/>
          </a:xfrm>
          <a:custGeom>
            <a:avLst/>
            <a:gdLst/>
            <a:ahLst/>
            <a:cxnLst/>
            <a:rect l="l" t="t" r="r" b="b"/>
            <a:pathLst>
              <a:path w="160020" h="568960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71145"/>
                </a:lnTo>
                <a:lnTo>
                  <a:pt x="86296" y="276336"/>
                </a:lnTo>
                <a:lnTo>
                  <a:pt x="103441" y="280574"/>
                </a:lnTo>
                <a:lnTo>
                  <a:pt x="128873" y="283432"/>
                </a:lnTo>
                <a:lnTo>
                  <a:pt x="160020" y="284480"/>
                </a:lnTo>
                <a:lnTo>
                  <a:pt x="128873" y="285527"/>
                </a:lnTo>
                <a:lnTo>
                  <a:pt x="103441" y="288385"/>
                </a:lnTo>
                <a:lnTo>
                  <a:pt x="86296" y="292623"/>
                </a:lnTo>
                <a:lnTo>
                  <a:pt x="80010" y="297815"/>
                </a:lnTo>
                <a:lnTo>
                  <a:pt x="80010" y="555625"/>
                </a:lnTo>
                <a:lnTo>
                  <a:pt x="73723" y="560816"/>
                </a:lnTo>
                <a:lnTo>
                  <a:pt x="56578" y="565054"/>
                </a:lnTo>
                <a:lnTo>
                  <a:pt x="31146" y="567912"/>
                </a:lnTo>
                <a:lnTo>
                  <a:pt x="0" y="568960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29429" y="3445509"/>
            <a:ext cx="160020" cy="566420"/>
          </a:xfrm>
          <a:custGeom>
            <a:avLst/>
            <a:gdLst/>
            <a:ahLst/>
            <a:cxnLst/>
            <a:rect l="l" t="t" r="r" b="b"/>
            <a:pathLst>
              <a:path w="160020" h="566420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69875"/>
                </a:lnTo>
                <a:lnTo>
                  <a:pt x="86296" y="275066"/>
                </a:lnTo>
                <a:lnTo>
                  <a:pt x="103441" y="279304"/>
                </a:lnTo>
                <a:lnTo>
                  <a:pt x="128873" y="282162"/>
                </a:lnTo>
                <a:lnTo>
                  <a:pt x="160020" y="283209"/>
                </a:lnTo>
                <a:lnTo>
                  <a:pt x="128873" y="284257"/>
                </a:lnTo>
                <a:lnTo>
                  <a:pt x="103441" y="287115"/>
                </a:lnTo>
                <a:lnTo>
                  <a:pt x="86296" y="291353"/>
                </a:lnTo>
                <a:lnTo>
                  <a:pt x="80010" y="296544"/>
                </a:lnTo>
                <a:lnTo>
                  <a:pt x="80010" y="553084"/>
                </a:lnTo>
                <a:lnTo>
                  <a:pt x="73723" y="558276"/>
                </a:lnTo>
                <a:lnTo>
                  <a:pt x="56578" y="562514"/>
                </a:lnTo>
                <a:lnTo>
                  <a:pt x="31146" y="565372"/>
                </a:lnTo>
                <a:lnTo>
                  <a:pt x="0" y="566419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29429" y="4146550"/>
            <a:ext cx="160020" cy="566420"/>
          </a:xfrm>
          <a:custGeom>
            <a:avLst/>
            <a:gdLst/>
            <a:ahLst/>
            <a:cxnLst/>
            <a:rect l="l" t="t" r="r" b="b"/>
            <a:pathLst>
              <a:path w="160020" h="566420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69875"/>
                </a:lnTo>
                <a:lnTo>
                  <a:pt x="86296" y="275066"/>
                </a:lnTo>
                <a:lnTo>
                  <a:pt x="103441" y="279304"/>
                </a:lnTo>
                <a:lnTo>
                  <a:pt x="128873" y="282162"/>
                </a:lnTo>
                <a:lnTo>
                  <a:pt x="160020" y="283210"/>
                </a:lnTo>
                <a:lnTo>
                  <a:pt x="128873" y="284257"/>
                </a:lnTo>
                <a:lnTo>
                  <a:pt x="103441" y="287115"/>
                </a:lnTo>
                <a:lnTo>
                  <a:pt x="86296" y="291353"/>
                </a:lnTo>
                <a:lnTo>
                  <a:pt x="80010" y="296544"/>
                </a:lnTo>
                <a:lnTo>
                  <a:pt x="80010" y="553085"/>
                </a:lnTo>
                <a:lnTo>
                  <a:pt x="73723" y="558276"/>
                </a:lnTo>
                <a:lnTo>
                  <a:pt x="56578" y="562514"/>
                </a:lnTo>
                <a:lnTo>
                  <a:pt x="31146" y="565372"/>
                </a:lnTo>
                <a:lnTo>
                  <a:pt x="0" y="566419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29429" y="4845050"/>
            <a:ext cx="160020" cy="566420"/>
          </a:xfrm>
          <a:custGeom>
            <a:avLst/>
            <a:gdLst/>
            <a:ahLst/>
            <a:cxnLst/>
            <a:rect l="l" t="t" r="r" b="b"/>
            <a:pathLst>
              <a:path w="160020" h="566420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69875"/>
                </a:lnTo>
                <a:lnTo>
                  <a:pt x="86296" y="275066"/>
                </a:lnTo>
                <a:lnTo>
                  <a:pt x="103441" y="279304"/>
                </a:lnTo>
                <a:lnTo>
                  <a:pt x="128873" y="282162"/>
                </a:lnTo>
                <a:lnTo>
                  <a:pt x="160020" y="283210"/>
                </a:lnTo>
                <a:lnTo>
                  <a:pt x="128873" y="284257"/>
                </a:lnTo>
                <a:lnTo>
                  <a:pt x="103441" y="287115"/>
                </a:lnTo>
                <a:lnTo>
                  <a:pt x="86296" y="291353"/>
                </a:lnTo>
                <a:lnTo>
                  <a:pt x="80010" y="296544"/>
                </a:lnTo>
                <a:lnTo>
                  <a:pt x="80010" y="553085"/>
                </a:lnTo>
                <a:lnTo>
                  <a:pt x="73723" y="558276"/>
                </a:lnTo>
                <a:lnTo>
                  <a:pt x="56578" y="562514"/>
                </a:lnTo>
                <a:lnTo>
                  <a:pt x="31146" y="565372"/>
                </a:lnTo>
                <a:lnTo>
                  <a:pt x="0" y="566419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233170"/>
            <a:ext cx="6957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80">
                <a:solidFill>
                  <a:srgbClr val="1F3863"/>
                </a:solidFill>
              </a:rPr>
              <a:t>Yazılım </a:t>
            </a:r>
            <a:r>
              <a:rPr dirty="0" u="none" sz="2800" spc="-85">
                <a:solidFill>
                  <a:srgbClr val="1F3863"/>
                </a:solidFill>
              </a:rPr>
              <a:t>Yaşam </a:t>
            </a:r>
            <a:r>
              <a:rPr dirty="0" u="none" sz="2800" spc="-55">
                <a:solidFill>
                  <a:srgbClr val="1F3863"/>
                </a:solidFill>
              </a:rPr>
              <a:t>Döngüsü Boyunca Sınama</a:t>
            </a:r>
            <a:r>
              <a:rPr dirty="0" u="none" sz="2800" spc="-120">
                <a:solidFill>
                  <a:srgbClr val="1F3863"/>
                </a:solidFill>
              </a:rPr>
              <a:t> </a:t>
            </a:r>
            <a:r>
              <a:rPr dirty="0" u="none" sz="2800" spc="-60">
                <a:solidFill>
                  <a:srgbClr val="1F3863"/>
                </a:solidFill>
              </a:rPr>
              <a:t>Etkinlikleri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44040"/>
            <a:ext cx="7572375" cy="39611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04139" marR="5080" indent="-91440">
              <a:lnSpc>
                <a:spcPct val="120400"/>
              </a:lnSpc>
              <a:spcBef>
                <a:spcPts val="105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Hazırlanan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sınama raporları,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doğrulama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geçerleme yaşam döngüsü işlemleri 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gereği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"sorun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yönetimi "’ne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iletilir. Bu bölümde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hatalar kaydedilir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bulunan  hatalara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karşı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yapılacak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işlemler</a:t>
            </a:r>
            <a:r>
              <a:rPr dirty="0" sz="1600" spc="1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Arial"/>
                <a:cs typeface="Arial"/>
              </a:rPr>
              <a:t>planlanır.</a:t>
            </a:r>
            <a:endParaRPr sz="1600">
              <a:latin typeface="Arial"/>
              <a:cs typeface="Arial"/>
            </a:endParaRPr>
          </a:p>
          <a:p>
            <a:pPr algn="just" marL="142240" indent="-130175">
              <a:lnSpc>
                <a:spcPct val="100000"/>
              </a:lnSpc>
              <a:spcBef>
                <a:spcPts val="580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Sınamalar sırasında bulunan her bulgu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ya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hata olarak belirtilen</a:t>
            </a:r>
            <a:r>
              <a:rPr dirty="0" sz="1600" spc="-1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durum</a:t>
            </a:r>
            <a:endParaRPr sz="1600">
              <a:latin typeface="Arial"/>
              <a:cs typeface="Arial"/>
            </a:endParaRPr>
          </a:p>
          <a:p>
            <a:pPr algn="just" marL="104139">
              <a:lnSpc>
                <a:spcPct val="100000"/>
              </a:lnSpc>
              <a:spcBef>
                <a:spcPts val="380"/>
              </a:spcBef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gerçekte hata</a:t>
            </a:r>
            <a:r>
              <a:rPr dirty="0" sz="16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olmayabilir.</a:t>
            </a:r>
            <a:endParaRPr sz="1600">
              <a:latin typeface="Arial"/>
              <a:cs typeface="Arial"/>
            </a:endParaRPr>
          </a:p>
          <a:p>
            <a:pPr algn="just" marL="104139" marR="7620" indent="-91440">
              <a:lnSpc>
                <a:spcPct val="120800"/>
              </a:lnSpc>
              <a:spcBef>
                <a:spcPts val="185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Farklı sınayıcılardan biri, bir durumu hata olarak nitelerken diğeri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aynı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durumu  doğru olarak</a:t>
            </a:r>
            <a:r>
              <a:rPr dirty="0" sz="1600" spc="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değerlendirebilir.</a:t>
            </a:r>
            <a:endParaRPr sz="1600">
              <a:latin typeface="Arial"/>
              <a:cs typeface="Arial"/>
            </a:endParaRPr>
          </a:p>
          <a:p>
            <a:pPr algn="just" marL="142240" indent="-130175">
              <a:lnSpc>
                <a:spcPct val="100000"/>
              </a:lnSpc>
              <a:spcBef>
                <a:spcPts val="580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nedenle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sınama raporlarında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hata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olarak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bildirilen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durum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hemen</a:t>
            </a:r>
            <a:endParaRPr sz="1600">
              <a:latin typeface="Arial"/>
              <a:cs typeface="Arial"/>
            </a:endParaRPr>
          </a:p>
          <a:p>
            <a:pPr algn="just" marL="104139">
              <a:lnSpc>
                <a:spcPct val="100000"/>
              </a:lnSpc>
              <a:spcBef>
                <a:spcPts val="380"/>
              </a:spcBef>
            </a:pP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düzeltilmek üzere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ele</a:t>
            </a:r>
            <a:r>
              <a:rPr dirty="0" sz="1600" spc="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alınmaz.</a:t>
            </a:r>
            <a:endParaRPr sz="1600">
              <a:latin typeface="Arial"/>
              <a:cs typeface="Arial"/>
            </a:endParaRPr>
          </a:p>
          <a:p>
            <a:pPr algn="just" marL="104139" marR="6985" indent="-91440">
              <a:lnSpc>
                <a:spcPct val="119900"/>
              </a:lnSpc>
              <a:spcBef>
                <a:spcPts val="200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Önce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çözümlenir,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kullanıcı çelişkileri giderilir </a:t>
            </a:r>
            <a:r>
              <a:rPr dirty="0" sz="1600" spc="5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gerçekten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hata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olduğuna karar  </a:t>
            </a:r>
            <a:r>
              <a:rPr dirty="0" sz="1600">
                <a:solidFill>
                  <a:srgbClr val="585858"/>
                </a:solidFill>
                <a:latin typeface="Arial"/>
                <a:cs typeface="Arial"/>
              </a:rPr>
              <a:t>verilirse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düzeltilir.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Söz konusu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karar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kullanıcı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temsilcileri ile birlikte</a:t>
            </a:r>
            <a:r>
              <a:rPr dirty="0" sz="1600" spc="1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Arial"/>
                <a:cs typeface="Arial"/>
              </a:rPr>
              <a:t>alınır.</a:t>
            </a:r>
            <a:endParaRPr sz="1600">
              <a:latin typeface="Arial"/>
              <a:cs typeface="Arial"/>
            </a:endParaRPr>
          </a:p>
          <a:p>
            <a:pPr algn="just" marL="104139" marR="7620" indent="-91440">
              <a:lnSpc>
                <a:spcPct val="119800"/>
              </a:lnSpc>
              <a:spcBef>
                <a:spcPts val="220"/>
              </a:spcBef>
              <a:buClr>
                <a:srgbClr val="00AFEF"/>
              </a:buClr>
              <a:buSzPct val="71875"/>
              <a:buFont typeface="Wingdings"/>
              <a:buChar char=""/>
              <a:tabLst>
                <a:tab pos="142875" algn="l"/>
              </a:tabLst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Sınama sırasında bulunan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her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hata için, değişiklik kontrol sistemine (DKS),  </a:t>
            </a:r>
            <a:r>
              <a:rPr dirty="0" sz="1600" spc="-35">
                <a:solidFill>
                  <a:srgbClr val="585858"/>
                </a:solidFill>
                <a:latin typeface="Arial"/>
                <a:cs typeface="Arial"/>
              </a:rPr>
              <a:t>"Yazılım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Değişiklik İsteği"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türünde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bir 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kayıt</a:t>
            </a:r>
            <a:r>
              <a:rPr dirty="0" sz="1600" spc="-1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"/>
                <a:cs typeface="Arial"/>
              </a:rPr>
              <a:t>girilir.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233170"/>
            <a:ext cx="6957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800" spc="-80">
                <a:solidFill>
                  <a:srgbClr val="1F3863"/>
                </a:solidFill>
              </a:rPr>
              <a:t>Yazılım </a:t>
            </a:r>
            <a:r>
              <a:rPr dirty="0" u="none" sz="2800" spc="-85">
                <a:solidFill>
                  <a:srgbClr val="1F3863"/>
                </a:solidFill>
              </a:rPr>
              <a:t>Yaşam </a:t>
            </a:r>
            <a:r>
              <a:rPr dirty="0" u="none" sz="2800" spc="-55">
                <a:solidFill>
                  <a:srgbClr val="1F3863"/>
                </a:solidFill>
              </a:rPr>
              <a:t>Döngüsü Boyunca Sınama</a:t>
            </a:r>
            <a:r>
              <a:rPr dirty="0" u="none" sz="2800" spc="-120">
                <a:solidFill>
                  <a:srgbClr val="1F3863"/>
                </a:solidFill>
              </a:rPr>
              <a:t> </a:t>
            </a:r>
            <a:r>
              <a:rPr dirty="0" u="none" sz="2800" spc="-60">
                <a:solidFill>
                  <a:srgbClr val="1F3863"/>
                </a:solidFill>
              </a:rPr>
              <a:t>Etkinlikleri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74520"/>
            <a:ext cx="7474584" cy="206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Hatalar,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DKS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kayıtlarında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aşağıdaki gibi gruplara</a:t>
            </a:r>
            <a:r>
              <a:rPr dirty="0" sz="1800" spc="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ayrılabilir:</a:t>
            </a:r>
            <a:endParaRPr sz="18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b="1">
                <a:solidFill>
                  <a:srgbClr val="C00000"/>
                </a:solidFill>
                <a:latin typeface="Arial"/>
                <a:cs typeface="Arial"/>
              </a:rPr>
              <a:t>Onulmaz</a:t>
            </a:r>
            <a:r>
              <a:rPr dirty="0" sz="15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C00000"/>
                </a:solidFill>
                <a:latin typeface="Arial"/>
                <a:cs typeface="Arial"/>
              </a:rPr>
              <a:t>Hatalar:</a:t>
            </a:r>
            <a:r>
              <a:rPr dirty="0" sz="1500" spc="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BT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projesinin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gidişini</a:t>
            </a:r>
            <a:r>
              <a:rPr dirty="0" sz="1350" spc="-4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bir</a:t>
            </a:r>
            <a:r>
              <a:rPr dirty="0" sz="1350" spc="-10">
                <a:latin typeface="Arial"/>
                <a:cs typeface="Arial"/>
              </a:rPr>
              <a:t> ya</a:t>
            </a:r>
            <a:r>
              <a:rPr dirty="0" sz="1350">
                <a:latin typeface="Arial"/>
                <a:cs typeface="Arial"/>
              </a:rPr>
              <a:t> </a:t>
            </a:r>
            <a:r>
              <a:rPr dirty="0" sz="1350" spc="5">
                <a:latin typeface="Arial"/>
                <a:cs typeface="Arial"/>
              </a:rPr>
              <a:t>da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birden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5">
                <a:latin typeface="Arial"/>
                <a:cs typeface="Arial"/>
              </a:rPr>
              <a:t>fazla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5">
                <a:latin typeface="Arial"/>
                <a:cs typeface="Arial"/>
              </a:rPr>
              <a:t>aşama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gerileten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ya</a:t>
            </a:r>
            <a:r>
              <a:rPr dirty="0" sz="1350" spc="5">
                <a:latin typeface="Arial"/>
                <a:cs typeface="Arial"/>
              </a:rPr>
              <a:t> da</a:t>
            </a:r>
            <a:endParaRPr sz="1350">
              <a:latin typeface="Arial"/>
              <a:cs typeface="Arial"/>
            </a:endParaRPr>
          </a:p>
          <a:p>
            <a:pPr marL="611505">
              <a:lnSpc>
                <a:spcPct val="100000"/>
              </a:lnSpc>
              <a:spcBef>
                <a:spcPts val="190"/>
              </a:spcBef>
            </a:pPr>
            <a:r>
              <a:rPr dirty="0" sz="1350">
                <a:latin typeface="Arial"/>
                <a:cs typeface="Arial"/>
              </a:rPr>
              <a:t>düzeltilmesi </a:t>
            </a:r>
            <a:r>
              <a:rPr dirty="0" sz="1350" spc="5">
                <a:latin typeface="Arial"/>
                <a:cs typeface="Arial"/>
              </a:rPr>
              <a:t>mümkün </a:t>
            </a:r>
            <a:r>
              <a:rPr dirty="0" sz="1350">
                <a:latin typeface="Arial"/>
                <a:cs typeface="Arial"/>
              </a:rPr>
              <a:t>olmayan</a:t>
            </a:r>
            <a:r>
              <a:rPr dirty="0" sz="1350" spc="-16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hatalardır.</a:t>
            </a:r>
            <a:endParaRPr sz="135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spc="-20" b="1">
                <a:solidFill>
                  <a:srgbClr val="C00000"/>
                </a:solidFill>
                <a:latin typeface="Arial"/>
                <a:cs typeface="Arial"/>
              </a:rPr>
              <a:t>Büyük </a:t>
            </a:r>
            <a:r>
              <a:rPr dirty="0" sz="1500" spc="-5" b="1">
                <a:solidFill>
                  <a:srgbClr val="C00000"/>
                </a:solidFill>
                <a:latin typeface="Arial"/>
                <a:cs typeface="Arial"/>
              </a:rPr>
              <a:t>Hatalar: </a:t>
            </a:r>
            <a:r>
              <a:rPr dirty="0" sz="1350">
                <a:latin typeface="Arial"/>
                <a:cs typeface="Arial"/>
              </a:rPr>
              <a:t>Projenin kritik </a:t>
            </a:r>
            <a:r>
              <a:rPr dirty="0" sz="1350" spc="-5">
                <a:latin typeface="Arial"/>
                <a:cs typeface="Arial"/>
              </a:rPr>
              <a:t>yolunu </a:t>
            </a:r>
            <a:r>
              <a:rPr dirty="0" sz="1350">
                <a:latin typeface="Arial"/>
                <a:cs typeface="Arial"/>
              </a:rPr>
              <a:t>etkileyen </a:t>
            </a:r>
            <a:r>
              <a:rPr dirty="0" sz="1350" spc="10">
                <a:latin typeface="Arial"/>
                <a:cs typeface="Arial"/>
              </a:rPr>
              <a:t>ve </a:t>
            </a:r>
            <a:r>
              <a:rPr dirty="0" sz="1350">
                <a:latin typeface="Arial"/>
                <a:cs typeface="Arial"/>
              </a:rPr>
              <a:t>önemli </a:t>
            </a:r>
            <a:r>
              <a:rPr dirty="0" sz="1350" spc="5">
                <a:latin typeface="Arial"/>
                <a:cs typeface="Arial"/>
              </a:rPr>
              <a:t>düzeltme </a:t>
            </a:r>
            <a:r>
              <a:rPr dirty="0" sz="1350">
                <a:latin typeface="Arial"/>
                <a:cs typeface="Arial"/>
              </a:rPr>
              <a:t>gerektiren</a:t>
            </a:r>
            <a:r>
              <a:rPr dirty="0" sz="1350" spc="-17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hatalardır.</a:t>
            </a:r>
            <a:endParaRPr sz="135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spc="-5" b="1">
                <a:solidFill>
                  <a:srgbClr val="C00000"/>
                </a:solidFill>
                <a:latin typeface="Arial"/>
                <a:cs typeface="Arial"/>
              </a:rPr>
              <a:t>Küçük Hatalar: </a:t>
            </a:r>
            <a:r>
              <a:rPr dirty="0" sz="1350" spc="-5">
                <a:latin typeface="Arial"/>
                <a:cs typeface="Arial"/>
              </a:rPr>
              <a:t>Projeyi </a:t>
            </a:r>
            <a:r>
              <a:rPr dirty="0" sz="1350">
                <a:latin typeface="Arial"/>
                <a:cs typeface="Arial"/>
              </a:rPr>
              <a:t>engellemeyen, </a:t>
            </a:r>
            <a:r>
              <a:rPr dirty="0" sz="1350" spc="10">
                <a:latin typeface="Arial"/>
                <a:cs typeface="Arial"/>
              </a:rPr>
              <a:t>ve </a:t>
            </a:r>
            <a:r>
              <a:rPr dirty="0" sz="1350">
                <a:latin typeface="Arial"/>
                <a:cs typeface="Arial"/>
              </a:rPr>
              <a:t>giderilmesi az </a:t>
            </a:r>
            <a:r>
              <a:rPr dirty="0" sz="1350" spc="5">
                <a:latin typeface="Arial"/>
                <a:cs typeface="Arial"/>
              </a:rPr>
              <a:t>çaba </a:t>
            </a:r>
            <a:r>
              <a:rPr dirty="0" sz="1350">
                <a:latin typeface="Arial"/>
                <a:cs typeface="Arial"/>
              </a:rPr>
              <a:t>gerektiren</a:t>
            </a:r>
            <a:r>
              <a:rPr dirty="0" sz="1350" spc="-27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hatalardır.</a:t>
            </a:r>
            <a:endParaRPr sz="135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500" b="1">
                <a:solidFill>
                  <a:srgbClr val="C00000"/>
                </a:solidFill>
                <a:latin typeface="Arial"/>
                <a:cs typeface="Arial"/>
              </a:rPr>
              <a:t>Şekilsel </a:t>
            </a:r>
            <a:r>
              <a:rPr dirty="0" sz="1500" spc="-5" b="1">
                <a:solidFill>
                  <a:srgbClr val="C00000"/>
                </a:solidFill>
                <a:latin typeface="Arial"/>
                <a:cs typeface="Arial"/>
              </a:rPr>
              <a:t>Hatalar: </a:t>
            </a:r>
            <a:r>
              <a:rPr dirty="0" sz="1350">
                <a:latin typeface="Arial"/>
                <a:cs typeface="Arial"/>
              </a:rPr>
              <a:t>Heceleme hatası gibi </a:t>
            </a:r>
            <a:r>
              <a:rPr dirty="0" sz="1350" spc="5">
                <a:latin typeface="Arial"/>
                <a:cs typeface="Arial"/>
              </a:rPr>
              <a:t>önemsiz</a:t>
            </a:r>
            <a:r>
              <a:rPr dirty="0" sz="1350" spc="-229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hatalardır.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753427"/>
            <a:ext cx="7522845" cy="930275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675"/>
              </a:spcBef>
            </a:pPr>
            <a:r>
              <a:rPr dirty="0" u="none" sz="3200" spc="-60"/>
              <a:t>Uygulama </a:t>
            </a:r>
            <a:r>
              <a:rPr dirty="0" u="none" sz="3200"/>
              <a:t>: </a:t>
            </a:r>
            <a:r>
              <a:rPr dirty="0" u="none" sz="3200" spc="-65"/>
              <a:t>Görsel </a:t>
            </a:r>
            <a:r>
              <a:rPr dirty="0" u="none" sz="3200" spc="-85"/>
              <a:t>Yazılım </a:t>
            </a:r>
            <a:r>
              <a:rPr dirty="0" u="none" sz="3200" spc="-55"/>
              <a:t>Geliştirme </a:t>
            </a:r>
            <a:r>
              <a:rPr dirty="0" u="none" sz="3200" spc="-60"/>
              <a:t>Ortamında  </a:t>
            </a:r>
            <a:r>
              <a:rPr dirty="0" u="none" sz="3200" spc="-55"/>
              <a:t>Sınama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7219" y="1910715"/>
            <a:ext cx="7748905" cy="4248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148590" indent="-2571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0">
                <a:latin typeface="Arial"/>
                <a:cs typeface="Arial"/>
              </a:rPr>
              <a:t>kısımda, </a:t>
            </a:r>
            <a:r>
              <a:rPr dirty="0" sz="1600" spc="-5">
                <a:latin typeface="Arial"/>
                <a:cs typeface="Arial"/>
              </a:rPr>
              <a:t>gerçek </a:t>
            </a:r>
            <a:r>
              <a:rPr dirty="0" sz="1600" spc="-10">
                <a:latin typeface="Arial"/>
                <a:cs typeface="Arial"/>
              </a:rPr>
              <a:t>yaşam ortamında, </a:t>
            </a: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Oracle </a:t>
            </a:r>
            <a:r>
              <a:rPr dirty="0" sz="1600" spc="-10">
                <a:solidFill>
                  <a:srgbClr val="C00000"/>
                </a:solidFill>
                <a:latin typeface="Arial"/>
                <a:cs typeface="Arial"/>
              </a:rPr>
              <a:t>Designer CASE </a:t>
            </a:r>
            <a:r>
              <a:rPr dirty="0" sz="1600" spc="-5">
                <a:latin typeface="Arial"/>
                <a:cs typeface="Arial"/>
              </a:rPr>
              <a:t>aracı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Developer </a:t>
            </a:r>
            <a:r>
              <a:rPr dirty="0" sz="1600" spc="-5">
                <a:latin typeface="Arial"/>
                <a:cs typeface="Arial"/>
              </a:rPr>
              <a:t> görsel </a:t>
            </a:r>
            <a:r>
              <a:rPr dirty="0" sz="1600" spc="-20">
                <a:latin typeface="Arial"/>
                <a:cs typeface="Arial"/>
              </a:rPr>
              <a:t>yazılım </a:t>
            </a:r>
            <a:r>
              <a:rPr dirty="0" sz="1600" spc="-5">
                <a:latin typeface="Arial"/>
                <a:cs typeface="Arial"/>
              </a:rPr>
              <a:t>geliştirme platformu </a:t>
            </a:r>
            <a:r>
              <a:rPr dirty="0" sz="1600" spc="-10">
                <a:latin typeface="Arial"/>
                <a:cs typeface="Arial"/>
              </a:rPr>
              <a:t>kullanılarak </a:t>
            </a:r>
            <a:r>
              <a:rPr dirty="0" sz="1600" spc="-5">
                <a:latin typeface="Arial"/>
                <a:cs typeface="Arial"/>
              </a:rPr>
              <a:t>geliştirilen </a:t>
            </a:r>
            <a:r>
              <a:rPr dirty="0" sz="1600" spc="-20">
                <a:latin typeface="Arial"/>
                <a:cs typeface="Arial"/>
              </a:rPr>
              <a:t>yazılım </a:t>
            </a:r>
            <a:r>
              <a:rPr dirty="0" sz="1600" spc="-5">
                <a:latin typeface="Arial"/>
                <a:cs typeface="Arial"/>
              </a:rPr>
              <a:t>modüllerinin  </a:t>
            </a:r>
            <a:r>
              <a:rPr dirty="0" sz="1600" spc="-10">
                <a:latin typeface="Arial"/>
                <a:cs typeface="Arial"/>
              </a:rPr>
              <a:t>sınanması </a:t>
            </a:r>
            <a:r>
              <a:rPr dirty="0" sz="1600" spc="-5">
                <a:latin typeface="Arial"/>
                <a:cs typeface="Arial"/>
              </a:rPr>
              <a:t>işleminin </a:t>
            </a:r>
            <a:r>
              <a:rPr dirty="0" sz="1600" spc="-10">
                <a:latin typeface="Arial"/>
                <a:cs typeface="Arial"/>
              </a:rPr>
              <a:t>nasıl yapılacağı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buraya kadar açıklanan</a:t>
            </a:r>
            <a:r>
              <a:rPr dirty="0" sz="1600" spc="29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sınama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yöntemlerinin nasıl uygulandıkları </a:t>
            </a:r>
            <a:r>
              <a:rPr dirty="0" sz="1600" spc="-5">
                <a:latin typeface="Arial"/>
                <a:cs typeface="Arial"/>
              </a:rPr>
              <a:t>bir </a:t>
            </a:r>
            <a:r>
              <a:rPr dirty="0" sz="1600" spc="-10">
                <a:latin typeface="Arial"/>
                <a:cs typeface="Arial"/>
              </a:rPr>
              <a:t>örnek üzerinde</a:t>
            </a:r>
            <a:r>
              <a:rPr dirty="0" sz="1600" spc="27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anlatılmaktadır.</a:t>
            </a:r>
            <a:endParaRPr sz="1600">
              <a:latin typeface="Arial"/>
              <a:cs typeface="Arial"/>
            </a:endParaRPr>
          </a:p>
          <a:p>
            <a:pPr marL="269240" marR="10795" indent="-2571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Oracle Developer </a:t>
            </a:r>
            <a:r>
              <a:rPr dirty="0" sz="1600" spc="-10">
                <a:latin typeface="Arial"/>
                <a:cs typeface="Arial"/>
              </a:rPr>
              <a:t>kullanılarak </a:t>
            </a:r>
            <a:r>
              <a:rPr dirty="0" sz="1600" spc="-5">
                <a:latin typeface="Arial"/>
                <a:cs typeface="Arial"/>
              </a:rPr>
              <a:t>geliştirilen </a:t>
            </a:r>
            <a:r>
              <a:rPr dirty="0" sz="1600" spc="-10">
                <a:latin typeface="Arial"/>
                <a:cs typeface="Arial"/>
              </a:rPr>
              <a:t>her </a:t>
            </a:r>
            <a:r>
              <a:rPr dirty="0" sz="1600" spc="-20">
                <a:latin typeface="Arial"/>
                <a:cs typeface="Arial"/>
              </a:rPr>
              <a:t>yazılım </a:t>
            </a:r>
            <a:r>
              <a:rPr dirty="0" sz="1600" spc="-5">
                <a:latin typeface="Arial"/>
                <a:cs typeface="Arial"/>
              </a:rPr>
              <a:t>formlardan </a:t>
            </a:r>
            <a:r>
              <a:rPr dirty="0" sz="1600" spc="-15">
                <a:latin typeface="Arial"/>
                <a:cs typeface="Arial"/>
              </a:rPr>
              <a:t>oluşur. </a:t>
            </a:r>
            <a:r>
              <a:rPr dirty="0" sz="1600" spc="-5">
                <a:latin typeface="Arial"/>
                <a:cs typeface="Arial"/>
              </a:rPr>
              <a:t>Bir </a:t>
            </a:r>
            <a:r>
              <a:rPr dirty="0" sz="1600">
                <a:latin typeface="Arial"/>
                <a:cs typeface="Arial"/>
              </a:rPr>
              <a:t>form, </a:t>
            </a:r>
            <a:r>
              <a:rPr dirty="0" sz="1600" spc="-5">
                <a:latin typeface="Arial"/>
                <a:cs typeface="Arial"/>
              </a:rPr>
              <a:t>bir  ekran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0">
                <a:latin typeface="Arial"/>
                <a:cs typeface="Arial"/>
              </a:rPr>
              <a:t>ekranda </a:t>
            </a:r>
            <a:r>
              <a:rPr dirty="0" sz="1600" spc="-15">
                <a:latin typeface="Arial"/>
                <a:cs typeface="Arial"/>
              </a:rPr>
              <a:t>yapılan </a:t>
            </a:r>
            <a:r>
              <a:rPr dirty="0" sz="1600" spc="-5">
                <a:latin typeface="Arial"/>
                <a:cs typeface="Arial"/>
              </a:rPr>
              <a:t>işlemlere </a:t>
            </a:r>
            <a:r>
              <a:rPr dirty="0" sz="1600" spc="-10">
                <a:latin typeface="Arial"/>
                <a:cs typeface="Arial"/>
              </a:rPr>
              <a:t>karşılık gelen PL/SQL </a:t>
            </a:r>
            <a:r>
              <a:rPr dirty="0" sz="1600" spc="-5">
                <a:latin typeface="Arial"/>
                <a:cs typeface="Arial"/>
              </a:rPr>
              <a:t>kodları biçiminde  </a:t>
            </a:r>
            <a:r>
              <a:rPr dirty="0" sz="1600" spc="-20"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269240" marR="137160" indent="-2571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Bu örnekte </a:t>
            </a:r>
            <a:r>
              <a:rPr dirty="0" sz="1600" spc="-10">
                <a:latin typeface="Arial"/>
                <a:cs typeface="Arial"/>
              </a:rPr>
              <a:t>elimizde, sınama </a:t>
            </a:r>
            <a:r>
              <a:rPr dirty="0" sz="1600" spc="-5">
                <a:latin typeface="Arial"/>
                <a:cs typeface="Arial"/>
              </a:rPr>
              <a:t>işlemine koşulacak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5">
                <a:latin typeface="Arial"/>
                <a:cs typeface="Arial"/>
              </a:rPr>
              <a:t>uygulamanın </a:t>
            </a:r>
            <a:r>
              <a:rPr dirty="0" sz="1600" spc="-5">
                <a:latin typeface="Arial"/>
                <a:cs typeface="Arial"/>
              </a:rPr>
              <a:t>çeşitli işlevlerine  </a:t>
            </a:r>
            <a:r>
              <a:rPr dirty="0" sz="1600">
                <a:latin typeface="Arial"/>
                <a:cs typeface="Arial"/>
              </a:rPr>
              <a:t>ilişkin </a:t>
            </a:r>
            <a:r>
              <a:rPr dirty="0" sz="1600" spc="-5">
                <a:latin typeface="Arial"/>
                <a:cs typeface="Arial"/>
              </a:rPr>
              <a:t>bir </a:t>
            </a:r>
            <a:r>
              <a:rPr dirty="0" sz="1600" spc="-10">
                <a:latin typeface="Arial"/>
                <a:cs typeface="Arial"/>
              </a:rPr>
              <a:t>dizi </a:t>
            </a:r>
            <a:r>
              <a:rPr dirty="0" sz="1600">
                <a:latin typeface="Arial"/>
                <a:cs typeface="Arial"/>
              </a:rPr>
              <a:t>form </a:t>
            </a:r>
            <a:r>
              <a:rPr dirty="0" sz="1600" spc="-10">
                <a:latin typeface="Arial"/>
                <a:cs typeface="Arial"/>
              </a:rPr>
              <a:t>olduğunu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düşünebiliriz.</a:t>
            </a:r>
            <a:endParaRPr sz="1600">
              <a:latin typeface="Arial"/>
              <a:cs typeface="Arial"/>
            </a:endParaRPr>
          </a:p>
          <a:p>
            <a:pPr algn="just" marL="269240" marR="403860" indent="-2571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875" algn="l"/>
              </a:tabLst>
            </a:pP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0">
                <a:latin typeface="Arial"/>
                <a:cs typeface="Arial"/>
              </a:rPr>
              <a:t>örnekte </a:t>
            </a:r>
            <a:r>
              <a:rPr dirty="0" sz="1600" spc="-5">
                <a:latin typeface="Arial"/>
                <a:cs typeface="Arial"/>
              </a:rPr>
              <a:t>söz </a:t>
            </a:r>
            <a:r>
              <a:rPr dirty="0" sz="1600" spc="-10">
                <a:latin typeface="Arial"/>
                <a:cs typeface="Arial"/>
              </a:rPr>
              <a:t>edilen uygulama, </a:t>
            </a:r>
            <a:r>
              <a:rPr dirty="0" sz="1600" spc="-15">
                <a:latin typeface="Arial"/>
                <a:cs typeface="Arial"/>
              </a:rPr>
              <a:t>2000'den </a:t>
            </a:r>
            <a:r>
              <a:rPr dirty="0" sz="1600" spc="-10">
                <a:latin typeface="Arial"/>
                <a:cs typeface="Arial"/>
              </a:rPr>
              <a:t>fazla kullanıcısı olan, ülkenin </a:t>
            </a:r>
            <a:r>
              <a:rPr dirty="0" sz="1600" spc="-5">
                <a:latin typeface="Arial"/>
                <a:cs typeface="Arial"/>
              </a:rPr>
              <a:t>çeşitli  yörelerine </a:t>
            </a:r>
            <a:r>
              <a:rPr dirty="0" sz="1600" spc="-15">
                <a:latin typeface="Arial"/>
                <a:cs typeface="Arial"/>
              </a:rPr>
              <a:t>dağılmış </a:t>
            </a:r>
            <a:r>
              <a:rPr dirty="0" sz="1600" spc="-5">
                <a:latin typeface="Arial"/>
                <a:cs typeface="Arial"/>
              </a:rPr>
              <a:t>birimlerde </a:t>
            </a:r>
            <a:r>
              <a:rPr dirty="0" sz="1600" spc="-10">
                <a:latin typeface="Arial"/>
                <a:cs typeface="Arial"/>
              </a:rPr>
              <a:t>çalışacak </a:t>
            </a:r>
            <a:r>
              <a:rPr dirty="0" sz="1600" spc="-5">
                <a:latin typeface="Arial"/>
                <a:cs typeface="Arial"/>
              </a:rPr>
              <a:t>biçimde </a:t>
            </a:r>
            <a:r>
              <a:rPr dirty="0" sz="1600" spc="-10">
                <a:latin typeface="Arial"/>
                <a:cs typeface="Arial"/>
              </a:rPr>
              <a:t>tasarlanmış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1000'den </a:t>
            </a:r>
            <a:r>
              <a:rPr dirty="0" sz="1600" spc="-5">
                <a:latin typeface="Arial"/>
                <a:cs typeface="Arial"/>
              </a:rPr>
              <a:t>fazla  Developer formundan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oluşmaktadır.</a:t>
            </a:r>
            <a:endParaRPr sz="16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10">
                <a:latin typeface="Arial"/>
                <a:cs typeface="Arial"/>
              </a:rPr>
              <a:t>Uygulamanın sınama aşamasına </a:t>
            </a:r>
            <a:r>
              <a:rPr dirty="0" sz="1600" spc="-5">
                <a:latin typeface="Arial"/>
                <a:cs typeface="Arial"/>
              </a:rPr>
              <a:t>gelmesi, </a:t>
            </a:r>
            <a:r>
              <a:rPr dirty="0" sz="1600">
                <a:latin typeface="Arial"/>
                <a:cs typeface="Arial"/>
              </a:rPr>
              <a:t>2 </a:t>
            </a:r>
            <a:r>
              <a:rPr dirty="0" sz="1600" spc="-15">
                <a:latin typeface="Arial"/>
                <a:cs typeface="Arial"/>
              </a:rPr>
              <a:t>yıllık </a:t>
            </a:r>
            <a:r>
              <a:rPr dirty="0" sz="1600" spc="-5">
                <a:latin typeface="Arial"/>
                <a:cs typeface="Arial"/>
              </a:rPr>
              <a:t>bir süre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yaklaşık 100 </a:t>
            </a:r>
            <a:r>
              <a:rPr dirty="0" sz="1600" spc="-5">
                <a:latin typeface="Arial"/>
                <a:cs typeface="Arial"/>
              </a:rPr>
              <a:t>kişi-yıl'lık  bir iş gücü </a:t>
            </a:r>
            <a:r>
              <a:rPr dirty="0" sz="1600" spc="-10">
                <a:latin typeface="Arial"/>
                <a:cs typeface="Arial"/>
              </a:rPr>
              <a:t>gerektirmiştir. Uygulama beş ana kümeye bölünmüş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her </a:t>
            </a:r>
            <a:r>
              <a:rPr dirty="0" sz="1600" spc="-5">
                <a:latin typeface="Arial"/>
                <a:cs typeface="Arial"/>
              </a:rPr>
              <a:t>küme belirli  </a:t>
            </a:r>
            <a:r>
              <a:rPr dirty="0" sz="1600" spc="-15">
                <a:latin typeface="Arial"/>
                <a:cs typeface="Arial"/>
              </a:rPr>
              <a:t>sayıda </a:t>
            </a:r>
            <a:r>
              <a:rPr dirty="0" sz="1600" spc="-5">
                <a:latin typeface="Arial"/>
                <a:cs typeface="Arial"/>
              </a:rPr>
              <a:t>bilgi sistemini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içermektedir.</a:t>
            </a:r>
            <a:endParaRPr sz="1600">
              <a:latin typeface="Arial"/>
              <a:cs typeface="Arial"/>
            </a:endParaRPr>
          </a:p>
          <a:p>
            <a:pPr marL="269240" indent="-2571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35">
                <a:latin typeface="Arial"/>
                <a:cs typeface="Arial"/>
              </a:rPr>
              <a:t>Toplam </a:t>
            </a:r>
            <a:r>
              <a:rPr dirty="0" sz="1600" spc="-5">
                <a:latin typeface="Arial"/>
                <a:cs typeface="Arial"/>
              </a:rPr>
              <a:t>olarak 30 bilgi sistemi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bulunmaktadır.</a:t>
            </a:r>
            <a:endParaRPr sz="1600">
              <a:latin typeface="Arial"/>
              <a:cs typeface="Arial"/>
            </a:endParaRPr>
          </a:p>
          <a:p>
            <a:pPr marL="269240" indent="-2571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9240" algn="l"/>
                <a:tab pos="269875" algn="l"/>
              </a:tabLst>
            </a:pPr>
            <a:r>
              <a:rPr dirty="0" sz="1600" spc="-10">
                <a:latin typeface="Arial"/>
                <a:cs typeface="Arial"/>
              </a:rPr>
              <a:t>Uygulama sıra </a:t>
            </a:r>
            <a:r>
              <a:rPr dirty="0" sz="1600" spc="-15">
                <a:latin typeface="Arial"/>
                <a:cs typeface="Arial"/>
              </a:rPr>
              <a:t>düzeni </a:t>
            </a:r>
            <a:r>
              <a:rPr dirty="0" sz="1600" spc="-10">
                <a:latin typeface="Arial"/>
                <a:cs typeface="Arial"/>
              </a:rPr>
              <a:t>bir sonraki slaytta</a:t>
            </a:r>
            <a:r>
              <a:rPr dirty="0" sz="1600" spc="2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gösterilmektedir.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40079"/>
            <a:ext cx="6473825" cy="1039494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770"/>
              </a:spcBef>
            </a:pPr>
            <a:r>
              <a:rPr dirty="0" u="none" sz="3600" spc="-60">
                <a:solidFill>
                  <a:srgbClr val="1F3863"/>
                </a:solidFill>
              </a:rPr>
              <a:t>Uygulama </a:t>
            </a:r>
            <a:r>
              <a:rPr dirty="0" u="none" sz="3600">
                <a:solidFill>
                  <a:srgbClr val="1F3863"/>
                </a:solidFill>
              </a:rPr>
              <a:t>: </a:t>
            </a:r>
            <a:r>
              <a:rPr dirty="0" u="none" sz="3600" spc="-65">
                <a:solidFill>
                  <a:srgbClr val="1F3863"/>
                </a:solidFill>
              </a:rPr>
              <a:t>Görsel </a:t>
            </a:r>
            <a:r>
              <a:rPr dirty="0" u="none" sz="3600" spc="-85">
                <a:solidFill>
                  <a:srgbClr val="1F3863"/>
                </a:solidFill>
              </a:rPr>
              <a:t>Yazılım</a:t>
            </a:r>
            <a:r>
              <a:rPr dirty="0" u="none" sz="3600" spc="-155">
                <a:solidFill>
                  <a:srgbClr val="1F3863"/>
                </a:solidFill>
              </a:rPr>
              <a:t> </a:t>
            </a:r>
            <a:r>
              <a:rPr dirty="0" u="none" sz="3600" spc="-55">
                <a:solidFill>
                  <a:srgbClr val="1F3863"/>
                </a:solidFill>
              </a:rPr>
              <a:t>Geliştirme  </a:t>
            </a:r>
            <a:r>
              <a:rPr dirty="0" u="none" sz="3600" spc="-60">
                <a:solidFill>
                  <a:srgbClr val="1F3863"/>
                </a:solidFill>
              </a:rPr>
              <a:t>Ortamında</a:t>
            </a:r>
            <a:r>
              <a:rPr dirty="0" u="none" sz="3600" spc="-20">
                <a:solidFill>
                  <a:srgbClr val="1F3863"/>
                </a:solidFill>
              </a:rPr>
              <a:t> </a:t>
            </a:r>
            <a:r>
              <a:rPr dirty="0" u="none" sz="3600" spc="-55">
                <a:solidFill>
                  <a:srgbClr val="1F3863"/>
                </a:solidFill>
              </a:rPr>
              <a:t>Sınama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800860" y="2037079"/>
            <a:ext cx="4989958" cy="2744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7707" y="4983479"/>
            <a:ext cx="76676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Şimdi böyle </a:t>
            </a:r>
            <a:r>
              <a:rPr dirty="0" sz="1800" spc="-10">
                <a:latin typeface="Calibri"/>
                <a:cs typeface="Calibri"/>
              </a:rPr>
              <a:t>kapsamlı </a:t>
            </a:r>
            <a:r>
              <a:rPr dirty="0" sz="1800" spc="-5">
                <a:latin typeface="Calibri"/>
                <a:cs typeface="Calibri"/>
              </a:rPr>
              <a:t>bir </a:t>
            </a:r>
            <a:r>
              <a:rPr dirty="0" sz="1800" spc="-10">
                <a:latin typeface="Calibri"/>
                <a:cs typeface="Calibri"/>
              </a:rPr>
              <a:t>uygulamanın </a:t>
            </a:r>
            <a:r>
              <a:rPr dirty="0" sz="1800" spc="-5">
                <a:latin typeface="Calibri"/>
                <a:cs typeface="Calibri"/>
              </a:rPr>
              <a:t>sınama aşamasında kullanılan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yöntemleri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ve metodolojiyi </a:t>
            </a:r>
            <a:r>
              <a:rPr dirty="0" sz="1800" spc="-5">
                <a:latin typeface="Calibri"/>
                <a:cs typeface="Calibri"/>
              </a:rPr>
              <a:t>bir </a:t>
            </a:r>
            <a:r>
              <a:rPr dirty="0" sz="1800" spc="-15">
                <a:latin typeface="Calibri"/>
                <a:cs typeface="Calibri"/>
              </a:rPr>
              <a:t>sonraki slaytta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inceleyelim.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Sınama </a:t>
            </a:r>
            <a:r>
              <a:rPr dirty="0" spc="-65"/>
              <a:t>Ortamı</a:t>
            </a:r>
            <a:r>
              <a:rPr dirty="0" spc="-114"/>
              <a:t> </a:t>
            </a:r>
            <a:r>
              <a:rPr dirty="0" spc="-55"/>
              <a:t>Oluşturulması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574280" cy="1999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16002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Üretimin etkilenmemesi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amacıyla,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yalnızca sınayıcıların kullanacakları ve 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ayrı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bilgisayarlardan oluşan bir sınama ortamı</a:t>
            </a:r>
            <a:r>
              <a:rPr dirty="0" sz="1800" spc="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oluşturuldu.</a:t>
            </a:r>
            <a:endParaRPr sz="18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160020" algn="l"/>
                <a:tab pos="1483360" algn="l"/>
                <a:tab pos="2388235" algn="l"/>
                <a:tab pos="3190875" algn="l"/>
                <a:tab pos="3574415" algn="l"/>
                <a:tab pos="4366895" algn="l"/>
                <a:tab pos="5485130" algn="l"/>
                <a:tab pos="5894070" algn="l"/>
                <a:tab pos="6303010" algn="l"/>
                <a:tab pos="6885305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Oluşturula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n	s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na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orta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ı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ile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ort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nı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n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800" spc="-45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ı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ası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sağlandı.</a:t>
            </a:r>
            <a:endParaRPr sz="1800">
              <a:latin typeface="Arial"/>
              <a:cs typeface="Arial"/>
            </a:endParaRPr>
          </a:p>
          <a:p>
            <a:pPr marL="104139" marR="7620" indent="-91440">
              <a:lnSpc>
                <a:spcPct val="100000"/>
              </a:lnSpc>
              <a:spcBef>
                <a:spcPts val="1305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160020" algn="l"/>
                <a:tab pos="1059180" algn="l"/>
                <a:tab pos="1727200" algn="l"/>
                <a:tab pos="2621280" algn="l"/>
                <a:tab pos="3742054" algn="l"/>
                <a:tab pos="4168775" algn="l"/>
                <a:tab pos="4824095" algn="l"/>
                <a:tab pos="5670550" algn="l"/>
                <a:tab pos="680847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biten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800" spc="-4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	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arçalar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,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ka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yı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dü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	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içerisind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e	s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ı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na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ortamına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alındı.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407415"/>
            <a:ext cx="5913120" cy="1268095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 u="none" sz="4400" spc="-50"/>
              <a:t>Sınama </a:t>
            </a:r>
            <a:r>
              <a:rPr dirty="0" u="none" sz="4400" spc="-90"/>
              <a:t>Yöntemlerine </a:t>
            </a:r>
            <a:r>
              <a:rPr dirty="0" u="none" sz="4400" spc="-80"/>
              <a:t>Karar  Verilmesi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71979"/>
            <a:ext cx="7217409" cy="204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Uygulamada kullanılacak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sınama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yöntemleri aşağıdaki</a:t>
            </a:r>
            <a:r>
              <a:rPr dirty="0" sz="2000" spc="-10">
                <a:solidFill>
                  <a:srgbClr val="585858"/>
                </a:solidFill>
                <a:latin typeface="Arial"/>
                <a:cs typeface="Arial"/>
              </a:rPr>
              <a:t> gibidir:</a:t>
            </a:r>
            <a:endParaRPr sz="20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019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30">
                <a:solidFill>
                  <a:srgbClr val="585858"/>
                </a:solidFill>
                <a:latin typeface="Arial"/>
                <a:cs typeface="Arial"/>
              </a:rPr>
              <a:t>Teknik</a:t>
            </a:r>
            <a:r>
              <a:rPr dirty="0" sz="14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4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019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Biçimsel</a:t>
            </a:r>
            <a:r>
              <a:rPr dirty="0" sz="14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4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000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İşletimsel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4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025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Senaryo</a:t>
            </a:r>
            <a:r>
              <a:rPr dirty="0" sz="14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4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000"/>
              </a:spcBef>
              <a:buClr>
                <a:srgbClr val="00AFEF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Kullanıcı</a:t>
            </a:r>
            <a:r>
              <a:rPr dirty="0" sz="14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25"/>
              <a:t>Teknik</a:t>
            </a:r>
            <a:r>
              <a:rPr dirty="0" spc="-114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284720" cy="2548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189865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Üretim ortamında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yapılacak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 olarak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karar verildi. Bu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sınama, 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modül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sınaması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bütünleştirme sınaması olarak üretim</a:t>
            </a:r>
            <a:r>
              <a:rPr dirty="0" sz="18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ekipleri</a:t>
            </a:r>
            <a:endParaRPr sz="1800">
              <a:latin typeface="Arial"/>
              <a:cs typeface="Arial"/>
            </a:endParaRPr>
          </a:p>
          <a:p>
            <a:pPr algn="just" marL="269240" marR="5080">
              <a:lnSpc>
                <a:spcPct val="100000"/>
              </a:lnSpc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tarafından gerçekleştirildi.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Modül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yöntemi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‘Beyaz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kutu’  sınama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yöntemi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uygulandı.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Tüm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program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deyimleri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en az bir kez,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tüm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döngüler en az 10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kez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yinelenecek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biçimde sınama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yapıldı.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69240" marR="444500" indent="-269240">
              <a:lnSpc>
                <a:spcPct val="100000"/>
              </a:lnSpc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Bütünleştirme sınama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yöntemi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‘yukarıdan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aşağıya</a:t>
            </a:r>
            <a:r>
              <a:rPr dirty="0" sz="1800" spc="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</a:t>
            </a:r>
            <a:endParaRPr sz="1800">
              <a:latin typeface="Arial"/>
              <a:cs typeface="Arial"/>
            </a:endParaRPr>
          </a:p>
          <a:p>
            <a:pPr algn="ctr" marR="389890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yöntemi’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‘derinlik öncelikli bütünleştirme’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stratejisi</a:t>
            </a:r>
            <a:r>
              <a:rPr dirty="0" sz="1800" spc="-1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uygulandı.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Biçimsel</a:t>
            </a:r>
            <a:r>
              <a:rPr dirty="0" spc="-80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1659"/>
            <a:ext cx="7525384" cy="427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69240" marR="99695" indent="-256540">
              <a:lnSpc>
                <a:spcPct val="109900"/>
              </a:lnSpc>
              <a:spcBef>
                <a:spcPts val="11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latin typeface="Arial"/>
                <a:cs typeface="Arial"/>
              </a:rPr>
              <a:t>Üretim ekiplerinden </a:t>
            </a:r>
            <a:r>
              <a:rPr dirty="0" sz="1600" spc="-15">
                <a:latin typeface="Arial"/>
                <a:cs typeface="Arial"/>
              </a:rPr>
              <a:t>bağımsız </a:t>
            </a:r>
            <a:r>
              <a:rPr dirty="0" sz="1600" spc="-5">
                <a:latin typeface="Arial"/>
                <a:cs typeface="Arial"/>
              </a:rPr>
              <a:t>olarak, </a:t>
            </a:r>
            <a:r>
              <a:rPr dirty="0" sz="1600" spc="-10">
                <a:latin typeface="Arial"/>
                <a:cs typeface="Arial"/>
              </a:rPr>
              <a:t>sınama </a:t>
            </a:r>
            <a:r>
              <a:rPr dirty="0" sz="1600" spc="-5">
                <a:latin typeface="Arial"/>
                <a:cs typeface="Arial"/>
              </a:rPr>
              <a:t>ekipleri </a:t>
            </a:r>
            <a:r>
              <a:rPr dirty="0" sz="1600" spc="-10">
                <a:latin typeface="Arial"/>
                <a:cs typeface="Arial"/>
              </a:rPr>
              <a:t>tarafından </a:t>
            </a:r>
            <a:r>
              <a:rPr dirty="0" sz="1600" spc="-15">
                <a:latin typeface="Arial"/>
                <a:cs typeface="Arial"/>
              </a:rPr>
              <a:t>yapılan  </a:t>
            </a:r>
            <a:r>
              <a:rPr dirty="0" sz="1600" spc="-20">
                <a:latin typeface="Arial"/>
                <a:cs typeface="Arial"/>
              </a:rPr>
              <a:t>sınamadır. </a:t>
            </a: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0">
                <a:latin typeface="Arial"/>
                <a:cs typeface="Arial"/>
              </a:rPr>
              <a:t>sınama, </a:t>
            </a:r>
            <a:r>
              <a:rPr dirty="0" sz="1600" spc="-5">
                <a:latin typeface="Arial"/>
                <a:cs typeface="Arial"/>
              </a:rPr>
              <a:t>Developer </a:t>
            </a:r>
            <a:r>
              <a:rPr dirty="0" sz="1600">
                <a:latin typeface="Arial"/>
                <a:cs typeface="Arial"/>
              </a:rPr>
              <a:t>formları </a:t>
            </a:r>
            <a:r>
              <a:rPr dirty="0" sz="1600" spc="-10">
                <a:latin typeface="Arial"/>
                <a:cs typeface="Arial"/>
              </a:rPr>
              <a:t>üzerinde </a:t>
            </a:r>
            <a:r>
              <a:rPr dirty="0" sz="1600" spc="-5">
                <a:latin typeface="Arial"/>
                <a:cs typeface="Arial"/>
              </a:rPr>
              <a:t>görsel olarak </a:t>
            </a:r>
            <a:r>
              <a:rPr dirty="0" sz="1600" spc="-15">
                <a:latin typeface="Arial"/>
                <a:cs typeface="Arial"/>
              </a:rPr>
              <a:t>yapıldı. </a:t>
            </a:r>
            <a:r>
              <a:rPr dirty="0" sz="1600" spc="-5">
                <a:latin typeface="Arial"/>
                <a:cs typeface="Arial"/>
              </a:rPr>
              <a:t>Amaç,  formların, </a:t>
            </a:r>
            <a:r>
              <a:rPr dirty="0" sz="1600" spc="-10">
                <a:latin typeface="Arial"/>
                <a:cs typeface="Arial"/>
              </a:rPr>
              <a:t>önceden kararlaştırılan </a:t>
            </a:r>
            <a:r>
              <a:rPr dirty="0" sz="1600" spc="-5">
                <a:latin typeface="Arial"/>
                <a:cs typeface="Arial"/>
              </a:rPr>
              <a:t>standartlara </a:t>
            </a:r>
            <a:r>
              <a:rPr dirty="0" sz="1600" spc="-10">
                <a:latin typeface="Arial"/>
                <a:cs typeface="Arial"/>
              </a:rPr>
              <a:t>uygunluğunun</a:t>
            </a:r>
            <a:r>
              <a:rPr dirty="0" sz="1600" spc="3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saptanmasıydı.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6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latin typeface="Arial"/>
                <a:cs typeface="Arial"/>
              </a:rPr>
              <a:t>Örneğin,</a:t>
            </a:r>
            <a:endParaRPr sz="16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34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600">
                <a:latin typeface="Arial"/>
                <a:cs typeface="Arial"/>
              </a:rPr>
              <a:t>form </a:t>
            </a:r>
            <a:r>
              <a:rPr dirty="0" sz="1600" spc="-10">
                <a:latin typeface="Arial"/>
                <a:cs typeface="Arial"/>
              </a:rPr>
              <a:t>alanları, kararlaştırılan uzunlukta</a:t>
            </a:r>
            <a:r>
              <a:rPr dirty="0" sz="1600" spc="1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mı?</a:t>
            </a:r>
            <a:endParaRPr sz="16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34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600" spc="-10">
                <a:latin typeface="Arial"/>
                <a:cs typeface="Arial"/>
              </a:rPr>
              <a:t>Başlıklar </a:t>
            </a:r>
            <a:r>
              <a:rPr dirty="0" sz="1600" spc="-5">
                <a:latin typeface="Arial"/>
                <a:cs typeface="Arial"/>
              </a:rPr>
              <a:t>istenilen gibi </a:t>
            </a:r>
            <a:r>
              <a:rPr dirty="0" sz="1600" spc="-10">
                <a:latin typeface="Arial"/>
                <a:cs typeface="Arial"/>
              </a:rPr>
              <a:t>koyu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mu?</a:t>
            </a:r>
            <a:endParaRPr sz="1600">
              <a:latin typeface="Arial"/>
              <a:cs typeface="Arial"/>
            </a:endParaRPr>
          </a:p>
          <a:p>
            <a:pPr lvl="1" marL="611505" indent="-256540">
              <a:lnSpc>
                <a:spcPct val="100000"/>
              </a:lnSpc>
              <a:spcBef>
                <a:spcPts val="1345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600" spc="-35">
                <a:latin typeface="Arial"/>
                <a:cs typeface="Arial"/>
              </a:rPr>
              <a:t>Yardım </a:t>
            </a:r>
            <a:r>
              <a:rPr dirty="0" sz="1600" spc="-10">
                <a:latin typeface="Arial"/>
                <a:cs typeface="Arial"/>
              </a:rPr>
              <a:t>düğmesi hep aynı yerde </a:t>
            </a:r>
            <a:r>
              <a:rPr dirty="0" sz="1600">
                <a:latin typeface="Arial"/>
                <a:cs typeface="Arial"/>
              </a:rPr>
              <a:t>mi</a:t>
            </a:r>
            <a:r>
              <a:rPr dirty="0" sz="1600" spc="2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4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0">
                <a:latin typeface="Arial"/>
                <a:cs typeface="Arial"/>
              </a:rPr>
              <a:t>Sınama, </a:t>
            </a:r>
            <a:r>
              <a:rPr dirty="0" sz="1600" spc="-5">
                <a:latin typeface="Arial"/>
                <a:cs typeface="Arial"/>
              </a:rPr>
              <a:t>formlar işletilmeden </a:t>
            </a:r>
            <a:r>
              <a:rPr dirty="0" sz="1600" spc="-25">
                <a:latin typeface="Arial"/>
                <a:cs typeface="Arial"/>
              </a:rPr>
              <a:t>yapılır. </a:t>
            </a:r>
            <a:r>
              <a:rPr dirty="0" sz="1600">
                <a:latin typeface="Arial"/>
                <a:cs typeface="Arial"/>
              </a:rPr>
              <a:t>Tüm </a:t>
            </a:r>
            <a:r>
              <a:rPr dirty="0" sz="1600" spc="-5">
                <a:latin typeface="Arial"/>
                <a:cs typeface="Arial"/>
              </a:rPr>
              <a:t>formlar </a:t>
            </a:r>
            <a:r>
              <a:rPr dirty="0" sz="1600" spc="-10">
                <a:latin typeface="Arial"/>
                <a:cs typeface="Arial"/>
              </a:rPr>
              <a:t>tek </a:t>
            </a:r>
            <a:r>
              <a:rPr dirty="0" sz="1600" spc="-5">
                <a:latin typeface="Arial"/>
                <a:cs typeface="Arial"/>
              </a:rPr>
              <a:t>tek incelenir </a:t>
            </a:r>
            <a:r>
              <a:rPr dirty="0" sz="1600" spc="5">
                <a:latin typeface="Arial"/>
                <a:cs typeface="Arial"/>
              </a:rPr>
              <a:t>ve</a:t>
            </a:r>
            <a:r>
              <a:rPr dirty="0" sz="1600" spc="229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standartlara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00"/>
              </a:spcBef>
            </a:pPr>
            <a:r>
              <a:rPr dirty="0" sz="1600" spc="-15">
                <a:latin typeface="Arial"/>
                <a:cs typeface="Arial"/>
              </a:rPr>
              <a:t>uygun </a:t>
            </a:r>
            <a:r>
              <a:rPr dirty="0" sz="1600" spc="-10">
                <a:latin typeface="Arial"/>
                <a:cs typeface="Arial"/>
              </a:rPr>
              <a:t>olmayanlar belirlenip, düzeltilmek üzere üretim </a:t>
            </a:r>
            <a:r>
              <a:rPr dirty="0" sz="1600" spc="-5">
                <a:latin typeface="Arial"/>
                <a:cs typeface="Arial"/>
              </a:rPr>
              <a:t>ekibine </a:t>
            </a:r>
            <a:r>
              <a:rPr dirty="0" sz="1600" spc="-10">
                <a:latin typeface="Arial"/>
                <a:cs typeface="Arial"/>
              </a:rPr>
              <a:t>geri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iletilir.</a:t>
            </a:r>
            <a:endParaRPr sz="1600">
              <a:latin typeface="Arial"/>
              <a:cs typeface="Arial"/>
            </a:endParaRPr>
          </a:p>
          <a:p>
            <a:pPr marL="269240" marR="221615" indent="-256540">
              <a:lnSpc>
                <a:spcPct val="110400"/>
              </a:lnSpc>
              <a:spcBef>
                <a:spcPts val="1140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latin typeface="Arial"/>
                <a:cs typeface="Arial"/>
              </a:rPr>
              <a:t>Biçimsel </a:t>
            </a:r>
            <a:r>
              <a:rPr dirty="0" sz="1600" spc="-10">
                <a:latin typeface="Arial"/>
                <a:cs typeface="Arial"/>
              </a:rPr>
              <a:t>sınamaların yapılması amacıyla denetim </a:t>
            </a:r>
            <a:r>
              <a:rPr dirty="0" sz="1600" spc="-5">
                <a:latin typeface="Arial"/>
                <a:cs typeface="Arial"/>
              </a:rPr>
              <a:t>listeleri </a:t>
            </a:r>
            <a:r>
              <a:rPr dirty="0" sz="1600" spc="-15">
                <a:latin typeface="Arial"/>
                <a:cs typeface="Arial"/>
              </a:rPr>
              <a:t>hazırlanır </a:t>
            </a:r>
            <a:r>
              <a:rPr dirty="0" sz="1600" spc="5">
                <a:latin typeface="Arial"/>
                <a:cs typeface="Arial"/>
              </a:rPr>
              <a:t>ve </a:t>
            </a:r>
            <a:r>
              <a:rPr dirty="0" sz="1600" spc="-10">
                <a:latin typeface="Arial"/>
                <a:cs typeface="Arial"/>
              </a:rPr>
              <a:t>sınama  sırasında </a:t>
            </a:r>
            <a:r>
              <a:rPr dirty="0" sz="1600" spc="-5">
                <a:latin typeface="Arial"/>
                <a:cs typeface="Arial"/>
              </a:rPr>
              <a:t>bu listeler </a:t>
            </a:r>
            <a:r>
              <a:rPr dirty="0" sz="1600" spc="-20">
                <a:latin typeface="Arial"/>
                <a:cs typeface="Arial"/>
              </a:rPr>
              <a:t>kullanılır. </a:t>
            </a:r>
            <a:r>
              <a:rPr dirty="0" sz="1600" spc="-5">
                <a:latin typeface="Arial"/>
                <a:cs typeface="Arial"/>
              </a:rPr>
              <a:t>Listelere </a:t>
            </a:r>
            <a:r>
              <a:rPr dirty="0" sz="1600" spc="-10">
                <a:latin typeface="Arial"/>
                <a:cs typeface="Arial"/>
              </a:rPr>
              <a:t>kaydedilen her sonuç DKS’ye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aktarılır.</a:t>
            </a:r>
            <a:endParaRPr sz="16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45"/>
              </a:spcBef>
              <a:buClr>
                <a:srgbClr val="00AFEF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>
                <a:latin typeface="Arial"/>
                <a:cs typeface="Arial"/>
              </a:rPr>
              <a:t>Bu </a:t>
            </a:r>
            <a:r>
              <a:rPr dirty="0" sz="1600" spc="-10">
                <a:latin typeface="Arial"/>
                <a:cs typeface="Arial"/>
              </a:rPr>
              <a:t>yolla </a:t>
            </a:r>
            <a:r>
              <a:rPr dirty="0" sz="1600" spc="-5">
                <a:latin typeface="Arial"/>
                <a:cs typeface="Arial"/>
              </a:rPr>
              <a:t>üretim ekiplerinin performansı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izlenebilir.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İşletimsel</a:t>
            </a:r>
            <a:r>
              <a:rPr dirty="0" spc="-95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511415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431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Üretim ekiplerinden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bağımsız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olarak, sınama ekipleri tarafından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yapılan  sınamadır.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Biçimsel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 işlemi bittikten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sonra</a:t>
            </a:r>
            <a:r>
              <a:rPr dirty="0" sz="18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sınamada her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form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ayrı ayrı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çalıştırılarak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işlem</a:t>
            </a:r>
            <a:r>
              <a:rPr dirty="0" sz="1800" spc="1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5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Amaç, formun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çalışıp çalışmadığının</a:t>
            </a:r>
            <a:r>
              <a:rPr dirty="0" sz="1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belirlenmesidir.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Form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alanlarının sınır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değerlerle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çalışıp çalışmadığı, aykırı</a:t>
            </a:r>
            <a:r>
              <a:rPr dirty="0" sz="1800" spc="19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değer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verildiğinde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uygun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hata iletisi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alınıp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alınmadığı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vb.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belirlenmeye</a:t>
            </a:r>
            <a:r>
              <a:rPr dirty="0" sz="1800" spc="1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çalışılır.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821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60"/>
              <a:t>Bağımsız Doğrulama </a:t>
            </a:r>
            <a:r>
              <a:rPr dirty="0" u="none" sz="4000" spc="-50"/>
              <a:t>ve</a:t>
            </a:r>
            <a:r>
              <a:rPr dirty="0" u="none" sz="4000" spc="10"/>
              <a:t> </a:t>
            </a:r>
            <a:r>
              <a:rPr dirty="0" u="none" sz="4000" spc="-60"/>
              <a:t>Geçerleme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02017" y="1833879"/>
            <a:ext cx="7427595" cy="32296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D&amp;G işlemleri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başka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şirket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yapılır.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Kurum içi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başka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bölüm/grup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Avantajları</a:t>
            </a:r>
            <a:endParaRPr sz="2000">
              <a:latin typeface="Calibri"/>
              <a:cs typeface="Calibri"/>
            </a:endParaRPr>
          </a:p>
          <a:p>
            <a:pPr marL="431165" indent="-168275">
              <a:lnSpc>
                <a:spcPct val="100000"/>
              </a:lnSpc>
              <a:spcBef>
                <a:spcPts val="180"/>
              </a:spcBef>
              <a:buChar char="–"/>
              <a:tabLst>
                <a:tab pos="43180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Konusunun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uzmanları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8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yapılır</a:t>
            </a:r>
            <a:endParaRPr sz="1800">
              <a:latin typeface="Calibri"/>
              <a:cs typeface="Calibri"/>
            </a:endParaRPr>
          </a:p>
          <a:p>
            <a:pPr marL="431165" indent="-168275">
              <a:lnSpc>
                <a:spcPct val="100000"/>
              </a:lnSpc>
              <a:spcBef>
                <a:spcPts val="400"/>
              </a:spcBef>
              <a:buChar char="–"/>
              <a:tabLst>
                <a:tab pos="431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Kurum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siyasetten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etkilenmez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  <a:p>
            <a:pPr marL="431165" indent="-168275">
              <a:lnSpc>
                <a:spcPct val="100000"/>
              </a:lnSpc>
              <a:spcBef>
                <a:spcPts val="200"/>
              </a:spcBef>
              <a:buChar char="–"/>
              <a:tabLst>
                <a:tab pos="431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Daha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pahalıdır</a:t>
            </a:r>
            <a:endParaRPr sz="1800">
              <a:latin typeface="Calibri"/>
              <a:cs typeface="Calibri"/>
            </a:endParaRPr>
          </a:p>
          <a:p>
            <a:pPr marL="431165" indent="-168275">
              <a:lnSpc>
                <a:spcPct val="100000"/>
              </a:lnSpc>
              <a:spcBef>
                <a:spcPts val="380"/>
              </a:spcBef>
              <a:buChar char="–"/>
              <a:tabLst>
                <a:tab pos="431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Daha sıkı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koordinasyon</a:t>
            </a:r>
            <a:r>
              <a:rPr dirty="0" sz="1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gerektirir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Senaryo</a:t>
            </a:r>
            <a:r>
              <a:rPr dirty="0" spc="-114"/>
              <a:t> </a:t>
            </a:r>
            <a:r>
              <a:rPr dirty="0" spc="-55"/>
              <a:t>Sınama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178675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Sınama ekipleri tarafından </a:t>
            </a:r>
            <a:r>
              <a:rPr dirty="0" sz="1800" spc="-15">
                <a:latin typeface="Arial"/>
                <a:cs typeface="Arial"/>
              </a:rPr>
              <a:t>yapılan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sınamadır.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Ancak, </a:t>
            </a:r>
            <a:r>
              <a:rPr dirty="0" sz="1800" spc="-10">
                <a:latin typeface="Arial"/>
                <a:cs typeface="Arial"/>
              </a:rPr>
              <a:t>senaryoların </a:t>
            </a:r>
            <a:r>
              <a:rPr dirty="0" sz="1800" spc="-5">
                <a:latin typeface="Arial"/>
                <a:cs typeface="Arial"/>
              </a:rPr>
              <a:t>hazırlanması </a:t>
            </a:r>
            <a:r>
              <a:rPr dirty="0" sz="1800" spc="-10">
                <a:latin typeface="Arial"/>
                <a:cs typeface="Arial"/>
              </a:rPr>
              <a:t>sırasında </a:t>
            </a:r>
            <a:r>
              <a:rPr dirty="0" sz="1800" spc="-5">
                <a:latin typeface="Arial"/>
                <a:cs typeface="Arial"/>
              </a:rPr>
              <a:t>üretim ekipleri ile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birlikte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20">
                <a:latin typeface="Arial"/>
                <a:cs typeface="Arial"/>
              </a:rPr>
              <a:t>çalışılır.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Amaç, </a:t>
            </a:r>
            <a:r>
              <a:rPr dirty="0" sz="1800" spc="-5">
                <a:latin typeface="Arial"/>
                <a:cs typeface="Arial"/>
              </a:rPr>
              <a:t>birden fazla </a:t>
            </a:r>
            <a:r>
              <a:rPr dirty="0" sz="1800">
                <a:latin typeface="Arial"/>
                <a:cs typeface="Arial"/>
              </a:rPr>
              <a:t>formun </a:t>
            </a:r>
            <a:r>
              <a:rPr dirty="0" sz="1800" spc="-5">
                <a:latin typeface="Arial"/>
                <a:cs typeface="Arial"/>
              </a:rPr>
              <a:t>bir arada </a:t>
            </a:r>
            <a:r>
              <a:rPr dirty="0" sz="1800" spc="-15">
                <a:latin typeface="Arial"/>
                <a:cs typeface="Arial"/>
              </a:rPr>
              <a:t>sınanmasıdır. </a:t>
            </a:r>
            <a:r>
              <a:rPr dirty="0" sz="1800">
                <a:latin typeface="Arial"/>
                <a:cs typeface="Arial"/>
              </a:rPr>
              <a:t>Bu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amaçla,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‘senaryo’lar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hazırlanır.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Her </a:t>
            </a:r>
            <a:r>
              <a:rPr dirty="0" sz="1800" spc="-10">
                <a:latin typeface="Arial"/>
                <a:cs typeface="Arial"/>
              </a:rPr>
              <a:t>senaryo, </a:t>
            </a:r>
            <a:r>
              <a:rPr dirty="0" sz="1800" spc="-5">
                <a:latin typeface="Arial"/>
                <a:cs typeface="Arial"/>
              </a:rPr>
              <a:t>çözümleme aşamasında belirlenen bir iş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fonksiyonuna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karşılık </a:t>
            </a:r>
            <a:r>
              <a:rPr dirty="0" sz="1800" spc="-5">
                <a:latin typeface="Arial"/>
                <a:cs typeface="Arial"/>
              </a:rPr>
              <a:t>gelecek biçimde </a:t>
            </a:r>
            <a:r>
              <a:rPr dirty="0" sz="1800" spc="-20">
                <a:latin typeface="Arial"/>
                <a:cs typeface="Arial"/>
              </a:rPr>
              <a:t>hazırlanır.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Kullanıcı</a:t>
            </a:r>
            <a:r>
              <a:rPr dirty="0" spc="-120"/>
              <a:t> </a:t>
            </a:r>
            <a:r>
              <a:rPr dirty="0" spc="-55"/>
              <a:t>Sınaması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6566534" cy="145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Kullanıcılar tarafından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yapılması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öngörülen</a:t>
            </a:r>
            <a:r>
              <a:rPr dirty="0" sz="1800" spc="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sınamadır.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Wingdings"/>
              <a:buChar char=""/>
            </a:pPr>
            <a:endParaRPr sz="21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Senaryo sınamasının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kullanıcı tarafından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biçimi</a:t>
            </a:r>
            <a:r>
              <a:rPr dirty="0" sz="1800" spc="1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düşünülebilir.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Kullanıcı </a:t>
            </a:r>
            <a:r>
              <a:rPr dirty="0" spc="-55"/>
              <a:t>Sınama</a:t>
            </a:r>
            <a:r>
              <a:rPr dirty="0" spc="-80"/>
              <a:t> </a:t>
            </a:r>
            <a:r>
              <a:rPr dirty="0" spc="-55"/>
              <a:t>Eğitimi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186295" cy="172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9067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yapılacak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kullanıcı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sınayıcılarına, sınamaların nasıl 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yapılacağına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ilişkin eğitim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verilmesi</a:t>
            </a:r>
            <a:r>
              <a:rPr dirty="0" sz="18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gerekmektedir.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Wingdings"/>
              <a:buChar char=""/>
            </a:pPr>
            <a:endParaRPr sz="21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Eğitim kitapçıklarının hazırlanması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amacıyla, senaryo</a:t>
            </a:r>
            <a:r>
              <a:rPr dirty="0" sz="1800" spc="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sınamalarında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kullanılan "senaryo"lar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kullanıcı kitapçıkları</a:t>
            </a:r>
            <a:r>
              <a:rPr dirty="0" sz="1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Sınamaların</a:t>
            </a:r>
            <a:r>
              <a:rPr dirty="0" spc="-100"/>
              <a:t> </a:t>
            </a:r>
            <a:r>
              <a:rPr dirty="0" spc="-90"/>
              <a:t>Yapılması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552055" cy="298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Sınamalar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sırasında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yapılan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her işlem, DKS'de 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izlenir.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Özellikle kullanıcı 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sınamalarının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izlenmesi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ortaya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çıkabilecek tartışmaların önlenmesi  bu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yolla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sağlandı.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8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Yaklaşık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100 kullanıcı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sınayıcısının,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birbirinden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farklı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yerlerde</a:t>
            </a:r>
            <a:r>
              <a:rPr dirty="0" sz="1800" spc="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yaptıkları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sınamalar için "haftalık sınama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sonuçları"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formları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toplandı.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05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Yerinde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destek elemanları,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sürekli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kullanıcı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sınayıcılarını</a:t>
            </a:r>
            <a:r>
              <a:rPr dirty="0" sz="1800" spc="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ziyaret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ederek sınama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sonuçlarının düzenli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olarak toplanmasını</a:t>
            </a:r>
            <a:r>
              <a:rPr dirty="0" sz="1800" spc="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sağladı.</a:t>
            </a:r>
            <a:endParaRPr sz="1800">
              <a:latin typeface="Arial"/>
              <a:cs typeface="Arial"/>
            </a:endParaRPr>
          </a:p>
          <a:p>
            <a:pPr marL="269240" marR="712470" indent="-2565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Bu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formlar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DKS'ye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aktarılarak, daha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sonra 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Yazılım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Doğrulama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ve 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Geçerleme Raporları için önemli girdiler</a:t>
            </a:r>
            <a:r>
              <a:rPr dirty="0" sz="18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oluşturdu.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Özet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30567" y="1794119"/>
            <a:ext cx="7770495" cy="438975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Doğrulama: Doğru ürünü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mü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üretiyoruz</a:t>
            </a:r>
            <a:r>
              <a:rPr dirty="0" sz="1800" spc="2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Ürünü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kullanacak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kişilerin isteklerinin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karşılanıp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karşılanmadığına dair etkinliklerden</a:t>
            </a:r>
            <a:r>
              <a:rPr dirty="0" sz="1600" spc="2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Geçerleme: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Ürünü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doğru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mı</a:t>
            </a:r>
            <a:r>
              <a:rPr dirty="0" sz="18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üretiyoruz?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Ürünün içsel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niteliğine ilişkin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izleme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denetim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etkinliklerinden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1600">
              <a:latin typeface="Calibri"/>
              <a:cs typeface="Calibri"/>
            </a:endParaRPr>
          </a:p>
          <a:p>
            <a:pPr marL="12700" marR="239395">
              <a:lnSpc>
                <a:spcPct val="100000"/>
              </a:lnSpc>
              <a:spcBef>
                <a:spcPts val="5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Doğrulama 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geçerleme işlemleri temel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çeşitli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düzeylerde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sınama,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gözden 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geçirme, denetim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giderme süreçlerinden</a:t>
            </a:r>
            <a:r>
              <a:rPr dirty="0" sz="18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  <a:spcBef>
                <a:spcPts val="86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Doğrulama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Teknikleri: Gözden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Geçirme,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Üstünden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Geçme,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Denetleme</a:t>
            </a:r>
            <a:r>
              <a:rPr dirty="0" sz="18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İncelemedir.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planları;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(Modül)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Planı,</a:t>
            </a:r>
            <a:endParaRPr sz="16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Alt Sistem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</a:t>
            </a:r>
            <a:endParaRPr sz="16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Bütünleştirme 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Planları,</a:t>
            </a:r>
            <a:endParaRPr sz="16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Kabul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 Planları,</a:t>
            </a:r>
            <a:endParaRPr sz="16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biçimindedir.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Özet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pc="-30"/>
              <a:t>Hatalar, </a:t>
            </a:r>
            <a:r>
              <a:rPr dirty="0" spc="-10"/>
              <a:t>DKS kayıtlarında </a:t>
            </a:r>
            <a:r>
              <a:rPr dirty="0" spc="-5"/>
              <a:t>aşağıdaki gibi </a:t>
            </a:r>
            <a:r>
              <a:rPr dirty="0" spc="-15"/>
              <a:t>gruplara</a:t>
            </a:r>
            <a:r>
              <a:rPr dirty="0" spc="150"/>
              <a:t> </a:t>
            </a:r>
            <a:r>
              <a:rPr dirty="0" spc="-5"/>
              <a:t>ayrılabilir:</a:t>
            </a:r>
          </a:p>
          <a:p>
            <a:pPr marL="304800" marR="5080" indent="-182880">
              <a:lnSpc>
                <a:spcPct val="119800"/>
              </a:lnSpc>
              <a:spcBef>
                <a:spcPts val="445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00" spc="-5" b="1">
                <a:latin typeface="Calibri"/>
                <a:cs typeface="Calibri"/>
              </a:rPr>
              <a:t>Onulmaz Hatalar: </a:t>
            </a:r>
            <a:r>
              <a:rPr dirty="0" sz="1600" spc="-20"/>
              <a:t>BT </a:t>
            </a:r>
            <a:r>
              <a:rPr dirty="0" sz="1600" spc="-10"/>
              <a:t>projesinin </a:t>
            </a:r>
            <a:r>
              <a:rPr dirty="0" sz="1600" spc="-5"/>
              <a:t>gidişini </a:t>
            </a:r>
            <a:r>
              <a:rPr dirty="0" sz="1600" spc="-10"/>
              <a:t>bir </a:t>
            </a:r>
            <a:r>
              <a:rPr dirty="0" sz="1600" spc="-15"/>
              <a:t>ya </a:t>
            </a:r>
            <a:r>
              <a:rPr dirty="0" sz="1600" spc="-5"/>
              <a:t>da </a:t>
            </a:r>
            <a:r>
              <a:rPr dirty="0" sz="1600" spc="-10"/>
              <a:t>birden </a:t>
            </a:r>
            <a:r>
              <a:rPr dirty="0" sz="1600" spc="-15"/>
              <a:t>fazla </a:t>
            </a:r>
            <a:r>
              <a:rPr dirty="0" sz="1600" spc="-5"/>
              <a:t>aşama </a:t>
            </a:r>
            <a:r>
              <a:rPr dirty="0" sz="1600" spc="-10"/>
              <a:t>gerileten </a:t>
            </a:r>
            <a:r>
              <a:rPr dirty="0" sz="1600" spc="-15"/>
              <a:t>ya </a:t>
            </a:r>
            <a:r>
              <a:rPr dirty="0" sz="1600" spc="-5"/>
              <a:t>da  </a:t>
            </a:r>
            <a:r>
              <a:rPr dirty="0" sz="1600" spc="-10"/>
              <a:t>düzeltilmesi </a:t>
            </a:r>
            <a:r>
              <a:rPr dirty="0" sz="1600" spc="-5"/>
              <a:t>mümkün </a:t>
            </a:r>
            <a:r>
              <a:rPr dirty="0" sz="1600" spc="-15"/>
              <a:t>olmayan</a:t>
            </a:r>
            <a:r>
              <a:rPr dirty="0" sz="1600" spc="-5"/>
              <a:t> </a:t>
            </a:r>
            <a:r>
              <a:rPr dirty="0" sz="1600" spc="-30"/>
              <a:t>hatalardır.</a:t>
            </a:r>
            <a:endParaRPr sz="1600">
              <a:latin typeface="Calibri"/>
              <a:cs typeface="Calibri"/>
            </a:endParaRPr>
          </a:p>
          <a:p>
            <a:pPr marL="304800" marR="380365" indent="-182880">
              <a:lnSpc>
                <a:spcPct val="120800"/>
              </a:lnSpc>
              <a:spcBef>
                <a:spcPts val="580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00" b="1">
                <a:latin typeface="Calibri"/>
                <a:cs typeface="Calibri"/>
              </a:rPr>
              <a:t>Büyük </a:t>
            </a:r>
            <a:r>
              <a:rPr dirty="0" sz="1600" spc="-5" b="1">
                <a:latin typeface="Calibri"/>
                <a:cs typeface="Calibri"/>
              </a:rPr>
              <a:t>Hatalar: </a:t>
            </a:r>
            <a:r>
              <a:rPr dirty="0" sz="1600" spc="-10"/>
              <a:t>Projenin </a:t>
            </a:r>
            <a:r>
              <a:rPr dirty="0" sz="1600" spc="-5"/>
              <a:t>kritik </a:t>
            </a:r>
            <a:r>
              <a:rPr dirty="0" sz="1600" spc="-10"/>
              <a:t>yolunu etkileyen </a:t>
            </a:r>
            <a:r>
              <a:rPr dirty="0" sz="1600" spc="-15"/>
              <a:t>ve </a:t>
            </a:r>
            <a:r>
              <a:rPr dirty="0" sz="1600" spc="-5"/>
              <a:t>önemli düzeltme gerektiren  </a:t>
            </a:r>
            <a:r>
              <a:rPr dirty="0" sz="1600" spc="-30"/>
              <a:t>hatalardır.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00" spc="-5" b="1">
                <a:latin typeface="Calibri"/>
                <a:cs typeface="Calibri"/>
              </a:rPr>
              <a:t>Küçük </a:t>
            </a:r>
            <a:r>
              <a:rPr dirty="0" sz="1600" spc="-10" b="1">
                <a:latin typeface="Calibri"/>
                <a:cs typeface="Calibri"/>
              </a:rPr>
              <a:t>Hatalar: </a:t>
            </a:r>
            <a:r>
              <a:rPr dirty="0" sz="1600" spc="-10"/>
              <a:t>Projeyi </a:t>
            </a:r>
            <a:r>
              <a:rPr dirty="0" sz="1600" spc="-5"/>
              <a:t>engellemeyen, </a:t>
            </a:r>
            <a:r>
              <a:rPr dirty="0" sz="1600" spc="-15"/>
              <a:t>ve </a:t>
            </a:r>
            <a:r>
              <a:rPr dirty="0" sz="1600" spc="-5"/>
              <a:t>giderilmesi az </a:t>
            </a:r>
            <a:r>
              <a:rPr dirty="0" sz="1600" spc="-10"/>
              <a:t>çaba </a:t>
            </a:r>
            <a:r>
              <a:rPr dirty="0" sz="1600" spc="-5"/>
              <a:t>gerektiren</a:t>
            </a:r>
            <a:r>
              <a:rPr dirty="0" sz="1600" spc="120"/>
              <a:t> </a:t>
            </a:r>
            <a:r>
              <a:rPr dirty="0" sz="1600" spc="-25"/>
              <a:t>hatalardır.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1600" b="1">
                <a:latin typeface="Calibri"/>
                <a:cs typeface="Calibri"/>
              </a:rPr>
              <a:t>Şekilsel </a:t>
            </a:r>
            <a:r>
              <a:rPr dirty="0" sz="1600" spc="-5" b="1">
                <a:latin typeface="Calibri"/>
                <a:cs typeface="Calibri"/>
              </a:rPr>
              <a:t>Hatalar: </a:t>
            </a:r>
            <a:r>
              <a:rPr dirty="0" sz="1600" spc="-5"/>
              <a:t>Heceleme </a:t>
            </a:r>
            <a:r>
              <a:rPr dirty="0" sz="1600" spc="-15"/>
              <a:t>hatası </a:t>
            </a:r>
            <a:r>
              <a:rPr dirty="0" sz="1600" spc="-5"/>
              <a:t>gibi önemsiz</a:t>
            </a:r>
            <a:r>
              <a:rPr dirty="0" sz="1600" spc="-20"/>
              <a:t> </a:t>
            </a:r>
            <a:r>
              <a:rPr dirty="0" sz="1600" spc="-25"/>
              <a:t>hatalardır.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pc="-5"/>
              <a:t>Uygulamada kullanılacak sınama </a:t>
            </a:r>
            <a:r>
              <a:rPr dirty="0" spc="-10"/>
              <a:t>yöntemleri </a:t>
            </a:r>
            <a:r>
              <a:rPr dirty="0" spc="-5"/>
              <a:t>aşağıdaki</a:t>
            </a:r>
            <a:r>
              <a:rPr dirty="0" spc="30"/>
              <a:t> </a:t>
            </a:r>
            <a:r>
              <a:rPr dirty="0" spc="-5"/>
              <a:t>gibidir:</a:t>
            </a:r>
          </a:p>
          <a:p>
            <a:pPr marL="304800" indent="-183515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30"/>
              <a:t>Teknik</a:t>
            </a:r>
            <a:r>
              <a:rPr dirty="0" sz="1600" spc="-15"/>
              <a:t> </a:t>
            </a:r>
            <a:r>
              <a:rPr dirty="0" sz="1600" spc="-5"/>
              <a:t>Sınama</a:t>
            </a:r>
            <a:endParaRPr sz="1600"/>
          </a:p>
          <a:p>
            <a:pPr marL="304800" indent="-183515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/>
              <a:t>Biçimsel</a:t>
            </a:r>
            <a:r>
              <a:rPr dirty="0" sz="1600" spc="-15"/>
              <a:t> </a:t>
            </a:r>
            <a:r>
              <a:rPr dirty="0" sz="1600" spc="-5"/>
              <a:t>Sınama</a:t>
            </a:r>
            <a:endParaRPr sz="1600"/>
          </a:p>
          <a:p>
            <a:pPr marL="304800" indent="-183515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/>
              <a:t>İşletimsel</a:t>
            </a:r>
            <a:r>
              <a:rPr dirty="0" sz="1600" spc="-15"/>
              <a:t> </a:t>
            </a:r>
            <a:r>
              <a:rPr dirty="0" sz="1600" spc="-5"/>
              <a:t>Sınama</a:t>
            </a:r>
            <a:endParaRPr sz="1600"/>
          </a:p>
          <a:p>
            <a:pPr marL="304800" indent="-183515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5"/>
              <a:t>Senaryo</a:t>
            </a:r>
            <a:r>
              <a:rPr dirty="0" sz="1600" spc="-75"/>
              <a:t> </a:t>
            </a:r>
            <a:r>
              <a:rPr dirty="0" sz="1600" spc="-5"/>
              <a:t>Sınama</a:t>
            </a:r>
            <a:endParaRPr sz="1600"/>
          </a:p>
          <a:p>
            <a:pPr marL="304800" indent="-18351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600" spc="-10"/>
              <a:t>Kullanıcı</a:t>
            </a:r>
            <a:r>
              <a:rPr dirty="0" sz="1600" spc="-80"/>
              <a:t> </a:t>
            </a:r>
            <a:r>
              <a:rPr dirty="0" sz="1600" spc="-5"/>
              <a:t>Sınama</a:t>
            </a: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55"/>
              <a:t>Sorular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6267" y="1842261"/>
            <a:ext cx="7872095" cy="34969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Doğrulama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Geçerleme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arasındaki farklılıkları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belirtiniz. Birer örnekle</a:t>
            </a:r>
            <a:r>
              <a:rPr dirty="0" sz="18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Yöntemlerini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ts val="2050"/>
              </a:lnSpc>
              <a:spcBef>
                <a:spcPts val="1180"/>
              </a:spcBef>
              <a:buClr>
                <a:srgbClr val="1CACE3"/>
              </a:buClr>
              <a:buAutoNum type="arabicPeriod"/>
              <a:tabLst>
                <a:tab pos="269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"Beyaz Kutu"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"Temel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Yollar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Sınama"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yöntemleri arasındaki</a:t>
            </a:r>
            <a:r>
              <a:rPr dirty="0" sz="1800" spc="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farlılıkları</a:t>
            </a:r>
            <a:endParaRPr sz="1800">
              <a:latin typeface="Calibri"/>
              <a:cs typeface="Calibri"/>
            </a:endParaRPr>
          </a:p>
          <a:p>
            <a:pPr marL="268605">
              <a:lnSpc>
                <a:spcPts val="2050"/>
              </a:lnSpc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AutoNum type="arabicPeriod" startAt="4"/>
              <a:tabLst>
                <a:tab pos="269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Yöntemleri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belirtimleri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arasındaki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farkı</a:t>
            </a:r>
            <a:r>
              <a:rPr dirty="0" sz="18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ts val="2060"/>
              </a:lnSpc>
              <a:spcBef>
                <a:spcPts val="1180"/>
              </a:spcBef>
              <a:buClr>
                <a:srgbClr val="1CACE3"/>
              </a:buClr>
              <a:buAutoNum type="arabicPeriod" startAt="4"/>
              <a:tabLst>
                <a:tab pos="269240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Yukarıdan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aşağıya doğru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bütünleştirme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aşağıdan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yukarıya</a:t>
            </a:r>
            <a:r>
              <a:rPr dirty="0" sz="1800" spc="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bütünleştirme</a:t>
            </a:r>
            <a:endParaRPr sz="1800">
              <a:latin typeface="Calibri"/>
              <a:cs typeface="Calibri"/>
            </a:endParaRPr>
          </a:p>
          <a:p>
            <a:pPr marL="268605">
              <a:lnSpc>
                <a:spcPts val="2060"/>
              </a:lnSpc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yöntemlerinin zorluklarını ve kolaylıklarını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AutoNum type="arabicPeriod" startAt="6"/>
              <a:tabLst>
                <a:tab pos="269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Sınama belirtimlerinin önemi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nedir.</a:t>
            </a:r>
            <a:endParaRPr sz="18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AutoNum type="arabicPeriod" startAt="6"/>
              <a:tabLst>
                <a:tab pos="269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Kullanıcı sınaması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sırasında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yaşanabilecek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sorunları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23082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80"/>
              <a:t>Kaynaklar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88669" y="1785937"/>
            <a:ext cx="7256145" cy="442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“Software Engineering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Practitioner’s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Approach” (7th.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Ed.),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Roger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S.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Pressman,</a:t>
            </a:r>
            <a:r>
              <a:rPr dirty="0" sz="15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2013.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Engineering” (8th. Ed.),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Ian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Sommerville,</a:t>
            </a:r>
            <a:r>
              <a:rPr dirty="0" sz="15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2007.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“Guide to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Software Engineering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Body of 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Knowledge”,</a:t>
            </a:r>
            <a:r>
              <a:rPr dirty="0" sz="1500" spc="1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2004.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Mühendisliğine </a:t>
            </a:r>
            <a:r>
              <a:rPr dirty="0" sz="1500" spc="-30">
                <a:solidFill>
                  <a:srgbClr val="404040"/>
                </a:solidFill>
                <a:latin typeface="Calibri"/>
                <a:cs typeface="Calibri"/>
              </a:rPr>
              <a:t>Giriş”,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TBİL-211, </a:t>
            </a:r>
            <a:r>
              <a:rPr dirty="0" sz="1500" spc="-60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dirty="0" sz="15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Arifoğlu.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”Yazılım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Mühendisliği”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(2.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Basım), </a:t>
            </a:r>
            <a:r>
              <a:rPr dirty="0" sz="1500" spc="-60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M. Erhan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Sarıdoğan,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2008,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İstanbul: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5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Kalıpsiz, O., Buharalı,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A., Biricik, G.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(2005).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Bilgisayar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Bilimlerinde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1500" spc="25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endParaRPr sz="15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60"/>
              </a:spcBef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Nesneye 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Yönelik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Modelleme.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İstanbul: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500" spc="1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Buzluca, </a:t>
            </a:r>
            <a:r>
              <a:rPr dirty="0" sz="1500" spc="-75">
                <a:solidFill>
                  <a:srgbClr val="404040"/>
                </a:solidFill>
                <a:latin typeface="Calibri"/>
                <a:cs typeface="Calibri"/>
              </a:rPr>
              <a:t>F.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(2010)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Modelleme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ders</a:t>
            </a:r>
            <a:r>
              <a:rPr dirty="0" sz="15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notları</a:t>
            </a:r>
            <a:endParaRPr sz="15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60"/>
              </a:spcBef>
            </a:pP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(http://www.buzluca.info/dersler.html)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Hacettepe </a:t>
            </a:r>
            <a:r>
              <a:rPr dirty="0" sz="1500" spc="-15">
                <a:solidFill>
                  <a:srgbClr val="404040"/>
                </a:solidFill>
                <a:latin typeface="Calibri"/>
                <a:cs typeface="Calibri"/>
              </a:rPr>
              <a:t>Üniversitesi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BBS-651,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Tarhan,</a:t>
            </a:r>
            <a:r>
              <a:rPr dirty="0" sz="15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04040"/>
                </a:solidFill>
                <a:latin typeface="Calibri"/>
                <a:cs typeface="Calibri"/>
              </a:rPr>
              <a:t>2010.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500" spc="-20">
                <a:solidFill>
                  <a:srgbClr val="404040"/>
                </a:solidFill>
                <a:latin typeface="Calibri"/>
                <a:cs typeface="Calibri"/>
              </a:rPr>
              <a:t>Yönetimi, </a:t>
            </a:r>
            <a:r>
              <a:rPr dirty="0" sz="1500" spc="-25">
                <a:solidFill>
                  <a:srgbClr val="404040"/>
                </a:solidFill>
                <a:latin typeface="Calibri"/>
                <a:cs typeface="Calibri"/>
              </a:rPr>
              <a:t>Yrd.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Doç. </a:t>
            </a:r>
            <a:r>
              <a:rPr dirty="0" sz="1500" spc="-60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500" spc="-5">
                <a:solidFill>
                  <a:srgbClr val="404040"/>
                </a:solidFill>
                <a:latin typeface="Calibri"/>
                <a:cs typeface="Calibri"/>
              </a:rPr>
              <a:t>Hacer</a:t>
            </a:r>
            <a:r>
              <a:rPr dirty="0" sz="15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libri"/>
                <a:cs typeface="Calibri"/>
              </a:rPr>
              <a:t>KARACAN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57" y="886142"/>
            <a:ext cx="12871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Ö</a:t>
            </a:r>
            <a:r>
              <a:rPr dirty="0" u="none" spc="-60"/>
              <a:t>d</a:t>
            </a:r>
            <a:r>
              <a:rPr dirty="0" u="none" spc="-75"/>
              <a:t>e</a:t>
            </a:r>
            <a:r>
              <a:rPr dirty="0" u="none"/>
              <a:t>v</a:t>
            </a:r>
          </a:p>
        </p:txBody>
      </p:sp>
      <p:sp>
        <p:nvSpPr>
          <p:cNvPr id="4" name="object 4"/>
          <p:cNvSpPr/>
          <p:nvPr/>
        </p:nvSpPr>
        <p:spPr>
          <a:xfrm>
            <a:off x="6029959" y="43180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9157" y="2091690"/>
            <a:ext cx="59340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2000" spc="-20">
                <a:latin typeface="Calibri"/>
                <a:cs typeface="Calibri"/>
              </a:rPr>
              <a:t>Yazılım </a:t>
            </a:r>
            <a:r>
              <a:rPr dirty="0" sz="2000">
                <a:latin typeface="Calibri"/>
                <a:cs typeface="Calibri"/>
              </a:rPr>
              <a:t>Mimarileri </a:t>
            </a:r>
            <a:r>
              <a:rPr dirty="0" sz="2000" spc="-5">
                <a:latin typeface="Calibri"/>
                <a:cs typeface="Calibri"/>
              </a:rPr>
              <a:t>Hakkında </a:t>
            </a:r>
            <a:r>
              <a:rPr dirty="0" sz="2000" spc="-10">
                <a:latin typeface="Calibri"/>
                <a:cs typeface="Calibri"/>
              </a:rPr>
              <a:t>Araştırma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Yapınız.</a:t>
            </a:r>
            <a:endParaRPr sz="20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Clr>
                <a:srgbClr val="00AFE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İki Katmanlı </a:t>
            </a:r>
            <a:r>
              <a:rPr dirty="0" sz="2000" spc="-15">
                <a:latin typeface="Calibri"/>
                <a:cs typeface="Calibri"/>
              </a:rPr>
              <a:t>ve </a:t>
            </a:r>
            <a:r>
              <a:rPr dirty="0" sz="2000">
                <a:latin typeface="Calibri"/>
                <a:cs typeface="Calibri"/>
              </a:rPr>
              <a:t>Üç </a:t>
            </a:r>
            <a:r>
              <a:rPr dirty="0" sz="2000" spc="-10">
                <a:latin typeface="Calibri"/>
                <a:cs typeface="Calibri"/>
              </a:rPr>
              <a:t>Katmanlı </a:t>
            </a:r>
            <a:r>
              <a:rPr dirty="0" sz="2000">
                <a:latin typeface="Calibri"/>
                <a:cs typeface="Calibri"/>
              </a:rPr>
              <a:t>Mimarilerle </a:t>
            </a:r>
            <a:r>
              <a:rPr dirty="0" sz="2000" spc="-5">
                <a:latin typeface="Calibri"/>
                <a:cs typeface="Calibri"/>
              </a:rPr>
              <a:t>yapılmış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sistemleri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araştırınız.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7287" y="3086100"/>
            <a:ext cx="2677772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58556" y="6601777"/>
            <a:ext cx="177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Doğrulama</a:t>
            </a:r>
            <a:r>
              <a:rPr dirty="0" spc="-110"/>
              <a:t> </a:t>
            </a:r>
            <a:r>
              <a:rPr dirty="0" spc="-100"/>
              <a:t>Teknikleri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08867"/>
            <a:ext cx="2014220" cy="30029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Gözden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Geçirme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Yönetim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Teknik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Arkadaş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Masaüstü</a:t>
            </a:r>
            <a:endParaRPr sz="18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Üstünden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Geçme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Denetleme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İnceleme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63969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85"/>
              <a:t>Gözden </a:t>
            </a:r>
            <a:r>
              <a:rPr dirty="0" u="none" spc="-55"/>
              <a:t>Geçirme </a:t>
            </a:r>
            <a:r>
              <a:rPr dirty="0" u="none"/>
              <a:t>-</a:t>
            </a:r>
            <a:r>
              <a:rPr dirty="0" u="none" spc="-100"/>
              <a:t> Yönetim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80033" y="1667335"/>
            <a:ext cx="7122795" cy="46926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</a:t>
            </a: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[IEEE1028-97]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5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Durum izlemek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Planların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takvimin durumlarını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belirlemek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Gereksinimleri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ve sistem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kaynaklarını</a:t>
            </a:r>
            <a:r>
              <a:rPr dirty="0" sz="16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onaylamak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Yönetim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şeklinin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hedefe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uygunluğunu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değerlendirmek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3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2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Yöneticisi veya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Lideri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yöneticilere</a:t>
            </a:r>
            <a:r>
              <a:rPr dirty="0" sz="16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sunum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Katılımcılar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ts val="1860"/>
              </a:lnSpc>
              <a:spcBef>
                <a:spcPts val="22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Karar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verme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yetkisi olan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yöneticiler</a:t>
            </a:r>
            <a:endParaRPr sz="1600">
              <a:latin typeface="Calibri"/>
              <a:cs typeface="Calibri"/>
            </a:endParaRPr>
          </a:p>
          <a:p>
            <a:pPr marL="34290">
              <a:lnSpc>
                <a:spcPts val="2100"/>
              </a:lnSpc>
            </a:pP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800">
              <a:latin typeface="Calibri"/>
              <a:cs typeface="Calibri"/>
            </a:endParaRPr>
          </a:p>
          <a:p>
            <a:pPr marL="491490" marR="3121025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latin typeface="Calibri"/>
                <a:cs typeface="Calibri"/>
              </a:rPr>
              <a:t>Raporlar </a:t>
            </a:r>
            <a:r>
              <a:rPr dirty="0" sz="1600" spc="-5">
                <a:latin typeface="Calibri"/>
                <a:cs typeface="Calibri"/>
              </a:rPr>
              <a:t>(Denetleme, Durum, </a:t>
            </a:r>
            <a:r>
              <a:rPr dirty="0" sz="1600" spc="-20">
                <a:latin typeface="Calibri"/>
                <a:cs typeface="Calibri"/>
              </a:rPr>
              <a:t>Sonuçlar, </a:t>
            </a:r>
            <a:r>
              <a:rPr dirty="0" sz="1600" spc="-10">
                <a:latin typeface="Calibri"/>
                <a:cs typeface="Calibri"/>
              </a:rPr>
              <a:t>...)  Planlar (Risk, Proje, </a:t>
            </a:r>
            <a:r>
              <a:rPr dirty="0" sz="1600" spc="-15">
                <a:latin typeface="Calibri"/>
                <a:cs typeface="Calibri"/>
              </a:rPr>
              <a:t>Konfigürasyon,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…)</a:t>
            </a:r>
            <a:endParaRPr sz="1600">
              <a:latin typeface="Calibri"/>
              <a:cs typeface="Calibri"/>
            </a:endParaRPr>
          </a:p>
          <a:p>
            <a:pPr marL="34290">
              <a:lnSpc>
                <a:spcPts val="2145"/>
              </a:lnSpc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</a:t>
            </a:r>
            <a:r>
              <a:rPr dirty="0" u="heavy" sz="18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Sonuçlar:</a:t>
            </a:r>
            <a:endParaRPr sz="1800">
              <a:latin typeface="Calibri"/>
              <a:cs typeface="Calibri"/>
            </a:endParaRPr>
          </a:p>
          <a:p>
            <a:pPr marL="491490" marR="5080">
              <a:lnSpc>
                <a:spcPct val="100000"/>
              </a:lnSpc>
              <a:spcBef>
                <a:spcPts val="20"/>
              </a:spcBef>
            </a:pPr>
            <a:r>
              <a:rPr dirty="0" sz="1600" spc="-20">
                <a:latin typeface="Calibri"/>
                <a:cs typeface="Calibri"/>
              </a:rPr>
              <a:t>Yapılması </a:t>
            </a:r>
            <a:r>
              <a:rPr dirty="0" sz="1600" spc="-10">
                <a:latin typeface="Calibri"/>
                <a:cs typeface="Calibri"/>
              </a:rPr>
              <a:t>planlanan değişikliklere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10">
                <a:latin typeface="Calibri"/>
                <a:cs typeface="Calibri"/>
              </a:rPr>
              <a:t>iyileştirme </a:t>
            </a:r>
            <a:r>
              <a:rPr dirty="0" sz="1600" spc="-15">
                <a:latin typeface="Calibri"/>
                <a:cs typeface="Calibri"/>
              </a:rPr>
              <a:t>kararlarına </a:t>
            </a:r>
            <a:r>
              <a:rPr dirty="0" sz="1600" spc="-10">
                <a:latin typeface="Calibri"/>
                <a:cs typeface="Calibri"/>
              </a:rPr>
              <a:t>destek </a:t>
            </a:r>
            <a:r>
              <a:rPr dirty="0" sz="1600" spc="-15">
                <a:latin typeface="Calibri"/>
                <a:cs typeface="Calibri"/>
              </a:rPr>
              <a:t>ve onay </a:t>
            </a:r>
            <a:r>
              <a:rPr dirty="0" sz="1600" spc="-5">
                <a:latin typeface="Calibri"/>
                <a:cs typeface="Calibri"/>
              </a:rPr>
              <a:t>almak  </a:t>
            </a:r>
            <a:r>
              <a:rPr dirty="0" sz="1600" spc="-10">
                <a:latin typeface="Calibri"/>
                <a:cs typeface="Calibri"/>
              </a:rPr>
              <a:t>Plan, takvim,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10">
                <a:latin typeface="Calibri"/>
                <a:cs typeface="Calibri"/>
              </a:rPr>
              <a:t>gereksinimlerin yeterliliğini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belirlemek</a:t>
            </a:r>
            <a:endParaRPr sz="16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Projenin yolunda </a:t>
            </a:r>
            <a:r>
              <a:rPr dirty="0" sz="1600" spc="-5">
                <a:latin typeface="Calibri"/>
                <a:cs typeface="Calibri"/>
              </a:rPr>
              <a:t>gidip gitmediğini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belirlemek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59372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85"/>
              <a:t>Gözden </a:t>
            </a:r>
            <a:r>
              <a:rPr dirty="0" u="none" spc="-55"/>
              <a:t>Geçirme </a:t>
            </a:r>
            <a:r>
              <a:rPr dirty="0" u="none"/>
              <a:t>-</a:t>
            </a:r>
            <a:r>
              <a:rPr dirty="0" u="none" spc="-90"/>
              <a:t> </a:t>
            </a:r>
            <a:r>
              <a:rPr dirty="0" u="none" spc="-125"/>
              <a:t>Teknik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58977" y="1719580"/>
            <a:ext cx="5649595" cy="162496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Amaç: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[IEEE1028-97]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Ürünün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kullanıma uygunluğunu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değerlendirmek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Ürünün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onaylanmış gereksinimlere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uymayan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yanlarını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belirlemek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3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Yöntem: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Teknik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Lider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sunum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059616"/>
            <a:ext cx="1208405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6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Neler: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libri"/>
                <a:cs typeface="Calibri"/>
              </a:rPr>
              <a:t>Ürüne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ait: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735" y="5520054"/>
            <a:ext cx="1407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dirty="0" sz="1200">
                <a:latin typeface="Calibri"/>
                <a:cs typeface="Calibri"/>
              </a:rPr>
              <a:t>Amaç </a:t>
            </a:r>
            <a:r>
              <a:rPr dirty="0" sz="1200" spc="-15">
                <a:latin typeface="Calibri"/>
                <a:cs typeface="Calibri"/>
              </a:rPr>
              <a:t>ve </a:t>
            </a:r>
            <a:r>
              <a:rPr dirty="0" sz="1200" spc="-5">
                <a:latin typeface="Calibri"/>
                <a:cs typeface="Calibri"/>
              </a:rPr>
              <a:t>hedefler</a:t>
            </a:r>
            <a:endParaRPr sz="12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dirty="0" sz="1200" spc="-5">
                <a:latin typeface="Calibri"/>
                <a:cs typeface="Calibri"/>
              </a:rPr>
              <a:t>Proje yönetim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planı</a:t>
            </a:r>
            <a:endParaRPr sz="12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dirty="0" sz="1200" spc="-5">
                <a:latin typeface="Calibri"/>
                <a:cs typeface="Calibri"/>
              </a:rPr>
              <a:t>Problem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listesi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977" y="3460432"/>
            <a:ext cx="4450080" cy="17767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u="heavy" sz="1800" spc="-45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Katılımcılar: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2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Karar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verme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yetkisi olan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yöneticiler,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Gözden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geçirme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sorumlusu,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Kaydedici,</a:t>
            </a:r>
            <a:endParaRPr sz="16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5435" algn="l"/>
              </a:tabLst>
            </a:pP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Teknik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Uzmanlar</a:t>
            </a:r>
            <a:endParaRPr sz="1600">
              <a:latin typeface="Calibri"/>
              <a:cs typeface="Calibri"/>
            </a:endParaRPr>
          </a:p>
          <a:p>
            <a:pPr marL="2818765">
              <a:lnSpc>
                <a:spcPct val="100000"/>
              </a:lnSpc>
              <a:spcBef>
                <a:spcPts val="335"/>
              </a:spcBef>
            </a:pPr>
            <a:r>
              <a:rPr dirty="0" u="sng" sz="1600" spc="-39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Beklenen</a:t>
            </a:r>
            <a:r>
              <a:rPr dirty="0" u="sng" sz="1600" spc="-4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Sonuçlar: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3944" y="5214239"/>
            <a:ext cx="373951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  <a:tab pos="300355" algn="l"/>
              </a:tabLst>
            </a:pPr>
            <a:r>
              <a:rPr dirty="0" sz="1400" spc="-5">
                <a:latin typeface="Calibri"/>
                <a:cs typeface="Calibri"/>
              </a:rPr>
              <a:t>Ürünün beklentilere </a:t>
            </a:r>
            <a:r>
              <a:rPr dirty="0" sz="1400" spc="-10">
                <a:latin typeface="Calibri"/>
                <a:cs typeface="Calibri"/>
              </a:rPr>
              <a:t>ve standartlara </a:t>
            </a:r>
            <a:r>
              <a:rPr dirty="0" sz="1400" spc="-5">
                <a:latin typeface="Calibri"/>
                <a:cs typeface="Calibri"/>
              </a:rPr>
              <a:t>uygun </a:t>
            </a:r>
            <a:r>
              <a:rPr dirty="0" sz="1400">
                <a:latin typeface="Calibri"/>
                <a:cs typeface="Calibri"/>
              </a:rPr>
              <a:t>olup  </a:t>
            </a:r>
            <a:r>
              <a:rPr dirty="0" sz="1400" spc="-5">
                <a:latin typeface="Calibri"/>
                <a:cs typeface="Calibri"/>
              </a:rPr>
              <a:t>olmadığını yöneticilere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göstermek</a:t>
            </a:r>
            <a:endParaRPr sz="14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buFont typeface="Wingdings"/>
              <a:buChar char=""/>
              <a:tabLst>
                <a:tab pos="299720" algn="l"/>
                <a:tab pos="300355" algn="l"/>
              </a:tabLst>
            </a:pPr>
            <a:r>
              <a:rPr dirty="0" sz="1400" spc="-5">
                <a:latin typeface="Calibri"/>
                <a:cs typeface="Calibri"/>
              </a:rPr>
              <a:t>Değişiklikleri </a:t>
            </a:r>
            <a:r>
              <a:rPr dirty="0" sz="1400" spc="-15">
                <a:latin typeface="Calibri"/>
                <a:cs typeface="Calibri"/>
              </a:rPr>
              <a:t>kontrol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etmek,</a:t>
            </a:r>
            <a:endParaRPr sz="14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buFont typeface="Wingdings"/>
              <a:buChar char=""/>
              <a:tabLst>
                <a:tab pos="299720" algn="l"/>
                <a:tab pos="300355" algn="l"/>
              </a:tabLst>
            </a:pPr>
            <a:r>
              <a:rPr dirty="0" sz="1400" spc="-5">
                <a:latin typeface="Calibri"/>
                <a:cs typeface="Calibri"/>
              </a:rPr>
              <a:t>Devam </a:t>
            </a:r>
            <a:r>
              <a:rPr dirty="0" sz="1400">
                <a:latin typeface="Calibri"/>
                <a:cs typeface="Calibri"/>
              </a:rPr>
              <a:t>edip </a:t>
            </a:r>
            <a:r>
              <a:rPr dirty="0" sz="1400" spc="-5">
                <a:latin typeface="Calibri"/>
                <a:cs typeface="Calibri"/>
              </a:rPr>
              <a:t>etmeme </a:t>
            </a:r>
            <a:r>
              <a:rPr dirty="0" sz="1400" spc="-10">
                <a:latin typeface="Calibri"/>
                <a:cs typeface="Calibri"/>
              </a:rPr>
              <a:t>kararını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almak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Muhammet BAYKARA</dc:creator>
  <dc:title>PowerPoint Presentation</dc:title>
  <dcterms:created xsi:type="dcterms:W3CDTF">2019-03-15T10:57:26Z</dcterms:created>
  <dcterms:modified xsi:type="dcterms:W3CDTF">2019-03-15T10:57:26Z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