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0729" y="915098"/>
            <a:ext cx="762254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40" y="6400800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200"/>
                </a:moveTo>
                <a:lnTo>
                  <a:pt x="9141460" y="457200"/>
                </a:lnTo>
                <a:lnTo>
                  <a:pt x="914146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334759"/>
            <a:ext cx="9141460" cy="63500"/>
          </a:xfrm>
          <a:custGeom>
            <a:avLst/>
            <a:gdLst/>
            <a:ahLst/>
            <a:cxnLst/>
            <a:rect l="l" t="t" r="r" b="b"/>
            <a:pathLst>
              <a:path w="9141460" h="63500">
                <a:moveTo>
                  <a:pt x="0" y="63499"/>
                </a:moveTo>
                <a:lnTo>
                  <a:pt x="9141460" y="63499"/>
                </a:lnTo>
                <a:lnTo>
                  <a:pt x="9141460" y="0"/>
                </a:lnTo>
                <a:lnTo>
                  <a:pt x="0" y="0"/>
                </a:lnTo>
                <a:lnTo>
                  <a:pt x="0" y="63499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487919" y="4140200"/>
            <a:ext cx="1348740" cy="1300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621396" y="4637404"/>
            <a:ext cx="70116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329803" y="4552315"/>
            <a:ext cx="207137" cy="1799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343419" y="4874435"/>
            <a:ext cx="3589485" cy="1867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334759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0" y="66039"/>
                </a:moveTo>
                <a:lnTo>
                  <a:pt x="9144000" y="66039"/>
                </a:lnTo>
                <a:lnTo>
                  <a:pt x="9144000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729" y="915098"/>
            <a:ext cx="762254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707" y="1239086"/>
            <a:ext cx="7675880" cy="4523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.wikipedia.org/" TargetMode="External"/><Relationship Id="rId3" Type="http://schemas.openxmlformats.org/officeDocument/2006/relationships/image" Target="../media/image2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41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44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Relationship Id="rId17" Type="http://schemas.openxmlformats.org/officeDocument/2006/relationships/image" Target="../media/image60.png"/><Relationship Id="rId18" Type="http://schemas.openxmlformats.org/officeDocument/2006/relationships/image" Target="../media/image61.png"/><Relationship Id="rId19" Type="http://schemas.openxmlformats.org/officeDocument/2006/relationships/image" Target="../media/image62.png"/><Relationship Id="rId20" Type="http://schemas.openxmlformats.org/officeDocument/2006/relationships/image" Target="../media/image63.png"/><Relationship Id="rId21" Type="http://schemas.openxmlformats.org/officeDocument/2006/relationships/image" Target="../media/image64.png"/><Relationship Id="rId22" Type="http://schemas.openxmlformats.org/officeDocument/2006/relationships/image" Target="../media/image65.png"/><Relationship Id="rId23" Type="http://schemas.openxmlformats.org/officeDocument/2006/relationships/image" Target="../media/image66.png"/><Relationship Id="rId24" Type="http://schemas.openxmlformats.org/officeDocument/2006/relationships/image" Target="../media/image67.png"/><Relationship Id="rId25" Type="http://schemas.openxmlformats.org/officeDocument/2006/relationships/image" Target="../media/image68.png"/><Relationship Id="rId26" Type="http://schemas.openxmlformats.org/officeDocument/2006/relationships/image" Target="../media/image69.png"/><Relationship Id="rId27" Type="http://schemas.openxmlformats.org/officeDocument/2006/relationships/image" Target="../media/image70.png"/><Relationship Id="rId28" Type="http://schemas.openxmlformats.org/officeDocument/2006/relationships/image" Target="../media/image71.png"/><Relationship Id="rId29" Type="http://schemas.openxmlformats.org/officeDocument/2006/relationships/image" Target="../media/image72.png"/><Relationship Id="rId30" Type="http://schemas.openxmlformats.org/officeDocument/2006/relationships/image" Target="../media/image73.png"/><Relationship Id="rId31" Type="http://schemas.openxmlformats.org/officeDocument/2006/relationships/image" Target="../media/image74.png"/><Relationship Id="rId32" Type="http://schemas.openxmlformats.org/officeDocument/2006/relationships/image" Target="../media/image75.png"/><Relationship Id="rId33" Type="http://schemas.openxmlformats.org/officeDocument/2006/relationships/image" Target="../media/image76.png"/><Relationship Id="rId34" Type="http://schemas.openxmlformats.org/officeDocument/2006/relationships/image" Target="../media/image77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0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3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Relationship Id="rId12" Type="http://schemas.openxmlformats.org/officeDocument/2006/relationships/image" Target="../media/image102.png"/><Relationship Id="rId13" Type="http://schemas.openxmlformats.org/officeDocument/2006/relationships/image" Target="../media/image103.png"/><Relationship Id="rId14" Type="http://schemas.openxmlformats.org/officeDocument/2006/relationships/image" Target="../media/image104.png"/><Relationship Id="rId15" Type="http://schemas.openxmlformats.org/officeDocument/2006/relationships/image" Target="../media/image105.png"/><Relationship Id="rId16" Type="http://schemas.openxmlformats.org/officeDocument/2006/relationships/image" Target="../media/image106.png"/><Relationship Id="rId17" Type="http://schemas.openxmlformats.org/officeDocument/2006/relationships/image" Target="../media/image107.png"/><Relationship Id="rId18" Type="http://schemas.openxmlformats.org/officeDocument/2006/relationships/image" Target="../media/image108.png"/><Relationship Id="rId19" Type="http://schemas.openxmlformats.org/officeDocument/2006/relationships/image" Target="../media/image109.png"/><Relationship Id="rId20" Type="http://schemas.openxmlformats.org/officeDocument/2006/relationships/image" Target="../media/image110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Relationship Id="rId12" Type="http://schemas.openxmlformats.org/officeDocument/2006/relationships/image" Target="../media/image121.png"/><Relationship Id="rId13" Type="http://schemas.openxmlformats.org/officeDocument/2006/relationships/image" Target="../media/image122.png"/><Relationship Id="rId14" Type="http://schemas.openxmlformats.org/officeDocument/2006/relationships/image" Target="../media/image123.png"/><Relationship Id="rId15" Type="http://schemas.openxmlformats.org/officeDocument/2006/relationships/image" Target="../media/image124.png"/><Relationship Id="rId16" Type="http://schemas.openxmlformats.org/officeDocument/2006/relationships/image" Target="../media/image125.png"/><Relationship Id="rId17" Type="http://schemas.openxmlformats.org/officeDocument/2006/relationships/image" Target="../media/image126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jp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8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5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uzluca.info/dersler.html)" TargetMode="External"/><Relationship Id="rId3" Type="http://schemas.openxmlformats.org/officeDocument/2006/relationships/hyperlink" Target="http://blog.alisuleymantopuz.com/2014/08/30/yazilim-mimarisi-ve-tasarimi-nedir/" TargetMode="External"/><Relationship Id="rId4" Type="http://schemas.openxmlformats.org/officeDocument/2006/relationships/hyperlink" Target="http://www.akifsahman.com/?p=175" TargetMode="External"/><Relationship Id="rId5" Type="http://schemas.openxmlformats.org/officeDocument/2006/relationships/hyperlink" Target="https://ece.uwaterloo.ca/%7Ese464/08ST/index.php?src=lecture" TargetMode="External"/><Relationship Id="rId6" Type="http://schemas.openxmlformats.org/officeDocument/2006/relationships/hyperlink" Target="http://info.psu.edu.sa/psu/cis/azarrad/se505.htm" TargetMode="External"/><Relationship Id="rId7" Type="http://schemas.openxmlformats.org/officeDocument/2006/relationships/hyperlink" Target="http://www.metinakbulut.com/YAZILIM-MIMARISI/" TargetMode="External"/><Relationship Id="rId8" Type="http://schemas.openxmlformats.org/officeDocument/2006/relationships/hyperlink" Target="http://ceng.gazi.edu.tr/%7Ehkaracan/source/YPY_H3.pdf" TargetMode="External"/><Relationship Id="rId9" Type="http://schemas.openxmlformats.org/officeDocument/2006/relationships/hyperlink" Target="http://iiscs.wssu.edu/drupal/node/3399" TargetMode="External"/><Relationship Id="rId10" Type="http://schemas.openxmlformats.org/officeDocument/2006/relationships/hyperlink" Target="http://www.cs.toronto.edu/%7Esme/CSC340F/slides/21-architecture.pdf" TargetMode="External"/><Relationship Id="rId11" Type="http://schemas.openxmlformats.org/officeDocument/2006/relationships/hyperlink" Target="http://www.users.abo.fi/lpetre/SA10/" TargetMode="External"/><Relationship Id="rId12" Type="http://schemas.openxmlformats.org/officeDocument/2006/relationships/hyperlink" Target="http://sulc3.com/model.html" TargetMode="External"/><Relationship Id="rId13" Type="http://schemas.openxmlformats.org/officeDocument/2006/relationships/hyperlink" Target="http://salyangoz.com.tr/blog/2013/11/23/digerleri/yazilim-gelistirme-surec-modelleri-3/" TargetMode="Externa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292" y="2984519"/>
            <a:ext cx="7511415" cy="1330960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4050" spc="-40" b="0">
                <a:solidFill>
                  <a:srgbClr val="124262"/>
                </a:solidFill>
                <a:latin typeface="Calibri Light"/>
                <a:cs typeface="Calibri Light"/>
              </a:rPr>
              <a:t>YMT312 </a:t>
            </a:r>
            <a:r>
              <a:rPr dirty="0" sz="4050" spc="-75" b="0">
                <a:solidFill>
                  <a:srgbClr val="124262"/>
                </a:solidFill>
                <a:latin typeface="Calibri Light"/>
                <a:cs typeface="Calibri Light"/>
              </a:rPr>
              <a:t>Yazılım </a:t>
            </a:r>
            <a:r>
              <a:rPr dirty="0" sz="4050" spc="-85" b="0">
                <a:solidFill>
                  <a:srgbClr val="124262"/>
                </a:solidFill>
                <a:latin typeface="Calibri Light"/>
                <a:cs typeface="Calibri Light"/>
              </a:rPr>
              <a:t>Tasarım </a:t>
            </a:r>
            <a:r>
              <a:rPr dirty="0" sz="4050" spc="-45" b="0">
                <a:solidFill>
                  <a:srgbClr val="124262"/>
                </a:solidFill>
                <a:latin typeface="Calibri Light"/>
                <a:cs typeface="Calibri Light"/>
              </a:rPr>
              <a:t>ve</a:t>
            </a:r>
            <a:r>
              <a:rPr dirty="0" sz="4050" spc="-345" b="0">
                <a:solidFill>
                  <a:srgbClr val="124262"/>
                </a:solidFill>
                <a:latin typeface="Calibri Light"/>
                <a:cs typeface="Calibri Light"/>
              </a:rPr>
              <a:t> </a:t>
            </a:r>
            <a:r>
              <a:rPr dirty="0" sz="4050" spc="-40" b="0">
                <a:solidFill>
                  <a:srgbClr val="124262"/>
                </a:solidFill>
                <a:latin typeface="Calibri Light"/>
                <a:cs typeface="Calibri Light"/>
              </a:rPr>
              <a:t>Mimarisi</a:t>
            </a:r>
            <a:endParaRPr sz="4050">
              <a:latin typeface="Calibri Light"/>
              <a:cs typeface="Calibri Light"/>
            </a:endParaRPr>
          </a:p>
          <a:p>
            <a:pPr marL="91440">
              <a:lnSpc>
                <a:spcPct val="100000"/>
              </a:lnSpc>
              <a:spcBef>
                <a:spcPts val="700"/>
              </a:spcBef>
              <a:tabLst>
                <a:tab pos="7498080" algn="l"/>
              </a:tabLst>
            </a:pPr>
            <a:r>
              <a:rPr dirty="0" u="sng" sz="3200" spc="-130">
                <a:solidFill>
                  <a:srgbClr val="2583C5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200" spc="-30">
                <a:solidFill>
                  <a:srgbClr val="2583C5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Yazılım </a:t>
            </a:r>
            <a:r>
              <a:rPr dirty="0" u="sng" sz="3200" spc="-40">
                <a:solidFill>
                  <a:srgbClr val="2583C5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Yaşam </a:t>
            </a:r>
            <a:r>
              <a:rPr dirty="0" u="sng" sz="3200" spc="-10">
                <a:solidFill>
                  <a:srgbClr val="2583C5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Döngüsü </a:t>
            </a:r>
            <a:r>
              <a:rPr dirty="0" u="sng" sz="3200" spc="-25">
                <a:solidFill>
                  <a:srgbClr val="2583C5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ve </a:t>
            </a:r>
            <a:r>
              <a:rPr dirty="0" u="sng" sz="3200" spc="-10">
                <a:solidFill>
                  <a:srgbClr val="2583C5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Süreç</a:t>
            </a:r>
            <a:r>
              <a:rPr dirty="0" u="sng" sz="3200" spc="130">
                <a:solidFill>
                  <a:srgbClr val="2583C5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3200">
                <a:solidFill>
                  <a:srgbClr val="2583C5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Modelleri	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95340" y="4787900"/>
            <a:ext cx="937260" cy="396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19654" y="4826253"/>
            <a:ext cx="437388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F</a:t>
            </a:r>
            <a:r>
              <a:rPr dirty="0" sz="1350" spc="-12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ı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r</a:t>
            </a:r>
            <a:r>
              <a:rPr dirty="0" sz="1350" spc="-12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a</a:t>
            </a:r>
            <a:r>
              <a:rPr dirty="0" sz="1350" spc="-12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t</a:t>
            </a:r>
            <a:r>
              <a:rPr dirty="0" sz="1350" spc="7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n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v</a:t>
            </a:r>
            <a:r>
              <a:rPr dirty="0" sz="1350" spc="-12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e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r</a:t>
            </a:r>
            <a:r>
              <a:rPr dirty="0" sz="1350" spc="-12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s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-12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t</a:t>
            </a:r>
            <a:r>
              <a:rPr dirty="0" sz="1350" spc="-12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e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s</a:t>
            </a:r>
            <a:r>
              <a:rPr dirty="0" sz="1350" spc="-12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3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60">
                <a:solidFill>
                  <a:srgbClr val="12171B"/>
                </a:solidFill>
                <a:latin typeface="Calibri"/>
                <a:cs typeface="Calibri"/>
              </a:rPr>
              <a:t>Ya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z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ı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l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ı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m</a:t>
            </a:r>
            <a:r>
              <a:rPr dirty="0" sz="1350" spc="1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M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h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e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n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d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s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l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-12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ğ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B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ö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l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m</a:t>
            </a:r>
            <a:r>
              <a:rPr dirty="0" sz="1350" spc="-114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9235" y="208279"/>
            <a:ext cx="6867525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10609" y="6589077"/>
            <a:ext cx="1894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YMT312 YAZILIM TASARIM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VE</a:t>
            </a:r>
            <a:r>
              <a:rPr dirty="0" sz="9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MİMARİSİ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Bakım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279005" cy="105727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04139" marR="5080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İşletime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alınan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ile ilgili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olarak, hata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giderme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yeni eklentiler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yapma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aşamasıdır.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aşama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yazılımın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tüm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yaşamı boyunca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sürer.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3429" y="3843544"/>
            <a:ext cx="2844270" cy="2321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41620" y="4274820"/>
            <a:ext cx="1132839" cy="985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64907"/>
            <a:ext cx="6130290" cy="5168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u="none" sz="3200" spc="-60">
                <a:solidFill>
                  <a:srgbClr val="1F4429"/>
                </a:solidFill>
              </a:rPr>
              <a:t>Yazılım </a:t>
            </a:r>
            <a:r>
              <a:rPr dirty="0" u="none" sz="3200" spc="-65">
                <a:solidFill>
                  <a:srgbClr val="1F4429"/>
                </a:solidFill>
              </a:rPr>
              <a:t>Yaşam </a:t>
            </a:r>
            <a:r>
              <a:rPr dirty="0" u="none" sz="3200" spc="-30">
                <a:solidFill>
                  <a:srgbClr val="1F4429"/>
                </a:solidFill>
              </a:rPr>
              <a:t>Döngüsü </a:t>
            </a:r>
            <a:r>
              <a:rPr dirty="0" u="none" sz="3200" spc="-85">
                <a:solidFill>
                  <a:srgbClr val="1F4429"/>
                </a:solidFill>
              </a:rPr>
              <a:t>Temel</a:t>
            </a:r>
            <a:r>
              <a:rPr dirty="0" u="none" sz="3200" spc="-450">
                <a:solidFill>
                  <a:srgbClr val="1F4429"/>
                </a:solidFill>
              </a:rPr>
              <a:t> </a:t>
            </a:r>
            <a:r>
              <a:rPr dirty="0" u="none" sz="3200" spc="-30">
                <a:solidFill>
                  <a:srgbClr val="1F4429"/>
                </a:solidFill>
              </a:rPr>
              <a:t>Adımları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10577" y="1833879"/>
            <a:ext cx="75704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  <a:tab pos="1181100" algn="l"/>
                <a:tab pos="2096135" algn="l"/>
                <a:tab pos="3640454" algn="l"/>
                <a:tab pos="4499610" algn="l"/>
                <a:tab pos="5601970" algn="l"/>
                <a:tab pos="6729730" algn="l"/>
              </a:tabLst>
            </a:pPr>
            <a:r>
              <a:rPr dirty="0" sz="2000" spc="-135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ılım	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aşam	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ö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ü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ün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ü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n	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em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l	a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ımları	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ç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ek	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ü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eçler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577" y="1960626"/>
            <a:ext cx="7570470" cy="2292350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1260"/>
              </a:spcBef>
            </a:pP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(core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processes)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olarak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da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adlandırılır.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Bu süreçlerin gerçekleştirilmesi</a:t>
            </a:r>
            <a:r>
              <a:rPr dirty="0" sz="20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amacıyla;</a:t>
            </a:r>
            <a:endParaRPr sz="2000">
              <a:latin typeface="Calibri"/>
              <a:cs typeface="Calibri"/>
            </a:endParaRPr>
          </a:p>
          <a:p>
            <a:pPr algn="just" lvl="1" marL="579120" indent="-183515">
              <a:lnSpc>
                <a:spcPts val="2060"/>
              </a:lnSpc>
              <a:spcBef>
                <a:spcPts val="185"/>
              </a:spcBef>
              <a:buClr>
                <a:srgbClr val="1CACE3"/>
              </a:buClr>
              <a:buFont typeface="Calibri"/>
              <a:buChar char="◦"/>
              <a:tabLst>
                <a:tab pos="579755" algn="l"/>
              </a:tabLst>
            </a:pP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Belirtim</a:t>
            </a:r>
            <a:r>
              <a:rPr dirty="0" sz="1800" spc="7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C00000"/>
                </a:solidFill>
                <a:latin typeface="Calibri"/>
                <a:cs typeface="Calibri"/>
              </a:rPr>
              <a:t>Yöntemleri</a:t>
            </a:r>
            <a:r>
              <a:rPr dirty="0" sz="1800" spc="8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00000"/>
                </a:solidFill>
                <a:latin typeface="Calibri"/>
                <a:cs typeface="Calibri"/>
              </a:rPr>
              <a:t>(Software</a:t>
            </a:r>
            <a:r>
              <a:rPr dirty="0" sz="1800" spc="9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00000"/>
                </a:solidFill>
                <a:latin typeface="Calibri"/>
                <a:cs typeface="Calibri"/>
              </a:rPr>
              <a:t>Specification</a:t>
            </a:r>
            <a:r>
              <a:rPr dirty="0" sz="1800" spc="8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00000"/>
                </a:solidFill>
                <a:latin typeface="Calibri"/>
                <a:cs typeface="Calibri"/>
              </a:rPr>
              <a:t>Methods)</a:t>
            </a:r>
            <a:r>
              <a:rPr dirty="0" sz="1800" spc="9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dirty="0" sz="18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bir</a:t>
            </a:r>
            <a:r>
              <a:rPr dirty="0" sz="18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çekirdek</a:t>
            </a:r>
            <a:r>
              <a:rPr dirty="0" sz="180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sürece</a:t>
            </a:r>
            <a:endParaRPr sz="1800">
              <a:latin typeface="Calibri"/>
              <a:cs typeface="Calibri"/>
            </a:endParaRPr>
          </a:p>
          <a:p>
            <a:pPr algn="just" marL="579120">
              <a:lnSpc>
                <a:spcPts val="2060"/>
              </a:lnSpc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ilişkin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fonksiyonları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yerine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getirmek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amacıyla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kullanılan</a:t>
            </a:r>
            <a:r>
              <a:rPr dirty="0" sz="18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yöntemler.</a:t>
            </a:r>
            <a:endParaRPr sz="1800">
              <a:latin typeface="Calibri"/>
              <a:cs typeface="Calibri"/>
            </a:endParaRPr>
          </a:p>
          <a:p>
            <a:pPr algn="just" lvl="1" marL="579120" marR="5080" indent="-183515">
              <a:lnSpc>
                <a:spcPts val="1939"/>
              </a:lnSpc>
              <a:spcBef>
                <a:spcPts val="630"/>
              </a:spcBef>
              <a:buClr>
                <a:srgbClr val="1CACE3"/>
              </a:buClr>
              <a:buFont typeface="Calibri"/>
              <a:buChar char="◦"/>
              <a:tabLst>
                <a:tab pos="579755" algn="l"/>
              </a:tabLst>
            </a:pP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Süreç </a:t>
            </a:r>
            <a:r>
              <a:rPr dirty="0" sz="1800" spc="-5" b="1">
                <a:solidFill>
                  <a:srgbClr val="C00000"/>
                </a:solidFill>
                <a:latin typeface="Calibri"/>
                <a:cs typeface="Calibri"/>
              </a:rPr>
              <a:t>Modelleri </a:t>
            </a:r>
            <a:r>
              <a:rPr dirty="0" sz="1800" spc="-15">
                <a:solidFill>
                  <a:srgbClr val="C00000"/>
                </a:solidFill>
                <a:latin typeface="Calibri"/>
                <a:cs typeface="Calibri"/>
              </a:rPr>
              <a:t>(Software </a:t>
            </a:r>
            <a:r>
              <a:rPr dirty="0" sz="1800" spc="-5">
                <a:solidFill>
                  <a:srgbClr val="C00000"/>
                </a:solidFill>
                <a:latin typeface="Calibri"/>
                <a:cs typeface="Calibri"/>
              </a:rPr>
              <a:t>Process Models)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-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yaşam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döngüsünde 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belirtilen süreçlerin geliştirme aşamasında, hangi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düzen ya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da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sırada, nasıl  uygulanacağını tanımlayan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modeller</a:t>
            </a:r>
            <a:r>
              <a:rPr dirty="0" sz="1800" spc="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kullanılır.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12084" y="4578318"/>
            <a:ext cx="3117367" cy="1477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707" y="1060132"/>
            <a:ext cx="767588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62545" algn="l"/>
              </a:tabLst>
            </a:pPr>
            <a:r>
              <a:rPr dirty="0" u="none" sz="4300" spc="-60"/>
              <a:t>B</a:t>
            </a:r>
            <a:r>
              <a:rPr dirty="0" sz="4300" spc="-60"/>
              <a:t>elirtim</a:t>
            </a:r>
            <a:r>
              <a:rPr dirty="0" sz="4300" spc="-55"/>
              <a:t> </a:t>
            </a:r>
            <a:r>
              <a:rPr dirty="0" sz="4300" spc="-95"/>
              <a:t>Yöntemleri	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810577" y="1795779"/>
            <a:ext cx="6603365" cy="3956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Süreç </a:t>
            </a:r>
            <a:r>
              <a:rPr dirty="0" sz="1800" spc="-5" b="1">
                <a:solidFill>
                  <a:srgbClr val="C00000"/>
                </a:solidFill>
                <a:latin typeface="Calibri"/>
                <a:cs typeface="Calibri"/>
              </a:rPr>
              <a:t>Akışı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İçin 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Kullanılan Belirtim </a:t>
            </a:r>
            <a:r>
              <a:rPr dirty="0" sz="1800" spc="-25" b="1">
                <a:solidFill>
                  <a:srgbClr val="C00000"/>
                </a:solidFill>
                <a:latin typeface="Calibri"/>
                <a:cs typeface="Calibri"/>
              </a:rPr>
              <a:t>Yöntemleri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lvl="1" marL="396240" marR="784860" indent="-18288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Süreçler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arası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ilişkilerin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iletişimin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gösterildiği yöntemler </a:t>
            </a:r>
            <a:r>
              <a:rPr dirty="0" sz="1800" spc="-10">
                <a:solidFill>
                  <a:srgbClr val="1F4429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1F4429"/>
                </a:solidFill>
                <a:latin typeface="Calibri"/>
                <a:cs typeface="Calibri"/>
              </a:rPr>
              <a:t>(Veri </a:t>
            </a:r>
            <a:r>
              <a:rPr dirty="0" sz="1800">
                <a:solidFill>
                  <a:srgbClr val="1F4429"/>
                </a:solidFill>
                <a:latin typeface="Calibri"/>
                <a:cs typeface="Calibri"/>
              </a:rPr>
              <a:t>Akış </a:t>
            </a:r>
            <a:r>
              <a:rPr dirty="0" sz="1800" spc="-5">
                <a:solidFill>
                  <a:srgbClr val="1F4429"/>
                </a:solidFill>
                <a:latin typeface="Calibri"/>
                <a:cs typeface="Calibri"/>
              </a:rPr>
              <a:t>Şemaları, </a:t>
            </a:r>
            <a:r>
              <a:rPr dirty="0" sz="1800" spc="-25">
                <a:solidFill>
                  <a:srgbClr val="1F4429"/>
                </a:solidFill>
                <a:latin typeface="Calibri"/>
                <a:cs typeface="Calibri"/>
              </a:rPr>
              <a:t>Yapısal Şemalar, </a:t>
            </a:r>
            <a:r>
              <a:rPr dirty="0" sz="1800" spc="-5">
                <a:solidFill>
                  <a:srgbClr val="1F4429"/>
                </a:solidFill>
                <a:latin typeface="Calibri"/>
                <a:cs typeface="Calibri"/>
              </a:rPr>
              <a:t>Nesne/Sınıf</a:t>
            </a:r>
            <a:r>
              <a:rPr dirty="0" sz="1800" spc="100">
                <a:solidFill>
                  <a:srgbClr val="1F442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429"/>
                </a:solidFill>
                <a:latin typeface="Calibri"/>
                <a:cs typeface="Calibri"/>
              </a:rPr>
              <a:t>Şemaları)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94945" indent="-182880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Süreç </a:t>
            </a:r>
            <a:r>
              <a:rPr dirty="0" sz="1800" spc="-25" b="1">
                <a:solidFill>
                  <a:srgbClr val="C00000"/>
                </a:solidFill>
                <a:latin typeface="Calibri"/>
                <a:cs typeface="Calibri"/>
              </a:rPr>
              <a:t>Tanımlama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C00000"/>
                </a:solidFill>
                <a:latin typeface="Calibri"/>
                <a:cs typeface="Calibri"/>
              </a:rPr>
              <a:t>Yöntemleri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2100">
              <a:latin typeface="Times New Roman"/>
              <a:cs typeface="Times New Roman"/>
            </a:endParaRPr>
          </a:p>
          <a:p>
            <a:pPr lvl="1" marL="396240" indent="-183515">
              <a:lnSpc>
                <a:spcPct val="100000"/>
              </a:lnSpc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Süreçlerin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iç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işleyişini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göstermek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kullanılan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yöntemler</a:t>
            </a:r>
            <a:endParaRPr sz="1800">
              <a:latin typeface="Calibri"/>
              <a:cs typeface="Calibri"/>
            </a:endParaRPr>
          </a:p>
          <a:p>
            <a:pPr marL="396240">
              <a:lnSpc>
                <a:spcPct val="100000"/>
              </a:lnSpc>
            </a:pPr>
            <a:r>
              <a:rPr dirty="0" sz="1800" spc="-10">
                <a:solidFill>
                  <a:srgbClr val="1F4429"/>
                </a:solidFill>
                <a:latin typeface="Calibri"/>
                <a:cs typeface="Calibri"/>
              </a:rPr>
              <a:t>(Düz </a:t>
            </a:r>
            <a:r>
              <a:rPr dirty="0" sz="1800">
                <a:solidFill>
                  <a:srgbClr val="1F4429"/>
                </a:solidFill>
                <a:latin typeface="Calibri"/>
                <a:cs typeface="Calibri"/>
              </a:rPr>
              <a:t>Metin, </a:t>
            </a:r>
            <a:r>
              <a:rPr dirty="0" sz="1800" spc="-10">
                <a:solidFill>
                  <a:srgbClr val="1F4429"/>
                </a:solidFill>
                <a:latin typeface="Calibri"/>
                <a:cs typeface="Calibri"/>
              </a:rPr>
              <a:t>Algoritma, </a:t>
            </a:r>
            <a:r>
              <a:rPr dirty="0" sz="1800" spc="-20">
                <a:solidFill>
                  <a:srgbClr val="1F4429"/>
                </a:solidFill>
                <a:latin typeface="Calibri"/>
                <a:cs typeface="Calibri"/>
              </a:rPr>
              <a:t>Karar Tabloları, Karar </a:t>
            </a:r>
            <a:r>
              <a:rPr dirty="0" sz="1800" spc="-10">
                <a:solidFill>
                  <a:srgbClr val="1F4429"/>
                </a:solidFill>
                <a:latin typeface="Calibri"/>
                <a:cs typeface="Calibri"/>
              </a:rPr>
              <a:t>Ağaçları, </a:t>
            </a:r>
            <a:r>
              <a:rPr dirty="0" sz="1800" spc="-5">
                <a:solidFill>
                  <a:srgbClr val="1F4429"/>
                </a:solidFill>
                <a:latin typeface="Calibri"/>
                <a:cs typeface="Calibri"/>
              </a:rPr>
              <a:t>Anlatım</a:t>
            </a:r>
            <a:r>
              <a:rPr dirty="0" sz="1800" spc="229">
                <a:solidFill>
                  <a:srgbClr val="1F4429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1F4429"/>
                </a:solidFill>
                <a:latin typeface="Calibri"/>
                <a:cs typeface="Calibri"/>
              </a:rPr>
              <a:t>Dili)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94945" indent="-182245">
              <a:lnSpc>
                <a:spcPct val="100000"/>
              </a:lnSpc>
              <a:spcBef>
                <a:spcPts val="1045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spc="-30" b="1">
                <a:solidFill>
                  <a:srgbClr val="C00000"/>
                </a:solidFill>
                <a:latin typeface="Calibri"/>
                <a:cs typeface="Calibri"/>
              </a:rPr>
              <a:t>Veri </a:t>
            </a: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Tanımlama</a:t>
            </a:r>
            <a:r>
              <a:rPr dirty="0" sz="1800" spc="2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C00000"/>
                </a:solidFill>
                <a:latin typeface="Calibri"/>
                <a:cs typeface="Calibri"/>
              </a:rPr>
              <a:t>Yöntemleri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2100">
              <a:latin typeface="Times New Roman"/>
              <a:cs typeface="Times New Roman"/>
            </a:endParaRPr>
          </a:p>
          <a:p>
            <a:pPr lvl="1" marL="396240" marR="43815" indent="-182880">
              <a:lnSpc>
                <a:spcPct val="100000"/>
              </a:lnSpc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Süreçler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tarafından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kullanılan verilerin tanımlanması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kullanılan 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yöntemler</a:t>
            </a:r>
            <a:endParaRPr sz="1800">
              <a:latin typeface="Calibri"/>
              <a:cs typeface="Calibri"/>
            </a:endParaRPr>
          </a:p>
          <a:p>
            <a:pPr marL="396240">
              <a:lnSpc>
                <a:spcPct val="100000"/>
              </a:lnSpc>
            </a:pPr>
            <a:r>
              <a:rPr dirty="0" sz="1800" spc="-5">
                <a:solidFill>
                  <a:srgbClr val="1F4429"/>
                </a:solidFill>
                <a:latin typeface="Calibri"/>
                <a:cs typeface="Calibri"/>
              </a:rPr>
              <a:t>(Nesne İlişki Modeli, </a:t>
            </a:r>
            <a:r>
              <a:rPr dirty="0" sz="1800" spc="-25">
                <a:solidFill>
                  <a:srgbClr val="1F4429"/>
                </a:solidFill>
                <a:latin typeface="Calibri"/>
                <a:cs typeface="Calibri"/>
              </a:rPr>
              <a:t>Veri </a:t>
            </a:r>
            <a:r>
              <a:rPr dirty="0" sz="1800" spc="-30">
                <a:solidFill>
                  <a:srgbClr val="1F4429"/>
                </a:solidFill>
                <a:latin typeface="Calibri"/>
                <a:cs typeface="Calibri"/>
              </a:rPr>
              <a:t>Tabanı </a:t>
            </a:r>
            <a:r>
              <a:rPr dirty="0" sz="1800" spc="-20">
                <a:solidFill>
                  <a:srgbClr val="1F4429"/>
                </a:solidFill>
                <a:latin typeface="Calibri"/>
                <a:cs typeface="Calibri"/>
              </a:rPr>
              <a:t>Tabloları, </a:t>
            </a:r>
            <a:r>
              <a:rPr dirty="0" sz="1800" spc="-25">
                <a:solidFill>
                  <a:srgbClr val="1F4429"/>
                </a:solidFill>
                <a:latin typeface="Calibri"/>
                <a:cs typeface="Calibri"/>
              </a:rPr>
              <a:t>Veri</a:t>
            </a:r>
            <a:r>
              <a:rPr dirty="0" sz="1800" spc="130">
                <a:solidFill>
                  <a:srgbClr val="1F442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4429"/>
                </a:solidFill>
                <a:latin typeface="Calibri"/>
                <a:cs typeface="Calibri"/>
              </a:rPr>
              <a:t>Sözlüğü).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40500" y="2085339"/>
            <a:ext cx="2164079" cy="187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65"/>
              <a:t>Süreç (process)</a:t>
            </a:r>
            <a:r>
              <a:rPr dirty="0" spc="-85"/>
              <a:t> </a:t>
            </a:r>
            <a:r>
              <a:rPr dirty="0" spc="-50"/>
              <a:t>nedir?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6809105" cy="314071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04139" marR="5080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Süreç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olguların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ya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olayların,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belli bir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taslağa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uygun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belli bir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sonuca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varacak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biçimde düzenlenmesi,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404040"/>
                </a:solidFill>
                <a:latin typeface="Calibri"/>
                <a:cs typeface="Calibri"/>
              </a:rPr>
              <a:t>sıralanması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şeyin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yapılışını, üretiliş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biçimini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oluşturan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sürekli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işlemler,</a:t>
            </a:r>
            <a:endParaRPr sz="20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1160"/>
              </a:spcBef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eylemler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dizisi </a:t>
            </a:r>
            <a:r>
              <a:rPr dirty="0" sz="2000" spc="-15" b="1">
                <a:solidFill>
                  <a:srgbClr val="404040"/>
                </a:solidFill>
                <a:latin typeface="Calibri"/>
                <a:cs typeface="Calibri"/>
              </a:rPr>
              <a:t>(Kaynak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u="heavy" sz="2000" spc="-15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http://tr.wikipedia.org</a:t>
            </a:r>
            <a:r>
              <a:rPr dirty="0" sz="2000" spc="-15" b="1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214629" indent="-202565">
              <a:lnSpc>
                <a:spcPts val="228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Aralarında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birlik olan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veya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belli bir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düzen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veya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zaman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içinde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tekrarlanan, ilerleyen, gelişen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olay ve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hareketler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dizisi,</a:t>
            </a:r>
            <a:r>
              <a:rPr dirty="0" sz="20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proses.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4040" y="2164079"/>
            <a:ext cx="1871979" cy="1623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100"/>
              <a:t>Yazılım </a:t>
            </a:r>
            <a:r>
              <a:rPr dirty="0" spc="-65"/>
              <a:t>süreci</a:t>
            </a:r>
            <a:r>
              <a:rPr dirty="0" spc="-55"/>
              <a:t> </a:t>
            </a:r>
            <a:r>
              <a:rPr dirty="0" spc="-50"/>
              <a:t>nedir?	</a:t>
            </a:r>
          </a:p>
        </p:txBody>
      </p:sp>
      <p:sp>
        <p:nvSpPr>
          <p:cNvPr id="3" name="object 3"/>
          <p:cNvSpPr/>
          <p:nvPr/>
        </p:nvSpPr>
        <p:spPr>
          <a:xfrm>
            <a:off x="6002020" y="2829560"/>
            <a:ext cx="1978660" cy="109220"/>
          </a:xfrm>
          <a:custGeom>
            <a:avLst/>
            <a:gdLst/>
            <a:ahLst/>
            <a:cxnLst/>
            <a:rect l="l" t="t" r="r" b="b"/>
            <a:pathLst>
              <a:path w="1978659" h="109219">
                <a:moveTo>
                  <a:pt x="1924050" y="0"/>
                </a:moveTo>
                <a:lnTo>
                  <a:pt x="1924050" y="27304"/>
                </a:lnTo>
                <a:lnTo>
                  <a:pt x="0" y="27304"/>
                </a:lnTo>
                <a:lnTo>
                  <a:pt x="0" y="81914"/>
                </a:lnTo>
                <a:lnTo>
                  <a:pt x="1924050" y="81914"/>
                </a:lnTo>
                <a:lnTo>
                  <a:pt x="1924050" y="109219"/>
                </a:lnTo>
                <a:lnTo>
                  <a:pt x="1978659" y="54610"/>
                </a:lnTo>
                <a:lnTo>
                  <a:pt x="192405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02020" y="2829560"/>
            <a:ext cx="1978660" cy="109220"/>
          </a:xfrm>
          <a:custGeom>
            <a:avLst/>
            <a:gdLst/>
            <a:ahLst/>
            <a:cxnLst/>
            <a:rect l="l" t="t" r="r" b="b"/>
            <a:pathLst>
              <a:path w="1978659" h="109219">
                <a:moveTo>
                  <a:pt x="0" y="27304"/>
                </a:moveTo>
                <a:lnTo>
                  <a:pt x="1924050" y="27304"/>
                </a:lnTo>
                <a:lnTo>
                  <a:pt x="1924050" y="0"/>
                </a:lnTo>
                <a:lnTo>
                  <a:pt x="1978659" y="54610"/>
                </a:lnTo>
                <a:lnTo>
                  <a:pt x="1924050" y="109219"/>
                </a:lnTo>
                <a:lnTo>
                  <a:pt x="1924050" y="81914"/>
                </a:lnTo>
                <a:lnTo>
                  <a:pt x="0" y="81914"/>
                </a:lnTo>
                <a:lnTo>
                  <a:pt x="0" y="27304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8239" y="2829560"/>
            <a:ext cx="1963420" cy="109220"/>
          </a:xfrm>
          <a:custGeom>
            <a:avLst/>
            <a:gdLst/>
            <a:ahLst/>
            <a:cxnLst/>
            <a:rect l="l" t="t" r="r" b="b"/>
            <a:pathLst>
              <a:path w="1963420" h="109219">
                <a:moveTo>
                  <a:pt x="54609" y="0"/>
                </a:moveTo>
                <a:lnTo>
                  <a:pt x="0" y="54610"/>
                </a:lnTo>
                <a:lnTo>
                  <a:pt x="54609" y="109219"/>
                </a:lnTo>
                <a:lnTo>
                  <a:pt x="54609" y="81914"/>
                </a:lnTo>
                <a:lnTo>
                  <a:pt x="1963420" y="81914"/>
                </a:lnTo>
                <a:lnTo>
                  <a:pt x="1963420" y="27304"/>
                </a:lnTo>
                <a:lnTo>
                  <a:pt x="54609" y="27304"/>
                </a:lnTo>
                <a:lnTo>
                  <a:pt x="54609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58239" y="2829560"/>
            <a:ext cx="1963420" cy="109220"/>
          </a:xfrm>
          <a:custGeom>
            <a:avLst/>
            <a:gdLst/>
            <a:ahLst/>
            <a:cxnLst/>
            <a:rect l="l" t="t" r="r" b="b"/>
            <a:pathLst>
              <a:path w="1963420" h="109219">
                <a:moveTo>
                  <a:pt x="0" y="54610"/>
                </a:moveTo>
                <a:lnTo>
                  <a:pt x="54609" y="0"/>
                </a:lnTo>
                <a:lnTo>
                  <a:pt x="54609" y="27304"/>
                </a:lnTo>
                <a:lnTo>
                  <a:pt x="1963420" y="27304"/>
                </a:lnTo>
                <a:lnTo>
                  <a:pt x="1963420" y="81914"/>
                </a:lnTo>
                <a:lnTo>
                  <a:pt x="54609" y="81914"/>
                </a:lnTo>
                <a:lnTo>
                  <a:pt x="54609" y="109219"/>
                </a:lnTo>
                <a:lnTo>
                  <a:pt x="0" y="54610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2017" y="1833879"/>
            <a:ext cx="6534150" cy="118872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2000" b="1" i="1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2000" spc="-5" b="1" i="1">
                <a:solidFill>
                  <a:srgbClr val="404040"/>
                </a:solidFill>
                <a:latin typeface="Calibri"/>
                <a:cs typeface="Calibri"/>
              </a:rPr>
              <a:t>ürününü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üretmeyi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sağlayan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birbiriyle </a:t>
            </a:r>
            <a:r>
              <a:rPr dirty="0" sz="2000" b="1" i="1">
                <a:solidFill>
                  <a:srgbClr val="404040"/>
                </a:solidFill>
                <a:latin typeface="Calibri"/>
                <a:cs typeface="Calibri"/>
              </a:rPr>
              <a:t>tutarlı </a:t>
            </a:r>
            <a:r>
              <a:rPr dirty="0" sz="2000" spc="-5" b="1" i="1">
                <a:solidFill>
                  <a:srgbClr val="404040"/>
                </a:solidFill>
                <a:latin typeface="Calibri"/>
                <a:cs typeface="Calibri"/>
              </a:rPr>
              <a:t>aktivite  </a:t>
            </a:r>
            <a:r>
              <a:rPr dirty="0" sz="2000" spc="-15" b="1" i="1">
                <a:solidFill>
                  <a:srgbClr val="404040"/>
                </a:solidFill>
                <a:latin typeface="Calibri"/>
                <a:cs typeface="Calibri"/>
              </a:rPr>
              <a:t>grubudur.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233172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alibri"/>
                <a:cs typeface="Calibri"/>
              </a:rPr>
              <a:t>Aktivite </a:t>
            </a:r>
            <a:r>
              <a:rPr dirty="0" sz="1800" spc="-10" b="1">
                <a:latin typeface="Calibri"/>
                <a:cs typeface="Calibri"/>
              </a:rPr>
              <a:t>Spekturumu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(Bandı)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1144" y="3077209"/>
            <a:ext cx="1051560" cy="4387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10">
                <a:latin typeface="Calibri"/>
                <a:cs typeface="Calibri"/>
              </a:rPr>
              <a:t>Yazılımı</a:t>
            </a:r>
            <a:r>
              <a:rPr dirty="0" sz="1350" spc="-10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baştan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350">
                <a:latin typeface="Calibri"/>
                <a:cs typeface="Calibri"/>
              </a:rPr>
              <a:t>geliştirme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67219" y="3071495"/>
            <a:ext cx="1340485" cy="8502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350">
                <a:latin typeface="Calibri"/>
                <a:cs typeface="Calibri"/>
              </a:rPr>
              <a:t>Piyasada satılan  </a:t>
            </a:r>
            <a:r>
              <a:rPr dirty="0" sz="1350" spc="5">
                <a:latin typeface="Calibri"/>
                <a:cs typeface="Calibri"/>
              </a:rPr>
              <a:t>hazır </a:t>
            </a:r>
            <a:r>
              <a:rPr dirty="0" sz="1350">
                <a:latin typeface="Calibri"/>
                <a:cs typeface="Calibri"/>
              </a:rPr>
              <a:t>yazılımları  yapılandırma </a:t>
            </a:r>
            <a:r>
              <a:rPr dirty="0" sz="1350" spc="-10">
                <a:latin typeface="Calibri"/>
                <a:cs typeface="Calibri"/>
              </a:rPr>
              <a:t>ya</a:t>
            </a:r>
            <a:r>
              <a:rPr dirty="0" sz="1350" spc="-16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da  </a:t>
            </a:r>
            <a:r>
              <a:rPr dirty="0" sz="1350">
                <a:latin typeface="Calibri"/>
                <a:cs typeface="Calibri"/>
              </a:rPr>
              <a:t>tümleştirme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8239" y="3985259"/>
            <a:ext cx="2369820" cy="1793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00709" y="3985259"/>
            <a:ext cx="2393990" cy="1938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25240" y="4328159"/>
            <a:ext cx="1673860" cy="627380"/>
          </a:xfrm>
          <a:custGeom>
            <a:avLst/>
            <a:gdLst/>
            <a:ahLst/>
            <a:cxnLst/>
            <a:rect l="l" t="t" r="r" b="b"/>
            <a:pathLst>
              <a:path w="1673860" h="627379">
                <a:moveTo>
                  <a:pt x="313689" y="0"/>
                </a:moveTo>
                <a:lnTo>
                  <a:pt x="0" y="313689"/>
                </a:lnTo>
                <a:lnTo>
                  <a:pt x="313689" y="627379"/>
                </a:lnTo>
                <a:lnTo>
                  <a:pt x="313689" y="470534"/>
                </a:lnTo>
                <a:lnTo>
                  <a:pt x="1517014" y="470534"/>
                </a:lnTo>
                <a:lnTo>
                  <a:pt x="1673860" y="313689"/>
                </a:lnTo>
                <a:lnTo>
                  <a:pt x="1517014" y="156844"/>
                </a:lnTo>
                <a:lnTo>
                  <a:pt x="313689" y="156844"/>
                </a:lnTo>
                <a:lnTo>
                  <a:pt x="313689" y="0"/>
                </a:lnTo>
                <a:close/>
              </a:path>
              <a:path w="1673860" h="627379">
                <a:moveTo>
                  <a:pt x="1517014" y="470534"/>
                </a:moveTo>
                <a:lnTo>
                  <a:pt x="1360170" y="470534"/>
                </a:lnTo>
                <a:lnTo>
                  <a:pt x="1360170" y="627379"/>
                </a:lnTo>
                <a:lnTo>
                  <a:pt x="1517014" y="470534"/>
                </a:lnTo>
                <a:close/>
              </a:path>
              <a:path w="1673860" h="627379">
                <a:moveTo>
                  <a:pt x="1360170" y="0"/>
                </a:moveTo>
                <a:lnTo>
                  <a:pt x="1360170" y="156844"/>
                </a:lnTo>
                <a:lnTo>
                  <a:pt x="1517014" y="156844"/>
                </a:lnTo>
                <a:lnTo>
                  <a:pt x="136017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25240" y="4328159"/>
            <a:ext cx="1673860" cy="627380"/>
          </a:xfrm>
          <a:custGeom>
            <a:avLst/>
            <a:gdLst/>
            <a:ahLst/>
            <a:cxnLst/>
            <a:rect l="l" t="t" r="r" b="b"/>
            <a:pathLst>
              <a:path w="1673860" h="627379">
                <a:moveTo>
                  <a:pt x="0" y="313689"/>
                </a:moveTo>
                <a:lnTo>
                  <a:pt x="313689" y="0"/>
                </a:lnTo>
                <a:lnTo>
                  <a:pt x="313689" y="156844"/>
                </a:lnTo>
                <a:lnTo>
                  <a:pt x="1360170" y="156844"/>
                </a:lnTo>
                <a:lnTo>
                  <a:pt x="1360170" y="0"/>
                </a:lnTo>
                <a:lnTo>
                  <a:pt x="1673860" y="313689"/>
                </a:lnTo>
                <a:lnTo>
                  <a:pt x="1360170" y="627379"/>
                </a:lnTo>
                <a:lnTo>
                  <a:pt x="1360170" y="470534"/>
                </a:lnTo>
                <a:lnTo>
                  <a:pt x="313689" y="470534"/>
                </a:lnTo>
                <a:lnTo>
                  <a:pt x="313689" y="627379"/>
                </a:lnTo>
                <a:lnTo>
                  <a:pt x="0" y="313689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100"/>
              <a:t>Yazılım </a:t>
            </a:r>
            <a:r>
              <a:rPr dirty="0" spc="-65"/>
              <a:t>süreci</a:t>
            </a:r>
            <a:r>
              <a:rPr dirty="0" spc="-55"/>
              <a:t> </a:t>
            </a:r>
            <a:r>
              <a:rPr dirty="0" spc="-50"/>
              <a:t>nedir?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389495" cy="1235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Ne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yapılmak istendiğini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tüm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uygulama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detaylarına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girmeden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tanımlar.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süreci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bizim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üretme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yolumuzdur.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5462270"/>
            <a:ext cx="626300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*Kaynak: Object-Oriented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Classical SWE,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7thEdition,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Stephen 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R.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Schach,</a:t>
            </a:r>
            <a:r>
              <a:rPr dirty="0" sz="1500" spc="2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p71.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6000" y="3205578"/>
            <a:ext cx="2293620" cy="2123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707" y="974326"/>
            <a:ext cx="7675880" cy="1323340"/>
          </a:xfrm>
          <a:prstGeom prst="rect"/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  <a:tabLst>
                <a:tab pos="7662545" algn="l"/>
              </a:tabLst>
            </a:pPr>
            <a:r>
              <a:rPr dirty="0" u="none" sz="4300" spc="-65"/>
              <a:t>S</a:t>
            </a:r>
            <a:r>
              <a:rPr dirty="0" sz="4300" spc="-65"/>
              <a:t>üreç</a:t>
            </a:r>
            <a:r>
              <a:rPr dirty="0" sz="4300" spc="-100"/>
              <a:t> </a:t>
            </a:r>
            <a:r>
              <a:rPr dirty="0" sz="4300" spc="-60"/>
              <a:t>Modelleri	</a:t>
            </a:r>
            <a:endParaRPr sz="4300"/>
          </a:p>
          <a:p>
            <a:pPr marL="183515" marR="54610">
              <a:lnSpc>
                <a:spcPct val="119000"/>
              </a:lnSpc>
              <a:spcBef>
                <a:spcPts val="20"/>
              </a:spcBef>
            </a:pPr>
            <a:r>
              <a:rPr dirty="0" u="none" sz="1400" spc="-10" b="0">
                <a:solidFill>
                  <a:srgbClr val="0D5671"/>
                </a:solidFill>
                <a:latin typeface="Calibri"/>
                <a:cs typeface="Calibri"/>
              </a:rPr>
              <a:t>Süreç </a:t>
            </a:r>
            <a:r>
              <a:rPr dirty="0" u="none" sz="1400" spc="-5" b="0">
                <a:solidFill>
                  <a:srgbClr val="0D5671"/>
                </a:solidFill>
                <a:latin typeface="Calibri"/>
                <a:cs typeface="Calibri"/>
              </a:rPr>
              <a:t>Modelleri</a:t>
            </a:r>
            <a:r>
              <a:rPr dirty="0" u="none" sz="1400" spc="-5" b="0">
                <a:latin typeface="Calibri"/>
                <a:cs typeface="Calibri"/>
              </a:rPr>
              <a:t>, </a:t>
            </a:r>
            <a:r>
              <a:rPr dirty="0" u="none" sz="1400" spc="-15" b="0">
                <a:latin typeface="Calibri"/>
                <a:cs typeface="Calibri"/>
              </a:rPr>
              <a:t>Yazılım </a:t>
            </a:r>
            <a:r>
              <a:rPr dirty="0" u="none" sz="1400" spc="-25" b="0">
                <a:latin typeface="Calibri"/>
                <a:cs typeface="Calibri"/>
              </a:rPr>
              <a:t>Yaşam </a:t>
            </a:r>
            <a:r>
              <a:rPr dirty="0" u="none" sz="1400" spc="-5" b="0">
                <a:latin typeface="Calibri"/>
                <a:cs typeface="Calibri"/>
              </a:rPr>
              <a:t>Döngüsünde belirtilen süreçlerin </a:t>
            </a:r>
            <a:r>
              <a:rPr dirty="0" u="none" sz="1400" spc="-10" b="0">
                <a:latin typeface="Calibri"/>
                <a:cs typeface="Calibri"/>
              </a:rPr>
              <a:t>geliştirme </a:t>
            </a:r>
            <a:r>
              <a:rPr dirty="0" u="none" sz="1400" b="0">
                <a:latin typeface="Calibri"/>
                <a:cs typeface="Calibri"/>
              </a:rPr>
              <a:t>aşamasında, hangi </a:t>
            </a:r>
            <a:r>
              <a:rPr dirty="0" u="none" sz="1400" spc="-10" b="0">
                <a:latin typeface="Calibri"/>
                <a:cs typeface="Calibri"/>
              </a:rPr>
              <a:t>düzen ya  </a:t>
            </a:r>
            <a:r>
              <a:rPr dirty="0" u="none" sz="1400" b="0">
                <a:latin typeface="Calibri"/>
                <a:cs typeface="Calibri"/>
              </a:rPr>
              <a:t>da </a:t>
            </a:r>
            <a:r>
              <a:rPr dirty="0" u="none" sz="1400" spc="-5" b="0">
                <a:latin typeface="Calibri"/>
                <a:cs typeface="Calibri"/>
              </a:rPr>
              <a:t>sırada, </a:t>
            </a:r>
            <a:r>
              <a:rPr dirty="0" u="none" sz="1400" b="0">
                <a:latin typeface="Calibri"/>
                <a:cs typeface="Calibri"/>
              </a:rPr>
              <a:t>nasıl </a:t>
            </a:r>
            <a:r>
              <a:rPr dirty="0" u="none" sz="1400" spc="-5" b="0">
                <a:latin typeface="Calibri"/>
                <a:cs typeface="Calibri"/>
              </a:rPr>
              <a:t>uygulanacağını </a:t>
            </a:r>
            <a:r>
              <a:rPr dirty="0" u="none" sz="1400" spc="-20" b="0">
                <a:latin typeface="Calibri"/>
                <a:cs typeface="Calibri"/>
              </a:rPr>
              <a:t>tanımlar.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157" y="2448990"/>
            <a:ext cx="7480300" cy="385064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geliştirmenin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bahsedilen zorluklarıyla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bahsedebilmek için,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geliştirmeyi sistematik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hale</a:t>
            </a:r>
            <a:r>
              <a:rPr dirty="0" sz="1400" spc="2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getirmeyi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hedefleyen çeşitli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süreç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modelleri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ortaya</a:t>
            </a:r>
            <a:r>
              <a:rPr dirty="0" sz="14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çıkmıştır.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04800" marR="5080" indent="-182880">
              <a:lnSpc>
                <a:spcPct val="119800"/>
              </a:lnSpc>
              <a:spcBef>
                <a:spcPts val="969"/>
              </a:spcBef>
              <a:buClr>
                <a:srgbClr val="1CACE3"/>
              </a:buClr>
              <a:buFont typeface="Wingdings"/>
              <a:buChar char=""/>
              <a:tabLst>
                <a:tab pos="304800" algn="l"/>
              </a:tabLst>
            </a:pPr>
            <a:r>
              <a:rPr dirty="0" sz="1100" b="1">
                <a:solidFill>
                  <a:srgbClr val="C00000"/>
                </a:solidFill>
                <a:latin typeface="Calibri"/>
                <a:cs typeface="Calibri"/>
              </a:rPr>
              <a:t>Bu modellerin temel hedefi; </a:t>
            </a: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proje başarısı için, </a:t>
            </a:r>
            <a:r>
              <a:rPr dirty="0" sz="110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geliştirme yasam döngüsü (“software development </a:t>
            </a:r>
            <a:r>
              <a:rPr dirty="0" sz="1100">
                <a:solidFill>
                  <a:srgbClr val="404040"/>
                </a:solidFill>
                <a:latin typeface="Calibri"/>
                <a:cs typeface="Calibri"/>
              </a:rPr>
              <a:t>life </a:t>
            </a: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cycle”) boyunca  izlenmesi önerilen </a:t>
            </a:r>
            <a:r>
              <a:rPr dirty="0" sz="1100">
                <a:solidFill>
                  <a:srgbClr val="404040"/>
                </a:solidFill>
                <a:latin typeface="Calibri"/>
                <a:cs typeface="Calibri"/>
              </a:rPr>
              <a:t>mühendislik </a:t>
            </a: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süreçlerini</a:t>
            </a:r>
            <a:r>
              <a:rPr dirty="0" sz="1100" spc="-1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tanımlamaktır.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Modellerin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ortaya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çıkmasında,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ilgili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dönemin donanım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yazılım teknolojileri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ile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sektör</a:t>
            </a:r>
            <a:r>
              <a:rPr dirty="0" sz="1400" spc="1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ihtiyaçları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önemli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rol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oynamıştır.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Süreçlerin içsel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ayrıntıları ya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da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süreçler arası ilişkilerle</a:t>
            </a:r>
            <a:r>
              <a:rPr dirty="0" sz="1400" spc="11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ilgilenmez.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Özetle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üretim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işinin genel yapılma düzenine ilişkin rehberler olarak</a:t>
            </a:r>
            <a:r>
              <a:rPr dirty="0" sz="1400" spc="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kullanılabilir.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404040"/>
                </a:solidFill>
                <a:latin typeface="Calibri"/>
                <a:cs typeface="Calibri"/>
              </a:rPr>
              <a:t>Örnek:</a:t>
            </a:r>
            <a:endParaRPr sz="14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72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Geleneksel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modeller </a:t>
            </a:r>
            <a:r>
              <a:rPr dirty="0" sz="1200" spc="-10">
                <a:solidFill>
                  <a:srgbClr val="404040"/>
                </a:solidFill>
                <a:latin typeface="Calibri"/>
                <a:cs typeface="Calibri"/>
              </a:rPr>
              <a:t>(Çaglayan (“waterfall”)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evrimsel,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döngüsel</a:t>
            </a:r>
            <a:r>
              <a:rPr dirty="0" sz="12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…vb.)</a:t>
            </a:r>
            <a:endParaRPr sz="12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90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Çevik </a:t>
            </a:r>
            <a:r>
              <a:rPr dirty="0" sz="1200" spc="-15">
                <a:solidFill>
                  <a:srgbClr val="404040"/>
                </a:solidFill>
                <a:latin typeface="Calibri"/>
                <a:cs typeface="Calibri"/>
              </a:rPr>
              <a:t>(“Agile”)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Modeller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(Uçdeger </a:t>
            </a:r>
            <a:r>
              <a:rPr dirty="0" sz="1200" spc="-15">
                <a:solidFill>
                  <a:srgbClr val="404040"/>
                </a:solidFill>
                <a:latin typeface="Calibri"/>
                <a:cs typeface="Calibri"/>
              </a:rPr>
              <a:t>(“extreme”)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programlama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modeli –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XP</a:t>
            </a:r>
            <a:r>
              <a:rPr dirty="0" sz="12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042034"/>
            <a:ext cx="6874509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000" spc="-60"/>
              <a:t>Süreç Modelleri </a:t>
            </a:r>
            <a:r>
              <a:rPr dirty="0" u="none" sz="4000" spc="-50"/>
              <a:t>Neden</a:t>
            </a:r>
            <a:r>
              <a:rPr dirty="0" u="none" sz="4000" spc="-120"/>
              <a:t> </a:t>
            </a:r>
            <a:r>
              <a:rPr dirty="0" u="none" sz="4000" spc="-55"/>
              <a:t>Önemlidir?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810577" y="1803277"/>
            <a:ext cx="7529830" cy="332359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Endüstri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kaliteye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önem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vermektedir.</a:t>
            </a:r>
            <a:endParaRPr sz="20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21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650">
                <a:solidFill>
                  <a:srgbClr val="404040"/>
                </a:solidFill>
                <a:latin typeface="Calibri"/>
                <a:cs typeface="Calibri"/>
              </a:rPr>
              <a:t>(örn. </a:t>
            </a:r>
            <a:r>
              <a:rPr dirty="0" sz="1650" spc="-5">
                <a:solidFill>
                  <a:srgbClr val="404040"/>
                </a:solidFill>
                <a:latin typeface="Calibri"/>
                <a:cs typeface="Calibri"/>
              </a:rPr>
              <a:t>performans,</a:t>
            </a:r>
            <a:r>
              <a:rPr dirty="0" sz="1650" spc="-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50" spc="-10">
                <a:solidFill>
                  <a:srgbClr val="404040"/>
                </a:solidFill>
                <a:latin typeface="Calibri"/>
                <a:cs typeface="Calibri"/>
              </a:rPr>
              <a:t>üretkenlik)</a:t>
            </a:r>
            <a:endParaRPr sz="16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Calibri"/>
              <a:buChar char="◦"/>
            </a:pP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Calibri"/>
              <a:buChar char="◦"/>
            </a:pPr>
            <a:endParaRPr sz="1600">
              <a:latin typeface="Times New Roman"/>
              <a:cs typeface="Times New Roman"/>
            </a:endParaRPr>
          </a:p>
          <a:p>
            <a:pPr marL="215265" indent="-203200">
              <a:lnSpc>
                <a:spcPts val="2280"/>
              </a:lnSpc>
              <a:spcBef>
                <a:spcPts val="123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Deneyimler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göstermektedir ki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süreçlerin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ürünlerin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kalitesine</a:t>
            </a:r>
            <a:r>
              <a:rPr dirty="0" sz="20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kayda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değer etkisi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vardır.</a:t>
            </a:r>
            <a:endParaRPr sz="20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21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650">
                <a:solidFill>
                  <a:srgbClr val="404040"/>
                </a:solidFill>
                <a:latin typeface="Calibri"/>
                <a:cs typeface="Calibri"/>
              </a:rPr>
              <a:t>Ürünlerin </a:t>
            </a:r>
            <a:r>
              <a:rPr dirty="0" sz="1650" spc="-10">
                <a:solidFill>
                  <a:srgbClr val="404040"/>
                </a:solidFill>
                <a:latin typeface="Calibri"/>
                <a:cs typeface="Calibri"/>
              </a:rPr>
              <a:t>istenen </a:t>
            </a:r>
            <a:r>
              <a:rPr dirty="0" sz="1650" spc="-5">
                <a:solidFill>
                  <a:srgbClr val="404040"/>
                </a:solidFill>
                <a:latin typeface="Calibri"/>
                <a:cs typeface="Calibri"/>
              </a:rPr>
              <a:t>kalitede </a:t>
            </a:r>
            <a:r>
              <a:rPr dirty="0" sz="1650">
                <a:solidFill>
                  <a:srgbClr val="404040"/>
                </a:solidFill>
                <a:latin typeface="Calibri"/>
                <a:cs typeface="Calibri"/>
              </a:rPr>
              <a:t>olmasını </a:t>
            </a:r>
            <a:r>
              <a:rPr dirty="0" sz="1650" spc="-5">
                <a:solidFill>
                  <a:srgbClr val="404040"/>
                </a:solidFill>
                <a:latin typeface="Calibri"/>
                <a:cs typeface="Calibri"/>
              </a:rPr>
              <a:t>süreçleri </a:t>
            </a:r>
            <a:r>
              <a:rPr dirty="0" sz="1650" spc="-10">
                <a:solidFill>
                  <a:srgbClr val="404040"/>
                </a:solidFill>
                <a:latin typeface="Calibri"/>
                <a:cs typeface="Calibri"/>
              </a:rPr>
              <a:t>kontrol </a:t>
            </a:r>
            <a:r>
              <a:rPr dirty="0" sz="1650" spc="-5">
                <a:solidFill>
                  <a:srgbClr val="404040"/>
                </a:solidFill>
                <a:latin typeface="Calibri"/>
                <a:cs typeface="Calibri"/>
              </a:rPr>
              <a:t>ederek </a:t>
            </a:r>
            <a:r>
              <a:rPr dirty="0" sz="1650" spc="5">
                <a:solidFill>
                  <a:srgbClr val="404040"/>
                </a:solidFill>
                <a:latin typeface="Calibri"/>
                <a:cs typeface="Calibri"/>
              </a:rPr>
              <a:t>daha </a:t>
            </a:r>
            <a:r>
              <a:rPr dirty="0" sz="1650">
                <a:solidFill>
                  <a:srgbClr val="404040"/>
                </a:solidFill>
                <a:latin typeface="Calibri"/>
                <a:cs typeface="Calibri"/>
              </a:rPr>
              <a:t>iyi</a:t>
            </a:r>
            <a:r>
              <a:rPr dirty="0" sz="1650" spc="-229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404040"/>
                </a:solidFill>
                <a:latin typeface="Calibri"/>
                <a:cs typeface="Calibri"/>
              </a:rPr>
              <a:t>sağlayabiliriz.</a:t>
            </a:r>
            <a:endParaRPr sz="16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Calibri"/>
              <a:buChar char="◦"/>
            </a:pP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Calibri"/>
              <a:buChar char="◦"/>
            </a:pPr>
            <a:endParaRPr sz="1600">
              <a:latin typeface="Times New Roman"/>
              <a:cs typeface="Times New Roman"/>
            </a:endParaRPr>
          </a:p>
          <a:p>
            <a:pPr marL="214629" indent="-202565">
              <a:lnSpc>
                <a:spcPts val="2280"/>
              </a:lnSpc>
              <a:spcBef>
                <a:spcPts val="123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Yönetici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geliştiricilerin, </a:t>
            </a:r>
            <a:r>
              <a:rPr dirty="0" sz="2000" b="1" i="1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2000" spc="-5" b="1" i="1">
                <a:solidFill>
                  <a:srgbClr val="404040"/>
                </a:solidFill>
                <a:latin typeface="Calibri"/>
                <a:cs typeface="Calibri"/>
              </a:rPr>
              <a:t>geliştirme sürecinin karışıklığı </a:t>
            </a:r>
            <a:r>
              <a:rPr dirty="0" sz="2000" b="1" i="1">
                <a:solidFill>
                  <a:srgbClr val="404040"/>
                </a:solidFill>
                <a:latin typeface="Calibri"/>
                <a:cs typeface="Calibri"/>
              </a:rPr>
              <a:t>ile</a:t>
            </a:r>
            <a:r>
              <a:rPr dirty="0" sz="2000" spc="-105" b="1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404040"/>
                </a:solidFill>
                <a:latin typeface="Calibri"/>
                <a:cs typeface="Calibri"/>
              </a:rPr>
              <a:t>baş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dirty="0" sz="2000" spc="-5" b="1" i="1">
                <a:solidFill>
                  <a:srgbClr val="404040"/>
                </a:solidFill>
                <a:latin typeface="Calibri"/>
                <a:cs typeface="Calibri"/>
              </a:rPr>
              <a:t>etmelerini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sağlarlar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65"/>
              <a:t>Süreç</a:t>
            </a:r>
            <a:r>
              <a:rPr dirty="0" spc="-130"/>
              <a:t> </a:t>
            </a:r>
            <a:r>
              <a:rPr dirty="0" spc="-55"/>
              <a:t>Modelleri	</a:t>
            </a:r>
          </a:p>
        </p:txBody>
      </p:sp>
      <p:sp>
        <p:nvSpPr>
          <p:cNvPr id="3" name="object 3"/>
          <p:cNvSpPr/>
          <p:nvPr/>
        </p:nvSpPr>
        <p:spPr>
          <a:xfrm>
            <a:off x="2378710" y="1934210"/>
            <a:ext cx="6136640" cy="1546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78710" y="1934210"/>
            <a:ext cx="6136640" cy="1546860"/>
          </a:xfrm>
          <a:custGeom>
            <a:avLst/>
            <a:gdLst/>
            <a:ahLst/>
            <a:cxnLst/>
            <a:rect l="l" t="t" r="r" b="b"/>
            <a:pathLst>
              <a:path w="6136640" h="1546860">
                <a:moveTo>
                  <a:pt x="6136640" y="257810"/>
                </a:moveTo>
                <a:lnTo>
                  <a:pt x="6136640" y="1289050"/>
                </a:lnTo>
                <a:lnTo>
                  <a:pt x="6132485" y="1335387"/>
                </a:lnTo>
                <a:lnTo>
                  <a:pt x="6120508" y="1379001"/>
                </a:lnTo>
                <a:lnTo>
                  <a:pt x="6101437" y="1419163"/>
                </a:lnTo>
                <a:lnTo>
                  <a:pt x="6076000" y="1455146"/>
                </a:lnTo>
                <a:lnTo>
                  <a:pt x="6044926" y="1486220"/>
                </a:lnTo>
                <a:lnTo>
                  <a:pt x="6008943" y="1511657"/>
                </a:lnTo>
                <a:lnTo>
                  <a:pt x="5968781" y="1530728"/>
                </a:lnTo>
                <a:lnTo>
                  <a:pt x="5925167" y="1542705"/>
                </a:lnTo>
                <a:lnTo>
                  <a:pt x="5878830" y="1546860"/>
                </a:lnTo>
                <a:lnTo>
                  <a:pt x="0" y="1546860"/>
                </a:lnTo>
                <a:lnTo>
                  <a:pt x="0" y="0"/>
                </a:lnTo>
                <a:lnTo>
                  <a:pt x="5878830" y="0"/>
                </a:lnTo>
                <a:lnTo>
                  <a:pt x="5925167" y="4154"/>
                </a:lnTo>
                <a:lnTo>
                  <a:pt x="5968781" y="16131"/>
                </a:lnTo>
                <a:lnTo>
                  <a:pt x="6008943" y="35202"/>
                </a:lnTo>
                <a:lnTo>
                  <a:pt x="6044926" y="60639"/>
                </a:lnTo>
                <a:lnTo>
                  <a:pt x="6076000" y="91713"/>
                </a:lnTo>
                <a:lnTo>
                  <a:pt x="6101437" y="127696"/>
                </a:lnTo>
                <a:lnTo>
                  <a:pt x="6120508" y="167858"/>
                </a:lnTo>
                <a:lnTo>
                  <a:pt x="6132485" y="211472"/>
                </a:lnTo>
                <a:lnTo>
                  <a:pt x="6136640" y="257810"/>
                </a:lnTo>
                <a:close/>
              </a:path>
            </a:pathLst>
          </a:custGeom>
          <a:ln w="12700">
            <a:solidFill>
              <a:srgbClr val="42B9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424429" y="1924303"/>
            <a:ext cx="2378710" cy="15087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99060" indent="-86360">
              <a:lnSpc>
                <a:spcPct val="100000"/>
              </a:lnSpc>
              <a:spcBef>
                <a:spcPts val="110"/>
              </a:spcBef>
              <a:buChar char="•"/>
              <a:tabLst>
                <a:tab pos="99060" algn="l"/>
              </a:tabLst>
            </a:pPr>
            <a:r>
              <a:rPr dirty="0" sz="1050">
                <a:latin typeface="Calibri"/>
                <a:cs typeface="Calibri"/>
              </a:rPr>
              <a:t>Kodla ve Düzelt ( Code and</a:t>
            </a:r>
            <a:r>
              <a:rPr dirty="0" sz="1050" spc="-1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Fix)</a:t>
            </a:r>
            <a:endParaRPr sz="1050">
              <a:latin typeface="Calibri"/>
              <a:cs typeface="Calibri"/>
            </a:endParaRPr>
          </a:p>
          <a:p>
            <a:pPr marL="99060" indent="-86360">
              <a:lnSpc>
                <a:spcPct val="100000"/>
              </a:lnSpc>
              <a:spcBef>
                <a:spcPts val="60"/>
              </a:spcBef>
              <a:buChar char="•"/>
              <a:tabLst>
                <a:tab pos="99060" algn="l"/>
              </a:tabLst>
            </a:pPr>
            <a:r>
              <a:rPr dirty="0" sz="1050">
                <a:latin typeface="Calibri"/>
                <a:cs typeface="Calibri"/>
              </a:rPr>
              <a:t>Gelişigüzel</a:t>
            </a:r>
            <a:r>
              <a:rPr dirty="0" sz="1050" spc="-3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Model</a:t>
            </a:r>
            <a:endParaRPr sz="1050">
              <a:latin typeface="Calibri"/>
              <a:cs typeface="Calibri"/>
            </a:endParaRPr>
          </a:p>
          <a:p>
            <a:pPr marL="99060" indent="-86360">
              <a:lnSpc>
                <a:spcPct val="100000"/>
              </a:lnSpc>
              <a:spcBef>
                <a:spcPts val="60"/>
              </a:spcBef>
              <a:buChar char="•"/>
              <a:tabLst>
                <a:tab pos="99060" algn="l"/>
              </a:tabLst>
            </a:pPr>
            <a:r>
              <a:rPr dirty="0" sz="1050" spc="-5">
                <a:latin typeface="Calibri"/>
                <a:cs typeface="Calibri"/>
              </a:rPr>
              <a:t>Barok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Modeli</a:t>
            </a:r>
            <a:endParaRPr sz="1050">
              <a:latin typeface="Calibri"/>
              <a:cs typeface="Calibri"/>
            </a:endParaRPr>
          </a:p>
          <a:p>
            <a:pPr marL="99060" indent="-86360">
              <a:lnSpc>
                <a:spcPct val="100000"/>
              </a:lnSpc>
              <a:spcBef>
                <a:spcPts val="60"/>
              </a:spcBef>
              <a:buChar char="•"/>
              <a:tabLst>
                <a:tab pos="99060" algn="l"/>
              </a:tabLst>
            </a:pPr>
            <a:r>
              <a:rPr dirty="0" sz="1050" spc="-5">
                <a:latin typeface="Calibri"/>
                <a:cs typeface="Calibri"/>
              </a:rPr>
              <a:t>Çağlayan/Şelale Modeli (Waterfall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Model)</a:t>
            </a:r>
            <a:endParaRPr sz="1050">
              <a:latin typeface="Calibri"/>
              <a:cs typeface="Calibri"/>
            </a:endParaRPr>
          </a:p>
          <a:p>
            <a:pPr marL="99060" indent="-86360">
              <a:lnSpc>
                <a:spcPct val="100000"/>
              </a:lnSpc>
              <a:spcBef>
                <a:spcPts val="60"/>
              </a:spcBef>
              <a:buChar char="•"/>
              <a:tabLst>
                <a:tab pos="99060" algn="l"/>
              </a:tabLst>
            </a:pPr>
            <a:r>
              <a:rPr dirty="0" sz="1050" spc="5">
                <a:latin typeface="Calibri"/>
                <a:cs typeface="Calibri"/>
              </a:rPr>
              <a:t>V </a:t>
            </a:r>
            <a:r>
              <a:rPr dirty="0" sz="1050" spc="-5">
                <a:latin typeface="Calibri"/>
                <a:cs typeface="Calibri"/>
              </a:rPr>
              <a:t>Modeli </a:t>
            </a:r>
            <a:r>
              <a:rPr dirty="0" sz="1050">
                <a:latin typeface="Calibri"/>
                <a:cs typeface="Calibri"/>
              </a:rPr>
              <a:t>(V-shaped</a:t>
            </a:r>
            <a:r>
              <a:rPr dirty="0" sz="1050" spc="-6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Model)</a:t>
            </a:r>
            <a:endParaRPr sz="1050">
              <a:latin typeface="Calibri"/>
              <a:cs typeface="Calibri"/>
            </a:endParaRPr>
          </a:p>
          <a:p>
            <a:pPr marL="99060" indent="-86360">
              <a:lnSpc>
                <a:spcPct val="100000"/>
              </a:lnSpc>
              <a:spcBef>
                <a:spcPts val="80"/>
              </a:spcBef>
              <a:buChar char="•"/>
              <a:tabLst>
                <a:tab pos="99060" algn="l"/>
              </a:tabLst>
            </a:pPr>
            <a:r>
              <a:rPr dirty="0" sz="1050" spc="-5">
                <a:latin typeface="Calibri"/>
                <a:cs typeface="Calibri"/>
              </a:rPr>
              <a:t>Prototipleme</a:t>
            </a:r>
            <a:endParaRPr sz="1050">
              <a:latin typeface="Calibri"/>
              <a:cs typeface="Calibri"/>
            </a:endParaRPr>
          </a:p>
          <a:p>
            <a:pPr marL="99060" indent="-86360">
              <a:lnSpc>
                <a:spcPct val="100000"/>
              </a:lnSpc>
              <a:spcBef>
                <a:spcPts val="60"/>
              </a:spcBef>
              <a:buChar char="•"/>
              <a:tabLst>
                <a:tab pos="99060" algn="l"/>
              </a:tabLst>
            </a:pPr>
            <a:r>
              <a:rPr dirty="0" sz="1050">
                <a:latin typeface="Calibri"/>
                <a:cs typeface="Calibri"/>
              </a:rPr>
              <a:t>Helezonik Model </a:t>
            </a:r>
            <a:r>
              <a:rPr dirty="0" sz="1050" spc="-5">
                <a:latin typeface="Calibri"/>
                <a:cs typeface="Calibri"/>
              </a:rPr>
              <a:t>(Spiral</a:t>
            </a:r>
            <a:r>
              <a:rPr dirty="0" sz="1050" spc="-10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Model)</a:t>
            </a:r>
            <a:endParaRPr sz="1050">
              <a:latin typeface="Calibri"/>
              <a:cs typeface="Calibri"/>
            </a:endParaRPr>
          </a:p>
          <a:p>
            <a:pPr marL="98425" marR="742950" indent="-86360">
              <a:lnSpc>
                <a:spcPts val="1140"/>
              </a:lnSpc>
              <a:spcBef>
                <a:spcPts val="204"/>
              </a:spcBef>
              <a:buChar char="•"/>
              <a:tabLst>
                <a:tab pos="99060" algn="l"/>
              </a:tabLst>
            </a:pPr>
            <a:r>
              <a:rPr dirty="0" sz="1050" spc="-5">
                <a:latin typeface="Calibri"/>
                <a:cs typeface="Calibri"/>
              </a:rPr>
              <a:t>Evrimsel Geliştirme Modeli  (Evolutionary</a:t>
            </a:r>
            <a:r>
              <a:rPr dirty="0" sz="1050" spc="-8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Development)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5026" y="1924303"/>
            <a:ext cx="1955800" cy="12674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98425" marR="306705" indent="-99060">
              <a:lnSpc>
                <a:spcPts val="1200"/>
              </a:lnSpc>
              <a:spcBef>
                <a:spcPts val="110"/>
              </a:spcBef>
              <a:buChar char="•"/>
              <a:tabLst>
                <a:tab pos="99060" algn="l"/>
              </a:tabLst>
            </a:pPr>
            <a:r>
              <a:rPr dirty="0" sz="1050" spc="-5">
                <a:latin typeface="Calibri"/>
                <a:cs typeface="Calibri"/>
              </a:rPr>
              <a:t>Artırımsal Geliştirme</a:t>
            </a:r>
            <a:r>
              <a:rPr dirty="0" sz="1050" spc="-3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Modeli</a:t>
            </a:r>
            <a:endParaRPr sz="1050">
              <a:latin typeface="Calibri"/>
              <a:cs typeface="Calibri"/>
            </a:endParaRPr>
          </a:p>
          <a:p>
            <a:pPr algn="ctr" marR="247015">
              <a:lnSpc>
                <a:spcPts val="1200"/>
              </a:lnSpc>
            </a:pPr>
            <a:r>
              <a:rPr dirty="0" sz="1050" spc="-5">
                <a:latin typeface="Calibri"/>
                <a:cs typeface="Calibri"/>
              </a:rPr>
              <a:t>(Incremental</a:t>
            </a:r>
            <a:r>
              <a:rPr dirty="0" sz="1050" spc="-3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Development)</a:t>
            </a:r>
            <a:endParaRPr sz="1050">
              <a:latin typeface="Calibri"/>
              <a:cs typeface="Calibri"/>
            </a:endParaRPr>
          </a:p>
          <a:p>
            <a:pPr marL="98425" marR="513080" indent="-86360">
              <a:lnSpc>
                <a:spcPts val="1120"/>
              </a:lnSpc>
              <a:spcBef>
                <a:spcPts val="215"/>
              </a:spcBef>
              <a:buChar char="•"/>
              <a:tabLst>
                <a:tab pos="99060" algn="l"/>
              </a:tabLst>
            </a:pPr>
            <a:r>
              <a:rPr dirty="0" sz="1050">
                <a:latin typeface="Calibri"/>
                <a:cs typeface="Calibri"/>
              </a:rPr>
              <a:t>Araştırma Tabanlı</a:t>
            </a:r>
            <a:r>
              <a:rPr dirty="0" sz="1050" spc="-15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Model  (Resource Based</a:t>
            </a:r>
            <a:r>
              <a:rPr dirty="0" sz="1050" spc="-8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Model)</a:t>
            </a:r>
            <a:endParaRPr sz="1050">
              <a:latin typeface="Calibri"/>
              <a:cs typeface="Calibri"/>
            </a:endParaRPr>
          </a:p>
          <a:p>
            <a:pPr marL="98425" marR="198120" indent="-86360">
              <a:lnSpc>
                <a:spcPts val="1120"/>
              </a:lnSpc>
              <a:spcBef>
                <a:spcPts val="220"/>
              </a:spcBef>
              <a:buChar char="•"/>
              <a:tabLst>
                <a:tab pos="99060" algn="l"/>
              </a:tabLst>
            </a:pPr>
            <a:r>
              <a:rPr dirty="0" sz="1050" spc="-5">
                <a:latin typeface="Calibri"/>
                <a:cs typeface="Calibri"/>
              </a:rPr>
              <a:t>Formal </a:t>
            </a:r>
            <a:r>
              <a:rPr dirty="0" sz="1050">
                <a:latin typeface="Calibri"/>
                <a:cs typeface="Calibri"/>
              </a:rPr>
              <a:t>Sistem </a:t>
            </a:r>
            <a:r>
              <a:rPr dirty="0" sz="1050" spc="-5">
                <a:latin typeface="Calibri"/>
                <a:cs typeface="Calibri"/>
              </a:rPr>
              <a:t>Geliştirme  (Formal </a:t>
            </a:r>
            <a:r>
              <a:rPr dirty="0" sz="1050">
                <a:latin typeface="Calibri"/>
                <a:cs typeface="Calibri"/>
              </a:rPr>
              <a:t>System</a:t>
            </a:r>
            <a:r>
              <a:rPr dirty="0" sz="1050" spc="-7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Development)</a:t>
            </a:r>
            <a:endParaRPr sz="1050">
              <a:latin typeface="Calibri"/>
              <a:cs typeface="Calibri"/>
            </a:endParaRPr>
          </a:p>
          <a:p>
            <a:pPr marL="98425" indent="-86360">
              <a:lnSpc>
                <a:spcPts val="1200"/>
              </a:lnSpc>
              <a:spcBef>
                <a:spcPts val="45"/>
              </a:spcBef>
              <a:buChar char="•"/>
              <a:tabLst>
                <a:tab pos="99060" algn="l"/>
              </a:tabLst>
            </a:pPr>
            <a:r>
              <a:rPr dirty="0" sz="1050">
                <a:latin typeface="Calibri"/>
                <a:cs typeface="Calibri"/>
              </a:rPr>
              <a:t>Bileşen </a:t>
            </a:r>
            <a:r>
              <a:rPr dirty="0" sz="1050" spc="-5">
                <a:latin typeface="Calibri"/>
                <a:cs typeface="Calibri"/>
              </a:rPr>
              <a:t>Tabanlı</a:t>
            </a:r>
            <a:r>
              <a:rPr dirty="0" sz="1050" spc="-7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Geliştirme</a:t>
            </a:r>
            <a:endParaRPr sz="1050">
              <a:latin typeface="Calibri"/>
              <a:cs typeface="Calibri"/>
            </a:endParaRPr>
          </a:p>
          <a:p>
            <a:pPr marL="98425">
              <a:lnSpc>
                <a:spcPts val="1200"/>
              </a:lnSpc>
            </a:pPr>
            <a:r>
              <a:rPr dirty="0" sz="1050">
                <a:latin typeface="Calibri"/>
                <a:cs typeface="Calibri"/>
              </a:rPr>
              <a:t>(Component Based</a:t>
            </a:r>
            <a:r>
              <a:rPr dirty="0" sz="1050" spc="-12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Development)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6269" y="2292350"/>
            <a:ext cx="1615440" cy="462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6269" y="2292350"/>
            <a:ext cx="1615440" cy="462280"/>
          </a:xfrm>
          <a:custGeom>
            <a:avLst/>
            <a:gdLst/>
            <a:ahLst/>
            <a:cxnLst/>
            <a:rect l="l" t="t" r="r" b="b"/>
            <a:pathLst>
              <a:path w="1615439" h="462280">
                <a:moveTo>
                  <a:pt x="0" y="0"/>
                </a:moveTo>
                <a:lnTo>
                  <a:pt x="1384300" y="0"/>
                </a:lnTo>
                <a:lnTo>
                  <a:pt x="1615440" y="231139"/>
                </a:lnTo>
                <a:lnTo>
                  <a:pt x="1384300" y="462279"/>
                </a:lnTo>
                <a:lnTo>
                  <a:pt x="0" y="46227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00417" y="2323719"/>
            <a:ext cx="1122045" cy="374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37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Düzenleyici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Süreç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70"/>
              </a:lnSpc>
            </a:pPr>
            <a:r>
              <a:rPr dirty="0" sz="1200" spc="-10" b="1">
                <a:latin typeface="Calibri"/>
                <a:cs typeface="Calibri"/>
              </a:rPr>
              <a:t>Modelleri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78710" y="3770629"/>
            <a:ext cx="6136640" cy="5410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78710" y="3770629"/>
            <a:ext cx="6136640" cy="541020"/>
          </a:xfrm>
          <a:custGeom>
            <a:avLst/>
            <a:gdLst/>
            <a:ahLst/>
            <a:cxnLst/>
            <a:rect l="l" t="t" r="r" b="b"/>
            <a:pathLst>
              <a:path w="6136640" h="541020">
                <a:moveTo>
                  <a:pt x="6136640" y="90170"/>
                </a:moveTo>
                <a:lnTo>
                  <a:pt x="6136640" y="450850"/>
                </a:lnTo>
                <a:lnTo>
                  <a:pt x="6129551" y="485941"/>
                </a:lnTo>
                <a:lnTo>
                  <a:pt x="6110223" y="514604"/>
                </a:lnTo>
                <a:lnTo>
                  <a:pt x="6081561" y="533931"/>
                </a:lnTo>
                <a:lnTo>
                  <a:pt x="6046470" y="541020"/>
                </a:lnTo>
                <a:lnTo>
                  <a:pt x="0" y="541020"/>
                </a:lnTo>
                <a:lnTo>
                  <a:pt x="0" y="0"/>
                </a:lnTo>
                <a:lnTo>
                  <a:pt x="6046470" y="0"/>
                </a:lnTo>
                <a:lnTo>
                  <a:pt x="6081561" y="7088"/>
                </a:lnTo>
                <a:lnTo>
                  <a:pt x="6110224" y="26416"/>
                </a:lnTo>
                <a:lnTo>
                  <a:pt x="6129551" y="55078"/>
                </a:lnTo>
                <a:lnTo>
                  <a:pt x="6136640" y="90170"/>
                </a:lnTo>
                <a:close/>
              </a:path>
            </a:pathLst>
          </a:custGeom>
          <a:ln w="12699">
            <a:solidFill>
              <a:srgbClr val="42B9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410079" y="3918584"/>
            <a:ext cx="17373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Char char="•"/>
              <a:tabLst>
                <a:tab pos="142240" algn="l"/>
              </a:tabLst>
            </a:pPr>
            <a:r>
              <a:rPr dirty="0" sz="1200" spc="-5">
                <a:latin typeface="Calibri"/>
                <a:cs typeface="Calibri"/>
              </a:rPr>
              <a:t>Birleşik Sürecin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Aşamaları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6269" y="3826509"/>
            <a:ext cx="1615440" cy="4292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6269" y="3826509"/>
            <a:ext cx="1615440" cy="429259"/>
          </a:xfrm>
          <a:custGeom>
            <a:avLst/>
            <a:gdLst/>
            <a:ahLst/>
            <a:cxnLst/>
            <a:rect l="l" t="t" r="r" b="b"/>
            <a:pathLst>
              <a:path w="1615439" h="429260">
                <a:moveTo>
                  <a:pt x="0" y="0"/>
                </a:moveTo>
                <a:lnTo>
                  <a:pt x="1400810" y="0"/>
                </a:lnTo>
                <a:lnTo>
                  <a:pt x="1615440" y="214629"/>
                </a:lnTo>
                <a:lnTo>
                  <a:pt x="1400810" y="429259"/>
                </a:lnTo>
                <a:lnTo>
                  <a:pt x="0" y="42925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55039" y="3918584"/>
            <a:ext cx="866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ibri"/>
                <a:cs typeface="Calibri"/>
              </a:rPr>
              <a:t>Birleşik</a:t>
            </a:r>
            <a:r>
              <a:rPr dirty="0" sz="1200" spc="-6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Süreç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66010" y="4438650"/>
            <a:ext cx="6139180" cy="8686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66010" y="4438650"/>
            <a:ext cx="6139180" cy="868680"/>
          </a:xfrm>
          <a:custGeom>
            <a:avLst/>
            <a:gdLst/>
            <a:ahLst/>
            <a:cxnLst/>
            <a:rect l="l" t="t" r="r" b="b"/>
            <a:pathLst>
              <a:path w="6139180" h="868679">
                <a:moveTo>
                  <a:pt x="6139180" y="144780"/>
                </a:moveTo>
                <a:lnTo>
                  <a:pt x="6139180" y="723900"/>
                </a:lnTo>
                <a:lnTo>
                  <a:pt x="6131803" y="769680"/>
                </a:lnTo>
                <a:lnTo>
                  <a:pt x="6111260" y="809426"/>
                </a:lnTo>
                <a:lnTo>
                  <a:pt x="6079926" y="840760"/>
                </a:lnTo>
                <a:lnTo>
                  <a:pt x="6040180" y="861303"/>
                </a:lnTo>
                <a:lnTo>
                  <a:pt x="5994399" y="868680"/>
                </a:lnTo>
                <a:lnTo>
                  <a:pt x="0" y="868680"/>
                </a:lnTo>
                <a:lnTo>
                  <a:pt x="0" y="0"/>
                </a:lnTo>
                <a:lnTo>
                  <a:pt x="5994399" y="0"/>
                </a:lnTo>
                <a:lnTo>
                  <a:pt x="6040180" y="7376"/>
                </a:lnTo>
                <a:lnTo>
                  <a:pt x="6079926" y="27919"/>
                </a:lnTo>
                <a:lnTo>
                  <a:pt x="6111260" y="59253"/>
                </a:lnTo>
                <a:lnTo>
                  <a:pt x="6131803" y="98999"/>
                </a:lnTo>
                <a:lnTo>
                  <a:pt x="6139180" y="144780"/>
                </a:lnTo>
                <a:close/>
              </a:path>
            </a:pathLst>
          </a:custGeom>
          <a:ln w="12700">
            <a:solidFill>
              <a:srgbClr val="42B9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399029" y="4461891"/>
            <a:ext cx="34842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Char char="•"/>
              <a:tabLst>
                <a:tab pos="142240" algn="l"/>
              </a:tabLst>
            </a:pPr>
            <a:r>
              <a:rPr dirty="0" sz="1200" spc="-5">
                <a:latin typeface="Calibri"/>
                <a:cs typeface="Calibri"/>
              </a:rPr>
              <a:t>Uçdeger Programlama </a:t>
            </a:r>
            <a:r>
              <a:rPr dirty="0" sz="1200" spc="-10">
                <a:latin typeface="Calibri"/>
                <a:cs typeface="Calibri"/>
              </a:rPr>
              <a:t>(“Extreme </a:t>
            </a:r>
            <a:r>
              <a:rPr dirty="0" sz="1200" spc="-5">
                <a:latin typeface="Calibri"/>
                <a:cs typeface="Calibri"/>
              </a:rPr>
              <a:t>Programming </a:t>
            </a:r>
            <a:r>
              <a:rPr dirty="0" sz="1200">
                <a:latin typeface="Calibri"/>
                <a:cs typeface="Calibri"/>
              </a:rPr>
              <a:t>–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XP”)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99029" y="4654804"/>
            <a:ext cx="4294505" cy="592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Char char="•"/>
              <a:tabLst>
                <a:tab pos="142240" algn="l"/>
              </a:tabLst>
            </a:pPr>
            <a:r>
              <a:rPr dirty="0" sz="1200">
                <a:latin typeface="Calibri"/>
                <a:cs typeface="Calibri"/>
              </a:rPr>
              <a:t>Scrum</a:t>
            </a:r>
            <a:endParaRPr sz="1200">
              <a:latin typeface="Calibri"/>
              <a:cs typeface="Calibri"/>
            </a:endParaRPr>
          </a:p>
          <a:p>
            <a:pPr marL="142240" indent="-129539">
              <a:lnSpc>
                <a:spcPct val="100000"/>
              </a:lnSpc>
              <a:spcBef>
                <a:spcPts val="60"/>
              </a:spcBef>
              <a:buChar char="•"/>
              <a:tabLst>
                <a:tab pos="142240" algn="l"/>
              </a:tabLst>
            </a:pPr>
            <a:r>
              <a:rPr dirty="0" sz="1200" spc="-5">
                <a:latin typeface="Calibri"/>
                <a:cs typeface="Calibri"/>
              </a:rPr>
              <a:t>Özellik </a:t>
            </a:r>
            <a:r>
              <a:rPr dirty="0" sz="1200">
                <a:latin typeface="Calibri"/>
                <a:cs typeface="Calibri"/>
              </a:rPr>
              <a:t>Güdümlü </a:t>
            </a:r>
            <a:r>
              <a:rPr dirty="0" sz="1200" spc="-5">
                <a:latin typeface="Calibri"/>
                <a:cs typeface="Calibri"/>
              </a:rPr>
              <a:t>Gelistirme </a:t>
            </a:r>
            <a:r>
              <a:rPr dirty="0" sz="1200" spc="-10">
                <a:latin typeface="Calibri"/>
                <a:cs typeface="Calibri"/>
              </a:rPr>
              <a:t>(“Feature-Driven </a:t>
            </a:r>
            <a:r>
              <a:rPr dirty="0" sz="1200" spc="-5">
                <a:latin typeface="Calibri"/>
                <a:cs typeface="Calibri"/>
              </a:rPr>
              <a:t>Development </a:t>
            </a:r>
            <a:r>
              <a:rPr dirty="0" sz="1200">
                <a:latin typeface="Calibri"/>
                <a:cs typeface="Calibri"/>
              </a:rPr>
              <a:t>–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FDD”)</a:t>
            </a:r>
            <a:endParaRPr sz="1200">
              <a:latin typeface="Calibri"/>
              <a:cs typeface="Calibri"/>
            </a:endParaRPr>
          </a:p>
          <a:p>
            <a:pPr marL="142240" indent="-129539">
              <a:lnSpc>
                <a:spcPct val="100000"/>
              </a:lnSpc>
              <a:spcBef>
                <a:spcPts val="80"/>
              </a:spcBef>
              <a:buChar char="•"/>
              <a:tabLst>
                <a:tab pos="142240" algn="l"/>
              </a:tabLst>
            </a:pPr>
            <a:r>
              <a:rPr dirty="0" sz="1200" spc="-5">
                <a:latin typeface="Calibri"/>
                <a:cs typeface="Calibri"/>
              </a:rPr>
              <a:t>Çevik </a:t>
            </a:r>
            <a:r>
              <a:rPr dirty="0" sz="1200" spc="-15">
                <a:latin typeface="Calibri"/>
                <a:cs typeface="Calibri"/>
              </a:rPr>
              <a:t>Tümlesik </a:t>
            </a:r>
            <a:r>
              <a:rPr dirty="0" sz="1200" spc="-5">
                <a:latin typeface="Calibri"/>
                <a:cs typeface="Calibri"/>
              </a:rPr>
              <a:t>Süreç </a:t>
            </a:r>
            <a:r>
              <a:rPr dirty="0" sz="1200" spc="-20">
                <a:latin typeface="Calibri"/>
                <a:cs typeface="Calibri"/>
              </a:rPr>
              <a:t>(“Agile </a:t>
            </a:r>
            <a:r>
              <a:rPr dirty="0" sz="1200">
                <a:latin typeface="Calibri"/>
                <a:cs typeface="Calibri"/>
              </a:rPr>
              <a:t>Unified </a:t>
            </a:r>
            <a:r>
              <a:rPr dirty="0" sz="1200" spc="-5">
                <a:latin typeface="Calibri"/>
                <a:cs typeface="Calibri"/>
              </a:rPr>
              <a:t>Process </a:t>
            </a:r>
            <a:r>
              <a:rPr dirty="0" sz="1200">
                <a:latin typeface="Calibri"/>
                <a:cs typeface="Calibri"/>
              </a:rPr>
              <a:t>–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AUP”)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6269" y="4674870"/>
            <a:ext cx="1615440" cy="393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6269" y="4674870"/>
            <a:ext cx="1615440" cy="393700"/>
          </a:xfrm>
          <a:custGeom>
            <a:avLst/>
            <a:gdLst/>
            <a:ahLst/>
            <a:cxnLst/>
            <a:rect l="l" t="t" r="r" b="b"/>
            <a:pathLst>
              <a:path w="1615439" h="393700">
                <a:moveTo>
                  <a:pt x="0" y="0"/>
                </a:moveTo>
                <a:lnTo>
                  <a:pt x="1418590" y="0"/>
                </a:lnTo>
                <a:lnTo>
                  <a:pt x="1615440" y="196849"/>
                </a:lnTo>
                <a:lnTo>
                  <a:pt x="1418590" y="393699"/>
                </a:lnTo>
                <a:lnTo>
                  <a:pt x="0" y="3936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57237" y="4749800"/>
            <a:ext cx="1256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ibri"/>
                <a:cs typeface="Calibri"/>
              </a:rPr>
              <a:t>Çevik </a:t>
            </a:r>
            <a:r>
              <a:rPr dirty="0" sz="1200" spc="-15" b="1">
                <a:latin typeface="Calibri"/>
                <a:cs typeface="Calibri"/>
              </a:rPr>
              <a:t>Yazılım</a:t>
            </a:r>
            <a:r>
              <a:rPr dirty="0" sz="1200" spc="-7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Süreci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34631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Kodla </a:t>
            </a:r>
            <a:r>
              <a:rPr dirty="0" spc="-50"/>
              <a:t>ve </a:t>
            </a:r>
            <a:r>
              <a:rPr dirty="0" spc="-70"/>
              <a:t>Düzelt </a:t>
            </a:r>
            <a:r>
              <a:rPr dirty="0"/>
              <a:t>( </a:t>
            </a:r>
            <a:r>
              <a:rPr dirty="0" spc="-50"/>
              <a:t>Code </a:t>
            </a:r>
            <a:r>
              <a:rPr dirty="0" spc="-45"/>
              <a:t>and</a:t>
            </a:r>
            <a:r>
              <a:rPr dirty="0" spc="-229"/>
              <a:t> </a:t>
            </a:r>
            <a:r>
              <a:rPr dirty="0" spc="-55"/>
              <a:t>Fix)</a:t>
            </a:r>
          </a:p>
        </p:txBody>
      </p:sp>
      <p:sp>
        <p:nvSpPr>
          <p:cNvPr id="3" name="object 3"/>
          <p:cNvSpPr/>
          <p:nvPr/>
        </p:nvSpPr>
        <p:spPr>
          <a:xfrm>
            <a:off x="2067560" y="2341879"/>
            <a:ext cx="6606540" cy="323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7680" y="3327400"/>
            <a:ext cx="2847339" cy="2849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569" y="1441450"/>
            <a:ext cx="7907020" cy="386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3569" y="1441450"/>
            <a:ext cx="7907020" cy="386080"/>
          </a:xfrm>
          <a:custGeom>
            <a:avLst/>
            <a:gdLst/>
            <a:ahLst/>
            <a:cxnLst/>
            <a:rect l="l" t="t" r="r" b="b"/>
            <a:pathLst>
              <a:path w="7907020" h="386080">
                <a:moveTo>
                  <a:pt x="0" y="38608"/>
                </a:moveTo>
                <a:lnTo>
                  <a:pt x="3033" y="23574"/>
                </a:lnTo>
                <a:lnTo>
                  <a:pt x="11307" y="11302"/>
                </a:lnTo>
                <a:lnTo>
                  <a:pt x="23579" y="3032"/>
                </a:lnTo>
                <a:lnTo>
                  <a:pt x="38607" y="0"/>
                </a:lnTo>
                <a:lnTo>
                  <a:pt x="7868411" y="0"/>
                </a:lnTo>
                <a:lnTo>
                  <a:pt x="7883445" y="3032"/>
                </a:lnTo>
                <a:lnTo>
                  <a:pt x="7895717" y="11302"/>
                </a:lnTo>
                <a:lnTo>
                  <a:pt x="7903987" y="23574"/>
                </a:lnTo>
                <a:lnTo>
                  <a:pt x="7907020" y="38608"/>
                </a:lnTo>
                <a:lnTo>
                  <a:pt x="7907020" y="347472"/>
                </a:lnTo>
                <a:lnTo>
                  <a:pt x="7903987" y="362505"/>
                </a:lnTo>
                <a:lnTo>
                  <a:pt x="7895717" y="374776"/>
                </a:lnTo>
                <a:lnTo>
                  <a:pt x="7883445" y="383047"/>
                </a:lnTo>
                <a:lnTo>
                  <a:pt x="7868411" y="386079"/>
                </a:lnTo>
                <a:lnTo>
                  <a:pt x="38607" y="386079"/>
                </a:lnTo>
                <a:lnTo>
                  <a:pt x="23579" y="383047"/>
                </a:lnTo>
                <a:lnTo>
                  <a:pt x="11307" y="374776"/>
                </a:lnTo>
                <a:lnTo>
                  <a:pt x="3033" y="362505"/>
                </a:lnTo>
                <a:lnTo>
                  <a:pt x="0" y="347472"/>
                </a:lnTo>
                <a:lnTo>
                  <a:pt x="0" y="38608"/>
                </a:lnTo>
                <a:close/>
              </a:path>
            </a:pathLst>
          </a:custGeom>
          <a:ln w="12700">
            <a:solidFill>
              <a:srgbClr val="28C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13510" y="1827529"/>
            <a:ext cx="770890" cy="869315"/>
          </a:xfrm>
          <a:custGeom>
            <a:avLst/>
            <a:gdLst/>
            <a:ahLst/>
            <a:cxnLst/>
            <a:rect l="l" t="t" r="r" b="b"/>
            <a:pathLst>
              <a:path w="770889" h="869314">
                <a:moveTo>
                  <a:pt x="0" y="0"/>
                </a:moveTo>
                <a:lnTo>
                  <a:pt x="0" y="869188"/>
                </a:lnTo>
                <a:lnTo>
                  <a:pt x="770763" y="869188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5573" y="1345565"/>
            <a:ext cx="78835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9715">
              <a:lnSpc>
                <a:spcPct val="100000"/>
              </a:lnSpc>
              <a:spcBef>
                <a:spcPts val="100"/>
              </a:spcBef>
              <a:tabLst>
                <a:tab pos="2214880" algn="l"/>
                <a:tab pos="7734934" algn="l"/>
              </a:tabLst>
            </a:pPr>
            <a:r>
              <a:rPr dirty="0" sz="3000" b="1">
                <a:solidFill>
                  <a:srgbClr val="000000"/>
                </a:solidFill>
                <a:latin typeface="Book Antiqua"/>
                <a:cs typeface="Book Antiqua"/>
              </a:rPr>
              <a:t> 	Bu </a:t>
            </a:r>
            <a:r>
              <a:rPr dirty="0" sz="3000" spc="-5" b="0">
                <a:solidFill>
                  <a:srgbClr val="000000"/>
                </a:solidFill>
                <a:latin typeface="Book Antiqua"/>
                <a:cs typeface="Book Antiqua"/>
              </a:rPr>
              <a:t>Haftaki</a:t>
            </a:r>
            <a:r>
              <a:rPr dirty="0" sz="3000" spc="-60" b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dirty="0" sz="3000" b="1">
                <a:solidFill>
                  <a:srgbClr val="000000"/>
                </a:solidFill>
                <a:latin typeface="Book Antiqua"/>
                <a:cs typeface="Book Antiqua"/>
              </a:rPr>
              <a:t>Konular	</a:t>
            </a:r>
            <a:endParaRPr sz="300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85670" y="2503170"/>
            <a:ext cx="5750560" cy="386080"/>
          </a:xfrm>
          <a:custGeom>
            <a:avLst/>
            <a:gdLst/>
            <a:ahLst/>
            <a:cxnLst/>
            <a:rect l="l" t="t" r="r" b="b"/>
            <a:pathLst>
              <a:path w="5750559" h="386080">
                <a:moveTo>
                  <a:pt x="0" y="38607"/>
                </a:moveTo>
                <a:lnTo>
                  <a:pt x="3032" y="23574"/>
                </a:lnTo>
                <a:lnTo>
                  <a:pt x="11303" y="11302"/>
                </a:lnTo>
                <a:lnTo>
                  <a:pt x="23574" y="3032"/>
                </a:lnTo>
                <a:lnTo>
                  <a:pt x="38607" y="0"/>
                </a:lnTo>
                <a:lnTo>
                  <a:pt x="5711952" y="0"/>
                </a:lnTo>
                <a:lnTo>
                  <a:pt x="5726985" y="3032"/>
                </a:lnTo>
                <a:lnTo>
                  <a:pt x="5739256" y="11302"/>
                </a:lnTo>
                <a:lnTo>
                  <a:pt x="5747527" y="23574"/>
                </a:lnTo>
                <a:lnTo>
                  <a:pt x="5750559" y="38607"/>
                </a:lnTo>
                <a:lnTo>
                  <a:pt x="5750559" y="347471"/>
                </a:lnTo>
                <a:lnTo>
                  <a:pt x="5747527" y="362505"/>
                </a:lnTo>
                <a:lnTo>
                  <a:pt x="5739257" y="374776"/>
                </a:lnTo>
                <a:lnTo>
                  <a:pt x="5726985" y="383047"/>
                </a:lnTo>
                <a:lnTo>
                  <a:pt x="5711952" y="386079"/>
                </a:lnTo>
                <a:lnTo>
                  <a:pt x="38607" y="386079"/>
                </a:lnTo>
                <a:lnTo>
                  <a:pt x="23574" y="383047"/>
                </a:lnTo>
                <a:lnTo>
                  <a:pt x="11302" y="374776"/>
                </a:lnTo>
                <a:lnTo>
                  <a:pt x="3032" y="362505"/>
                </a:lnTo>
                <a:lnTo>
                  <a:pt x="0" y="347471"/>
                </a:lnTo>
                <a:lnTo>
                  <a:pt x="0" y="38607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13510" y="1827529"/>
            <a:ext cx="770890" cy="1319530"/>
          </a:xfrm>
          <a:custGeom>
            <a:avLst/>
            <a:gdLst/>
            <a:ahLst/>
            <a:cxnLst/>
            <a:rect l="l" t="t" r="r" b="b"/>
            <a:pathLst>
              <a:path w="770889" h="1319530">
                <a:moveTo>
                  <a:pt x="0" y="0"/>
                </a:moveTo>
                <a:lnTo>
                  <a:pt x="0" y="1319022"/>
                </a:lnTo>
                <a:lnTo>
                  <a:pt x="770763" y="1319022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85670" y="2952750"/>
            <a:ext cx="5737860" cy="386080"/>
          </a:xfrm>
          <a:custGeom>
            <a:avLst/>
            <a:gdLst/>
            <a:ahLst/>
            <a:cxnLst/>
            <a:rect l="l" t="t" r="r" b="b"/>
            <a:pathLst>
              <a:path w="5737859" h="386079">
                <a:moveTo>
                  <a:pt x="0" y="38608"/>
                </a:moveTo>
                <a:lnTo>
                  <a:pt x="3032" y="23574"/>
                </a:lnTo>
                <a:lnTo>
                  <a:pt x="11303" y="11302"/>
                </a:lnTo>
                <a:lnTo>
                  <a:pt x="23574" y="3032"/>
                </a:lnTo>
                <a:lnTo>
                  <a:pt x="38607" y="0"/>
                </a:lnTo>
                <a:lnTo>
                  <a:pt x="5699252" y="0"/>
                </a:lnTo>
                <a:lnTo>
                  <a:pt x="5714285" y="3032"/>
                </a:lnTo>
                <a:lnTo>
                  <a:pt x="5726556" y="11302"/>
                </a:lnTo>
                <a:lnTo>
                  <a:pt x="5734827" y="23574"/>
                </a:lnTo>
                <a:lnTo>
                  <a:pt x="5737859" y="38608"/>
                </a:lnTo>
                <a:lnTo>
                  <a:pt x="5737859" y="347472"/>
                </a:lnTo>
                <a:lnTo>
                  <a:pt x="5734827" y="362505"/>
                </a:lnTo>
                <a:lnTo>
                  <a:pt x="5726557" y="374776"/>
                </a:lnTo>
                <a:lnTo>
                  <a:pt x="5714285" y="383047"/>
                </a:lnTo>
                <a:lnTo>
                  <a:pt x="5699252" y="386079"/>
                </a:lnTo>
                <a:lnTo>
                  <a:pt x="38607" y="386079"/>
                </a:lnTo>
                <a:lnTo>
                  <a:pt x="23574" y="383047"/>
                </a:lnTo>
                <a:lnTo>
                  <a:pt x="11302" y="374776"/>
                </a:lnTo>
                <a:lnTo>
                  <a:pt x="3032" y="362505"/>
                </a:lnTo>
                <a:lnTo>
                  <a:pt x="0" y="347472"/>
                </a:lnTo>
                <a:lnTo>
                  <a:pt x="0" y="38608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13510" y="1827529"/>
            <a:ext cx="770890" cy="1769110"/>
          </a:xfrm>
          <a:custGeom>
            <a:avLst/>
            <a:gdLst/>
            <a:ahLst/>
            <a:cxnLst/>
            <a:rect l="l" t="t" r="r" b="b"/>
            <a:pathLst>
              <a:path w="770889" h="1769110">
                <a:moveTo>
                  <a:pt x="0" y="0"/>
                </a:moveTo>
                <a:lnTo>
                  <a:pt x="0" y="1768729"/>
                </a:lnTo>
                <a:lnTo>
                  <a:pt x="770763" y="1768729"/>
                </a:lnTo>
              </a:path>
            </a:pathLst>
          </a:custGeom>
          <a:ln w="12699">
            <a:solidFill>
              <a:srgbClr val="1388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85670" y="3402329"/>
            <a:ext cx="5737860" cy="386080"/>
          </a:xfrm>
          <a:custGeom>
            <a:avLst/>
            <a:gdLst/>
            <a:ahLst/>
            <a:cxnLst/>
            <a:rect l="l" t="t" r="r" b="b"/>
            <a:pathLst>
              <a:path w="5737859" h="386079">
                <a:moveTo>
                  <a:pt x="0" y="38608"/>
                </a:moveTo>
                <a:lnTo>
                  <a:pt x="3032" y="23574"/>
                </a:lnTo>
                <a:lnTo>
                  <a:pt x="11303" y="11302"/>
                </a:lnTo>
                <a:lnTo>
                  <a:pt x="23574" y="3032"/>
                </a:lnTo>
                <a:lnTo>
                  <a:pt x="38607" y="0"/>
                </a:lnTo>
                <a:lnTo>
                  <a:pt x="5699252" y="0"/>
                </a:lnTo>
                <a:lnTo>
                  <a:pt x="5714285" y="3032"/>
                </a:lnTo>
                <a:lnTo>
                  <a:pt x="5726556" y="11302"/>
                </a:lnTo>
                <a:lnTo>
                  <a:pt x="5734827" y="23574"/>
                </a:lnTo>
                <a:lnTo>
                  <a:pt x="5737859" y="38608"/>
                </a:lnTo>
                <a:lnTo>
                  <a:pt x="5737859" y="347472"/>
                </a:lnTo>
                <a:lnTo>
                  <a:pt x="5734827" y="362505"/>
                </a:lnTo>
                <a:lnTo>
                  <a:pt x="5726557" y="374777"/>
                </a:lnTo>
                <a:lnTo>
                  <a:pt x="5714285" y="383047"/>
                </a:lnTo>
                <a:lnTo>
                  <a:pt x="5699252" y="386080"/>
                </a:lnTo>
                <a:lnTo>
                  <a:pt x="38607" y="386080"/>
                </a:lnTo>
                <a:lnTo>
                  <a:pt x="23574" y="383047"/>
                </a:lnTo>
                <a:lnTo>
                  <a:pt x="11302" y="374777"/>
                </a:lnTo>
                <a:lnTo>
                  <a:pt x="3032" y="362505"/>
                </a:lnTo>
                <a:lnTo>
                  <a:pt x="0" y="347472"/>
                </a:lnTo>
                <a:lnTo>
                  <a:pt x="0" y="38608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197671" y="2528570"/>
            <a:ext cx="5718175" cy="1184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100"/>
              </a:spcBef>
            </a:pPr>
            <a:r>
              <a:rPr dirty="0" sz="1700" spc="-20">
                <a:latin typeface="Calibri"/>
                <a:cs typeface="Calibri"/>
              </a:rPr>
              <a:t>Yazılım </a:t>
            </a:r>
            <a:r>
              <a:rPr dirty="0" sz="1700" spc="-30">
                <a:latin typeface="Calibri"/>
                <a:cs typeface="Calibri"/>
              </a:rPr>
              <a:t>Yaşam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Döngüsü……………………………………….……….……......4</a:t>
            </a:r>
            <a:endParaRPr sz="17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1500"/>
              </a:spcBef>
            </a:pPr>
            <a:r>
              <a:rPr dirty="0" sz="1700" spc="-10">
                <a:latin typeface="Calibri"/>
                <a:cs typeface="Calibri"/>
              </a:rPr>
              <a:t>Süreç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Modelleri……………………..……...........................................16</a:t>
            </a:r>
            <a:endParaRPr sz="17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1505"/>
              </a:spcBef>
            </a:pPr>
            <a:r>
              <a:rPr dirty="0" sz="1700" spc="-5">
                <a:latin typeface="Calibri"/>
                <a:cs typeface="Calibri"/>
              </a:rPr>
              <a:t>Metodojiler……………………………………………………………………....….71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70"/>
              <a:t>Kodla </a:t>
            </a:r>
            <a:r>
              <a:rPr dirty="0" spc="-50"/>
              <a:t>ve </a:t>
            </a:r>
            <a:r>
              <a:rPr dirty="0" spc="-70"/>
              <a:t>Düzelt </a:t>
            </a:r>
            <a:r>
              <a:rPr dirty="0"/>
              <a:t>-</a:t>
            </a:r>
            <a:r>
              <a:rPr dirty="0" spc="-150"/>
              <a:t> </a:t>
            </a:r>
            <a:r>
              <a:rPr dirty="0" spc="-80"/>
              <a:t>Avantajları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153909" cy="241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Tüm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gereken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yeterli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olacak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kadar</a:t>
            </a:r>
            <a:r>
              <a:rPr dirty="0" sz="20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gayrettir.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2565">
              <a:lnSpc>
                <a:spcPts val="228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Tüm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adımlardaki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gayret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direk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olarak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ürüne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katkı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sağladığından</a:t>
            </a:r>
            <a:r>
              <a:rPr dirty="0" sz="2000" spc="1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çoğu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müşteri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ödeme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yapmaktan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mutlu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olur.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Eğer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ürün onu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yapanlar tarafından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kullanılacaksa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avantajlıdır.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9639" y="3876040"/>
            <a:ext cx="461772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77646"/>
            <a:ext cx="68097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400" spc="-65"/>
              <a:t>Kodla </a:t>
            </a:r>
            <a:r>
              <a:rPr dirty="0" u="none" sz="4400" spc="-50"/>
              <a:t>ve </a:t>
            </a:r>
            <a:r>
              <a:rPr dirty="0" u="none" sz="4400" spc="-65"/>
              <a:t>Düzelt </a:t>
            </a:r>
            <a:r>
              <a:rPr dirty="0" u="none" sz="4400"/>
              <a:t>-</a:t>
            </a:r>
            <a:r>
              <a:rPr dirty="0" u="none" sz="4400" spc="-195"/>
              <a:t> </a:t>
            </a:r>
            <a:r>
              <a:rPr dirty="0" u="none" sz="4400" spc="-80"/>
              <a:t>Dezavantajları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10577" y="1864359"/>
            <a:ext cx="7531100" cy="3943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5740" indent="-1930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Kodlamaya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başlamadan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önce değişiklik tahmin edilmediğinden,</a:t>
            </a:r>
            <a:r>
              <a:rPr dirty="0" sz="19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birbirini</a:t>
            </a:r>
            <a:endParaRPr sz="19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</a:pP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izleyen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değişikliklerden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sonra </a:t>
            </a:r>
            <a:r>
              <a:rPr dirty="0" sz="1900" spc="-25">
                <a:solidFill>
                  <a:srgbClr val="404040"/>
                </a:solidFill>
                <a:latin typeface="Calibri"/>
                <a:cs typeface="Calibri"/>
              </a:rPr>
              <a:t>kod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karmakarışık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hale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gelir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daha</a:t>
            </a:r>
            <a:r>
              <a:rPr dirty="0" sz="1900" spc="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sonraki</a:t>
            </a:r>
            <a:endParaRPr sz="19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düzeltmeleri yapmak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daha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da</a:t>
            </a:r>
            <a:r>
              <a:rPr dirty="0" sz="19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Calibri"/>
                <a:cs typeface="Calibri"/>
              </a:rPr>
              <a:t>zorlaşır.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04139" marR="746125" indent="-91440">
              <a:lnSpc>
                <a:spcPct val="1000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Geliştirilen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sistemin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boyutunun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artması,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yapısal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olmayan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bir şekilde  karmaşıklığının yönetilmesini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Calibri"/>
                <a:cs typeface="Calibri"/>
              </a:rPr>
              <a:t>zorlaştırır.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Wingdings"/>
              <a:buChar char=""/>
            </a:pPr>
            <a:endParaRPr sz="19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Müşterinin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sürece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dahil edilmemesi kullanıcı ihtiyaçlarına</a:t>
            </a:r>
            <a:r>
              <a:rPr dirty="0" sz="19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uygun</a:t>
            </a:r>
            <a:endParaRPr sz="19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olmamasına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yol</a:t>
            </a:r>
            <a:r>
              <a:rPr dirty="0" sz="19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40">
                <a:solidFill>
                  <a:srgbClr val="404040"/>
                </a:solidFill>
                <a:latin typeface="Calibri"/>
                <a:cs typeface="Calibri"/>
              </a:rPr>
              <a:t>açar.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spcBef>
                <a:spcPts val="162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Bireysel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geliştiriciler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dirty="0" sz="1900" spc="-25">
                <a:solidFill>
                  <a:srgbClr val="404040"/>
                </a:solidFill>
                <a:latin typeface="Calibri"/>
                <a:cs typeface="Calibri"/>
              </a:rPr>
              <a:t>uygundur,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takımlar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için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değil.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423481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65"/>
              <a:t>Gelişigüzel</a:t>
            </a:r>
            <a:r>
              <a:rPr dirty="0" u="none" spc="-70"/>
              <a:t> </a:t>
            </a:r>
            <a:r>
              <a:rPr dirty="0" u="none" spc="-5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577" y="1790700"/>
            <a:ext cx="7527925" cy="3938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5740" indent="-1930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Geliştirme ortamında herhangi bir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ya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da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yöntem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kullanılmaz.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200">
              <a:latin typeface="Times New Roman"/>
              <a:cs typeface="Times New Roman"/>
            </a:endParaRPr>
          </a:p>
          <a:p>
            <a:pPr marL="104139" marR="5080" indent="-91440">
              <a:lnSpc>
                <a:spcPct val="100000"/>
              </a:lnSpc>
              <a:spcBef>
                <a:spcPts val="177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Geliştiren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kişiye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bağımlı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(belli bir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süre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sonra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o kişi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bile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sistemi anlayamaz ve 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geliştirme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güçlüğü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yaşar).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19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spcBef>
                <a:spcPts val="162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İzlenebilirliği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bakımı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oldukça</a:t>
            </a:r>
            <a:r>
              <a:rPr dirty="0" sz="19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65">
                <a:solidFill>
                  <a:srgbClr val="404040"/>
                </a:solidFill>
                <a:latin typeface="Calibri"/>
                <a:cs typeface="Calibri"/>
              </a:rPr>
              <a:t>zor.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Wingdings"/>
              <a:buChar char=""/>
            </a:pPr>
            <a:endParaRPr sz="3200">
              <a:latin typeface="Times New Roman"/>
              <a:cs typeface="Times New Roman"/>
            </a:endParaRPr>
          </a:p>
          <a:p>
            <a:pPr marL="205740" indent="-193040">
              <a:lnSpc>
                <a:spcPts val="1939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60'lı yıllarda,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daha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çok tek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kişilik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üretim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ortamlarında</a:t>
            </a:r>
            <a:r>
              <a:rPr dirty="0" sz="19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kullanılan</a:t>
            </a:r>
            <a:endParaRPr sz="1900">
              <a:latin typeface="Calibri"/>
              <a:cs typeface="Calibri"/>
            </a:endParaRPr>
          </a:p>
          <a:p>
            <a:pPr marL="104139">
              <a:lnSpc>
                <a:spcPts val="1939"/>
              </a:lnSpc>
            </a:pPr>
            <a:r>
              <a:rPr dirty="0" sz="1900" spc="-25">
                <a:solidFill>
                  <a:srgbClr val="404040"/>
                </a:solidFill>
                <a:latin typeface="Calibri"/>
                <a:cs typeface="Calibri"/>
              </a:rPr>
              <a:t>yöntemlerdir.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spcBef>
                <a:spcPts val="152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35">
                <a:solidFill>
                  <a:srgbClr val="404040"/>
                </a:solidFill>
                <a:latin typeface="Calibri"/>
                <a:cs typeface="Calibri"/>
              </a:rPr>
              <a:t>Yani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basit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programlama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Calibri"/>
                <a:cs typeface="Calibri"/>
              </a:rPr>
              <a:t>yöntemidir..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80479" y="3108960"/>
            <a:ext cx="1711960" cy="1159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75"/>
              <a:t>Barok</a:t>
            </a:r>
            <a:r>
              <a:rPr dirty="0" spc="-120"/>
              <a:t> </a:t>
            </a:r>
            <a:r>
              <a:rPr dirty="0" spc="-50"/>
              <a:t>Modeli	</a:t>
            </a:r>
          </a:p>
        </p:txBody>
      </p:sp>
      <p:sp>
        <p:nvSpPr>
          <p:cNvPr id="3" name="object 3"/>
          <p:cNvSpPr/>
          <p:nvPr/>
        </p:nvSpPr>
        <p:spPr>
          <a:xfrm>
            <a:off x="632459" y="2694939"/>
            <a:ext cx="3106419" cy="313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4069" y="1881758"/>
            <a:ext cx="7633970" cy="44443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198120">
              <a:lnSpc>
                <a:spcPct val="100000"/>
              </a:lnSpc>
              <a:spcBef>
                <a:spcPts val="110"/>
              </a:spcBef>
              <a:tabLst>
                <a:tab pos="1206500" algn="l"/>
                <a:tab pos="2115820" algn="l"/>
                <a:tab pos="2626360" algn="l"/>
                <a:tab pos="3119755" algn="l"/>
                <a:tab pos="3719195" algn="l"/>
                <a:tab pos="4280535" algn="l"/>
                <a:tab pos="4636135" algn="l"/>
                <a:tab pos="5248910" algn="l"/>
                <a:tab pos="5774690" algn="l"/>
                <a:tab pos="6765290" algn="l"/>
              </a:tabLst>
            </a:pPr>
            <a:r>
              <a:rPr dirty="0" sz="1350" spc="-5" b="1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z="1350" spc="-25" b="1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z="1350" spc="-10" b="1">
                <a:solidFill>
                  <a:srgbClr val="C00000"/>
                </a:solidFill>
                <a:latin typeface="Calibri"/>
                <a:cs typeface="Calibri"/>
              </a:rPr>
              <a:t>ç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z="1350" spc="5" b="1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z="1350" spc="-45" b="1">
                <a:solidFill>
                  <a:srgbClr val="C00000"/>
                </a:solidFill>
                <a:latin typeface="Calibri"/>
                <a:cs typeface="Calibri"/>
              </a:rPr>
              <a:t>ş</a:t>
            </a:r>
            <a:r>
              <a:rPr dirty="0" sz="1350" spc="5" b="1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z="1350" spc="-25" b="1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z="1350" spc="5" b="1">
                <a:solidFill>
                  <a:srgbClr val="C00000"/>
                </a:solidFill>
                <a:latin typeface="Calibri"/>
                <a:cs typeface="Calibri"/>
              </a:rPr>
              <a:t>im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dirty="0" sz="1350" spc="5" b="1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z="1350" spc="-25" b="1">
                <a:solidFill>
                  <a:srgbClr val="C00000"/>
                </a:solidFill>
                <a:latin typeface="Calibri"/>
                <a:cs typeface="Calibri"/>
              </a:rPr>
              <a:t>ş</a:t>
            </a:r>
            <a:r>
              <a:rPr dirty="0" sz="1350" spc="5" b="1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z="1350" spc="-25" b="1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dirty="0" sz="1350" spc="5" b="1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sı</a:t>
            </a:r>
            <a:r>
              <a:rPr dirty="0" sz="1350" spc="-25" b="1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dirty="0" sz="1350" spc="-10" b="1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dirty="0" sz="1350" spc="5" b="1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z="1350" spc="-25" b="1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dirty="0" sz="1350" spc="-15" b="1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dirty="0" sz="1350" spc="5" b="1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z="1350" spc="-25" b="1">
                <a:solidFill>
                  <a:srgbClr val="C00000"/>
                </a:solidFill>
                <a:latin typeface="Calibri"/>
                <a:cs typeface="Calibri"/>
              </a:rPr>
              <a:t>z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la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dirty="0" sz="1350" spc="5" b="1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z="1350" spc="-5" b="1">
                <a:solidFill>
                  <a:srgbClr val="C00000"/>
                </a:solidFill>
                <a:latin typeface="Calibri"/>
                <a:cs typeface="Calibri"/>
              </a:rPr>
              <a:t>ğ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ı</a:t>
            </a:r>
            <a:r>
              <a:rPr dirty="0" sz="1350" spc="-25" b="1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lık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dirty="0" sz="1350" spc="-25" b="1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z="1350" spc="-25" b="1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z="1350" spc="5" b="1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dirty="0" sz="1350" spc="-10" b="1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ir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dirty="0" sz="1350" spc="-5" b="1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dirty="0" sz="1350" spc="10" b="1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dirty="0" sz="1350" spc="-10" b="1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dirty="0" sz="1350" spc="-20" b="1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dirty="0" sz="1350" spc="10" b="1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dirty="0" sz="1350" spc="-10" b="1">
                <a:solidFill>
                  <a:srgbClr val="C00000"/>
                </a:solidFill>
                <a:latin typeface="Calibri"/>
                <a:cs typeface="Calibri"/>
              </a:rPr>
              <a:t>up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dirty="0" sz="1350" spc="-5" b="1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dirty="0" sz="1350" spc="-10" b="1">
                <a:solidFill>
                  <a:srgbClr val="C00000"/>
                </a:solidFill>
                <a:latin typeface="Calibri"/>
                <a:cs typeface="Calibri"/>
              </a:rPr>
              <a:t>ünü</a:t>
            </a:r>
            <a:r>
              <a:rPr dirty="0" sz="1350" spc="-5" b="1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dirty="0" sz="1350" spc="-10" b="1">
                <a:solidFill>
                  <a:srgbClr val="C00000"/>
                </a:solidFill>
                <a:latin typeface="Calibri"/>
                <a:cs typeface="Calibri"/>
              </a:rPr>
              <a:t>ü</a:t>
            </a:r>
            <a:r>
              <a:rPr dirty="0" sz="1350" spc="-25" b="1">
                <a:solidFill>
                  <a:srgbClr val="C00000"/>
                </a:solidFill>
                <a:latin typeface="Calibri"/>
                <a:cs typeface="Calibri"/>
              </a:rPr>
              <a:t>z</a:t>
            </a:r>
            <a:r>
              <a:rPr dirty="0" sz="1350" spc="-10" b="1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dirty="0" sz="1350" spc="5" b="1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dirty="0" sz="1350" spc="-10" b="1">
                <a:solidFill>
                  <a:srgbClr val="C00000"/>
                </a:solidFill>
                <a:latin typeface="Calibri"/>
                <a:cs typeface="Calibri"/>
              </a:rPr>
              <a:t>ku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ll</a:t>
            </a:r>
            <a:r>
              <a:rPr dirty="0" sz="1350" spc="5" b="1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z="1350" spc="-10" b="1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ı</a:t>
            </a:r>
            <a:r>
              <a:rPr dirty="0" sz="1350" spc="-5" b="1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dirty="0" sz="1350" b="1">
                <a:solidFill>
                  <a:srgbClr val="C00000"/>
                </a:solidFill>
                <a:latin typeface="Calibri"/>
                <a:cs typeface="Calibri"/>
              </a:rPr>
              <a:t>ı  </a:t>
            </a:r>
            <a:r>
              <a:rPr dirty="0" sz="1350" spc="-10" b="1">
                <a:solidFill>
                  <a:srgbClr val="C00000"/>
                </a:solidFill>
                <a:latin typeface="Calibri"/>
                <a:cs typeface="Calibri"/>
              </a:rPr>
              <a:t>önerilmemektedir.</a:t>
            </a:r>
            <a:endParaRPr sz="1350">
              <a:latin typeface="Calibri"/>
              <a:cs typeface="Calibri"/>
            </a:endParaRPr>
          </a:p>
          <a:p>
            <a:pPr marL="3133725" marR="5080" indent="-92075">
              <a:lnSpc>
                <a:spcPct val="120900"/>
              </a:lnSpc>
              <a:spcBef>
                <a:spcPts val="565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3205480" algn="l"/>
              </a:tabLst>
            </a:pPr>
            <a:r>
              <a:rPr dirty="0" sz="1600" spc="-25">
                <a:solidFill>
                  <a:srgbClr val="404040"/>
                </a:solidFill>
                <a:latin typeface="Calibri"/>
                <a:cs typeface="Calibri"/>
              </a:rPr>
              <a:t>Yaşam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döngüsü temel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adımlarının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doğrusal bir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şekilde  geliştirildiği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1600">
              <a:latin typeface="Calibri"/>
              <a:cs typeface="Calibri"/>
            </a:endParaRPr>
          </a:p>
          <a:p>
            <a:pPr marL="3133725" marR="351790" indent="-92075">
              <a:lnSpc>
                <a:spcPct val="119800"/>
              </a:lnSpc>
              <a:spcBef>
                <a:spcPts val="1405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3205480" algn="l"/>
              </a:tabLst>
            </a:pP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Barok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modeli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70'li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yılların ortalarından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başlanarak  kullanılmaya </a:t>
            </a: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başlanmıştır.</a:t>
            </a:r>
            <a:endParaRPr sz="1600">
              <a:latin typeface="Calibri"/>
              <a:cs typeface="Calibri"/>
            </a:endParaRPr>
          </a:p>
          <a:p>
            <a:pPr marL="3133725" marR="120650" indent="-92075">
              <a:lnSpc>
                <a:spcPct val="120300"/>
              </a:lnSpc>
              <a:spcBef>
                <a:spcPts val="139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3205480" algn="l"/>
              </a:tabLst>
            </a:pP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Belgelemeyi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ayrı bir süreç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olarak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ele </a:t>
            </a:r>
            <a:r>
              <a:rPr dirty="0" sz="1600" spc="-35">
                <a:solidFill>
                  <a:srgbClr val="404040"/>
                </a:solidFill>
                <a:latin typeface="Calibri"/>
                <a:cs typeface="Calibri"/>
              </a:rPr>
              <a:t>alır,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yazılımın  geliştirilmesi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testinden hemen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sonra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yapılmasının  </a:t>
            </a:r>
            <a:r>
              <a:rPr dirty="0" sz="1600" spc="-30">
                <a:solidFill>
                  <a:srgbClr val="404040"/>
                </a:solidFill>
                <a:latin typeface="Calibri"/>
                <a:cs typeface="Calibri"/>
              </a:rPr>
              <a:t>öngörür.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3205480" indent="-163195">
              <a:lnSpc>
                <a:spcPct val="100000"/>
              </a:lnSpc>
              <a:buClr>
                <a:srgbClr val="1CACE3"/>
              </a:buClr>
              <a:buSzPct val="93750"/>
              <a:buFont typeface="Wingdings"/>
              <a:buChar char=""/>
              <a:tabLst>
                <a:tab pos="3205480" algn="l"/>
              </a:tabLst>
            </a:pP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Halbuki, günümüzde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belgeleme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yapılan işin doğal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bir</a:t>
            </a:r>
            <a:endParaRPr sz="1600">
              <a:latin typeface="Calibri"/>
              <a:cs typeface="Calibri"/>
            </a:endParaRPr>
          </a:p>
          <a:p>
            <a:pPr marL="3133725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ürünü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olarak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görülmektedir.</a:t>
            </a:r>
            <a:endParaRPr sz="1600">
              <a:latin typeface="Calibri"/>
              <a:cs typeface="Calibri"/>
            </a:endParaRPr>
          </a:p>
          <a:p>
            <a:pPr marL="3133725" marR="53975" indent="-92075">
              <a:lnSpc>
                <a:spcPct val="119800"/>
              </a:lnSpc>
              <a:spcBef>
                <a:spcPts val="1405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3205480" algn="l"/>
              </a:tabLst>
            </a:pP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Aşamalar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arası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geri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dönüşlerin nasıl yapılacağı tanımlı 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değil.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80"/>
              <a:t>Çağlayan</a:t>
            </a:r>
            <a:r>
              <a:rPr dirty="0" spc="-85"/>
              <a:t> </a:t>
            </a:r>
            <a:r>
              <a:rPr dirty="0" spc="-50"/>
              <a:t>Modeli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790699"/>
            <a:ext cx="7527290" cy="388239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75260" indent="-162560">
              <a:lnSpc>
                <a:spcPct val="100000"/>
              </a:lnSpc>
              <a:spcBef>
                <a:spcPts val="70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dirty="0" sz="1600" spc="-25">
                <a:solidFill>
                  <a:srgbClr val="404040"/>
                </a:solidFill>
                <a:latin typeface="Calibri"/>
                <a:cs typeface="Calibri"/>
              </a:rPr>
              <a:t>Yaşam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döngüsü temel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adımları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baştan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sona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en az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600" spc="-30">
                <a:solidFill>
                  <a:srgbClr val="404040"/>
                </a:solidFill>
                <a:latin typeface="Calibri"/>
                <a:cs typeface="Calibri"/>
              </a:rPr>
              <a:t>kez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izleyerek</a:t>
            </a:r>
            <a:r>
              <a:rPr dirty="0" sz="1600" spc="11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gerçekleştirilir.</a:t>
            </a:r>
            <a:endParaRPr sz="1600">
              <a:latin typeface="Calibri"/>
              <a:cs typeface="Calibri"/>
            </a:endParaRPr>
          </a:p>
          <a:p>
            <a:pPr marL="104139" marR="750570" indent="-9144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dirty="0" sz="1600" spc="-5">
                <a:solidFill>
                  <a:srgbClr val="0D5671"/>
                </a:solidFill>
                <a:latin typeface="Calibri"/>
                <a:cs typeface="Calibri"/>
              </a:rPr>
              <a:t>İyi </a:t>
            </a:r>
            <a:r>
              <a:rPr dirty="0" sz="1600" spc="-10">
                <a:solidFill>
                  <a:srgbClr val="0D5671"/>
                </a:solidFill>
                <a:latin typeface="Calibri"/>
                <a:cs typeface="Calibri"/>
              </a:rPr>
              <a:t>tanımlı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projeler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600" spc="-5">
                <a:solidFill>
                  <a:srgbClr val="0D5671"/>
                </a:solidFill>
                <a:latin typeface="Calibri"/>
                <a:cs typeface="Calibri"/>
              </a:rPr>
              <a:t>üretimi az </a:t>
            </a:r>
            <a:r>
              <a:rPr dirty="0" sz="1600" spc="-10">
                <a:solidFill>
                  <a:srgbClr val="0D5671"/>
                </a:solidFill>
                <a:latin typeface="Calibri"/>
                <a:cs typeface="Calibri"/>
              </a:rPr>
              <a:t>zaman gerektiren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projeleri için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uygun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bir  </a:t>
            </a:r>
            <a:r>
              <a:rPr dirty="0" sz="1600" spc="-25">
                <a:solidFill>
                  <a:srgbClr val="404040"/>
                </a:solidFill>
                <a:latin typeface="Calibri"/>
                <a:cs typeface="Calibri"/>
              </a:rPr>
              <a:t>modeldir.</a:t>
            </a:r>
            <a:endParaRPr sz="1600">
              <a:latin typeface="Calibri"/>
              <a:cs typeface="Calibri"/>
            </a:endParaRPr>
          </a:p>
          <a:p>
            <a:pPr marL="104139" marR="1021080" indent="-9144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dirty="0" sz="1600" spc="-5">
                <a:solidFill>
                  <a:srgbClr val="0D5671"/>
                </a:solidFill>
                <a:latin typeface="Calibri"/>
                <a:cs typeface="Calibri"/>
              </a:rPr>
              <a:t>Geleneksel </a:t>
            </a:r>
            <a:r>
              <a:rPr dirty="0" sz="1600">
                <a:solidFill>
                  <a:srgbClr val="0D5671"/>
                </a:solidFill>
                <a:latin typeface="Calibri"/>
                <a:cs typeface="Calibri"/>
              </a:rPr>
              <a:t>model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olarak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da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bilinen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bu modelin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kullanımı günümüzde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giderek  </a:t>
            </a:r>
            <a:r>
              <a:rPr dirty="0" sz="1600" spc="-25">
                <a:solidFill>
                  <a:srgbClr val="404040"/>
                </a:solidFill>
                <a:latin typeface="Calibri"/>
                <a:cs typeface="Calibri"/>
              </a:rPr>
              <a:t>azalmaktadır.</a:t>
            </a:r>
            <a:endParaRPr sz="1600">
              <a:latin typeface="Calibri"/>
              <a:cs typeface="Calibri"/>
            </a:endParaRPr>
          </a:p>
          <a:p>
            <a:pPr marL="104139" marR="5080" indent="-91440">
              <a:lnSpc>
                <a:spcPct val="100000"/>
              </a:lnSpc>
              <a:spcBef>
                <a:spcPts val="605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Barok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modelin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aksine </a:t>
            </a:r>
            <a:r>
              <a:rPr dirty="0" sz="1600" spc="-5">
                <a:solidFill>
                  <a:srgbClr val="0D5671"/>
                </a:solidFill>
                <a:latin typeface="Calibri"/>
                <a:cs typeface="Calibri"/>
              </a:rPr>
              <a:t>belgeleme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işlevini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ayrı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bir aşama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olarak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ele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almaz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üretimin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doğal 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parçası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olarak</a:t>
            </a:r>
            <a:r>
              <a:rPr dirty="0" sz="16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30">
                <a:solidFill>
                  <a:srgbClr val="404040"/>
                </a:solidFill>
                <a:latin typeface="Calibri"/>
                <a:cs typeface="Calibri"/>
              </a:rPr>
              <a:t>görür.</a:t>
            </a:r>
            <a:endParaRPr sz="1600">
              <a:latin typeface="Calibri"/>
              <a:cs typeface="Calibri"/>
            </a:endParaRPr>
          </a:p>
          <a:p>
            <a:pPr marL="175260" indent="-16256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Barok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modele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göre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geri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dönüşler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iyi</a:t>
            </a:r>
            <a:r>
              <a:rPr dirty="0" sz="16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tanımlanmıştır.</a:t>
            </a:r>
            <a:endParaRPr sz="1600">
              <a:latin typeface="Calibri"/>
              <a:cs typeface="Calibri"/>
            </a:endParaRPr>
          </a:p>
          <a:p>
            <a:pPr marL="104139" marR="101600" indent="-9144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tanımlamada belirsizlik yok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(ya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da az) ise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üretimi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çok zaman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almayacak 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ise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uygun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süreç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modelidir.</a:t>
            </a:r>
            <a:endParaRPr sz="1600">
              <a:latin typeface="Calibri"/>
              <a:cs typeface="Calibri"/>
            </a:endParaRPr>
          </a:p>
          <a:p>
            <a:pPr marL="175260" indent="-16256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sonraki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aşama,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önceki aşama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tamamlanmadan</a:t>
            </a:r>
            <a:r>
              <a:rPr dirty="0" sz="16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başlayamaz.</a:t>
            </a:r>
            <a:endParaRPr sz="1600">
              <a:latin typeface="Calibri"/>
              <a:cs typeface="Calibri"/>
            </a:endParaRPr>
          </a:p>
          <a:p>
            <a:pPr marL="175260" indent="-162560">
              <a:lnSpc>
                <a:spcPct val="100000"/>
              </a:lnSpc>
              <a:spcBef>
                <a:spcPts val="605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Her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aşamanın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sonucu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ya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da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birden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fazla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onaylanan (imzalanan)</a:t>
            </a:r>
            <a:r>
              <a:rPr dirty="0" sz="1600" spc="1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belgedir.</a:t>
            </a:r>
            <a:endParaRPr sz="1600">
              <a:latin typeface="Calibri"/>
              <a:cs typeface="Calibri"/>
            </a:endParaRPr>
          </a:p>
          <a:p>
            <a:pPr marL="175260" indent="-16256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Gerektiğinde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geliştirme aktivitelerinde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iterasyonlar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(tekrarlamalar)</a:t>
            </a:r>
            <a:r>
              <a:rPr dirty="0" sz="1600" spc="1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Calibri"/>
                <a:cs typeface="Calibri"/>
              </a:rPr>
              <a:t>olabilir.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06106"/>
            <a:ext cx="738568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65"/>
              <a:t>Çağlayan/Şelale </a:t>
            </a:r>
            <a:r>
              <a:rPr dirty="0" u="none" sz="3600" spc="-50"/>
              <a:t>Modeli </a:t>
            </a:r>
            <a:r>
              <a:rPr dirty="0" u="none" sz="3600" spc="-80"/>
              <a:t>(Waterfall</a:t>
            </a:r>
            <a:r>
              <a:rPr dirty="0" u="none" sz="3600" spc="-20"/>
              <a:t> </a:t>
            </a:r>
            <a:r>
              <a:rPr dirty="0" u="none" sz="3600" spc="-50"/>
              <a:t>Model)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972293" y="2317446"/>
            <a:ext cx="1388931" cy="669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32379" y="2975355"/>
            <a:ext cx="1394459" cy="672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15811" y="3617976"/>
            <a:ext cx="1389396" cy="672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54115" y="4293615"/>
            <a:ext cx="1389888" cy="6720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36511" y="4951445"/>
            <a:ext cx="1387397" cy="666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69339" y="2401189"/>
            <a:ext cx="7495540" cy="297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5" b="1">
                <a:solidFill>
                  <a:srgbClr val="0D0D0D"/>
                </a:solidFill>
                <a:latin typeface="Calibri"/>
                <a:cs typeface="Calibri"/>
              </a:rPr>
              <a:t>Gereksinimlerin</a:t>
            </a:r>
            <a:endParaRPr sz="135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</a:pPr>
            <a:r>
              <a:rPr dirty="0" sz="1350" spc="-5" b="1">
                <a:solidFill>
                  <a:srgbClr val="0D0D0D"/>
                </a:solidFill>
                <a:latin typeface="Calibri"/>
                <a:cs typeface="Calibri"/>
              </a:rPr>
              <a:t>Tanımlanması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imes New Roman"/>
              <a:cs typeface="Times New Roman"/>
            </a:endParaRPr>
          </a:p>
          <a:p>
            <a:pPr marL="1577340" marR="4779010" indent="226060">
              <a:lnSpc>
                <a:spcPct val="100000"/>
              </a:lnSpc>
            </a:pPr>
            <a:r>
              <a:rPr dirty="0" sz="1350" spc="-5" b="1">
                <a:solidFill>
                  <a:srgbClr val="0D0D0D"/>
                </a:solidFill>
                <a:latin typeface="Calibri"/>
                <a:cs typeface="Calibri"/>
              </a:rPr>
              <a:t>Sistem </a:t>
            </a:r>
            <a:r>
              <a:rPr dirty="0" sz="1350" spc="-10" b="1">
                <a:solidFill>
                  <a:srgbClr val="0D0D0D"/>
                </a:solidFill>
                <a:latin typeface="Calibri"/>
                <a:cs typeface="Calibri"/>
              </a:rPr>
              <a:t>ve  </a:t>
            </a:r>
            <a:r>
              <a:rPr dirty="0" sz="1350" spc="-15" b="1">
                <a:solidFill>
                  <a:srgbClr val="0D0D0D"/>
                </a:solidFill>
                <a:latin typeface="Calibri"/>
                <a:cs typeface="Calibri"/>
              </a:rPr>
              <a:t>Yazılım</a:t>
            </a:r>
            <a:r>
              <a:rPr dirty="0" sz="1350" spc="-9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-15" b="1">
                <a:solidFill>
                  <a:srgbClr val="0D0D0D"/>
                </a:solidFill>
                <a:latin typeface="Calibri"/>
                <a:cs typeface="Calibri"/>
              </a:rPr>
              <a:t>Tasarımı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algn="ctr" marL="3183255" marR="3221990">
              <a:lnSpc>
                <a:spcPct val="100000"/>
              </a:lnSpc>
            </a:pPr>
            <a:r>
              <a:rPr dirty="0" sz="1350" spc="-5" b="1">
                <a:solidFill>
                  <a:srgbClr val="0D0D0D"/>
                </a:solidFill>
                <a:latin typeface="Calibri"/>
                <a:cs typeface="Calibri"/>
              </a:rPr>
              <a:t>G</a:t>
            </a:r>
            <a:r>
              <a:rPr dirty="0" sz="1350" b="1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dirty="0" sz="1350" spc="-25" b="1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dirty="0" sz="1350" spc="-10" b="1">
                <a:solidFill>
                  <a:srgbClr val="0D0D0D"/>
                </a:solidFill>
                <a:latin typeface="Calibri"/>
                <a:cs typeface="Calibri"/>
              </a:rPr>
              <a:t>ç</a:t>
            </a:r>
            <a:r>
              <a:rPr dirty="0" sz="1350" b="1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dirty="0" sz="1350" spc="5" b="1">
                <a:solidFill>
                  <a:srgbClr val="0D0D0D"/>
                </a:solidFill>
                <a:latin typeface="Calibri"/>
                <a:cs typeface="Calibri"/>
              </a:rPr>
              <a:t>k</a:t>
            </a:r>
            <a:r>
              <a:rPr dirty="0" sz="1350" b="1">
                <a:solidFill>
                  <a:srgbClr val="0D0D0D"/>
                </a:solidFill>
                <a:latin typeface="Calibri"/>
                <a:cs typeface="Calibri"/>
              </a:rPr>
              <a:t>l</a:t>
            </a:r>
            <a:r>
              <a:rPr dirty="0" sz="1350" b="1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dirty="0" sz="1350" spc="-25" b="1">
                <a:solidFill>
                  <a:srgbClr val="0D0D0D"/>
                </a:solidFill>
                <a:latin typeface="Calibri"/>
                <a:cs typeface="Calibri"/>
              </a:rPr>
              <a:t>ş</a:t>
            </a:r>
            <a:r>
              <a:rPr dirty="0" sz="1350" spc="5" b="1">
                <a:solidFill>
                  <a:srgbClr val="0D0D0D"/>
                </a:solidFill>
                <a:latin typeface="Calibri"/>
                <a:cs typeface="Calibri"/>
              </a:rPr>
              <a:t>t</a:t>
            </a:r>
            <a:r>
              <a:rPr dirty="0" sz="1350" b="1">
                <a:solidFill>
                  <a:srgbClr val="0D0D0D"/>
                </a:solidFill>
                <a:latin typeface="Calibri"/>
                <a:cs typeface="Calibri"/>
              </a:rPr>
              <a:t>i</a:t>
            </a:r>
            <a:r>
              <a:rPr dirty="0" sz="1350" spc="-5" b="1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dirty="0" sz="1350" spc="-5" b="1">
                <a:solidFill>
                  <a:srgbClr val="0D0D0D"/>
                </a:solidFill>
                <a:latin typeface="Calibri"/>
                <a:cs typeface="Calibri"/>
              </a:rPr>
              <a:t>m</a:t>
            </a:r>
            <a:r>
              <a:rPr dirty="0" sz="1350" b="1">
                <a:solidFill>
                  <a:srgbClr val="0D0D0D"/>
                </a:solidFill>
                <a:latin typeface="Calibri"/>
                <a:cs typeface="Calibri"/>
              </a:rPr>
              <a:t>e  </a:t>
            </a:r>
            <a:r>
              <a:rPr dirty="0" sz="1350" spc="-10" b="1">
                <a:solidFill>
                  <a:srgbClr val="0D0D0D"/>
                </a:solidFill>
                <a:latin typeface="Calibri"/>
                <a:cs typeface="Calibri"/>
              </a:rPr>
              <a:t>ve </a:t>
            </a:r>
            <a:r>
              <a:rPr dirty="0" sz="1350" b="1">
                <a:solidFill>
                  <a:srgbClr val="0D0D0D"/>
                </a:solidFill>
                <a:latin typeface="Calibri"/>
                <a:cs typeface="Calibri"/>
              </a:rPr>
              <a:t>Birim</a:t>
            </a:r>
            <a:r>
              <a:rPr dirty="0" sz="1350" spc="-4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-35" b="1">
                <a:solidFill>
                  <a:srgbClr val="0D0D0D"/>
                </a:solidFill>
                <a:latin typeface="Calibri"/>
                <a:cs typeface="Calibri"/>
              </a:rPr>
              <a:t>Test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4942840" marR="1631314" indent="-74295">
              <a:lnSpc>
                <a:spcPct val="100000"/>
              </a:lnSpc>
            </a:pPr>
            <a:r>
              <a:rPr dirty="0" sz="1350" spc="-5" b="1">
                <a:solidFill>
                  <a:srgbClr val="0D0D0D"/>
                </a:solidFill>
                <a:latin typeface="Calibri"/>
                <a:cs typeface="Calibri"/>
              </a:rPr>
              <a:t>Birleştirme</a:t>
            </a:r>
            <a:r>
              <a:rPr dirty="0" sz="1350" spc="-9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0D0D0D"/>
                </a:solidFill>
                <a:latin typeface="Calibri"/>
                <a:cs typeface="Calibri"/>
              </a:rPr>
              <a:t>ve  </a:t>
            </a:r>
            <a:r>
              <a:rPr dirty="0" sz="1350" spc="-5" b="1">
                <a:solidFill>
                  <a:srgbClr val="0D0D0D"/>
                </a:solidFill>
                <a:latin typeface="Calibri"/>
                <a:cs typeface="Calibri"/>
              </a:rPr>
              <a:t>Sistem</a:t>
            </a:r>
            <a:r>
              <a:rPr dirty="0" sz="1350" spc="-6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-25" b="1">
                <a:solidFill>
                  <a:srgbClr val="0D0D0D"/>
                </a:solidFill>
                <a:latin typeface="Calibri"/>
                <a:cs typeface="Calibri"/>
              </a:rPr>
              <a:t>Testi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350" b="1">
                <a:solidFill>
                  <a:srgbClr val="0D0D0D"/>
                </a:solidFill>
                <a:latin typeface="Calibri"/>
                <a:cs typeface="Calibri"/>
              </a:rPr>
              <a:t>İşlem </a:t>
            </a:r>
            <a:r>
              <a:rPr dirty="0" sz="1350" spc="-10" b="1">
                <a:solidFill>
                  <a:srgbClr val="0D0D0D"/>
                </a:solidFill>
                <a:latin typeface="Calibri"/>
                <a:cs typeface="Calibri"/>
              </a:rPr>
              <a:t>ve</a:t>
            </a:r>
            <a:r>
              <a:rPr dirty="0" sz="1350" spc="-10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5" b="1">
                <a:solidFill>
                  <a:srgbClr val="0D0D0D"/>
                </a:solidFill>
                <a:latin typeface="Calibri"/>
                <a:cs typeface="Calibri"/>
              </a:rPr>
              <a:t>Bakım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05050" y="2569210"/>
            <a:ext cx="1000760" cy="4140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05050" y="2569210"/>
            <a:ext cx="1000760" cy="414020"/>
          </a:xfrm>
          <a:custGeom>
            <a:avLst/>
            <a:gdLst/>
            <a:ahLst/>
            <a:cxnLst/>
            <a:rect l="l" t="t" r="r" b="b"/>
            <a:pathLst>
              <a:path w="1000760" h="414019">
                <a:moveTo>
                  <a:pt x="0" y="82168"/>
                </a:moveTo>
                <a:lnTo>
                  <a:pt x="856233" y="82168"/>
                </a:lnTo>
                <a:lnTo>
                  <a:pt x="856233" y="310514"/>
                </a:lnTo>
                <a:lnTo>
                  <a:pt x="793750" y="310514"/>
                </a:lnTo>
                <a:lnTo>
                  <a:pt x="897255" y="414019"/>
                </a:lnTo>
                <a:lnTo>
                  <a:pt x="1000760" y="310514"/>
                </a:lnTo>
                <a:lnTo>
                  <a:pt x="938276" y="310514"/>
                </a:lnTo>
                <a:lnTo>
                  <a:pt x="938276" y="0"/>
                </a:lnTo>
                <a:lnTo>
                  <a:pt x="0" y="0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69690" y="3214370"/>
            <a:ext cx="1000760" cy="4140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69690" y="3214370"/>
            <a:ext cx="1000760" cy="414020"/>
          </a:xfrm>
          <a:custGeom>
            <a:avLst/>
            <a:gdLst/>
            <a:ahLst/>
            <a:cxnLst/>
            <a:rect l="l" t="t" r="r" b="b"/>
            <a:pathLst>
              <a:path w="1000760" h="414020">
                <a:moveTo>
                  <a:pt x="0" y="82168"/>
                </a:moveTo>
                <a:lnTo>
                  <a:pt x="856234" y="82168"/>
                </a:lnTo>
                <a:lnTo>
                  <a:pt x="856234" y="310514"/>
                </a:lnTo>
                <a:lnTo>
                  <a:pt x="793750" y="310514"/>
                </a:lnTo>
                <a:lnTo>
                  <a:pt x="897255" y="414019"/>
                </a:lnTo>
                <a:lnTo>
                  <a:pt x="1000760" y="310514"/>
                </a:lnTo>
                <a:lnTo>
                  <a:pt x="938276" y="310514"/>
                </a:lnTo>
                <a:lnTo>
                  <a:pt x="938276" y="0"/>
                </a:lnTo>
                <a:lnTo>
                  <a:pt x="0" y="0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52109" y="3887470"/>
            <a:ext cx="1000760" cy="4140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52109" y="3887470"/>
            <a:ext cx="1000760" cy="414020"/>
          </a:xfrm>
          <a:custGeom>
            <a:avLst/>
            <a:gdLst/>
            <a:ahLst/>
            <a:cxnLst/>
            <a:rect l="l" t="t" r="r" b="b"/>
            <a:pathLst>
              <a:path w="1000760" h="414020">
                <a:moveTo>
                  <a:pt x="0" y="82168"/>
                </a:moveTo>
                <a:lnTo>
                  <a:pt x="856234" y="82168"/>
                </a:lnTo>
                <a:lnTo>
                  <a:pt x="856234" y="310514"/>
                </a:lnTo>
                <a:lnTo>
                  <a:pt x="793750" y="310514"/>
                </a:lnTo>
                <a:lnTo>
                  <a:pt x="897254" y="414019"/>
                </a:lnTo>
                <a:lnTo>
                  <a:pt x="1000760" y="310514"/>
                </a:lnTo>
                <a:lnTo>
                  <a:pt x="938276" y="310514"/>
                </a:lnTo>
                <a:lnTo>
                  <a:pt x="938276" y="0"/>
                </a:lnTo>
                <a:lnTo>
                  <a:pt x="0" y="0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90409" y="4552950"/>
            <a:ext cx="1000760" cy="4140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90409" y="4552950"/>
            <a:ext cx="1000760" cy="414020"/>
          </a:xfrm>
          <a:custGeom>
            <a:avLst/>
            <a:gdLst/>
            <a:ahLst/>
            <a:cxnLst/>
            <a:rect l="l" t="t" r="r" b="b"/>
            <a:pathLst>
              <a:path w="1000759" h="414020">
                <a:moveTo>
                  <a:pt x="0" y="82168"/>
                </a:moveTo>
                <a:lnTo>
                  <a:pt x="856234" y="82168"/>
                </a:lnTo>
                <a:lnTo>
                  <a:pt x="856234" y="310514"/>
                </a:lnTo>
                <a:lnTo>
                  <a:pt x="793750" y="310514"/>
                </a:lnTo>
                <a:lnTo>
                  <a:pt x="897255" y="414019"/>
                </a:lnTo>
                <a:lnTo>
                  <a:pt x="1000760" y="310514"/>
                </a:lnTo>
                <a:lnTo>
                  <a:pt x="938276" y="310514"/>
                </a:lnTo>
                <a:lnTo>
                  <a:pt x="938276" y="0"/>
                </a:lnTo>
                <a:lnTo>
                  <a:pt x="0" y="0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90309" y="4918709"/>
            <a:ext cx="1043939" cy="406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90309" y="4918709"/>
            <a:ext cx="1043940" cy="406400"/>
          </a:xfrm>
          <a:custGeom>
            <a:avLst/>
            <a:gdLst/>
            <a:ahLst/>
            <a:cxnLst/>
            <a:rect l="l" t="t" r="r" b="b"/>
            <a:pathLst>
              <a:path w="1043940" h="406400">
                <a:moveTo>
                  <a:pt x="1043939" y="325754"/>
                </a:moveTo>
                <a:lnTo>
                  <a:pt x="141859" y="325754"/>
                </a:lnTo>
                <a:lnTo>
                  <a:pt x="141859" y="101600"/>
                </a:lnTo>
                <a:lnTo>
                  <a:pt x="203200" y="101600"/>
                </a:lnTo>
                <a:lnTo>
                  <a:pt x="101600" y="0"/>
                </a:lnTo>
                <a:lnTo>
                  <a:pt x="0" y="101600"/>
                </a:lnTo>
                <a:lnTo>
                  <a:pt x="61340" y="101600"/>
                </a:lnTo>
                <a:lnTo>
                  <a:pt x="61340" y="406399"/>
                </a:lnTo>
                <a:lnTo>
                  <a:pt x="1043939" y="406399"/>
                </a:lnTo>
                <a:lnTo>
                  <a:pt x="1043939" y="3257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25670" y="4243070"/>
            <a:ext cx="1043939" cy="406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25670" y="4243070"/>
            <a:ext cx="1043940" cy="406400"/>
          </a:xfrm>
          <a:custGeom>
            <a:avLst/>
            <a:gdLst/>
            <a:ahLst/>
            <a:cxnLst/>
            <a:rect l="l" t="t" r="r" b="b"/>
            <a:pathLst>
              <a:path w="1043939" h="406400">
                <a:moveTo>
                  <a:pt x="1043939" y="325754"/>
                </a:moveTo>
                <a:lnTo>
                  <a:pt x="141858" y="325754"/>
                </a:lnTo>
                <a:lnTo>
                  <a:pt x="141858" y="101599"/>
                </a:lnTo>
                <a:lnTo>
                  <a:pt x="203200" y="101599"/>
                </a:lnTo>
                <a:lnTo>
                  <a:pt x="101600" y="0"/>
                </a:lnTo>
                <a:lnTo>
                  <a:pt x="0" y="101599"/>
                </a:lnTo>
                <a:lnTo>
                  <a:pt x="61340" y="101599"/>
                </a:lnTo>
                <a:lnTo>
                  <a:pt x="61340" y="406399"/>
                </a:lnTo>
                <a:lnTo>
                  <a:pt x="1043939" y="406399"/>
                </a:lnTo>
                <a:lnTo>
                  <a:pt x="1043939" y="3257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94989" y="3597909"/>
            <a:ext cx="1041400" cy="4089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94989" y="3597909"/>
            <a:ext cx="1041400" cy="408940"/>
          </a:xfrm>
          <a:custGeom>
            <a:avLst/>
            <a:gdLst/>
            <a:ahLst/>
            <a:cxnLst/>
            <a:rect l="l" t="t" r="r" b="b"/>
            <a:pathLst>
              <a:path w="1041400" h="408939">
                <a:moveTo>
                  <a:pt x="1041400" y="327787"/>
                </a:moveTo>
                <a:lnTo>
                  <a:pt x="142748" y="327787"/>
                </a:lnTo>
                <a:lnTo>
                  <a:pt x="142748" y="102234"/>
                </a:lnTo>
                <a:lnTo>
                  <a:pt x="204470" y="102234"/>
                </a:lnTo>
                <a:lnTo>
                  <a:pt x="102235" y="0"/>
                </a:lnTo>
                <a:lnTo>
                  <a:pt x="0" y="102234"/>
                </a:lnTo>
                <a:lnTo>
                  <a:pt x="61722" y="102234"/>
                </a:lnTo>
                <a:lnTo>
                  <a:pt x="61722" y="408939"/>
                </a:lnTo>
                <a:lnTo>
                  <a:pt x="1041400" y="408939"/>
                </a:lnTo>
                <a:lnTo>
                  <a:pt x="1041400" y="3277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12569" y="2945129"/>
            <a:ext cx="1043940" cy="406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12569" y="2945129"/>
            <a:ext cx="1043940" cy="406400"/>
          </a:xfrm>
          <a:custGeom>
            <a:avLst/>
            <a:gdLst/>
            <a:ahLst/>
            <a:cxnLst/>
            <a:rect l="l" t="t" r="r" b="b"/>
            <a:pathLst>
              <a:path w="1043939" h="406400">
                <a:moveTo>
                  <a:pt x="1043940" y="325755"/>
                </a:moveTo>
                <a:lnTo>
                  <a:pt x="141859" y="325755"/>
                </a:lnTo>
                <a:lnTo>
                  <a:pt x="141859" y="101600"/>
                </a:lnTo>
                <a:lnTo>
                  <a:pt x="203200" y="101600"/>
                </a:lnTo>
                <a:lnTo>
                  <a:pt x="101600" y="0"/>
                </a:lnTo>
                <a:lnTo>
                  <a:pt x="0" y="101600"/>
                </a:lnTo>
                <a:lnTo>
                  <a:pt x="61341" y="101600"/>
                </a:lnTo>
                <a:lnTo>
                  <a:pt x="61341" y="406400"/>
                </a:lnTo>
                <a:lnTo>
                  <a:pt x="1043940" y="406400"/>
                </a:lnTo>
                <a:lnTo>
                  <a:pt x="1043940" y="32575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0427" y="876934"/>
            <a:ext cx="67564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80"/>
              <a:t>Çağlayan </a:t>
            </a:r>
            <a:r>
              <a:rPr dirty="0" u="none" spc="-55"/>
              <a:t>Modeli </a:t>
            </a:r>
            <a:r>
              <a:rPr dirty="0" u="none"/>
              <a:t>-</a:t>
            </a:r>
            <a:r>
              <a:rPr dirty="0" u="none" spc="-10"/>
              <a:t> </a:t>
            </a:r>
            <a:r>
              <a:rPr dirty="0" u="none" spc="-55"/>
              <a:t>Aşamaları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4562" y="1849627"/>
            <a:ext cx="7477759" cy="141033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500" spc="-10" b="1">
                <a:solidFill>
                  <a:srgbClr val="C4442A"/>
                </a:solidFill>
                <a:latin typeface="Calibri"/>
                <a:cs typeface="Calibri"/>
              </a:rPr>
              <a:t>Gereksinim </a:t>
            </a:r>
            <a:r>
              <a:rPr dirty="0" sz="1500" spc="-20" b="1">
                <a:solidFill>
                  <a:srgbClr val="C4442A"/>
                </a:solidFill>
                <a:latin typeface="Calibri"/>
                <a:cs typeface="Calibri"/>
              </a:rPr>
              <a:t>Tanımlama: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Gerçekleştirilecek sistemin gereksinimlerinin belirlenmesi</a:t>
            </a:r>
            <a:r>
              <a:rPr dirty="0" sz="1500" spc="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Calibri"/>
                <a:cs typeface="Calibri"/>
              </a:rPr>
              <a:t>isidir.</a:t>
            </a:r>
            <a:endParaRPr sz="15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215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Müşteri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ne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istiyor?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Ürün ne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yapacak,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ne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işlevsellik</a:t>
            </a:r>
            <a:r>
              <a:rPr dirty="0" sz="1500" spc="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gösterecek?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Calibri"/>
              <a:buChar char="◦"/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620"/>
              </a:lnSpc>
            </a:pPr>
            <a:r>
              <a:rPr dirty="0" sz="1500" spc="-15" b="1">
                <a:solidFill>
                  <a:srgbClr val="C4442A"/>
                </a:solidFill>
                <a:latin typeface="Calibri"/>
                <a:cs typeface="Calibri"/>
              </a:rPr>
              <a:t>Sistem ve </a:t>
            </a:r>
            <a:r>
              <a:rPr dirty="0" sz="1500" spc="-20" b="1">
                <a:solidFill>
                  <a:srgbClr val="C4442A"/>
                </a:solidFill>
                <a:latin typeface="Calibri"/>
                <a:cs typeface="Calibri"/>
              </a:rPr>
              <a:t>Yazılım </a:t>
            </a:r>
            <a:r>
              <a:rPr dirty="0" sz="1500" spc="-15" b="1">
                <a:solidFill>
                  <a:srgbClr val="C4442A"/>
                </a:solidFill>
                <a:latin typeface="Calibri"/>
                <a:cs typeface="Calibri"/>
              </a:rPr>
              <a:t>Tasarımı: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Gereksinimleri 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belirlenmiş bir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sistemin yapısal 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detay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tasarımını 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oluşturma</a:t>
            </a:r>
            <a:r>
              <a:rPr dirty="0" sz="15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Calibri"/>
                <a:cs typeface="Calibri"/>
              </a:rPr>
              <a:t>isidir.</a:t>
            </a:r>
            <a:endParaRPr sz="15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195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Ürün, müşterinin beklediği işlevselliği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nasıl</a:t>
            </a:r>
            <a:r>
              <a:rPr dirty="0" sz="1500" spc="2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sağlayacak?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9869" y="3414648"/>
            <a:ext cx="18421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5519" algn="l"/>
              </a:tabLst>
            </a:pP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sisteminin	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kodlanarak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4562" y="3414648"/>
            <a:ext cx="5480685" cy="71691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080">
              <a:lnSpc>
                <a:spcPts val="1620"/>
              </a:lnSpc>
              <a:spcBef>
                <a:spcPts val="305"/>
              </a:spcBef>
              <a:tabLst>
                <a:tab pos="1389380" algn="l"/>
                <a:tab pos="1753235" algn="l"/>
                <a:tab pos="2354580" algn="l"/>
                <a:tab pos="2903855" algn="l"/>
                <a:tab pos="3724275" algn="l"/>
                <a:tab pos="4540250" algn="l"/>
                <a:tab pos="4930775" algn="l"/>
              </a:tabLst>
            </a:pPr>
            <a:r>
              <a:rPr dirty="0" sz="1500" b="1">
                <a:solidFill>
                  <a:srgbClr val="C4442A"/>
                </a:solidFill>
                <a:latin typeface="Calibri"/>
                <a:cs typeface="Calibri"/>
              </a:rPr>
              <a:t>Ge</a:t>
            </a:r>
            <a:r>
              <a:rPr dirty="0" sz="1500" spc="-15" b="1">
                <a:solidFill>
                  <a:srgbClr val="C4442A"/>
                </a:solidFill>
                <a:latin typeface="Calibri"/>
                <a:cs typeface="Calibri"/>
              </a:rPr>
              <a:t>r</a:t>
            </a:r>
            <a:r>
              <a:rPr dirty="0" sz="1500" spc="-10" b="1">
                <a:solidFill>
                  <a:srgbClr val="C4442A"/>
                </a:solidFill>
                <a:latin typeface="Calibri"/>
                <a:cs typeface="Calibri"/>
              </a:rPr>
              <a:t>ç</a:t>
            </a:r>
            <a:r>
              <a:rPr dirty="0" sz="1500" b="1">
                <a:solidFill>
                  <a:srgbClr val="C4442A"/>
                </a:solidFill>
                <a:latin typeface="Calibri"/>
                <a:cs typeface="Calibri"/>
              </a:rPr>
              <a:t>ek</a:t>
            </a:r>
            <a:r>
              <a:rPr dirty="0" sz="1500" spc="-30" b="1">
                <a:solidFill>
                  <a:srgbClr val="C4442A"/>
                </a:solidFill>
                <a:latin typeface="Calibri"/>
                <a:cs typeface="Calibri"/>
              </a:rPr>
              <a:t>l</a:t>
            </a:r>
            <a:r>
              <a:rPr dirty="0" sz="1500" b="1">
                <a:solidFill>
                  <a:srgbClr val="C4442A"/>
                </a:solidFill>
                <a:latin typeface="Calibri"/>
                <a:cs typeface="Calibri"/>
              </a:rPr>
              <a:t>e</a:t>
            </a:r>
            <a:r>
              <a:rPr dirty="0" sz="1500" spc="-20" b="1">
                <a:solidFill>
                  <a:srgbClr val="C4442A"/>
                </a:solidFill>
                <a:latin typeface="Calibri"/>
                <a:cs typeface="Calibri"/>
              </a:rPr>
              <a:t>ş</a:t>
            </a:r>
            <a:r>
              <a:rPr dirty="0" sz="1500" b="1">
                <a:solidFill>
                  <a:srgbClr val="C4442A"/>
                </a:solidFill>
                <a:latin typeface="Calibri"/>
                <a:cs typeface="Calibri"/>
              </a:rPr>
              <a:t>t</a:t>
            </a:r>
            <a:r>
              <a:rPr dirty="0" sz="1500" spc="-10" b="1">
                <a:solidFill>
                  <a:srgbClr val="C4442A"/>
                </a:solidFill>
                <a:latin typeface="Calibri"/>
                <a:cs typeface="Calibri"/>
              </a:rPr>
              <a:t>i</a:t>
            </a:r>
            <a:r>
              <a:rPr dirty="0" sz="1500" spc="5" b="1">
                <a:solidFill>
                  <a:srgbClr val="C4442A"/>
                </a:solidFill>
                <a:latin typeface="Calibri"/>
                <a:cs typeface="Calibri"/>
              </a:rPr>
              <a:t>r</a:t>
            </a:r>
            <a:r>
              <a:rPr dirty="0" sz="1500" spc="-5" b="1">
                <a:solidFill>
                  <a:srgbClr val="C4442A"/>
                </a:solidFill>
                <a:latin typeface="Calibri"/>
                <a:cs typeface="Calibri"/>
              </a:rPr>
              <a:t>m</a:t>
            </a:r>
            <a:r>
              <a:rPr dirty="0" sz="1500" b="1">
                <a:solidFill>
                  <a:srgbClr val="C4442A"/>
                </a:solidFill>
                <a:latin typeface="Calibri"/>
                <a:cs typeface="Calibri"/>
              </a:rPr>
              <a:t>e	</a:t>
            </a:r>
            <a:r>
              <a:rPr dirty="0" sz="1500" spc="-30" b="1">
                <a:solidFill>
                  <a:srgbClr val="C4442A"/>
                </a:solidFill>
                <a:latin typeface="Calibri"/>
                <a:cs typeface="Calibri"/>
              </a:rPr>
              <a:t>v</a:t>
            </a:r>
            <a:r>
              <a:rPr dirty="0" sz="1500" b="1">
                <a:solidFill>
                  <a:srgbClr val="C4442A"/>
                </a:solidFill>
                <a:latin typeface="Calibri"/>
                <a:cs typeface="Calibri"/>
              </a:rPr>
              <a:t>e	B</a:t>
            </a:r>
            <a:r>
              <a:rPr dirty="0" sz="1500" spc="-10" b="1">
                <a:solidFill>
                  <a:srgbClr val="C4442A"/>
                </a:solidFill>
                <a:latin typeface="Calibri"/>
                <a:cs typeface="Calibri"/>
              </a:rPr>
              <a:t>i</a:t>
            </a:r>
            <a:r>
              <a:rPr dirty="0" sz="1500" spc="5" b="1">
                <a:solidFill>
                  <a:srgbClr val="C4442A"/>
                </a:solidFill>
                <a:latin typeface="Calibri"/>
                <a:cs typeface="Calibri"/>
              </a:rPr>
              <a:t>r</a:t>
            </a:r>
            <a:r>
              <a:rPr dirty="0" sz="1500" spc="-10" b="1">
                <a:solidFill>
                  <a:srgbClr val="C4442A"/>
                </a:solidFill>
                <a:latin typeface="Calibri"/>
                <a:cs typeface="Calibri"/>
              </a:rPr>
              <a:t>i</a:t>
            </a:r>
            <a:r>
              <a:rPr dirty="0" sz="1500" b="1">
                <a:solidFill>
                  <a:srgbClr val="C4442A"/>
                </a:solidFill>
                <a:latin typeface="Calibri"/>
                <a:cs typeface="Calibri"/>
              </a:rPr>
              <a:t>m	</a:t>
            </a:r>
            <a:r>
              <a:rPr dirty="0" sz="1500" spc="-125" b="1">
                <a:solidFill>
                  <a:srgbClr val="C4442A"/>
                </a:solidFill>
                <a:latin typeface="Calibri"/>
                <a:cs typeface="Calibri"/>
              </a:rPr>
              <a:t>T</a:t>
            </a:r>
            <a:r>
              <a:rPr dirty="0" sz="1500" b="1">
                <a:solidFill>
                  <a:srgbClr val="C4442A"/>
                </a:solidFill>
                <a:latin typeface="Calibri"/>
                <a:cs typeface="Calibri"/>
              </a:rPr>
              <a:t>e</a:t>
            </a:r>
            <a:r>
              <a:rPr dirty="0" sz="1500" spc="-20" b="1">
                <a:solidFill>
                  <a:srgbClr val="C4442A"/>
                </a:solidFill>
                <a:latin typeface="Calibri"/>
                <a:cs typeface="Calibri"/>
              </a:rPr>
              <a:t>s</a:t>
            </a:r>
            <a:r>
              <a:rPr dirty="0" sz="1500" b="1">
                <a:solidFill>
                  <a:srgbClr val="C4442A"/>
                </a:solidFill>
                <a:latin typeface="Calibri"/>
                <a:cs typeface="Calibri"/>
              </a:rPr>
              <a:t>t:	</a:t>
            </a:r>
            <a:r>
              <a:rPr dirty="0" sz="1500" spc="-114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mı	</a:t>
            </a:r>
            <a:r>
              <a:rPr dirty="0" sz="1500" spc="-2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ıl</a:t>
            </a:r>
            <a:r>
              <a:rPr dirty="0" sz="1500" spc="2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ş	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dirty="0" sz="1500" spc="1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r	</a:t>
            </a:r>
            <a:r>
              <a:rPr dirty="0" sz="1500" spc="-2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500" spc="1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dirty="0" sz="1500" spc="1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m 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gerçekleştirilmesi</a:t>
            </a:r>
            <a:r>
              <a:rPr dirty="0" sz="1500" spc="1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Calibri"/>
                <a:cs typeface="Calibri"/>
              </a:rPr>
              <a:t>isidir.</a:t>
            </a:r>
            <a:endParaRPr sz="15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195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ürünü,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tasarımı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gerçekleştirecek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şekilde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kodlandı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mı?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2009" y="4286250"/>
            <a:ext cx="74231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beklenen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6090" y="4286250"/>
            <a:ext cx="8032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işlevselliği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68970" y="4286250"/>
            <a:ext cx="65341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dirty="0" sz="1500" spc="5">
                <a:solidFill>
                  <a:srgbClr val="404040"/>
                </a:solidFill>
                <a:latin typeface="Calibri"/>
                <a:cs typeface="Calibri"/>
              </a:rPr>
              <a:t>ö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dirty="0" sz="1500" spc="-25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500" spc="15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4562" y="4286250"/>
            <a:ext cx="4825365" cy="71628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>
              <a:lnSpc>
                <a:spcPts val="1620"/>
              </a:lnSpc>
              <a:spcBef>
                <a:spcPts val="300"/>
              </a:spcBef>
              <a:tabLst>
                <a:tab pos="1056640" algn="l"/>
                <a:tab pos="1414780" algn="l"/>
                <a:tab pos="2113915" algn="l"/>
                <a:tab pos="2703195" algn="l"/>
                <a:tab pos="4168775" algn="l"/>
              </a:tabLst>
            </a:pPr>
            <a:r>
              <a:rPr dirty="0" sz="1500" b="1">
                <a:solidFill>
                  <a:srgbClr val="C4442A"/>
                </a:solidFill>
                <a:latin typeface="Calibri"/>
                <a:cs typeface="Calibri"/>
              </a:rPr>
              <a:t>B</a:t>
            </a:r>
            <a:r>
              <a:rPr dirty="0" sz="1500" spc="-10" b="1">
                <a:solidFill>
                  <a:srgbClr val="C4442A"/>
                </a:solidFill>
                <a:latin typeface="Calibri"/>
                <a:cs typeface="Calibri"/>
              </a:rPr>
              <a:t>i</a:t>
            </a:r>
            <a:r>
              <a:rPr dirty="0" sz="1500" spc="5" b="1">
                <a:solidFill>
                  <a:srgbClr val="C4442A"/>
                </a:solidFill>
                <a:latin typeface="Calibri"/>
                <a:cs typeface="Calibri"/>
              </a:rPr>
              <a:t>r</a:t>
            </a:r>
            <a:r>
              <a:rPr dirty="0" sz="1500" spc="-10" b="1">
                <a:solidFill>
                  <a:srgbClr val="C4442A"/>
                </a:solidFill>
                <a:latin typeface="Calibri"/>
                <a:cs typeface="Calibri"/>
              </a:rPr>
              <a:t>l</a:t>
            </a:r>
            <a:r>
              <a:rPr dirty="0" sz="1500" b="1">
                <a:solidFill>
                  <a:srgbClr val="C4442A"/>
                </a:solidFill>
                <a:latin typeface="Calibri"/>
                <a:cs typeface="Calibri"/>
              </a:rPr>
              <a:t>e</a:t>
            </a:r>
            <a:r>
              <a:rPr dirty="0" sz="1500" spc="-20" b="1">
                <a:solidFill>
                  <a:srgbClr val="C4442A"/>
                </a:solidFill>
                <a:latin typeface="Calibri"/>
                <a:cs typeface="Calibri"/>
              </a:rPr>
              <a:t>ş</a:t>
            </a:r>
            <a:r>
              <a:rPr dirty="0" sz="1500" b="1">
                <a:solidFill>
                  <a:srgbClr val="C4442A"/>
                </a:solidFill>
                <a:latin typeface="Calibri"/>
                <a:cs typeface="Calibri"/>
              </a:rPr>
              <a:t>t</a:t>
            </a:r>
            <a:r>
              <a:rPr dirty="0" sz="1500" spc="-10" b="1">
                <a:solidFill>
                  <a:srgbClr val="C4442A"/>
                </a:solidFill>
                <a:latin typeface="Calibri"/>
                <a:cs typeface="Calibri"/>
              </a:rPr>
              <a:t>i</a:t>
            </a:r>
            <a:r>
              <a:rPr dirty="0" sz="1500" spc="5" b="1">
                <a:solidFill>
                  <a:srgbClr val="C4442A"/>
                </a:solidFill>
                <a:latin typeface="Calibri"/>
                <a:cs typeface="Calibri"/>
              </a:rPr>
              <a:t>r</a:t>
            </a:r>
            <a:r>
              <a:rPr dirty="0" sz="1500" spc="-5" b="1">
                <a:solidFill>
                  <a:srgbClr val="C4442A"/>
                </a:solidFill>
                <a:latin typeface="Calibri"/>
                <a:cs typeface="Calibri"/>
              </a:rPr>
              <a:t>m</a:t>
            </a:r>
            <a:r>
              <a:rPr dirty="0" sz="1500" b="1">
                <a:solidFill>
                  <a:srgbClr val="C4442A"/>
                </a:solidFill>
                <a:latin typeface="Calibri"/>
                <a:cs typeface="Calibri"/>
              </a:rPr>
              <a:t>e	</a:t>
            </a:r>
            <a:r>
              <a:rPr dirty="0" sz="1500" spc="-30" b="1">
                <a:solidFill>
                  <a:srgbClr val="C4442A"/>
                </a:solidFill>
                <a:latin typeface="Calibri"/>
                <a:cs typeface="Calibri"/>
              </a:rPr>
              <a:t>v</a:t>
            </a:r>
            <a:r>
              <a:rPr dirty="0" sz="1500" b="1">
                <a:solidFill>
                  <a:srgbClr val="C4442A"/>
                </a:solidFill>
                <a:latin typeface="Calibri"/>
                <a:cs typeface="Calibri"/>
              </a:rPr>
              <a:t>e	</a:t>
            </a:r>
            <a:r>
              <a:rPr dirty="0" sz="1500" spc="-10" b="1">
                <a:solidFill>
                  <a:srgbClr val="C4442A"/>
                </a:solidFill>
                <a:latin typeface="Calibri"/>
                <a:cs typeface="Calibri"/>
              </a:rPr>
              <a:t>Si</a:t>
            </a:r>
            <a:r>
              <a:rPr dirty="0" sz="1500" spc="-20" b="1">
                <a:solidFill>
                  <a:srgbClr val="C4442A"/>
                </a:solidFill>
                <a:latin typeface="Calibri"/>
                <a:cs typeface="Calibri"/>
              </a:rPr>
              <a:t>s</a:t>
            </a:r>
            <a:r>
              <a:rPr dirty="0" sz="1500" spc="-25" b="1">
                <a:solidFill>
                  <a:srgbClr val="C4442A"/>
                </a:solidFill>
                <a:latin typeface="Calibri"/>
                <a:cs typeface="Calibri"/>
              </a:rPr>
              <a:t>t</a:t>
            </a:r>
            <a:r>
              <a:rPr dirty="0" sz="1500" b="1">
                <a:solidFill>
                  <a:srgbClr val="C4442A"/>
                </a:solidFill>
                <a:latin typeface="Calibri"/>
                <a:cs typeface="Calibri"/>
              </a:rPr>
              <a:t>em	</a:t>
            </a:r>
            <a:r>
              <a:rPr dirty="0" sz="1500" spc="-125" b="1">
                <a:solidFill>
                  <a:srgbClr val="C4442A"/>
                </a:solidFill>
                <a:latin typeface="Calibri"/>
                <a:cs typeface="Calibri"/>
              </a:rPr>
              <a:t>T</a:t>
            </a:r>
            <a:r>
              <a:rPr dirty="0" sz="1500" b="1">
                <a:solidFill>
                  <a:srgbClr val="C4442A"/>
                </a:solidFill>
                <a:latin typeface="Calibri"/>
                <a:cs typeface="Calibri"/>
              </a:rPr>
              <a:t>e</a:t>
            </a:r>
            <a:r>
              <a:rPr dirty="0" sz="1500" spc="-20" b="1">
                <a:solidFill>
                  <a:srgbClr val="C4442A"/>
                </a:solidFill>
                <a:latin typeface="Calibri"/>
                <a:cs typeface="Calibri"/>
              </a:rPr>
              <a:t>s</a:t>
            </a:r>
            <a:r>
              <a:rPr dirty="0" sz="1500" b="1">
                <a:solidFill>
                  <a:srgbClr val="C4442A"/>
                </a:solidFill>
                <a:latin typeface="Calibri"/>
                <a:cs typeface="Calibri"/>
              </a:rPr>
              <a:t>t</a:t>
            </a:r>
            <a:r>
              <a:rPr dirty="0" sz="1500" spc="-10" b="1">
                <a:solidFill>
                  <a:srgbClr val="C4442A"/>
                </a:solidFill>
                <a:latin typeface="Calibri"/>
                <a:cs typeface="Calibri"/>
              </a:rPr>
              <a:t>i</a:t>
            </a:r>
            <a:r>
              <a:rPr dirty="0" sz="1500" b="1">
                <a:solidFill>
                  <a:srgbClr val="C4442A"/>
                </a:solidFill>
                <a:latin typeface="Calibri"/>
                <a:cs typeface="Calibri"/>
              </a:rPr>
              <a:t>:	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500" spc="-25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1500" spc="25">
                <a:solidFill>
                  <a:srgbClr val="404040"/>
                </a:solidFill>
                <a:latin typeface="Calibri"/>
                <a:cs typeface="Calibri"/>
              </a:rPr>
              <a:t>ç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dirty="0" sz="1500" spc="1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500" spc="-25">
                <a:solidFill>
                  <a:srgbClr val="404040"/>
                </a:solidFill>
                <a:latin typeface="Calibri"/>
                <a:cs typeface="Calibri"/>
              </a:rPr>
              <a:t>ş</a:t>
            </a:r>
            <a:r>
              <a:rPr dirty="0" sz="1500" spc="15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500" spc="15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il</a:t>
            </a:r>
            <a:r>
              <a:rPr dirty="0" sz="1500" spc="2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ş	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dirty="0" sz="1500" spc="1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500" spc="-3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dirty="0" sz="1500" spc="-25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500" spc="15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n 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göstermediğini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sınama</a:t>
            </a:r>
            <a:r>
              <a:rPr dirty="0" sz="150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Calibri"/>
                <a:cs typeface="Calibri"/>
              </a:rPr>
              <a:t>işlemidir.</a:t>
            </a:r>
            <a:endParaRPr sz="15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Ürün, müşterinin beklediği işlevselliği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sağlıyor</a:t>
            </a:r>
            <a:r>
              <a:rPr dirty="0" sz="1500" spc="2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mu?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4562" y="5157851"/>
            <a:ext cx="7477759" cy="71628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 indent="43180">
              <a:lnSpc>
                <a:spcPts val="1620"/>
              </a:lnSpc>
              <a:spcBef>
                <a:spcPts val="300"/>
              </a:spcBef>
            </a:pPr>
            <a:r>
              <a:rPr dirty="0" sz="1500" spc="-5" b="1">
                <a:solidFill>
                  <a:srgbClr val="C4442A"/>
                </a:solidFill>
                <a:latin typeface="Calibri"/>
                <a:cs typeface="Calibri"/>
              </a:rPr>
              <a:t>İşlem </a:t>
            </a:r>
            <a:r>
              <a:rPr dirty="0" sz="1500" spc="-15" b="1">
                <a:solidFill>
                  <a:srgbClr val="C4442A"/>
                </a:solidFill>
                <a:latin typeface="Calibri"/>
                <a:cs typeface="Calibri"/>
              </a:rPr>
              <a:t>ve </a:t>
            </a:r>
            <a:r>
              <a:rPr dirty="0" sz="1500" spc="-5" b="1">
                <a:solidFill>
                  <a:srgbClr val="C4442A"/>
                </a:solidFill>
                <a:latin typeface="Calibri"/>
                <a:cs typeface="Calibri"/>
              </a:rPr>
              <a:t>Bakım: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Müşteriye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teslim edilmiş ürünü,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değişen ihtiyaçlara ve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ek müşteri taleplerine 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göre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güncelleme</a:t>
            </a:r>
            <a:r>
              <a:rPr dirty="0" sz="15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Calibri"/>
                <a:cs typeface="Calibri"/>
              </a:rPr>
              <a:t>isidir.</a:t>
            </a:r>
            <a:endParaRPr sz="1500">
              <a:latin typeface="Calibri"/>
              <a:cs typeface="Calibri"/>
            </a:endParaRPr>
          </a:p>
          <a:p>
            <a:pPr marL="347345" indent="-226695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Char char="◦"/>
              <a:tabLst>
                <a:tab pos="347345" algn="l"/>
                <a:tab pos="347980" algn="l"/>
              </a:tabLst>
            </a:pP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Ürün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müşteri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tarafından memnuniyetle kullanılabiliyor</a:t>
            </a:r>
            <a:r>
              <a:rPr dirty="0" sz="1500" spc="229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mu?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6912609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80"/>
              <a:t>Çağlayan </a:t>
            </a:r>
            <a:r>
              <a:rPr dirty="0" u="none" spc="-50"/>
              <a:t>Modeli </a:t>
            </a:r>
            <a:r>
              <a:rPr dirty="0" u="none"/>
              <a:t>-</a:t>
            </a:r>
            <a:r>
              <a:rPr dirty="0" u="none" spc="-70"/>
              <a:t> </a:t>
            </a:r>
            <a:r>
              <a:rPr dirty="0" u="none" spc="-80"/>
              <a:t>Avantajları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577" y="1790700"/>
            <a:ext cx="7394575" cy="3765550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104139" marR="667385" indent="-91440">
              <a:lnSpc>
                <a:spcPct val="70200"/>
              </a:lnSpc>
              <a:spcBef>
                <a:spcPts val="78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Müşteriler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son kullanıcılar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tarafından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da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iyi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bilenen anlaşılabilen  adımlardan</a:t>
            </a:r>
            <a:r>
              <a:rPr dirty="0" sz="19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Calibri"/>
                <a:cs typeface="Calibri"/>
              </a:rPr>
              <a:t>oluşur.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Wingdings"/>
              <a:buChar char=""/>
            </a:pPr>
            <a:endParaRPr sz="1900">
              <a:latin typeface="Times New Roman"/>
              <a:cs typeface="Times New Roman"/>
            </a:endParaRPr>
          </a:p>
          <a:p>
            <a:pPr marL="104139" marR="5080" indent="-91440">
              <a:lnSpc>
                <a:spcPct val="702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İterasyonlar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(tekrarlamalar) bir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sonraki ve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bir önceki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adımlarla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gerçekleşir, 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daha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uzak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adımlarla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olması</a:t>
            </a:r>
            <a:r>
              <a:rPr dirty="0" sz="1900" spc="-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Calibri"/>
                <a:cs typeface="Calibri"/>
              </a:rPr>
              <a:t>nadirdir.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19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spcBef>
                <a:spcPts val="154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Değişiklik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süreci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yönetilebilir birimlere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bölünmüştür.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Wingdings"/>
              <a:buChar char=""/>
            </a:pPr>
            <a:endParaRPr sz="32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Gereksinim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adımı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tamamlandıktan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sonra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sağlam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bir temel</a:t>
            </a:r>
            <a:r>
              <a:rPr dirty="0" sz="19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35">
                <a:solidFill>
                  <a:srgbClr val="404040"/>
                </a:solidFill>
                <a:latin typeface="Calibri"/>
                <a:cs typeface="Calibri"/>
              </a:rPr>
              <a:t>oluşur.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CACE3"/>
              </a:buClr>
              <a:buFont typeface="Wingdings"/>
              <a:buChar char=""/>
            </a:pPr>
            <a:endParaRPr sz="32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Erken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işin miktarını </a:t>
            </a:r>
            <a:r>
              <a:rPr dirty="0" sz="1900" spc="-25">
                <a:solidFill>
                  <a:srgbClr val="404040"/>
                </a:solidFill>
                <a:latin typeface="Calibri"/>
                <a:cs typeface="Calibri"/>
              </a:rPr>
              <a:t>arttırır.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80"/>
              <a:t>Çağlayan </a:t>
            </a:r>
            <a:r>
              <a:rPr dirty="0" spc="-50"/>
              <a:t>Modeli </a:t>
            </a:r>
            <a:r>
              <a:rPr dirty="0"/>
              <a:t>-</a:t>
            </a:r>
            <a:r>
              <a:rPr dirty="0" spc="-75"/>
              <a:t> </a:t>
            </a:r>
            <a:r>
              <a:rPr dirty="0" spc="-80"/>
              <a:t>Avantajları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122" y="1898396"/>
            <a:ext cx="7345680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Proje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yöneticileri için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işin dağılımını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yapma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açısından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kolaydır.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Aşamaları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iyi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anlaşılabilir.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Gereksinimleri iyi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anlaşılabilen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projelerde iyi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çalışır.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2565">
              <a:lnSpc>
                <a:spcPts val="228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Kalite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gereksinimlerinin bütçe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zaman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kısıtlamasında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göre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çok</a:t>
            </a:r>
            <a:r>
              <a:rPr dirty="0" sz="20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daha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önemli olduğu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projelerde iyi</a:t>
            </a:r>
            <a:r>
              <a:rPr dirty="0" sz="2000" spc="-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çalışır.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80"/>
              <a:t>Çağlayan </a:t>
            </a:r>
            <a:r>
              <a:rPr dirty="0" spc="-50"/>
              <a:t>Modeli</a:t>
            </a:r>
            <a:r>
              <a:rPr dirty="0" spc="-40"/>
              <a:t> </a:t>
            </a:r>
            <a:r>
              <a:rPr dirty="0" spc="-70"/>
              <a:t>Problemleri	</a:t>
            </a:r>
          </a:p>
        </p:txBody>
      </p:sp>
      <p:sp>
        <p:nvSpPr>
          <p:cNvPr id="3" name="object 3"/>
          <p:cNvSpPr/>
          <p:nvPr/>
        </p:nvSpPr>
        <p:spPr>
          <a:xfrm>
            <a:off x="617219" y="2110739"/>
            <a:ext cx="1325880" cy="243840"/>
          </a:xfrm>
          <a:custGeom>
            <a:avLst/>
            <a:gdLst/>
            <a:ahLst/>
            <a:cxnLst/>
            <a:rect l="l" t="t" r="r" b="b"/>
            <a:pathLst>
              <a:path w="1325880" h="243839">
                <a:moveTo>
                  <a:pt x="1285240" y="0"/>
                </a:moveTo>
                <a:lnTo>
                  <a:pt x="0" y="0"/>
                </a:lnTo>
                <a:lnTo>
                  <a:pt x="0" y="243839"/>
                </a:lnTo>
                <a:lnTo>
                  <a:pt x="1325880" y="243839"/>
                </a:lnTo>
                <a:lnTo>
                  <a:pt x="1325880" y="40639"/>
                </a:lnTo>
                <a:lnTo>
                  <a:pt x="128524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30897" y="2115439"/>
            <a:ext cx="880744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Problem 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350" spc="-1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5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9919" y="2341879"/>
            <a:ext cx="7886700" cy="431800"/>
          </a:xfrm>
          <a:custGeom>
            <a:avLst/>
            <a:gdLst/>
            <a:ahLst/>
            <a:cxnLst/>
            <a:rect l="l" t="t" r="r" b="b"/>
            <a:pathLst>
              <a:path w="7886700" h="431800">
                <a:moveTo>
                  <a:pt x="0" y="431800"/>
                </a:moveTo>
                <a:lnTo>
                  <a:pt x="7886700" y="431800"/>
                </a:lnTo>
                <a:lnTo>
                  <a:pt x="7886700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9919" y="2341879"/>
            <a:ext cx="7886700" cy="431800"/>
          </a:xfrm>
          <a:prstGeom prst="rect">
            <a:avLst/>
          </a:prstGeom>
          <a:ln w="15240">
            <a:solidFill>
              <a:srgbClr val="2583C5"/>
            </a:solidFill>
          </a:ln>
        </p:spPr>
        <p:txBody>
          <a:bodyPr wrap="square" lIns="0" tIns="102870" rIns="0" bIns="0" rtlCol="0" vert="horz">
            <a:spAutoFit/>
          </a:bodyPr>
          <a:lstStyle/>
          <a:p>
            <a:pPr marL="245745">
              <a:lnSpc>
                <a:spcPct val="100000"/>
              </a:lnSpc>
              <a:spcBef>
                <a:spcPts val="810"/>
              </a:spcBef>
            </a:pPr>
            <a:r>
              <a:rPr dirty="0" sz="1350" spc="-30">
                <a:latin typeface="Calibri"/>
                <a:cs typeface="Calibri"/>
              </a:rPr>
              <a:t>Test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aşaması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geliştirme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sürecinin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en sonunda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yapılır.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Hatalar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önemli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yeniden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tasarım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gerekliliğini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oluşturur.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7219" y="3413759"/>
            <a:ext cx="1325880" cy="243840"/>
          </a:xfrm>
          <a:custGeom>
            <a:avLst/>
            <a:gdLst/>
            <a:ahLst/>
            <a:cxnLst/>
            <a:rect l="l" t="t" r="r" b="b"/>
            <a:pathLst>
              <a:path w="1325880" h="243839">
                <a:moveTo>
                  <a:pt x="1285240" y="0"/>
                </a:moveTo>
                <a:lnTo>
                  <a:pt x="0" y="0"/>
                </a:lnTo>
                <a:lnTo>
                  <a:pt x="0" y="243839"/>
                </a:lnTo>
                <a:lnTo>
                  <a:pt x="1325880" y="243839"/>
                </a:lnTo>
                <a:lnTo>
                  <a:pt x="1325880" y="40639"/>
                </a:lnTo>
                <a:lnTo>
                  <a:pt x="128524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9919" y="3647440"/>
            <a:ext cx="7886700" cy="1714500"/>
          </a:xfrm>
          <a:custGeom>
            <a:avLst/>
            <a:gdLst/>
            <a:ahLst/>
            <a:cxnLst/>
            <a:rect l="l" t="t" r="r" b="b"/>
            <a:pathLst>
              <a:path w="7886700" h="1714500">
                <a:moveTo>
                  <a:pt x="0" y="1714500"/>
                </a:moveTo>
                <a:lnTo>
                  <a:pt x="7886700" y="1714500"/>
                </a:lnTo>
                <a:lnTo>
                  <a:pt x="7886700" y="0"/>
                </a:lnTo>
                <a:lnTo>
                  <a:pt x="0" y="0"/>
                </a:lnTo>
                <a:lnTo>
                  <a:pt x="0" y="1714500"/>
                </a:lnTo>
                <a:close/>
              </a:path>
            </a:pathLst>
          </a:custGeom>
          <a:ln w="15240">
            <a:solidFill>
              <a:srgbClr val="2583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7707" y="3419728"/>
            <a:ext cx="7732395" cy="18078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21310">
              <a:lnSpc>
                <a:spcPct val="100000"/>
              </a:lnSpc>
              <a:spcBef>
                <a:spcPts val="110"/>
              </a:spcBef>
            </a:pP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Çözüm</a:t>
            </a:r>
            <a:endParaRPr sz="13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198120" algn="l"/>
              </a:tabLst>
            </a:pPr>
            <a:r>
              <a:rPr dirty="0" sz="1350" spc="-5">
                <a:latin typeface="Calibri"/>
                <a:cs typeface="Calibri"/>
              </a:rPr>
              <a:t>Çözümleme aşamasının önüne </a:t>
            </a:r>
            <a:r>
              <a:rPr dirty="0" sz="1350">
                <a:latin typeface="Calibri"/>
                <a:cs typeface="Calibri"/>
              </a:rPr>
              <a:t>bir </a:t>
            </a:r>
            <a:r>
              <a:rPr dirty="0" sz="1350" spc="-5">
                <a:latin typeface="Calibri"/>
                <a:cs typeface="Calibri"/>
              </a:rPr>
              <a:t>ön-tasarım aşaması eklenir </a:t>
            </a:r>
            <a:r>
              <a:rPr dirty="0" sz="1350">
                <a:latin typeface="Calibri"/>
                <a:cs typeface="Calibri"/>
              </a:rPr>
              <a:t>böylece </a:t>
            </a:r>
            <a:r>
              <a:rPr dirty="0" sz="1350" spc="-5">
                <a:latin typeface="Calibri"/>
                <a:cs typeface="Calibri"/>
              </a:rPr>
              <a:t>programlama kısıtlamaları </a:t>
            </a:r>
            <a:r>
              <a:rPr dirty="0" sz="1350">
                <a:latin typeface="Calibri"/>
                <a:cs typeface="Calibri"/>
              </a:rPr>
              <a:t>önceden  </a:t>
            </a:r>
            <a:r>
              <a:rPr dirty="0" sz="1350" spc="-5">
                <a:latin typeface="Calibri"/>
                <a:cs typeface="Calibri"/>
              </a:rPr>
              <a:t>anlaşılabilir.</a:t>
            </a:r>
            <a:endParaRPr sz="1350">
              <a:latin typeface="Calibri"/>
              <a:cs typeface="Calibri"/>
            </a:endParaRPr>
          </a:p>
          <a:p>
            <a:pPr marL="179705" indent="-167640">
              <a:lnSpc>
                <a:spcPct val="100000"/>
              </a:lnSpc>
              <a:buAutoNum type="arabicPeriod"/>
              <a:tabLst>
                <a:tab pos="180340" algn="l"/>
              </a:tabLst>
            </a:pPr>
            <a:r>
              <a:rPr dirty="0" sz="1350">
                <a:latin typeface="Calibri"/>
                <a:cs typeface="Calibri"/>
              </a:rPr>
              <a:t>Her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aşamanın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sonunda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genişletilmiş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belgelendirme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yapılır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50" spc="-5" b="1">
                <a:latin typeface="Calibri"/>
                <a:cs typeface="Calibri"/>
              </a:rPr>
              <a:t>Neden?</a:t>
            </a:r>
            <a:endParaRPr sz="1350">
              <a:latin typeface="Calibri"/>
              <a:cs typeface="Calibri"/>
            </a:endParaRPr>
          </a:p>
          <a:p>
            <a:pPr marL="469265" marR="4319905">
              <a:lnSpc>
                <a:spcPct val="100000"/>
              </a:lnSpc>
            </a:pPr>
            <a:r>
              <a:rPr dirty="0" sz="1350" spc="-10">
                <a:latin typeface="Calibri"/>
                <a:cs typeface="Calibri"/>
              </a:rPr>
              <a:t>Erken </a:t>
            </a:r>
            <a:r>
              <a:rPr dirty="0" sz="1350">
                <a:latin typeface="Calibri"/>
                <a:cs typeface="Calibri"/>
              </a:rPr>
              <a:t>aşamalarda tasarım=</a:t>
            </a:r>
            <a:r>
              <a:rPr dirty="0" sz="1350" spc="-12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belgelendirme  Etkili yeniden tasarıma </a:t>
            </a:r>
            <a:r>
              <a:rPr dirty="0" sz="1350" spc="5">
                <a:latin typeface="Calibri"/>
                <a:cs typeface="Calibri"/>
              </a:rPr>
              <a:t>izin</a:t>
            </a:r>
            <a:r>
              <a:rPr dirty="0" sz="1350" spc="-19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verir</a:t>
            </a:r>
            <a:endParaRPr sz="1350">
              <a:latin typeface="Calibri"/>
              <a:cs typeface="Calibri"/>
            </a:endParaRPr>
          </a:p>
          <a:p>
            <a:pPr marL="469265">
              <a:lnSpc>
                <a:spcPts val="1620"/>
              </a:lnSpc>
            </a:pPr>
            <a:r>
              <a:rPr dirty="0" sz="1350" spc="-5">
                <a:latin typeface="Calibri"/>
                <a:cs typeface="Calibri"/>
              </a:rPr>
              <a:t>Proje </a:t>
            </a:r>
            <a:r>
              <a:rPr dirty="0" sz="1350" spc="5">
                <a:latin typeface="Calibri"/>
                <a:cs typeface="Calibri"/>
              </a:rPr>
              <a:t>ile </a:t>
            </a:r>
            <a:r>
              <a:rPr dirty="0" sz="1350">
                <a:latin typeface="Calibri"/>
                <a:cs typeface="Calibri"/>
              </a:rPr>
              <a:t>ortak</a:t>
            </a:r>
            <a:r>
              <a:rPr dirty="0" sz="1350" spc="-10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anlayış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44259" y="4330700"/>
            <a:ext cx="1904999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Amaçlar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687060"/>
            <a:ext cx="6598920" cy="3643629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125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Yaşam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Döngüsü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’nün Projelerde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Önemini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Kavramak?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Yaşam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Döngüsünde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Önemli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Kavramlar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Geliştirmede Süreç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Modellerinin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Önemi?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Süreç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Modellerinin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Gelişimi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Süreç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Çeşitleri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Uygulanması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Süreç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Modellerinin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Avantajları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Dezavantajları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Metodoloji</a:t>
            </a:r>
            <a:r>
              <a:rPr dirty="0" sz="20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Yaklaşımı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Örnek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Metodoloji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6320" y="2209800"/>
            <a:ext cx="2225039" cy="2199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17900" y="6548437"/>
            <a:ext cx="21107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YMT312 </a:t>
            </a:r>
            <a:r>
              <a:rPr dirty="0" sz="1000" spc="-5">
                <a:solidFill>
                  <a:srgbClr val="FFFFFF"/>
                </a:solidFill>
                <a:latin typeface="Calibri"/>
                <a:cs typeface="Calibri"/>
              </a:rPr>
              <a:t>YAZILIM TASARIM VE</a:t>
            </a:r>
            <a:r>
              <a:rPr dirty="0" sz="1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MİMARİSİ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5330" y="6538277"/>
            <a:ext cx="965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80"/>
              <a:t>Çağlayan </a:t>
            </a:r>
            <a:r>
              <a:rPr dirty="0" spc="-50"/>
              <a:t>Modeli</a:t>
            </a:r>
            <a:r>
              <a:rPr dirty="0" spc="-40"/>
              <a:t> </a:t>
            </a:r>
            <a:r>
              <a:rPr dirty="0" spc="-70"/>
              <a:t>Problemleri	</a:t>
            </a:r>
          </a:p>
        </p:txBody>
      </p:sp>
      <p:sp>
        <p:nvSpPr>
          <p:cNvPr id="3" name="object 3"/>
          <p:cNvSpPr/>
          <p:nvPr/>
        </p:nvSpPr>
        <p:spPr>
          <a:xfrm>
            <a:off x="617219" y="2110739"/>
            <a:ext cx="1325880" cy="243840"/>
          </a:xfrm>
          <a:custGeom>
            <a:avLst/>
            <a:gdLst/>
            <a:ahLst/>
            <a:cxnLst/>
            <a:rect l="l" t="t" r="r" b="b"/>
            <a:pathLst>
              <a:path w="1325880" h="243839">
                <a:moveTo>
                  <a:pt x="1285240" y="0"/>
                </a:moveTo>
                <a:lnTo>
                  <a:pt x="0" y="0"/>
                </a:lnTo>
                <a:lnTo>
                  <a:pt x="0" y="243839"/>
                </a:lnTo>
                <a:lnTo>
                  <a:pt x="1325880" y="243839"/>
                </a:lnTo>
                <a:lnTo>
                  <a:pt x="1325880" y="40639"/>
                </a:lnTo>
                <a:lnTo>
                  <a:pt x="128524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30897" y="2115439"/>
            <a:ext cx="880744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Problem 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350" spc="-1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5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9919" y="2341879"/>
            <a:ext cx="7886700" cy="431800"/>
          </a:xfrm>
          <a:custGeom>
            <a:avLst/>
            <a:gdLst/>
            <a:ahLst/>
            <a:cxnLst/>
            <a:rect l="l" t="t" r="r" b="b"/>
            <a:pathLst>
              <a:path w="7886700" h="431800">
                <a:moveTo>
                  <a:pt x="0" y="431800"/>
                </a:moveTo>
                <a:lnTo>
                  <a:pt x="7886700" y="431800"/>
                </a:lnTo>
                <a:lnTo>
                  <a:pt x="7886700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9919" y="2341879"/>
            <a:ext cx="7886700" cy="431800"/>
          </a:xfrm>
          <a:prstGeom prst="rect">
            <a:avLst/>
          </a:prstGeom>
          <a:ln w="15240">
            <a:solidFill>
              <a:srgbClr val="2583C5"/>
            </a:solidFill>
          </a:ln>
        </p:spPr>
        <p:txBody>
          <a:bodyPr wrap="square" lIns="0" tIns="102870" rIns="0" bIns="0" rtlCol="0" vert="horz">
            <a:spAutoFit/>
          </a:bodyPr>
          <a:lstStyle/>
          <a:p>
            <a:pPr marL="448945">
              <a:lnSpc>
                <a:spcPct val="100000"/>
              </a:lnSpc>
              <a:spcBef>
                <a:spcPts val="810"/>
              </a:spcBef>
            </a:pPr>
            <a:r>
              <a:rPr dirty="0" sz="1350" spc="-5">
                <a:latin typeface="Calibri"/>
                <a:cs typeface="Calibri"/>
              </a:rPr>
              <a:t>Eğer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ürün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tamamıyla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orijinal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ise,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sistemi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yapmadan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önce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biraz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deneysel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testlerin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yapılması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gereklidir.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7219" y="3413759"/>
            <a:ext cx="1325880" cy="243840"/>
          </a:xfrm>
          <a:custGeom>
            <a:avLst/>
            <a:gdLst/>
            <a:ahLst/>
            <a:cxnLst/>
            <a:rect l="l" t="t" r="r" b="b"/>
            <a:pathLst>
              <a:path w="1325880" h="243839">
                <a:moveTo>
                  <a:pt x="1285240" y="0"/>
                </a:moveTo>
                <a:lnTo>
                  <a:pt x="0" y="0"/>
                </a:lnTo>
                <a:lnTo>
                  <a:pt x="0" y="243839"/>
                </a:lnTo>
                <a:lnTo>
                  <a:pt x="1325880" y="243839"/>
                </a:lnTo>
                <a:lnTo>
                  <a:pt x="1325880" y="40639"/>
                </a:lnTo>
                <a:lnTo>
                  <a:pt x="128524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16317" y="3419728"/>
            <a:ext cx="508634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Ç</a:t>
            </a:r>
            <a:r>
              <a:rPr dirty="0" sz="1350" spc="-10" b="1">
                <a:solidFill>
                  <a:srgbClr val="FFFFFF"/>
                </a:solidFill>
                <a:latin typeface="Calibri"/>
                <a:cs typeface="Calibri"/>
              </a:rPr>
              <a:t>ö</a:t>
            </a: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dirty="0" sz="1350" spc="-10" b="1">
                <a:solidFill>
                  <a:srgbClr val="FFFFFF"/>
                </a:solidFill>
                <a:latin typeface="Calibri"/>
                <a:cs typeface="Calibri"/>
              </a:rPr>
              <a:t>ü</a:t>
            </a:r>
            <a:r>
              <a:rPr dirty="0" sz="1350" spc="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919" y="3647440"/>
            <a:ext cx="7886700" cy="792480"/>
          </a:xfrm>
          <a:prstGeom prst="rect">
            <a:avLst/>
          </a:prstGeom>
          <a:ln w="15240">
            <a:solidFill>
              <a:srgbClr val="2583C5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547370">
              <a:lnSpc>
                <a:spcPct val="100000"/>
              </a:lnSpc>
            </a:pPr>
            <a:r>
              <a:rPr dirty="0" sz="1350" spc="5">
                <a:latin typeface="Calibri"/>
                <a:cs typeface="Calibri"/>
              </a:rPr>
              <a:t>Bazı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anahtar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hipotezleri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sınamak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için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bir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prototip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yap.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55556" y="4826000"/>
            <a:ext cx="2631137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80"/>
              <a:t>Prototip yaptıktan</a:t>
            </a:r>
            <a:r>
              <a:rPr dirty="0" spc="-15"/>
              <a:t> </a:t>
            </a:r>
            <a:r>
              <a:rPr dirty="0" spc="-70"/>
              <a:t>sonra	</a:t>
            </a:r>
          </a:p>
        </p:txBody>
      </p:sp>
      <p:sp>
        <p:nvSpPr>
          <p:cNvPr id="3" name="object 3"/>
          <p:cNvSpPr/>
          <p:nvPr/>
        </p:nvSpPr>
        <p:spPr>
          <a:xfrm>
            <a:off x="817353" y="1883106"/>
            <a:ext cx="1388931" cy="669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77439" y="2541016"/>
            <a:ext cx="1394459" cy="672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63386" y="3186126"/>
            <a:ext cx="1386937" cy="669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99176" y="3859276"/>
            <a:ext cx="1389887" cy="6720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71515" y="3944937"/>
            <a:ext cx="1011555" cy="4394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5" b="1">
                <a:solidFill>
                  <a:srgbClr val="0D0D0D"/>
                </a:solidFill>
                <a:latin typeface="Calibri"/>
                <a:cs typeface="Calibri"/>
              </a:rPr>
              <a:t>Birleştirme</a:t>
            </a:r>
            <a:r>
              <a:rPr dirty="0" sz="1350" spc="-8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0D0D0D"/>
                </a:solidFill>
                <a:latin typeface="Calibri"/>
                <a:cs typeface="Calibri"/>
              </a:rPr>
              <a:t>ve</a:t>
            </a:r>
            <a:endParaRPr sz="135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  <a:spcBef>
                <a:spcPts val="5"/>
              </a:spcBef>
            </a:pPr>
            <a:r>
              <a:rPr dirty="0" sz="1350" spc="-5" b="1">
                <a:solidFill>
                  <a:srgbClr val="0D0D0D"/>
                </a:solidFill>
                <a:latin typeface="Calibri"/>
                <a:cs typeface="Calibri"/>
              </a:rPr>
              <a:t>Sistem</a:t>
            </a:r>
            <a:r>
              <a:rPr dirty="0" sz="1350" spc="-6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-25" b="1">
                <a:solidFill>
                  <a:srgbClr val="0D0D0D"/>
                </a:solidFill>
                <a:latin typeface="Calibri"/>
                <a:cs typeface="Calibri"/>
              </a:rPr>
              <a:t>Testi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81595" y="4517106"/>
            <a:ext cx="1389887" cy="666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310501" y="4705984"/>
            <a:ext cx="1100455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b="1">
                <a:solidFill>
                  <a:srgbClr val="0D0D0D"/>
                </a:solidFill>
                <a:latin typeface="Calibri"/>
                <a:cs typeface="Calibri"/>
              </a:rPr>
              <a:t>İşlem </a:t>
            </a:r>
            <a:r>
              <a:rPr dirty="0" sz="1350" spc="-10" b="1">
                <a:solidFill>
                  <a:srgbClr val="0D0D0D"/>
                </a:solidFill>
                <a:latin typeface="Calibri"/>
                <a:cs typeface="Calibri"/>
              </a:rPr>
              <a:t>ve</a:t>
            </a:r>
            <a:r>
              <a:rPr dirty="0" sz="1350" spc="-9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5" b="1">
                <a:solidFill>
                  <a:srgbClr val="0D0D0D"/>
                </a:solidFill>
                <a:latin typeface="Calibri"/>
                <a:cs typeface="Calibri"/>
              </a:rPr>
              <a:t>Bakım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50110" y="2134870"/>
            <a:ext cx="1003300" cy="4140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50110" y="2134870"/>
            <a:ext cx="1003300" cy="414020"/>
          </a:xfrm>
          <a:custGeom>
            <a:avLst/>
            <a:gdLst/>
            <a:ahLst/>
            <a:cxnLst/>
            <a:rect l="l" t="t" r="r" b="b"/>
            <a:pathLst>
              <a:path w="1003300" h="414019">
                <a:moveTo>
                  <a:pt x="0" y="82168"/>
                </a:moveTo>
                <a:lnTo>
                  <a:pt x="858773" y="82168"/>
                </a:lnTo>
                <a:lnTo>
                  <a:pt x="858773" y="310514"/>
                </a:lnTo>
                <a:lnTo>
                  <a:pt x="796289" y="310514"/>
                </a:lnTo>
                <a:lnTo>
                  <a:pt x="899794" y="414019"/>
                </a:lnTo>
                <a:lnTo>
                  <a:pt x="1003300" y="310514"/>
                </a:lnTo>
                <a:lnTo>
                  <a:pt x="940815" y="310514"/>
                </a:lnTo>
                <a:lnTo>
                  <a:pt x="940815" y="0"/>
                </a:lnTo>
                <a:lnTo>
                  <a:pt x="0" y="0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14750" y="2780029"/>
            <a:ext cx="1003300" cy="414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14750" y="2780029"/>
            <a:ext cx="1003300" cy="414020"/>
          </a:xfrm>
          <a:custGeom>
            <a:avLst/>
            <a:gdLst/>
            <a:ahLst/>
            <a:cxnLst/>
            <a:rect l="l" t="t" r="r" b="b"/>
            <a:pathLst>
              <a:path w="1003300" h="414019">
                <a:moveTo>
                  <a:pt x="0" y="82169"/>
                </a:moveTo>
                <a:lnTo>
                  <a:pt x="858774" y="82169"/>
                </a:lnTo>
                <a:lnTo>
                  <a:pt x="858774" y="310515"/>
                </a:lnTo>
                <a:lnTo>
                  <a:pt x="796289" y="310515"/>
                </a:lnTo>
                <a:lnTo>
                  <a:pt x="899795" y="414020"/>
                </a:lnTo>
                <a:lnTo>
                  <a:pt x="1003300" y="310515"/>
                </a:lnTo>
                <a:lnTo>
                  <a:pt x="940815" y="310515"/>
                </a:lnTo>
                <a:lnTo>
                  <a:pt x="940815" y="0"/>
                </a:lnTo>
                <a:lnTo>
                  <a:pt x="0" y="0"/>
                </a:lnTo>
                <a:lnTo>
                  <a:pt x="0" y="821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97170" y="3453129"/>
            <a:ext cx="1000759" cy="414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97170" y="3453129"/>
            <a:ext cx="1000760" cy="414020"/>
          </a:xfrm>
          <a:custGeom>
            <a:avLst/>
            <a:gdLst/>
            <a:ahLst/>
            <a:cxnLst/>
            <a:rect l="l" t="t" r="r" b="b"/>
            <a:pathLst>
              <a:path w="1000760" h="414020">
                <a:moveTo>
                  <a:pt x="0" y="82169"/>
                </a:moveTo>
                <a:lnTo>
                  <a:pt x="856233" y="82169"/>
                </a:lnTo>
                <a:lnTo>
                  <a:pt x="856233" y="310515"/>
                </a:lnTo>
                <a:lnTo>
                  <a:pt x="793750" y="310515"/>
                </a:lnTo>
                <a:lnTo>
                  <a:pt x="897254" y="414020"/>
                </a:lnTo>
                <a:lnTo>
                  <a:pt x="1000759" y="310515"/>
                </a:lnTo>
                <a:lnTo>
                  <a:pt x="938276" y="310515"/>
                </a:lnTo>
                <a:lnTo>
                  <a:pt x="938276" y="0"/>
                </a:lnTo>
                <a:lnTo>
                  <a:pt x="0" y="0"/>
                </a:lnTo>
                <a:lnTo>
                  <a:pt x="0" y="8216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935469" y="4118609"/>
            <a:ext cx="1000759" cy="4140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935469" y="4118609"/>
            <a:ext cx="1000760" cy="414020"/>
          </a:xfrm>
          <a:custGeom>
            <a:avLst/>
            <a:gdLst/>
            <a:ahLst/>
            <a:cxnLst/>
            <a:rect l="l" t="t" r="r" b="b"/>
            <a:pathLst>
              <a:path w="1000759" h="414020">
                <a:moveTo>
                  <a:pt x="0" y="82168"/>
                </a:moveTo>
                <a:lnTo>
                  <a:pt x="856233" y="82168"/>
                </a:lnTo>
                <a:lnTo>
                  <a:pt x="856233" y="310514"/>
                </a:lnTo>
                <a:lnTo>
                  <a:pt x="793750" y="310514"/>
                </a:lnTo>
                <a:lnTo>
                  <a:pt x="897254" y="414019"/>
                </a:lnTo>
                <a:lnTo>
                  <a:pt x="1000759" y="310514"/>
                </a:lnTo>
                <a:lnTo>
                  <a:pt x="938276" y="310514"/>
                </a:lnTo>
                <a:lnTo>
                  <a:pt x="938276" y="0"/>
                </a:lnTo>
                <a:lnTo>
                  <a:pt x="0" y="0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37909" y="4484370"/>
            <a:ext cx="1041399" cy="406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37909" y="4484370"/>
            <a:ext cx="1041400" cy="406400"/>
          </a:xfrm>
          <a:custGeom>
            <a:avLst/>
            <a:gdLst/>
            <a:ahLst/>
            <a:cxnLst/>
            <a:rect l="l" t="t" r="r" b="b"/>
            <a:pathLst>
              <a:path w="1041400" h="406400">
                <a:moveTo>
                  <a:pt x="1041399" y="325754"/>
                </a:moveTo>
                <a:lnTo>
                  <a:pt x="141859" y="325754"/>
                </a:lnTo>
                <a:lnTo>
                  <a:pt x="141859" y="101599"/>
                </a:lnTo>
                <a:lnTo>
                  <a:pt x="203200" y="101599"/>
                </a:lnTo>
                <a:lnTo>
                  <a:pt x="101600" y="0"/>
                </a:lnTo>
                <a:lnTo>
                  <a:pt x="0" y="101599"/>
                </a:lnTo>
                <a:lnTo>
                  <a:pt x="61340" y="101599"/>
                </a:lnTo>
                <a:lnTo>
                  <a:pt x="61340" y="406399"/>
                </a:lnTo>
                <a:lnTo>
                  <a:pt x="1041399" y="406399"/>
                </a:lnTo>
                <a:lnTo>
                  <a:pt x="1041399" y="3257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3270" y="3808729"/>
            <a:ext cx="1043939" cy="4089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73270" y="3808729"/>
            <a:ext cx="1043940" cy="408940"/>
          </a:xfrm>
          <a:custGeom>
            <a:avLst/>
            <a:gdLst/>
            <a:ahLst/>
            <a:cxnLst/>
            <a:rect l="l" t="t" r="r" b="b"/>
            <a:pathLst>
              <a:path w="1043939" h="408939">
                <a:moveTo>
                  <a:pt x="1043939" y="327787"/>
                </a:moveTo>
                <a:lnTo>
                  <a:pt x="142747" y="327787"/>
                </a:lnTo>
                <a:lnTo>
                  <a:pt x="142747" y="102235"/>
                </a:lnTo>
                <a:lnTo>
                  <a:pt x="204469" y="102235"/>
                </a:lnTo>
                <a:lnTo>
                  <a:pt x="102234" y="0"/>
                </a:lnTo>
                <a:lnTo>
                  <a:pt x="0" y="102235"/>
                </a:lnTo>
                <a:lnTo>
                  <a:pt x="61721" y="102235"/>
                </a:lnTo>
                <a:lnTo>
                  <a:pt x="61721" y="408940"/>
                </a:lnTo>
                <a:lnTo>
                  <a:pt x="1043939" y="408940"/>
                </a:lnTo>
                <a:lnTo>
                  <a:pt x="1043939" y="3277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40050" y="3163570"/>
            <a:ext cx="1043939" cy="4089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40050" y="3163570"/>
            <a:ext cx="1043940" cy="408940"/>
          </a:xfrm>
          <a:custGeom>
            <a:avLst/>
            <a:gdLst/>
            <a:ahLst/>
            <a:cxnLst/>
            <a:rect l="l" t="t" r="r" b="b"/>
            <a:pathLst>
              <a:path w="1043939" h="408939">
                <a:moveTo>
                  <a:pt x="1043939" y="327787"/>
                </a:moveTo>
                <a:lnTo>
                  <a:pt x="142748" y="327787"/>
                </a:lnTo>
                <a:lnTo>
                  <a:pt x="142748" y="102234"/>
                </a:lnTo>
                <a:lnTo>
                  <a:pt x="204469" y="102234"/>
                </a:lnTo>
                <a:lnTo>
                  <a:pt x="102235" y="0"/>
                </a:lnTo>
                <a:lnTo>
                  <a:pt x="0" y="102234"/>
                </a:lnTo>
                <a:lnTo>
                  <a:pt x="61722" y="102234"/>
                </a:lnTo>
                <a:lnTo>
                  <a:pt x="61722" y="408939"/>
                </a:lnTo>
                <a:lnTo>
                  <a:pt x="1043939" y="408939"/>
                </a:lnTo>
                <a:lnTo>
                  <a:pt x="1043939" y="3277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57630" y="2510789"/>
            <a:ext cx="1043939" cy="406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57630" y="2510789"/>
            <a:ext cx="1043940" cy="406400"/>
          </a:xfrm>
          <a:custGeom>
            <a:avLst/>
            <a:gdLst/>
            <a:ahLst/>
            <a:cxnLst/>
            <a:rect l="l" t="t" r="r" b="b"/>
            <a:pathLst>
              <a:path w="1043939" h="406400">
                <a:moveTo>
                  <a:pt x="1043939" y="325755"/>
                </a:moveTo>
                <a:lnTo>
                  <a:pt x="141858" y="325755"/>
                </a:lnTo>
                <a:lnTo>
                  <a:pt x="141858" y="101600"/>
                </a:lnTo>
                <a:lnTo>
                  <a:pt x="203200" y="101600"/>
                </a:lnTo>
                <a:lnTo>
                  <a:pt x="101600" y="0"/>
                </a:lnTo>
                <a:lnTo>
                  <a:pt x="0" y="101600"/>
                </a:lnTo>
                <a:lnTo>
                  <a:pt x="61340" y="101600"/>
                </a:lnTo>
                <a:lnTo>
                  <a:pt x="61340" y="406400"/>
                </a:lnTo>
                <a:lnTo>
                  <a:pt x="1043939" y="406400"/>
                </a:lnTo>
                <a:lnTo>
                  <a:pt x="1043939" y="32575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16355" y="3676892"/>
            <a:ext cx="1184148" cy="3470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15035" y="1967229"/>
            <a:ext cx="4277995" cy="1957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81280" marR="3126105" indent="-68580">
              <a:lnSpc>
                <a:spcPct val="100000"/>
              </a:lnSpc>
              <a:spcBef>
                <a:spcPts val="110"/>
              </a:spcBef>
            </a:pPr>
            <a:r>
              <a:rPr dirty="0" sz="1350" spc="-5" b="1">
                <a:solidFill>
                  <a:srgbClr val="0D0D0D"/>
                </a:solidFill>
                <a:latin typeface="Calibri"/>
                <a:cs typeface="Calibri"/>
              </a:rPr>
              <a:t>G</a:t>
            </a:r>
            <a:r>
              <a:rPr dirty="0" sz="1350" b="1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dirty="0" sz="1350" spc="-25" b="1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dirty="0" sz="1350" b="1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dirty="0" sz="1350" spc="-15" b="1">
                <a:solidFill>
                  <a:srgbClr val="0D0D0D"/>
                </a:solidFill>
                <a:latin typeface="Calibri"/>
                <a:cs typeface="Calibri"/>
              </a:rPr>
              <a:t>k</a:t>
            </a:r>
            <a:r>
              <a:rPr dirty="0" sz="1350" b="1">
                <a:solidFill>
                  <a:srgbClr val="0D0D0D"/>
                </a:solidFill>
                <a:latin typeface="Calibri"/>
                <a:cs typeface="Calibri"/>
              </a:rPr>
              <a:t>si</a:t>
            </a:r>
            <a:r>
              <a:rPr dirty="0" sz="1350" spc="-5" b="1">
                <a:solidFill>
                  <a:srgbClr val="0D0D0D"/>
                </a:solidFill>
                <a:latin typeface="Calibri"/>
                <a:cs typeface="Calibri"/>
              </a:rPr>
              <a:t>n</a:t>
            </a:r>
            <a:r>
              <a:rPr dirty="0" sz="1350" b="1">
                <a:solidFill>
                  <a:srgbClr val="0D0D0D"/>
                </a:solidFill>
                <a:latin typeface="Calibri"/>
                <a:cs typeface="Calibri"/>
              </a:rPr>
              <a:t>i</a:t>
            </a:r>
            <a:r>
              <a:rPr dirty="0" sz="1350" spc="-5" b="1">
                <a:solidFill>
                  <a:srgbClr val="0D0D0D"/>
                </a:solidFill>
                <a:latin typeface="Calibri"/>
                <a:cs typeface="Calibri"/>
              </a:rPr>
              <a:t>m</a:t>
            </a:r>
            <a:r>
              <a:rPr dirty="0" sz="1350" b="1">
                <a:solidFill>
                  <a:srgbClr val="0D0D0D"/>
                </a:solidFill>
                <a:latin typeface="Calibri"/>
                <a:cs typeface="Calibri"/>
              </a:rPr>
              <a:t>l</a:t>
            </a:r>
            <a:r>
              <a:rPr dirty="0" sz="1350" spc="-5" b="1">
                <a:solidFill>
                  <a:srgbClr val="0D0D0D"/>
                </a:solidFill>
                <a:latin typeface="Calibri"/>
                <a:cs typeface="Calibri"/>
              </a:rPr>
              <a:t>er</a:t>
            </a:r>
            <a:r>
              <a:rPr dirty="0" sz="1350" spc="-20" b="1">
                <a:solidFill>
                  <a:srgbClr val="0D0D0D"/>
                </a:solidFill>
                <a:latin typeface="Calibri"/>
                <a:cs typeface="Calibri"/>
              </a:rPr>
              <a:t>i</a:t>
            </a:r>
            <a:r>
              <a:rPr dirty="0" sz="1350" b="1">
                <a:solidFill>
                  <a:srgbClr val="0D0D0D"/>
                </a:solidFill>
                <a:latin typeface="Calibri"/>
                <a:cs typeface="Calibri"/>
              </a:rPr>
              <a:t>n  </a:t>
            </a:r>
            <a:r>
              <a:rPr dirty="0" sz="1350" spc="-10" b="1">
                <a:solidFill>
                  <a:srgbClr val="0D0D0D"/>
                </a:solidFill>
                <a:latin typeface="Calibri"/>
                <a:cs typeface="Calibri"/>
              </a:rPr>
              <a:t>Tanımlanması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algn="ctr" marL="1577975" marR="1561465" indent="-2540">
              <a:lnSpc>
                <a:spcPct val="100000"/>
              </a:lnSpc>
              <a:spcBef>
                <a:spcPts val="5"/>
              </a:spcBef>
            </a:pPr>
            <a:r>
              <a:rPr dirty="0" sz="1350" spc="-5" b="1">
                <a:solidFill>
                  <a:srgbClr val="0D0D0D"/>
                </a:solidFill>
                <a:latin typeface="Calibri"/>
                <a:cs typeface="Calibri"/>
              </a:rPr>
              <a:t>Sistem </a:t>
            </a:r>
            <a:r>
              <a:rPr dirty="0" sz="1350" spc="-10" b="1">
                <a:solidFill>
                  <a:srgbClr val="0D0D0D"/>
                </a:solidFill>
                <a:latin typeface="Calibri"/>
                <a:cs typeface="Calibri"/>
              </a:rPr>
              <a:t>ve  </a:t>
            </a:r>
            <a:r>
              <a:rPr dirty="0" sz="1350" spc="-15" b="1">
                <a:solidFill>
                  <a:srgbClr val="0D0D0D"/>
                </a:solidFill>
                <a:latin typeface="Calibri"/>
                <a:cs typeface="Calibri"/>
              </a:rPr>
              <a:t>Yazılım</a:t>
            </a:r>
            <a:r>
              <a:rPr dirty="0" sz="1350" spc="-9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-15" b="1">
                <a:solidFill>
                  <a:srgbClr val="0D0D0D"/>
                </a:solidFill>
                <a:latin typeface="Calibri"/>
                <a:cs typeface="Calibri"/>
              </a:rPr>
              <a:t>Tasarımı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3269615" marR="5080" indent="-86360">
              <a:lnSpc>
                <a:spcPct val="100000"/>
              </a:lnSpc>
            </a:pPr>
            <a:r>
              <a:rPr dirty="0" sz="1350" spc="-5" b="1">
                <a:solidFill>
                  <a:srgbClr val="0D0D0D"/>
                </a:solidFill>
                <a:latin typeface="Calibri"/>
                <a:cs typeface="Calibri"/>
              </a:rPr>
              <a:t>G</a:t>
            </a:r>
            <a:r>
              <a:rPr dirty="0" sz="1350" b="1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dirty="0" sz="1350" spc="-25" b="1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dirty="0" sz="1350" spc="-10" b="1">
                <a:solidFill>
                  <a:srgbClr val="0D0D0D"/>
                </a:solidFill>
                <a:latin typeface="Calibri"/>
                <a:cs typeface="Calibri"/>
              </a:rPr>
              <a:t>ç</a:t>
            </a:r>
            <a:r>
              <a:rPr dirty="0" sz="1350" b="1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dirty="0" sz="1350" spc="5" b="1">
                <a:solidFill>
                  <a:srgbClr val="0D0D0D"/>
                </a:solidFill>
                <a:latin typeface="Calibri"/>
                <a:cs typeface="Calibri"/>
              </a:rPr>
              <a:t>k</a:t>
            </a:r>
            <a:r>
              <a:rPr dirty="0" sz="1350" b="1">
                <a:solidFill>
                  <a:srgbClr val="0D0D0D"/>
                </a:solidFill>
                <a:latin typeface="Calibri"/>
                <a:cs typeface="Calibri"/>
              </a:rPr>
              <a:t>l</a:t>
            </a:r>
            <a:r>
              <a:rPr dirty="0" sz="1350" b="1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dirty="0" sz="1350" spc="-25" b="1">
                <a:solidFill>
                  <a:srgbClr val="0D0D0D"/>
                </a:solidFill>
                <a:latin typeface="Calibri"/>
                <a:cs typeface="Calibri"/>
              </a:rPr>
              <a:t>ş</a:t>
            </a:r>
            <a:r>
              <a:rPr dirty="0" sz="1350" spc="5" b="1">
                <a:solidFill>
                  <a:srgbClr val="0D0D0D"/>
                </a:solidFill>
                <a:latin typeface="Calibri"/>
                <a:cs typeface="Calibri"/>
              </a:rPr>
              <a:t>t</a:t>
            </a:r>
            <a:r>
              <a:rPr dirty="0" sz="1350" b="1">
                <a:solidFill>
                  <a:srgbClr val="0D0D0D"/>
                </a:solidFill>
                <a:latin typeface="Calibri"/>
                <a:cs typeface="Calibri"/>
              </a:rPr>
              <a:t>i</a:t>
            </a:r>
            <a:r>
              <a:rPr dirty="0" sz="1350" spc="-5" b="1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dirty="0" sz="1350" spc="-5" b="1">
                <a:solidFill>
                  <a:srgbClr val="0D0D0D"/>
                </a:solidFill>
                <a:latin typeface="Calibri"/>
                <a:cs typeface="Calibri"/>
              </a:rPr>
              <a:t>m</a:t>
            </a:r>
            <a:r>
              <a:rPr dirty="0" sz="1350" b="1">
                <a:solidFill>
                  <a:srgbClr val="0D0D0D"/>
                </a:solidFill>
                <a:latin typeface="Calibri"/>
                <a:cs typeface="Calibri"/>
              </a:rPr>
              <a:t>e  </a:t>
            </a:r>
            <a:r>
              <a:rPr dirty="0" sz="1350" spc="-10" b="1">
                <a:solidFill>
                  <a:srgbClr val="0D0D0D"/>
                </a:solidFill>
                <a:latin typeface="Calibri"/>
                <a:cs typeface="Calibri"/>
              </a:rPr>
              <a:t>ve </a:t>
            </a:r>
            <a:r>
              <a:rPr dirty="0" sz="1350" b="1">
                <a:solidFill>
                  <a:srgbClr val="0D0D0D"/>
                </a:solidFill>
                <a:latin typeface="Calibri"/>
                <a:cs typeface="Calibri"/>
              </a:rPr>
              <a:t>Birim</a:t>
            </a:r>
            <a:r>
              <a:rPr dirty="0" sz="1350" spc="-4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-35" b="1">
                <a:solidFill>
                  <a:srgbClr val="0D0D0D"/>
                </a:solidFill>
                <a:latin typeface="Calibri"/>
                <a:cs typeface="Calibri"/>
              </a:rPr>
              <a:t>Test</a:t>
            </a:r>
            <a:endParaRPr sz="1350">
              <a:latin typeface="Calibri"/>
              <a:cs typeface="Calibri"/>
            </a:endParaRPr>
          </a:p>
          <a:p>
            <a:pPr marL="238125">
              <a:lnSpc>
                <a:spcPct val="100000"/>
              </a:lnSpc>
              <a:spcBef>
                <a:spcPts val="380"/>
              </a:spcBef>
            </a:pPr>
            <a:r>
              <a:rPr dirty="0" sz="1100" spc="5" b="1">
                <a:solidFill>
                  <a:srgbClr val="0D0D0D"/>
                </a:solidFill>
                <a:latin typeface="Calibri"/>
                <a:cs typeface="Calibri"/>
              </a:rPr>
              <a:t>Tasarım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31975" y="4189373"/>
            <a:ext cx="1184147" cy="3403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463928" y="4235069"/>
            <a:ext cx="885190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15" b="1">
                <a:solidFill>
                  <a:srgbClr val="0D0D0D"/>
                </a:solidFill>
                <a:latin typeface="Calibri"/>
                <a:cs typeface="Calibri"/>
              </a:rPr>
              <a:t>G</a:t>
            </a:r>
            <a:r>
              <a:rPr dirty="0" sz="1100" b="1">
                <a:solidFill>
                  <a:srgbClr val="0D0D0D"/>
                </a:solidFill>
                <a:latin typeface="Calibri"/>
                <a:cs typeface="Calibri"/>
              </a:rPr>
              <a:t>er</a:t>
            </a:r>
            <a:r>
              <a:rPr dirty="0" sz="1100" spc="-5" b="1">
                <a:solidFill>
                  <a:srgbClr val="0D0D0D"/>
                </a:solidFill>
                <a:latin typeface="Calibri"/>
                <a:cs typeface="Calibri"/>
              </a:rPr>
              <a:t>ç</a:t>
            </a:r>
            <a:r>
              <a:rPr dirty="0" sz="1100" spc="5" b="1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dirty="0" sz="1100" spc="5" b="1">
                <a:solidFill>
                  <a:srgbClr val="0D0D0D"/>
                </a:solidFill>
                <a:latin typeface="Calibri"/>
                <a:cs typeface="Calibri"/>
              </a:rPr>
              <a:t>k</a:t>
            </a:r>
            <a:r>
              <a:rPr dirty="0" sz="1100" spc="5" b="1">
                <a:solidFill>
                  <a:srgbClr val="0D0D0D"/>
                </a:solidFill>
                <a:latin typeface="Calibri"/>
                <a:cs typeface="Calibri"/>
              </a:rPr>
              <a:t>l</a:t>
            </a:r>
            <a:r>
              <a:rPr dirty="0" sz="1100" spc="5" b="1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dirty="0" sz="1100" spc="-5" b="1">
                <a:solidFill>
                  <a:srgbClr val="0D0D0D"/>
                </a:solidFill>
                <a:latin typeface="Calibri"/>
                <a:cs typeface="Calibri"/>
              </a:rPr>
              <a:t>şt</a:t>
            </a:r>
            <a:r>
              <a:rPr dirty="0" sz="1100" b="1">
                <a:solidFill>
                  <a:srgbClr val="0D0D0D"/>
                </a:solidFill>
                <a:latin typeface="Calibri"/>
                <a:cs typeface="Calibri"/>
              </a:rPr>
              <a:t>i</a:t>
            </a:r>
            <a:r>
              <a:rPr dirty="0" sz="1100" b="1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dirty="0" sz="1100" spc="5" b="1">
                <a:solidFill>
                  <a:srgbClr val="0D0D0D"/>
                </a:solidFill>
                <a:latin typeface="Calibri"/>
                <a:cs typeface="Calibri"/>
              </a:rPr>
              <a:t>i</a:t>
            </a:r>
            <a:r>
              <a:rPr dirty="0" sz="1100" spc="15" b="1">
                <a:solidFill>
                  <a:srgbClr val="0D0D0D"/>
                </a:solidFill>
                <a:latin typeface="Calibri"/>
                <a:cs typeface="Calibri"/>
              </a:rPr>
              <a:t>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15235" y="4694833"/>
            <a:ext cx="1184147" cy="3403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453894" y="4740275"/>
            <a:ext cx="273050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5" b="1">
                <a:solidFill>
                  <a:srgbClr val="0D0D0D"/>
                </a:solidFill>
                <a:latin typeface="Calibri"/>
                <a:cs typeface="Calibri"/>
              </a:rPr>
              <a:t>T</a:t>
            </a:r>
            <a:r>
              <a:rPr dirty="0" sz="1100" spc="5" b="1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dirty="0" sz="1100" spc="-5" b="1">
                <a:solidFill>
                  <a:srgbClr val="0D0D0D"/>
                </a:solidFill>
                <a:latin typeface="Calibri"/>
                <a:cs typeface="Calibri"/>
              </a:rPr>
              <a:t>s</a:t>
            </a:r>
            <a:r>
              <a:rPr dirty="0" sz="1100" spc="5" b="1">
                <a:solidFill>
                  <a:srgbClr val="0D0D0D"/>
                </a:solidFill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21333" y="5127232"/>
            <a:ext cx="1186733" cy="34703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126358" y="5178425"/>
            <a:ext cx="34226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5" b="1">
                <a:solidFill>
                  <a:srgbClr val="0D0D0D"/>
                </a:solidFill>
                <a:latin typeface="Calibri"/>
                <a:cs typeface="Calibri"/>
              </a:rPr>
              <a:t>İ</a:t>
            </a:r>
            <a:r>
              <a:rPr dirty="0" sz="1100" spc="-5" b="1">
                <a:solidFill>
                  <a:srgbClr val="0D0D0D"/>
                </a:solidFill>
                <a:latin typeface="Calibri"/>
                <a:cs typeface="Calibri"/>
              </a:rPr>
              <a:t>ş</a:t>
            </a:r>
            <a:r>
              <a:rPr dirty="0" sz="1100" b="1">
                <a:solidFill>
                  <a:srgbClr val="0D0D0D"/>
                </a:solidFill>
                <a:latin typeface="Calibri"/>
                <a:cs typeface="Calibri"/>
              </a:rPr>
              <a:t>l</a:t>
            </a:r>
            <a:r>
              <a:rPr dirty="0" sz="1100" spc="5" b="1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dirty="0" sz="1100" spc="15" b="1">
                <a:solidFill>
                  <a:srgbClr val="0D0D0D"/>
                </a:solidFill>
                <a:latin typeface="Calibri"/>
                <a:cs typeface="Calibri"/>
              </a:rPr>
              <a:t>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413759" y="3131820"/>
            <a:ext cx="233679" cy="20853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450590" y="3163570"/>
            <a:ext cx="121920" cy="19888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450590" y="3163570"/>
            <a:ext cx="121920" cy="1988820"/>
          </a:xfrm>
          <a:custGeom>
            <a:avLst/>
            <a:gdLst/>
            <a:ahLst/>
            <a:cxnLst/>
            <a:rect l="l" t="t" r="r" b="b"/>
            <a:pathLst>
              <a:path w="121920" h="1988820">
                <a:moveTo>
                  <a:pt x="0" y="60959"/>
                </a:moveTo>
                <a:lnTo>
                  <a:pt x="60960" y="0"/>
                </a:lnTo>
                <a:lnTo>
                  <a:pt x="121920" y="60959"/>
                </a:lnTo>
                <a:lnTo>
                  <a:pt x="91439" y="60959"/>
                </a:lnTo>
                <a:lnTo>
                  <a:pt x="91439" y="1988819"/>
                </a:lnTo>
                <a:lnTo>
                  <a:pt x="30480" y="1988819"/>
                </a:lnTo>
                <a:lnTo>
                  <a:pt x="30480" y="60959"/>
                </a:lnTo>
                <a:lnTo>
                  <a:pt x="0" y="60959"/>
                </a:lnTo>
                <a:close/>
              </a:path>
            </a:pathLst>
          </a:custGeom>
          <a:ln w="12700">
            <a:solidFill>
              <a:srgbClr val="42B9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830320" y="3776979"/>
            <a:ext cx="391160" cy="15341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859529" y="3808729"/>
            <a:ext cx="287020" cy="14376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59529" y="3808729"/>
            <a:ext cx="287020" cy="1437640"/>
          </a:xfrm>
          <a:custGeom>
            <a:avLst/>
            <a:gdLst/>
            <a:ahLst/>
            <a:cxnLst/>
            <a:rect l="l" t="t" r="r" b="b"/>
            <a:pathLst>
              <a:path w="287020" h="1437639">
                <a:moveTo>
                  <a:pt x="0" y="1380744"/>
                </a:moveTo>
                <a:lnTo>
                  <a:pt x="186817" y="1380744"/>
                </a:lnTo>
                <a:lnTo>
                  <a:pt x="186817" y="71755"/>
                </a:lnTo>
                <a:lnTo>
                  <a:pt x="143510" y="71755"/>
                </a:lnTo>
                <a:lnTo>
                  <a:pt x="215265" y="0"/>
                </a:lnTo>
                <a:lnTo>
                  <a:pt x="287020" y="71755"/>
                </a:lnTo>
                <a:lnTo>
                  <a:pt x="243712" y="71755"/>
                </a:lnTo>
                <a:lnTo>
                  <a:pt x="243712" y="1437640"/>
                </a:lnTo>
                <a:lnTo>
                  <a:pt x="0" y="1437640"/>
                </a:lnTo>
                <a:lnTo>
                  <a:pt x="0" y="1380744"/>
                </a:lnTo>
                <a:close/>
              </a:path>
            </a:pathLst>
          </a:custGeom>
          <a:ln w="12700">
            <a:solidFill>
              <a:srgbClr val="42B9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32859" y="5316220"/>
            <a:ext cx="3601720" cy="1600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862070" y="5345429"/>
            <a:ext cx="3507739" cy="6604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862070" y="5345429"/>
            <a:ext cx="3507740" cy="66040"/>
          </a:xfrm>
          <a:custGeom>
            <a:avLst/>
            <a:gdLst/>
            <a:ahLst/>
            <a:cxnLst/>
            <a:rect l="l" t="t" r="r" b="b"/>
            <a:pathLst>
              <a:path w="3507740" h="66039">
                <a:moveTo>
                  <a:pt x="0" y="66040"/>
                </a:moveTo>
                <a:lnTo>
                  <a:pt x="3507739" y="66040"/>
                </a:lnTo>
                <a:lnTo>
                  <a:pt x="3507739" y="0"/>
                </a:lnTo>
                <a:lnTo>
                  <a:pt x="0" y="0"/>
                </a:lnTo>
                <a:lnTo>
                  <a:pt x="0" y="66040"/>
                </a:lnTo>
                <a:close/>
              </a:path>
            </a:pathLst>
          </a:custGeom>
          <a:ln w="12700">
            <a:solidFill>
              <a:srgbClr val="42B9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832859" y="5234940"/>
            <a:ext cx="2181860" cy="1574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62070" y="5264150"/>
            <a:ext cx="2087879" cy="635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862070" y="5264150"/>
            <a:ext cx="2087880" cy="63500"/>
          </a:xfrm>
          <a:custGeom>
            <a:avLst/>
            <a:gdLst/>
            <a:ahLst/>
            <a:cxnLst/>
            <a:rect l="l" t="t" r="r" b="b"/>
            <a:pathLst>
              <a:path w="2087879" h="63500">
                <a:moveTo>
                  <a:pt x="0" y="63500"/>
                </a:moveTo>
                <a:lnTo>
                  <a:pt x="2087879" y="63500"/>
                </a:lnTo>
                <a:lnTo>
                  <a:pt x="2087879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ln w="12700">
            <a:solidFill>
              <a:srgbClr val="42B9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854700" y="4432300"/>
            <a:ext cx="223520" cy="9601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891529" y="4464050"/>
            <a:ext cx="111760" cy="863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891529" y="4464050"/>
            <a:ext cx="111760" cy="863600"/>
          </a:xfrm>
          <a:custGeom>
            <a:avLst/>
            <a:gdLst/>
            <a:ahLst/>
            <a:cxnLst/>
            <a:rect l="l" t="t" r="r" b="b"/>
            <a:pathLst>
              <a:path w="111760" h="863600">
                <a:moveTo>
                  <a:pt x="0" y="55880"/>
                </a:moveTo>
                <a:lnTo>
                  <a:pt x="55880" y="0"/>
                </a:lnTo>
                <a:lnTo>
                  <a:pt x="111760" y="55880"/>
                </a:lnTo>
                <a:lnTo>
                  <a:pt x="83820" y="55880"/>
                </a:lnTo>
                <a:lnTo>
                  <a:pt x="83820" y="863600"/>
                </a:lnTo>
                <a:lnTo>
                  <a:pt x="27940" y="863600"/>
                </a:lnTo>
                <a:lnTo>
                  <a:pt x="27940" y="55880"/>
                </a:lnTo>
                <a:lnTo>
                  <a:pt x="0" y="55880"/>
                </a:lnTo>
                <a:close/>
              </a:path>
            </a:pathLst>
          </a:custGeom>
          <a:ln w="12699">
            <a:solidFill>
              <a:srgbClr val="42B9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61859" y="5097779"/>
            <a:ext cx="215900" cy="37845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298690" y="5129529"/>
            <a:ext cx="104139" cy="28193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298690" y="5129529"/>
            <a:ext cx="104139" cy="281940"/>
          </a:xfrm>
          <a:custGeom>
            <a:avLst/>
            <a:gdLst/>
            <a:ahLst/>
            <a:cxnLst/>
            <a:rect l="l" t="t" r="r" b="b"/>
            <a:pathLst>
              <a:path w="104140" h="281939">
                <a:moveTo>
                  <a:pt x="0" y="52070"/>
                </a:moveTo>
                <a:lnTo>
                  <a:pt x="52069" y="0"/>
                </a:lnTo>
                <a:lnTo>
                  <a:pt x="104139" y="52070"/>
                </a:lnTo>
                <a:lnTo>
                  <a:pt x="78104" y="52070"/>
                </a:lnTo>
                <a:lnTo>
                  <a:pt x="78104" y="281940"/>
                </a:lnTo>
                <a:lnTo>
                  <a:pt x="26034" y="281940"/>
                </a:lnTo>
                <a:lnTo>
                  <a:pt x="26034" y="52070"/>
                </a:lnTo>
                <a:lnTo>
                  <a:pt x="0" y="52070"/>
                </a:lnTo>
                <a:close/>
              </a:path>
            </a:pathLst>
          </a:custGeom>
          <a:ln w="12700">
            <a:solidFill>
              <a:srgbClr val="42B9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917700" y="3774440"/>
            <a:ext cx="312419" cy="4953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946910" y="3803650"/>
            <a:ext cx="208279" cy="39878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946910" y="3803650"/>
            <a:ext cx="208279" cy="398780"/>
          </a:xfrm>
          <a:custGeom>
            <a:avLst/>
            <a:gdLst/>
            <a:ahLst/>
            <a:cxnLst/>
            <a:rect l="l" t="t" r="r" b="b"/>
            <a:pathLst>
              <a:path w="208280" h="398779">
                <a:moveTo>
                  <a:pt x="0" y="41275"/>
                </a:moveTo>
                <a:lnTo>
                  <a:pt x="135508" y="41275"/>
                </a:lnTo>
                <a:lnTo>
                  <a:pt x="135508" y="346710"/>
                </a:lnTo>
                <a:lnTo>
                  <a:pt x="104139" y="346710"/>
                </a:lnTo>
                <a:lnTo>
                  <a:pt x="156209" y="398780"/>
                </a:lnTo>
                <a:lnTo>
                  <a:pt x="208279" y="346710"/>
                </a:lnTo>
                <a:lnTo>
                  <a:pt x="176910" y="346710"/>
                </a:lnTo>
                <a:lnTo>
                  <a:pt x="17691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ln w="12700">
            <a:solidFill>
              <a:srgbClr val="2583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443479" y="4279900"/>
            <a:ext cx="314960" cy="49783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472689" y="4309109"/>
            <a:ext cx="210820" cy="40131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472689" y="4309109"/>
            <a:ext cx="210820" cy="401320"/>
          </a:xfrm>
          <a:custGeom>
            <a:avLst/>
            <a:gdLst/>
            <a:ahLst/>
            <a:cxnLst/>
            <a:rect l="l" t="t" r="r" b="b"/>
            <a:pathLst>
              <a:path w="210819" h="401320">
                <a:moveTo>
                  <a:pt x="0" y="41782"/>
                </a:moveTo>
                <a:lnTo>
                  <a:pt x="137160" y="41782"/>
                </a:lnTo>
                <a:lnTo>
                  <a:pt x="137160" y="348614"/>
                </a:lnTo>
                <a:lnTo>
                  <a:pt x="105410" y="348614"/>
                </a:lnTo>
                <a:lnTo>
                  <a:pt x="158115" y="401319"/>
                </a:lnTo>
                <a:lnTo>
                  <a:pt x="210820" y="348614"/>
                </a:lnTo>
                <a:lnTo>
                  <a:pt x="179070" y="348614"/>
                </a:lnTo>
                <a:lnTo>
                  <a:pt x="179070" y="0"/>
                </a:lnTo>
                <a:lnTo>
                  <a:pt x="0" y="0"/>
                </a:lnTo>
                <a:lnTo>
                  <a:pt x="0" y="41782"/>
                </a:lnTo>
                <a:close/>
              </a:path>
            </a:pathLst>
          </a:custGeom>
          <a:ln w="12700">
            <a:solidFill>
              <a:srgbClr val="2583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124200" y="4808220"/>
            <a:ext cx="312420" cy="41148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153410" y="4837429"/>
            <a:ext cx="208279" cy="31495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153410" y="4837429"/>
            <a:ext cx="208279" cy="314960"/>
          </a:xfrm>
          <a:custGeom>
            <a:avLst/>
            <a:gdLst/>
            <a:ahLst/>
            <a:cxnLst/>
            <a:rect l="l" t="t" r="r" b="b"/>
            <a:pathLst>
              <a:path w="208279" h="314960">
                <a:moveTo>
                  <a:pt x="0" y="41275"/>
                </a:moveTo>
                <a:lnTo>
                  <a:pt x="135509" y="41275"/>
                </a:lnTo>
                <a:lnTo>
                  <a:pt x="135509" y="262890"/>
                </a:lnTo>
                <a:lnTo>
                  <a:pt x="104139" y="262890"/>
                </a:lnTo>
                <a:lnTo>
                  <a:pt x="156210" y="314960"/>
                </a:lnTo>
                <a:lnTo>
                  <a:pt x="208279" y="262890"/>
                </a:lnTo>
                <a:lnTo>
                  <a:pt x="176911" y="262890"/>
                </a:lnTo>
                <a:lnTo>
                  <a:pt x="176911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ln w="12700">
            <a:solidFill>
              <a:srgbClr val="2583C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80"/>
              <a:t>Çağlayan </a:t>
            </a:r>
            <a:r>
              <a:rPr dirty="0" spc="-50"/>
              <a:t>Modeli</a:t>
            </a:r>
            <a:r>
              <a:rPr dirty="0" spc="-40"/>
              <a:t> </a:t>
            </a:r>
            <a:r>
              <a:rPr dirty="0" spc="-70"/>
              <a:t>Problemleri	</a:t>
            </a:r>
          </a:p>
        </p:txBody>
      </p:sp>
      <p:sp>
        <p:nvSpPr>
          <p:cNvPr id="3" name="object 3"/>
          <p:cNvSpPr/>
          <p:nvPr/>
        </p:nvSpPr>
        <p:spPr>
          <a:xfrm>
            <a:off x="617219" y="2110739"/>
            <a:ext cx="1325880" cy="243840"/>
          </a:xfrm>
          <a:custGeom>
            <a:avLst/>
            <a:gdLst/>
            <a:ahLst/>
            <a:cxnLst/>
            <a:rect l="l" t="t" r="r" b="b"/>
            <a:pathLst>
              <a:path w="1325880" h="243839">
                <a:moveTo>
                  <a:pt x="1285240" y="0"/>
                </a:moveTo>
                <a:lnTo>
                  <a:pt x="0" y="0"/>
                </a:lnTo>
                <a:lnTo>
                  <a:pt x="0" y="243839"/>
                </a:lnTo>
                <a:lnTo>
                  <a:pt x="1325880" y="243839"/>
                </a:lnTo>
                <a:lnTo>
                  <a:pt x="1325880" y="40639"/>
                </a:lnTo>
                <a:lnTo>
                  <a:pt x="128524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30897" y="2115439"/>
            <a:ext cx="880744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Problem 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350" spc="-1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5" b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9919" y="2341879"/>
            <a:ext cx="7886700" cy="647700"/>
          </a:xfrm>
          <a:custGeom>
            <a:avLst/>
            <a:gdLst/>
            <a:ahLst/>
            <a:cxnLst/>
            <a:rect l="l" t="t" r="r" b="b"/>
            <a:pathLst>
              <a:path w="7886700" h="647700">
                <a:moveTo>
                  <a:pt x="0" y="647700"/>
                </a:moveTo>
                <a:lnTo>
                  <a:pt x="7886700" y="647700"/>
                </a:lnTo>
                <a:lnTo>
                  <a:pt x="78867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9919" y="2341879"/>
            <a:ext cx="7886700" cy="647700"/>
          </a:xfrm>
          <a:prstGeom prst="rect">
            <a:avLst/>
          </a:prstGeom>
          <a:ln w="15240">
            <a:solidFill>
              <a:srgbClr val="2583C5"/>
            </a:solidFill>
          </a:ln>
        </p:spPr>
        <p:txBody>
          <a:bodyPr wrap="square" lIns="0" tIns="107950" rIns="0" bIns="0" rtlCol="0" vert="horz">
            <a:spAutoFit/>
          </a:bodyPr>
          <a:lstStyle/>
          <a:p>
            <a:pPr marL="90170" marR="2503805">
              <a:lnSpc>
                <a:spcPct val="100000"/>
              </a:lnSpc>
              <a:spcBef>
                <a:spcPts val="850"/>
              </a:spcBef>
            </a:pPr>
            <a:r>
              <a:rPr dirty="0" sz="1350" spc="5">
                <a:latin typeface="Calibri"/>
                <a:cs typeface="Calibri"/>
              </a:rPr>
              <a:t>Önceden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anlaşma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sağlansa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bile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yazılımın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ne</a:t>
            </a:r>
            <a:r>
              <a:rPr dirty="0" sz="1350">
                <a:latin typeface="Calibri"/>
                <a:cs typeface="Calibri"/>
              </a:rPr>
              <a:t> yapacağı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konusu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yoruma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açıktır.  </a:t>
            </a:r>
            <a:r>
              <a:rPr dirty="0" sz="1350">
                <a:latin typeface="Calibri"/>
                <a:cs typeface="Calibri"/>
              </a:rPr>
              <a:t>Kullanıcılar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kaliteyi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en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sondan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önce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anlayamazlar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7219" y="3413759"/>
            <a:ext cx="1325880" cy="243840"/>
          </a:xfrm>
          <a:custGeom>
            <a:avLst/>
            <a:gdLst/>
            <a:ahLst/>
            <a:cxnLst/>
            <a:rect l="l" t="t" r="r" b="b"/>
            <a:pathLst>
              <a:path w="1325880" h="243839">
                <a:moveTo>
                  <a:pt x="1285240" y="0"/>
                </a:moveTo>
                <a:lnTo>
                  <a:pt x="0" y="0"/>
                </a:lnTo>
                <a:lnTo>
                  <a:pt x="0" y="243839"/>
                </a:lnTo>
                <a:lnTo>
                  <a:pt x="1325880" y="243839"/>
                </a:lnTo>
                <a:lnTo>
                  <a:pt x="1325880" y="40639"/>
                </a:lnTo>
                <a:lnTo>
                  <a:pt x="128524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16317" y="3419728"/>
            <a:ext cx="508634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Ç</a:t>
            </a:r>
            <a:r>
              <a:rPr dirty="0" sz="1350" spc="-10" b="1">
                <a:solidFill>
                  <a:srgbClr val="FFFFFF"/>
                </a:solidFill>
                <a:latin typeface="Calibri"/>
                <a:cs typeface="Calibri"/>
              </a:rPr>
              <a:t>ö</a:t>
            </a: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dirty="0" sz="1350" spc="-10" b="1">
                <a:solidFill>
                  <a:srgbClr val="FFFFFF"/>
                </a:solidFill>
                <a:latin typeface="Calibri"/>
                <a:cs typeface="Calibri"/>
              </a:rPr>
              <a:t>ü</a:t>
            </a:r>
            <a:r>
              <a:rPr dirty="0" sz="1350" spc="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919" y="3647440"/>
            <a:ext cx="7886700" cy="792480"/>
          </a:xfrm>
          <a:prstGeom prst="rect">
            <a:avLst/>
          </a:prstGeom>
          <a:ln w="15240">
            <a:solidFill>
              <a:srgbClr val="2583C5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dirty="0" sz="1350" spc="-15">
                <a:latin typeface="Calibri"/>
                <a:cs typeface="Calibri"/>
              </a:rPr>
              <a:t>Teslim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etmeden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önce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sürece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müşteriyi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de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dahil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et.</a:t>
            </a:r>
            <a:endParaRPr sz="1350">
              <a:latin typeface="Calibri"/>
              <a:cs typeface="Calibri"/>
            </a:endParaRPr>
          </a:p>
          <a:p>
            <a:pPr marL="547370">
              <a:lnSpc>
                <a:spcPct val="100000"/>
              </a:lnSpc>
            </a:pPr>
            <a:r>
              <a:rPr dirty="0" sz="1350">
                <a:latin typeface="Calibri"/>
                <a:cs typeface="Calibri"/>
              </a:rPr>
              <a:t>- </a:t>
            </a:r>
            <a:r>
              <a:rPr dirty="0" sz="1350" spc="-5">
                <a:latin typeface="Calibri"/>
                <a:cs typeface="Calibri"/>
              </a:rPr>
              <a:t>Gözden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geçirmeler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88920" y="4673600"/>
            <a:ext cx="3180080" cy="1709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01640" y="4841240"/>
            <a:ext cx="13716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06106"/>
            <a:ext cx="67544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70"/>
              <a:t>Çağlayan </a:t>
            </a:r>
            <a:r>
              <a:rPr dirty="0" u="none" sz="3600" spc="-50"/>
              <a:t>Modeli </a:t>
            </a:r>
            <a:r>
              <a:rPr dirty="0" u="none" sz="3600"/>
              <a:t>- </a:t>
            </a:r>
            <a:r>
              <a:rPr dirty="0" u="none" sz="3600" spc="-55"/>
              <a:t>Diğer</a:t>
            </a:r>
            <a:r>
              <a:rPr dirty="0" u="none" sz="3600" spc="-114"/>
              <a:t> </a:t>
            </a:r>
            <a:r>
              <a:rPr dirty="0" u="none" sz="3600" spc="-80"/>
              <a:t>dezavantajları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10577" y="1808032"/>
            <a:ext cx="7473315" cy="3748404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205740" indent="-193040">
              <a:lnSpc>
                <a:spcPct val="100000"/>
              </a:lnSpc>
              <a:spcBef>
                <a:spcPts val="32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Bitirme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kriteri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olarak belgelendirmeye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önem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verilmektedir.</a:t>
            </a:r>
            <a:endParaRPr sz="1900">
              <a:latin typeface="Calibri"/>
              <a:cs typeface="Calibri"/>
            </a:endParaRPr>
          </a:p>
          <a:p>
            <a:pPr lvl="1" marL="396240" marR="184150" indent="-182880">
              <a:lnSpc>
                <a:spcPts val="1839"/>
              </a:lnSpc>
              <a:spcBef>
                <a:spcPts val="43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Bazı alanlar için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mümkünken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(derleyiciler,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işletim sistemleri, vb.)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etkileşimli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son  kullanıcı uygulamaları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gibi alanlar için</a:t>
            </a:r>
            <a:r>
              <a:rPr dirty="0" sz="1700" spc="-2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zordur.</a:t>
            </a:r>
            <a:endParaRPr sz="17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Calibri"/>
              <a:buChar char="◦"/>
            </a:pPr>
            <a:endParaRPr sz="17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Calibri"/>
              <a:buChar char="◦"/>
            </a:pPr>
            <a:endParaRPr sz="155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Sistem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geliştirilmesi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süresince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gereksinimler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sıklıkla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Calibri"/>
                <a:cs typeface="Calibri"/>
              </a:rPr>
              <a:t>değişir.</a:t>
            </a:r>
            <a:endParaRPr sz="19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Çağlayan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modeli gereksinimlerin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çok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iyi anlaşılabildiği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durumlarda</a:t>
            </a:r>
            <a:r>
              <a:rPr dirty="0" sz="17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kullanılmalıdır.</a:t>
            </a:r>
            <a:endParaRPr sz="17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Calibri"/>
              <a:buChar char="◦"/>
            </a:pPr>
            <a:endParaRPr sz="17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Calibri"/>
              <a:buChar char="◦"/>
            </a:pPr>
            <a:endParaRPr sz="16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İki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ya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da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daha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önceki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fazlara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gitmek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çok</a:t>
            </a:r>
            <a:r>
              <a:rPr dirty="0" sz="19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maliyetlidir.</a:t>
            </a:r>
            <a:endParaRPr sz="19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19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bu durumda da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gerektiğinde tüm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fazı yeniden gerçekleştirmek çok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büyük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bir</a:t>
            </a:r>
            <a:r>
              <a:rPr dirty="0" sz="1700" spc="-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iştir.</a:t>
            </a:r>
            <a:endParaRPr sz="17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Calibri"/>
              <a:buChar char="◦"/>
            </a:pPr>
            <a:endParaRPr sz="17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Calibri"/>
              <a:buChar char="◦"/>
            </a:pPr>
            <a:endParaRPr sz="16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faz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tamamlanmadan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diğerine geçilememesi riski</a:t>
            </a:r>
            <a:r>
              <a:rPr dirty="0" sz="19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Calibri"/>
                <a:cs typeface="Calibri"/>
              </a:rPr>
              <a:t>arttırır.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/>
              <a:t>V </a:t>
            </a:r>
            <a:r>
              <a:rPr dirty="0" spc="-50"/>
              <a:t>Modeli </a:t>
            </a:r>
            <a:r>
              <a:rPr dirty="0" spc="-55"/>
              <a:t>(V-shaped</a:t>
            </a:r>
            <a:r>
              <a:rPr dirty="0" spc="-180"/>
              <a:t> </a:t>
            </a:r>
            <a:r>
              <a:rPr dirty="0" spc="-50"/>
              <a:t>Model)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087" y="1883409"/>
            <a:ext cx="6941820" cy="380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5915" indent="-32385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6875"/>
              <a:buFont typeface="Wingdings"/>
              <a:buChar char=""/>
              <a:tabLst>
                <a:tab pos="336550" algn="l"/>
              </a:tabLst>
            </a:pPr>
            <a:r>
              <a:rPr dirty="0" sz="3200" spc="-15">
                <a:solidFill>
                  <a:srgbClr val="404040"/>
                </a:solidFill>
                <a:latin typeface="Calibri"/>
                <a:cs typeface="Calibri"/>
              </a:rPr>
              <a:t>Proje </a:t>
            </a:r>
            <a:r>
              <a:rPr dirty="0" sz="3200" spc="-2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3200" spc="-10">
                <a:solidFill>
                  <a:srgbClr val="404040"/>
                </a:solidFill>
                <a:latin typeface="Calibri"/>
                <a:cs typeface="Calibri"/>
              </a:rPr>
              <a:t>gereksinim</a:t>
            </a:r>
            <a:r>
              <a:rPr dirty="0" sz="32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404040"/>
                </a:solidFill>
                <a:latin typeface="Calibri"/>
                <a:cs typeface="Calibri"/>
              </a:rPr>
              <a:t>planlaması</a:t>
            </a:r>
            <a:endParaRPr sz="3200">
              <a:latin typeface="Calibri"/>
              <a:cs typeface="Calibri"/>
            </a:endParaRPr>
          </a:p>
          <a:p>
            <a:pPr lvl="1" marL="497205" indent="-285115">
              <a:lnSpc>
                <a:spcPct val="100000"/>
              </a:lnSpc>
              <a:spcBef>
                <a:spcPts val="80"/>
              </a:spcBef>
              <a:buClr>
                <a:srgbClr val="1CACE3"/>
              </a:buClr>
              <a:buSzPct val="96428"/>
              <a:buFont typeface="Wingdings"/>
              <a:buChar char=""/>
              <a:tabLst>
                <a:tab pos="497840" algn="l"/>
              </a:tabLst>
            </a:pPr>
            <a:r>
              <a:rPr dirty="0" sz="2800">
                <a:solidFill>
                  <a:srgbClr val="404040"/>
                </a:solidFill>
                <a:latin typeface="Calibri"/>
                <a:cs typeface="Calibri"/>
              </a:rPr>
              <a:t>Ürün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gereksinimleri </a:t>
            </a:r>
            <a:r>
              <a:rPr dirty="0" sz="28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800" spc="-5">
                <a:solidFill>
                  <a:srgbClr val="404040"/>
                </a:solidFill>
                <a:latin typeface="Calibri"/>
                <a:cs typeface="Calibri"/>
              </a:rPr>
              <a:t>belirtim</a:t>
            </a:r>
            <a:r>
              <a:rPr dirty="0" sz="2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çözümlemesi</a:t>
            </a:r>
            <a:endParaRPr sz="2800">
              <a:latin typeface="Calibri"/>
              <a:cs typeface="Calibri"/>
            </a:endParaRPr>
          </a:p>
          <a:p>
            <a:pPr lvl="2" marL="599440" indent="-203835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600075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Mimari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yüksek seviye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tasarım</a:t>
            </a:r>
            <a:endParaRPr sz="2000">
              <a:latin typeface="Calibri"/>
              <a:cs typeface="Calibri"/>
            </a:endParaRPr>
          </a:p>
          <a:p>
            <a:pPr lvl="3" marL="782320" indent="-20447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782955" algn="l"/>
              </a:tabLst>
            </a:pP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Detaylı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tasarım</a:t>
            </a:r>
            <a:endParaRPr sz="2000">
              <a:latin typeface="Calibri"/>
              <a:cs typeface="Calibri"/>
            </a:endParaRPr>
          </a:p>
          <a:p>
            <a:pPr algn="r" lvl="4" marL="203200" marR="5066665" indent="-20320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03200" algn="l"/>
              </a:tabLst>
            </a:pP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lama</a:t>
            </a:r>
            <a:endParaRPr sz="2000">
              <a:latin typeface="Calibri"/>
              <a:cs typeface="Calibri"/>
            </a:endParaRPr>
          </a:p>
          <a:p>
            <a:pPr algn="r" lvl="3" marL="782320" marR="5094605" indent="-78295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78295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Birim</a:t>
            </a:r>
            <a:r>
              <a:rPr dirty="0" sz="2000" spc="-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testi</a:t>
            </a:r>
            <a:endParaRPr sz="2000">
              <a:latin typeface="Calibri"/>
              <a:cs typeface="Calibri"/>
            </a:endParaRPr>
          </a:p>
          <a:p>
            <a:pPr lvl="2" marL="599440" indent="-20383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600075" algn="l"/>
              </a:tabLst>
            </a:pP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Tümleştirme ve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endParaRPr sz="2000">
              <a:latin typeface="Calibri"/>
              <a:cs typeface="Calibri"/>
            </a:endParaRPr>
          </a:p>
          <a:p>
            <a:pPr lvl="1" marL="497205" indent="-285115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SzPct val="96428"/>
              <a:buFont typeface="Wingdings"/>
              <a:buChar char=""/>
              <a:tabLst>
                <a:tab pos="497840" algn="l"/>
              </a:tabLst>
            </a:pPr>
            <a:r>
              <a:rPr dirty="0" sz="2800" spc="-15">
                <a:solidFill>
                  <a:srgbClr val="404040"/>
                </a:solidFill>
                <a:latin typeface="Calibri"/>
                <a:cs typeface="Calibri"/>
              </a:rPr>
              <a:t>Sistem ve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kabul </a:t>
            </a:r>
            <a:r>
              <a:rPr dirty="0" sz="2800">
                <a:solidFill>
                  <a:srgbClr val="404040"/>
                </a:solidFill>
                <a:latin typeface="Calibri"/>
                <a:cs typeface="Calibri"/>
              </a:rPr>
              <a:t>edilme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testleri</a:t>
            </a:r>
            <a:endParaRPr sz="2800">
              <a:latin typeface="Calibri"/>
              <a:cs typeface="Calibri"/>
            </a:endParaRPr>
          </a:p>
          <a:p>
            <a:pPr marL="335915" indent="-323850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96875"/>
              <a:buFont typeface="Wingdings"/>
              <a:buChar char=""/>
              <a:tabLst>
                <a:tab pos="336550" algn="l"/>
              </a:tabLst>
            </a:pPr>
            <a:r>
              <a:rPr dirty="0" sz="3200" spc="-5">
                <a:solidFill>
                  <a:srgbClr val="404040"/>
                </a:solidFill>
                <a:latin typeface="Calibri"/>
                <a:cs typeface="Calibri"/>
              </a:rPr>
              <a:t>Üretim, </a:t>
            </a:r>
            <a:r>
              <a:rPr dirty="0" sz="3200">
                <a:solidFill>
                  <a:srgbClr val="404040"/>
                </a:solidFill>
                <a:latin typeface="Calibri"/>
                <a:cs typeface="Calibri"/>
              </a:rPr>
              <a:t>işletim </a:t>
            </a:r>
            <a:r>
              <a:rPr dirty="0" sz="3200" spc="-25">
                <a:solidFill>
                  <a:srgbClr val="404040"/>
                </a:solidFill>
                <a:latin typeface="Calibri"/>
                <a:cs typeface="Calibri"/>
              </a:rPr>
              <a:t>ve</a:t>
            </a:r>
            <a:r>
              <a:rPr dirty="0" sz="32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404040"/>
                </a:solidFill>
                <a:latin typeface="Calibri"/>
                <a:cs typeface="Calibri"/>
              </a:rPr>
              <a:t>sürdürülebilirlik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/>
              <a:t>V</a:t>
            </a:r>
            <a:r>
              <a:rPr dirty="0" spc="-175"/>
              <a:t> </a:t>
            </a:r>
            <a:r>
              <a:rPr dirty="0" spc="-50"/>
              <a:t>Modeli	</a:t>
            </a:r>
          </a:p>
        </p:txBody>
      </p:sp>
      <p:sp>
        <p:nvSpPr>
          <p:cNvPr id="3" name="object 3"/>
          <p:cNvSpPr/>
          <p:nvPr/>
        </p:nvSpPr>
        <p:spPr>
          <a:xfrm>
            <a:off x="1364960" y="1973059"/>
            <a:ext cx="6283559" cy="350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/>
              <a:t>V</a:t>
            </a:r>
            <a:r>
              <a:rPr dirty="0" spc="-190"/>
              <a:t> </a:t>
            </a:r>
            <a:r>
              <a:rPr dirty="0" spc="-50"/>
              <a:t>Modeli	</a:t>
            </a:r>
          </a:p>
        </p:txBody>
      </p:sp>
      <p:sp>
        <p:nvSpPr>
          <p:cNvPr id="3" name="object 3"/>
          <p:cNvSpPr/>
          <p:nvPr/>
        </p:nvSpPr>
        <p:spPr>
          <a:xfrm>
            <a:off x="640080" y="2712720"/>
            <a:ext cx="1325880" cy="464820"/>
          </a:xfrm>
          <a:custGeom>
            <a:avLst/>
            <a:gdLst/>
            <a:ahLst/>
            <a:cxnLst/>
            <a:rect l="l" t="t" r="r" b="b"/>
            <a:pathLst>
              <a:path w="1325880" h="464819">
                <a:moveTo>
                  <a:pt x="1248409" y="0"/>
                </a:moveTo>
                <a:lnTo>
                  <a:pt x="0" y="0"/>
                </a:lnTo>
                <a:lnTo>
                  <a:pt x="0" y="464819"/>
                </a:lnTo>
                <a:lnTo>
                  <a:pt x="1325880" y="464819"/>
                </a:lnTo>
                <a:lnTo>
                  <a:pt x="1325880" y="77469"/>
                </a:lnTo>
                <a:lnTo>
                  <a:pt x="1248409" y="0"/>
                </a:lnTo>
                <a:close/>
              </a:path>
            </a:pathLst>
          </a:custGeom>
          <a:solidFill>
            <a:srgbClr val="1382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7707" y="1688210"/>
            <a:ext cx="4686935" cy="1521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8400"/>
              </a:lnSpc>
              <a:spcBef>
                <a:spcPts val="100"/>
              </a:spcBef>
            </a:pPr>
            <a:r>
              <a:rPr dirty="0" sz="2000">
                <a:solidFill>
                  <a:srgbClr val="C00000"/>
                </a:solidFill>
                <a:latin typeface="Calibri"/>
                <a:cs typeface="Calibri"/>
              </a:rPr>
              <a:t>Sol </a:t>
            </a:r>
            <a:r>
              <a:rPr dirty="0" sz="2000" spc="-15">
                <a:solidFill>
                  <a:srgbClr val="C00000"/>
                </a:solidFill>
                <a:latin typeface="Calibri"/>
                <a:cs typeface="Calibri"/>
              </a:rPr>
              <a:t>taraf </a:t>
            </a:r>
            <a:r>
              <a:rPr dirty="0" sz="2000" spc="-5">
                <a:solidFill>
                  <a:srgbClr val="C00000"/>
                </a:solidFill>
                <a:latin typeface="Calibri"/>
                <a:cs typeface="Calibri"/>
              </a:rPr>
              <a:t>üretim, sağ </a:t>
            </a:r>
            <a:r>
              <a:rPr dirty="0" sz="2000" spc="-15">
                <a:solidFill>
                  <a:srgbClr val="C00000"/>
                </a:solidFill>
                <a:latin typeface="Calibri"/>
                <a:cs typeface="Calibri"/>
              </a:rPr>
              <a:t>taraf </a:t>
            </a:r>
            <a:r>
              <a:rPr dirty="0" sz="2000" spc="-5">
                <a:solidFill>
                  <a:srgbClr val="C00000"/>
                </a:solidFill>
                <a:latin typeface="Calibri"/>
                <a:cs typeface="Calibri"/>
              </a:rPr>
              <a:t>sınama </a:t>
            </a:r>
            <a:r>
              <a:rPr dirty="0" sz="2000" spc="-15">
                <a:solidFill>
                  <a:srgbClr val="C00000"/>
                </a:solidFill>
                <a:latin typeface="Calibri"/>
                <a:cs typeface="Calibri"/>
              </a:rPr>
              <a:t>işlemleridir.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V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süreç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modelinin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temel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çıktıları;</a:t>
            </a:r>
            <a:endParaRPr sz="2000">
              <a:latin typeface="Calibri"/>
              <a:cs typeface="Calibri"/>
            </a:endParaRPr>
          </a:p>
          <a:p>
            <a:pPr marL="216535">
              <a:lnSpc>
                <a:spcPct val="100000"/>
              </a:lnSpc>
              <a:spcBef>
                <a:spcPts val="810"/>
              </a:spcBef>
            </a:pP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Kullanıcı</a:t>
            </a:r>
            <a:endParaRPr sz="1600">
              <a:latin typeface="Calibri"/>
              <a:cs typeface="Calibri"/>
            </a:endParaRPr>
          </a:p>
          <a:p>
            <a:pPr marL="274955">
              <a:lnSpc>
                <a:spcPct val="100000"/>
              </a:lnSpc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Modeli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080" y="3177539"/>
            <a:ext cx="7886700" cy="645160"/>
          </a:xfrm>
          <a:custGeom>
            <a:avLst/>
            <a:gdLst/>
            <a:ahLst/>
            <a:cxnLst/>
            <a:rect l="l" t="t" r="r" b="b"/>
            <a:pathLst>
              <a:path w="7886700" h="645160">
                <a:moveTo>
                  <a:pt x="0" y="645160"/>
                </a:moveTo>
                <a:lnTo>
                  <a:pt x="7886700" y="645160"/>
                </a:lnTo>
                <a:lnTo>
                  <a:pt x="7886700" y="0"/>
                </a:lnTo>
                <a:lnTo>
                  <a:pt x="0" y="0"/>
                </a:lnTo>
                <a:lnTo>
                  <a:pt x="0" y="645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40080" y="3177539"/>
            <a:ext cx="7886700" cy="645160"/>
          </a:xfrm>
          <a:prstGeom prst="rect">
            <a:avLst/>
          </a:prstGeom>
          <a:ln w="15240">
            <a:solidFill>
              <a:srgbClr val="1CACE3"/>
            </a:solidFill>
          </a:ln>
        </p:spPr>
        <p:txBody>
          <a:bodyPr wrap="square" lIns="0" tIns="67310" rIns="0" bIns="0" rtlCol="0" vert="horz">
            <a:spAutoFit/>
          </a:bodyPr>
          <a:lstStyle/>
          <a:p>
            <a:pPr marL="92075" marR="953769">
              <a:lnSpc>
                <a:spcPct val="100000"/>
              </a:lnSpc>
              <a:spcBef>
                <a:spcPts val="530"/>
              </a:spcBef>
            </a:pPr>
            <a:r>
              <a:rPr dirty="0" sz="1600" spc="-10">
                <a:latin typeface="Calibri"/>
                <a:cs typeface="Calibri"/>
              </a:rPr>
              <a:t>Geliştirme sürecinin kullanıcı ile olan ilişkileri tanımlanmakta </a:t>
            </a:r>
            <a:r>
              <a:rPr dirty="0" sz="1600" spc="-15">
                <a:latin typeface="Calibri"/>
                <a:cs typeface="Calibri"/>
              </a:rPr>
              <a:t>ve </a:t>
            </a:r>
            <a:r>
              <a:rPr dirty="0" sz="1600" spc="-10">
                <a:solidFill>
                  <a:srgbClr val="993300"/>
                </a:solidFill>
                <a:latin typeface="Calibri"/>
                <a:cs typeface="Calibri"/>
              </a:rPr>
              <a:t>sistemin nasıl </a:t>
            </a:r>
            <a:r>
              <a:rPr dirty="0" sz="1600" spc="-15">
                <a:solidFill>
                  <a:srgbClr val="993300"/>
                </a:solidFill>
                <a:latin typeface="Calibri"/>
                <a:cs typeface="Calibri"/>
              </a:rPr>
              <a:t>kabul  </a:t>
            </a:r>
            <a:r>
              <a:rPr dirty="0" sz="1600" spc="-5">
                <a:solidFill>
                  <a:srgbClr val="993300"/>
                </a:solidFill>
                <a:latin typeface="Calibri"/>
                <a:cs typeface="Calibri"/>
              </a:rPr>
              <a:t>edileceğine </a:t>
            </a:r>
            <a:r>
              <a:rPr dirty="0" sz="1600" spc="-10">
                <a:solidFill>
                  <a:srgbClr val="993300"/>
                </a:solidFill>
                <a:latin typeface="Calibri"/>
                <a:cs typeface="Calibri"/>
              </a:rPr>
              <a:t>ilişkin </a:t>
            </a:r>
            <a:r>
              <a:rPr dirty="0" sz="1600" spc="-5">
                <a:solidFill>
                  <a:srgbClr val="993300"/>
                </a:solidFill>
                <a:latin typeface="Calibri"/>
                <a:cs typeface="Calibri"/>
              </a:rPr>
              <a:t>sınama belirtimleri </a:t>
            </a:r>
            <a:r>
              <a:rPr dirty="0" sz="1600" spc="-15">
                <a:solidFill>
                  <a:srgbClr val="993300"/>
                </a:solidFill>
                <a:latin typeface="Calibri"/>
                <a:cs typeface="Calibri"/>
              </a:rPr>
              <a:t>ve </a:t>
            </a:r>
            <a:r>
              <a:rPr dirty="0" sz="1600" spc="-10">
                <a:solidFill>
                  <a:srgbClr val="993300"/>
                </a:solidFill>
                <a:latin typeface="Calibri"/>
                <a:cs typeface="Calibri"/>
              </a:rPr>
              <a:t>planları </a:t>
            </a:r>
            <a:r>
              <a:rPr dirty="0" sz="1600" spc="-15">
                <a:solidFill>
                  <a:srgbClr val="993300"/>
                </a:solidFill>
                <a:latin typeface="Calibri"/>
                <a:cs typeface="Calibri"/>
              </a:rPr>
              <a:t>ortaya</a:t>
            </a:r>
            <a:r>
              <a:rPr dirty="0" sz="1600" spc="70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993300"/>
                </a:solidFill>
                <a:latin typeface="Calibri"/>
                <a:cs typeface="Calibri"/>
              </a:rPr>
              <a:t>çıkarılmaktadır.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" y="3822700"/>
            <a:ext cx="1325880" cy="510540"/>
          </a:xfrm>
          <a:custGeom>
            <a:avLst/>
            <a:gdLst/>
            <a:ahLst/>
            <a:cxnLst/>
            <a:rect l="l" t="t" r="r" b="b"/>
            <a:pathLst>
              <a:path w="1325880" h="510539">
                <a:moveTo>
                  <a:pt x="1240789" y="0"/>
                </a:moveTo>
                <a:lnTo>
                  <a:pt x="0" y="0"/>
                </a:lnTo>
                <a:lnTo>
                  <a:pt x="0" y="510539"/>
                </a:lnTo>
                <a:lnTo>
                  <a:pt x="1325880" y="510539"/>
                </a:lnTo>
                <a:lnTo>
                  <a:pt x="1325880" y="85089"/>
                </a:lnTo>
                <a:lnTo>
                  <a:pt x="1240789" y="0"/>
                </a:lnTo>
                <a:close/>
              </a:path>
            </a:pathLst>
          </a:custGeom>
          <a:solidFill>
            <a:srgbClr val="1382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0080" y="3822700"/>
            <a:ext cx="1325880" cy="510540"/>
          </a:xfrm>
          <a:custGeom>
            <a:avLst/>
            <a:gdLst/>
            <a:ahLst/>
            <a:cxnLst/>
            <a:rect l="l" t="t" r="r" b="b"/>
            <a:pathLst>
              <a:path w="1325880" h="510539">
                <a:moveTo>
                  <a:pt x="0" y="0"/>
                </a:moveTo>
                <a:lnTo>
                  <a:pt x="1240789" y="0"/>
                </a:lnTo>
                <a:lnTo>
                  <a:pt x="1325880" y="85089"/>
                </a:lnTo>
                <a:lnTo>
                  <a:pt x="1325880" y="510539"/>
                </a:lnTo>
                <a:lnTo>
                  <a:pt x="0" y="51053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0080" y="4333240"/>
            <a:ext cx="7886700" cy="393700"/>
          </a:xfrm>
          <a:custGeom>
            <a:avLst/>
            <a:gdLst/>
            <a:ahLst/>
            <a:cxnLst/>
            <a:rect l="l" t="t" r="r" b="b"/>
            <a:pathLst>
              <a:path w="7886700" h="393700">
                <a:moveTo>
                  <a:pt x="0" y="393700"/>
                </a:moveTo>
                <a:lnTo>
                  <a:pt x="7886700" y="393700"/>
                </a:lnTo>
                <a:lnTo>
                  <a:pt x="7886700" y="0"/>
                </a:lnTo>
                <a:lnTo>
                  <a:pt x="0" y="0"/>
                </a:lnTo>
                <a:lnTo>
                  <a:pt x="0" y="393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0080" y="4333240"/>
            <a:ext cx="7886700" cy="393700"/>
          </a:xfrm>
          <a:custGeom>
            <a:avLst/>
            <a:gdLst/>
            <a:ahLst/>
            <a:cxnLst/>
            <a:rect l="l" t="t" r="r" b="b"/>
            <a:pathLst>
              <a:path w="7886700" h="393700">
                <a:moveTo>
                  <a:pt x="0" y="393700"/>
                </a:moveTo>
                <a:lnTo>
                  <a:pt x="7886700" y="393700"/>
                </a:lnTo>
                <a:lnTo>
                  <a:pt x="7886700" y="0"/>
                </a:lnTo>
                <a:lnTo>
                  <a:pt x="0" y="0"/>
                </a:lnTo>
                <a:lnTo>
                  <a:pt x="0" y="393700"/>
                </a:lnTo>
                <a:close/>
              </a:path>
            </a:pathLst>
          </a:custGeom>
          <a:ln w="1524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2780" y="4683759"/>
            <a:ext cx="1783080" cy="563880"/>
          </a:xfrm>
          <a:custGeom>
            <a:avLst/>
            <a:gdLst/>
            <a:ahLst/>
            <a:cxnLst/>
            <a:rect l="l" t="t" r="r" b="b"/>
            <a:pathLst>
              <a:path w="1783080" h="563879">
                <a:moveTo>
                  <a:pt x="1689100" y="0"/>
                </a:moveTo>
                <a:lnTo>
                  <a:pt x="0" y="0"/>
                </a:lnTo>
                <a:lnTo>
                  <a:pt x="0" y="563879"/>
                </a:lnTo>
                <a:lnTo>
                  <a:pt x="1783080" y="563879"/>
                </a:lnTo>
                <a:lnTo>
                  <a:pt x="1783080" y="93979"/>
                </a:lnTo>
                <a:lnTo>
                  <a:pt x="1689100" y="0"/>
                </a:lnTo>
                <a:close/>
              </a:path>
            </a:pathLst>
          </a:custGeom>
          <a:solidFill>
            <a:srgbClr val="1382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2780" y="4683759"/>
            <a:ext cx="1783080" cy="563880"/>
          </a:xfrm>
          <a:custGeom>
            <a:avLst/>
            <a:gdLst/>
            <a:ahLst/>
            <a:cxnLst/>
            <a:rect l="l" t="t" r="r" b="b"/>
            <a:pathLst>
              <a:path w="1783080" h="563879">
                <a:moveTo>
                  <a:pt x="0" y="0"/>
                </a:moveTo>
                <a:lnTo>
                  <a:pt x="1689100" y="0"/>
                </a:lnTo>
                <a:lnTo>
                  <a:pt x="1783080" y="93979"/>
                </a:lnTo>
                <a:lnTo>
                  <a:pt x="1783080" y="563879"/>
                </a:lnTo>
                <a:lnTo>
                  <a:pt x="0" y="56387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19455" y="3831590"/>
            <a:ext cx="7172325" cy="1403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4635" marR="6293485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600" spc="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600" spc="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i  Model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dirty="0" sz="1600" spc="-10">
                <a:latin typeface="Calibri"/>
                <a:cs typeface="Calibri"/>
              </a:rPr>
              <a:t>Sistem tasarımı </a:t>
            </a:r>
            <a:r>
              <a:rPr dirty="0" sz="1600" spc="-15">
                <a:latin typeface="Calibri"/>
                <a:cs typeface="Calibri"/>
              </a:rPr>
              <a:t>ve </a:t>
            </a:r>
            <a:r>
              <a:rPr dirty="0" sz="1600" spc="-10">
                <a:latin typeface="Calibri"/>
                <a:cs typeface="Calibri"/>
              </a:rPr>
              <a:t>oluşacak altsistem ile </a:t>
            </a:r>
            <a:r>
              <a:rPr dirty="0" sz="1600" spc="-5">
                <a:latin typeface="Calibri"/>
                <a:cs typeface="Calibri"/>
              </a:rPr>
              <a:t>tüm </a:t>
            </a:r>
            <a:r>
              <a:rPr dirty="0" sz="1600" spc="-10">
                <a:latin typeface="Calibri"/>
                <a:cs typeface="Calibri"/>
              </a:rPr>
              <a:t>sistemin </a:t>
            </a:r>
            <a:r>
              <a:rPr dirty="0" sz="1600" spc="-5">
                <a:latin typeface="Calibri"/>
                <a:cs typeface="Calibri"/>
              </a:rPr>
              <a:t>sınama işlemlerine </a:t>
            </a:r>
            <a:r>
              <a:rPr dirty="0" sz="1600" spc="-10">
                <a:latin typeface="Calibri"/>
                <a:cs typeface="Calibri"/>
              </a:rPr>
              <a:t>ilişkin</a:t>
            </a:r>
            <a:r>
              <a:rPr dirty="0" sz="1600" spc="21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işlevler.</a:t>
            </a:r>
            <a:endParaRPr sz="1600">
              <a:latin typeface="Calibri"/>
              <a:cs typeface="Calibri"/>
            </a:endParaRPr>
          </a:p>
          <a:p>
            <a:pPr algn="ctr" marR="5561330">
              <a:lnSpc>
                <a:spcPct val="100000"/>
              </a:lnSpc>
              <a:spcBef>
                <a:spcPts val="730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Gerçekleştirim</a:t>
            </a:r>
            <a:endParaRPr sz="1600">
              <a:latin typeface="Calibri"/>
              <a:cs typeface="Calibri"/>
            </a:endParaRPr>
          </a:p>
          <a:p>
            <a:pPr algn="ctr" marR="5565140">
              <a:lnSpc>
                <a:spcPct val="100000"/>
              </a:lnSpc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Modeli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2940" y="5214620"/>
            <a:ext cx="7886700" cy="297180"/>
          </a:xfrm>
          <a:custGeom>
            <a:avLst/>
            <a:gdLst/>
            <a:ahLst/>
            <a:cxnLst/>
            <a:rect l="l" t="t" r="r" b="b"/>
            <a:pathLst>
              <a:path w="7886700" h="297179">
                <a:moveTo>
                  <a:pt x="0" y="297179"/>
                </a:moveTo>
                <a:lnTo>
                  <a:pt x="7886700" y="297179"/>
                </a:lnTo>
                <a:lnTo>
                  <a:pt x="7886700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62940" y="5214620"/>
            <a:ext cx="7886700" cy="297180"/>
          </a:xfrm>
          <a:prstGeom prst="rect">
            <a:avLst/>
          </a:prstGeom>
          <a:ln w="15240">
            <a:solidFill>
              <a:srgbClr val="1CACE3"/>
            </a:solidFill>
          </a:ln>
        </p:spPr>
        <p:txBody>
          <a:bodyPr wrap="square" lIns="0" tIns="1587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25"/>
              </a:spcBef>
            </a:pPr>
            <a:r>
              <a:rPr dirty="0" sz="1600" spc="-20">
                <a:latin typeface="Calibri"/>
                <a:cs typeface="Calibri"/>
              </a:rPr>
              <a:t>Yazılım </a:t>
            </a:r>
            <a:r>
              <a:rPr dirty="0" sz="1600" spc="-5">
                <a:latin typeface="Calibri"/>
                <a:cs typeface="Calibri"/>
              </a:rPr>
              <a:t>modüllerinin </a:t>
            </a:r>
            <a:r>
              <a:rPr dirty="0" sz="1600" spc="-15">
                <a:latin typeface="Calibri"/>
                <a:cs typeface="Calibri"/>
              </a:rPr>
              <a:t>kodlanması ve </a:t>
            </a:r>
            <a:r>
              <a:rPr dirty="0" sz="1600" spc="-10">
                <a:latin typeface="Calibri"/>
                <a:cs typeface="Calibri"/>
              </a:rPr>
              <a:t>sınanmasına ilişkin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 spc="-30">
                <a:latin typeface="Calibri"/>
                <a:cs typeface="Calibri"/>
              </a:rPr>
              <a:t>fonksiyonlar.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/>
              <a:t>V</a:t>
            </a:r>
            <a:r>
              <a:rPr dirty="0" spc="-190"/>
              <a:t> </a:t>
            </a:r>
            <a:r>
              <a:rPr dirty="0" spc="-50"/>
              <a:t>Modeli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11020"/>
            <a:ext cx="7419975" cy="370967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04139" marR="5080" indent="-91440">
              <a:lnSpc>
                <a:spcPts val="1839"/>
              </a:lnSpc>
              <a:spcBef>
                <a:spcPts val="52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Belirsizliklerin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az, </a:t>
            </a:r>
            <a:r>
              <a:rPr dirty="0" sz="1900">
                <a:solidFill>
                  <a:srgbClr val="993300"/>
                </a:solidFill>
                <a:latin typeface="Calibri"/>
                <a:cs typeface="Calibri"/>
              </a:rPr>
              <a:t>iş tanımlarının </a:t>
            </a:r>
            <a:r>
              <a:rPr dirty="0" sz="1900" spc="-5">
                <a:solidFill>
                  <a:srgbClr val="993300"/>
                </a:solidFill>
                <a:latin typeface="Calibri"/>
                <a:cs typeface="Calibri"/>
              </a:rPr>
              <a:t>belirgin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olduğu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BT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projeleri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uygun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bir  </a:t>
            </a:r>
            <a:r>
              <a:rPr dirty="0" sz="1900" spc="-25">
                <a:solidFill>
                  <a:srgbClr val="404040"/>
                </a:solidFill>
                <a:latin typeface="Calibri"/>
                <a:cs typeface="Calibri"/>
              </a:rPr>
              <a:t>modeldir.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"/>
            </a:pPr>
            <a:endParaRPr sz="17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Model, </a:t>
            </a:r>
            <a:r>
              <a:rPr dirty="0" sz="1900" spc="-5">
                <a:solidFill>
                  <a:srgbClr val="993300"/>
                </a:solidFill>
                <a:latin typeface="Calibri"/>
                <a:cs typeface="Calibri"/>
              </a:rPr>
              <a:t>kullanıcının </a:t>
            </a:r>
            <a:r>
              <a:rPr dirty="0" sz="1900" spc="-20">
                <a:solidFill>
                  <a:srgbClr val="993300"/>
                </a:solidFill>
                <a:latin typeface="Calibri"/>
                <a:cs typeface="Calibri"/>
              </a:rPr>
              <a:t>projeye </a:t>
            </a:r>
            <a:r>
              <a:rPr dirty="0" sz="1900" spc="-10">
                <a:solidFill>
                  <a:srgbClr val="993300"/>
                </a:solidFill>
                <a:latin typeface="Calibri"/>
                <a:cs typeface="Calibri"/>
              </a:rPr>
              <a:t>katkısını</a:t>
            </a:r>
            <a:r>
              <a:rPr dirty="0" sz="1900" spc="60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arttırmaktadır.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2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spcBef>
                <a:spcPts val="163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BT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projesinin </a:t>
            </a:r>
            <a:r>
              <a:rPr dirty="0" sz="1900">
                <a:solidFill>
                  <a:srgbClr val="993300"/>
                </a:solidFill>
                <a:latin typeface="Calibri"/>
                <a:cs typeface="Calibri"/>
              </a:rPr>
              <a:t>iki aşamalı </a:t>
            </a:r>
            <a:r>
              <a:rPr dirty="0" sz="1900" spc="-10">
                <a:solidFill>
                  <a:srgbClr val="993300"/>
                </a:solidFill>
                <a:latin typeface="Calibri"/>
                <a:cs typeface="Calibri"/>
              </a:rPr>
              <a:t>olarak </a:t>
            </a:r>
            <a:r>
              <a:rPr dirty="0" sz="1900">
                <a:solidFill>
                  <a:srgbClr val="993300"/>
                </a:solidFill>
                <a:latin typeface="Calibri"/>
                <a:cs typeface="Calibri"/>
              </a:rPr>
              <a:t>ihale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edilmesi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oldukça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uygundur: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Wingdings"/>
              <a:buChar char=""/>
            </a:pPr>
            <a:endParaRPr sz="2250">
              <a:latin typeface="Times New Roman"/>
              <a:cs typeface="Times New Roman"/>
            </a:endParaRPr>
          </a:p>
          <a:p>
            <a:pPr lvl="1" marL="396240" marR="656590" indent="-182880">
              <a:lnSpc>
                <a:spcPts val="1639"/>
              </a:lnSpc>
              <a:spcBef>
                <a:spcPts val="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İlk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ihalede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kullanıcı modeli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hedeflenerek,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iş analizi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kabul sınamalarının  tanımları</a:t>
            </a:r>
            <a:r>
              <a:rPr dirty="0" sz="170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yapılmakta,</a:t>
            </a:r>
            <a:endParaRPr sz="17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Calibri"/>
              <a:buChar char="◦"/>
            </a:pPr>
            <a:endParaRPr sz="2450">
              <a:latin typeface="Times New Roman"/>
              <a:cs typeface="Times New Roman"/>
            </a:endParaRPr>
          </a:p>
          <a:p>
            <a:pPr lvl="1" marL="396240" marR="1036955" indent="-182880">
              <a:lnSpc>
                <a:spcPct val="79400"/>
              </a:lnSpc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İkinci ihalede ise ilkinde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elde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edilmiş olan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kullanıcı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modeli</a:t>
            </a:r>
            <a:r>
              <a:rPr dirty="0" sz="1700" spc="-2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tasarlanıp, 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gerçeklenmektedir.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/>
              <a:t>V </a:t>
            </a:r>
            <a:r>
              <a:rPr dirty="0" spc="-50"/>
              <a:t>Modeli </a:t>
            </a:r>
            <a:r>
              <a:rPr dirty="0"/>
              <a:t>-</a:t>
            </a:r>
            <a:r>
              <a:rPr dirty="0" spc="-295"/>
              <a:t> </a:t>
            </a:r>
            <a:r>
              <a:rPr dirty="0" spc="-80"/>
              <a:t>Avantajları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465059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Verification 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validation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planları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erken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aşamalarda</a:t>
            </a:r>
            <a:r>
              <a:rPr dirty="0" sz="20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vurgulanır.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2565">
              <a:lnSpc>
                <a:spcPts val="228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Verification 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validation sadece son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üründe değil tüm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teslim</a:t>
            </a:r>
            <a:r>
              <a:rPr dirty="0" sz="20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edilebilir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ürünlerde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uygulanır.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Proje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yönetimi tarafında takibi</a:t>
            </a:r>
            <a:r>
              <a:rPr dirty="0" sz="20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kolaydır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Kullanımı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kolaydır.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2940" y="3721022"/>
            <a:ext cx="1549400" cy="1547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/>
              <a:t>V </a:t>
            </a:r>
            <a:r>
              <a:rPr dirty="0" spc="-50"/>
              <a:t>Modeli </a:t>
            </a:r>
            <a:r>
              <a:rPr dirty="0"/>
              <a:t>-</a:t>
            </a:r>
            <a:r>
              <a:rPr dirty="0" spc="-290"/>
              <a:t> </a:t>
            </a:r>
            <a:r>
              <a:rPr dirty="0" spc="-80"/>
              <a:t>Dezavanatjları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6982459" cy="2139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Aynı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zamanda gerçekleştirilebilecek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olaylara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kolay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imkan</a:t>
            </a:r>
            <a:r>
              <a:rPr dirty="0" sz="2000" spc="1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tanımaz.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Aşamalar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arasında tekrarlamaları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kullanmaz.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Risk çözümleme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ile ilgili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aktiviteleri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içermez.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0479" y="2885439"/>
            <a:ext cx="142494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100"/>
              <a:t>Yazılım </a:t>
            </a:r>
            <a:r>
              <a:rPr dirty="0" spc="-110"/>
              <a:t>Yaşam </a:t>
            </a:r>
            <a:r>
              <a:rPr dirty="0" spc="-55"/>
              <a:t>Döngüsü</a:t>
            </a:r>
            <a:r>
              <a:rPr dirty="0" spc="45"/>
              <a:t> </a:t>
            </a:r>
            <a:r>
              <a:rPr dirty="0" spc="-55"/>
              <a:t>Nedir?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6267" y="1999615"/>
            <a:ext cx="7915909" cy="3341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indent="-182245">
              <a:lnSpc>
                <a:spcPts val="1939"/>
              </a:lnSpc>
              <a:spcBef>
                <a:spcPts val="1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spc="-20">
                <a:solidFill>
                  <a:srgbClr val="1D6194"/>
                </a:solidFill>
                <a:latin typeface="Calibri"/>
                <a:cs typeface="Calibri"/>
              </a:rPr>
              <a:t>Yazılım </a:t>
            </a:r>
            <a:r>
              <a:rPr dirty="0" sz="1800" spc="-10">
                <a:solidFill>
                  <a:srgbClr val="1D6194"/>
                </a:solidFill>
                <a:latin typeface="Calibri"/>
                <a:cs typeface="Calibri"/>
              </a:rPr>
              <a:t>yaşam </a:t>
            </a:r>
            <a:r>
              <a:rPr dirty="0" sz="1800" spc="-5">
                <a:solidFill>
                  <a:srgbClr val="1D6194"/>
                </a:solidFill>
                <a:latin typeface="Calibri"/>
                <a:cs typeface="Calibri"/>
              </a:rPr>
              <a:t>döngüsü, </a:t>
            </a:r>
            <a:r>
              <a:rPr dirty="0" sz="1800">
                <a:solidFill>
                  <a:srgbClr val="1D6194"/>
                </a:solidFill>
                <a:latin typeface="Calibri"/>
                <a:cs typeface="Calibri"/>
              </a:rPr>
              <a:t>herhangi </a:t>
            </a:r>
            <a:r>
              <a:rPr dirty="0" sz="1800" spc="-5">
                <a:solidFill>
                  <a:srgbClr val="1D6194"/>
                </a:solidFill>
                <a:latin typeface="Calibri"/>
                <a:cs typeface="Calibri"/>
              </a:rPr>
              <a:t>bir yazılımın, </a:t>
            </a:r>
            <a:r>
              <a:rPr dirty="0" sz="1800" spc="-10">
                <a:solidFill>
                  <a:srgbClr val="1D6194"/>
                </a:solidFill>
                <a:latin typeface="Calibri"/>
                <a:cs typeface="Calibri"/>
              </a:rPr>
              <a:t>üretim </a:t>
            </a:r>
            <a:r>
              <a:rPr dirty="0" sz="1800">
                <a:solidFill>
                  <a:srgbClr val="1D6194"/>
                </a:solidFill>
                <a:latin typeface="Calibri"/>
                <a:cs typeface="Calibri"/>
              </a:rPr>
              <a:t>aşaması </a:t>
            </a:r>
            <a:r>
              <a:rPr dirty="0" sz="1800" spc="-10">
                <a:solidFill>
                  <a:srgbClr val="1D6194"/>
                </a:solidFill>
                <a:latin typeface="Calibri"/>
                <a:cs typeface="Calibri"/>
              </a:rPr>
              <a:t>ve </a:t>
            </a:r>
            <a:r>
              <a:rPr dirty="0" sz="1800" spc="-5">
                <a:solidFill>
                  <a:srgbClr val="1D6194"/>
                </a:solidFill>
                <a:latin typeface="Calibri"/>
                <a:cs typeface="Calibri"/>
              </a:rPr>
              <a:t>kullanım</a:t>
            </a:r>
            <a:r>
              <a:rPr dirty="0" sz="1800" spc="20">
                <a:solidFill>
                  <a:srgbClr val="1D619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D6194"/>
                </a:solidFill>
                <a:latin typeface="Calibri"/>
                <a:cs typeface="Calibri"/>
              </a:rPr>
              <a:t>aşaması</a:t>
            </a:r>
            <a:endParaRPr sz="1800">
              <a:latin typeface="Calibri"/>
              <a:cs typeface="Calibri"/>
            </a:endParaRPr>
          </a:p>
          <a:p>
            <a:pPr marL="104139">
              <a:lnSpc>
                <a:spcPts val="1939"/>
              </a:lnSpc>
            </a:pPr>
            <a:r>
              <a:rPr dirty="0" sz="1800" spc="-5">
                <a:solidFill>
                  <a:srgbClr val="1D6194"/>
                </a:solidFill>
                <a:latin typeface="Calibri"/>
                <a:cs typeface="Calibri"/>
              </a:rPr>
              <a:t>birlikte olmak </a:t>
            </a:r>
            <a:r>
              <a:rPr dirty="0" sz="1800" spc="-15">
                <a:solidFill>
                  <a:srgbClr val="1D6194"/>
                </a:solidFill>
                <a:latin typeface="Calibri"/>
                <a:cs typeface="Calibri"/>
              </a:rPr>
              <a:t>üzere </a:t>
            </a:r>
            <a:r>
              <a:rPr dirty="0" sz="1800" spc="-10">
                <a:solidFill>
                  <a:srgbClr val="1D6194"/>
                </a:solidFill>
                <a:latin typeface="Calibri"/>
                <a:cs typeface="Calibri"/>
              </a:rPr>
              <a:t>geçirdiği </a:t>
            </a:r>
            <a:r>
              <a:rPr dirty="0" sz="1800" spc="-5">
                <a:solidFill>
                  <a:srgbClr val="1D6194"/>
                </a:solidFill>
                <a:latin typeface="Calibri"/>
                <a:cs typeface="Calibri"/>
              </a:rPr>
              <a:t>tüm </a:t>
            </a:r>
            <a:r>
              <a:rPr dirty="0" sz="1800">
                <a:solidFill>
                  <a:srgbClr val="1D6194"/>
                </a:solidFill>
                <a:latin typeface="Calibri"/>
                <a:cs typeface="Calibri"/>
              </a:rPr>
              <a:t>aşamalar </a:t>
            </a:r>
            <a:r>
              <a:rPr dirty="0" sz="1800" spc="-5">
                <a:solidFill>
                  <a:srgbClr val="1D6194"/>
                </a:solidFill>
                <a:latin typeface="Calibri"/>
                <a:cs typeface="Calibri"/>
              </a:rPr>
              <a:t>biçiminde</a:t>
            </a:r>
            <a:r>
              <a:rPr dirty="0" sz="1800" spc="95">
                <a:solidFill>
                  <a:srgbClr val="1D6194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1D6194"/>
                </a:solidFill>
                <a:latin typeface="Calibri"/>
                <a:cs typeface="Calibri"/>
              </a:rPr>
              <a:t>tanımlanır.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94945" indent="-182880">
              <a:lnSpc>
                <a:spcPts val="1939"/>
              </a:lnSpc>
              <a:spcBef>
                <a:spcPts val="5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Yazılım</a:t>
            </a:r>
            <a:r>
              <a:rPr dirty="0" sz="18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işlevleri</a:t>
            </a:r>
            <a:r>
              <a:rPr dirty="0" sz="1800" spc="1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ile</a:t>
            </a:r>
            <a:r>
              <a:rPr dirty="0" sz="18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ilgili</a:t>
            </a:r>
            <a:r>
              <a:rPr dirty="0" sz="1800" spc="1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gereksinimler</a:t>
            </a:r>
            <a:r>
              <a:rPr dirty="0" sz="180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sürekli</a:t>
            </a:r>
            <a:r>
              <a:rPr dirty="0" sz="1800" spc="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olarak</a:t>
            </a:r>
            <a:r>
              <a:rPr dirty="0" sz="1800" spc="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değiştiği</a:t>
            </a:r>
            <a:r>
              <a:rPr dirty="0" sz="1800" spc="1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ve</a:t>
            </a:r>
            <a:r>
              <a:rPr dirty="0" sz="1800" spc="1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genişlediği</a:t>
            </a:r>
            <a:r>
              <a:rPr dirty="0" sz="18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için,</a:t>
            </a:r>
            <a:r>
              <a:rPr dirty="0" sz="1800" spc="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söz</a:t>
            </a:r>
            <a:endParaRPr sz="1800">
              <a:latin typeface="Calibri"/>
              <a:cs typeface="Calibri"/>
            </a:endParaRPr>
          </a:p>
          <a:p>
            <a:pPr marL="104139">
              <a:lnSpc>
                <a:spcPts val="1939"/>
              </a:lnSpc>
            </a:pP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konusu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aşamalar bir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döngü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biçiminde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ele</a:t>
            </a:r>
            <a:r>
              <a:rPr dirty="0" sz="1800" spc="1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alınır.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104139" marR="7620" indent="-91440">
              <a:lnSpc>
                <a:spcPts val="1739"/>
              </a:lnSpc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Döngü içerisinde herhangi bir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aşama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da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geriye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dönmek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ve tekrar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ilerlemek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söz  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konusudur.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Wingdings"/>
              <a:buChar char=""/>
            </a:pPr>
            <a:endParaRPr sz="1750">
              <a:latin typeface="Times New Roman"/>
              <a:cs typeface="Times New Roman"/>
            </a:endParaRPr>
          </a:p>
          <a:p>
            <a:pPr marL="194945" indent="-182245">
              <a:lnSpc>
                <a:spcPct val="100000"/>
              </a:lnSpc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yaşam döngüsü tek yönlü ve doğrusal olduğu</a:t>
            </a:r>
            <a:r>
              <a:rPr dirty="0" sz="1800" spc="2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düşünülmemelidir.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75"/>
              <a:t>Prototipleme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089140" cy="2139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Gereksinim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tanımlama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fazında hızlıca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yapılan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kısmi</a:t>
            </a:r>
            <a:r>
              <a:rPr dirty="0" sz="20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gerçekleştirme.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Gereksinimler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netleştikçe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prototipi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düzelt.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Müşteri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memnun olana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kadar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düzeltmelere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devam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75"/>
              <a:t>Prototipleme	</a:t>
            </a:r>
          </a:p>
        </p:txBody>
      </p:sp>
      <p:sp>
        <p:nvSpPr>
          <p:cNvPr id="3" name="object 3"/>
          <p:cNvSpPr/>
          <p:nvPr/>
        </p:nvSpPr>
        <p:spPr>
          <a:xfrm>
            <a:off x="2694939" y="2026920"/>
            <a:ext cx="3421379" cy="3367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75"/>
              <a:t>Prototipleme </a:t>
            </a:r>
            <a:r>
              <a:rPr dirty="0"/>
              <a:t>-</a:t>
            </a:r>
            <a:r>
              <a:rPr dirty="0" spc="-75"/>
              <a:t> </a:t>
            </a:r>
            <a:r>
              <a:rPr dirty="0" spc="-80"/>
              <a:t>Avantajları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1833879"/>
            <a:ext cx="5253355" cy="304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Kullanıcı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sistem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gereksinimlerini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görebilir.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Karmaşa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yanlış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anlaşılmaları</a:t>
            </a:r>
            <a:r>
              <a:rPr dirty="0" sz="200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engeller.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296800"/>
              </a:lnSpc>
            </a:pP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Yeni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beklenmeyen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gereksinimler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netleştirilebilir.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Risk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kontrolü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sağlanır.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28359" y="2435860"/>
            <a:ext cx="2222499" cy="166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75"/>
              <a:t>Prototipleme </a:t>
            </a:r>
            <a:r>
              <a:rPr dirty="0"/>
              <a:t>-</a:t>
            </a:r>
            <a:r>
              <a:rPr dirty="0" spc="-60"/>
              <a:t> </a:t>
            </a:r>
            <a:r>
              <a:rPr dirty="0" spc="-85"/>
              <a:t>Dezavantajları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1833879"/>
            <a:ext cx="6788150" cy="304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Belgelendirmesi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olmayan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hızlı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kirli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(quick and dirty)</a:t>
            </a:r>
            <a:r>
              <a:rPr dirty="0" sz="20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prototipler.</a:t>
            </a:r>
            <a:endParaRPr sz="2000">
              <a:latin typeface="Calibri"/>
              <a:cs typeface="Calibri"/>
            </a:endParaRPr>
          </a:p>
          <a:p>
            <a:pPr marL="12700" marR="332105">
              <a:lnSpc>
                <a:spcPts val="7120"/>
              </a:lnSpc>
              <a:spcBef>
                <a:spcPts val="1025"/>
              </a:spcBef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Prototip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hedefleri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net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değilse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kod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hackleme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ya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jenga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başlar.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Düzeltme aşaması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atlanırsa,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düşük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performansa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yol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açar.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Müşteri prototipten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son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ürün gibi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görünüm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etki</a:t>
            </a:r>
            <a:r>
              <a:rPr dirty="0" sz="2000" spc="-1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bekler.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85000" y="3144520"/>
            <a:ext cx="1424940" cy="1424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293052"/>
            <a:ext cx="5643880" cy="1377315"/>
          </a:xfrm>
          <a:prstGeom prst="rect"/>
        </p:spPr>
        <p:txBody>
          <a:bodyPr wrap="square" lIns="0" tIns="126364" rIns="0" bIns="0" rtlCol="0" vert="horz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dirty="0" u="none" spc="-75"/>
              <a:t>Helezonik </a:t>
            </a:r>
            <a:r>
              <a:rPr dirty="0" u="none" spc="-50"/>
              <a:t>Model </a:t>
            </a:r>
            <a:r>
              <a:rPr dirty="0" u="none" spc="-70"/>
              <a:t>(Spiral  </a:t>
            </a:r>
            <a:r>
              <a:rPr dirty="0" u="none" spc="-50"/>
              <a:t>Model)</a:t>
            </a:r>
          </a:p>
        </p:txBody>
      </p:sp>
      <p:sp>
        <p:nvSpPr>
          <p:cNvPr id="4" name="object 4"/>
          <p:cNvSpPr/>
          <p:nvPr/>
        </p:nvSpPr>
        <p:spPr>
          <a:xfrm>
            <a:off x="1156969" y="1898650"/>
            <a:ext cx="6423659" cy="3680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6969" y="1898650"/>
            <a:ext cx="6423660" cy="3680460"/>
          </a:xfrm>
          <a:custGeom>
            <a:avLst/>
            <a:gdLst/>
            <a:ahLst/>
            <a:cxnLst/>
            <a:rect l="l" t="t" r="r" b="b"/>
            <a:pathLst>
              <a:path w="6423659" h="3680460">
                <a:moveTo>
                  <a:pt x="0" y="3680460"/>
                </a:moveTo>
                <a:lnTo>
                  <a:pt x="6423659" y="3680460"/>
                </a:lnTo>
                <a:lnTo>
                  <a:pt x="6423659" y="0"/>
                </a:lnTo>
                <a:lnTo>
                  <a:pt x="0" y="0"/>
                </a:lnTo>
                <a:lnTo>
                  <a:pt x="0" y="3680460"/>
                </a:lnTo>
                <a:close/>
              </a:path>
            </a:pathLst>
          </a:custGeom>
          <a:ln w="12700">
            <a:solidFill>
              <a:srgbClr val="2583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24610" y="3663950"/>
            <a:ext cx="5938520" cy="0"/>
          </a:xfrm>
          <a:custGeom>
            <a:avLst/>
            <a:gdLst/>
            <a:ahLst/>
            <a:cxnLst/>
            <a:rect l="l" t="t" r="r" b="b"/>
            <a:pathLst>
              <a:path w="5938520" h="0">
                <a:moveTo>
                  <a:pt x="0" y="0"/>
                </a:moveTo>
                <a:lnTo>
                  <a:pt x="5938520" y="0"/>
                </a:lnTo>
              </a:path>
            </a:pathLst>
          </a:custGeom>
          <a:ln w="330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29429" y="2073910"/>
            <a:ext cx="0" cy="3335020"/>
          </a:xfrm>
          <a:custGeom>
            <a:avLst/>
            <a:gdLst/>
            <a:ahLst/>
            <a:cxnLst/>
            <a:rect l="l" t="t" r="r" b="b"/>
            <a:pathLst>
              <a:path w="0" h="3335020">
                <a:moveTo>
                  <a:pt x="0" y="0"/>
                </a:moveTo>
                <a:lnTo>
                  <a:pt x="0" y="3335020"/>
                </a:lnTo>
              </a:path>
            </a:pathLst>
          </a:custGeom>
          <a:ln w="330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69719" y="2164079"/>
            <a:ext cx="5504180" cy="3169920"/>
          </a:xfrm>
          <a:custGeom>
            <a:avLst/>
            <a:gdLst/>
            <a:ahLst/>
            <a:cxnLst/>
            <a:rect l="l" t="t" r="r" b="b"/>
            <a:pathLst>
              <a:path w="5504180" h="3169920">
                <a:moveTo>
                  <a:pt x="1834515" y="1499235"/>
                </a:moveTo>
                <a:lnTo>
                  <a:pt x="1849374" y="1400937"/>
                </a:lnTo>
                <a:lnTo>
                  <a:pt x="1907032" y="1314958"/>
                </a:lnTo>
                <a:lnTo>
                  <a:pt x="1993900" y="1228979"/>
                </a:lnTo>
                <a:lnTo>
                  <a:pt x="2109343" y="1155192"/>
                </a:lnTo>
                <a:lnTo>
                  <a:pt x="2239010" y="1093597"/>
                </a:lnTo>
                <a:lnTo>
                  <a:pt x="2398395" y="1056894"/>
                </a:lnTo>
                <a:lnTo>
                  <a:pt x="2759456" y="1019810"/>
                </a:lnTo>
                <a:lnTo>
                  <a:pt x="3106293" y="1056894"/>
                </a:lnTo>
                <a:lnTo>
                  <a:pt x="3409696" y="1155192"/>
                </a:lnTo>
                <a:lnTo>
                  <a:pt x="3510788" y="1228979"/>
                </a:lnTo>
                <a:lnTo>
                  <a:pt x="3597148" y="1314958"/>
                </a:lnTo>
                <a:lnTo>
                  <a:pt x="3654805" y="1400937"/>
                </a:lnTo>
                <a:lnTo>
                  <a:pt x="3669665" y="1499235"/>
                </a:lnTo>
                <a:lnTo>
                  <a:pt x="3640454" y="1634109"/>
                </a:lnTo>
                <a:lnTo>
                  <a:pt x="3582797" y="1757172"/>
                </a:lnTo>
                <a:lnTo>
                  <a:pt x="3467354" y="1867662"/>
                </a:lnTo>
                <a:lnTo>
                  <a:pt x="3308477" y="1965833"/>
                </a:lnTo>
                <a:lnTo>
                  <a:pt x="3221735" y="2003044"/>
                </a:lnTo>
                <a:lnTo>
                  <a:pt x="3134868" y="2039620"/>
                </a:lnTo>
                <a:lnTo>
                  <a:pt x="2918333" y="2101215"/>
                </a:lnTo>
                <a:lnTo>
                  <a:pt x="2686939" y="2137918"/>
                </a:lnTo>
                <a:lnTo>
                  <a:pt x="2441321" y="2150110"/>
                </a:lnTo>
                <a:lnTo>
                  <a:pt x="2196084" y="2137918"/>
                </a:lnTo>
                <a:lnTo>
                  <a:pt x="1964817" y="2101215"/>
                </a:lnTo>
                <a:lnTo>
                  <a:pt x="1574546" y="1965833"/>
                </a:lnTo>
                <a:lnTo>
                  <a:pt x="1430020" y="1867662"/>
                </a:lnTo>
                <a:lnTo>
                  <a:pt x="1314577" y="1757172"/>
                </a:lnTo>
                <a:lnTo>
                  <a:pt x="1242568" y="1634109"/>
                </a:lnTo>
                <a:lnTo>
                  <a:pt x="1227836" y="1499235"/>
                </a:lnTo>
                <a:lnTo>
                  <a:pt x="1256919" y="1339342"/>
                </a:lnTo>
                <a:lnTo>
                  <a:pt x="1343787" y="1179576"/>
                </a:lnTo>
                <a:lnTo>
                  <a:pt x="1488313" y="1044321"/>
                </a:lnTo>
                <a:lnTo>
                  <a:pt x="1675765" y="909320"/>
                </a:lnTo>
                <a:lnTo>
                  <a:pt x="1892808" y="811149"/>
                </a:lnTo>
                <a:lnTo>
                  <a:pt x="2152777" y="725170"/>
                </a:lnTo>
                <a:lnTo>
                  <a:pt x="2441321" y="675767"/>
                </a:lnTo>
                <a:lnTo>
                  <a:pt x="2759456" y="663575"/>
                </a:lnTo>
                <a:lnTo>
                  <a:pt x="3062859" y="675767"/>
                </a:lnTo>
                <a:lnTo>
                  <a:pt x="3351403" y="725170"/>
                </a:lnTo>
                <a:lnTo>
                  <a:pt x="3611879" y="811149"/>
                </a:lnTo>
                <a:lnTo>
                  <a:pt x="3842766" y="909320"/>
                </a:lnTo>
                <a:lnTo>
                  <a:pt x="4016375" y="1044321"/>
                </a:lnTo>
                <a:lnTo>
                  <a:pt x="4160393" y="1179576"/>
                </a:lnTo>
                <a:lnTo>
                  <a:pt x="4218685" y="1253363"/>
                </a:lnTo>
                <a:lnTo>
                  <a:pt x="4247260" y="1339342"/>
                </a:lnTo>
                <a:lnTo>
                  <a:pt x="4290695" y="1499235"/>
                </a:lnTo>
                <a:lnTo>
                  <a:pt x="4247260" y="1695577"/>
                </a:lnTo>
                <a:lnTo>
                  <a:pt x="4146169" y="1892046"/>
                </a:lnTo>
                <a:lnTo>
                  <a:pt x="4059301" y="1978025"/>
                </a:lnTo>
                <a:lnTo>
                  <a:pt x="3972941" y="2064131"/>
                </a:lnTo>
                <a:lnTo>
                  <a:pt x="3741674" y="2211705"/>
                </a:lnTo>
                <a:lnTo>
                  <a:pt x="3481704" y="2334387"/>
                </a:lnTo>
                <a:lnTo>
                  <a:pt x="3163951" y="2433066"/>
                </a:lnTo>
                <a:lnTo>
                  <a:pt x="2817241" y="2494153"/>
                </a:lnTo>
                <a:lnTo>
                  <a:pt x="2441321" y="2506345"/>
                </a:lnTo>
                <a:lnTo>
                  <a:pt x="2080259" y="2494153"/>
                </a:lnTo>
                <a:lnTo>
                  <a:pt x="1733422" y="2433066"/>
                </a:lnTo>
                <a:lnTo>
                  <a:pt x="1415796" y="2334387"/>
                </a:lnTo>
                <a:lnTo>
                  <a:pt x="1141476" y="2211705"/>
                </a:lnTo>
                <a:lnTo>
                  <a:pt x="924432" y="2064131"/>
                </a:lnTo>
                <a:lnTo>
                  <a:pt x="838073" y="1978025"/>
                </a:lnTo>
                <a:lnTo>
                  <a:pt x="751332" y="1892046"/>
                </a:lnTo>
                <a:lnTo>
                  <a:pt x="693547" y="1793875"/>
                </a:lnTo>
                <a:lnTo>
                  <a:pt x="650113" y="1695577"/>
                </a:lnTo>
                <a:lnTo>
                  <a:pt x="606806" y="1499235"/>
                </a:lnTo>
                <a:lnTo>
                  <a:pt x="650113" y="1277874"/>
                </a:lnTo>
                <a:lnTo>
                  <a:pt x="780415" y="1056894"/>
                </a:lnTo>
                <a:lnTo>
                  <a:pt x="866775" y="958215"/>
                </a:lnTo>
                <a:lnTo>
                  <a:pt x="982599" y="860044"/>
                </a:lnTo>
                <a:lnTo>
                  <a:pt x="1098042" y="761873"/>
                </a:lnTo>
                <a:lnTo>
                  <a:pt x="1242568" y="675767"/>
                </a:lnTo>
                <a:lnTo>
                  <a:pt x="1560322" y="540893"/>
                </a:lnTo>
                <a:lnTo>
                  <a:pt x="1733422" y="479298"/>
                </a:lnTo>
                <a:lnTo>
                  <a:pt x="1921383" y="430022"/>
                </a:lnTo>
                <a:lnTo>
                  <a:pt x="2325878" y="356235"/>
                </a:lnTo>
                <a:lnTo>
                  <a:pt x="2759456" y="331850"/>
                </a:lnTo>
                <a:lnTo>
                  <a:pt x="3178302" y="356235"/>
                </a:lnTo>
                <a:lnTo>
                  <a:pt x="3394837" y="381127"/>
                </a:lnTo>
                <a:lnTo>
                  <a:pt x="3582797" y="430022"/>
                </a:lnTo>
                <a:lnTo>
                  <a:pt x="3770756" y="479298"/>
                </a:lnTo>
                <a:lnTo>
                  <a:pt x="3958208" y="540893"/>
                </a:lnTo>
                <a:lnTo>
                  <a:pt x="4117467" y="601980"/>
                </a:lnTo>
                <a:lnTo>
                  <a:pt x="4261612" y="675767"/>
                </a:lnTo>
                <a:lnTo>
                  <a:pt x="4406138" y="761873"/>
                </a:lnTo>
                <a:lnTo>
                  <a:pt x="4536313" y="860044"/>
                </a:lnTo>
                <a:lnTo>
                  <a:pt x="4724273" y="1056894"/>
                </a:lnTo>
                <a:lnTo>
                  <a:pt x="4854067" y="1277874"/>
                </a:lnTo>
                <a:lnTo>
                  <a:pt x="4883150" y="1388237"/>
                </a:lnTo>
                <a:lnTo>
                  <a:pt x="4897374" y="1499235"/>
                </a:lnTo>
                <a:lnTo>
                  <a:pt x="4854067" y="1769364"/>
                </a:lnTo>
                <a:lnTo>
                  <a:pt x="4781931" y="1892046"/>
                </a:lnTo>
                <a:lnTo>
                  <a:pt x="4709541" y="2015236"/>
                </a:lnTo>
                <a:lnTo>
                  <a:pt x="4594098" y="2125599"/>
                </a:lnTo>
                <a:lnTo>
                  <a:pt x="4478655" y="2236089"/>
                </a:lnTo>
                <a:lnTo>
                  <a:pt x="4334129" y="2346960"/>
                </a:lnTo>
                <a:lnTo>
                  <a:pt x="4175252" y="2445258"/>
                </a:lnTo>
                <a:lnTo>
                  <a:pt x="3814191" y="2605024"/>
                </a:lnTo>
                <a:lnTo>
                  <a:pt x="3394837" y="2727706"/>
                </a:lnTo>
                <a:lnTo>
                  <a:pt x="2946908" y="2813685"/>
                </a:lnTo>
                <a:lnTo>
                  <a:pt x="2441321" y="2838069"/>
                </a:lnTo>
                <a:lnTo>
                  <a:pt x="1950466" y="2813685"/>
                </a:lnTo>
                <a:lnTo>
                  <a:pt x="1719071" y="2776982"/>
                </a:lnTo>
                <a:lnTo>
                  <a:pt x="1488313" y="2727706"/>
                </a:lnTo>
                <a:lnTo>
                  <a:pt x="1083818" y="2605024"/>
                </a:lnTo>
                <a:lnTo>
                  <a:pt x="722249" y="2445258"/>
                </a:lnTo>
                <a:lnTo>
                  <a:pt x="563372" y="2346960"/>
                </a:lnTo>
                <a:lnTo>
                  <a:pt x="418846" y="2236089"/>
                </a:lnTo>
                <a:lnTo>
                  <a:pt x="187960" y="2015236"/>
                </a:lnTo>
                <a:lnTo>
                  <a:pt x="101092" y="1892046"/>
                </a:lnTo>
                <a:lnTo>
                  <a:pt x="43434" y="1769364"/>
                </a:lnTo>
                <a:lnTo>
                  <a:pt x="0" y="1499235"/>
                </a:lnTo>
                <a:lnTo>
                  <a:pt x="14351" y="1351661"/>
                </a:lnTo>
                <a:lnTo>
                  <a:pt x="57657" y="1204087"/>
                </a:lnTo>
                <a:lnTo>
                  <a:pt x="216535" y="921639"/>
                </a:lnTo>
                <a:lnTo>
                  <a:pt x="462280" y="675767"/>
                </a:lnTo>
                <a:lnTo>
                  <a:pt x="621030" y="553085"/>
                </a:lnTo>
                <a:lnTo>
                  <a:pt x="808990" y="454914"/>
                </a:lnTo>
                <a:lnTo>
                  <a:pt x="996950" y="356235"/>
                </a:lnTo>
                <a:lnTo>
                  <a:pt x="1213485" y="258064"/>
                </a:lnTo>
                <a:lnTo>
                  <a:pt x="1675765" y="123062"/>
                </a:lnTo>
                <a:lnTo>
                  <a:pt x="1935733" y="73787"/>
                </a:lnTo>
                <a:lnTo>
                  <a:pt x="2196084" y="37084"/>
                </a:lnTo>
                <a:lnTo>
                  <a:pt x="2759456" y="0"/>
                </a:lnTo>
                <a:lnTo>
                  <a:pt x="3308477" y="37084"/>
                </a:lnTo>
                <a:lnTo>
                  <a:pt x="3828415" y="123062"/>
                </a:lnTo>
                <a:lnTo>
                  <a:pt x="4290695" y="258064"/>
                </a:lnTo>
                <a:lnTo>
                  <a:pt x="4507230" y="356235"/>
                </a:lnTo>
                <a:lnTo>
                  <a:pt x="4695190" y="454914"/>
                </a:lnTo>
                <a:lnTo>
                  <a:pt x="5041900" y="675767"/>
                </a:lnTo>
                <a:lnTo>
                  <a:pt x="5171694" y="798957"/>
                </a:lnTo>
                <a:lnTo>
                  <a:pt x="5287645" y="921639"/>
                </a:lnTo>
                <a:lnTo>
                  <a:pt x="5388736" y="1069213"/>
                </a:lnTo>
                <a:lnTo>
                  <a:pt x="5446522" y="1204087"/>
                </a:lnTo>
                <a:lnTo>
                  <a:pt x="5489829" y="1351661"/>
                </a:lnTo>
                <a:lnTo>
                  <a:pt x="5504180" y="1499235"/>
                </a:lnTo>
                <a:lnTo>
                  <a:pt x="5489829" y="1659001"/>
                </a:lnTo>
                <a:lnTo>
                  <a:pt x="5446522" y="1806067"/>
                </a:lnTo>
                <a:lnTo>
                  <a:pt x="5388736" y="1953641"/>
                </a:lnTo>
                <a:lnTo>
                  <a:pt x="5287645" y="2101215"/>
                </a:lnTo>
                <a:lnTo>
                  <a:pt x="5171694" y="2248281"/>
                </a:lnTo>
                <a:lnTo>
                  <a:pt x="5041900" y="2383663"/>
                </a:lnTo>
                <a:lnTo>
                  <a:pt x="4695190" y="2641727"/>
                </a:lnTo>
                <a:lnTo>
                  <a:pt x="4290695" y="2850388"/>
                </a:lnTo>
                <a:lnTo>
                  <a:pt x="3828415" y="3022346"/>
                </a:lnTo>
                <a:lnTo>
                  <a:pt x="3568446" y="3083941"/>
                </a:lnTo>
                <a:lnTo>
                  <a:pt x="3308477" y="3133217"/>
                </a:lnTo>
                <a:lnTo>
                  <a:pt x="2759456" y="3169920"/>
                </a:lnTo>
              </a:path>
            </a:pathLst>
          </a:custGeom>
          <a:ln w="20320">
            <a:solidFill>
              <a:srgbClr val="D909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28159" y="3662679"/>
            <a:ext cx="2745740" cy="515620"/>
          </a:xfrm>
          <a:custGeom>
            <a:avLst/>
            <a:gdLst/>
            <a:ahLst/>
            <a:cxnLst/>
            <a:rect l="l" t="t" r="r" b="b"/>
            <a:pathLst>
              <a:path w="2745740" h="515620">
                <a:moveTo>
                  <a:pt x="0" y="0"/>
                </a:moveTo>
                <a:lnTo>
                  <a:pt x="2745740" y="515620"/>
                </a:lnTo>
              </a:path>
            </a:pathLst>
          </a:custGeom>
          <a:ln w="203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62500" y="2679700"/>
            <a:ext cx="1590040" cy="982980"/>
          </a:xfrm>
          <a:custGeom>
            <a:avLst/>
            <a:gdLst/>
            <a:ahLst/>
            <a:cxnLst/>
            <a:rect l="l" t="t" r="r" b="b"/>
            <a:pathLst>
              <a:path w="1590039" h="982979">
                <a:moveTo>
                  <a:pt x="0" y="982980"/>
                </a:moveTo>
                <a:lnTo>
                  <a:pt x="0" y="565276"/>
                </a:lnTo>
                <a:lnTo>
                  <a:pt x="1590039" y="0"/>
                </a:lnTo>
              </a:path>
            </a:pathLst>
          </a:custGeom>
          <a:ln w="203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82440" y="1963420"/>
            <a:ext cx="106680" cy="167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62120" y="5336540"/>
            <a:ext cx="106680" cy="167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23759" y="3599179"/>
            <a:ext cx="17525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414265" y="3314446"/>
            <a:ext cx="2349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Arial"/>
                <a:cs typeface="Arial"/>
              </a:rPr>
              <a:t>R</a:t>
            </a:r>
            <a:r>
              <a:rPr dirty="0" sz="900">
                <a:latin typeface="Arial"/>
                <a:cs typeface="Arial"/>
              </a:rPr>
              <a:t>i</a:t>
            </a:r>
            <a:r>
              <a:rPr dirty="0" sz="900">
                <a:latin typeface="Arial"/>
                <a:cs typeface="Arial"/>
              </a:rPr>
              <a:t>s</a:t>
            </a:r>
            <a:r>
              <a:rPr dirty="0" sz="90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29175" y="3402710"/>
            <a:ext cx="3257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Pro</a:t>
            </a:r>
            <a:r>
              <a:rPr dirty="0" sz="900" spc="5">
                <a:latin typeface="Arial"/>
                <a:cs typeface="Arial"/>
              </a:rPr>
              <a:t>t</a:t>
            </a:r>
            <a:r>
              <a:rPr dirty="0" sz="900" spc="-5">
                <a:latin typeface="Arial"/>
                <a:cs typeface="Arial"/>
              </a:rPr>
              <a:t>o</a:t>
            </a:r>
            <a:r>
              <a:rPr dirty="0" sz="900">
                <a:latin typeface="Arial"/>
                <a:cs typeface="Arial"/>
              </a:rPr>
              <a:t>-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tip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53330" y="2288159"/>
            <a:ext cx="1176655" cy="1175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817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Risk</a:t>
            </a:r>
            <a:endParaRPr sz="900">
              <a:latin typeface="Arial"/>
              <a:cs typeface="Arial"/>
            </a:endParaRPr>
          </a:p>
          <a:p>
            <a:pPr marL="598170"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Analiz</a:t>
            </a:r>
            <a:endParaRPr sz="900">
              <a:latin typeface="Arial"/>
              <a:cs typeface="Arial"/>
            </a:endParaRPr>
          </a:p>
          <a:p>
            <a:pPr marL="290195" marR="544830">
              <a:lnSpc>
                <a:spcPct val="100000"/>
              </a:lnSpc>
              <a:spcBef>
                <a:spcPts val="140"/>
              </a:spcBef>
            </a:pPr>
            <a:r>
              <a:rPr dirty="0" sz="900" spc="-5">
                <a:latin typeface="Arial"/>
                <a:cs typeface="Arial"/>
              </a:rPr>
              <a:t>Risk </a:t>
            </a:r>
            <a:r>
              <a:rPr dirty="0" baseline="9259" sz="1350" spc="-7">
                <a:latin typeface="Arial"/>
                <a:cs typeface="Arial"/>
              </a:rPr>
              <a:t>i  </a:t>
            </a:r>
            <a:r>
              <a:rPr dirty="0" sz="900" spc="-10">
                <a:latin typeface="Arial"/>
                <a:cs typeface="Arial"/>
              </a:rPr>
              <a:t>Analiz</a:t>
            </a:r>
            <a:endParaRPr sz="900">
              <a:latin typeface="Arial"/>
              <a:cs typeface="Arial"/>
            </a:endParaRPr>
          </a:p>
          <a:p>
            <a:pPr algn="just" marL="25400" marR="831850">
              <a:lnSpc>
                <a:spcPct val="100000"/>
              </a:lnSpc>
              <a:spcBef>
                <a:spcPts val="195"/>
              </a:spcBef>
            </a:pPr>
            <a:r>
              <a:rPr dirty="0" sz="900" spc="-5">
                <a:latin typeface="Arial"/>
                <a:cs typeface="Arial"/>
              </a:rPr>
              <a:t>Risk </a:t>
            </a:r>
            <a:r>
              <a:rPr dirty="0" baseline="12345" sz="1350" spc="-7">
                <a:latin typeface="Arial"/>
                <a:cs typeface="Arial"/>
              </a:rPr>
              <a:t>i 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-5">
                <a:latin typeface="Arial"/>
                <a:cs typeface="Arial"/>
              </a:rPr>
              <a:t>n</a:t>
            </a:r>
            <a:r>
              <a:rPr dirty="0" sz="900">
                <a:latin typeface="Arial"/>
                <a:cs typeface="Arial"/>
              </a:rPr>
              <a:t>aliz   </a:t>
            </a:r>
            <a:r>
              <a:rPr dirty="0" sz="900" spc="-5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  <a:p>
            <a:pPr algn="just" marL="648335">
              <a:lnSpc>
                <a:spcPct val="100000"/>
              </a:lnSpc>
              <a:spcBef>
                <a:spcPts val="75"/>
              </a:spcBef>
            </a:pPr>
            <a:r>
              <a:rPr dirty="0" sz="900">
                <a:latin typeface="Arial"/>
                <a:cs typeface="Arial"/>
              </a:rPr>
              <a:t>Prototip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02884" y="3069971"/>
            <a:ext cx="1057275" cy="3054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R="5080" indent="622300">
              <a:lnSpc>
                <a:spcPct val="103899"/>
              </a:lnSpc>
              <a:spcBef>
                <a:spcPts val="55"/>
              </a:spcBef>
              <a:tabLst>
                <a:tab pos="622300" algn="l"/>
              </a:tabLst>
            </a:pPr>
            <a:r>
              <a:rPr dirty="0" sz="900" spc="-5">
                <a:latin typeface="Arial"/>
                <a:cs typeface="Arial"/>
              </a:rPr>
              <a:t>İşin  </a:t>
            </a:r>
            <a:r>
              <a:rPr dirty="0" sz="900">
                <a:latin typeface="Arial"/>
                <a:cs typeface="Arial"/>
              </a:rPr>
              <a:t>Pro</a:t>
            </a:r>
            <a:r>
              <a:rPr dirty="0" sz="900" spc="5">
                <a:latin typeface="Arial"/>
                <a:cs typeface="Arial"/>
              </a:rPr>
              <a:t>t</a:t>
            </a:r>
            <a:r>
              <a:rPr dirty="0" sz="900">
                <a:latin typeface="Arial"/>
                <a:cs typeface="Arial"/>
              </a:rPr>
              <a:t>o</a:t>
            </a:r>
            <a:r>
              <a:rPr dirty="0" sz="900" spc="5">
                <a:latin typeface="Arial"/>
                <a:cs typeface="Arial"/>
              </a:rPr>
              <a:t>t</a:t>
            </a:r>
            <a:r>
              <a:rPr dirty="0" sz="900" spc="-5">
                <a:latin typeface="Arial"/>
                <a:cs typeface="Arial"/>
              </a:rPr>
              <a:t>ip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3</a:t>
            </a:r>
            <a:r>
              <a:rPr dirty="0" sz="900">
                <a:latin typeface="Arial"/>
                <a:cs typeface="Arial"/>
              </a:rPr>
              <a:t>	</a:t>
            </a:r>
            <a:r>
              <a:rPr dirty="0" baseline="3086" sz="1350">
                <a:latin typeface="Arial"/>
                <a:cs typeface="Arial"/>
              </a:rPr>
              <a:t>Pro</a:t>
            </a:r>
            <a:r>
              <a:rPr dirty="0" baseline="3086" sz="1350" spc="7">
                <a:latin typeface="Arial"/>
                <a:cs typeface="Arial"/>
              </a:rPr>
              <a:t>t</a:t>
            </a:r>
            <a:r>
              <a:rPr dirty="0" baseline="3086" sz="1350">
                <a:latin typeface="Arial"/>
                <a:cs typeface="Arial"/>
              </a:rPr>
              <a:t>o</a:t>
            </a:r>
            <a:r>
              <a:rPr dirty="0" baseline="3086" sz="1350" spc="7">
                <a:latin typeface="Arial"/>
                <a:cs typeface="Arial"/>
              </a:rPr>
              <a:t>t</a:t>
            </a:r>
            <a:r>
              <a:rPr dirty="0" baseline="3086" sz="1350" spc="-7">
                <a:latin typeface="Arial"/>
                <a:cs typeface="Arial"/>
              </a:rPr>
              <a:t>ipi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69665" y="3409696"/>
            <a:ext cx="560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Önin</a:t>
            </a:r>
            <a:r>
              <a:rPr dirty="0" sz="900" spc="5">
                <a:latin typeface="Arial"/>
                <a:cs typeface="Arial"/>
              </a:rPr>
              <a:t>c</a:t>
            </a:r>
            <a:r>
              <a:rPr dirty="0" sz="900" spc="-5">
                <a:latin typeface="Arial"/>
                <a:cs typeface="Arial"/>
              </a:rPr>
              <a:t>elem  e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69665" y="3821048"/>
            <a:ext cx="3479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Anali</a:t>
            </a:r>
            <a:r>
              <a:rPr dirty="0" sz="900" spc="-20">
                <a:latin typeface="Arial"/>
                <a:cs typeface="Arial"/>
              </a:rPr>
              <a:t>z</a:t>
            </a:r>
            <a:r>
              <a:rPr dirty="0" sz="900" spc="-5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85309" y="3451478"/>
            <a:ext cx="353060" cy="460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Analiz</a:t>
            </a:r>
            <a:endParaRPr sz="9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r>
              <a:rPr dirty="0" sz="900" spc="-5">
                <a:latin typeface="Arial"/>
                <a:cs typeface="Arial"/>
              </a:rPr>
              <a:t>İşin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44926" y="4354195"/>
            <a:ext cx="706120" cy="659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7970" marR="40640" indent="-129539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Geli</a:t>
            </a:r>
            <a:r>
              <a:rPr dirty="0" sz="900" spc="5">
                <a:latin typeface="Arial"/>
                <a:cs typeface="Arial"/>
              </a:rPr>
              <a:t>şt</a:t>
            </a:r>
            <a:r>
              <a:rPr dirty="0" sz="900" spc="-5">
                <a:latin typeface="Arial"/>
                <a:cs typeface="Arial"/>
              </a:rPr>
              <a:t>ir</a:t>
            </a:r>
            <a:r>
              <a:rPr dirty="0" sz="900" spc="5">
                <a:latin typeface="Arial"/>
                <a:cs typeface="Arial"/>
              </a:rPr>
              <a:t>m</a:t>
            </a:r>
            <a:r>
              <a:rPr dirty="0" sz="900">
                <a:latin typeface="Arial"/>
                <a:cs typeface="Arial"/>
              </a:rPr>
              <a:t>e  Planı</a:t>
            </a:r>
            <a:endParaRPr sz="900">
              <a:latin typeface="Arial"/>
              <a:cs typeface="Arial"/>
            </a:endParaRPr>
          </a:p>
          <a:p>
            <a:pPr marL="90805" marR="5080" indent="-91440">
              <a:lnSpc>
                <a:spcPct val="100000"/>
              </a:lnSpc>
              <a:spcBef>
                <a:spcPts val="675"/>
              </a:spcBef>
            </a:pPr>
            <a:r>
              <a:rPr dirty="0" sz="900">
                <a:latin typeface="Arial"/>
                <a:cs typeface="Arial"/>
              </a:rPr>
              <a:t>Birleştirme</a:t>
            </a:r>
            <a:r>
              <a:rPr dirty="0" sz="900" spc="-1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ve  Test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Planı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59909" y="3886454"/>
            <a:ext cx="163512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ts val="91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Genel Kavramı</a:t>
            </a:r>
            <a:endParaRPr sz="900">
              <a:latin typeface="Arial"/>
              <a:cs typeface="Arial"/>
            </a:endParaRPr>
          </a:p>
          <a:p>
            <a:pPr marL="734060">
              <a:lnSpc>
                <a:spcPts val="910"/>
              </a:lnSpc>
            </a:pPr>
            <a:r>
              <a:rPr dirty="0" sz="900" spc="-10">
                <a:latin typeface="Arial"/>
                <a:cs typeface="Arial"/>
              </a:rPr>
              <a:t>Yazılım</a:t>
            </a:r>
            <a:endParaRPr sz="900">
              <a:latin typeface="Arial"/>
              <a:cs typeface="Arial"/>
            </a:endParaRPr>
          </a:p>
          <a:p>
            <a:pPr marL="734060"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Gereksinimi</a:t>
            </a:r>
            <a:r>
              <a:rPr dirty="0" sz="900" spc="-175">
                <a:latin typeface="Arial"/>
                <a:cs typeface="Arial"/>
              </a:rPr>
              <a:t> </a:t>
            </a:r>
            <a:r>
              <a:rPr dirty="0" baseline="-12345" sz="1350" spc="-7">
                <a:latin typeface="Arial"/>
                <a:cs typeface="Arial"/>
              </a:rPr>
              <a:t>Ürün</a:t>
            </a:r>
            <a:endParaRPr baseline="-12345" sz="1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21251" y="4306570"/>
            <a:ext cx="760730" cy="626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174625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Gere</a:t>
            </a:r>
            <a:r>
              <a:rPr dirty="0" sz="900" spc="-15">
                <a:latin typeface="Arial"/>
                <a:cs typeface="Arial"/>
              </a:rPr>
              <a:t>k</a:t>
            </a:r>
            <a:r>
              <a:rPr dirty="0" sz="900" spc="5">
                <a:latin typeface="Arial"/>
                <a:cs typeface="Arial"/>
              </a:rPr>
              <a:t>s</a:t>
            </a:r>
            <a:r>
              <a:rPr dirty="0" sz="900" spc="-5">
                <a:latin typeface="Arial"/>
                <a:cs typeface="Arial"/>
              </a:rPr>
              <a:t>inim  </a:t>
            </a:r>
            <a:r>
              <a:rPr dirty="0" sz="900" spc="-5">
                <a:latin typeface="Arial"/>
                <a:cs typeface="Arial"/>
              </a:rPr>
              <a:t>onaylama</a:t>
            </a:r>
            <a:endParaRPr sz="900">
              <a:latin typeface="Arial"/>
              <a:cs typeface="Arial"/>
            </a:endParaRPr>
          </a:p>
          <a:p>
            <a:pPr marL="78105" marR="5080">
              <a:lnSpc>
                <a:spcPct val="100000"/>
              </a:lnSpc>
              <a:spcBef>
                <a:spcPts val="405"/>
              </a:spcBef>
            </a:pPr>
            <a:r>
              <a:rPr dirty="0" sz="900" spc="-5">
                <a:latin typeface="Arial"/>
                <a:cs typeface="Arial"/>
              </a:rPr>
              <a:t>Tasarımı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test  Etme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ve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98134" y="4157091"/>
            <a:ext cx="1393190" cy="794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34085">
              <a:lnSpc>
                <a:spcPts val="108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Detaylı</a:t>
            </a:r>
            <a:endParaRPr sz="90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tabLst>
                <a:tab pos="934085" algn="l"/>
              </a:tabLst>
            </a:pPr>
            <a:r>
              <a:rPr dirty="0" baseline="6172" sz="1350" spc="-7">
                <a:latin typeface="Arial"/>
                <a:cs typeface="Arial"/>
              </a:rPr>
              <a:t>Tasarı	</a:t>
            </a:r>
            <a:r>
              <a:rPr dirty="0" sz="900" spc="-5">
                <a:latin typeface="Arial"/>
                <a:cs typeface="Arial"/>
              </a:rPr>
              <a:t>Tasarım</a:t>
            </a:r>
            <a:endParaRPr sz="90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300"/>
              </a:spcBef>
              <a:tabLst>
                <a:tab pos="654685" algn="l"/>
              </a:tabLst>
            </a:pPr>
            <a:r>
              <a:rPr dirty="0" baseline="24691" sz="1350">
                <a:latin typeface="Arial"/>
                <a:cs typeface="Arial"/>
              </a:rPr>
              <a:t>mı	</a:t>
            </a:r>
            <a:r>
              <a:rPr dirty="0" sz="900">
                <a:latin typeface="Arial"/>
                <a:cs typeface="Arial"/>
              </a:rPr>
              <a:t>Kodlama</a:t>
            </a:r>
            <a:endParaRPr sz="900">
              <a:latin typeface="Arial"/>
              <a:cs typeface="Arial"/>
            </a:endParaRPr>
          </a:p>
          <a:p>
            <a:pPr marL="25400" marR="486409" indent="278765">
              <a:lnSpc>
                <a:spcPts val="1019"/>
              </a:lnSpc>
              <a:spcBef>
                <a:spcPts val="500"/>
              </a:spcBef>
            </a:pPr>
            <a:r>
              <a:rPr dirty="0" sz="900" spc="-5">
                <a:latin typeface="Arial"/>
                <a:cs typeface="Arial"/>
              </a:rPr>
              <a:t>Modül</a:t>
            </a:r>
            <a:r>
              <a:rPr dirty="0" sz="900" spc="-7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Testi  Birleştirme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48478" y="4999735"/>
            <a:ext cx="83946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54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Kabul </a:t>
            </a:r>
            <a:r>
              <a:rPr dirty="0" sz="900">
                <a:latin typeface="Arial"/>
                <a:cs typeface="Arial"/>
              </a:rPr>
              <a:t>test</a:t>
            </a:r>
            <a:r>
              <a:rPr dirty="0" sz="900" spc="-70">
                <a:latin typeface="Arial"/>
                <a:cs typeface="Arial"/>
              </a:rPr>
              <a:t> </a:t>
            </a:r>
            <a:r>
              <a:rPr dirty="0" baseline="37037" sz="1350">
                <a:latin typeface="Arial"/>
                <a:cs typeface="Arial"/>
              </a:rPr>
              <a:t>testi</a:t>
            </a:r>
            <a:endParaRPr baseline="37037" sz="1350">
              <a:latin typeface="Arial"/>
              <a:cs typeface="Arial"/>
            </a:endParaRPr>
          </a:p>
          <a:p>
            <a:pPr marL="550545">
              <a:lnSpc>
                <a:spcPts val="540"/>
              </a:lnSpc>
            </a:pPr>
            <a:r>
              <a:rPr dirty="0" sz="900" spc="-5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21251" y="4828577"/>
            <a:ext cx="339090" cy="455930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715"/>
              </a:spcBef>
            </a:pPr>
            <a:r>
              <a:rPr dirty="0" sz="900" spc="-5">
                <a:latin typeface="Arial"/>
                <a:cs typeface="Arial"/>
              </a:rPr>
              <a:t>onay</a:t>
            </a:r>
            <a:endParaRPr sz="900">
              <a:latin typeface="Arial"/>
              <a:cs typeface="Arial"/>
            </a:endParaRPr>
          </a:p>
          <a:p>
            <a:pPr algn="r" marR="12700">
              <a:lnSpc>
                <a:spcPct val="100000"/>
              </a:lnSpc>
              <a:spcBef>
                <a:spcPts val="615"/>
              </a:spcBef>
            </a:pPr>
            <a:r>
              <a:rPr dirty="0" sz="900">
                <a:latin typeface="Arial"/>
                <a:cs typeface="Arial"/>
              </a:rPr>
              <a:t>Ser</a:t>
            </a:r>
            <a:r>
              <a:rPr dirty="0" sz="900" spc="5">
                <a:latin typeface="Arial"/>
                <a:cs typeface="Arial"/>
              </a:rPr>
              <a:t>v</a:t>
            </a:r>
            <a:r>
              <a:rPr dirty="0" sz="900" spc="-5">
                <a:latin typeface="Arial"/>
                <a:cs typeface="Arial"/>
              </a:rPr>
              <a:t>is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52109" y="3721989"/>
            <a:ext cx="13455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Simulasyon </a:t>
            </a:r>
            <a:r>
              <a:rPr dirty="0" sz="900">
                <a:latin typeface="Arial"/>
                <a:cs typeface="Arial"/>
              </a:rPr>
              <a:t>ve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Modelleme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62353" y="4976431"/>
            <a:ext cx="1230630" cy="30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Bir </a:t>
            </a:r>
            <a:r>
              <a:rPr dirty="0" sz="900" spc="-5">
                <a:latin typeface="Arial"/>
                <a:cs typeface="Arial"/>
              </a:rPr>
              <a:t>sonraki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fazın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900" spc="-5">
                <a:latin typeface="Arial"/>
                <a:cs typeface="Arial"/>
              </a:rPr>
              <a:t>planlanması </a:t>
            </a:r>
            <a:r>
              <a:rPr dirty="0" sz="900">
                <a:latin typeface="Arial"/>
                <a:cs typeface="Arial"/>
              </a:rPr>
              <a:t>ve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kullanıcı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78635" y="3428619"/>
            <a:ext cx="1048385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350" spc="5" b="1">
                <a:solidFill>
                  <a:srgbClr val="373086"/>
                </a:solidFill>
                <a:latin typeface="Arial"/>
                <a:cs typeface="Arial"/>
              </a:rPr>
              <a:t>onay</a:t>
            </a:r>
            <a:r>
              <a:rPr dirty="0" sz="1350" spc="265" b="1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dirty="0" sz="1350" spc="5" b="1">
                <a:solidFill>
                  <a:srgbClr val="373086"/>
                </a:solidFill>
                <a:latin typeface="Arial"/>
                <a:cs typeface="Arial"/>
              </a:rPr>
              <a:t>ekseni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62353" y="1956791"/>
            <a:ext cx="983615" cy="84455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9"/>
              </a:spcBef>
            </a:pPr>
            <a:r>
              <a:rPr dirty="0" sz="1350" spc="5" b="1">
                <a:solidFill>
                  <a:srgbClr val="373086"/>
                </a:solidFill>
                <a:latin typeface="Arial"/>
                <a:cs typeface="Arial"/>
              </a:rPr>
              <a:t>Planlama</a:t>
            </a:r>
            <a:endParaRPr sz="1350">
              <a:latin typeface="Arial"/>
              <a:cs typeface="Arial"/>
            </a:endParaRPr>
          </a:p>
          <a:p>
            <a:pPr marR="180340">
              <a:lnSpc>
                <a:spcPct val="100000"/>
              </a:lnSpc>
              <a:spcBef>
                <a:spcPts val="200"/>
              </a:spcBef>
            </a:pPr>
            <a:r>
              <a:rPr dirty="0" sz="900">
                <a:latin typeface="Arial"/>
                <a:cs typeface="Arial"/>
              </a:rPr>
              <a:t>Amaca,  Alternatiflere</a:t>
            </a:r>
            <a:r>
              <a:rPr dirty="0" sz="900" spc="-10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ve</a:t>
            </a:r>
            <a:endParaRPr sz="9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Sınırlamalara </a:t>
            </a:r>
            <a:r>
              <a:rPr dirty="0" sz="900" spc="-10">
                <a:latin typeface="Arial"/>
                <a:cs typeface="Arial"/>
              </a:rPr>
              <a:t>karar  </a:t>
            </a:r>
            <a:r>
              <a:rPr dirty="0" sz="900">
                <a:latin typeface="Arial"/>
                <a:cs typeface="Arial"/>
              </a:rPr>
              <a:t>verme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69101" y="1910540"/>
            <a:ext cx="1106170" cy="78422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770"/>
              </a:spcBef>
            </a:pPr>
            <a:r>
              <a:rPr dirty="0" sz="1350" spc="5" b="1">
                <a:solidFill>
                  <a:srgbClr val="373086"/>
                </a:solidFill>
                <a:latin typeface="Arial"/>
                <a:cs typeface="Arial"/>
              </a:rPr>
              <a:t>Risk</a:t>
            </a:r>
            <a:r>
              <a:rPr dirty="0" sz="1350" spc="-105" b="1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dirty="0" sz="1350" spc="-5" b="1">
                <a:solidFill>
                  <a:srgbClr val="373086"/>
                </a:solidFill>
                <a:latin typeface="Arial"/>
                <a:cs typeface="Arial"/>
              </a:rPr>
              <a:t>Analizi</a:t>
            </a:r>
            <a:endParaRPr sz="1350">
              <a:latin typeface="Arial"/>
              <a:cs typeface="Arial"/>
            </a:endParaRPr>
          </a:p>
          <a:p>
            <a:pPr algn="r" marR="5080" indent="485140">
              <a:lnSpc>
                <a:spcPct val="100000"/>
              </a:lnSpc>
              <a:spcBef>
                <a:spcPts val="445"/>
              </a:spcBef>
            </a:pPr>
            <a:r>
              <a:rPr dirty="0" sz="900">
                <a:latin typeface="Arial"/>
                <a:cs typeface="Arial"/>
              </a:rPr>
              <a:t>Al</a:t>
            </a:r>
            <a:r>
              <a:rPr dirty="0" sz="900" spc="5">
                <a:latin typeface="Arial"/>
                <a:cs typeface="Arial"/>
              </a:rPr>
              <a:t>t</a:t>
            </a:r>
            <a:r>
              <a:rPr dirty="0" sz="900" spc="-5">
                <a:latin typeface="Arial"/>
                <a:cs typeface="Arial"/>
              </a:rPr>
              <a:t>erna</a:t>
            </a:r>
            <a:r>
              <a:rPr dirty="0" sz="900" spc="5">
                <a:latin typeface="Arial"/>
                <a:cs typeface="Arial"/>
              </a:rPr>
              <a:t>t</a:t>
            </a:r>
            <a:r>
              <a:rPr dirty="0" sz="900">
                <a:latin typeface="Arial"/>
                <a:cs typeface="Arial"/>
              </a:rPr>
              <a:t>i</a:t>
            </a:r>
            <a:r>
              <a:rPr dirty="0" sz="900" spc="5">
                <a:latin typeface="Arial"/>
                <a:cs typeface="Arial"/>
              </a:rPr>
              <a:t>f</a:t>
            </a:r>
            <a:r>
              <a:rPr dirty="0" sz="900" spc="-5">
                <a:latin typeface="Arial"/>
                <a:cs typeface="Arial"/>
              </a:rPr>
              <a:t>leri  </a:t>
            </a:r>
            <a:r>
              <a:rPr dirty="0" sz="900" spc="-5">
                <a:latin typeface="Arial"/>
                <a:cs typeface="Arial"/>
              </a:rPr>
              <a:t>değerlendirme </a:t>
            </a:r>
            <a:r>
              <a:rPr dirty="0" sz="900">
                <a:latin typeface="Arial"/>
                <a:cs typeface="Arial"/>
              </a:rPr>
              <a:t>ve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risk</a:t>
            </a:r>
            <a:endParaRPr sz="900">
              <a:latin typeface="Arial"/>
              <a:cs typeface="Arial"/>
            </a:endParaRPr>
          </a:p>
          <a:p>
            <a:pPr algn="r" marR="5715">
              <a:lnSpc>
                <a:spcPts val="1080"/>
              </a:lnSpc>
            </a:pPr>
            <a:r>
              <a:rPr dirty="0" sz="900" spc="-5">
                <a:latin typeface="Arial"/>
                <a:cs typeface="Arial"/>
              </a:rPr>
              <a:t>anali</a:t>
            </a:r>
            <a:r>
              <a:rPr dirty="0" sz="900" spc="-20">
                <a:latin typeface="Arial"/>
                <a:cs typeface="Arial"/>
              </a:rPr>
              <a:t>z</a:t>
            </a:r>
            <a:r>
              <a:rPr dirty="0" sz="900" spc="-5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04001" y="4976431"/>
            <a:ext cx="1240790" cy="534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Geliştirme ve </a:t>
            </a:r>
            <a:r>
              <a:rPr dirty="0" sz="900" spc="-5">
                <a:latin typeface="Arial"/>
                <a:cs typeface="Arial"/>
              </a:rPr>
              <a:t>bir</a:t>
            </a:r>
            <a:r>
              <a:rPr dirty="0" sz="900" spc="-1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sonraki</a:t>
            </a:r>
            <a:endParaRPr sz="900">
              <a:latin typeface="Arial"/>
              <a:cs typeface="Arial"/>
            </a:endParaRPr>
          </a:p>
          <a:p>
            <a:pPr algn="r" marR="6350">
              <a:lnSpc>
                <a:spcPct val="100000"/>
              </a:lnSpc>
              <a:spcBef>
                <a:spcPts val="5"/>
              </a:spcBef>
            </a:pPr>
            <a:r>
              <a:rPr dirty="0" sz="900" spc="-5">
                <a:latin typeface="Arial"/>
                <a:cs typeface="Arial"/>
              </a:rPr>
              <a:t>ürünü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onaylama</a:t>
            </a:r>
            <a:endParaRPr sz="900">
              <a:latin typeface="Arial"/>
              <a:cs typeface="Arial"/>
            </a:endParaRPr>
          </a:p>
          <a:p>
            <a:pPr marL="680720">
              <a:lnSpc>
                <a:spcPct val="100000"/>
              </a:lnSpc>
              <a:spcBef>
                <a:spcPts val="220"/>
              </a:spcBef>
            </a:pPr>
            <a:r>
              <a:rPr dirty="0" sz="1350" b="1">
                <a:solidFill>
                  <a:srgbClr val="373086"/>
                </a:solidFill>
                <a:latin typeface="Arial"/>
                <a:cs typeface="Arial"/>
              </a:rPr>
              <a:t>Ü</a:t>
            </a:r>
            <a:r>
              <a:rPr dirty="0" sz="1350" spc="-15" b="1">
                <a:solidFill>
                  <a:srgbClr val="373086"/>
                </a:solidFill>
                <a:latin typeface="Arial"/>
                <a:cs typeface="Arial"/>
              </a:rPr>
              <a:t>r</a:t>
            </a:r>
            <a:r>
              <a:rPr dirty="0" sz="1350" b="1">
                <a:solidFill>
                  <a:srgbClr val="373086"/>
                </a:solidFill>
                <a:latin typeface="Arial"/>
                <a:cs typeface="Arial"/>
              </a:rPr>
              <a:t>e</a:t>
            </a:r>
            <a:r>
              <a:rPr dirty="0" sz="1350" spc="5" b="1">
                <a:solidFill>
                  <a:srgbClr val="373086"/>
                </a:solidFill>
                <a:latin typeface="Arial"/>
                <a:cs typeface="Arial"/>
              </a:rPr>
              <a:t>t</a:t>
            </a:r>
            <a:r>
              <a:rPr dirty="0" sz="1350" spc="5" b="1">
                <a:solidFill>
                  <a:srgbClr val="373086"/>
                </a:solidFill>
                <a:latin typeface="Arial"/>
                <a:cs typeface="Arial"/>
              </a:rPr>
              <a:t>im</a:t>
            </a:r>
            <a:endParaRPr sz="13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36953" y="5278120"/>
            <a:ext cx="203708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40123" sz="1350" spc="-405">
                <a:latin typeface="Arial"/>
                <a:cs typeface="Arial"/>
              </a:rPr>
              <a:t>d</a:t>
            </a:r>
            <a:r>
              <a:rPr dirty="0" sz="1350" spc="-270" b="1">
                <a:solidFill>
                  <a:srgbClr val="373086"/>
                </a:solidFill>
                <a:latin typeface="Arial"/>
                <a:cs typeface="Arial"/>
              </a:rPr>
              <a:t>K</a:t>
            </a:r>
            <a:r>
              <a:rPr dirty="0" baseline="40123" sz="1350" spc="-405">
                <a:latin typeface="Arial"/>
                <a:cs typeface="Arial"/>
              </a:rPr>
              <a:t>e</a:t>
            </a:r>
            <a:r>
              <a:rPr dirty="0" sz="1350" spc="-270" b="1">
                <a:solidFill>
                  <a:srgbClr val="373086"/>
                </a:solidFill>
                <a:latin typeface="Arial"/>
                <a:cs typeface="Arial"/>
              </a:rPr>
              <a:t>u</a:t>
            </a:r>
            <a:r>
              <a:rPr dirty="0" baseline="40123" sz="1350" spc="-405">
                <a:latin typeface="Arial"/>
                <a:cs typeface="Arial"/>
              </a:rPr>
              <a:t>ğe</a:t>
            </a:r>
            <a:r>
              <a:rPr dirty="0" sz="1350" spc="-270" b="1">
                <a:solidFill>
                  <a:srgbClr val="373086"/>
                </a:solidFill>
                <a:latin typeface="Arial"/>
                <a:cs typeface="Arial"/>
              </a:rPr>
              <a:t>l</a:t>
            </a:r>
            <a:r>
              <a:rPr dirty="0" baseline="40123" sz="1350" spc="-405">
                <a:latin typeface="Arial"/>
                <a:cs typeface="Arial"/>
              </a:rPr>
              <a:t>r</a:t>
            </a:r>
            <a:r>
              <a:rPr dirty="0" sz="1350" spc="-270" b="1">
                <a:solidFill>
                  <a:srgbClr val="373086"/>
                </a:solidFill>
                <a:latin typeface="Arial"/>
                <a:cs typeface="Arial"/>
              </a:rPr>
              <a:t>l</a:t>
            </a:r>
            <a:r>
              <a:rPr dirty="0" baseline="40123" sz="1350" spc="-405">
                <a:latin typeface="Arial"/>
                <a:cs typeface="Arial"/>
              </a:rPr>
              <a:t>le</a:t>
            </a:r>
            <a:r>
              <a:rPr dirty="0" sz="1350" spc="-270" b="1">
                <a:solidFill>
                  <a:srgbClr val="373086"/>
                </a:solidFill>
                <a:latin typeface="Arial"/>
                <a:cs typeface="Arial"/>
              </a:rPr>
              <a:t>a</a:t>
            </a:r>
            <a:r>
              <a:rPr dirty="0" baseline="40123" sz="1350" spc="-405">
                <a:latin typeface="Arial"/>
                <a:cs typeface="Arial"/>
              </a:rPr>
              <a:t>n</a:t>
            </a:r>
            <a:r>
              <a:rPr dirty="0" sz="1350" spc="-270" b="1">
                <a:solidFill>
                  <a:srgbClr val="373086"/>
                </a:solidFill>
                <a:latin typeface="Arial"/>
                <a:cs typeface="Arial"/>
              </a:rPr>
              <a:t>n</a:t>
            </a:r>
            <a:r>
              <a:rPr dirty="0" baseline="40123" sz="1350" spc="-405">
                <a:latin typeface="Arial"/>
                <a:cs typeface="Arial"/>
              </a:rPr>
              <a:t>di</a:t>
            </a:r>
            <a:r>
              <a:rPr dirty="0" sz="1350" spc="-270" b="1">
                <a:solidFill>
                  <a:srgbClr val="373086"/>
                </a:solidFill>
                <a:latin typeface="Arial"/>
                <a:cs typeface="Arial"/>
              </a:rPr>
              <a:t>ı</a:t>
            </a:r>
            <a:r>
              <a:rPr dirty="0" baseline="40123" sz="1350" spc="-405">
                <a:latin typeface="Arial"/>
                <a:cs typeface="Arial"/>
              </a:rPr>
              <a:t>rm</a:t>
            </a:r>
            <a:r>
              <a:rPr dirty="0" sz="1350" spc="-270" b="1">
                <a:solidFill>
                  <a:srgbClr val="373086"/>
                </a:solidFill>
                <a:latin typeface="Arial"/>
                <a:cs typeface="Arial"/>
              </a:rPr>
              <a:t>c</a:t>
            </a:r>
            <a:r>
              <a:rPr dirty="0" baseline="40123" sz="1350" spc="-405">
                <a:latin typeface="Arial"/>
                <a:cs typeface="Arial"/>
              </a:rPr>
              <a:t>e</a:t>
            </a:r>
            <a:r>
              <a:rPr dirty="0" sz="1350" spc="-270" b="1">
                <a:solidFill>
                  <a:srgbClr val="373086"/>
                </a:solidFill>
                <a:latin typeface="Arial"/>
                <a:cs typeface="Arial"/>
              </a:rPr>
              <a:t>ı</a:t>
            </a:r>
            <a:r>
              <a:rPr dirty="0" baseline="40123" sz="1350" spc="-405">
                <a:latin typeface="Arial"/>
                <a:cs typeface="Arial"/>
              </a:rPr>
              <a:t>s</a:t>
            </a:r>
            <a:r>
              <a:rPr dirty="0" sz="1350" spc="-270" b="1">
                <a:solidFill>
                  <a:srgbClr val="373086"/>
                </a:solidFill>
                <a:latin typeface="Arial"/>
                <a:cs typeface="Arial"/>
              </a:rPr>
              <a:t>D</a:t>
            </a:r>
            <a:r>
              <a:rPr dirty="0" baseline="40123" sz="1350" spc="-405">
                <a:latin typeface="Arial"/>
                <a:cs typeface="Arial"/>
              </a:rPr>
              <a:t>i</a:t>
            </a:r>
            <a:r>
              <a:rPr dirty="0" baseline="40123" sz="1350" spc="517"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373086"/>
                </a:solidFill>
                <a:latin typeface="Arial"/>
                <a:cs typeface="Arial"/>
              </a:rPr>
              <a:t>eğerlendirme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75"/>
              <a:t>Helezonik </a:t>
            </a:r>
            <a:r>
              <a:rPr dirty="0" spc="-50"/>
              <a:t>Model </a:t>
            </a:r>
            <a:r>
              <a:rPr dirty="0"/>
              <a:t>-</a:t>
            </a:r>
            <a:r>
              <a:rPr dirty="0" spc="-110"/>
              <a:t> </a:t>
            </a:r>
            <a:r>
              <a:rPr dirty="0" spc="-55"/>
              <a:t>Aşamaları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1790700"/>
            <a:ext cx="6858634" cy="253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70"/>
              </a:lnSpc>
              <a:spcBef>
                <a:spcPts val="100"/>
              </a:spcBef>
            </a:pPr>
            <a:r>
              <a:rPr dirty="0" sz="1900" spc="-5" b="1">
                <a:solidFill>
                  <a:srgbClr val="C00000"/>
                </a:solidFill>
                <a:latin typeface="Calibri"/>
                <a:cs typeface="Calibri"/>
              </a:rPr>
              <a:t>Planlama</a:t>
            </a:r>
            <a:endParaRPr sz="1900">
              <a:latin typeface="Calibri"/>
              <a:cs typeface="Calibri"/>
            </a:endParaRPr>
          </a:p>
          <a:p>
            <a:pPr marL="835660" indent="-715010">
              <a:lnSpc>
                <a:spcPts val="1630"/>
              </a:lnSpc>
              <a:buClr>
                <a:srgbClr val="1CACE3"/>
              </a:buClr>
              <a:buChar char="◦"/>
              <a:tabLst>
                <a:tab pos="835660" algn="l"/>
                <a:tab pos="836294" algn="l"/>
              </a:tabLst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Üretilecek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ara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ürün için planlama, amaç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belirleme,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bir önceki</a:t>
            </a:r>
            <a:r>
              <a:rPr dirty="0" sz="1700" spc="-1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adımda</a:t>
            </a:r>
            <a:endParaRPr sz="1700">
              <a:latin typeface="Calibri"/>
              <a:cs typeface="Calibri"/>
            </a:endParaRPr>
          </a:p>
          <a:p>
            <a:pPr marL="304800">
              <a:lnSpc>
                <a:spcPts val="1739"/>
              </a:lnSpc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üretilen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ara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ürün ile</a:t>
            </a:r>
            <a:r>
              <a:rPr dirty="0" sz="1700" spc="-1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bütünleştirme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2180"/>
              </a:lnSpc>
              <a:spcBef>
                <a:spcPts val="5"/>
              </a:spcBef>
            </a:pPr>
            <a:r>
              <a:rPr dirty="0" sz="1900" spc="-10" b="1">
                <a:solidFill>
                  <a:srgbClr val="C00000"/>
                </a:solidFill>
                <a:latin typeface="Calibri"/>
                <a:cs typeface="Calibri"/>
              </a:rPr>
              <a:t>Risk</a:t>
            </a:r>
            <a:r>
              <a:rPr dirty="0" sz="1900" spc="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900" spc="-5" b="1">
                <a:solidFill>
                  <a:srgbClr val="C00000"/>
                </a:solidFill>
                <a:latin typeface="Calibri"/>
                <a:cs typeface="Calibri"/>
              </a:rPr>
              <a:t>Analizi</a:t>
            </a:r>
            <a:endParaRPr sz="1900">
              <a:latin typeface="Calibri"/>
              <a:cs typeface="Calibri"/>
            </a:endParaRPr>
          </a:p>
          <a:p>
            <a:pPr marL="835660" indent="-715010">
              <a:lnSpc>
                <a:spcPts val="1939"/>
              </a:lnSpc>
              <a:buClr>
                <a:srgbClr val="1CACE3"/>
              </a:buClr>
              <a:buChar char="◦"/>
              <a:tabLst>
                <a:tab pos="835660" algn="l"/>
                <a:tab pos="836294" algn="l"/>
              </a:tabLst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Risk seçeneklerinin araştırılması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risklerin</a:t>
            </a:r>
            <a:r>
              <a:rPr dirty="0" sz="1700" spc="-1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belirlenmesi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 spc="-10" b="1">
                <a:solidFill>
                  <a:srgbClr val="C00000"/>
                </a:solidFill>
                <a:latin typeface="Calibri"/>
                <a:cs typeface="Calibri"/>
              </a:rPr>
              <a:t>Üretim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937" y="4273295"/>
            <a:ext cx="7683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1CACE3"/>
                </a:solidFill>
                <a:latin typeface="Calibri"/>
                <a:cs typeface="Calibri"/>
              </a:rPr>
              <a:t>◦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5295" y="4273295"/>
            <a:ext cx="1942464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Ara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ürünün</a:t>
            </a:r>
            <a:r>
              <a:rPr dirty="0" sz="17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üretilmesi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17" y="5027929"/>
            <a:ext cx="6153785" cy="728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80"/>
              </a:lnSpc>
              <a:spcBef>
                <a:spcPts val="100"/>
              </a:spcBef>
            </a:pPr>
            <a:r>
              <a:rPr dirty="0" sz="1900" spc="-5" b="1">
                <a:solidFill>
                  <a:srgbClr val="C00000"/>
                </a:solidFill>
                <a:latin typeface="Calibri"/>
                <a:cs typeface="Calibri"/>
              </a:rPr>
              <a:t>Kullanıcı </a:t>
            </a:r>
            <a:r>
              <a:rPr dirty="0" sz="1900" spc="-10" b="1">
                <a:solidFill>
                  <a:srgbClr val="C00000"/>
                </a:solidFill>
                <a:latin typeface="Calibri"/>
                <a:cs typeface="Calibri"/>
              </a:rPr>
              <a:t>Değerlendirmesi</a:t>
            </a:r>
            <a:endParaRPr sz="1900">
              <a:latin typeface="Calibri"/>
              <a:cs typeface="Calibri"/>
            </a:endParaRPr>
          </a:p>
          <a:p>
            <a:pPr marL="304800" marR="5080" indent="-182880">
              <a:lnSpc>
                <a:spcPct val="69600"/>
              </a:lnSpc>
              <a:spcBef>
                <a:spcPts val="520"/>
              </a:spcBef>
              <a:buClr>
                <a:srgbClr val="1CACE3"/>
              </a:buClr>
              <a:buFont typeface="Calibri"/>
              <a:buChar char="◦"/>
              <a:tabLst>
                <a:tab pos="835660" algn="l"/>
                <a:tab pos="836294" algn="l"/>
              </a:tabLst>
            </a:pPr>
            <a:r>
              <a:rPr dirty="0"/>
              <a:t>	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Ara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ürün ile ilgili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olarak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kullanıcı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tarafından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yapılan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sınama</a:t>
            </a:r>
            <a:r>
              <a:rPr dirty="0" sz="1700" spc="-25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ve 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değerlendirmeler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75"/>
              <a:t>Helezonik</a:t>
            </a:r>
            <a:r>
              <a:rPr dirty="0" spc="-70"/>
              <a:t> </a:t>
            </a:r>
            <a:r>
              <a:rPr dirty="0" spc="-50"/>
              <a:t>Model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687060"/>
            <a:ext cx="7418070" cy="3917950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125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Risk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Analizi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Olgusu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ön plana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 çıkmıştır.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Hedefler,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alternatifler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kısıtlamalar</a:t>
            </a:r>
            <a:r>
              <a:rPr dirty="0" sz="20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belirlenir.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Alternatifler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değerlendirilir,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riskler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belirlenip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çözülür.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Aşamanın ürünü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geliştirilir.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Sonraki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aşama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planlanır.</a:t>
            </a:r>
            <a:endParaRPr sz="2000">
              <a:latin typeface="Calibri"/>
              <a:cs typeface="Calibri"/>
            </a:endParaRPr>
          </a:p>
          <a:p>
            <a:pPr marL="104139" marR="5080" indent="-91440">
              <a:lnSpc>
                <a:spcPts val="2160"/>
              </a:lnSpc>
              <a:spcBef>
                <a:spcPts val="143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döngü bir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aşamayı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ifade 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eder.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Doğrudan tanımlama,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tasarım,...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vs.  gibi bir aşama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yoktur.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spcBef>
                <a:spcPts val="112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Yinelemeli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artımsal bir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yaklaşım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vardır.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Prototip yaklaşımı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vardır.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75"/>
              <a:t>Helezonik</a:t>
            </a:r>
            <a:r>
              <a:rPr dirty="0" spc="-70"/>
              <a:t> </a:t>
            </a:r>
            <a:r>
              <a:rPr dirty="0" spc="-55"/>
              <a:t>Geliştirme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515859" cy="3592829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04139" marR="349885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Süreç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arka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arkaya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devam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eden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sıralı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aktiviteler şeklinde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gösterilmek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yerine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spiral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şekilde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gösterilir.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Spiral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üzerindeki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her bir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halka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fazı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gösterir.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5265" indent="-203200">
              <a:lnSpc>
                <a:spcPts val="228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Belirtim,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tasarım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gibi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kesin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fazlar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yoktur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–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spiral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deki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halkalar</a:t>
            </a:r>
            <a:r>
              <a:rPr dirty="0" sz="20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neye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ihtiyaç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varsa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onu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gerçekleştirmek için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seçilir.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Süreç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boyunca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risklerin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değerlendirilmesi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çözümü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açık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olarak</a:t>
            </a:r>
            <a:r>
              <a:rPr dirty="0" sz="20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yapılır.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75"/>
              <a:t>Helezonik </a:t>
            </a:r>
            <a:r>
              <a:rPr dirty="0" spc="-50"/>
              <a:t>Model </a:t>
            </a:r>
            <a:r>
              <a:rPr dirty="0"/>
              <a:t>-</a:t>
            </a:r>
            <a:r>
              <a:rPr dirty="0" spc="-105"/>
              <a:t> </a:t>
            </a:r>
            <a:r>
              <a:rPr dirty="0" spc="-80"/>
              <a:t>Avantajları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687060"/>
            <a:ext cx="6130925" cy="3465195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125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Kullanıcılar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sistemi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erken</a:t>
            </a:r>
            <a:r>
              <a:rPr dirty="0" sz="20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görebilirler.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ts val="228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Geliştirmeyi küçük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parçalara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böler .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En riskli kısımlar</a:t>
            </a:r>
            <a:r>
              <a:rPr dirty="0" sz="20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önce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gerçekleştirilir.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Pek çok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modelini içinde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bulundurur.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Riske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duyarlı yaklaşımı potansiyel zorlukları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engeller.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Seçeneklere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erken dikkate</a:t>
            </a:r>
            <a:r>
              <a:rPr dirty="0" sz="20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odaklanır.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Hataları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erken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gidermeye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odaklanır.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Yazılım-donanım sistemi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geliştirme için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çerçeve</a:t>
            </a:r>
            <a:r>
              <a:rPr dirty="0" sz="20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sağlar.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75"/>
              <a:t>Helezonik </a:t>
            </a:r>
            <a:r>
              <a:rPr dirty="0" spc="-50"/>
              <a:t>Model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70"/>
              <a:t>Problemler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689577"/>
            <a:ext cx="7136130" cy="3928110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205740" indent="-193040">
              <a:lnSpc>
                <a:spcPct val="100000"/>
              </a:lnSpc>
              <a:spcBef>
                <a:spcPts val="105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Küçük ve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düşük riskli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projeler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için pahalı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bir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Calibri"/>
                <a:cs typeface="Calibri"/>
              </a:rPr>
              <a:t>yöntemdir.</a:t>
            </a:r>
            <a:endParaRPr sz="190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96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Komplekstir</a:t>
            </a:r>
            <a:r>
              <a:rPr dirty="0" sz="19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(karmaşık).</a:t>
            </a:r>
            <a:endParaRPr sz="190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94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Spiral sonsuza</a:t>
            </a:r>
            <a:r>
              <a:rPr dirty="0" sz="19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Calibri"/>
                <a:cs typeface="Calibri"/>
              </a:rPr>
              <a:t>gidebilir.</a:t>
            </a:r>
            <a:endParaRPr sz="190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94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Ara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adımların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fazlalığı nedeniyle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çok fazla dokümantasyon</a:t>
            </a:r>
            <a:r>
              <a:rPr dirty="0" sz="19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Calibri"/>
                <a:cs typeface="Calibri"/>
              </a:rPr>
              <a:t>gerektirir.</a:t>
            </a:r>
            <a:endParaRPr sz="190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94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Büyük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ölçekte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projeler</a:t>
            </a:r>
            <a:endParaRPr sz="190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94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Kontrat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tabanlı yazılıma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uymaz.</a:t>
            </a:r>
            <a:endParaRPr sz="19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Yazılımın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içten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geliştirileceğini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varsayar.</a:t>
            </a:r>
            <a:endParaRPr sz="17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Kontrat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tabanlı yazılımlar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adım adım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anlaşma esnekliğini</a:t>
            </a:r>
            <a:r>
              <a:rPr dirty="0" sz="1700" spc="-1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sağlamaz.</a:t>
            </a:r>
            <a:endParaRPr sz="170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Öznel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risk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değerlendirme deneyimine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35">
                <a:solidFill>
                  <a:srgbClr val="404040"/>
                </a:solidFill>
                <a:latin typeface="Calibri"/>
                <a:cs typeface="Calibri"/>
              </a:rPr>
              <a:t>dayanır.</a:t>
            </a:r>
            <a:endParaRPr sz="1900">
              <a:latin typeface="Calibri"/>
              <a:cs typeface="Calibri"/>
            </a:endParaRPr>
          </a:p>
          <a:p>
            <a:pPr lvl="1" marL="396240" marR="5080" indent="-182880">
              <a:lnSpc>
                <a:spcPct val="79400"/>
              </a:lnSpc>
              <a:spcBef>
                <a:spcPts val="42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Yüksek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riskli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öğelere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yoğunlaşmak,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yüksek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riskli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öğelerin doğru belirlenmesini  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gerektirir.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06106"/>
            <a:ext cx="68560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85"/>
              <a:t>Yazılım </a:t>
            </a:r>
            <a:r>
              <a:rPr dirty="0" u="none" sz="3600" spc="-95"/>
              <a:t>Yaşam </a:t>
            </a:r>
            <a:r>
              <a:rPr dirty="0" u="none" sz="3600" spc="-55"/>
              <a:t>Döngüsü </a:t>
            </a:r>
            <a:r>
              <a:rPr dirty="0" u="none" sz="3600" spc="-114"/>
              <a:t>Temel</a:t>
            </a:r>
            <a:r>
              <a:rPr dirty="0" u="none" sz="3600" spc="-70"/>
              <a:t> </a:t>
            </a:r>
            <a:r>
              <a:rPr dirty="0" u="none" sz="3600" spc="-55"/>
              <a:t>Adımları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989647" y="2059559"/>
            <a:ext cx="1680210" cy="318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5740" indent="-1930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5" b="1">
                <a:solidFill>
                  <a:srgbClr val="C00000"/>
                </a:solidFill>
                <a:latin typeface="Calibri"/>
                <a:cs typeface="Calibri"/>
              </a:rPr>
              <a:t>Planlama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Wingdings"/>
              <a:buChar char=""/>
            </a:pPr>
            <a:endParaRPr sz="32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10" b="1">
                <a:solidFill>
                  <a:srgbClr val="C00000"/>
                </a:solidFill>
                <a:latin typeface="Calibri"/>
                <a:cs typeface="Calibri"/>
              </a:rPr>
              <a:t>Çözümleme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CACE3"/>
              </a:buClr>
              <a:buFont typeface="Wingdings"/>
              <a:buChar char=""/>
            </a:pPr>
            <a:endParaRPr sz="32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20" b="1">
                <a:solidFill>
                  <a:srgbClr val="C00000"/>
                </a:solidFill>
                <a:latin typeface="Calibri"/>
                <a:cs typeface="Calibri"/>
              </a:rPr>
              <a:t>Tasarım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5" b="1">
                <a:solidFill>
                  <a:srgbClr val="C00000"/>
                </a:solidFill>
                <a:latin typeface="Calibri"/>
                <a:cs typeface="Calibri"/>
              </a:rPr>
              <a:t>Gerçekleştirim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Wingdings"/>
              <a:buChar char=""/>
            </a:pPr>
            <a:endParaRPr sz="32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b="1">
                <a:solidFill>
                  <a:srgbClr val="C00000"/>
                </a:solidFill>
                <a:latin typeface="Calibri"/>
                <a:cs typeface="Calibri"/>
              </a:rPr>
              <a:t>Bakım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59379" y="2115819"/>
            <a:ext cx="5857240" cy="3373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707" y="502856"/>
            <a:ext cx="7675880" cy="1240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780"/>
              </a:lnSpc>
              <a:spcBef>
                <a:spcPts val="100"/>
              </a:spcBef>
            </a:pPr>
            <a:r>
              <a:rPr dirty="0" u="none" sz="4300" spc="-70"/>
              <a:t>Evrimsel </a:t>
            </a:r>
            <a:r>
              <a:rPr dirty="0" u="none" sz="4300" spc="-55"/>
              <a:t>Geliştirme</a:t>
            </a:r>
            <a:r>
              <a:rPr dirty="0" u="none" sz="4300" spc="30"/>
              <a:t> </a:t>
            </a:r>
            <a:r>
              <a:rPr dirty="0" u="none" sz="4300" spc="-55"/>
              <a:t>Modeli</a:t>
            </a:r>
            <a:endParaRPr sz="4300"/>
          </a:p>
          <a:p>
            <a:pPr marL="12700">
              <a:lnSpc>
                <a:spcPts val="4780"/>
              </a:lnSpc>
              <a:tabLst>
                <a:tab pos="7662545" algn="l"/>
              </a:tabLst>
            </a:pPr>
            <a:r>
              <a:rPr dirty="0" u="none" sz="4300" spc="-65"/>
              <a:t>(</a:t>
            </a:r>
            <a:r>
              <a:rPr dirty="0" sz="2400" spc="-65"/>
              <a:t>Evolutionary Development</a:t>
            </a:r>
            <a:r>
              <a:rPr dirty="0" sz="2400" spc="55"/>
              <a:t> </a:t>
            </a:r>
            <a:r>
              <a:rPr dirty="0" sz="2400" spc="-60"/>
              <a:t>Model)	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10577" y="1689577"/>
            <a:ext cx="7113905" cy="3999229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205740" indent="-193040">
              <a:lnSpc>
                <a:spcPct val="100000"/>
              </a:lnSpc>
              <a:spcBef>
                <a:spcPts val="105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İlk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tam ölçekli</a:t>
            </a:r>
            <a:r>
              <a:rPr dirty="0" sz="19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Calibri"/>
                <a:cs typeface="Calibri"/>
              </a:rPr>
              <a:t>modeldir.</a:t>
            </a:r>
            <a:endParaRPr sz="190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96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Anahtar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gereksinimleri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ile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başlangıç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sistemi</a:t>
            </a:r>
            <a:r>
              <a:rPr dirty="0" sz="19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geliştirilir.</a:t>
            </a:r>
            <a:endParaRPr sz="190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94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Müşteri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geribildirimi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ile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sitem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pek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çok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versiyonla yavaş yavaş</a:t>
            </a:r>
            <a:r>
              <a:rPr dirty="0" sz="19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geliştirilir.</a:t>
            </a:r>
            <a:endParaRPr sz="1900">
              <a:latin typeface="Calibri"/>
              <a:cs typeface="Calibri"/>
            </a:endParaRPr>
          </a:p>
          <a:p>
            <a:pPr marL="205740" indent="-193040">
              <a:lnSpc>
                <a:spcPts val="2050"/>
              </a:lnSpc>
              <a:spcBef>
                <a:spcPts val="94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Belirtim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(specification), geliştirme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geçerleme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(validation)</a:t>
            </a:r>
            <a:r>
              <a:rPr dirty="0" sz="19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aktivitleri</a:t>
            </a:r>
            <a:endParaRPr sz="1900">
              <a:latin typeface="Calibri"/>
              <a:cs typeface="Calibri"/>
            </a:endParaRPr>
          </a:p>
          <a:p>
            <a:pPr marL="104139">
              <a:lnSpc>
                <a:spcPts val="2050"/>
              </a:lnSpc>
            </a:pP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koşut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zamanlı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 yürütülür.</a:t>
            </a:r>
            <a:endParaRPr sz="1900">
              <a:latin typeface="Calibri"/>
              <a:cs typeface="Calibri"/>
            </a:endParaRPr>
          </a:p>
          <a:p>
            <a:pPr marL="205740" indent="-193040">
              <a:lnSpc>
                <a:spcPts val="2060"/>
              </a:lnSpc>
              <a:spcBef>
                <a:spcPts val="94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10">
                <a:solidFill>
                  <a:srgbClr val="C00000"/>
                </a:solidFill>
                <a:latin typeface="Calibri"/>
                <a:cs typeface="Calibri"/>
              </a:rPr>
              <a:t>Coğrafik olarak geniş </a:t>
            </a:r>
            <a:r>
              <a:rPr dirty="0" sz="1900">
                <a:solidFill>
                  <a:srgbClr val="C00000"/>
                </a:solidFill>
                <a:latin typeface="Calibri"/>
                <a:cs typeface="Calibri"/>
              </a:rPr>
              <a:t>alana </a:t>
            </a:r>
            <a:r>
              <a:rPr dirty="0" sz="1900" spc="-10">
                <a:solidFill>
                  <a:srgbClr val="C00000"/>
                </a:solidFill>
                <a:latin typeface="Calibri"/>
                <a:cs typeface="Calibri"/>
              </a:rPr>
              <a:t>yayılmış, çok </a:t>
            </a:r>
            <a:r>
              <a:rPr dirty="0" sz="1900" spc="-5">
                <a:solidFill>
                  <a:srgbClr val="C00000"/>
                </a:solidFill>
                <a:latin typeface="Calibri"/>
                <a:cs typeface="Calibri"/>
              </a:rPr>
              <a:t>birimli </a:t>
            </a:r>
            <a:r>
              <a:rPr dirty="0" sz="1900" spc="-15">
                <a:solidFill>
                  <a:srgbClr val="C00000"/>
                </a:solidFill>
                <a:latin typeface="Calibri"/>
                <a:cs typeface="Calibri"/>
              </a:rPr>
              <a:t>organizasyonlar</a:t>
            </a:r>
            <a:r>
              <a:rPr dirty="0" sz="1900" spc="-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için</a:t>
            </a:r>
            <a:endParaRPr sz="1900">
              <a:latin typeface="Calibri"/>
              <a:cs typeface="Calibri"/>
            </a:endParaRPr>
          </a:p>
          <a:p>
            <a:pPr marL="104139">
              <a:lnSpc>
                <a:spcPts val="2060"/>
              </a:lnSpc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önerilmektedir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(banka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 uygulamaları).</a:t>
            </a:r>
            <a:endParaRPr sz="1900">
              <a:latin typeface="Calibri"/>
              <a:cs typeface="Calibri"/>
            </a:endParaRPr>
          </a:p>
          <a:p>
            <a:pPr marL="104139" marR="454659" indent="-91440">
              <a:lnSpc>
                <a:spcPct val="79900"/>
              </a:lnSpc>
              <a:spcBef>
                <a:spcPts val="140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Her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aşamada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üretilen </a:t>
            </a:r>
            <a:r>
              <a:rPr dirty="0" sz="1900" spc="-25">
                <a:solidFill>
                  <a:srgbClr val="404040"/>
                </a:solidFill>
                <a:latin typeface="Calibri"/>
                <a:cs typeface="Calibri"/>
              </a:rPr>
              <a:t>ürünler,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üretildikleri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alan için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tam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işlevselliği 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içermektedirler.</a:t>
            </a:r>
            <a:endParaRPr sz="190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94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>
                <a:solidFill>
                  <a:srgbClr val="C00000"/>
                </a:solidFill>
                <a:latin typeface="Calibri"/>
                <a:cs typeface="Calibri"/>
              </a:rPr>
              <a:t>Pilot </a:t>
            </a:r>
            <a:r>
              <a:rPr dirty="0" sz="1900" spc="-5">
                <a:solidFill>
                  <a:srgbClr val="C00000"/>
                </a:solidFill>
                <a:latin typeface="Calibri"/>
                <a:cs typeface="Calibri"/>
              </a:rPr>
              <a:t>uygulama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kullan,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test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et,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güncelle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diğer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birimlere</a:t>
            </a:r>
            <a:r>
              <a:rPr dirty="0" sz="19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taşı.</a:t>
            </a:r>
            <a:endParaRPr sz="190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94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Modelin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başarısı </a:t>
            </a:r>
            <a:r>
              <a:rPr dirty="0" sz="1900">
                <a:solidFill>
                  <a:srgbClr val="C00000"/>
                </a:solidFill>
                <a:latin typeface="Calibri"/>
                <a:cs typeface="Calibri"/>
              </a:rPr>
              <a:t>ilk evrimin başarısına</a:t>
            </a:r>
            <a:r>
              <a:rPr dirty="0" sz="1900" spc="-5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bağımlıdır.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65"/>
              <a:t>Evrimsel </a:t>
            </a:r>
            <a:r>
              <a:rPr dirty="0" spc="-55"/>
              <a:t>Geliştirme</a:t>
            </a:r>
            <a:r>
              <a:rPr dirty="0" spc="-75"/>
              <a:t> </a:t>
            </a:r>
            <a:r>
              <a:rPr dirty="0" spc="-50"/>
              <a:t>Modeli	</a:t>
            </a:r>
          </a:p>
        </p:txBody>
      </p:sp>
      <p:sp>
        <p:nvSpPr>
          <p:cNvPr id="3" name="object 3"/>
          <p:cNvSpPr/>
          <p:nvPr/>
        </p:nvSpPr>
        <p:spPr>
          <a:xfrm>
            <a:off x="5962650" y="3953509"/>
            <a:ext cx="1290320" cy="500380"/>
          </a:xfrm>
          <a:custGeom>
            <a:avLst/>
            <a:gdLst/>
            <a:ahLst/>
            <a:cxnLst/>
            <a:rect l="l" t="t" r="r" b="b"/>
            <a:pathLst>
              <a:path w="1290320" h="500379">
                <a:moveTo>
                  <a:pt x="0" y="500380"/>
                </a:moveTo>
                <a:lnTo>
                  <a:pt x="1290320" y="500380"/>
                </a:lnTo>
                <a:lnTo>
                  <a:pt x="1290320" y="0"/>
                </a:lnTo>
                <a:lnTo>
                  <a:pt x="0" y="0"/>
                </a:lnTo>
                <a:lnTo>
                  <a:pt x="0" y="500380"/>
                </a:lnTo>
                <a:close/>
              </a:path>
            </a:pathLst>
          </a:custGeom>
          <a:solidFill>
            <a:srgbClr val="A3DE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62650" y="3953509"/>
            <a:ext cx="1290320" cy="500380"/>
          </a:xfrm>
          <a:custGeom>
            <a:avLst/>
            <a:gdLst/>
            <a:ahLst/>
            <a:cxnLst/>
            <a:rect l="l" t="t" r="r" b="b"/>
            <a:pathLst>
              <a:path w="1290320" h="500379">
                <a:moveTo>
                  <a:pt x="0" y="500380"/>
                </a:moveTo>
                <a:lnTo>
                  <a:pt x="1290320" y="500380"/>
                </a:lnTo>
                <a:lnTo>
                  <a:pt x="1290320" y="0"/>
                </a:lnTo>
                <a:lnTo>
                  <a:pt x="0" y="0"/>
                </a:lnTo>
                <a:lnTo>
                  <a:pt x="0" y="50038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01690" y="3892550"/>
            <a:ext cx="1290320" cy="502920"/>
          </a:xfrm>
          <a:custGeom>
            <a:avLst/>
            <a:gdLst/>
            <a:ahLst/>
            <a:cxnLst/>
            <a:rect l="l" t="t" r="r" b="b"/>
            <a:pathLst>
              <a:path w="1290320" h="502920">
                <a:moveTo>
                  <a:pt x="0" y="502919"/>
                </a:moveTo>
                <a:lnTo>
                  <a:pt x="1290319" y="502919"/>
                </a:lnTo>
                <a:lnTo>
                  <a:pt x="1290319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A3DE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01690" y="3892550"/>
            <a:ext cx="1290320" cy="502920"/>
          </a:xfrm>
          <a:custGeom>
            <a:avLst/>
            <a:gdLst/>
            <a:ahLst/>
            <a:cxnLst/>
            <a:rect l="l" t="t" r="r" b="b"/>
            <a:pathLst>
              <a:path w="1290320" h="502920">
                <a:moveTo>
                  <a:pt x="0" y="502919"/>
                </a:moveTo>
                <a:lnTo>
                  <a:pt x="1290319" y="502919"/>
                </a:lnTo>
                <a:lnTo>
                  <a:pt x="1290319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83609" y="2747010"/>
            <a:ext cx="1572260" cy="2672080"/>
          </a:xfrm>
          <a:custGeom>
            <a:avLst/>
            <a:gdLst/>
            <a:ahLst/>
            <a:cxnLst/>
            <a:rect l="l" t="t" r="r" b="b"/>
            <a:pathLst>
              <a:path w="1572260" h="2672079">
                <a:moveTo>
                  <a:pt x="0" y="2672079"/>
                </a:moveTo>
                <a:lnTo>
                  <a:pt x="1572260" y="2672079"/>
                </a:lnTo>
                <a:lnTo>
                  <a:pt x="1572260" y="0"/>
                </a:lnTo>
                <a:lnTo>
                  <a:pt x="0" y="0"/>
                </a:lnTo>
                <a:lnTo>
                  <a:pt x="0" y="2672079"/>
                </a:lnTo>
                <a:close/>
              </a:path>
            </a:pathLst>
          </a:custGeom>
          <a:solidFill>
            <a:srgbClr val="A3DE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83609" y="2747010"/>
            <a:ext cx="1572260" cy="2672080"/>
          </a:xfrm>
          <a:custGeom>
            <a:avLst/>
            <a:gdLst/>
            <a:ahLst/>
            <a:cxnLst/>
            <a:rect l="l" t="t" r="r" b="b"/>
            <a:pathLst>
              <a:path w="1572260" h="2672079">
                <a:moveTo>
                  <a:pt x="0" y="2672079"/>
                </a:moveTo>
                <a:lnTo>
                  <a:pt x="1572260" y="2672079"/>
                </a:lnTo>
                <a:lnTo>
                  <a:pt x="1572260" y="0"/>
                </a:lnTo>
                <a:lnTo>
                  <a:pt x="0" y="0"/>
                </a:lnTo>
                <a:lnTo>
                  <a:pt x="0" y="2672079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46170" y="4718050"/>
            <a:ext cx="1267460" cy="502920"/>
          </a:xfrm>
          <a:custGeom>
            <a:avLst/>
            <a:gdLst/>
            <a:ahLst/>
            <a:cxnLst/>
            <a:rect l="l" t="t" r="r" b="b"/>
            <a:pathLst>
              <a:path w="1267460" h="502920">
                <a:moveTo>
                  <a:pt x="1016000" y="0"/>
                </a:moveTo>
                <a:lnTo>
                  <a:pt x="251459" y="0"/>
                </a:lnTo>
                <a:lnTo>
                  <a:pt x="206243" y="4049"/>
                </a:lnTo>
                <a:lnTo>
                  <a:pt x="163693" y="15725"/>
                </a:lnTo>
                <a:lnTo>
                  <a:pt x="124516" y="34318"/>
                </a:lnTo>
                <a:lnTo>
                  <a:pt x="89422" y="59120"/>
                </a:lnTo>
                <a:lnTo>
                  <a:pt x="59120" y="89422"/>
                </a:lnTo>
                <a:lnTo>
                  <a:pt x="34318" y="124516"/>
                </a:lnTo>
                <a:lnTo>
                  <a:pt x="15725" y="163693"/>
                </a:lnTo>
                <a:lnTo>
                  <a:pt x="4049" y="206243"/>
                </a:lnTo>
                <a:lnTo>
                  <a:pt x="0" y="251460"/>
                </a:lnTo>
                <a:lnTo>
                  <a:pt x="4049" y="296676"/>
                </a:lnTo>
                <a:lnTo>
                  <a:pt x="15725" y="339226"/>
                </a:lnTo>
                <a:lnTo>
                  <a:pt x="34318" y="378403"/>
                </a:lnTo>
                <a:lnTo>
                  <a:pt x="59120" y="413497"/>
                </a:lnTo>
                <a:lnTo>
                  <a:pt x="89422" y="443799"/>
                </a:lnTo>
                <a:lnTo>
                  <a:pt x="124516" y="468601"/>
                </a:lnTo>
                <a:lnTo>
                  <a:pt x="163693" y="487194"/>
                </a:lnTo>
                <a:lnTo>
                  <a:pt x="206243" y="498870"/>
                </a:lnTo>
                <a:lnTo>
                  <a:pt x="251459" y="502919"/>
                </a:lnTo>
                <a:lnTo>
                  <a:pt x="1016000" y="502919"/>
                </a:lnTo>
                <a:lnTo>
                  <a:pt x="1061216" y="498870"/>
                </a:lnTo>
                <a:lnTo>
                  <a:pt x="1103766" y="487194"/>
                </a:lnTo>
                <a:lnTo>
                  <a:pt x="1142943" y="468601"/>
                </a:lnTo>
                <a:lnTo>
                  <a:pt x="1178037" y="443799"/>
                </a:lnTo>
                <a:lnTo>
                  <a:pt x="1208339" y="413497"/>
                </a:lnTo>
                <a:lnTo>
                  <a:pt x="1233141" y="378403"/>
                </a:lnTo>
                <a:lnTo>
                  <a:pt x="1251734" y="339226"/>
                </a:lnTo>
                <a:lnTo>
                  <a:pt x="1263410" y="296676"/>
                </a:lnTo>
                <a:lnTo>
                  <a:pt x="1267459" y="251460"/>
                </a:lnTo>
                <a:lnTo>
                  <a:pt x="1263410" y="206243"/>
                </a:lnTo>
                <a:lnTo>
                  <a:pt x="1251734" y="163693"/>
                </a:lnTo>
                <a:lnTo>
                  <a:pt x="1233141" y="124516"/>
                </a:lnTo>
                <a:lnTo>
                  <a:pt x="1208339" y="89422"/>
                </a:lnTo>
                <a:lnTo>
                  <a:pt x="1178037" y="59120"/>
                </a:lnTo>
                <a:lnTo>
                  <a:pt x="1142943" y="34318"/>
                </a:lnTo>
                <a:lnTo>
                  <a:pt x="1103766" y="15725"/>
                </a:lnTo>
                <a:lnTo>
                  <a:pt x="1061216" y="4049"/>
                </a:lnTo>
                <a:lnTo>
                  <a:pt x="1016000" y="0"/>
                </a:lnTo>
                <a:close/>
              </a:path>
            </a:pathLst>
          </a:custGeom>
          <a:solidFill>
            <a:srgbClr val="A2CE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46170" y="4718050"/>
            <a:ext cx="1267460" cy="502920"/>
          </a:xfrm>
          <a:custGeom>
            <a:avLst/>
            <a:gdLst/>
            <a:ahLst/>
            <a:cxnLst/>
            <a:rect l="l" t="t" r="r" b="b"/>
            <a:pathLst>
              <a:path w="1267460" h="502920">
                <a:moveTo>
                  <a:pt x="0" y="251460"/>
                </a:moveTo>
                <a:lnTo>
                  <a:pt x="4049" y="206243"/>
                </a:lnTo>
                <a:lnTo>
                  <a:pt x="15725" y="163693"/>
                </a:lnTo>
                <a:lnTo>
                  <a:pt x="34318" y="124516"/>
                </a:lnTo>
                <a:lnTo>
                  <a:pt x="59120" y="89422"/>
                </a:lnTo>
                <a:lnTo>
                  <a:pt x="89422" y="59120"/>
                </a:lnTo>
                <a:lnTo>
                  <a:pt x="124516" y="34318"/>
                </a:lnTo>
                <a:lnTo>
                  <a:pt x="163693" y="15725"/>
                </a:lnTo>
                <a:lnTo>
                  <a:pt x="206243" y="4049"/>
                </a:lnTo>
                <a:lnTo>
                  <a:pt x="251459" y="0"/>
                </a:lnTo>
                <a:lnTo>
                  <a:pt x="1016000" y="0"/>
                </a:lnTo>
                <a:lnTo>
                  <a:pt x="1061216" y="4049"/>
                </a:lnTo>
                <a:lnTo>
                  <a:pt x="1103766" y="15725"/>
                </a:lnTo>
                <a:lnTo>
                  <a:pt x="1142943" y="34318"/>
                </a:lnTo>
                <a:lnTo>
                  <a:pt x="1178037" y="59120"/>
                </a:lnTo>
                <a:lnTo>
                  <a:pt x="1208339" y="89422"/>
                </a:lnTo>
                <a:lnTo>
                  <a:pt x="1233141" y="124516"/>
                </a:lnTo>
                <a:lnTo>
                  <a:pt x="1251734" y="163693"/>
                </a:lnTo>
                <a:lnTo>
                  <a:pt x="1263410" y="206243"/>
                </a:lnTo>
                <a:lnTo>
                  <a:pt x="1267459" y="251460"/>
                </a:lnTo>
                <a:lnTo>
                  <a:pt x="1263410" y="296676"/>
                </a:lnTo>
                <a:lnTo>
                  <a:pt x="1251734" y="339226"/>
                </a:lnTo>
                <a:lnTo>
                  <a:pt x="1233141" y="378403"/>
                </a:lnTo>
                <a:lnTo>
                  <a:pt x="1208339" y="413497"/>
                </a:lnTo>
                <a:lnTo>
                  <a:pt x="1178037" y="443799"/>
                </a:lnTo>
                <a:lnTo>
                  <a:pt x="1142943" y="468601"/>
                </a:lnTo>
                <a:lnTo>
                  <a:pt x="1103766" y="487194"/>
                </a:lnTo>
                <a:lnTo>
                  <a:pt x="1061216" y="498870"/>
                </a:lnTo>
                <a:lnTo>
                  <a:pt x="1016000" y="502919"/>
                </a:lnTo>
                <a:lnTo>
                  <a:pt x="251459" y="502919"/>
                </a:lnTo>
                <a:lnTo>
                  <a:pt x="206243" y="498870"/>
                </a:lnTo>
                <a:lnTo>
                  <a:pt x="163693" y="487194"/>
                </a:lnTo>
                <a:lnTo>
                  <a:pt x="124516" y="468601"/>
                </a:lnTo>
                <a:lnTo>
                  <a:pt x="89422" y="443799"/>
                </a:lnTo>
                <a:lnTo>
                  <a:pt x="59120" y="413497"/>
                </a:lnTo>
                <a:lnTo>
                  <a:pt x="34318" y="378403"/>
                </a:lnTo>
                <a:lnTo>
                  <a:pt x="15725" y="339226"/>
                </a:lnTo>
                <a:lnTo>
                  <a:pt x="4049" y="296676"/>
                </a:lnTo>
                <a:lnTo>
                  <a:pt x="0" y="25146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11829" y="4004309"/>
            <a:ext cx="261620" cy="119380"/>
          </a:xfrm>
          <a:custGeom>
            <a:avLst/>
            <a:gdLst/>
            <a:ahLst/>
            <a:cxnLst/>
            <a:rect l="l" t="t" r="r" b="b"/>
            <a:pathLst>
              <a:path w="261620" h="119379">
                <a:moveTo>
                  <a:pt x="0" y="0"/>
                </a:moveTo>
                <a:lnTo>
                  <a:pt x="60452" y="59943"/>
                </a:lnTo>
                <a:lnTo>
                  <a:pt x="0" y="119379"/>
                </a:lnTo>
                <a:lnTo>
                  <a:pt x="261619" y="599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11829" y="4004309"/>
            <a:ext cx="261620" cy="119380"/>
          </a:xfrm>
          <a:custGeom>
            <a:avLst/>
            <a:gdLst/>
            <a:ahLst/>
            <a:cxnLst/>
            <a:rect l="l" t="t" r="r" b="b"/>
            <a:pathLst>
              <a:path w="261620" h="119379">
                <a:moveTo>
                  <a:pt x="60452" y="59943"/>
                </a:moveTo>
                <a:lnTo>
                  <a:pt x="0" y="0"/>
                </a:lnTo>
                <a:lnTo>
                  <a:pt x="261619" y="59943"/>
                </a:lnTo>
                <a:lnTo>
                  <a:pt x="0" y="119379"/>
                </a:lnTo>
                <a:lnTo>
                  <a:pt x="60452" y="59943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51250" y="3831590"/>
            <a:ext cx="1270000" cy="502920"/>
          </a:xfrm>
          <a:custGeom>
            <a:avLst/>
            <a:gdLst/>
            <a:ahLst/>
            <a:cxnLst/>
            <a:rect l="l" t="t" r="r" b="b"/>
            <a:pathLst>
              <a:path w="1270000" h="502920">
                <a:moveTo>
                  <a:pt x="1018539" y="0"/>
                </a:moveTo>
                <a:lnTo>
                  <a:pt x="251460" y="0"/>
                </a:lnTo>
                <a:lnTo>
                  <a:pt x="206243" y="4049"/>
                </a:lnTo>
                <a:lnTo>
                  <a:pt x="163693" y="15725"/>
                </a:lnTo>
                <a:lnTo>
                  <a:pt x="124516" y="34318"/>
                </a:lnTo>
                <a:lnTo>
                  <a:pt x="89422" y="59120"/>
                </a:lnTo>
                <a:lnTo>
                  <a:pt x="59120" y="89422"/>
                </a:lnTo>
                <a:lnTo>
                  <a:pt x="34318" y="124516"/>
                </a:lnTo>
                <a:lnTo>
                  <a:pt x="15725" y="163693"/>
                </a:lnTo>
                <a:lnTo>
                  <a:pt x="4049" y="206243"/>
                </a:lnTo>
                <a:lnTo>
                  <a:pt x="0" y="251460"/>
                </a:lnTo>
                <a:lnTo>
                  <a:pt x="4049" y="296676"/>
                </a:lnTo>
                <a:lnTo>
                  <a:pt x="15725" y="339226"/>
                </a:lnTo>
                <a:lnTo>
                  <a:pt x="34318" y="378403"/>
                </a:lnTo>
                <a:lnTo>
                  <a:pt x="59120" y="413497"/>
                </a:lnTo>
                <a:lnTo>
                  <a:pt x="89422" y="443799"/>
                </a:lnTo>
                <a:lnTo>
                  <a:pt x="124516" y="468601"/>
                </a:lnTo>
                <a:lnTo>
                  <a:pt x="163693" y="487194"/>
                </a:lnTo>
                <a:lnTo>
                  <a:pt x="206243" y="498870"/>
                </a:lnTo>
                <a:lnTo>
                  <a:pt x="251460" y="502920"/>
                </a:lnTo>
                <a:lnTo>
                  <a:pt x="1018539" y="502920"/>
                </a:lnTo>
                <a:lnTo>
                  <a:pt x="1063756" y="498870"/>
                </a:lnTo>
                <a:lnTo>
                  <a:pt x="1106306" y="487194"/>
                </a:lnTo>
                <a:lnTo>
                  <a:pt x="1145483" y="468601"/>
                </a:lnTo>
                <a:lnTo>
                  <a:pt x="1180577" y="443799"/>
                </a:lnTo>
                <a:lnTo>
                  <a:pt x="1210879" y="413497"/>
                </a:lnTo>
                <a:lnTo>
                  <a:pt x="1235681" y="378403"/>
                </a:lnTo>
                <a:lnTo>
                  <a:pt x="1254274" y="339226"/>
                </a:lnTo>
                <a:lnTo>
                  <a:pt x="1265950" y="296676"/>
                </a:lnTo>
                <a:lnTo>
                  <a:pt x="1270000" y="251460"/>
                </a:lnTo>
                <a:lnTo>
                  <a:pt x="1265950" y="206243"/>
                </a:lnTo>
                <a:lnTo>
                  <a:pt x="1254274" y="163693"/>
                </a:lnTo>
                <a:lnTo>
                  <a:pt x="1235681" y="124516"/>
                </a:lnTo>
                <a:lnTo>
                  <a:pt x="1210879" y="89422"/>
                </a:lnTo>
                <a:lnTo>
                  <a:pt x="1180577" y="59120"/>
                </a:lnTo>
                <a:lnTo>
                  <a:pt x="1145483" y="34318"/>
                </a:lnTo>
                <a:lnTo>
                  <a:pt x="1106306" y="15725"/>
                </a:lnTo>
                <a:lnTo>
                  <a:pt x="1063756" y="4049"/>
                </a:lnTo>
                <a:lnTo>
                  <a:pt x="1018539" y="0"/>
                </a:lnTo>
                <a:close/>
              </a:path>
            </a:pathLst>
          </a:custGeom>
          <a:solidFill>
            <a:srgbClr val="A2CE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51250" y="3831590"/>
            <a:ext cx="1270000" cy="502920"/>
          </a:xfrm>
          <a:custGeom>
            <a:avLst/>
            <a:gdLst/>
            <a:ahLst/>
            <a:cxnLst/>
            <a:rect l="l" t="t" r="r" b="b"/>
            <a:pathLst>
              <a:path w="1270000" h="502920">
                <a:moveTo>
                  <a:pt x="0" y="251460"/>
                </a:moveTo>
                <a:lnTo>
                  <a:pt x="4049" y="206243"/>
                </a:lnTo>
                <a:lnTo>
                  <a:pt x="15725" y="163693"/>
                </a:lnTo>
                <a:lnTo>
                  <a:pt x="34318" y="124516"/>
                </a:lnTo>
                <a:lnTo>
                  <a:pt x="59120" y="89422"/>
                </a:lnTo>
                <a:lnTo>
                  <a:pt x="89422" y="59120"/>
                </a:lnTo>
                <a:lnTo>
                  <a:pt x="124516" y="34318"/>
                </a:lnTo>
                <a:lnTo>
                  <a:pt x="163693" y="15725"/>
                </a:lnTo>
                <a:lnTo>
                  <a:pt x="206243" y="4049"/>
                </a:lnTo>
                <a:lnTo>
                  <a:pt x="251460" y="0"/>
                </a:lnTo>
                <a:lnTo>
                  <a:pt x="1018539" y="0"/>
                </a:lnTo>
                <a:lnTo>
                  <a:pt x="1063756" y="4049"/>
                </a:lnTo>
                <a:lnTo>
                  <a:pt x="1106306" y="15725"/>
                </a:lnTo>
                <a:lnTo>
                  <a:pt x="1145483" y="34318"/>
                </a:lnTo>
                <a:lnTo>
                  <a:pt x="1180577" y="59120"/>
                </a:lnTo>
                <a:lnTo>
                  <a:pt x="1210879" y="89422"/>
                </a:lnTo>
                <a:lnTo>
                  <a:pt x="1235681" y="124516"/>
                </a:lnTo>
                <a:lnTo>
                  <a:pt x="1254274" y="163693"/>
                </a:lnTo>
                <a:lnTo>
                  <a:pt x="1265950" y="206243"/>
                </a:lnTo>
                <a:lnTo>
                  <a:pt x="1270000" y="251460"/>
                </a:lnTo>
                <a:lnTo>
                  <a:pt x="1265950" y="296676"/>
                </a:lnTo>
                <a:lnTo>
                  <a:pt x="1254274" y="339226"/>
                </a:lnTo>
                <a:lnTo>
                  <a:pt x="1235681" y="378403"/>
                </a:lnTo>
                <a:lnTo>
                  <a:pt x="1210879" y="413497"/>
                </a:lnTo>
                <a:lnTo>
                  <a:pt x="1180577" y="443799"/>
                </a:lnTo>
                <a:lnTo>
                  <a:pt x="1145483" y="468601"/>
                </a:lnTo>
                <a:lnTo>
                  <a:pt x="1106306" y="487194"/>
                </a:lnTo>
                <a:lnTo>
                  <a:pt x="1063756" y="498870"/>
                </a:lnTo>
                <a:lnTo>
                  <a:pt x="1018539" y="502920"/>
                </a:lnTo>
                <a:lnTo>
                  <a:pt x="251460" y="502920"/>
                </a:lnTo>
                <a:lnTo>
                  <a:pt x="206243" y="498870"/>
                </a:lnTo>
                <a:lnTo>
                  <a:pt x="163693" y="487194"/>
                </a:lnTo>
                <a:lnTo>
                  <a:pt x="124516" y="468601"/>
                </a:lnTo>
                <a:lnTo>
                  <a:pt x="89422" y="443799"/>
                </a:lnTo>
                <a:lnTo>
                  <a:pt x="59120" y="413497"/>
                </a:lnTo>
                <a:lnTo>
                  <a:pt x="34318" y="378403"/>
                </a:lnTo>
                <a:lnTo>
                  <a:pt x="15725" y="339226"/>
                </a:lnTo>
                <a:lnTo>
                  <a:pt x="4049" y="296676"/>
                </a:lnTo>
                <a:lnTo>
                  <a:pt x="0" y="25146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40729" y="3831590"/>
            <a:ext cx="1290320" cy="502920"/>
          </a:xfrm>
          <a:custGeom>
            <a:avLst/>
            <a:gdLst/>
            <a:ahLst/>
            <a:cxnLst/>
            <a:rect l="l" t="t" r="r" b="b"/>
            <a:pathLst>
              <a:path w="1290320" h="502920">
                <a:moveTo>
                  <a:pt x="0" y="502919"/>
                </a:moveTo>
                <a:lnTo>
                  <a:pt x="1290320" y="502919"/>
                </a:lnTo>
                <a:lnTo>
                  <a:pt x="129032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A3DE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840729" y="3831590"/>
            <a:ext cx="1290320" cy="502920"/>
          </a:xfrm>
          <a:custGeom>
            <a:avLst/>
            <a:gdLst/>
            <a:ahLst/>
            <a:cxnLst/>
            <a:rect l="l" t="t" r="r" b="b"/>
            <a:pathLst>
              <a:path w="1290320" h="502920">
                <a:moveTo>
                  <a:pt x="0" y="502919"/>
                </a:moveTo>
                <a:lnTo>
                  <a:pt x="1290320" y="502919"/>
                </a:lnTo>
                <a:lnTo>
                  <a:pt x="129032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46170" y="2927350"/>
            <a:ext cx="1267460" cy="502920"/>
          </a:xfrm>
          <a:custGeom>
            <a:avLst/>
            <a:gdLst/>
            <a:ahLst/>
            <a:cxnLst/>
            <a:rect l="l" t="t" r="r" b="b"/>
            <a:pathLst>
              <a:path w="1267460" h="502920">
                <a:moveTo>
                  <a:pt x="1016000" y="0"/>
                </a:moveTo>
                <a:lnTo>
                  <a:pt x="251459" y="0"/>
                </a:lnTo>
                <a:lnTo>
                  <a:pt x="206243" y="4049"/>
                </a:lnTo>
                <a:lnTo>
                  <a:pt x="163693" y="15725"/>
                </a:lnTo>
                <a:lnTo>
                  <a:pt x="124516" y="34318"/>
                </a:lnTo>
                <a:lnTo>
                  <a:pt x="89422" y="59120"/>
                </a:lnTo>
                <a:lnTo>
                  <a:pt x="59120" y="89422"/>
                </a:lnTo>
                <a:lnTo>
                  <a:pt x="34318" y="124516"/>
                </a:lnTo>
                <a:lnTo>
                  <a:pt x="15725" y="163693"/>
                </a:lnTo>
                <a:lnTo>
                  <a:pt x="4049" y="206243"/>
                </a:lnTo>
                <a:lnTo>
                  <a:pt x="0" y="251460"/>
                </a:lnTo>
                <a:lnTo>
                  <a:pt x="4049" y="296676"/>
                </a:lnTo>
                <a:lnTo>
                  <a:pt x="15725" y="339226"/>
                </a:lnTo>
                <a:lnTo>
                  <a:pt x="34318" y="378403"/>
                </a:lnTo>
                <a:lnTo>
                  <a:pt x="59120" y="413497"/>
                </a:lnTo>
                <a:lnTo>
                  <a:pt x="89422" y="443799"/>
                </a:lnTo>
                <a:lnTo>
                  <a:pt x="124516" y="468601"/>
                </a:lnTo>
                <a:lnTo>
                  <a:pt x="163693" y="487194"/>
                </a:lnTo>
                <a:lnTo>
                  <a:pt x="206243" y="498870"/>
                </a:lnTo>
                <a:lnTo>
                  <a:pt x="251459" y="502920"/>
                </a:lnTo>
                <a:lnTo>
                  <a:pt x="1016000" y="502920"/>
                </a:lnTo>
                <a:lnTo>
                  <a:pt x="1061216" y="498870"/>
                </a:lnTo>
                <a:lnTo>
                  <a:pt x="1103766" y="487194"/>
                </a:lnTo>
                <a:lnTo>
                  <a:pt x="1142943" y="468601"/>
                </a:lnTo>
                <a:lnTo>
                  <a:pt x="1178037" y="443799"/>
                </a:lnTo>
                <a:lnTo>
                  <a:pt x="1208339" y="413497"/>
                </a:lnTo>
                <a:lnTo>
                  <a:pt x="1233141" y="378403"/>
                </a:lnTo>
                <a:lnTo>
                  <a:pt x="1251734" y="339226"/>
                </a:lnTo>
                <a:lnTo>
                  <a:pt x="1263410" y="296676"/>
                </a:lnTo>
                <a:lnTo>
                  <a:pt x="1267459" y="251460"/>
                </a:lnTo>
                <a:lnTo>
                  <a:pt x="1263410" y="206243"/>
                </a:lnTo>
                <a:lnTo>
                  <a:pt x="1251734" y="163693"/>
                </a:lnTo>
                <a:lnTo>
                  <a:pt x="1233141" y="124516"/>
                </a:lnTo>
                <a:lnTo>
                  <a:pt x="1208339" y="89422"/>
                </a:lnTo>
                <a:lnTo>
                  <a:pt x="1178037" y="59120"/>
                </a:lnTo>
                <a:lnTo>
                  <a:pt x="1142943" y="34318"/>
                </a:lnTo>
                <a:lnTo>
                  <a:pt x="1103766" y="15725"/>
                </a:lnTo>
                <a:lnTo>
                  <a:pt x="1061216" y="4049"/>
                </a:lnTo>
                <a:lnTo>
                  <a:pt x="1016000" y="0"/>
                </a:lnTo>
                <a:close/>
              </a:path>
            </a:pathLst>
          </a:custGeom>
          <a:solidFill>
            <a:srgbClr val="A2CE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46170" y="2927350"/>
            <a:ext cx="1267460" cy="502920"/>
          </a:xfrm>
          <a:custGeom>
            <a:avLst/>
            <a:gdLst/>
            <a:ahLst/>
            <a:cxnLst/>
            <a:rect l="l" t="t" r="r" b="b"/>
            <a:pathLst>
              <a:path w="1267460" h="502920">
                <a:moveTo>
                  <a:pt x="0" y="251460"/>
                </a:moveTo>
                <a:lnTo>
                  <a:pt x="4049" y="206243"/>
                </a:lnTo>
                <a:lnTo>
                  <a:pt x="15725" y="163693"/>
                </a:lnTo>
                <a:lnTo>
                  <a:pt x="34318" y="124516"/>
                </a:lnTo>
                <a:lnTo>
                  <a:pt x="59120" y="89422"/>
                </a:lnTo>
                <a:lnTo>
                  <a:pt x="89422" y="59120"/>
                </a:lnTo>
                <a:lnTo>
                  <a:pt x="124516" y="34318"/>
                </a:lnTo>
                <a:lnTo>
                  <a:pt x="163693" y="15725"/>
                </a:lnTo>
                <a:lnTo>
                  <a:pt x="206243" y="4049"/>
                </a:lnTo>
                <a:lnTo>
                  <a:pt x="251459" y="0"/>
                </a:lnTo>
                <a:lnTo>
                  <a:pt x="1016000" y="0"/>
                </a:lnTo>
                <a:lnTo>
                  <a:pt x="1061216" y="4049"/>
                </a:lnTo>
                <a:lnTo>
                  <a:pt x="1103766" y="15725"/>
                </a:lnTo>
                <a:lnTo>
                  <a:pt x="1142943" y="34318"/>
                </a:lnTo>
                <a:lnTo>
                  <a:pt x="1178037" y="59120"/>
                </a:lnTo>
                <a:lnTo>
                  <a:pt x="1208339" y="89422"/>
                </a:lnTo>
                <a:lnTo>
                  <a:pt x="1233141" y="124516"/>
                </a:lnTo>
                <a:lnTo>
                  <a:pt x="1251734" y="163693"/>
                </a:lnTo>
                <a:lnTo>
                  <a:pt x="1263410" y="206243"/>
                </a:lnTo>
                <a:lnTo>
                  <a:pt x="1267459" y="251460"/>
                </a:lnTo>
                <a:lnTo>
                  <a:pt x="1263410" y="296676"/>
                </a:lnTo>
                <a:lnTo>
                  <a:pt x="1251734" y="339226"/>
                </a:lnTo>
                <a:lnTo>
                  <a:pt x="1233141" y="378403"/>
                </a:lnTo>
                <a:lnTo>
                  <a:pt x="1208339" y="413497"/>
                </a:lnTo>
                <a:lnTo>
                  <a:pt x="1178037" y="443799"/>
                </a:lnTo>
                <a:lnTo>
                  <a:pt x="1142943" y="468601"/>
                </a:lnTo>
                <a:lnTo>
                  <a:pt x="1103766" y="487194"/>
                </a:lnTo>
                <a:lnTo>
                  <a:pt x="1061216" y="498870"/>
                </a:lnTo>
                <a:lnTo>
                  <a:pt x="1016000" y="502920"/>
                </a:lnTo>
                <a:lnTo>
                  <a:pt x="251459" y="502920"/>
                </a:lnTo>
                <a:lnTo>
                  <a:pt x="206243" y="498870"/>
                </a:lnTo>
                <a:lnTo>
                  <a:pt x="163693" y="487194"/>
                </a:lnTo>
                <a:lnTo>
                  <a:pt x="124516" y="468601"/>
                </a:lnTo>
                <a:lnTo>
                  <a:pt x="89422" y="443799"/>
                </a:lnTo>
                <a:lnTo>
                  <a:pt x="59120" y="413497"/>
                </a:lnTo>
                <a:lnTo>
                  <a:pt x="34318" y="378403"/>
                </a:lnTo>
                <a:lnTo>
                  <a:pt x="15725" y="339226"/>
                </a:lnTo>
                <a:lnTo>
                  <a:pt x="4049" y="296676"/>
                </a:lnTo>
                <a:lnTo>
                  <a:pt x="0" y="25146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88589" y="4062729"/>
            <a:ext cx="624840" cy="2540"/>
          </a:xfrm>
          <a:custGeom>
            <a:avLst/>
            <a:gdLst/>
            <a:ahLst/>
            <a:cxnLst/>
            <a:rect l="l" t="t" r="r" b="b"/>
            <a:pathLst>
              <a:path w="624839" h="2539">
                <a:moveTo>
                  <a:pt x="0" y="0"/>
                </a:moveTo>
                <a:lnTo>
                  <a:pt x="624839" y="254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68950" y="3882390"/>
            <a:ext cx="261620" cy="121920"/>
          </a:xfrm>
          <a:custGeom>
            <a:avLst/>
            <a:gdLst/>
            <a:ahLst/>
            <a:cxnLst/>
            <a:rect l="l" t="t" r="r" b="b"/>
            <a:pathLst>
              <a:path w="261620" h="121920">
                <a:moveTo>
                  <a:pt x="0" y="0"/>
                </a:moveTo>
                <a:lnTo>
                  <a:pt x="60451" y="60706"/>
                </a:lnTo>
                <a:lnTo>
                  <a:pt x="0" y="121920"/>
                </a:lnTo>
                <a:lnTo>
                  <a:pt x="261620" y="607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68950" y="3882390"/>
            <a:ext cx="261620" cy="121920"/>
          </a:xfrm>
          <a:custGeom>
            <a:avLst/>
            <a:gdLst/>
            <a:ahLst/>
            <a:cxnLst/>
            <a:rect l="l" t="t" r="r" b="b"/>
            <a:pathLst>
              <a:path w="261620" h="121920">
                <a:moveTo>
                  <a:pt x="60451" y="60706"/>
                </a:moveTo>
                <a:lnTo>
                  <a:pt x="0" y="0"/>
                </a:lnTo>
                <a:lnTo>
                  <a:pt x="261620" y="60706"/>
                </a:lnTo>
                <a:lnTo>
                  <a:pt x="0" y="121920"/>
                </a:lnTo>
                <a:lnTo>
                  <a:pt x="60451" y="60706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45709" y="3943350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 h="0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66029" y="4123690"/>
            <a:ext cx="241300" cy="139700"/>
          </a:xfrm>
          <a:custGeom>
            <a:avLst/>
            <a:gdLst/>
            <a:ahLst/>
            <a:cxnLst/>
            <a:rect l="l" t="t" r="r" b="b"/>
            <a:pathLst>
              <a:path w="241300" h="139700">
                <a:moveTo>
                  <a:pt x="241300" y="0"/>
                </a:moveTo>
                <a:lnTo>
                  <a:pt x="0" y="59943"/>
                </a:lnTo>
                <a:lnTo>
                  <a:pt x="241300" y="139700"/>
                </a:lnTo>
                <a:lnTo>
                  <a:pt x="201422" y="59943"/>
                </a:lnTo>
                <a:lnTo>
                  <a:pt x="241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66029" y="4123690"/>
            <a:ext cx="241300" cy="139700"/>
          </a:xfrm>
          <a:custGeom>
            <a:avLst/>
            <a:gdLst/>
            <a:ahLst/>
            <a:cxnLst/>
            <a:rect l="l" t="t" r="r" b="b"/>
            <a:pathLst>
              <a:path w="241300" h="139700">
                <a:moveTo>
                  <a:pt x="201422" y="59943"/>
                </a:moveTo>
                <a:lnTo>
                  <a:pt x="241300" y="0"/>
                </a:lnTo>
                <a:lnTo>
                  <a:pt x="0" y="59943"/>
                </a:lnTo>
                <a:lnTo>
                  <a:pt x="241300" y="139700"/>
                </a:lnTo>
                <a:lnTo>
                  <a:pt x="201422" y="59943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208270" y="4184650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 h="0">
                <a:moveTo>
                  <a:pt x="62230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68950" y="2998470"/>
            <a:ext cx="261620" cy="119380"/>
          </a:xfrm>
          <a:custGeom>
            <a:avLst/>
            <a:gdLst/>
            <a:ahLst/>
            <a:cxnLst/>
            <a:rect l="l" t="t" r="r" b="b"/>
            <a:pathLst>
              <a:path w="261620" h="119380">
                <a:moveTo>
                  <a:pt x="0" y="0"/>
                </a:moveTo>
                <a:lnTo>
                  <a:pt x="60451" y="59943"/>
                </a:lnTo>
                <a:lnTo>
                  <a:pt x="0" y="119379"/>
                </a:lnTo>
                <a:lnTo>
                  <a:pt x="261620" y="599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68950" y="2998470"/>
            <a:ext cx="261620" cy="119380"/>
          </a:xfrm>
          <a:custGeom>
            <a:avLst/>
            <a:gdLst/>
            <a:ahLst/>
            <a:cxnLst/>
            <a:rect l="l" t="t" r="r" b="b"/>
            <a:pathLst>
              <a:path w="261620" h="119380">
                <a:moveTo>
                  <a:pt x="60451" y="59943"/>
                </a:moveTo>
                <a:lnTo>
                  <a:pt x="0" y="0"/>
                </a:lnTo>
                <a:lnTo>
                  <a:pt x="261620" y="59943"/>
                </a:lnTo>
                <a:lnTo>
                  <a:pt x="0" y="119379"/>
                </a:lnTo>
                <a:lnTo>
                  <a:pt x="60451" y="59943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45709" y="3059429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 h="0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066029" y="3239770"/>
            <a:ext cx="241300" cy="139700"/>
          </a:xfrm>
          <a:custGeom>
            <a:avLst/>
            <a:gdLst/>
            <a:ahLst/>
            <a:cxnLst/>
            <a:rect l="l" t="t" r="r" b="b"/>
            <a:pathLst>
              <a:path w="241300" h="139700">
                <a:moveTo>
                  <a:pt x="241300" y="0"/>
                </a:moveTo>
                <a:lnTo>
                  <a:pt x="0" y="79501"/>
                </a:lnTo>
                <a:lnTo>
                  <a:pt x="241300" y="139700"/>
                </a:lnTo>
                <a:lnTo>
                  <a:pt x="201422" y="79501"/>
                </a:lnTo>
                <a:lnTo>
                  <a:pt x="241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066029" y="3239770"/>
            <a:ext cx="241300" cy="139700"/>
          </a:xfrm>
          <a:custGeom>
            <a:avLst/>
            <a:gdLst/>
            <a:ahLst/>
            <a:cxnLst/>
            <a:rect l="l" t="t" r="r" b="b"/>
            <a:pathLst>
              <a:path w="241300" h="139700">
                <a:moveTo>
                  <a:pt x="201422" y="79501"/>
                </a:moveTo>
                <a:lnTo>
                  <a:pt x="241300" y="0"/>
                </a:lnTo>
                <a:lnTo>
                  <a:pt x="0" y="79501"/>
                </a:lnTo>
                <a:lnTo>
                  <a:pt x="241300" y="139700"/>
                </a:lnTo>
                <a:lnTo>
                  <a:pt x="201422" y="79501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08270" y="3321050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 h="0">
                <a:moveTo>
                  <a:pt x="62230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568950" y="4888229"/>
            <a:ext cx="261620" cy="139700"/>
          </a:xfrm>
          <a:custGeom>
            <a:avLst/>
            <a:gdLst/>
            <a:ahLst/>
            <a:cxnLst/>
            <a:rect l="l" t="t" r="r" b="b"/>
            <a:pathLst>
              <a:path w="261620" h="139700">
                <a:moveTo>
                  <a:pt x="0" y="0"/>
                </a:moveTo>
                <a:lnTo>
                  <a:pt x="60451" y="79502"/>
                </a:lnTo>
                <a:lnTo>
                  <a:pt x="0" y="139700"/>
                </a:lnTo>
                <a:lnTo>
                  <a:pt x="261620" y="7950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568950" y="4888229"/>
            <a:ext cx="261620" cy="139700"/>
          </a:xfrm>
          <a:custGeom>
            <a:avLst/>
            <a:gdLst/>
            <a:ahLst/>
            <a:cxnLst/>
            <a:rect l="l" t="t" r="r" b="b"/>
            <a:pathLst>
              <a:path w="261620" h="139700">
                <a:moveTo>
                  <a:pt x="60451" y="79502"/>
                </a:moveTo>
                <a:lnTo>
                  <a:pt x="0" y="0"/>
                </a:lnTo>
                <a:lnTo>
                  <a:pt x="261620" y="79502"/>
                </a:lnTo>
                <a:lnTo>
                  <a:pt x="0" y="139700"/>
                </a:lnTo>
                <a:lnTo>
                  <a:pt x="60451" y="79502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45709" y="4966970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 h="0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39590" y="3562350"/>
            <a:ext cx="121920" cy="259079"/>
          </a:xfrm>
          <a:custGeom>
            <a:avLst/>
            <a:gdLst/>
            <a:ahLst/>
            <a:cxnLst/>
            <a:rect l="l" t="t" r="r" b="b"/>
            <a:pathLst>
              <a:path w="121920" h="259079">
                <a:moveTo>
                  <a:pt x="0" y="0"/>
                </a:moveTo>
                <a:lnTo>
                  <a:pt x="60960" y="259080"/>
                </a:lnTo>
                <a:lnTo>
                  <a:pt x="107905" y="59562"/>
                </a:lnTo>
                <a:lnTo>
                  <a:pt x="60960" y="59562"/>
                </a:lnTo>
                <a:lnTo>
                  <a:pt x="0" y="0"/>
                </a:lnTo>
                <a:close/>
              </a:path>
              <a:path w="121920" h="259079">
                <a:moveTo>
                  <a:pt x="121920" y="0"/>
                </a:moveTo>
                <a:lnTo>
                  <a:pt x="60960" y="59562"/>
                </a:lnTo>
                <a:lnTo>
                  <a:pt x="107905" y="59562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339590" y="3562350"/>
            <a:ext cx="121920" cy="259079"/>
          </a:xfrm>
          <a:custGeom>
            <a:avLst/>
            <a:gdLst/>
            <a:ahLst/>
            <a:cxnLst/>
            <a:rect l="l" t="t" r="r" b="b"/>
            <a:pathLst>
              <a:path w="121920" h="259079">
                <a:moveTo>
                  <a:pt x="60960" y="59562"/>
                </a:moveTo>
                <a:lnTo>
                  <a:pt x="121920" y="0"/>
                </a:lnTo>
                <a:lnTo>
                  <a:pt x="60960" y="259080"/>
                </a:lnTo>
                <a:lnTo>
                  <a:pt x="0" y="0"/>
                </a:lnTo>
                <a:lnTo>
                  <a:pt x="60960" y="59562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00550" y="3440429"/>
            <a:ext cx="0" cy="220979"/>
          </a:xfrm>
          <a:custGeom>
            <a:avLst/>
            <a:gdLst/>
            <a:ahLst/>
            <a:cxnLst/>
            <a:rect l="l" t="t" r="r" b="b"/>
            <a:pathLst>
              <a:path w="0" h="220979">
                <a:moveTo>
                  <a:pt x="0" y="0"/>
                </a:moveTo>
                <a:lnTo>
                  <a:pt x="0" y="22098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077970" y="3440429"/>
            <a:ext cx="142240" cy="261620"/>
          </a:xfrm>
          <a:custGeom>
            <a:avLst/>
            <a:gdLst/>
            <a:ahLst/>
            <a:cxnLst/>
            <a:rect l="l" t="t" r="r" b="b"/>
            <a:pathLst>
              <a:path w="142239" h="261620">
                <a:moveTo>
                  <a:pt x="61087" y="0"/>
                </a:moveTo>
                <a:lnTo>
                  <a:pt x="0" y="261620"/>
                </a:lnTo>
                <a:lnTo>
                  <a:pt x="61087" y="201041"/>
                </a:lnTo>
                <a:lnTo>
                  <a:pt x="123448" y="201041"/>
                </a:lnTo>
                <a:lnTo>
                  <a:pt x="61087" y="0"/>
                </a:lnTo>
                <a:close/>
              </a:path>
              <a:path w="142239" h="261620">
                <a:moveTo>
                  <a:pt x="123448" y="201041"/>
                </a:moveTo>
                <a:lnTo>
                  <a:pt x="61087" y="201041"/>
                </a:lnTo>
                <a:lnTo>
                  <a:pt x="142239" y="261620"/>
                </a:lnTo>
                <a:lnTo>
                  <a:pt x="123448" y="20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077970" y="3440429"/>
            <a:ext cx="142240" cy="261620"/>
          </a:xfrm>
          <a:custGeom>
            <a:avLst/>
            <a:gdLst/>
            <a:ahLst/>
            <a:cxnLst/>
            <a:rect l="l" t="t" r="r" b="b"/>
            <a:pathLst>
              <a:path w="142239" h="261620">
                <a:moveTo>
                  <a:pt x="61087" y="201041"/>
                </a:moveTo>
                <a:lnTo>
                  <a:pt x="142239" y="261620"/>
                </a:lnTo>
                <a:lnTo>
                  <a:pt x="61087" y="0"/>
                </a:lnTo>
                <a:lnTo>
                  <a:pt x="0" y="261620"/>
                </a:lnTo>
                <a:lnTo>
                  <a:pt x="61087" y="201041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138929" y="3600450"/>
            <a:ext cx="0" cy="220979"/>
          </a:xfrm>
          <a:custGeom>
            <a:avLst/>
            <a:gdLst/>
            <a:ahLst/>
            <a:cxnLst/>
            <a:rect l="l" t="t" r="r" b="b"/>
            <a:pathLst>
              <a:path w="0" h="220979">
                <a:moveTo>
                  <a:pt x="0" y="22098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339590" y="4446270"/>
            <a:ext cx="121920" cy="259079"/>
          </a:xfrm>
          <a:custGeom>
            <a:avLst/>
            <a:gdLst/>
            <a:ahLst/>
            <a:cxnLst/>
            <a:rect l="l" t="t" r="r" b="b"/>
            <a:pathLst>
              <a:path w="121920" h="259079">
                <a:moveTo>
                  <a:pt x="0" y="0"/>
                </a:moveTo>
                <a:lnTo>
                  <a:pt x="60960" y="259079"/>
                </a:lnTo>
                <a:lnTo>
                  <a:pt x="107815" y="59943"/>
                </a:lnTo>
                <a:lnTo>
                  <a:pt x="60960" y="59943"/>
                </a:lnTo>
                <a:lnTo>
                  <a:pt x="0" y="0"/>
                </a:lnTo>
                <a:close/>
              </a:path>
              <a:path w="121920" h="259079">
                <a:moveTo>
                  <a:pt x="121920" y="0"/>
                </a:moveTo>
                <a:lnTo>
                  <a:pt x="60960" y="59943"/>
                </a:lnTo>
                <a:lnTo>
                  <a:pt x="107815" y="59943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339590" y="4446270"/>
            <a:ext cx="121920" cy="259079"/>
          </a:xfrm>
          <a:custGeom>
            <a:avLst/>
            <a:gdLst/>
            <a:ahLst/>
            <a:cxnLst/>
            <a:rect l="l" t="t" r="r" b="b"/>
            <a:pathLst>
              <a:path w="121920" h="259079">
                <a:moveTo>
                  <a:pt x="60960" y="59943"/>
                </a:moveTo>
                <a:lnTo>
                  <a:pt x="121920" y="0"/>
                </a:lnTo>
                <a:lnTo>
                  <a:pt x="60960" y="259079"/>
                </a:lnTo>
                <a:lnTo>
                  <a:pt x="0" y="0"/>
                </a:lnTo>
                <a:lnTo>
                  <a:pt x="60960" y="59943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00550" y="4324350"/>
            <a:ext cx="0" cy="220979"/>
          </a:xfrm>
          <a:custGeom>
            <a:avLst/>
            <a:gdLst/>
            <a:ahLst/>
            <a:cxnLst/>
            <a:rect l="l" t="t" r="r" b="b"/>
            <a:pathLst>
              <a:path w="0" h="220979">
                <a:moveTo>
                  <a:pt x="0" y="0"/>
                </a:moveTo>
                <a:lnTo>
                  <a:pt x="0" y="22098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077970" y="4324350"/>
            <a:ext cx="142240" cy="261620"/>
          </a:xfrm>
          <a:custGeom>
            <a:avLst/>
            <a:gdLst/>
            <a:ahLst/>
            <a:cxnLst/>
            <a:rect l="l" t="t" r="r" b="b"/>
            <a:pathLst>
              <a:path w="142239" h="261620">
                <a:moveTo>
                  <a:pt x="61087" y="0"/>
                </a:moveTo>
                <a:lnTo>
                  <a:pt x="0" y="261619"/>
                </a:lnTo>
                <a:lnTo>
                  <a:pt x="61087" y="201041"/>
                </a:lnTo>
                <a:lnTo>
                  <a:pt x="123448" y="201041"/>
                </a:lnTo>
                <a:lnTo>
                  <a:pt x="61087" y="0"/>
                </a:lnTo>
                <a:close/>
              </a:path>
              <a:path w="142239" h="261620">
                <a:moveTo>
                  <a:pt x="123448" y="201041"/>
                </a:moveTo>
                <a:lnTo>
                  <a:pt x="61087" y="201041"/>
                </a:lnTo>
                <a:lnTo>
                  <a:pt x="142239" y="261619"/>
                </a:lnTo>
                <a:lnTo>
                  <a:pt x="123448" y="20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077970" y="4324350"/>
            <a:ext cx="142240" cy="261620"/>
          </a:xfrm>
          <a:custGeom>
            <a:avLst/>
            <a:gdLst/>
            <a:ahLst/>
            <a:cxnLst/>
            <a:rect l="l" t="t" r="r" b="b"/>
            <a:pathLst>
              <a:path w="142239" h="261620">
                <a:moveTo>
                  <a:pt x="61087" y="201041"/>
                </a:moveTo>
                <a:lnTo>
                  <a:pt x="142239" y="261619"/>
                </a:lnTo>
                <a:lnTo>
                  <a:pt x="61087" y="0"/>
                </a:lnTo>
                <a:lnTo>
                  <a:pt x="0" y="261619"/>
                </a:lnTo>
                <a:lnTo>
                  <a:pt x="61087" y="201041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38929" y="4484370"/>
            <a:ext cx="0" cy="220979"/>
          </a:xfrm>
          <a:custGeom>
            <a:avLst/>
            <a:gdLst/>
            <a:ahLst/>
            <a:cxnLst/>
            <a:rect l="l" t="t" r="r" b="b"/>
            <a:pathLst>
              <a:path w="0" h="220979">
                <a:moveTo>
                  <a:pt x="0" y="220979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842003" y="2233295"/>
            <a:ext cx="85915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" marR="5080" indent="-2857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Eşza</a:t>
            </a:r>
            <a:r>
              <a:rPr dirty="0" sz="1400" spc="10">
                <a:latin typeface="Arial"/>
                <a:cs typeface="Arial"/>
              </a:rPr>
              <a:t>m</a:t>
            </a:r>
            <a:r>
              <a:rPr dirty="0" sz="1400" spc="-5">
                <a:latin typeface="Arial"/>
                <a:cs typeface="Arial"/>
              </a:rPr>
              <a:t>an</a:t>
            </a:r>
            <a:r>
              <a:rPr dirty="0" sz="1400" spc="10">
                <a:latin typeface="Arial"/>
                <a:cs typeface="Arial"/>
              </a:rPr>
              <a:t>l</a:t>
            </a:r>
            <a:r>
              <a:rPr dirty="0" sz="1400">
                <a:latin typeface="Arial"/>
                <a:cs typeface="Arial"/>
              </a:rPr>
              <a:t>ı  </a:t>
            </a:r>
            <a:r>
              <a:rPr dirty="0" sz="1400" spc="-5">
                <a:latin typeface="Arial"/>
                <a:cs typeface="Arial"/>
              </a:rPr>
              <a:t>Aktiviteler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23029" y="3052698"/>
            <a:ext cx="753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"/>
                <a:cs typeface="Arial"/>
              </a:rPr>
              <a:t>Tanımlama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40729" y="2947670"/>
            <a:ext cx="1290320" cy="502920"/>
          </a:xfrm>
          <a:prstGeom prst="rect">
            <a:avLst/>
          </a:prstGeom>
          <a:solidFill>
            <a:srgbClr val="A3DEF4"/>
          </a:solidFill>
          <a:ln w="27940">
            <a:solidFill>
              <a:srgbClr val="000000"/>
            </a:solidFill>
          </a:ln>
        </p:spPr>
        <p:txBody>
          <a:bodyPr wrap="square" lIns="0" tIns="81280" rIns="0" bIns="0" rtlCol="0" vert="horz">
            <a:spAutoFit/>
          </a:bodyPr>
          <a:lstStyle/>
          <a:p>
            <a:pPr algn="ctr" marL="441325" marR="446405" indent="-1905">
              <a:lnSpc>
                <a:spcPct val="100000"/>
              </a:lnSpc>
              <a:spcBef>
                <a:spcPts val="640"/>
              </a:spcBef>
            </a:pPr>
            <a:r>
              <a:rPr dirty="0" sz="1050" spc="-5">
                <a:latin typeface="Arial"/>
                <a:cs typeface="Arial"/>
              </a:rPr>
              <a:t>İlk  </a:t>
            </a:r>
            <a:r>
              <a:rPr dirty="0" sz="1050" spc="-5">
                <a:latin typeface="Arial"/>
                <a:cs typeface="Arial"/>
              </a:rPr>
              <a:t>Sü</a:t>
            </a:r>
            <a:r>
              <a:rPr dirty="0" sz="1050" spc="5">
                <a:latin typeface="Arial"/>
                <a:cs typeface="Arial"/>
              </a:rPr>
              <a:t>r</a:t>
            </a:r>
            <a:r>
              <a:rPr dirty="0" sz="1050" spc="-5">
                <a:latin typeface="Arial"/>
                <a:cs typeface="Arial"/>
              </a:rPr>
              <a:t>ü</a:t>
            </a:r>
            <a:r>
              <a:rPr dirty="0" sz="1050" spc="5">
                <a:latin typeface="Arial"/>
                <a:cs typeface="Arial"/>
              </a:rPr>
              <a:t>m</a:t>
            </a:r>
            <a:endParaRPr sz="10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28750" y="3831590"/>
            <a:ext cx="1270000" cy="502920"/>
          </a:xfrm>
          <a:prstGeom prst="rect">
            <a:avLst/>
          </a:prstGeom>
          <a:solidFill>
            <a:srgbClr val="A3DEF4"/>
          </a:solidFill>
          <a:ln w="27939">
            <a:solidFill>
              <a:srgbClr val="000000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300355" marR="290195" indent="160020">
              <a:lnSpc>
                <a:spcPct val="100000"/>
              </a:lnSpc>
              <a:spcBef>
                <a:spcPts val="600"/>
              </a:spcBef>
            </a:pPr>
            <a:r>
              <a:rPr dirty="0" sz="1050" spc="-10">
                <a:latin typeface="Arial"/>
                <a:cs typeface="Arial"/>
              </a:rPr>
              <a:t>Genel  </a:t>
            </a:r>
            <a:r>
              <a:rPr dirty="0" sz="1050" spc="15">
                <a:latin typeface="Arial"/>
                <a:cs typeface="Arial"/>
              </a:rPr>
              <a:t>T</a:t>
            </a:r>
            <a:r>
              <a:rPr dirty="0" sz="1050" spc="-5">
                <a:latin typeface="Arial"/>
                <a:cs typeface="Arial"/>
              </a:rPr>
              <a:t>a</a:t>
            </a:r>
            <a:r>
              <a:rPr dirty="0" sz="1050" spc="-25">
                <a:latin typeface="Arial"/>
                <a:cs typeface="Arial"/>
              </a:rPr>
              <a:t>n</a:t>
            </a:r>
            <a:r>
              <a:rPr dirty="0" sz="1050">
                <a:latin typeface="Arial"/>
                <a:cs typeface="Arial"/>
              </a:rPr>
              <a:t>ı</a:t>
            </a:r>
            <a:r>
              <a:rPr dirty="0" sz="1050" spc="20">
                <a:latin typeface="Arial"/>
                <a:cs typeface="Arial"/>
              </a:rPr>
              <a:t>m</a:t>
            </a:r>
            <a:r>
              <a:rPr dirty="0" sz="1050" spc="-15">
                <a:latin typeface="Arial"/>
                <a:cs typeface="Arial"/>
              </a:rPr>
              <a:t>l</a:t>
            </a:r>
            <a:r>
              <a:rPr dirty="0" sz="1050" spc="-5">
                <a:latin typeface="Arial"/>
                <a:cs typeface="Arial"/>
              </a:rPr>
              <a:t>a</a:t>
            </a:r>
            <a:r>
              <a:rPr dirty="0" sz="1050" spc="20">
                <a:latin typeface="Arial"/>
                <a:cs typeface="Arial"/>
              </a:rPr>
              <a:t>m</a:t>
            </a:r>
            <a:r>
              <a:rPr dirty="0" sz="1050" spc="5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840729" y="4715509"/>
            <a:ext cx="1290320" cy="502920"/>
          </a:xfrm>
          <a:prstGeom prst="rect">
            <a:avLst/>
          </a:prstGeom>
          <a:solidFill>
            <a:srgbClr val="A3DEF4"/>
          </a:solidFill>
          <a:ln w="27940">
            <a:solidFill>
              <a:srgbClr val="000000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algn="ctr" marL="441325" marR="447040" indent="5715">
              <a:lnSpc>
                <a:spcPct val="100000"/>
              </a:lnSpc>
              <a:spcBef>
                <a:spcPts val="615"/>
              </a:spcBef>
            </a:pPr>
            <a:r>
              <a:rPr dirty="0" sz="1050" spc="-5">
                <a:latin typeface="Arial"/>
                <a:cs typeface="Arial"/>
              </a:rPr>
              <a:t>Son  </a:t>
            </a:r>
            <a:r>
              <a:rPr dirty="0" sz="1050" spc="-5">
                <a:latin typeface="Arial"/>
                <a:cs typeface="Arial"/>
              </a:rPr>
              <a:t>Sü</a:t>
            </a:r>
            <a:r>
              <a:rPr dirty="0" sz="1050" spc="5">
                <a:latin typeface="Arial"/>
                <a:cs typeface="Arial"/>
              </a:rPr>
              <a:t>r</a:t>
            </a:r>
            <a:r>
              <a:rPr dirty="0" sz="1050" spc="-5">
                <a:latin typeface="Arial"/>
                <a:cs typeface="Arial"/>
              </a:rPr>
              <a:t>ü</a:t>
            </a:r>
            <a:r>
              <a:rPr dirty="0" sz="1050" spc="5">
                <a:latin typeface="Arial"/>
                <a:cs typeface="Arial"/>
              </a:rPr>
              <a:t>m</a:t>
            </a:r>
            <a:endParaRPr sz="10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53509" y="3972559"/>
            <a:ext cx="6946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Geliştirme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89070" y="4865751"/>
            <a:ext cx="623570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050" spc="5">
                <a:latin typeface="Arial"/>
                <a:cs typeface="Arial"/>
              </a:rPr>
              <a:t>Test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Etme</a:t>
            </a:r>
            <a:endParaRPr sz="10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63970" y="3872484"/>
            <a:ext cx="234950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-5">
                <a:latin typeface="Arial"/>
                <a:cs typeface="Arial"/>
              </a:rPr>
              <a:t>A</a:t>
            </a:r>
            <a:r>
              <a:rPr dirty="0" sz="1050" spc="5">
                <a:latin typeface="Arial"/>
                <a:cs typeface="Arial"/>
              </a:rPr>
              <a:t>r</a:t>
            </a:r>
            <a:r>
              <a:rPr dirty="0" sz="1050" spc="5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196329" y="4032503"/>
            <a:ext cx="568325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-5">
                <a:latin typeface="Arial"/>
                <a:cs typeface="Arial"/>
              </a:rPr>
              <a:t>Sü</a:t>
            </a:r>
            <a:r>
              <a:rPr dirty="0" sz="1050" spc="5">
                <a:latin typeface="Arial"/>
                <a:cs typeface="Arial"/>
              </a:rPr>
              <a:t>r</a:t>
            </a:r>
            <a:r>
              <a:rPr dirty="0" sz="1050" spc="-5">
                <a:latin typeface="Arial"/>
                <a:cs typeface="Arial"/>
              </a:rPr>
              <a:t>ü</a:t>
            </a:r>
            <a:r>
              <a:rPr dirty="0" sz="1050" spc="20">
                <a:latin typeface="Arial"/>
                <a:cs typeface="Arial"/>
              </a:rPr>
              <a:t>m</a:t>
            </a:r>
            <a:r>
              <a:rPr dirty="0" sz="1050" spc="-15">
                <a:latin typeface="Arial"/>
                <a:cs typeface="Arial"/>
              </a:rPr>
              <a:t>l</a:t>
            </a:r>
            <a:r>
              <a:rPr dirty="0" sz="1050" spc="-5">
                <a:latin typeface="Arial"/>
                <a:cs typeface="Arial"/>
              </a:rPr>
              <a:t>e</a:t>
            </a:r>
            <a:r>
              <a:rPr dirty="0" sz="1050"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65"/>
              <a:t>Evrimsel </a:t>
            </a:r>
            <a:r>
              <a:rPr dirty="0" spc="-55"/>
              <a:t>Geliştirme</a:t>
            </a:r>
            <a:r>
              <a:rPr dirty="0" spc="-75"/>
              <a:t> </a:t>
            </a:r>
            <a:r>
              <a:rPr dirty="0" spc="-50"/>
              <a:t>Modeli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4562" y="2049779"/>
            <a:ext cx="7197725" cy="293243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000" b="1">
                <a:solidFill>
                  <a:srgbClr val="C00000"/>
                </a:solidFill>
                <a:latin typeface="Calibri"/>
                <a:cs typeface="Calibri"/>
              </a:rPr>
              <a:t>İki </a:t>
            </a:r>
            <a:r>
              <a:rPr dirty="0" sz="2000" spc="-5" b="1">
                <a:solidFill>
                  <a:srgbClr val="C00000"/>
                </a:solidFill>
                <a:latin typeface="Calibri"/>
                <a:cs typeface="Calibri"/>
              </a:rPr>
              <a:t>çeşit evrimsel geliştirme</a:t>
            </a:r>
            <a:r>
              <a:rPr dirty="0" sz="2000" spc="-4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C00000"/>
                </a:solidFill>
                <a:latin typeface="Calibri"/>
                <a:cs typeface="Calibri"/>
              </a:rPr>
              <a:t>vardır:</a:t>
            </a:r>
            <a:endParaRPr sz="20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800" spc="-15">
                <a:solidFill>
                  <a:srgbClr val="006FC0"/>
                </a:solidFill>
                <a:latin typeface="Calibri"/>
                <a:cs typeface="Calibri"/>
              </a:rPr>
              <a:t>Keşifçi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geliştirme </a:t>
            </a:r>
            <a:r>
              <a:rPr dirty="0" sz="1800" spc="-15">
                <a:solidFill>
                  <a:srgbClr val="006FC0"/>
                </a:solidFill>
                <a:latin typeface="Calibri"/>
                <a:cs typeface="Calibri"/>
              </a:rPr>
              <a:t>(exploratory</a:t>
            </a:r>
            <a:r>
              <a:rPr dirty="0" sz="1800" spc="8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development)</a:t>
            </a:r>
            <a:endParaRPr sz="1800">
              <a:latin typeface="Calibri"/>
              <a:cs typeface="Calibri"/>
            </a:endParaRPr>
          </a:p>
          <a:p>
            <a:pPr lvl="1" marL="487045" indent="-182880">
              <a:lnSpc>
                <a:spcPct val="100000"/>
              </a:lnSpc>
              <a:spcBef>
                <a:spcPts val="459"/>
              </a:spcBef>
              <a:buClr>
                <a:srgbClr val="1CACE3"/>
              </a:buClr>
              <a:buChar char="◦"/>
              <a:tabLst>
                <a:tab pos="487680" algn="l"/>
              </a:tabLst>
            </a:pP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Hedef: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Müşterinin gereksinimlerini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incelemek için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müşteri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ile çalışıp son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sistemi teslim</a:t>
            </a:r>
            <a:r>
              <a:rPr dirty="0" sz="14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etmek</a:t>
            </a:r>
            <a:endParaRPr sz="1400">
              <a:latin typeface="Calibri"/>
              <a:cs typeface="Calibri"/>
            </a:endParaRPr>
          </a:p>
          <a:p>
            <a:pPr lvl="1" marL="487045" indent="-182880">
              <a:lnSpc>
                <a:spcPct val="100000"/>
              </a:lnSpc>
              <a:spcBef>
                <a:spcPts val="440"/>
              </a:spcBef>
              <a:buClr>
                <a:srgbClr val="1CACE3"/>
              </a:buClr>
              <a:buChar char="◦"/>
              <a:tabLst>
                <a:tab pos="487680" algn="l"/>
              </a:tabLs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İyi anlaşılan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gereksinimlerle</a:t>
            </a:r>
            <a:r>
              <a:rPr dirty="0" sz="14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başlanmalıdır.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Calibri"/>
              <a:buChar char="◦"/>
            </a:pPr>
            <a:endParaRPr sz="1150">
              <a:latin typeface="Times New Roman"/>
              <a:cs typeface="Times New Roman"/>
            </a:endParaRPr>
          </a:p>
          <a:p>
            <a:pPr marL="68072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“ </a:t>
            </a:r>
            <a:r>
              <a:rPr dirty="0" sz="1800" spc="-5" b="1">
                <a:solidFill>
                  <a:srgbClr val="C00000"/>
                </a:solidFill>
                <a:latin typeface="Calibri"/>
                <a:cs typeface="Calibri"/>
              </a:rPr>
              <a:t>Ne 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istediğimi </a:t>
            </a:r>
            <a:r>
              <a:rPr dirty="0" sz="1800" spc="-5" b="1">
                <a:solidFill>
                  <a:srgbClr val="C00000"/>
                </a:solidFill>
                <a:latin typeface="Calibri"/>
                <a:cs typeface="Calibri"/>
              </a:rPr>
              <a:t>sana 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söyleyemem ama onu gördüğümde</a:t>
            </a:r>
            <a:r>
              <a:rPr dirty="0" sz="1800" spc="2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C00000"/>
                </a:solidFill>
                <a:latin typeface="Calibri"/>
                <a:cs typeface="Calibri"/>
              </a:rPr>
              <a:t>bilirim”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Atılacak prototipleme </a:t>
            </a:r>
            <a:r>
              <a:rPr dirty="0" sz="1800" spc="-15">
                <a:solidFill>
                  <a:srgbClr val="006FC0"/>
                </a:solidFill>
                <a:latin typeface="Calibri"/>
                <a:cs typeface="Calibri"/>
              </a:rPr>
              <a:t>(throw-away</a:t>
            </a:r>
            <a:r>
              <a:rPr dirty="0" sz="1800" spc="9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prototyping)</a:t>
            </a:r>
            <a:endParaRPr sz="1800">
              <a:latin typeface="Calibri"/>
              <a:cs typeface="Calibri"/>
            </a:endParaRPr>
          </a:p>
          <a:p>
            <a:pPr lvl="1" marL="487045" indent="-182880">
              <a:lnSpc>
                <a:spcPct val="100000"/>
              </a:lnSpc>
              <a:spcBef>
                <a:spcPts val="459"/>
              </a:spcBef>
              <a:buClr>
                <a:srgbClr val="1CACE3"/>
              </a:buClr>
              <a:buChar char="◦"/>
              <a:tabLst>
                <a:tab pos="487680" algn="l"/>
              </a:tabLst>
            </a:pP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Hedef: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Sistem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gereksinimlerini</a:t>
            </a:r>
            <a:r>
              <a:rPr dirty="0" sz="140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anlamak</a:t>
            </a:r>
            <a:endParaRPr sz="1400">
              <a:latin typeface="Calibri"/>
              <a:cs typeface="Calibri"/>
            </a:endParaRPr>
          </a:p>
          <a:p>
            <a:pPr lvl="1" marL="487045" indent="-182880">
              <a:lnSpc>
                <a:spcPct val="100000"/>
              </a:lnSpc>
              <a:spcBef>
                <a:spcPts val="440"/>
              </a:spcBef>
              <a:buClr>
                <a:srgbClr val="1CACE3"/>
              </a:buClr>
              <a:buChar char="◦"/>
              <a:tabLst>
                <a:tab pos="487680" algn="l"/>
              </a:tabLst>
            </a:pPr>
            <a:r>
              <a:rPr dirty="0" sz="1400" spc="-35">
                <a:solidFill>
                  <a:srgbClr val="404040"/>
                </a:solidFill>
                <a:latin typeface="Calibri"/>
                <a:cs typeface="Calibri"/>
              </a:rPr>
              <a:t>Tam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anlaşılmamış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gereksinimlerle</a:t>
            </a:r>
            <a:r>
              <a:rPr dirty="0" sz="14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başlar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56859" y="4262120"/>
            <a:ext cx="2768599" cy="2100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65"/>
              <a:t>Karşılaştırma	</a:t>
            </a:r>
          </a:p>
        </p:txBody>
      </p:sp>
      <p:sp>
        <p:nvSpPr>
          <p:cNvPr id="3" name="object 3"/>
          <p:cNvSpPr/>
          <p:nvPr/>
        </p:nvSpPr>
        <p:spPr>
          <a:xfrm>
            <a:off x="1509775" y="2322553"/>
            <a:ext cx="1207008" cy="917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37952" y="2348535"/>
            <a:ext cx="1096645" cy="810895"/>
          </a:xfrm>
          <a:custGeom>
            <a:avLst/>
            <a:gdLst/>
            <a:ahLst/>
            <a:cxnLst/>
            <a:rect l="l" t="t" r="r" b="b"/>
            <a:pathLst>
              <a:path w="1096645" h="810894">
                <a:moveTo>
                  <a:pt x="703108" y="733627"/>
                </a:moveTo>
                <a:lnTo>
                  <a:pt x="418609" y="733627"/>
                </a:lnTo>
                <a:lnTo>
                  <a:pt x="437098" y="756874"/>
                </a:lnTo>
                <a:lnTo>
                  <a:pt x="459075" y="776442"/>
                </a:lnTo>
                <a:lnTo>
                  <a:pt x="484028" y="791938"/>
                </a:lnTo>
                <a:lnTo>
                  <a:pt x="511446" y="802969"/>
                </a:lnTo>
                <a:lnTo>
                  <a:pt x="556869" y="810381"/>
                </a:lnTo>
                <a:lnTo>
                  <a:pt x="601099" y="805669"/>
                </a:lnTo>
                <a:lnTo>
                  <a:pt x="642098" y="789936"/>
                </a:lnTo>
                <a:lnTo>
                  <a:pt x="677826" y="764286"/>
                </a:lnTo>
                <a:lnTo>
                  <a:pt x="703108" y="733627"/>
                </a:lnTo>
                <a:close/>
              </a:path>
              <a:path w="1096645" h="810894">
                <a:moveTo>
                  <a:pt x="274466" y="71169"/>
                </a:moveTo>
                <a:lnTo>
                  <a:pt x="201536" y="84867"/>
                </a:lnTo>
                <a:lnTo>
                  <a:pt x="163264" y="107634"/>
                </a:lnTo>
                <a:lnTo>
                  <a:pt x="132478" y="139045"/>
                </a:lnTo>
                <a:lnTo>
                  <a:pt x="110583" y="177249"/>
                </a:lnTo>
                <a:lnTo>
                  <a:pt x="98981" y="220400"/>
                </a:lnTo>
                <a:lnTo>
                  <a:pt x="99077" y="266648"/>
                </a:lnTo>
                <a:lnTo>
                  <a:pt x="98188" y="269188"/>
                </a:lnTo>
                <a:lnTo>
                  <a:pt x="49738" y="286349"/>
                </a:lnTo>
                <a:lnTo>
                  <a:pt x="14241" y="323798"/>
                </a:lnTo>
                <a:lnTo>
                  <a:pt x="0" y="365650"/>
                </a:lnTo>
                <a:lnTo>
                  <a:pt x="2700" y="408301"/>
                </a:lnTo>
                <a:lnTo>
                  <a:pt x="21046" y="446831"/>
                </a:lnTo>
                <a:lnTo>
                  <a:pt x="53738" y="476325"/>
                </a:lnTo>
                <a:lnTo>
                  <a:pt x="39209" y="495714"/>
                </a:lnTo>
                <a:lnTo>
                  <a:pt x="29323" y="517521"/>
                </a:lnTo>
                <a:lnTo>
                  <a:pt x="24342" y="540922"/>
                </a:lnTo>
                <a:lnTo>
                  <a:pt x="24528" y="565098"/>
                </a:lnTo>
                <a:lnTo>
                  <a:pt x="38201" y="607034"/>
                </a:lnTo>
                <a:lnTo>
                  <a:pt x="65899" y="639314"/>
                </a:lnTo>
                <a:lnTo>
                  <a:pt x="103645" y="658806"/>
                </a:lnTo>
                <a:lnTo>
                  <a:pt x="147464" y="662380"/>
                </a:lnTo>
                <a:lnTo>
                  <a:pt x="148099" y="663650"/>
                </a:lnTo>
                <a:lnTo>
                  <a:pt x="148861" y="664793"/>
                </a:lnTo>
                <a:lnTo>
                  <a:pt x="149496" y="665936"/>
                </a:lnTo>
                <a:lnTo>
                  <a:pt x="177126" y="702109"/>
                </a:lnTo>
                <a:lnTo>
                  <a:pt x="211046" y="730130"/>
                </a:lnTo>
                <a:lnTo>
                  <a:pt x="249644" y="749588"/>
                </a:lnTo>
                <a:lnTo>
                  <a:pt x="291310" y="760076"/>
                </a:lnTo>
                <a:lnTo>
                  <a:pt x="334433" y="761184"/>
                </a:lnTo>
                <a:lnTo>
                  <a:pt x="377403" y="752504"/>
                </a:lnTo>
                <a:lnTo>
                  <a:pt x="418609" y="733627"/>
                </a:lnTo>
                <a:lnTo>
                  <a:pt x="703108" y="733627"/>
                </a:lnTo>
                <a:lnTo>
                  <a:pt x="706244" y="729823"/>
                </a:lnTo>
                <a:lnTo>
                  <a:pt x="725314" y="687653"/>
                </a:lnTo>
                <a:lnTo>
                  <a:pt x="878364" y="687653"/>
                </a:lnTo>
                <a:lnTo>
                  <a:pt x="889022" y="682225"/>
                </a:lnTo>
                <a:lnTo>
                  <a:pt x="921077" y="650551"/>
                </a:lnTo>
                <a:lnTo>
                  <a:pt x="942251" y="610238"/>
                </a:lnTo>
                <a:lnTo>
                  <a:pt x="950104" y="563701"/>
                </a:lnTo>
                <a:lnTo>
                  <a:pt x="971702" y="559095"/>
                </a:lnTo>
                <a:lnTo>
                  <a:pt x="1012184" y="541930"/>
                </a:lnTo>
                <a:lnTo>
                  <a:pt x="1063063" y="496648"/>
                </a:lnTo>
                <a:lnTo>
                  <a:pt x="1085124" y="457679"/>
                </a:lnTo>
                <a:lnTo>
                  <a:pt x="1096377" y="414936"/>
                </a:lnTo>
                <a:lnTo>
                  <a:pt x="1096517" y="370722"/>
                </a:lnTo>
                <a:lnTo>
                  <a:pt x="1085241" y="327340"/>
                </a:lnTo>
                <a:lnTo>
                  <a:pt x="1062245" y="287095"/>
                </a:lnTo>
                <a:lnTo>
                  <a:pt x="1064658" y="281253"/>
                </a:lnTo>
                <a:lnTo>
                  <a:pt x="1066817" y="275284"/>
                </a:lnTo>
                <a:lnTo>
                  <a:pt x="1068468" y="269188"/>
                </a:lnTo>
                <a:lnTo>
                  <a:pt x="1073011" y="225773"/>
                </a:lnTo>
                <a:lnTo>
                  <a:pt x="1064209" y="184547"/>
                </a:lnTo>
                <a:lnTo>
                  <a:pt x="1043624" y="148277"/>
                </a:lnTo>
                <a:lnTo>
                  <a:pt x="1012816" y="119730"/>
                </a:lnTo>
                <a:lnTo>
                  <a:pt x="973345" y="101675"/>
                </a:lnTo>
                <a:lnTo>
                  <a:pt x="971453" y="94690"/>
                </a:lnTo>
                <a:lnTo>
                  <a:pt x="355744" y="94690"/>
                </a:lnTo>
                <a:lnTo>
                  <a:pt x="329953" y="82325"/>
                </a:lnTo>
                <a:lnTo>
                  <a:pt x="302674" y="74449"/>
                </a:lnTo>
                <a:lnTo>
                  <a:pt x="274466" y="71169"/>
                </a:lnTo>
                <a:close/>
              </a:path>
              <a:path w="1096645" h="810894">
                <a:moveTo>
                  <a:pt x="878364" y="687653"/>
                </a:moveTo>
                <a:lnTo>
                  <a:pt x="725314" y="687653"/>
                </a:lnTo>
                <a:lnTo>
                  <a:pt x="743176" y="697164"/>
                </a:lnTo>
                <a:lnTo>
                  <a:pt x="762097" y="704115"/>
                </a:lnTo>
                <a:lnTo>
                  <a:pt x="781804" y="708423"/>
                </a:lnTo>
                <a:lnTo>
                  <a:pt x="802022" y="710005"/>
                </a:lnTo>
                <a:lnTo>
                  <a:pt x="848525" y="702848"/>
                </a:lnTo>
                <a:lnTo>
                  <a:pt x="878364" y="687653"/>
                </a:lnTo>
                <a:close/>
              </a:path>
              <a:path w="1096645" h="810894">
                <a:moveTo>
                  <a:pt x="455981" y="23769"/>
                </a:moveTo>
                <a:lnTo>
                  <a:pt x="416330" y="35979"/>
                </a:lnTo>
                <a:lnTo>
                  <a:pt x="381910" y="59931"/>
                </a:lnTo>
                <a:lnTo>
                  <a:pt x="355744" y="94690"/>
                </a:lnTo>
                <a:lnTo>
                  <a:pt x="971453" y="94690"/>
                </a:lnTo>
                <a:lnTo>
                  <a:pt x="967765" y="81077"/>
                </a:lnTo>
                <a:lnTo>
                  <a:pt x="958804" y="61860"/>
                </a:lnTo>
                <a:lnTo>
                  <a:pt x="958583" y="61543"/>
                </a:lnTo>
                <a:lnTo>
                  <a:pt x="570374" y="61543"/>
                </a:lnTo>
                <a:lnTo>
                  <a:pt x="563167" y="54875"/>
                </a:lnTo>
                <a:lnTo>
                  <a:pt x="555484" y="48779"/>
                </a:lnTo>
                <a:lnTo>
                  <a:pt x="547371" y="43255"/>
                </a:lnTo>
                <a:lnTo>
                  <a:pt x="538878" y="38302"/>
                </a:lnTo>
                <a:lnTo>
                  <a:pt x="497838" y="24232"/>
                </a:lnTo>
                <a:lnTo>
                  <a:pt x="455981" y="23769"/>
                </a:lnTo>
                <a:close/>
              </a:path>
              <a:path w="1096645" h="810894">
                <a:moveTo>
                  <a:pt x="676602" y="0"/>
                </a:moveTo>
                <a:lnTo>
                  <a:pt x="634446" y="5568"/>
                </a:lnTo>
                <a:lnTo>
                  <a:pt x="597433" y="26614"/>
                </a:lnTo>
                <a:lnTo>
                  <a:pt x="570374" y="61543"/>
                </a:lnTo>
                <a:lnTo>
                  <a:pt x="958583" y="61543"/>
                </a:lnTo>
                <a:lnTo>
                  <a:pt x="946699" y="44453"/>
                </a:lnTo>
                <a:lnTo>
                  <a:pt x="945890" y="43636"/>
                </a:lnTo>
                <a:lnTo>
                  <a:pt x="757826" y="43636"/>
                </a:lnTo>
                <a:lnTo>
                  <a:pt x="749577" y="34008"/>
                </a:lnTo>
                <a:lnTo>
                  <a:pt x="740316" y="25380"/>
                </a:lnTo>
                <a:lnTo>
                  <a:pt x="730126" y="17847"/>
                </a:lnTo>
                <a:lnTo>
                  <a:pt x="719091" y="11505"/>
                </a:lnTo>
                <a:lnTo>
                  <a:pt x="676602" y="0"/>
                </a:lnTo>
                <a:close/>
              </a:path>
              <a:path w="1096645" h="810894">
                <a:moveTo>
                  <a:pt x="841710" y="361"/>
                </a:moveTo>
                <a:lnTo>
                  <a:pt x="796208" y="13211"/>
                </a:lnTo>
                <a:lnTo>
                  <a:pt x="757826" y="43636"/>
                </a:lnTo>
                <a:lnTo>
                  <a:pt x="945890" y="43636"/>
                </a:lnTo>
                <a:lnTo>
                  <a:pt x="931689" y="29285"/>
                </a:lnTo>
                <a:lnTo>
                  <a:pt x="888736" y="5560"/>
                </a:lnTo>
                <a:lnTo>
                  <a:pt x="841710" y="3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7952" y="2348535"/>
            <a:ext cx="1096645" cy="810895"/>
          </a:xfrm>
          <a:custGeom>
            <a:avLst/>
            <a:gdLst/>
            <a:ahLst/>
            <a:cxnLst/>
            <a:rect l="l" t="t" r="r" b="b"/>
            <a:pathLst>
              <a:path w="1096645" h="810894">
                <a:moveTo>
                  <a:pt x="99077" y="266648"/>
                </a:moveTo>
                <a:lnTo>
                  <a:pt x="98981" y="220400"/>
                </a:lnTo>
                <a:lnTo>
                  <a:pt x="110583" y="177249"/>
                </a:lnTo>
                <a:lnTo>
                  <a:pt x="132478" y="139045"/>
                </a:lnTo>
                <a:lnTo>
                  <a:pt x="163264" y="107634"/>
                </a:lnTo>
                <a:lnTo>
                  <a:pt x="201536" y="84867"/>
                </a:lnTo>
                <a:lnTo>
                  <a:pt x="245889" y="72592"/>
                </a:lnTo>
                <a:lnTo>
                  <a:pt x="274466" y="71169"/>
                </a:lnTo>
                <a:lnTo>
                  <a:pt x="302674" y="74449"/>
                </a:lnTo>
                <a:lnTo>
                  <a:pt x="329953" y="82325"/>
                </a:lnTo>
                <a:lnTo>
                  <a:pt x="355744" y="94690"/>
                </a:lnTo>
                <a:lnTo>
                  <a:pt x="381910" y="59931"/>
                </a:lnTo>
                <a:lnTo>
                  <a:pt x="416330" y="35979"/>
                </a:lnTo>
                <a:lnTo>
                  <a:pt x="455981" y="23769"/>
                </a:lnTo>
                <a:lnTo>
                  <a:pt x="497838" y="24232"/>
                </a:lnTo>
                <a:lnTo>
                  <a:pt x="538878" y="38302"/>
                </a:lnTo>
                <a:lnTo>
                  <a:pt x="570374" y="61543"/>
                </a:lnTo>
                <a:lnTo>
                  <a:pt x="597433" y="26614"/>
                </a:lnTo>
                <a:lnTo>
                  <a:pt x="634446" y="5568"/>
                </a:lnTo>
                <a:lnTo>
                  <a:pt x="676602" y="0"/>
                </a:lnTo>
                <a:lnTo>
                  <a:pt x="719091" y="11505"/>
                </a:lnTo>
                <a:lnTo>
                  <a:pt x="730126" y="17847"/>
                </a:lnTo>
                <a:lnTo>
                  <a:pt x="740316" y="25380"/>
                </a:lnTo>
                <a:lnTo>
                  <a:pt x="749577" y="34008"/>
                </a:lnTo>
                <a:lnTo>
                  <a:pt x="757826" y="43636"/>
                </a:lnTo>
                <a:lnTo>
                  <a:pt x="796208" y="13211"/>
                </a:lnTo>
                <a:lnTo>
                  <a:pt x="841710" y="361"/>
                </a:lnTo>
                <a:lnTo>
                  <a:pt x="888736" y="5560"/>
                </a:lnTo>
                <a:lnTo>
                  <a:pt x="931689" y="29285"/>
                </a:lnTo>
                <a:lnTo>
                  <a:pt x="946699" y="44453"/>
                </a:lnTo>
                <a:lnTo>
                  <a:pt x="958804" y="61860"/>
                </a:lnTo>
                <a:lnTo>
                  <a:pt x="967765" y="81077"/>
                </a:lnTo>
                <a:lnTo>
                  <a:pt x="973345" y="101675"/>
                </a:lnTo>
                <a:lnTo>
                  <a:pt x="1012816" y="119730"/>
                </a:lnTo>
                <a:lnTo>
                  <a:pt x="1043624" y="148277"/>
                </a:lnTo>
                <a:lnTo>
                  <a:pt x="1064209" y="184547"/>
                </a:lnTo>
                <a:lnTo>
                  <a:pt x="1073011" y="225773"/>
                </a:lnTo>
                <a:lnTo>
                  <a:pt x="1068468" y="269188"/>
                </a:lnTo>
                <a:lnTo>
                  <a:pt x="1066817" y="275284"/>
                </a:lnTo>
                <a:lnTo>
                  <a:pt x="1064658" y="281253"/>
                </a:lnTo>
                <a:lnTo>
                  <a:pt x="1062245" y="287095"/>
                </a:lnTo>
                <a:lnTo>
                  <a:pt x="1085241" y="327340"/>
                </a:lnTo>
                <a:lnTo>
                  <a:pt x="1096517" y="370722"/>
                </a:lnTo>
                <a:lnTo>
                  <a:pt x="1096377" y="414936"/>
                </a:lnTo>
                <a:lnTo>
                  <a:pt x="1085124" y="457679"/>
                </a:lnTo>
                <a:lnTo>
                  <a:pt x="1063063" y="496648"/>
                </a:lnTo>
                <a:lnTo>
                  <a:pt x="1030495" y="529538"/>
                </a:lnTo>
                <a:lnTo>
                  <a:pt x="992491" y="551811"/>
                </a:lnTo>
                <a:lnTo>
                  <a:pt x="950104" y="563701"/>
                </a:lnTo>
                <a:lnTo>
                  <a:pt x="942251" y="610238"/>
                </a:lnTo>
                <a:lnTo>
                  <a:pt x="921077" y="650551"/>
                </a:lnTo>
                <a:lnTo>
                  <a:pt x="889022" y="682225"/>
                </a:lnTo>
                <a:lnTo>
                  <a:pt x="848525" y="702848"/>
                </a:lnTo>
                <a:lnTo>
                  <a:pt x="802022" y="710005"/>
                </a:lnTo>
                <a:lnTo>
                  <a:pt x="781804" y="708423"/>
                </a:lnTo>
                <a:lnTo>
                  <a:pt x="762097" y="704115"/>
                </a:lnTo>
                <a:lnTo>
                  <a:pt x="743176" y="697164"/>
                </a:lnTo>
                <a:lnTo>
                  <a:pt x="725314" y="687653"/>
                </a:lnTo>
                <a:lnTo>
                  <a:pt x="706244" y="729823"/>
                </a:lnTo>
                <a:lnTo>
                  <a:pt x="677826" y="764286"/>
                </a:lnTo>
                <a:lnTo>
                  <a:pt x="642098" y="789936"/>
                </a:lnTo>
                <a:lnTo>
                  <a:pt x="601099" y="805669"/>
                </a:lnTo>
                <a:lnTo>
                  <a:pt x="556869" y="810381"/>
                </a:lnTo>
                <a:lnTo>
                  <a:pt x="511446" y="802969"/>
                </a:lnTo>
                <a:lnTo>
                  <a:pt x="484028" y="791938"/>
                </a:lnTo>
                <a:lnTo>
                  <a:pt x="459075" y="776442"/>
                </a:lnTo>
                <a:lnTo>
                  <a:pt x="437098" y="756874"/>
                </a:lnTo>
                <a:lnTo>
                  <a:pt x="418609" y="733627"/>
                </a:lnTo>
                <a:lnTo>
                  <a:pt x="377403" y="752504"/>
                </a:lnTo>
                <a:lnTo>
                  <a:pt x="334433" y="761184"/>
                </a:lnTo>
                <a:lnTo>
                  <a:pt x="291310" y="760076"/>
                </a:lnTo>
                <a:lnTo>
                  <a:pt x="249644" y="749588"/>
                </a:lnTo>
                <a:lnTo>
                  <a:pt x="211046" y="730130"/>
                </a:lnTo>
                <a:lnTo>
                  <a:pt x="177126" y="702109"/>
                </a:lnTo>
                <a:lnTo>
                  <a:pt x="149496" y="665936"/>
                </a:lnTo>
                <a:lnTo>
                  <a:pt x="148861" y="664793"/>
                </a:lnTo>
                <a:lnTo>
                  <a:pt x="148099" y="663650"/>
                </a:lnTo>
                <a:lnTo>
                  <a:pt x="147464" y="662380"/>
                </a:lnTo>
                <a:lnTo>
                  <a:pt x="103645" y="658806"/>
                </a:lnTo>
                <a:lnTo>
                  <a:pt x="65899" y="639314"/>
                </a:lnTo>
                <a:lnTo>
                  <a:pt x="38201" y="607034"/>
                </a:lnTo>
                <a:lnTo>
                  <a:pt x="24528" y="565098"/>
                </a:lnTo>
                <a:lnTo>
                  <a:pt x="24342" y="540922"/>
                </a:lnTo>
                <a:lnTo>
                  <a:pt x="29323" y="517521"/>
                </a:lnTo>
                <a:lnTo>
                  <a:pt x="39209" y="495714"/>
                </a:lnTo>
                <a:lnTo>
                  <a:pt x="53738" y="476325"/>
                </a:lnTo>
                <a:lnTo>
                  <a:pt x="21046" y="446831"/>
                </a:lnTo>
                <a:lnTo>
                  <a:pt x="2700" y="408301"/>
                </a:lnTo>
                <a:lnTo>
                  <a:pt x="0" y="365650"/>
                </a:lnTo>
                <a:lnTo>
                  <a:pt x="14241" y="323798"/>
                </a:lnTo>
                <a:lnTo>
                  <a:pt x="29930" y="302817"/>
                </a:lnTo>
                <a:lnTo>
                  <a:pt x="49738" y="286349"/>
                </a:lnTo>
                <a:lnTo>
                  <a:pt x="72784" y="274953"/>
                </a:lnTo>
                <a:lnTo>
                  <a:pt x="98188" y="269188"/>
                </a:lnTo>
                <a:lnTo>
                  <a:pt x="99077" y="266648"/>
                </a:lnTo>
                <a:close/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92833" y="2821685"/>
            <a:ext cx="64769" cy="15240"/>
          </a:xfrm>
          <a:custGeom>
            <a:avLst/>
            <a:gdLst/>
            <a:ahLst/>
            <a:cxnLst/>
            <a:rect l="l" t="t" r="r" b="b"/>
            <a:pathLst>
              <a:path w="64769" h="15239">
                <a:moveTo>
                  <a:pt x="64389" y="14986"/>
                </a:moveTo>
                <a:lnTo>
                  <a:pt x="47577" y="15019"/>
                </a:lnTo>
                <a:lnTo>
                  <a:pt x="31051" y="12493"/>
                </a:lnTo>
                <a:lnTo>
                  <a:pt x="15097" y="7467"/>
                </a:lnTo>
                <a:lnTo>
                  <a:pt x="0" y="0"/>
                </a:lnTo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85798" y="3000248"/>
            <a:ext cx="28575" cy="7620"/>
          </a:xfrm>
          <a:custGeom>
            <a:avLst/>
            <a:gdLst/>
            <a:ahLst/>
            <a:cxnLst/>
            <a:rect l="l" t="t" r="r" b="b"/>
            <a:pathLst>
              <a:path w="28575" h="7619">
                <a:moveTo>
                  <a:pt x="28193" y="0"/>
                </a:moveTo>
                <a:lnTo>
                  <a:pt x="21341" y="2504"/>
                </a:lnTo>
                <a:lnTo>
                  <a:pt x="14335" y="4508"/>
                </a:lnTo>
                <a:lnTo>
                  <a:pt x="7209" y="6036"/>
                </a:lnTo>
                <a:lnTo>
                  <a:pt x="0" y="7112"/>
                </a:lnTo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39544" y="3046222"/>
            <a:ext cx="17145" cy="33020"/>
          </a:xfrm>
          <a:custGeom>
            <a:avLst/>
            <a:gdLst/>
            <a:ahLst/>
            <a:cxnLst/>
            <a:rect l="l" t="t" r="r" b="b"/>
            <a:pathLst>
              <a:path w="17144" h="33019">
                <a:moveTo>
                  <a:pt x="17018" y="32638"/>
                </a:moveTo>
                <a:lnTo>
                  <a:pt x="12090" y="24806"/>
                </a:lnTo>
                <a:lnTo>
                  <a:pt x="7604" y="16748"/>
                </a:lnTo>
                <a:lnTo>
                  <a:pt x="3569" y="8475"/>
                </a:lnTo>
                <a:lnTo>
                  <a:pt x="0" y="0"/>
                </a:lnTo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63394" y="2997454"/>
            <a:ext cx="6985" cy="36195"/>
          </a:xfrm>
          <a:custGeom>
            <a:avLst/>
            <a:gdLst/>
            <a:ahLst/>
            <a:cxnLst/>
            <a:rect l="l" t="t" r="r" b="b"/>
            <a:pathLst>
              <a:path w="6985" h="36194">
                <a:moveTo>
                  <a:pt x="6731" y="0"/>
                </a:moveTo>
                <a:lnTo>
                  <a:pt x="5804" y="9096"/>
                </a:lnTo>
                <a:lnTo>
                  <a:pt x="4365" y="18097"/>
                </a:lnTo>
                <a:lnTo>
                  <a:pt x="2426" y="27003"/>
                </a:lnTo>
                <a:lnTo>
                  <a:pt x="0" y="35813"/>
                </a:lnTo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04872" y="2776220"/>
            <a:ext cx="82550" cy="133985"/>
          </a:xfrm>
          <a:custGeom>
            <a:avLst/>
            <a:gdLst/>
            <a:ahLst/>
            <a:cxnLst/>
            <a:rect l="l" t="t" r="r" b="b"/>
            <a:pathLst>
              <a:path w="82550" h="133985">
                <a:moveTo>
                  <a:pt x="0" y="0"/>
                </a:moveTo>
                <a:lnTo>
                  <a:pt x="34454" y="23415"/>
                </a:lnTo>
                <a:lnTo>
                  <a:pt x="60563" y="54927"/>
                </a:lnTo>
                <a:lnTo>
                  <a:pt x="77027" y="92440"/>
                </a:lnTo>
                <a:lnTo>
                  <a:pt x="82550" y="133857"/>
                </a:lnTo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62860" y="2633726"/>
            <a:ext cx="36830" cy="50165"/>
          </a:xfrm>
          <a:custGeom>
            <a:avLst/>
            <a:gdLst/>
            <a:ahLst/>
            <a:cxnLst/>
            <a:rect l="l" t="t" r="r" b="b"/>
            <a:pathLst>
              <a:path w="36830" h="50164">
                <a:moveTo>
                  <a:pt x="36829" y="0"/>
                </a:moveTo>
                <a:lnTo>
                  <a:pt x="29843" y="14053"/>
                </a:lnTo>
                <a:lnTo>
                  <a:pt x="21320" y="27177"/>
                </a:lnTo>
                <a:lnTo>
                  <a:pt x="11344" y="39254"/>
                </a:lnTo>
                <a:lnTo>
                  <a:pt x="0" y="50164"/>
                </a:lnTo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11425" y="2447417"/>
            <a:ext cx="2540" cy="24130"/>
          </a:xfrm>
          <a:custGeom>
            <a:avLst/>
            <a:gdLst/>
            <a:ahLst/>
            <a:cxnLst/>
            <a:rect l="l" t="t" r="r" b="b"/>
            <a:pathLst>
              <a:path w="2539" h="24130">
                <a:moveTo>
                  <a:pt x="0" y="0"/>
                </a:moveTo>
                <a:lnTo>
                  <a:pt x="1397" y="7874"/>
                </a:lnTo>
                <a:lnTo>
                  <a:pt x="2031" y="15748"/>
                </a:lnTo>
                <a:lnTo>
                  <a:pt x="1905" y="23749"/>
                </a:lnTo>
              </a:path>
            </a:pathLst>
          </a:custGeom>
          <a:ln w="27939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76601" y="2389632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225"/>
                </a:moveTo>
                <a:lnTo>
                  <a:pt x="3829" y="22163"/>
                </a:lnTo>
                <a:lnTo>
                  <a:pt x="8254" y="14398"/>
                </a:lnTo>
                <a:lnTo>
                  <a:pt x="13251" y="6990"/>
                </a:lnTo>
                <a:lnTo>
                  <a:pt x="18796" y="0"/>
                </a:lnTo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00326" y="2408173"/>
            <a:ext cx="9525" cy="26034"/>
          </a:xfrm>
          <a:custGeom>
            <a:avLst/>
            <a:gdLst/>
            <a:ahLst/>
            <a:cxnLst/>
            <a:rect l="l" t="t" r="r" b="b"/>
            <a:pathLst>
              <a:path w="9525" h="26035">
                <a:moveTo>
                  <a:pt x="0" y="26035"/>
                </a:moveTo>
                <a:lnTo>
                  <a:pt x="1714" y="19323"/>
                </a:lnTo>
                <a:lnTo>
                  <a:pt x="3809" y="12731"/>
                </a:lnTo>
                <a:lnTo>
                  <a:pt x="6286" y="6282"/>
                </a:lnTo>
                <a:lnTo>
                  <a:pt x="9143" y="0"/>
                </a:lnTo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93570" y="2443098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8802" y="5520"/>
                </a:lnTo>
                <a:lnTo>
                  <a:pt x="17272" y="11588"/>
                </a:lnTo>
                <a:lnTo>
                  <a:pt x="25360" y="18180"/>
                </a:lnTo>
                <a:lnTo>
                  <a:pt x="33019" y="25273"/>
                </a:lnTo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37029" y="2615183"/>
            <a:ext cx="5715" cy="26670"/>
          </a:xfrm>
          <a:custGeom>
            <a:avLst/>
            <a:gdLst/>
            <a:ahLst/>
            <a:cxnLst/>
            <a:rect l="l" t="t" r="r" b="b"/>
            <a:pathLst>
              <a:path w="5714" h="26669">
                <a:moveTo>
                  <a:pt x="5714" y="26669"/>
                </a:moveTo>
                <a:lnTo>
                  <a:pt x="3929" y="20073"/>
                </a:lnTo>
                <a:lnTo>
                  <a:pt x="2381" y="13430"/>
                </a:lnTo>
                <a:lnTo>
                  <a:pt x="1071" y="6738"/>
                </a:lnTo>
                <a:lnTo>
                  <a:pt x="0" y="0"/>
                </a:lnTo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19450" y="2345689"/>
            <a:ext cx="914400" cy="810260"/>
          </a:xfrm>
          <a:custGeom>
            <a:avLst/>
            <a:gdLst/>
            <a:ahLst/>
            <a:cxnLst/>
            <a:rect l="l" t="t" r="r" b="b"/>
            <a:pathLst>
              <a:path w="914400" h="810260">
                <a:moveTo>
                  <a:pt x="0" y="405130"/>
                </a:moveTo>
                <a:lnTo>
                  <a:pt x="202564" y="0"/>
                </a:lnTo>
                <a:lnTo>
                  <a:pt x="711835" y="0"/>
                </a:lnTo>
                <a:lnTo>
                  <a:pt x="914400" y="405130"/>
                </a:lnTo>
                <a:lnTo>
                  <a:pt x="711835" y="810260"/>
                </a:lnTo>
                <a:lnTo>
                  <a:pt x="202564" y="810260"/>
                </a:lnTo>
                <a:lnTo>
                  <a:pt x="0" y="405130"/>
                </a:lnTo>
                <a:close/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15509" y="2345689"/>
            <a:ext cx="891540" cy="810260"/>
          </a:xfrm>
          <a:custGeom>
            <a:avLst/>
            <a:gdLst/>
            <a:ahLst/>
            <a:cxnLst/>
            <a:rect l="l" t="t" r="r" b="b"/>
            <a:pathLst>
              <a:path w="891539" h="810260">
                <a:moveTo>
                  <a:pt x="0" y="237362"/>
                </a:moveTo>
                <a:lnTo>
                  <a:pt x="237362" y="0"/>
                </a:lnTo>
                <a:lnTo>
                  <a:pt x="654176" y="0"/>
                </a:lnTo>
                <a:lnTo>
                  <a:pt x="891539" y="237362"/>
                </a:lnTo>
                <a:lnTo>
                  <a:pt x="891539" y="572897"/>
                </a:lnTo>
                <a:lnTo>
                  <a:pt x="654176" y="810260"/>
                </a:lnTo>
                <a:lnTo>
                  <a:pt x="237362" y="810260"/>
                </a:lnTo>
                <a:lnTo>
                  <a:pt x="0" y="572897"/>
                </a:lnTo>
                <a:lnTo>
                  <a:pt x="0" y="237362"/>
                </a:lnTo>
                <a:close/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91250" y="2345689"/>
            <a:ext cx="822960" cy="810260"/>
          </a:xfrm>
          <a:custGeom>
            <a:avLst/>
            <a:gdLst/>
            <a:ahLst/>
            <a:cxnLst/>
            <a:rect l="l" t="t" r="r" b="b"/>
            <a:pathLst>
              <a:path w="822959" h="810260">
                <a:moveTo>
                  <a:pt x="0" y="405130"/>
                </a:moveTo>
                <a:lnTo>
                  <a:pt x="2769" y="357878"/>
                </a:lnTo>
                <a:lnTo>
                  <a:pt x="10870" y="312228"/>
                </a:lnTo>
                <a:lnTo>
                  <a:pt x="23994" y="268485"/>
                </a:lnTo>
                <a:lnTo>
                  <a:pt x="41832" y="226952"/>
                </a:lnTo>
                <a:lnTo>
                  <a:pt x="64075" y="187932"/>
                </a:lnTo>
                <a:lnTo>
                  <a:pt x="90413" y="151730"/>
                </a:lnTo>
                <a:lnTo>
                  <a:pt x="120538" y="118649"/>
                </a:lnTo>
                <a:lnTo>
                  <a:pt x="154141" y="88994"/>
                </a:lnTo>
                <a:lnTo>
                  <a:pt x="190913" y="63067"/>
                </a:lnTo>
                <a:lnTo>
                  <a:pt x="230543" y="41173"/>
                </a:lnTo>
                <a:lnTo>
                  <a:pt x="272725" y="23615"/>
                </a:lnTo>
                <a:lnTo>
                  <a:pt x="317147" y="10698"/>
                </a:lnTo>
                <a:lnTo>
                  <a:pt x="363502" y="2725"/>
                </a:lnTo>
                <a:lnTo>
                  <a:pt x="411479" y="0"/>
                </a:lnTo>
                <a:lnTo>
                  <a:pt x="459457" y="2725"/>
                </a:lnTo>
                <a:lnTo>
                  <a:pt x="505812" y="10698"/>
                </a:lnTo>
                <a:lnTo>
                  <a:pt x="550234" y="23615"/>
                </a:lnTo>
                <a:lnTo>
                  <a:pt x="592416" y="41173"/>
                </a:lnTo>
                <a:lnTo>
                  <a:pt x="632046" y="63067"/>
                </a:lnTo>
                <a:lnTo>
                  <a:pt x="668818" y="88994"/>
                </a:lnTo>
                <a:lnTo>
                  <a:pt x="702421" y="118649"/>
                </a:lnTo>
                <a:lnTo>
                  <a:pt x="732546" y="151730"/>
                </a:lnTo>
                <a:lnTo>
                  <a:pt x="758884" y="187932"/>
                </a:lnTo>
                <a:lnTo>
                  <a:pt x="781127" y="226952"/>
                </a:lnTo>
                <a:lnTo>
                  <a:pt x="798965" y="268485"/>
                </a:lnTo>
                <a:lnTo>
                  <a:pt x="812089" y="312228"/>
                </a:lnTo>
                <a:lnTo>
                  <a:pt x="820190" y="357878"/>
                </a:lnTo>
                <a:lnTo>
                  <a:pt x="822959" y="405130"/>
                </a:lnTo>
                <a:lnTo>
                  <a:pt x="820190" y="452381"/>
                </a:lnTo>
                <a:lnTo>
                  <a:pt x="812089" y="498031"/>
                </a:lnTo>
                <a:lnTo>
                  <a:pt x="798965" y="541774"/>
                </a:lnTo>
                <a:lnTo>
                  <a:pt x="781127" y="583307"/>
                </a:lnTo>
                <a:lnTo>
                  <a:pt x="758884" y="622327"/>
                </a:lnTo>
                <a:lnTo>
                  <a:pt x="732546" y="658529"/>
                </a:lnTo>
                <a:lnTo>
                  <a:pt x="702421" y="691610"/>
                </a:lnTo>
                <a:lnTo>
                  <a:pt x="668818" y="721265"/>
                </a:lnTo>
                <a:lnTo>
                  <a:pt x="632046" y="747192"/>
                </a:lnTo>
                <a:lnTo>
                  <a:pt x="592416" y="769086"/>
                </a:lnTo>
                <a:lnTo>
                  <a:pt x="550234" y="786644"/>
                </a:lnTo>
                <a:lnTo>
                  <a:pt x="505812" y="799561"/>
                </a:lnTo>
                <a:lnTo>
                  <a:pt x="459457" y="807534"/>
                </a:lnTo>
                <a:lnTo>
                  <a:pt x="411479" y="810260"/>
                </a:lnTo>
                <a:lnTo>
                  <a:pt x="363502" y="807534"/>
                </a:lnTo>
                <a:lnTo>
                  <a:pt x="317147" y="799561"/>
                </a:lnTo>
                <a:lnTo>
                  <a:pt x="272725" y="786644"/>
                </a:lnTo>
                <a:lnTo>
                  <a:pt x="230543" y="769086"/>
                </a:lnTo>
                <a:lnTo>
                  <a:pt x="190913" y="747192"/>
                </a:lnTo>
                <a:lnTo>
                  <a:pt x="154141" y="721265"/>
                </a:lnTo>
                <a:lnTo>
                  <a:pt x="120538" y="691610"/>
                </a:lnTo>
                <a:lnTo>
                  <a:pt x="90413" y="658529"/>
                </a:lnTo>
                <a:lnTo>
                  <a:pt x="64075" y="622327"/>
                </a:lnTo>
                <a:lnTo>
                  <a:pt x="41832" y="583307"/>
                </a:lnTo>
                <a:lnTo>
                  <a:pt x="23994" y="541774"/>
                </a:lnTo>
                <a:lnTo>
                  <a:pt x="10870" y="498031"/>
                </a:lnTo>
                <a:lnTo>
                  <a:pt x="2769" y="452381"/>
                </a:lnTo>
                <a:lnTo>
                  <a:pt x="0" y="405130"/>
                </a:lnTo>
                <a:close/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96770" y="4385309"/>
            <a:ext cx="320040" cy="330200"/>
          </a:xfrm>
          <a:custGeom>
            <a:avLst/>
            <a:gdLst/>
            <a:ahLst/>
            <a:cxnLst/>
            <a:rect l="l" t="t" r="r" b="b"/>
            <a:pathLst>
              <a:path w="320039" h="330200">
                <a:moveTo>
                  <a:pt x="0" y="165100"/>
                </a:moveTo>
                <a:lnTo>
                  <a:pt x="5714" y="121208"/>
                </a:lnTo>
                <a:lnTo>
                  <a:pt x="21843" y="81769"/>
                </a:lnTo>
                <a:lnTo>
                  <a:pt x="46862" y="48355"/>
                </a:lnTo>
                <a:lnTo>
                  <a:pt x="79248" y="22540"/>
                </a:lnTo>
                <a:lnTo>
                  <a:pt x="117475" y="5897"/>
                </a:lnTo>
                <a:lnTo>
                  <a:pt x="160019" y="0"/>
                </a:lnTo>
                <a:lnTo>
                  <a:pt x="202564" y="5897"/>
                </a:lnTo>
                <a:lnTo>
                  <a:pt x="240792" y="22540"/>
                </a:lnTo>
                <a:lnTo>
                  <a:pt x="273177" y="48355"/>
                </a:lnTo>
                <a:lnTo>
                  <a:pt x="298196" y="81769"/>
                </a:lnTo>
                <a:lnTo>
                  <a:pt x="314325" y="121208"/>
                </a:lnTo>
                <a:lnTo>
                  <a:pt x="320040" y="165100"/>
                </a:lnTo>
                <a:lnTo>
                  <a:pt x="314325" y="208991"/>
                </a:lnTo>
                <a:lnTo>
                  <a:pt x="298196" y="248430"/>
                </a:lnTo>
                <a:lnTo>
                  <a:pt x="273177" y="281844"/>
                </a:lnTo>
                <a:lnTo>
                  <a:pt x="240792" y="307659"/>
                </a:lnTo>
                <a:lnTo>
                  <a:pt x="202565" y="324302"/>
                </a:lnTo>
                <a:lnTo>
                  <a:pt x="160019" y="330200"/>
                </a:lnTo>
                <a:lnTo>
                  <a:pt x="117475" y="324302"/>
                </a:lnTo>
                <a:lnTo>
                  <a:pt x="79248" y="307659"/>
                </a:lnTo>
                <a:lnTo>
                  <a:pt x="46862" y="281844"/>
                </a:lnTo>
                <a:lnTo>
                  <a:pt x="21843" y="248430"/>
                </a:lnTo>
                <a:lnTo>
                  <a:pt x="5714" y="208991"/>
                </a:lnTo>
                <a:lnTo>
                  <a:pt x="0" y="165100"/>
                </a:lnTo>
                <a:close/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02329" y="4344670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79">
                <a:moveTo>
                  <a:pt x="0" y="205739"/>
                </a:moveTo>
                <a:lnTo>
                  <a:pt x="6038" y="158553"/>
                </a:lnTo>
                <a:lnTo>
                  <a:pt x="23237" y="115244"/>
                </a:lnTo>
                <a:lnTo>
                  <a:pt x="50225" y="77044"/>
                </a:lnTo>
                <a:lnTo>
                  <a:pt x="85628" y="45186"/>
                </a:lnTo>
                <a:lnTo>
                  <a:pt x="128073" y="20905"/>
                </a:lnTo>
                <a:lnTo>
                  <a:pt x="176188" y="5431"/>
                </a:lnTo>
                <a:lnTo>
                  <a:pt x="228600" y="0"/>
                </a:lnTo>
                <a:lnTo>
                  <a:pt x="281011" y="5431"/>
                </a:lnTo>
                <a:lnTo>
                  <a:pt x="329126" y="20905"/>
                </a:lnTo>
                <a:lnTo>
                  <a:pt x="371571" y="45186"/>
                </a:lnTo>
                <a:lnTo>
                  <a:pt x="406974" y="77044"/>
                </a:lnTo>
                <a:lnTo>
                  <a:pt x="433962" y="115244"/>
                </a:lnTo>
                <a:lnTo>
                  <a:pt x="451161" y="158553"/>
                </a:lnTo>
                <a:lnTo>
                  <a:pt x="457200" y="205739"/>
                </a:lnTo>
                <a:lnTo>
                  <a:pt x="451161" y="252926"/>
                </a:lnTo>
                <a:lnTo>
                  <a:pt x="433962" y="296235"/>
                </a:lnTo>
                <a:lnTo>
                  <a:pt x="406974" y="334435"/>
                </a:lnTo>
                <a:lnTo>
                  <a:pt x="371571" y="366293"/>
                </a:lnTo>
                <a:lnTo>
                  <a:pt x="329126" y="390574"/>
                </a:lnTo>
                <a:lnTo>
                  <a:pt x="281011" y="406048"/>
                </a:lnTo>
                <a:lnTo>
                  <a:pt x="228600" y="411479"/>
                </a:lnTo>
                <a:lnTo>
                  <a:pt x="176188" y="406048"/>
                </a:lnTo>
                <a:lnTo>
                  <a:pt x="128073" y="390574"/>
                </a:lnTo>
                <a:lnTo>
                  <a:pt x="85628" y="366293"/>
                </a:lnTo>
                <a:lnTo>
                  <a:pt x="50225" y="334435"/>
                </a:lnTo>
                <a:lnTo>
                  <a:pt x="23237" y="296235"/>
                </a:lnTo>
                <a:lnTo>
                  <a:pt x="6038" y="252926"/>
                </a:lnTo>
                <a:lnTo>
                  <a:pt x="0" y="205739"/>
                </a:lnTo>
                <a:close/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39309" y="4253229"/>
            <a:ext cx="599440" cy="594360"/>
          </a:xfrm>
          <a:custGeom>
            <a:avLst/>
            <a:gdLst/>
            <a:ahLst/>
            <a:cxnLst/>
            <a:rect l="l" t="t" r="r" b="b"/>
            <a:pathLst>
              <a:path w="599439" h="594360">
                <a:moveTo>
                  <a:pt x="0" y="297180"/>
                </a:moveTo>
                <a:lnTo>
                  <a:pt x="3924" y="248986"/>
                </a:lnTo>
                <a:lnTo>
                  <a:pt x="15284" y="203265"/>
                </a:lnTo>
                <a:lnTo>
                  <a:pt x="33463" y="160628"/>
                </a:lnTo>
                <a:lnTo>
                  <a:pt x="57842" y="121688"/>
                </a:lnTo>
                <a:lnTo>
                  <a:pt x="87804" y="87058"/>
                </a:lnTo>
                <a:lnTo>
                  <a:pt x="122730" y="57351"/>
                </a:lnTo>
                <a:lnTo>
                  <a:pt x="162003" y="33179"/>
                </a:lnTo>
                <a:lnTo>
                  <a:pt x="205004" y="15154"/>
                </a:lnTo>
                <a:lnTo>
                  <a:pt x="251115" y="3890"/>
                </a:lnTo>
                <a:lnTo>
                  <a:pt x="299719" y="0"/>
                </a:lnTo>
                <a:lnTo>
                  <a:pt x="348324" y="3890"/>
                </a:lnTo>
                <a:lnTo>
                  <a:pt x="394435" y="15154"/>
                </a:lnTo>
                <a:lnTo>
                  <a:pt x="437436" y="33179"/>
                </a:lnTo>
                <a:lnTo>
                  <a:pt x="476709" y="57351"/>
                </a:lnTo>
                <a:lnTo>
                  <a:pt x="511635" y="87058"/>
                </a:lnTo>
                <a:lnTo>
                  <a:pt x="541597" y="121688"/>
                </a:lnTo>
                <a:lnTo>
                  <a:pt x="565976" y="160628"/>
                </a:lnTo>
                <a:lnTo>
                  <a:pt x="584155" y="203265"/>
                </a:lnTo>
                <a:lnTo>
                  <a:pt x="595515" y="248986"/>
                </a:lnTo>
                <a:lnTo>
                  <a:pt x="599439" y="297180"/>
                </a:lnTo>
                <a:lnTo>
                  <a:pt x="595515" y="345373"/>
                </a:lnTo>
                <a:lnTo>
                  <a:pt x="584155" y="391094"/>
                </a:lnTo>
                <a:lnTo>
                  <a:pt x="565976" y="433731"/>
                </a:lnTo>
                <a:lnTo>
                  <a:pt x="541597" y="472671"/>
                </a:lnTo>
                <a:lnTo>
                  <a:pt x="511635" y="507301"/>
                </a:lnTo>
                <a:lnTo>
                  <a:pt x="476709" y="537008"/>
                </a:lnTo>
                <a:lnTo>
                  <a:pt x="437436" y="561180"/>
                </a:lnTo>
                <a:lnTo>
                  <a:pt x="394435" y="579205"/>
                </a:lnTo>
                <a:lnTo>
                  <a:pt x="348324" y="590469"/>
                </a:lnTo>
                <a:lnTo>
                  <a:pt x="299719" y="594360"/>
                </a:lnTo>
                <a:lnTo>
                  <a:pt x="251115" y="590469"/>
                </a:lnTo>
                <a:lnTo>
                  <a:pt x="205004" y="579205"/>
                </a:lnTo>
                <a:lnTo>
                  <a:pt x="162003" y="561180"/>
                </a:lnTo>
                <a:lnTo>
                  <a:pt x="122730" y="537008"/>
                </a:lnTo>
                <a:lnTo>
                  <a:pt x="87804" y="507301"/>
                </a:lnTo>
                <a:lnTo>
                  <a:pt x="57842" y="472671"/>
                </a:lnTo>
                <a:lnTo>
                  <a:pt x="33463" y="433731"/>
                </a:lnTo>
                <a:lnTo>
                  <a:pt x="15284" y="391094"/>
                </a:lnTo>
                <a:lnTo>
                  <a:pt x="3924" y="345373"/>
                </a:lnTo>
                <a:lnTo>
                  <a:pt x="0" y="297180"/>
                </a:lnTo>
                <a:close/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08370" y="4144009"/>
            <a:ext cx="822960" cy="812800"/>
          </a:xfrm>
          <a:custGeom>
            <a:avLst/>
            <a:gdLst/>
            <a:ahLst/>
            <a:cxnLst/>
            <a:rect l="l" t="t" r="r" b="b"/>
            <a:pathLst>
              <a:path w="822959" h="812800">
                <a:moveTo>
                  <a:pt x="0" y="406400"/>
                </a:moveTo>
                <a:lnTo>
                  <a:pt x="2769" y="359012"/>
                </a:lnTo>
                <a:lnTo>
                  <a:pt x="10870" y="313228"/>
                </a:lnTo>
                <a:lnTo>
                  <a:pt x="23994" y="269353"/>
                </a:lnTo>
                <a:lnTo>
                  <a:pt x="41832" y="227692"/>
                </a:lnTo>
                <a:lnTo>
                  <a:pt x="64075" y="188551"/>
                </a:lnTo>
                <a:lnTo>
                  <a:pt x="90413" y="152234"/>
                </a:lnTo>
                <a:lnTo>
                  <a:pt x="120538" y="119046"/>
                </a:lnTo>
                <a:lnTo>
                  <a:pt x="154141" y="89293"/>
                </a:lnTo>
                <a:lnTo>
                  <a:pt x="190913" y="63281"/>
                </a:lnTo>
                <a:lnTo>
                  <a:pt x="230543" y="41313"/>
                </a:lnTo>
                <a:lnTo>
                  <a:pt x="272725" y="23696"/>
                </a:lnTo>
                <a:lnTo>
                  <a:pt x="317147" y="10735"/>
                </a:lnTo>
                <a:lnTo>
                  <a:pt x="363502" y="2734"/>
                </a:lnTo>
                <a:lnTo>
                  <a:pt x="411479" y="0"/>
                </a:lnTo>
                <a:lnTo>
                  <a:pt x="459457" y="2734"/>
                </a:lnTo>
                <a:lnTo>
                  <a:pt x="505812" y="10735"/>
                </a:lnTo>
                <a:lnTo>
                  <a:pt x="550234" y="23696"/>
                </a:lnTo>
                <a:lnTo>
                  <a:pt x="592416" y="41313"/>
                </a:lnTo>
                <a:lnTo>
                  <a:pt x="632046" y="63281"/>
                </a:lnTo>
                <a:lnTo>
                  <a:pt x="668818" y="89293"/>
                </a:lnTo>
                <a:lnTo>
                  <a:pt x="702421" y="119046"/>
                </a:lnTo>
                <a:lnTo>
                  <a:pt x="732546" y="152234"/>
                </a:lnTo>
                <a:lnTo>
                  <a:pt x="758884" y="188551"/>
                </a:lnTo>
                <a:lnTo>
                  <a:pt x="781127" y="227692"/>
                </a:lnTo>
                <a:lnTo>
                  <a:pt x="798965" y="269353"/>
                </a:lnTo>
                <a:lnTo>
                  <a:pt x="812089" y="313228"/>
                </a:lnTo>
                <a:lnTo>
                  <a:pt x="820190" y="359012"/>
                </a:lnTo>
                <a:lnTo>
                  <a:pt x="822959" y="406400"/>
                </a:lnTo>
                <a:lnTo>
                  <a:pt x="820190" y="453787"/>
                </a:lnTo>
                <a:lnTo>
                  <a:pt x="812089" y="499571"/>
                </a:lnTo>
                <a:lnTo>
                  <a:pt x="798965" y="543446"/>
                </a:lnTo>
                <a:lnTo>
                  <a:pt x="781127" y="585107"/>
                </a:lnTo>
                <a:lnTo>
                  <a:pt x="758884" y="624248"/>
                </a:lnTo>
                <a:lnTo>
                  <a:pt x="732546" y="660565"/>
                </a:lnTo>
                <a:lnTo>
                  <a:pt x="702421" y="693753"/>
                </a:lnTo>
                <a:lnTo>
                  <a:pt x="668818" y="723506"/>
                </a:lnTo>
                <a:lnTo>
                  <a:pt x="632046" y="749518"/>
                </a:lnTo>
                <a:lnTo>
                  <a:pt x="592416" y="771486"/>
                </a:lnTo>
                <a:lnTo>
                  <a:pt x="550234" y="789103"/>
                </a:lnTo>
                <a:lnTo>
                  <a:pt x="505812" y="802064"/>
                </a:lnTo>
                <a:lnTo>
                  <a:pt x="459457" y="810065"/>
                </a:lnTo>
                <a:lnTo>
                  <a:pt x="411479" y="812800"/>
                </a:lnTo>
                <a:lnTo>
                  <a:pt x="363502" y="810065"/>
                </a:lnTo>
                <a:lnTo>
                  <a:pt x="317147" y="802064"/>
                </a:lnTo>
                <a:lnTo>
                  <a:pt x="272725" y="789103"/>
                </a:lnTo>
                <a:lnTo>
                  <a:pt x="230543" y="771486"/>
                </a:lnTo>
                <a:lnTo>
                  <a:pt x="190913" y="749518"/>
                </a:lnTo>
                <a:lnTo>
                  <a:pt x="154141" y="723506"/>
                </a:lnTo>
                <a:lnTo>
                  <a:pt x="120538" y="693753"/>
                </a:lnTo>
                <a:lnTo>
                  <a:pt x="90413" y="660565"/>
                </a:lnTo>
                <a:lnTo>
                  <a:pt x="64075" y="624248"/>
                </a:lnTo>
                <a:lnTo>
                  <a:pt x="41832" y="585107"/>
                </a:lnTo>
                <a:lnTo>
                  <a:pt x="23994" y="543446"/>
                </a:lnTo>
                <a:lnTo>
                  <a:pt x="10870" y="499571"/>
                </a:lnTo>
                <a:lnTo>
                  <a:pt x="2769" y="453787"/>
                </a:lnTo>
                <a:lnTo>
                  <a:pt x="0" y="406400"/>
                </a:lnTo>
                <a:close/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731770" y="2711450"/>
            <a:ext cx="438150" cy="76200"/>
          </a:xfrm>
          <a:custGeom>
            <a:avLst/>
            <a:gdLst/>
            <a:ahLst/>
            <a:cxnLst/>
            <a:rect l="l" t="t" r="r" b="b"/>
            <a:pathLst>
              <a:path w="438150" h="76200">
                <a:moveTo>
                  <a:pt x="361950" y="0"/>
                </a:moveTo>
                <a:lnTo>
                  <a:pt x="361950" y="76200"/>
                </a:lnTo>
                <a:lnTo>
                  <a:pt x="425450" y="44450"/>
                </a:lnTo>
                <a:lnTo>
                  <a:pt x="374650" y="44450"/>
                </a:lnTo>
                <a:lnTo>
                  <a:pt x="374650" y="31750"/>
                </a:lnTo>
                <a:lnTo>
                  <a:pt x="425450" y="31750"/>
                </a:lnTo>
                <a:lnTo>
                  <a:pt x="361950" y="0"/>
                </a:lnTo>
                <a:close/>
              </a:path>
              <a:path w="438150" h="76200">
                <a:moveTo>
                  <a:pt x="36195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61950" y="44450"/>
                </a:lnTo>
                <a:lnTo>
                  <a:pt x="361950" y="31750"/>
                </a:lnTo>
                <a:close/>
              </a:path>
              <a:path w="438150" h="76200">
                <a:moveTo>
                  <a:pt x="425450" y="31750"/>
                </a:moveTo>
                <a:lnTo>
                  <a:pt x="374650" y="31750"/>
                </a:lnTo>
                <a:lnTo>
                  <a:pt x="374650" y="44450"/>
                </a:lnTo>
                <a:lnTo>
                  <a:pt x="425450" y="44450"/>
                </a:lnTo>
                <a:lnTo>
                  <a:pt x="438150" y="38100"/>
                </a:lnTo>
                <a:lnTo>
                  <a:pt x="425450" y="3175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99890" y="2711450"/>
            <a:ext cx="438150" cy="76200"/>
          </a:xfrm>
          <a:custGeom>
            <a:avLst/>
            <a:gdLst/>
            <a:ahLst/>
            <a:cxnLst/>
            <a:rect l="l" t="t" r="r" b="b"/>
            <a:pathLst>
              <a:path w="438150" h="76200">
                <a:moveTo>
                  <a:pt x="361950" y="0"/>
                </a:moveTo>
                <a:lnTo>
                  <a:pt x="361950" y="76200"/>
                </a:lnTo>
                <a:lnTo>
                  <a:pt x="425450" y="44450"/>
                </a:lnTo>
                <a:lnTo>
                  <a:pt x="374650" y="44450"/>
                </a:lnTo>
                <a:lnTo>
                  <a:pt x="374650" y="31750"/>
                </a:lnTo>
                <a:lnTo>
                  <a:pt x="425450" y="31750"/>
                </a:lnTo>
                <a:lnTo>
                  <a:pt x="361950" y="0"/>
                </a:lnTo>
                <a:close/>
              </a:path>
              <a:path w="438150" h="76200">
                <a:moveTo>
                  <a:pt x="36195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61950" y="44450"/>
                </a:lnTo>
                <a:lnTo>
                  <a:pt x="361950" y="31750"/>
                </a:lnTo>
                <a:close/>
              </a:path>
              <a:path w="438150" h="76200">
                <a:moveTo>
                  <a:pt x="425450" y="31750"/>
                </a:moveTo>
                <a:lnTo>
                  <a:pt x="374650" y="31750"/>
                </a:lnTo>
                <a:lnTo>
                  <a:pt x="374650" y="44450"/>
                </a:lnTo>
                <a:lnTo>
                  <a:pt x="425450" y="44450"/>
                </a:lnTo>
                <a:lnTo>
                  <a:pt x="438150" y="38100"/>
                </a:lnTo>
                <a:lnTo>
                  <a:pt x="425450" y="3175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11190" y="2724150"/>
            <a:ext cx="438150" cy="76200"/>
          </a:xfrm>
          <a:custGeom>
            <a:avLst/>
            <a:gdLst/>
            <a:ahLst/>
            <a:cxnLst/>
            <a:rect l="l" t="t" r="r" b="b"/>
            <a:pathLst>
              <a:path w="438150" h="76200">
                <a:moveTo>
                  <a:pt x="361950" y="0"/>
                </a:moveTo>
                <a:lnTo>
                  <a:pt x="361950" y="76200"/>
                </a:lnTo>
                <a:lnTo>
                  <a:pt x="425450" y="44450"/>
                </a:lnTo>
                <a:lnTo>
                  <a:pt x="374650" y="44450"/>
                </a:lnTo>
                <a:lnTo>
                  <a:pt x="374650" y="31750"/>
                </a:lnTo>
                <a:lnTo>
                  <a:pt x="425450" y="31750"/>
                </a:lnTo>
                <a:lnTo>
                  <a:pt x="361950" y="0"/>
                </a:lnTo>
                <a:close/>
              </a:path>
              <a:path w="438150" h="76200">
                <a:moveTo>
                  <a:pt x="36195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61950" y="44450"/>
                </a:lnTo>
                <a:lnTo>
                  <a:pt x="361950" y="31750"/>
                </a:lnTo>
                <a:close/>
              </a:path>
              <a:path w="438150" h="76200">
                <a:moveTo>
                  <a:pt x="425450" y="31750"/>
                </a:moveTo>
                <a:lnTo>
                  <a:pt x="374650" y="31750"/>
                </a:lnTo>
                <a:lnTo>
                  <a:pt x="374650" y="44450"/>
                </a:lnTo>
                <a:lnTo>
                  <a:pt x="425450" y="44450"/>
                </a:lnTo>
                <a:lnTo>
                  <a:pt x="438150" y="38100"/>
                </a:lnTo>
                <a:lnTo>
                  <a:pt x="425450" y="3175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64129" y="4512309"/>
            <a:ext cx="727075" cy="76200"/>
          </a:xfrm>
          <a:custGeom>
            <a:avLst/>
            <a:gdLst/>
            <a:ahLst/>
            <a:cxnLst/>
            <a:rect l="l" t="t" r="r" b="b"/>
            <a:pathLst>
              <a:path w="727075" h="76200">
                <a:moveTo>
                  <a:pt x="650875" y="0"/>
                </a:moveTo>
                <a:lnTo>
                  <a:pt x="650875" y="76200"/>
                </a:lnTo>
                <a:lnTo>
                  <a:pt x="714374" y="44450"/>
                </a:lnTo>
                <a:lnTo>
                  <a:pt x="663575" y="44450"/>
                </a:lnTo>
                <a:lnTo>
                  <a:pt x="663575" y="31750"/>
                </a:lnTo>
                <a:lnTo>
                  <a:pt x="714374" y="31750"/>
                </a:lnTo>
                <a:lnTo>
                  <a:pt x="650875" y="0"/>
                </a:lnTo>
                <a:close/>
              </a:path>
              <a:path w="727075" h="76200">
                <a:moveTo>
                  <a:pt x="6508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50875" y="44450"/>
                </a:lnTo>
                <a:lnTo>
                  <a:pt x="650875" y="31750"/>
                </a:lnTo>
                <a:close/>
              </a:path>
              <a:path w="727075" h="76200">
                <a:moveTo>
                  <a:pt x="714374" y="31750"/>
                </a:moveTo>
                <a:lnTo>
                  <a:pt x="663575" y="31750"/>
                </a:lnTo>
                <a:lnTo>
                  <a:pt x="663575" y="44450"/>
                </a:lnTo>
                <a:lnTo>
                  <a:pt x="714374" y="44450"/>
                </a:lnTo>
                <a:lnTo>
                  <a:pt x="727074" y="38100"/>
                </a:lnTo>
                <a:lnTo>
                  <a:pt x="714374" y="3175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81450" y="4512309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500125" y="0"/>
                </a:moveTo>
                <a:lnTo>
                  <a:pt x="500125" y="76200"/>
                </a:lnTo>
                <a:lnTo>
                  <a:pt x="563626" y="44450"/>
                </a:lnTo>
                <a:lnTo>
                  <a:pt x="512825" y="44450"/>
                </a:lnTo>
                <a:lnTo>
                  <a:pt x="512825" y="31750"/>
                </a:lnTo>
                <a:lnTo>
                  <a:pt x="563626" y="31750"/>
                </a:lnTo>
                <a:lnTo>
                  <a:pt x="500125" y="0"/>
                </a:lnTo>
                <a:close/>
              </a:path>
              <a:path w="576579" h="76200">
                <a:moveTo>
                  <a:pt x="5001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00125" y="44450"/>
                </a:lnTo>
                <a:lnTo>
                  <a:pt x="500125" y="31750"/>
                </a:lnTo>
                <a:close/>
              </a:path>
              <a:path w="576579" h="76200">
                <a:moveTo>
                  <a:pt x="563626" y="31750"/>
                </a:moveTo>
                <a:lnTo>
                  <a:pt x="512825" y="31750"/>
                </a:lnTo>
                <a:lnTo>
                  <a:pt x="512825" y="44450"/>
                </a:lnTo>
                <a:lnTo>
                  <a:pt x="563626" y="44450"/>
                </a:lnTo>
                <a:lnTo>
                  <a:pt x="576326" y="38100"/>
                </a:lnTo>
                <a:lnTo>
                  <a:pt x="563626" y="3175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353050" y="4512309"/>
            <a:ext cx="542925" cy="76200"/>
          </a:xfrm>
          <a:custGeom>
            <a:avLst/>
            <a:gdLst/>
            <a:ahLst/>
            <a:cxnLst/>
            <a:rect l="l" t="t" r="r" b="b"/>
            <a:pathLst>
              <a:path w="542925" h="76200">
                <a:moveTo>
                  <a:pt x="466471" y="0"/>
                </a:moveTo>
                <a:lnTo>
                  <a:pt x="466471" y="76200"/>
                </a:lnTo>
                <a:lnTo>
                  <a:pt x="529971" y="44450"/>
                </a:lnTo>
                <a:lnTo>
                  <a:pt x="479171" y="44450"/>
                </a:lnTo>
                <a:lnTo>
                  <a:pt x="479171" y="31750"/>
                </a:lnTo>
                <a:lnTo>
                  <a:pt x="529971" y="31750"/>
                </a:lnTo>
                <a:lnTo>
                  <a:pt x="466471" y="0"/>
                </a:lnTo>
                <a:close/>
              </a:path>
              <a:path w="542925" h="76200">
                <a:moveTo>
                  <a:pt x="46647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66471" y="44450"/>
                </a:lnTo>
                <a:lnTo>
                  <a:pt x="466471" y="31750"/>
                </a:lnTo>
                <a:close/>
              </a:path>
              <a:path w="542925" h="76200">
                <a:moveTo>
                  <a:pt x="529971" y="31750"/>
                </a:moveTo>
                <a:lnTo>
                  <a:pt x="479171" y="31750"/>
                </a:lnTo>
                <a:lnTo>
                  <a:pt x="479171" y="44450"/>
                </a:lnTo>
                <a:lnTo>
                  <a:pt x="529971" y="44450"/>
                </a:lnTo>
                <a:lnTo>
                  <a:pt x="542671" y="38100"/>
                </a:lnTo>
                <a:lnTo>
                  <a:pt x="529971" y="3175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709034" y="3472815"/>
            <a:ext cx="1557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Çağlayan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Modeli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70578" y="4991100"/>
            <a:ext cx="1811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Evrimsel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Geliştirme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08990" y="5351779"/>
            <a:ext cx="7265034" cy="114300"/>
          </a:xfrm>
          <a:custGeom>
            <a:avLst/>
            <a:gdLst/>
            <a:ahLst/>
            <a:cxnLst/>
            <a:rect l="l" t="t" r="r" b="b"/>
            <a:pathLst>
              <a:path w="7265034" h="114300">
                <a:moveTo>
                  <a:pt x="7150734" y="0"/>
                </a:moveTo>
                <a:lnTo>
                  <a:pt x="7150734" y="114300"/>
                </a:lnTo>
                <a:lnTo>
                  <a:pt x="7226934" y="76200"/>
                </a:lnTo>
                <a:lnTo>
                  <a:pt x="7169784" y="76200"/>
                </a:lnTo>
                <a:lnTo>
                  <a:pt x="7169784" y="38100"/>
                </a:lnTo>
                <a:lnTo>
                  <a:pt x="7226934" y="38100"/>
                </a:lnTo>
                <a:lnTo>
                  <a:pt x="7150734" y="0"/>
                </a:lnTo>
                <a:close/>
              </a:path>
              <a:path w="7265034" h="114300">
                <a:moveTo>
                  <a:pt x="715073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150734" y="76200"/>
                </a:lnTo>
                <a:lnTo>
                  <a:pt x="7150734" y="38100"/>
                </a:lnTo>
                <a:close/>
              </a:path>
              <a:path w="7265034" h="114300">
                <a:moveTo>
                  <a:pt x="7226934" y="38100"/>
                </a:moveTo>
                <a:lnTo>
                  <a:pt x="7169784" y="38100"/>
                </a:lnTo>
                <a:lnTo>
                  <a:pt x="7169784" y="76200"/>
                </a:lnTo>
                <a:lnTo>
                  <a:pt x="7226934" y="76200"/>
                </a:lnTo>
                <a:lnTo>
                  <a:pt x="7265034" y="57150"/>
                </a:lnTo>
                <a:lnTo>
                  <a:pt x="7226934" y="38100"/>
                </a:lnTo>
                <a:close/>
              </a:path>
            </a:pathLst>
          </a:custGeom>
          <a:solidFill>
            <a:srgbClr val="1382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541259" y="5132958"/>
            <a:ext cx="51435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5" b="1">
                <a:latin typeface="Calibri"/>
                <a:cs typeface="Calibri"/>
              </a:rPr>
              <a:t>Za</a:t>
            </a:r>
            <a:r>
              <a:rPr dirty="0" sz="1350" spc="-5" b="1">
                <a:latin typeface="Calibri"/>
                <a:cs typeface="Calibri"/>
              </a:rPr>
              <a:t>m</a:t>
            </a:r>
            <a:r>
              <a:rPr dirty="0" sz="1350" spc="5" b="1">
                <a:latin typeface="Calibri"/>
                <a:cs typeface="Calibri"/>
              </a:rPr>
              <a:t>a</a:t>
            </a:r>
            <a:r>
              <a:rPr dirty="0" sz="1350" spc="5" b="1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76420" y="495300"/>
            <a:ext cx="3540760" cy="1755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06106"/>
            <a:ext cx="68821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65"/>
              <a:t>Evrimsel </a:t>
            </a:r>
            <a:r>
              <a:rPr dirty="0" u="none" sz="3600" spc="-55"/>
              <a:t>Geliştirme </a:t>
            </a:r>
            <a:r>
              <a:rPr dirty="0" u="none" sz="3600" spc="-50"/>
              <a:t>Modeli </a:t>
            </a:r>
            <a:r>
              <a:rPr dirty="0" u="none" sz="3600"/>
              <a:t>-</a:t>
            </a:r>
            <a:r>
              <a:rPr dirty="0" u="none" sz="3600" spc="-85"/>
              <a:t> </a:t>
            </a:r>
            <a:r>
              <a:rPr dirty="0" u="none" sz="3600" spc="-75"/>
              <a:t>Avantajlar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10577" y="2285682"/>
            <a:ext cx="7322820" cy="2139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Kullanıcıların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kendi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gereksinimlerini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daha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iyi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anlamalarını</a:t>
            </a:r>
            <a:r>
              <a:rPr dirty="0" sz="2000" spc="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sağlar.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Sürekli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değerlendirme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erken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aşamalardaki geliştirme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risklerini</a:t>
            </a:r>
            <a:r>
              <a:rPr dirty="0" sz="20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azaltır.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Hatalar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azalır.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7320" y="4081779"/>
            <a:ext cx="1549400" cy="154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06106"/>
            <a:ext cx="70719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65"/>
              <a:t>Evrimsel </a:t>
            </a:r>
            <a:r>
              <a:rPr dirty="0" u="none" sz="3600" spc="-55"/>
              <a:t>Geliştirme </a:t>
            </a:r>
            <a:r>
              <a:rPr dirty="0" u="none" sz="3600" spc="-50"/>
              <a:t>Modeli </a:t>
            </a:r>
            <a:r>
              <a:rPr dirty="0" u="none" sz="3600"/>
              <a:t>-</a:t>
            </a:r>
            <a:r>
              <a:rPr dirty="0" u="none" sz="3600" spc="-85"/>
              <a:t> </a:t>
            </a:r>
            <a:r>
              <a:rPr dirty="0" u="none" sz="3600" spc="-70"/>
              <a:t>Problemler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10577" y="1833879"/>
            <a:ext cx="7514590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Sürecin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görünürlüğü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azdır (düzenli teslim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edilebilir ürün</a:t>
            </a:r>
            <a:r>
              <a:rPr dirty="0" sz="2000" spc="-1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yoktur).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2565">
              <a:lnSpc>
                <a:spcPts val="228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Sistemler sıklıkla iyi yapılandırılmaz (sürekli değişiklik yazılımın</a:t>
            </a:r>
            <a:r>
              <a:rPr dirty="0" sz="2000" spc="1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yapısına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zarar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verir).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Bakımı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zordur.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gereksinimini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yenilemek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gerekebilir.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80479" y="3858259"/>
            <a:ext cx="1424940" cy="1422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042034"/>
            <a:ext cx="73298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000" spc="-65"/>
              <a:t>Evrimsel </a:t>
            </a:r>
            <a:r>
              <a:rPr dirty="0" u="none" sz="4000" spc="-60"/>
              <a:t>Geliştirme </a:t>
            </a:r>
            <a:r>
              <a:rPr dirty="0" u="none" sz="4000"/>
              <a:t>-</a:t>
            </a:r>
            <a:r>
              <a:rPr dirty="0" u="none" sz="4000" spc="-10"/>
              <a:t> </a:t>
            </a:r>
            <a:r>
              <a:rPr dirty="0" u="none" sz="4000" spc="-60"/>
              <a:t>Uygulanabilirliği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810577" y="1833879"/>
            <a:ext cx="7303134" cy="241427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04139" marR="5080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Küçük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orta boyutlu etkileşimli sistemler (500.000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LOC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dan daha az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olan).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Büyük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sistemin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parçaları </a:t>
            </a:r>
            <a:r>
              <a:rPr dirty="0" sz="2000" spc="-55">
                <a:solidFill>
                  <a:srgbClr val="404040"/>
                </a:solidFill>
                <a:latin typeface="Calibri"/>
                <a:cs typeface="Calibri"/>
              </a:rPr>
              <a:t>(ör.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Kullanıcı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ara</a:t>
            </a:r>
            <a:r>
              <a:rPr dirty="0" sz="20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yüzleri).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Kısa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süreli kullanılacak</a:t>
            </a:r>
            <a:r>
              <a:rPr dirty="0" sz="20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sistemler.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0"/>
              <a:t>Örnek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533640" cy="39484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Çok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birimli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banka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uygulamaları.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Önce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sistem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geliştirilir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Şube-1’e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yüklenir.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Daha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sonra aksaklıklar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giderilerek geliştirilen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sistem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Şube-2’ye</a:t>
            </a:r>
            <a:r>
              <a:rPr dirty="0" sz="2000" spc="1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yüklenir.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Daha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sonra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geliştirilen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sistem Şube-3’e,….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yüklenir.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Belirli aralıklarla eski şubelerdeki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güncellemeler</a:t>
            </a:r>
            <a:r>
              <a:rPr dirty="0" sz="20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yapılır.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707" y="707072"/>
            <a:ext cx="7675880" cy="10401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990"/>
              </a:lnSpc>
              <a:spcBef>
                <a:spcPts val="100"/>
              </a:spcBef>
            </a:pPr>
            <a:r>
              <a:rPr dirty="0" u="none" sz="3600" spc="-85"/>
              <a:t>Yazılım </a:t>
            </a:r>
            <a:r>
              <a:rPr dirty="0" u="none" sz="3600" spc="-65"/>
              <a:t>Süreç</a:t>
            </a:r>
            <a:r>
              <a:rPr dirty="0" u="none" sz="3600" spc="-40"/>
              <a:t> </a:t>
            </a:r>
            <a:r>
              <a:rPr dirty="0" u="none" sz="3600" spc="-55"/>
              <a:t>Modellerinde</a:t>
            </a:r>
            <a:endParaRPr sz="3600"/>
          </a:p>
          <a:p>
            <a:pPr marL="12700">
              <a:lnSpc>
                <a:spcPts val="3990"/>
              </a:lnSpc>
              <a:tabLst>
                <a:tab pos="7662545" algn="l"/>
              </a:tabLst>
            </a:pPr>
            <a:r>
              <a:rPr dirty="0" u="none" sz="3600" spc="-65"/>
              <a:t>S</a:t>
            </a:r>
            <a:r>
              <a:rPr dirty="0" sz="3600" spc="-65"/>
              <a:t>üreç </a:t>
            </a:r>
            <a:r>
              <a:rPr dirty="0" sz="3600" spc="-114"/>
              <a:t>Tekrarı </a:t>
            </a:r>
            <a:r>
              <a:rPr dirty="0" sz="3600" spc="-70"/>
              <a:t>(“Process</a:t>
            </a:r>
            <a:r>
              <a:rPr dirty="0" sz="3600" spc="20"/>
              <a:t> </a:t>
            </a:r>
            <a:r>
              <a:rPr dirty="0" sz="3600" spc="-70"/>
              <a:t>Iteration”)	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10577" y="1818640"/>
            <a:ext cx="7540625" cy="387731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04139" marR="948690" indent="-91440">
              <a:lnSpc>
                <a:spcPts val="1639"/>
              </a:lnSpc>
              <a:spcBef>
                <a:spcPts val="484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süreç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modelleri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tek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defada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uygulanmak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yerine,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birkaç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tekrarda 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uygulanabilir.</a:t>
            </a:r>
            <a:endParaRPr sz="17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37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Örneğin,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geniş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kapsamlı 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5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alt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sistemden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oluşan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sistemin;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ilk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alt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sistemi</a:t>
            </a:r>
            <a:r>
              <a:rPr dirty="0" sz="1500" spc="1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çağlayan</a:t>
            </a:r>
            <a:endParaRPr sz="1500">
              <a:latin typeface="Calibri"/>
              <a:cs typeface="Calibri"/>
            </a:endParaRPr>
          </a:p>
          <a:p>
            <a:pPr marL="396240">
              <a:lnSpc>
                <a:spcPct val="100000"/>
              </a:lnSpc>
            </a:pP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modeli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uygulandıktan sonra, geri kalanı 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çağlayan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modeli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tekrar</a:t>
            </a:r>
            <a:r>
              <a:rPr dirty="0" sz="1500" spc="1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Calibri"/>
                <a:cs typeface="Calibri"/>
              </a:rPr>
              <a:t>uygulanabilir.</a:t>
            </a:r>
            <a:endParaRPr sz="15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68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şekilde geliştirme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riskleri en aza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indirilerek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ilk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tekrarda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kazanılan deneyimden,</a:t>
            </a:r>
            <a:r>
              <a:rPr dirty="0" sz="150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sistemin</a:t>
            </a:r>
            <a:endParaRPr sz="1500">
              <a:latin typeface="Calibri"/>
              <a:cs typeface="Calibri"/>
            </a:endParaRPr>
          </a:p>
          <a:p>
            <a:pPr marL="396240">
              <a:lnSpc>
                <a:spcPct val="100000"/>
              </a:lnSpc>
              <a:spcBef>
                <a:spcPts val="180"/>
              </a:spcBef>
            </a:pP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geri kalanı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geliştirilirken</a:t>
            </a:r>
            <a:r>
              <a:rPr dirty="0" sz="1500" spc="1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Calibri"/>
                <a:cs typeface="Calibri"/>
              </a:rPr>
              <a:t>faydalanılabilir.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Hangi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süreç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modelinin,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sistemin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hangi bölümleri için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kaç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tekrarda</a:t>
            </a:r>
            <a:r>
              <a:rPr dirty="0" sz="1700" spc="-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uygulanacağına</a:t>
            </a:r>
            <a:endParaRPr sz="17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220"/>
              </a:spcBef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proje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basında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karar</a:t>
            </a:r>
            <a:r>
              <a:rPr dirty="0" sz="1700" spc="-11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verilir.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Süreç tekrarıyla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yakından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ilişkili iki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geleneksel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1700" spc="-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vardır:</a:t>
            </a:r>
            <a:endParaRPr sz="17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6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Artırımsal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(“incremental”)</a:t>
            </a:r>
            <a:r>
              <a:rPr dirty="0" sz="1500" spc="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endParaRPr sz="15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Döngüsel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(“spiral”)</a:t>
            </a:r>
            <a:r>
              <a:rPr dirty="0" sz="15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707" y="749553"/>
            <a:ext cx="6018530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300" spc="-55"/>
              <a:t>Artırımsal </a:t>
            </a:r>
            <a:r>
              <a:rPr dirty="0" u="none" sz="4300" spc="-60"/>
              <a:t>Geliştirme</a:t>
            </a:r>
            <a:r>
              <a:rPr dirty="0" u="none" sz="4300" spc="-5"/>
              <a:t> </a:t>
            </a:r>
            <a:r>
              <a:rPr dirty="0" u="none" sz="4300" spc="-55"/>
              <a:t>Modeli</a:t>
            </a:r>
            <a:endParaRPr sz="43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7662545" algn="l"/>
              </a:tabLst>
            </a:pPr>
            <a:r>
              <a:rPr dirty="0" u="none" spc="-65"/>
              <a:t>(I</a:t>
            </a:r>
            <a:r>
              <a:rPr dirty="0" spc="-65"/>
              <a:t>ncremental Development</a:t>
            </a:r>
            <a:r>
              <a:rPr dirty="0" spc="15"/>
              <a:t> </a:t>
            </a:r>
            <a:r>
              <a:rPr dirty="0" spc="-60"/>
              <a:t>Model)	</a:t>
            </a:r>
          </a:p>
          <a:p>
            <a:pPr marL="207010" marR="673735" indent="-91440">
              <a:lnSpc>
                <a:spcPts val="1920"/>
              </a:lnSpc>
              <a:spcBef>
                <a:spcPts val="108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318135" algn="l"/>
              </a:tabLst>
            </a:pPr>
            <a:r>
              <a:rPr dirty="0" u="none" sz="2000" spc="-5" b="0">
                <a:latin typeface="Calibri"/>
                <a:cs typeface="Calibri"/>
              </a:rPr>
              <a:t>Üretilen </a:t>
            </a:r>
            <a:r>
              <a:rPr dirty="0" u="none" sz="2000" b="0">
                <a:solidFill>
                  <a:srgbClr val="C00000"/>
                </a:solidFill>
                <a:latin typeface="Calibri"/>
                <a:cs typeface="Calibri"/>
              </a:rPr>
              <a:t>her </a:t>
            </a:r>
            <a:r>
              <a:rPr dirty="0" u="none" sz="2000" spc="-10" b="0">
                <a:solidFill>
                  <a:srgbClr val="C00000"/>
                </a:solidFill>
                <a:latin typeface="Calibri"/>
                <a:cs typeface="Calibri"/>
              </a:rPr>
              <a:t>yazılım </a:t>
            </a:r>
            <a:r>
              <a:rPr dirty="0" u="none" sz="2000" b="0">
                <a:solidFill>
                  <a:srgbClr val="C00000"/>
                </a:solidFill>
                <a:latin typeface="Calibri"/>
                <a:cs typeface="Calibri"/>
              </a:rPr>
              <a:t>sürümü birbirini </a:t>
            </a:r>
            <a:r>
              <a:rPr dirty="0" u="none" sz="2000" spc="-20" b="0">
                <a:solidFill>
                  <a:srgbClr val="C00000"/>
                </a:solidFill>
                <a:latin typeface="Calibri"/>
                <a:cs typeface="Calibri"/>
              </a:rPr>
              <a:t>kapsayacak </a:t>
            </a:r>
            <a:r>
              <a:rPr dirty="0" u="none" sz="2000" spc="-15" b="0">
                <a:latin typeface="Calibri"/>
                <a:cs typeface="Calibri"/>
              </a:rPr>
              <a:t>ve </a:t>
            </a:r>
            <a:r>
              <a:rPr dirty="0" u="none" sz="2000" spc="-5" b="0">
                <a:latin typeface="Calibri"/>
                <a:cs typeface="Calibri"/>
              </a:rPr>
              <a:t>giderek </a:t>
            </a:r>
            <a:r>
              <a:rPr dirty="0" u="none" sz="2000" b="0">
                <a:latin typeface="Calibri"/>
                <a:cs typeface="Calibri"/>
              </a:rPr>
              <a:t>artan  </a:t>
            </a:r>
            <a:r>
              <a:rPr dirty="0" u="none" sz="2000" spc="-10" b="0">
                <a:latin typeface="Calibri"/>
                <a:cs typeface="Calibri"/>
              </a:rPr>
              <a:t>sayıda </a:t>
            </a:r>
            <a:r>
              <a:rPr dirty="0" u="none" sz="2000" spc="-5" b="0">
                <a:latin typeface="Calibri"/>
                <a:cs typeface="Calibri"/>
              </a:rPr>
              <a:t>işlev içerecek şekilde</a:t>
            </a:r>
            <a:r>
              <a:rPr dirty="0" u="none" sz="2000" spc="65" b="0">
                <a:latin typeface="Calibri"/>
                <a:cs typeface="Calibri"/>
              </a:rPr>
              <a:t> </a:t>
            </a:r>
            <a:r>
              <a:rPr dirty="0" u="none" sz="2000" spc="-20" b="0">
                <a:latin typeface="Calibri"/>
                <a:cs typeface="Calibri"/>
              </a:rPr>
              <a:t>geliştirilir.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Wingdings"/>
              <a:buChar char=""/>
            </a:pPr>
            <a:endParaRPr sz="2100">
              <a:latin typeface="Times New Roman"/>
              <a:cs typeface="Times New Roman"/>
            </a:endParaRPr>
          </a:p>
          <a:p>
            <a:pPr marL="207010" marR="676275" indent="-91440">
              <a:lnSpc>
                <a:spcPts val="192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318135" algn="l"/>
              </a:tabLst>
            </a:pPr>
            <a:r>
              <a:rPr dirty="0" u="none" sz="2000" spc="-5" b="0">
                <a:latin typeface="Calibri"/>
                <a:cs typeface="Calibri"/>
              </a:rPr>
              <a:t>Öğrencilerin </a:t>
            </a:r>
            <a:r>
              <a:rPr dirty="0" u="none" sz="2000" b="0">
                <a:latin typeface="Calibri"/>
                <a:cs typeface="Calibri"/>
              </a:rPr>
              <a:t>bir dönem </a:t>
            </a:r>
            <a:r>
              <a:rPr dirty="0" u="none" sz="2000" spc="-10" b="0">
                <a:latin typeface="Calibri"/>
                <a:cs typeface="Calibri"/>
              </a:rPr>
              <a:t>boyunca </a:t>
            </a:r>
            <a:r>
              <a:rPr dirty="0" u="none" sz="2000" spc="-5" b="0">
                <a:latin typeface="Calibri"/>
                <a:cs typeface="Calibri"/>
              </a:rPr>
              <a:t>geliştirmeleri </a:t>
            </a:r>
            <a:r>
              <a:rPr dirty="0" u="none" sz="2000" spc="-20" b="0">
                <a:latin typeface="Calibri"/>
                <a:cs typeface="Calibri"/>
              </a:rPr>
              <a:t>gereken </a:t>
            </a:r>
            <a:r>
              <a:rPr dirty="0" u="none" sz="2000" b="0">
                <a:latin typeface="Calibri"/>
                <a:cs typeface="Calibri"/>
              </a:rPr>
              <a:t>bir  </a:t>
            </a:r>
            <a:r>
              <a:rPr dirty="0" u="none" sz="2000" spc="-10" b="0">
                <a:latin typeface="Calibri"/>
                <a:cs typeface="Calibri"/>
              </a:rPr>
              <a:t>programlama </a:t>
            </a:r>
            <a:r>
              <a:rPr dirty="0" u="none" sz="2000" spc="-5" b="0">
                <a:latin typeface="Calibri"/>
                <a:cs typeface="Calibri"/>
              </a:rPr>
              <a:t>ödevinin </a:t>
            </a:r>
            <a:r>
              <a:rPr dirty="0" u="none" sz="2000" b="0">
                <a:latin typeface="Calibri"/>
                <a:cs typeface="Calibri"/>
              </a:rPr>
              <a:t>2 </a:t>
            </a:r>
            <a:r>
              <a:rPr dirty="0" u="none" sz="2000" spc="-5" b="0">
                <a:latin typeface="Calibri"/>
                <a:cs typeface="Calibri"/>
              </a:rPr>
              <a:t>haftada </a:t>
            </a:r>
            <a:r>
              <a:rPr dirty="0" u="none" sz="2000" b="0">
                <a:latin typeface="Calibri"/>
                <a:cs typeface="Calibri"/>
              </a:rPr>
              <a:t>bir </a:t>
            </a:r>
            <a:r>
              <a:rPr dirty="0" u="none" sz="2000" spc="-5" b="0">
                <a:latin typeface="Calibri"/>
                <a:cs typeface="Calibri"/>
              </a:rPr>
              <a:t>gelişiminin </a:t>
            </a:r>
            <a:r>
              <a:rPr dirty="0" u="none" sz="2000" b="0">
                <a:latin typeface="Calibri"/>
                <a:cs typeface="Calibri"/>
              </a:rPr>
              <a:t>izlenmesi (bitirme  </a:t>
            </a:r>
            <a:r>
              <a:rPr dirty="0" u="none" sz="2000" spc="-5" b="0">
                <a:latin typeface="Calibri"/>
                <a:cs typeface="Calibri"/>
              </a:rPr>
              <a:t>tezleri).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Wingdings"/>
              <a:buChar char=""/>
            </a:pPr>
            <a:endParaRPr sz="2100">
              <a:latin typeface="Times New Roman"/>
              <a:cs typeface="Times New Roman"/>
            </a:endParaRPr>
          </a:p>
          <a:p>
            <a:pPr marL="207010" marR="66675" indent="-91440">
              <a:lnSpc>
                <a:spcPts val="192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318135" algn="l"/>
              </a:tabLst>
            </a:pPr>
            <a:r>
              <a:rPr dirty="0" u="none" sz="2000" spc="-5" b="0">
                <a:latin typeface="Calibri"/>
                <a:cs typeface="Calibri"/>
              </a:rPr>
              <a:t>Uzun </a:t>
            </a:r>
            <a:r>
              <a:rPr dirty="0" u="none" sz="2000" spc="-10" b="0">
                <a:latin typeface="Calibri"/>
                <a:cs typeface="Calibri"/>
              </a:rPr>
              <a:t>zaman </a:t>
            </a:r>
            <a:r>
              <a:rPr dirty="0" u="none" sz="2000" b="0">
                <a:latin typeface="Calibri"/>
                <a:cs typeface="Calibri"/>
              </a:rPr>
              <a:t>alabilecek </a:t>
            </a:r>
            <a:r>
              <a:rPr dirty="0" u="none" sz="2000" spc="-15" b="0">
                <a:latin typeface="Calibri"/>
                <a:cs typeface="Calibri"/>
              </a:rPr>
              <a:t>ve </a:t>
            </a:r>
            <a:r>
              <a:rPr dirty="0" u="none" sz="2000" spc="-10" b="0">
                <a:latin typeface="Calibri"/>
                <a:cs typeface="Calibri"/>
              </a:rPr>
              <a:t>sistemin eksik </a:t>
            </a:r>
            <a:r>
              <a:rPr dirty="0" u="none" sz="2000" spc="-5" b="0">
                <a:latin typeface="Calibri"/>
                <a:cs typeface="Calibri"/>
              </a:rPr>
              <a:t>işlevlikle çalışabileceği türdeki  projeler </a:t>
            </a:r>
            <a:r>
              <a:rPr dirty="0" u="none" sz="2000" b="0">
                <a:latin typeface="Calibri"/>
                <a:cs typeface="Calibri"/>
              </a:rPr>
              <a:t>bu modele </a:t>
            </a:r>
            <a:r>
              <a:rPr dirty="0" u="none" sz="2000" spc="-5" b="0">
                <a:latin typeface="Calibri"/>
                <a:cs typeface="Calibri"/>
              </a:rPr>
              <a:t>uygun</a:t>
            </a:r>
            <a:r>
              <a:rPr dirty="0" u="none" sz="2000" spc="-70" b="0">
                <a:latin typeface="Calibri"/>
                <a:cs typeface="Calibri"/>
              </a:rPr>
              <a:t> </a:t>
            </a:r>
            <a:r>
              <a:rPr dirty="0" u="none" sz="2000" spc="-25" b="0">
                <a:latin typeface="Calibri"/>
                <a:cs typeface="Calibri"/>
              </a:rPr>
              <a:t>olabilir.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700">
              <a:latin typeface="Times New Roman"/>
              <a:cs typeface="Times New Roman"/>
            </a:endParaRPr>
          </a:p>
          <a:p>
            <a:pPr marL="317500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318135" algn="l"/>
              </a:tabLst>
            </a:pPr>
            <a:r>
              <a:rPr dirty="0" u="none" sz="2000" spc="-5" b="0">
                <a:solidFill>
                  <a:srgbClr val="C00000"/>
                </a:solidFill>
                <a:latin typeface="Calibri"/>
                <a:cs typeface="Calibri"/>
              </a:rPr>
              <a:t>Bir </a:t>
            </a:r>
            <a:r>
              <a:rPr dirty="0" u="none" sz="2000" spc="-10" b="0">
                <a:solidFill>
                  <a:srgbClr val="C00000"/>
                </a:solidFill>
                <a:latin typeface="Calibri"/>
                <a:cs typeface="Calibri"/>
              </a:rPr>
              <a:t>taraftan </a:t>
            </a:r>
            <a:r>
              <a:rPr dirty="0" u="none" sz="2000" spc="-5" b="0">
                <a:solidFill>
                  <a:srgbClr val="C00000"/>
                </a:solidFill>
                <a:latin typeface="Calibri"/>
                <a:cs typeface="Calibri"/>
              </a:rPr>
              <a:t>kullanım, diğer </a:t>
            </a:r>
            <a:r>
              <a:rPr dirty="0" u="none" sz="2000" spc="-10" b="0">
                <a:solidFill>
                  <a:srgbClr val="C00000"/>
                </a:solidFill>
                <a:latin typeface="Calibri"/>
                <a:cs typeface="Calibri"/>
              </a:rPr>
              <a:t>taraftan </a:t>
            </a:r>
            <a:r>
              <a:rPr dirty="0" u="none" sz="2000" spc="-5" b="0">
                <a:solidFill>
                  <a:srgbClr val="C00000"/>
                </a:solidFill>
                <a:latin typeface="Calibri"/>
                <a:cs typeface="Calibri"/>
              </a:rPr>
              <a:t>üretim</a:t>
            </a:r>
            <a:r>
              <a:rPr dirty="0" u="none" sz="2000" spc="-30" b="0">
                <a:solidFill>
                  <a:srgbClr val="C00000"/>
                </a:solidFill>
                <a:latin typeface="Calibri"/>
                <a:cs typeface="Calibri"/>
              </a:rPr>
              <a:t> yapılır.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u="sng" sz="4800" spc="-55" b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Calibri Light"/>
                <a:cs typeface="Calibri Light"/>
              </a:rPr>
              <a:t>Planlama	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1833879"/>
            <a:ext cx="7480934" cy="87947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algn="just" marL="12700" marR="5080">
              <a:lnSpc>
                <a:spcPts val="2160"/>
              </a:lnSpc>
              <a:spcBef>
                <a:spcPts val="370"/>
              </a:spcBef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Üretilecek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ile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ilgili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olarak,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personel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donanım gereksinimlerinin  çıkarıldığı,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fizibilite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çalışmasının yapıldığı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proje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planının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oluşturulduğu 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aşamadır.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2839" y="2725420"/>
            <a:ext cx="4381500" cy="3144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Artırımsal Geliştirme </a:t>
            </a:r>
            <a:r>
              <a:rPr dirty="0" spc="-50"/>
              <a:t>Modeli	</a:t>
            </a:r>
          </a:p>
        </p:txBody>
      </p:sp>
      <p:sp>
        <p:nvSpPr>
          <p:cNvPr id="3" name="object 3"/>
          <p:cNvSpPr/>
          <p:nvPr/>
        </p:nvSpPr>
        <p:spPr>
          <a:xfrm>
            <a:off x="816860" y="2244318"/>
            <a:ext cx="1412248" cy="711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2019" y="2181860"/>
            <a:ext cx="1203959" cy="886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9469" y="2266950"/>
            <a:ext cx="1315720" cy="614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9469" y="2266950"/>
            <a:ext cx="1315720" cy="614680"/>
          </a:xfrm>
          <a:custGeom>
            <a:avLst/>
            <a:gdLst/>
            <a:ahLst/>
            <a:cxnLst/>
            <a:rect l="l" t="t" r="r" b="b"/>
            <a:pathLst>
              <a:path w="1315720" h="614680">
                <a:moveTo>
                  <a:pt x="0" y="102488"/>
                </a:moveTo>
                <a:lnTo>
                  <a:pt x="8051" y="62579"/>
                </a:lnTo>
                <a:lnTo>
                  <a:pt x="30008" y="30003"/>
                </a:lnTo>
                <a:lnTo>
                  <a:pt x="62573" y="8048"/>
                </a:lnTo>
                <a:lnTo>
                  <a:pt x="102450" y="0"/>
                </a:lnTo>
                <a:lnTo>
                  <a:pt x="1213231" y="0"/>
                </a:lnTo>
                <a:lnTo>
                  <a:pt x="1253140" y="8048"/>
                </a:lnTo>
                <a:lnTo>
                  <a:pt x="1285716" y="30003"/>
                </a:lnTo>
                <a:lnTo>
                  <a:pt x="1307671" y="62579"/>
                </a:lnTo>
                <a:lnTo>
                  <a:pt x="1315720" y="102488"/>
                </a:lnTo>
                <a:lnTo>
                  <a:pt x="1315720" y="512190"/>
                </a:lnTo>
                <a:lnTo>
                  <a:pt x="1307671" y="552100"/>
                </a:lnTo>
                <a:lnTo>
                  <a:pt x="1285716" y="584676"/>
                </a:lnTo>
                <a:lnTo>
                  <a:pt x="1253140" y="606631"/>
                </a:lnTo>
                <a:lnTo>
                  <a:pt x="1213231" y="614679"/>
                </a:lnTo>
                <a:lnTo>
                  <a:pt x="102450" y="614679"/>
                </a:lnTo>
                <a:lnTo>
                  <a:pt x="62573" y="606631"/>
                </a:lnTo>
                <a:lnTo>
                  <a:pt x="30008" y="584676"/>
                </a:lnTo>
                <a:lnTo>
                  <a:pt x="8051" y="552100"/>
                </a:lnTo>
                <a:lnTo>
                  <a:pt x="0" y="512190"/>
                </a:lnTo>
                <a:lnTo>
                  <a:pt x="0" y="102488"/>
                </a:lnTo>
                <a:close/>
              </a:path>
            </a:pathLst>
          </a:custGeom>
          <a:ln w="12700">
            <a:solidFill>
              <a:srgbClr val="3D87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39812" y="2239009"/>
            <a:ext cx="913765" cy="647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00699"/>
              </a:lnSpc>
              <a:spcBef>
                <a:spcPts val="95"/>
              </a:spcBef>
            </a:pP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Genel  Gereksinim  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li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rle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41533" y="2244318"/>
            <a:ext cx="1409675" cy="711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67939" y="2181860"/>
            <a:ext cx="1356360" cy="8839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64129" y="2266950"/>
            <a:ext cx="1313180" cy="614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64129" y="2266950"/>
            <a:ext cx="1313180" cy="614680"/>
          </a:xfrm>
          <a:custGeom>
            <a:avLst/>
            <a:gdLst/>
            <a:ahLst/>
            <a:cxnLst/>
            <a:rect l="l" t="t" r="r" b="b"/>
            <a:pathLst>
              <a:path w="1313179" h="614680">
                <a:moveTo>
                  <a:pt x="0" y="102488"/>
                </a:moveTo>
                <a:lnTo>
                  <a:pt x="8048" y="62579"/>
                </a:lnTo>
                <a:lnTo>
                  <a:pt x="30003" y="30003"/>
                </a:lnTo>
                <a:lnTo>
                  <a:pt x="62579" y="8048"/>
                </a:lnTo>
                <a:lnTo>
                  <a:pt x="102488" y="0"/>
                </a:lnTo>
                <a:lnTo>
                  <a:pt x="1210691" y="0"/>
                </a:lnTo>
                <a:lnTo>
                  <a:pt x="1250600" y="8048"/>
                </a:lnTo>
                <a:lnTo>
                  <a:pt x="1283176" y="30003"/>
                </a:lnTo>
                <a:lnTo>
                  <a:pt x="1305131" y="62579"/>
                </a:lnTo>
                <a:lnTo>
                  <a:pt x="1313180" y="102488"/>
                </a:lnTo>
                <a:lnTo>
                  <a:pt x="1313180" y="512190"/>
                </a:lnTo>
                <a:lnTo>
                  <a:pt x="1305131" y="552100"/>
                </a:lnTo>
                <a:lnTo>
                  <a:pt x="1283176" y="584676"/>
                </a:lnTo>
                <a:lnTo>
                  <a:pt x="1250600" y="606631"/>
                </a:lnTo>
                <a:lnTo>
                  <a:pt x="1210691" y="614679"/>
                </a:lnTo>
                <a:lnTo>
                  <a:pt x="102488" y="614679"/>
                </a:lnTo>
                <a:lnTo>
                  <a:pt x="62579" y="606631"/>
                </a:lnTo>
                <a:lnTo>
                  <a:pt x="30003" y="584676"/>
                </a:lnTo>
                <a:lnTo>
                  <a:pt x="8048" y="552100"/>
                </a:lnTo>
                <a:lnTo>
                  <a:pt x="0" y="512190"/>
                </a:lnTo>
                <a:lnTo>
                  <a:pt x="0" y="102488"/>
                </a:lnTo>
                <a:close/>
              </a:path>
            </a:pathLst>
          </a:custGeom>
          <a:ln w="12700">
            <a:solidFill>
              <a:srgbClr val="3D87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686430" y="2239009"/>
            <a:ext cx="1066165" cy="644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Gereksinimleri</a:t>
            </a:r>
            <a:endParaRPr sz="1350">
              <a:latin typeface="Calibri"/>
              <a:cs typeface="Calibri"/>
            </a:endParaRPr>
          </a:p>
          <a:p>
            <a:pPr algn="ctr" marL="1905">
              <a:lnSpc>
                <a:spcPct val="100000"/>
              </a:lnSpc>
            </a:pP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Artırımlara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Bölme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63653" y="2244318"/>
            <a:ext cx="1409675" cy="711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17059" y="2181860"/>
            <a:ext cx="1125219" cy="8839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86250" y="2266950"/>
            <a:ext cx="1313179" cy="614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86250" y="2266950"/>
            <a:ext cx="1313180" cy="614680"/>
          </a:xfrm>
          <a:custGeom>
            <a:avLst/>
            <a:gdLst/>
            <a:ahLst/>
            <a:cxnLst/>
            <a:rect l="l" t="t" r="r" b="b"/>
            <a:pathLst>
              <a:path w="1313179" h="614680">
                <a:moveTo>
                  <a:pt x="0" y="102488"/>
                </a:moveTo>
                <a:lnTo>
                  <a:pt x="8048" y="62579"/>
                </a:lnTo>
                <a:lnTo>
                  <a:pt x="30003" y="30003"/>
                </a:lnTo>
                <a:lnTo>
                  <a:pt x="62579" y="8048"/>
                </a:lnTo>
                <a:lnTo>
                  <a:pt x="102488" y="0"/>
                </a:lnTo>
                <a:lnTo>
                  <a:pt x="1210690" y="0"/>
                </a:lnTo>
                <a:lnTo>
                  <a:pt x="1250600" y="8048"/>
                </a:lnTo>
                <a:lnTo>
                  <a:pt x="1283176" y="30003"/>
                </a:lnTo>
                <a:lnTo>
                  <a:pt x="1305131" y="62579"/>
                </a:lnTo>
                <a:lnTo>
                  <a:pt x="1313179" y="102488"/>
                </a:lnTo>
                <a:lnTo>
                  <a:pt x="1313179" y="512190"/>
                </a:lnTo>
                <a:lnTo>
                  <a:pt x="1305131" y="552100"/>
                </a:lnTo>
                <a:lnTo>
                  <a:pt x="1283176" y="584676"/>
                </a:lnTo>
                <a:lnTo>
                  <a:pt x="1250600" y="606631"/>
                </a:lnTo>
                <a:lnTo>
                  <a:pt x="1210690" y="614679"/>
                </a:lnTo>
                <a:lnTo>
                  <a:pt x="102488" y="614679"/>
                </a:lnTo>
                <a:lnTo>
                  <a:pt x="62579" y="606631"/>
                </a:lnTo>
                <a:lnTo>
                  <a:pt x="30003" y="584676"/>
                </a:lnTo>
                <a:lnTo>
                  <a:pt x="8048" y="552100"/>
                </a:lnTo>
                <a:lnTo>
                  <a:pt x="0" y="512190"/>
                </a:lnTo>
                <a:lnTo>
                  <a:pt x="0" y="102488"/>
                </a:lnTo>
                <a:close/>
              </a:path>
            </a:pathLst>
          </a:custGeom>
          <a:ln w="12700">
            <a:solidFill>
              <a:srgbClr val="3D87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536440" y="2239009"/>
            <a:ext cx="814069" cy="644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 indent="154940">
              <a:lnSpc>
                <a:spcPct val="100000"/>
              </a:lnSpc>
              <a:spcBef>
                <a:spcPts val="110"/>
              </a:spcBef>
            </a:pP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Sistem 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Mimarisini  </a:t>
            </a:r>
            <a:r>
              <a:rPr dirty="0" sz="1350" spc="-90" b="1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16860" y="3763270"/>
            <a:ext cx="1412248" cy="7365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90600" y="3716020"/>
            <a:ext cx="1061720" cy="8813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39469" y="3785870"/>
            <a:ext cx="1315720" cy="6400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39469" y="3785870"/>
            <a:ext cx="1315720" cy="640080"/>
          </a:xfrm>
          <a:custGeom>
            <a:avLst/>
            <a:gdLst/>
            <a:ahLst/>
            <a:cxnLst/>
            <a:rect l="l" t="t" r="r" b="b"/>
            <a:pathLst>
              <a:path w="1315720" h="640079">
                <a:moveTo>
                  <a:pt x="0" y="106679"/>
                </a:moveTo>
                <a:lnTo>
                  <a:pt x="8383" y="65150"/>
                </a:lnTo>
                <a:lnTo>
                  <a:pt x="31246" y="31241"/>
                </a:lnTo>
                <a:lnTo>
                  <a:pt x="65156" y="8381"/>
                </a:lnTo>
                <a:lnTo>
                  <a:pt x="106680" y="0"/>
                </a:lnTo>
                <a:lnTo>
                  <a:pt x="1209040" y="0"/>
                </a:lnTo>
                <a:lnTo>
                  <a:pt x="1250569" y="8381"/>
                </a:lnTo>
                <a:lnTo>
                  <a:pt x="1284477" y="31241"/>
                </a:lnTo>
                <a:lnTo>
                  <a:pt x="1307337" y="65150"/>
                </a:lnTo>
                <a:lnTo>
                  <a:pt x="1315720" y="106679"/>
                </a:lnTo>
                <a:lnTo>
                  <a:pt x="1315720" y="533399"/>
                </a:lnTo>
                <a:lnTo>
                  <a:pt x="1307338" y="574928"/>
                </a:lnTo>
                <a:lnTo>
                  <a:pt x="1284478" y="608837"/>
                </a:lnTo>
                <a:lnTo>
                  <a:pt x="1250569" y="631697"/>
                </a:lnTo>
                <a:lnTo>
                  <a:pt x="1209040" y="640079"/>
                </a:lnTo>
                <a:lnTo>
                  <a:pt x="106680" y="640079"/>
                </a:lnTo>
                <a:lnTo>
                  <a:pt x="65156" y="631697"/>
                </a:lnTo>
                <a:lnTo>
                  <a:pt x="31246" y="608837"/>
                </a:lnTo>
                <a:lnTo>
                  <a:pt x="8383" y="574928"/>
                </a:lnTo>
                <a:lnTo>
                  <a:pt x="0" y="533399"/>
                </a:lnTo>
                <a:lnTo>
                  <a:pt x="0" y="106679"/>
                </a:lnTo>
                <a:close/>
              </a:path>
            </a:pathLst>
          </a:custGeom>
          <a:ln w="12700">
            <a:solidFill>
              <a:srgbClr val="3D87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109980" y="3771582"/>
            <a:ext cx="770890" cy="6451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 indent="137160">
              <a:lnSpc>
                <a:spcPct val="100000"/>
              </a:lnSpc>
              <a:spcBef>
                <a:spcPts val="110"/>
              </a:spcBef>
            </a:pP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Sistem 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tı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rıml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rı 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Geliştirme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82173" y="3763270"/>
            <a:ext cx="1409675" cy="7365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64460" y="3817620"/>
            <a:ext cx="1247139" cy="6781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04770" y="3785870"/>
            <a:ext cx="1313180" cy="6400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04770" y="3785870"/>
            <a:ext cx="1313180" cy="640080"/>
          </a:xfrm>
          <a:custGeom>
            <a:avLst/>
            <a:gdLst/>
            <a:ahLst/>
            <a:cxnLst/>
            <a:rect l="l" t="t" r="r" b="b"/>
            <a:pathLst>
              <a:path w="1313179" h="640079">
                <a:moveTo>
                  <a:pt x="0" y="106679"/>
                </a:moveTo>
                <a:lnTo>
                  <a:pt x="8381" y="65150"/>
                </a:lnTo>
                <a:lnTo>
                  <a:pt x="31242" y="31241"/>
                </a:lnTo>
                <a:lnTo>
                  <a:pt x="65151" y="8381"/>
                </a:lnTo>
                <a:lnTo>
                  <a:pt x="106680" y="0"/>
                </a:lnTo>
                <a:lnTo>
                  <a:pt x="1206500" y="0"/>
                </a:lnTo>
                <a:lnTo>
                  <a:pt x="1248029" y="8381"/>
                </a:lnTo>
                <a:lnTo>
                  <a:pt x="1281938" y="31241"/>
                </a:lnTo>
                <a:lnTo>
                  <a:pt x="1304798" y="65150"/>
                </a:lnTo>
                <a:lnTo>
                  <a:pt x="1313180" y="106679"/>
                </a:lnTo>
                <a:lnTo>
                  <a:pt x="1313180" y="533399"/>
                </a:lnTo>
                <a:lnTo>
                  <a:pt x="1304797" y="574928"/>
                </a:lnTo>
                <a:lnTo>
                  <a:pt x="1281937" y="608837"/>
                </a:lnTo>
                <a:lnTo>
                  <a:pt x="1248028" y="631697"/>
                </a:lnTo>
                <a:lnTo>
                  <a:pt x="1206500" y="640079"/>
                </a:lnTo>
                <a:lnTo>
                  <a:pt x="106680" y="640079"/>
                </a:lnTo>
                <a:lnTo>
                  <a:pt x="65151" y="631697"/>
                </a:lnTo>
                <a:lnTo>
                  <a:pt x="31242" y="608837"/>
                </a:lnTo>
                <a:lnTo>
                  <a:pt x="8381" y="574928"/>
                </a:lnTo>
                <a:lnTo>
                  <a:pt x="0" y="533399"/>
                </a:lnTo>
                <a:lnTo>
                  <a:pt x="0" y="106679"/>
                </a:lnTo>
                <a:close/>
              </a:path>
            </a:pathLst>
          </a:custGeom>
          <a:ln w="12700">
            <a:solidFill>
              <a:srgbClr val="3D87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782316" y="3875151"/>
            <a:ext cx="956944" cy="4387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 indent="141605">
              <a:lnSpc>
                <a:spcPct val="100000"/>
              </a:lnSpc>
              <a:spcBef>
                <a:spcPts val="110"/>
              </a:spcBef>
            </a:pP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Artırımın 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1350" spc="-15" b="1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sı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39840" y="3763257"/>
            <a:ext cx="1412248" cy="72645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94200" y="3812540"/>
            <a:ext cx="1300479" cy="67564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62450" y="3785870"/>
            <a:ext cx="1315720" cy="6299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62450" y="3785870"/>
            <a:ext cx="1315720" cy="629920"/>
          </a:xfrm>
          <a:custGeom>
            <a:avLst/>
            <a:gdLst/>
            <a:ahLst/>
            <a:cxnLst/>
            <a:rect l="l" t="t" r="r" b="b"/>
            <a:pathLst>
              <a:path w="1315720" h="629920">
                <a:moveTo>
                  <a:pt x="0" y="105028"/>
                </a:moveTo>
                <a:lnTo>
                  <a:pt x="8249" y="64133"/>
                </a:lnTo>
                <a:lnTo>
                  <a:pt x="30749" y="30749"/>
                </a:lnTo>
                <a:lnTo>
                  <a:pt x="64133" y="8249"/>
                </a:lnTo>
                <a:lnTo>
                  <a:pt x="105028" y="0"/>
                </a:lnTo>
                <a:lnTo>
                  <a:pt x="1210690" y="0"/>
                </a:lnTo>
                <a:lnTo>
                  <a:pt x="1251586" y="8249"/>
                </a:lnTo>
                <a:lnTo>
                  <a:pt x="1284970" y="30749"/>
                </a:lnTo>
                <a:lnTo>
                  <a:pt x="1307470" y="64133"/>
                </a:lnTo>
                <a:lnTo>
                  <a:pt x="1315720" y="105028"/>
                </a:lnTo>
                <a:lnTo>
                  <a:pt x="1315720" y="524890"/>
                </a:lnTo>
                <a:lnTo>
                  <a:pt x="1307470" y="565786"/>
                </a:lnTo>
                <a:lnTo>
                  <a:pt x="1284970" y="599170"/>
                </a:lnTo>
                <a:lnTo>
                  <a:pt x="1251586" y="621670"/>
                </a:lnTo>
                <a:lnTo>
                  <a:pt x="1210690" y="629919"/>
                </a:lnTo>
                <a:lnTo>
                  <a:pt x="105028" y="629919"/>
                </a:lnTo>
                <a:lnTo>
                  <a:pt x="64133" y="621670"/>
                </a:lnTo>
                <a:lnTo>
                  <a:pt x="30749" y="599170"/>
                </a:lnTo>
                <a:lnTo>
                  <a:pt x="8249" y="565786"/>
                </a:lnTo>
                <a:lnTo>
                  <a:pt x="0" y="524890"/>
                </a:lnTo>
                <a:lnTo>
                  <a:pt x="0" y="105028"/>
                </a:lnTo>
                <a:close/>
              </a:path>
            </a:pathLst>
          </a:custGeom>
          <a:ln w="12700">
            <a:solidFill>
              <a:srgbClr val="3D87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512945" y="3868801"/>
            <a:ext cx="1010285" cy="4387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10"/>
              </a:spcBef>
            </a:pP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Artırımın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Birl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350" spc="-25" b="1">
                <a:solidFill>
                  <a:srgbClr val="404040"/>
                </a:solidFill>
                <a:latin typeface="Calibri"/>
                <a:cs typeface="Calibri"/>
              </a:rPr>
              <a:t>ş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ri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100073" y="3763257"/>
            <a:ext cx="1409675" cy="72645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179820" y="3812540"/>
            <a:ext cx="1247140" cy="67564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122670" y="3785870"/>
            <a:ext cx="1313179" cy="6299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122670" y="3785870"/>
            <a:ext cx="1313180" cy="629920"/>
          </a:xfrm>
          <a:custGeom>
            <a:avLst/>
            <a:gdLst/>
            <a:ahLst/>
            <a:cxnLst/>
            <a:rect l="l" t="t" r="r" b="b"/>
            <a:pathLst>
              <a:path w="1313179" h="629920">
                <a:moveTo>
                  <a:pt x="0" y="105028"/>
                </a:moveTo>
                <a:lnTo>
                  <a:pt x="8249" y="64133"/>
                </a:lnTo>
                <a:lnTo>
                  <a:pt x="30749" y="30749"/>
                </a:lnTo>
                <a:lnTo>
                  <a:pt x="64133" y="8249"/>
                </a:lnTo>
                <a:lnTo>
                  <a:pt x="105028" y="0"/>
                </a:lnTo>
                <a:lnTo>
                  <a:pt x="1208151" y="0"/>
                </a:lnTo>
                <a:lnTo>
                  <a:pt x="1249046" y="8249"/>
                </a:lnTo>
                <a:lnTo>
                  <a:pt x="1282430" y="30749"/>
                </a:lnTo>
                <a:lnTo>
                  <a:pt x="1304930" y="64133"/>
                </a:lnTo>
                <a:lnTo>
                  <a:pt x="1313179" y="105028"/>
                </a:lnTo>
                <a:lnTo>
                  <a:pt x="1313179" y="524890"/>
                </a:lnTo>
                <a:lnTo>
                  <a:pt x="1304930" y="565786"/>
                </a:lnTo>
                <a:lnTo>
                  <a:pt x="1282430" y="599170"/>
                </a:lnTo>
                <a:lnTo>
                  <a:pt x="1249046" y="621670"/>
                </a:lnTo>
                <a:lnTo>
                  <a:pt x="1208151" y="629919"/>
                </a:lnTo>
                <a:lnTo>
                  <a:pt x="105028" y="629919"/>
                </a:lnTo>
                <a:lnTo>
                  <a:pt x="64133" y="621670"/>
                </a:lnTo>
                <a:lnTo>
                  <a:pt x="30749" y="599170"/>
                </a:lnTo>
                <a:lnTo>
                  <a:pt x="8249" y="565786"/>
                </a:lnTo>
                <a:lnTo>
                  <a:pt x="0" y="524890"/>
                </a:lnTo>
                <a:lnTo>
                  <a:pt x="0" y="105028"/>
                </a:lnTo>
                <a:close/>
              </a:path>
            </a:pathLst>
          </a:custGeom>
          <a:ln w="12699">
            <a:solidFill>
              <a:srgbClr val="3D87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300215" y="3868801"/>
            <a:ext cx="959485" cy="4387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 indent="160020">
              <a:lnSpc>
                <a:spcPct val="100000"/>
              </a:lnSpc>
              <a:spcBef>
                <a:spcPts val="110"/>
              </a:spcBef>
            </a:pP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Sistemin 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yl</a:t>
            </a:r>
            <a:r>
              <a:rPr dirty="0" sz="1350" spc="10" b="1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ası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455419" y="2881629"/>
            <a:ext cx="3500754" cy="904240"/>
          </a:xfrm>
          <a:custGeom>
            <a:avLst/>
            <a:gdLst/>
            <a:ahLst/>
            <a:cxnLst/>
            <a:rect l="l" t="t" r="r" b="b"/>
            <a:pathLst>
              <a:path w="3500754" h="904239">
                <a:moveTo>
                  <a:pt x="27940" y="820166"/>
                </a:moveTo>
                <a:lnTo>
                  <a:pt x="0" y="820166"/>
                </a:lnTo>
                <a:lnTo>
                  <a:pt x="41910" y="903986"/>
                </a:lnTo>
                <a:lnTo>
                  <a:pt x="76834" y="834136"/>
                </a:lnTo>
                <a:lnTo>
                  <a:pt x="27940" y="834136"/>
                </a:lnTo>
                <a:lnTo>
                  <a:pt x="27940" y="820166"/>
                </a:lnTo>
                <a:close/>
              </a:path>
              <a:path w="3500754" h="904239">
                <a:moveTo>
                  <a:pt x="3472688" y="438023"/>
                </a:moveTo>
                <a:lnTo>
                  <a:pt x="34163" y="438023"/>
                </a:lnTo>
                <a:lnTo>
                  <a:pt x="27940" y="444246"/>
                </a:lnTo>
                <a:lnTo>
                  <a:pt x="27940" y="834136"/>
                </a:lnTo>
                <a:lnTo>
                  <a:pt x="55880" y="834136"/>
                </a:lnTo>
                <a:lnTo>
                  <a:pt x="55880" y="465963"/>
                </a:lnTo>
                <a:lnTo>
                  <a:pt x="41910" y="465963"/>
                </a:lnTo>
                <a:lnTo>
                  <a:pt x="55880" y="451993"/>
                </a:lnTo>
                <a:lnTo>
                  <a:pt x="3472688" y="451993"/>
                </a:lnTo>
                <a:lnTo>
                  <a:pt x="3472688" y="438023"/>
                </a:lnTo>
                <a:close/>
              </a:path>
              <a:path w="3500754" h="904239">
                <a:moveTo>
                  <a:pt x="83820" y="820166"/>
                </a:moveTo>
                <a:lnTo>
                  <a:pt x="55880" y="820166"/>
                </a:lnTo>
                <a:lnTo>
                  <a:pt x="55880" y="834136"/>
                </a:lnTo>
                <a:lnTo>
                  <a:pt x="76834" y="834136"/>
                </a:lnTo>
                <a:lnTo>
                  <a:pt x="83820" y="820166"/>
                </a:lnTo>
                <a:close/>
              </a:path>
              <a:path w="3500754" h="904239">
                <a:moveTo>
                  <a:pt x="55880" y="451993"/>
                </a:moveTo>
                <a:lnTo>
                  <a:pt x="41910" y="465963"/>
                </a:lnTo>
                <a:lnTo>
                  <a:pt x="55880" y="465963"/>
                </a:lnTo>
                <a:lnTo>
                  <a:pt x="55880" y="451993"/>
                </a:lnTo>
                <a:close/>
              </a:path>
              <a:path w="3500754" h="904239">
                <a:moveTo>
                  <a:pt x="3500628" y="438023"/>
                </a:moveTo>
                <a:lnTo>
                  <a:pt x="3486657" y="438023"/>
                </a:lnTo>
                <a:lnTo>
                  <a:pt x="3472688" y="451993"/>
                </a:lnTo>
                <a:lnTo>
                  <a:pt x="55880" y="451993"/>
                </a:lnTo>
                <a:lnTo>
                  <a:pt x="55880" y="465963"/>
                </a:lnTo>
                <a:lnTo>
                  <a:pt x="3494404" y="465963"/>
                </a:lnTo>
                <a:lnTo>
                  <a:pt x="3500628" y="459740"/>
                </a:lnTo>
                <a:lnTo>
                  <a:pt x="3500628" y="438023"/>
                </a:lnTo>
                <a:close/>
              </a:path>
              <a:path w="3500754" h="904239">
                <a:moveTo>
                  <a:pt x="3500628" y="0"/>
                </a:moveTo>
                <a:lnTo>
                  <a:pt x="3472688" y="0"/>
                </a:lnTo>
                <a:lnTo>
                  <a:pt x="3472688" y="451993"/>
                </a:lnTo>
                <a:lnTo>
                  <a:pt x="3486657" y="438023"/>
                </a:lnTo>
                <a:lnTo>
                  <a:pt x="3500628" y="438023"/>
                </a:lnTo>
                <a:lnTo>
                  <a:pt x="3500628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455419" y="4415790"/>
            <a:ext cx="5337175" cy="198120"/>
          </a:xfrm>
          <a:custGeom>
            <a:avLst/>
            <a:gdLst/>
            <a:ahLst/>
            <a:cxnLst/>
            <a:rect l="l" t="t" r="r" b="b"/>
            <a:pathLst>
              <a:path w="5337175" h="198120">
                <a:moveTo>
                  <a:pt x="55880" y="82296"/>
                </a:moveTo>
                <a:lnTo>
                  <a:pt x="27940" y="82296"/>
                </a:lnTo>
                <a:lnTo>
                  <a:pt x="27940" y="191643"/>
                </a:lnTo>
                <a:lnTo>
                  <a:pt x="34163" y="197866"/>
                </a:lnTo>
                <a:lnTo>
                  <a:pt x="5330698" y="197866"/>
                </a:lnTo>
                <a:lnTo>
                  <a:pt x="5336921" y="191643"/>
                </a:lnTo>
                <a:lnTo>
                  <a:pt x="5336921" y="183896"/>
                </a:lnTo>
                <a:lnTo>
                  <a:pt x="55880" y="183896"/>
                </a:lnTo>
                <a:lnTo>
                  <a:pt x="41910" y="169926"/>
                </a:lnTo>
                <a:lnTo>
                  <a:pt x="55880" y="169926"/>
                </a:lnTo>
                <a:lnTo>
                  <a:pt x="55880" y="82296"/>
                </a:lnTo>
                <a:close/>
              </a:path>
              <a:path w="5337175" h="198120">
                <a:moveTo>
                  <a:pt x="55880" y="169926"/>
                </a:moveTo>
                <a:lnTo>
                  <a:pt x="41910" y="169926"/>
                </a:lnTo>
                <a:lnTo>
                  <a:pt x="55880" y="183896"/>
                </a:lnTo>
                <a:lnTo>
                  <a:pt x="55880" y="169926"/>
                </a:lnTo>
                <a:close/>
              </a:path>
              <a:path w="5337175" h="198120">
                <a:moveTo>
                  <a:pt x="5308981" y="169926"/>
                </a:moveTo>
                <a:lnTo>
                  <a:pt x="55880" y="169926"/>
                </a:lnTo>
                <a:lnTo>
                  <a:pt x="55880" y="183896"/>
                </a:lnTo>
                <a:lnTo>
                  <a:pt x="5308981" y="183896"/>
                </a:lnTo>
                <a:lnTo>
                  <a:pt x="5308981" y="169926"/>
                </a:lnTo>
                <a:close/>
              </a:path>
              <a:path w="5337175" h="198120">
                <a:moveTo>
                  <a:pt x="5336921" y="0"/>
                </a:moveTo>
                <a:lnTo>
                  <a:pt x="5308981" y="0"/>
                </a:lnTo>
                <a:lnTo>
                  <a:pt x="5308981" y="183896"/>
                </a:lnTo>
                <a:lnTo>
                  <a:pt x="5322951" y="169926"/>
                </a:lnTo>
                <a:lnTo>
                  <a:pt x="5336921" y="169926"/>
                </a:lnTo>
                <a:lnTo>
                  <a:pt x="5336921" y="0"/>
                </a:lnTo>
                <a:close/>
              </a:path>
              <a:path w="5337175" h="198120">
                <a:moveTo>
                  <a:pt x="5336921" y="169926"/>
                </a:moveTo>
                <a:lnTo>
                  <a:pt x="5322951" y="169926"/>
                </a:lnTo>
                <a:lnTo>
                  <a:pt x="5308981" y="183896"/>
                </a:lnTo>
                <a:lnTo>
                  <a:pt x="5336921" y="183896"/>
                </a:lnTo>
                <a:lnTo>
                  <a:pt x="5336921" y="169926"/>
                </a:lnTo>
                <a:close/>
              </a:path>
              <a:path w="5337175" h="198120">
                <a:moveTo>
                  <a:pt x="41910" y="12446"/>
                </a:moveTo>
                <a:lnTo>
                  <a:pt x="0" y="96266"/>
                </a:lnTo>
                <a:lnTo>
                  <a:pt x="27940" y="96266"/>
                </a:lnTo>
                <a:lnTo>
                  <a:pt x="27940" y="82296"/>
                </a:lnTo>
                <a:lnTo>
                  <a:pt x="76835" y="82296"/>
                </a:lnTo>
                <a:lnTo>
                  <a:pt x="41910" y="12446"/>
                </a:lnTo>
                <a:close/>
              </a:path>
              <a:path w="5337175" h="198120">
                <a:moveTo>
                  <a:pt x="76835" y="82296"/>
                </a:moveTo>
                <a:lnTo>
                  <a:pt x="55880" y="82296"/>
                </a:lnTo>
                <a:lnTo>
                  <a:pt x="55880" y="96266"/>
                </a:lnTo>
                <a:lnTo>
                  <a:pt x="83820" y="96266"/>
                </a:lnTo>
                <a:lnTo>
                  <a:pt x="76835" y="82296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565778" y="5004434"/>
            <a:ext cx="175006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10" b="1">
                <a:latin typeface="Calibri"/>
                <a:cs typeface="Calibri"/>
              </a:rPr>
              <a:t>Tamamlanmamış</a:t>
            </a:r>
            <a:r>
              <a:rPr dirty="0" sz="1350" spc="-110" b="1">
                <a:latin typeface="Calibri"/>
                <a:cs typeface="Calibri"/>
              </a:rPr>
              <a:t> </a:t>
            </a:r>
            <a:r>
              <a:rPr dirty="0" sz="1350" spc="-5" b="1">
                <a:latin typeface="Calibri"/>
                <a:cs typeface="Calibri"/>
              </a:rPr>
              <a:t>Sistem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435722" y="4052315"/>
            <a:ext cx="508000" cy="83820"/>
          </a:xfrm>
          <a:custGeom>
            <a:avLst/>
            <a:gdLst/>
            <a:ahLst/>
            <a:cxnLst/>
            <a:rect l="l" t="t" r="r" b="b"/>
            <a:pathLst>
              <a:path w="508000" h="83820">
                <a:moveTo>
                  <a:pt x="480898" y="27812"/>
                </a:moveTo>
                <a:lnTo>
                  <a:pt x="437769" y="27812"/>
                </a:lnTo>
                <a:lnTo>
                  <a:pt x="438150" y="55752"/>
                </a:lnTo>
                <a:lnTo>
                  <a:pt x="424222" y="55926"/>
                </a:lnTo>
                <a:lnTo>
                  <a:pt x="424560" y="83819"/>
                </a:lnTo>
                <a:lnTo>
                  <a:pt x="507873" y="40893"/>
                </a:lnTo>
                <a:lnTo>
                  <a:pt x="480898" y="27812"/>
                </a:lnTo>
                <a:close/>
              </a:path>
              <a:path w="508000" h="83820">
                <a:moveTo>
                  <a:pt x="423884" y="27986"/>
                </a:moveTo>
                <a:lnTo>
                  <a:pt x="0" y="33273"/>
                </a:lnTo>
                <a:lnTo>
                  <a:pt x="253" y="61213"/>
                </a:lnTo>
                <a:lnTo>
                  <a:pt x="424222" y="55926"/>
                </a:lnTo>
                <a:lnTo>
                  <a:pt x="423884" y="27986"/>
                </a:lnTo>
                <a:close/>
              </a:path>
              <a:path w="508000" h="83820">
                <a:moveTo>
                  <a:pt x="437769" y="27812"/>
                </a:moveTo>
                <a:lnTo>
                  <a:pt x="423884" y="27986"/>
                </a:lnTo>
                <a:lnTo>
                  <a:pt x="424222" y="55926"/>
                </a:lnTo>
                <a:lnTo>
                  <a:pt x="438150" y="55752"/>
                </a:lnTo>
                <a:lnTo>
                  <a:pt x="437769" y="27812"/>
                </a:lnTo>
                <a:close/>
              </a:path>
              <a:path w="508000" h="83820">
                <a:moveTo>
                  <a:pt x="423545" y="0"/>
                </a:moveTo>
                <a:lnTo>
                  <a:pt x="423884" y="27986"/>
                </a:lnTo>
                <a:lnTo>
                  <a:pt x="437769" y="27812"/>
                </a:lnTo>
                <a:lnTo>
                  <a:pt x="480898" y="27812"/>
                </a:lnTo>
                <a:lnTo>
                  <a:pt x="423545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992744" y="3884040"/>
            <a:ext cx="501650" cy="4387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5" b="1">
                <a:latin typeface="Calibri"/>
                <a:cs typeface="Calibri"/>
              </a:rPr>
              <a:t>Son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350" b="1">
                <a:latin typeface="Calibri"/>
                <a:cs typeface="Calibri"/>
              </a:rPr>
              <a:t>S</a:t>
            </a:r>
            <a:r>
              <a:rPr dirty="0" sz="1350" b="1">
                <a:latin typeface="Calibri"/>
                <a:cs typeface="Calibri"/>
              </a:rPr>
              <a:t>i</a:t>
            </a:r>
            <a:r>
              <a:rPr dirty="0" sz="1350" spc="-20" b="1">
                <a:latin typeface="Calibri"/>
                <a:cs typeface="Calibri"/>
              </a:rPr>
              <a:t>s</a:t>
            </a:r>
            <a:r>
              <a:rPr dirty="0" sz="1350" spc="-15" b="1">
                <a:latin typeface="Calibri"/>
                <a:cs typeface="Calibri"/>
              </a:rPr>
              <a:t>t</a:t>
            </a:r>
            <a:r>
              <a:rPr dirty="0" sz="1350" spc="-5" b="1">
                <a:latin typeface="Calibri"/>
                <a:cs typeface="Calibri"/>
              </a:rPr>
              <a:t>e</a:t>
            </a:r>
            <a:r>
              <a:rPr dirty="0" sz="1350" spc="10" b="1">
                <a:latin typeface="Calibri"/>
                <a:cs typeface="Calibri"/>
              </a:rPr>
              <a:t>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155189" y="2532379"/>
            <a:ext cx="408305" cy="83820"/>
          </a:xfrm>
          <a:custGeom>
            <a:avLst/>
            <a:gdLst/>
            <a:ahLst/>
            <a:cxnLst/>
            <a:rect l="l" t="t" r="r" b="b"/>
            <a:pathLst>
              <a:path w="408305" h="83819">
                <a:moveTo>
                  <a:pt x="324104" y="0"/>
                </a:moveTo>
                <a:lnTo>
                  <a:pt x="324104" y="83820"/>
                </a:lnTo>
                <a:lnTo>
                  <a:pt x="379983" y="55880"/>
                </a:lnTo>
                <a:lnTo>
                  <a:pt x="338074" y="55880"/>
                </a:lnTo>
                <a:lnTo>
                  <a:pt x="338074" y="27940"/>
                </a:lnTo>
                <a:lnTo>
                  <a:pt x="379984" y="27940"/>
                </a:lnTo>
                <a:lnTo>
                  <a:pt x="324104" y="0"/>
                </a:lnTo>
                <a:close/>
              </a:path>
              <a:path w="408305" h="83819">
                <a:moveTo>
                  <a:pt x="324104" y="27940"/>
                </a:moveTo>
                <a:lnTo>
                  <a:pt x="0" y="27940"/>
                </a:lnTo>
                <a:lnTo>
                  <a:pt x="0" y="55880"/>
                </a:lnTo>
                <a:lnTo>
                  <a:pt x="324104" y="55880"/>
                </a:lnTo>
                <a:lnTo>
                  <a:pt x="324104" y="27940"/>
                </a:lnTo>
                <a:close/>
              </a:path>
              <a:path w="408305" h="83819">
                <a:moveTo>
                  <a:pt x="379984" y="27940"/>
                </a:moveTo>
                <a:lnTo>
                  <a:pt x="338074" y="27940"/>
                </a:lnTo>
                <a:lnTo>
                  <a:pt x="338074" y="55880"/>
                </a:lnTo>
                <a:lnTo>
                  <a:pt x="379983" y="55880"/>
                </a:lnTo>
                <a:lnTo>
                  <a:pt x="407924" y="41910"/>
                </a:lnTo>
                <a:lnTo>
                  <a:pt x="379984" y="2794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77309" y="2532379"/>
            <a:ext cx="408305" cy="83820"/>
          </a:xfrm>
          <a:custGeom>
            <a:avLst/>
            <a:gdLst/>
            <a:ahLst/>
            <a:cxnLst/>
            <a:rect l="l" t="t" r="r" b="b"/>
            <a:pathLst>
              <a:path w="408304" h="83819">
                <a:moveTo>
                  <a:pt x="324103" y="0"/>
                </a:moveTo>
                <a:lnTo>
                  <a:pt x="324103" y="83820"/>
                </a:lnTo>
                <a:lnTo>
                  <a:pt x="379983" y="55880"/>
                </a:lnTo>
                <a:lnTo>
                  <a:pt x="338074" y="55880"/>
                </a:lnTo>
                <a:lnTo>
                  <a:pt x="338074" y="27940"/>
                </a:lnTo>
                <a:lnTo>
                  <a:pt x="379984" y="27940"/>
                </a:lnTo>
                <a:lnTo>
                  <a:pt x="324103" y="0"/>
                </a:lnTo>
                <a:close/>
              </a:path>
              <a:path w="408304" h="83819">
                <a:moveTo>
                  <a:pt x="324103" y="27940"/>
                </a:moveTo>
                <a:lnTo>
                  <a:pt x="0" y="27940"/>
                </a:lnTo>
                <a:lnTo>
                  <a:pt x="0" y="55880"/>
                </a:lnTo>
                <a:lnTo>
                  <a:pt x="324103" y="55880"/>
                </a:lnTo>
                <a:lnTo>
                  <a:pt x="324103" y="27940"/>
                </a:lnTo>
                <a:close/>
              </a:path>
              <a:path w="408304" h="83819">
                <a:moveTo>
                  <a:pt x="379984" y="27940"/>
                </a:moveTo>
                <a:lnTo>
                  <a:pt x="338074" y="27940"/>
                </a:lnTo>
                <a:lnTo>
                  <a:pt x="338074" y="55880"/>
                </a:lnTo>
                <a:lnTo>
                  <a:pt x="379983" y="55880"/>
                </a:lnTo>
                <a:lnTo>
                  <a:pt x="407924" y="41910"/>
                </a:lnTo>
                <a:lnTo>
                  <a:pt x="379984" y="2794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155189" y="4064000"/>
            <a:ext cx="448945" cy="83820"/>
          </a:xfrm>
          <a:custGeom>
            <a:avLst/>
            <a:gdLst/>
            <a:ahLst/>
            <a:cxnLst/>
            <a:rect l="l" t="t" r="r" b="b"/>
            <a:pathLst>
              <a:path w="448944" h="83820">
                <a:moveTo>
                  <a:pt x="364998" y="0"/>
                </a:moveTo>
                <a:lnTo>
                  <a:pt x="364998" y="83819"/>
                </a:lnTo>
                <a:lnTo>
                  <a:pt x="420878" y="55880"/>
                </a:lnTo>
                <a:lnTo>
                  <a:pt x="378968" y="55880"/>
                </a:lnTo>
                <a:lnTo>
                  <a:pt x="378968" y="27939"/>
                </a:lnTo>
                <a:lnTo>
                  <a:pt x="420877" y="27939"/>
                </a:lnTo>
                <a:lnTo>
                  <a:pt x="364998" y="0"/>
                </a:lnTo>
                <a:close/>
              </a:path>
              <a:path w="448944" h="83820">
                <a:moveTo>
                  <a:pt x="364998" y="27939"/>
                </a:moveTo>
                <a:lnTo>
                  <a:pt x="0" y="27939"/>
                </a:lnTo>
                <a:lnTo>
                  <a:pt x="0" y="55880"/>
                </a:lnTo>
                <a:lnTo>
                  <a:pt x="364998" y="55880"/>
                </a:lnTo>
                <a:lnTo>
                  <a:pt x="364998" y="27939"/>
                </a:lnTo>
                <a:close/>
              </a:path>
              <a:path w="448944" h="83820">
                <a:moveTo>
                  <a:pt x="420877" y="27939"/>
                </a:moveTo>
                <a:lnTo>
                  <a:pt x="378968" y="27939"/>
                </a:lnTo>
                <a:lnTo>
                  <a:pt x="378968" y="55880"/>
                </a:lnTo>
                <a:lnTo>
                  <a:pt x="420878" y="55880"/>
                </a:lnTo>
                <a:lnTo>
                  <a:pt x="448818" y="41910"/>
                </a:lnTo>
                <a:lnTo>
                  <a:pt x="420877" y="27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917696" y="4060063"/>
            <a:ext cx="445134" cy="83820"/>
          </a:xfrm>
          <a:custGeom>
            <a:avLst/>
            <a:gdLst/>
            <a:ahLst/>
            <a:cxnLst/>
            <a:rect l="l" t="t" r="r" b="b"/>
            <a:pathLst>
              <a:path w="445135" h="83820">
                <a:moveTo>
                  <a:pt x="417917" y="27812"/>
                </a:moveTo>
                <a:lnTo>
                  <a:pt x="374650" y="27812"/>
                </a:lnTo>
                <a:lnTo>
                  <a:pt x="375030" y="55753"/>
                </a:lnTo>
                <a:lnTo>
                  <a:pt x="361061" y="55947"/>
                </a:lnTo>
                <a:lnTo>
                  <a:pt x="361441" y="83819"/>
                </a:lnTo>
                <a:lnTo>
                  <a:pt x="444753" y="40767"/>
                </a:lnTo>
                <a:lnTo>
                  <a:pt x="417917" y="27812"/>
                </a:lnTo>
                <a:close/>
              </a:path>
              <a:path w="445135" h="83820">
                <a:moveTo>
                  <a:pt x="360680" y="28007"/>
                </a:moveTo>
                <a:lnTo>
                  <a:pt x="0" y="33019"/>
                </a:lnTo>
                <a:lnTo>
                  <a:pt x="507" y="60960"/>
                </a:lnTo>
                <a:lnTo>
                  <a:pt x="361061" y="55947"/>
                </a:lnTo>
                <a:lnTo>
                  <a:pt x="360680" y="28007"/>
                </a:lnTo>
                <a:close/>
              </a:path>
              <a:path w="445135" h="83820">
                <a:moveTo>
                  <a:pt x="374650" y="27812"/>
                </a:moveTo>
                <a:lnTo>
                  <a:pt x="360680" y="28007"/>
                </a:lnTo>
                <a:lnTo>
                  <a:pt x="361061" y="55947"/>
                </a:lnTo>
                <a:lnTo>
                  <a:pt x="375030" y="55753"/>
                </a:lnTo>
                <a:lnTo>
                  <a:pt x="374650" y="27812"/>
                </a:lnTo>
                <a:close/>
              </a:path>
              <a:path w="445135" h="83820">
                <a:moveTo>
                  <a:pt x="360299" y="0"/>
                </a:moveTo>
                <a:lnTo>
                  <a:pt x="360680" y="28007"/>
                </a:lnTo>
                <a:lnTo>
                  <a:pt x="374650" y="27812"/>
                </a:lnTo>
                <a:lnTo>
                  <a:pt x="417917" y="27812"/>
                </a:lnTo>
                <a:lnTo>
                  <a:pt x="360299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678170" y="4058920"/>
            <a:ext cx="444500" cy="83820"/>
          </a:xfrm>
          <a:custGeom>
            <a:avLst/>
            <a:gdLst/>
            <a:ahLst/>
            <a:cxnLst/>
            <a:rect l="l" t="t" r="r" b="b"/>
            <a:pathLst>
              <a:path w="444500" h="83820">
                <a:moveTo>
                  <a:pt x="360679" y="0"/>
                </a:moveTo>
                <a:lnTo>
                  <a:pt x="360679" y="83819"/>
                </a:lnTo>
                <a:lnTo>
                  <a:pt x="416560" y="55879"/>
                </a:lnTo>
                <a:lnTo>
                  <a:pt x="374650" y="55879"/>
                </a:lnTo>
                <a:lnTo>
                  <a:pt x="374650" y="27939"/>
                </a:lnTo>
                <a:lnTo>
                  <a:pt x="416560" y="27939"/>
                </a:lnTo>
                <a:lnTo>
                  <a:pt x="360679" y="0"/>
                </a:lnTo>
                <a:close/>
              </a:path>
              <a:path w="444500" h="83820">
                <a:moveTo>
                  <a:pt x="360679" y="27939"/>
                </a:moveTo>
                <a:lnTo>
                  <a:pt x="0" y="27939"/>
                </a:lnTo>
                <a:lnTo>
                  <a:pt x="0" y="55879"/>
                </a:lnTo>
                <a:lnTo>
                  <a:pt x="360679" y="55879"/>
                </a:lnTo>
                <a:lnTo>
                  <a:pt x="360679" y="27939"/>
                </a:lnTo>
                <a:close/>
              </a:path>
              <a:path w="444500" h="83820">
                <a:moveTo>
                  <a:pt x="416560" y="27939"/>
                </a:moveTo>
                <a:lnTo>
                  <a:pt x="374650" y="27939"/>
                </a:lnTo>
                <a:lnTo>
                  <a:pt x="374650" y="55879"/>
                </a:lnTo>
                <a:lnTo>
                  <a:pt x="416560" y="55879"/>
                </a:lnTo>
                <a:lnTo>
                  <a:pt x="444500" y="41909"/>
                </a:lnTo>
                <a:lnTo>
                  <a:pt x="416560" y="27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65"/>
              <a:t>Arttırımsal </a:t>
            </a:r>
            <a:r>
              <a:rPr dirty="0" spc="-55"/>
              <a:t>Geliştirme</a:t>
            </a:r>
            <a:r>
              <a:rPr dirty="0" spc="-25"/>
              <a:t> </a:t>
            </a:r>
            <a:r>
              <a:rPr dirty="0" spc="-50"/>
              <a:t>Modeli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707" y="2102865"/>
            <a:ext cx="61658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Aslında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Çağlayan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modelinin örtüşen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şekilde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uygulanmasıdır.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6038" y="2765008"/>
            <a:ext cx="795034" cy="373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6900" y="2639060"/>
            <a:ext cx="815340" cy="678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9919" y="2788920"/>
            <a:ext cx="695960" cy="274320"/>
          </a:xfrm>
          <a:custGeom>
            <a:avLst/>
            <a:gdLst/>
            <a:ahLst/>
            <a:cxnLst/>
            <a:rect l="l" t="t" r="r" b="b"/>
            <a:pathLst>
              <a:path w="695960" h="274319">
                <a:moveTo>
                  <a:pt x="0" y="274320"/>
                </a:moveTo>
                <a:lnTo>
                  <a:pt x="695960" y="274320"/>
                </a:lnTo>
                <a:lnTo>
                  <a:pt x="695960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03318" y="2765008"/>
            <a:ext cx="795034" cy="373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06879" y="2743200"/>
            <a:ext cx="789940" cy="46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27200" y="2788920"/>
            <a:ext cx="695960" cy="274320"/>
          </a:xfrm>
          <a:prstGeom prst="rect">
            <a:avLst/>
          </a:prstGeom>
          <a:ln w="15239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90"/>
              </a:spcBef>
            </a:pPr>
            <a:r>
              <a:rPr dirty="0" sz="1350" spc="5">
                <a:latin typeface="Calibri"/>
                <a:cs typeface="Calibri"/>
              </a:rPr>
              <a:t>Design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00598" y="2765008"/>
            <a:ext cx="795034" cy="373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60039" y="2743200"/>
            <a:ext cx="675639" cy="46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824479" y="2788920"/>
            <a:ext cx="695960" cy="274320"/>
          </a:xfrm>
          <a:prstGeom prst="rect">
            <a:avLst/>
          </a:prstGeom>
          <a:ln w="15240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90"/>
              </a:spcBef>
            </a:pPr>
            <a:r>
              <a:rPr dirty="0" sz="1350">
                <a:latin typeface="Calibri"/>
                <a:cs typeface="Calibri"/>
              </a:rPr>
              <a:t>Code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97878" y="2765008"/>
            <a:ext cx="795034" cy="373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97959" y="2743200"/>
            <a:ext cx="594360" cy="46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921759" y="2788920"/>
            <a:ext cx="695960" cy="274320"/>
          </a:xfrm>
          <a:prstGeom prst="rect">
            <a:avLst/>
          </a:prstGeom>
          <a:ln w="15240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207645">
              <a:lnSpc>
                <a:spcPct val="100000"/>
              </a:lnSpc>
              <a:spcBef>
                <a:spcPts val="190"/>
              </a:spcBef>
            </a:pPr>
            <a:r>
              <a:rPr dirty="0" sz="1350" spc="-30">
                <a:latin typeface="Calibri"/>
                <a:cs typeface="Calibri"/>
              </a:rPr>
              <a:t>Test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95152" y="2765008"/>
            <a:ext cx="1196368" cy="3734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72379" y="2639060"/>
            <a:ext cx="1038860" cy="6781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19040" y="2788920"/>
            <a:ext cx="1097280" cy="274320"/>
          </a:xfrm>
          <a:custGeom>
            <a:avLst/>
            <a:gdLst/>
            <a:ahLst/>
            <a:cxnLst/>
            <a:rect l="l" t="t" r="r" b="b"/>
            <a:pathLst>
              <a:path w="1097279" h="274319">
                <a:moveTo>
                  <a:pt x="0" y="274320"/>
                </a:moveTo>
                <a:lnTo>
                  <a:pt x="1097280" y="274320"/>
                </a:lnTo>
                <a:lnTo>
                  <a:pt x="1097280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15327" y="2695892"/>
            <a:ext cx="522605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488815" algn="l"/>
              </a:tabLst>
            </a:pPr>
            <a:r>
              <a:rPr dirty="0" sz="1350" spc="-5">
                <a:latin typeface="Calibri"/>
                <a:cs typeface="Calibri"/>
              </a:rPr>
              <a:t>A</a:t>
            </a:r>
            <a:r>
              <a:rPr dirty="0" sz="1350" spc="5">
                <a:latin typeface="Calibri"/>
                <a:cs typeface="Calibri"/>
              </a:rPr>
              <a:t>n</a:t>
            </a:r>
            <a:r>
              <a:rPr dirty="0" sz="1350" spc="5">
                <a:latin typeface="Calibri"/>
                <a:cs typeface="Calibri"/>
              </a:rPr>
              <a:t>al</a:t>
            </a:r>
            <a:r>
              <a:rPr dirty="0" sz="1350" spc="-15">
                <a:latin typeface="Calibri"/>
                <a:cs typeface="Calibri"/>
              </a:rPr>
              <a:t>y</a:t>
            </a:r>
            <a:r>
              <a:rPr dirty="0" sz="1350" spc="5">
                <a:latin typeface="Calibri"/>
                <a:cs typeface="Calibri"/>
              </a:rPr>
              <a:t>s</a:t>
            </a:r>
            <a:r>
              <a:rPr dirty="0" sz="1350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	</a:t>
            </a:r>
            <a:r>
              <a:rPr dirty="0" sz="1350">
                <a:latin typeface="Calibri"/>
                <a:cs typeface="Calibri"/>
              </a:rPr>
              <a:t>In</a:t>
            </a:r>
            <a:r>
              <a:rPr dirty="0" sz="1350" spc="5">
                <a:latin typeface="Calibri"/>
                <a:cs typeface="Calibri"/>
              </a:rPr>
              <a:t>c</a:t>
            </a:r>
            <a:r>
              <a:rPr dirty="0" sz="1350" spc="-15">
                <a:latin typeface="Calibri"/>
                <a:cs typeface="Calibri"/>
              </a:rPr>
              <a:t>r</a:t>
            </a:r>
            <a:r>
              <a:rPr dirty="0" sz="1350" spc="5">
                <a:latin typeface="Calibri"/>
                <a:cs typeface="Calibri"/>
              </a:rPr>
              <a:t>eme</a:t>
            </a:r>
            <a:r>
              <a:rPr dirty="0" sz="1350" spc="-1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1227" y="2901950"/>
            <a:ext cx="4737735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550410" algn="l"/>
              </a:tabLst>
            </a:pPr>
            <a:r>
              <a:rPr dirty="0" sz="1350">
                <a:latin typeface="Calibri"/>
                <a:cs typeface="Calibri"/>
              </a:rPr>
              <a:t>s</a:t>
            </a:r>
            <a:r>
              <a:rPr dirty="0" sz="1350">
                <a:latin typeface="Calibri"/>
                <a:cs typeface="Calibri"/>
              </a:rPr>
              <a:t>	</a:t>
            </a:r>
            <a:r>
              <a:rPr dirty="0" sz="1350" spc="5">
                <a:latin typeface="Calibri"/>
                <a:cs typeface="Calibri"/>
              </a:rPr>
              <a:t>#1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02000" y="5135879"/>
            <a:ext cx="101600" cy="736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16300" y="5250179"/>
            <a:ext cx="101600" cy="736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30600" y="5364479"/>
            <a:ext cx="101600" cy="736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27150" y="2885439"/>
            <a:ext cx="400050" cy="83820"/>
          </a:xfrm>
          <a:custGeom>
            <a:avLst/>
            <a:gdLst/>
            <a:ahLst/>
            <a:cxnLst/>
            <a:rect l="l" t="t" r="r" b="b"/>
            <a:pathLst>
              <a:path w="400050" h="83819">
                <a:moveTo>
                  <a:pt x="316230" y="0"/>
                </a:moveTo>
                <a:lnTo>
                  <a:pt x="316230" y="83820"/>
                </a:lnTo>
                <a:lnTo>
                  <a:pt x="372109" y="55880"/>
                </a:lnTo>
                <a:lnTo>
                  <a:pt x="330200" y="55880"/>
                </a:lnTo>
                <a:lnTo>
                  <a:pt x="330200" y="27939"/>
                </a:lnTo>
                <a:lnTo>
                  <a:pt x="372109" y="27939"/>
                </a:lnTo>
                <a:lnTo>
                  <a:pt x="316230" y="0"/>
                </a:lnTo>
                <a:close/>
              </a:path>
              <a:path w="400050" h="83819">
                <a:moveTo>
                  <a:pt x="316230" y="27939"/>
                </a:moveTo>
                <a:lnTo>
                  <a:pt x="0" y="27939"/>
                </a:lnTo>
                <a:lnTo>
                  <a:pt x="0" y="55880"/>
                </a:lnTo>
                <a:lnTo>
                  <a:pt x="316230" y="55880"/>
                </a:lnTo>
                <a:lnTo>
                  <a:pt x="316230" y="27939"/>
                </a:lnTo>
                <a:close/>
              </a:path>
              <a:path w="400050" h="83819">
                <a:moveTo>
                  <a:pt x="372109" y="27939"/>
                </a:moveTo>
                <a:lnTo>
                  <a:pt x="330200" y="27939"/>
                </a:lnTo>
                <a:lnTo>
                  <a:pt x="330200" y="55880"/>
                </a:lnTo>
                <a:lnTo>
                  <a:pt x="372109" y="55880"/>
                </a:lnTo>
                <a:lnTo>
                  <a:pt x="400050" y="41910"/>
                </a:lnTo>
                <a:lnTo>
                  <a:pt x="372109" y="27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24429" y="2885439"/>
            <a:ext cx="400050" cy="83820"/>
          </a:xfrm>
          <a:custGeom>
            <a:avLst/>
            <a:gdLst/>
            <a:ahLst/>
            <a:cxnLst/>
            <a:rect l="l" t="t" r="r" b="b"/>
            <a:pathLst>
              <a:path w="400050" h="83819">
                <a:moveTo>
                  <a:pt x="316230" y="0"/>
                </a:moveTo>
                <a:lnTo>
                  <a:pt x="316230" y="83820"/>
                </a:lnTo>
                <a:lnTo>
                  <a:pt x="372109" y="55880"/>
                </a:lnTo>
                <a:lnTo>
                  <a:pt x="330200" y="55880"/>
                </a:lnTo>
                <a:lnTo>
                  <a:pt x="330200" y="27939"/>
                </a:lnTo>
                <a:lnTo>
                  <a:pt x="372109" y="27939"/>
                </a:lnTo>
                <a:lnTo>
                  <a:pt x="316230" y="0"/>
                </a:lnTo>
                <a:close/>
              </a:path>
              <a:path w="400050" h="83819">
                <a:moveTo>
                  <a:pt x="316230" y="27939"/>
                </a:moveTo>
                <a:lnTo>
                  <a:pt x="0" y="27939"/>
                </a:lnTo>
                <a:lnTo>
                  <a:pt x="0" y="55880"/>
                </a:lnTo>
                <a:lnTo>
                  <a:pt x="316230" y="55880"/>
                </a:lnTo>
                <a:lnTo>
                  <a:pt x="316230" y="27939"/>
                </a:lnTo>
                <a:close/>
              </a:path>
              <a:path w="400050" h="83819">
                <a:moveTo>
                  <a:pt x="372109" y="27939"/>
                </a:moveTo>
                <a:lnTo>
                  <a:pt x="330200" y="27939"/>
                </a:lnTo>
                <a:lnTo>
                  <a:pt x="330200" y="55880"/>
                </a:lnTo>
                <a:lnTo>
                  <a:pt x="372109" y="55880"/>
                </a:lnTo>
                <a:lnTo>
                  <a:pt x="400050" y="41910"/>
                </a:lnTo>
                <a:lnTo>
                  <a:pt x="372109" y="27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21709" y="2885439"/>
            <a:ext cx="400050" cy="83820"/>
          </a:xfrm>
          <a:custGeom>
            <a:avLst/>
            <a:gdLst/>
            <a:ahLst/>
            <a:cxnLst/>
            <a:rect l="l" t="t" r="r" b="b"/>
            <a:pathLst>
              <a:path w="400050" h="83819">
                <a:moveTo>
                  <a:pt x="316229" y="0"/>
                </a:moveTo>
                <a:lnTo>
                  <a:pt x="316229" y="83820"/>
                </a:lnTo>
                <a:lnTo>
                  <a:pt x="372109" y="55880"/>
                </a:lnTo>
                <a:lnTo>
                  <a:pt x="330200" y="55880"/>
                </a:lnTo>
                <a:lnTo>
                  <a:pt x="330200" y="27939"/>
                </a:lnTo>
                <a:lnTo>
                  <a:pt x="372109" y="27939"/>
                </a:lnTo>
                <a:lnTo>
                  <a:pt x="316229" y="0"/>
                </a:lnTo>
                <a:close/>
              </a:path>
              <a:path w="400050" h="83819">
                <a:moveTo>
                  <a:pt x="316229" y="27939"/>
                </a:moveTo>
                <a:lnTo>
                  <a:pt x="0" y="27939"/>
                </a:lnTo>
                <a:lnTo>
                  <a:pt x="0" y="55880"/>
                </a:lnTo>
                <a:lnTo>
                  <a:pt x="316229" y="55880"/>
                </a:lnTo>
                <a:lnTo>
                  <a:pt x="316229" y="27939"/>
                </a:lnTo>
                <a:close/>
              </a:path>
              <a:path w="400050" h="83819">
                <a:moveTo>
                  <a:pt x="372109" y="27939"/>
                </a:moveTo>
                <a:lnTo>
                  <a:pt x="330200" y="27939"/>
                </a:lnTo>
                <a:lnTo>
                  <a:pt x="330200" y="55880"/>
                </a:lnTo>
                <a:lnTo>
                  <a:pt x="372109" y="55880"/>
                </a:lnTo>
                <a:lnTo>
                  <a:pt x="400050" y="41910"/>
                </a:lnTo>
                <a:lnTo>
                  <a:pt x="372109" y="27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18990" y="2885439"/>
            <a:ext cx="400050" cy="83820"/>
          </a:xfrm>
          <a:custGeom>
            <a:avLst/>
            <a:gdLst/>
            <a:ahLst/>
            <a:cxnLst/>
            <a:rect l="l" t="t" r="r" b="b"/>
            <a:pathLst>
              <a:path w="400050" h="83819">
                <a:moveTo>
                  <a:pt x="316230" y="0"/>
                </a:moveTo>
                <a:lnTo>
                  <a:pt x="316230" y="83820"/>
                </a:lnTo>
                <a:lnTo>
                  <a:pt x="372109" y="55880"/>
                </a:lnTo>
                <a:lnTo>
                  <a:pt x="330200" y="55880"/>
                </a:lnTo>
                <a:lnTo>
                  <a:pt x="330200" y="27939"/>
                </a:lnTo>
                <a:lnTo>
                  <a:pt x="372109" y="27939"/>
                </a:lnTo>
                <a:lnTo>
                  <a:pt x="316230" y="0"/>
                </a:lnTo>
                <a:close/>
              </a:path>
              <a:path w="400050" h="83819">
                <a:moveTo>
                  <a:pt x="316230" y="27939"/>
                </a:moveTo>
                <a:lnTo>
                  <a:pt x="0" y="27939"/>
                </a:lnTo>
                <a:lnTo>
                  <a:pt x="0" y="55880"/>
                </a:lnTo>
                <a:lnTo>
                  <a:pt x="316230" y="55880"/>
                </a:lnTo>
                <a:lnTo>
                  <a:pt x="316230" y="27939"/>
                </a:lnTo>
                <a:close/>
              </a:path>
              <a:path w="400050" h="83819">
                <a:moveTo>
                  <a:pt x="372109" y="27939"/>
                </a:moveTo>
                <a:lnTo>
                  <a:pt x="330200" y="27939"/>
                </a:lnTo>
                <a:lnTo>
                  <a:pt x="330200" y="55880"/>
                </a:lnTo>
                <a:lnTo>
                  <a:pt x="372109" y="55880"/>
                </a:lnTo>
                <a:lnTo>
                  <a:pt x="400050" y="41910"/>
                </a:lnTo>
                <a:lnTo>
                  <a:pt x="372109" y="27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03318" y="3679409"/>
            <a:ext cx="795034" cy="373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94179" y="3553459"/>
            <a:ext cx="815340" cy="6781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27200" y="3703320"/>
            <a:ext cx="695960" cy="274320"/>
          </a:xfrm>
          <a:custGeom>
            <a:avLst/>
            <a:gdLst/>
            <a:ahLst/>
            <a:cxnLst/>
            <a:rect l="l" t="t" r="r" b="b"/>
            <a:pathLst>
              <a:path w="695960" h="274320">
                <a:moveTo>
                  <a:pt x="0" y="274319"/>
                </a:moveTo>
                <a:lnTo>
                  <a:pt x="695960" y="274319"/>
                </a:lnTo>
                <a:lnTo>
                  <a:pt x="69596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812925" y="3610990"/>
            <a:ext cx="52451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5">
                <a:latin typeface="Calibri"/>
                <a:cs typeface="Calibri"/>
              </a:rPr>
              <a:t>A</a:t>
            </a:r>
            <a:r>
              <a:rPr dirty="0" sz="1350" spc="5">
                <a:latin typeface="Calibri"/>
                <a:cs typeface="Calibri"/>
              </a:rPr>
              <a:t>n</a:t>
            </a:r>
            <a:r>
              <a:rPr dirty="0" sz="1350" spc="5">
                <a:latin typeface="Calibri"/>
                <a:cs typeface="Calibri"/>
              </a:rPr>
              <a:t>al</a:t>
            </a:r>
            <a:r>
              <a:rPr dirty="0" sz="1350" spc="-20">
                <a:latin typeface="Calibri"/>
                <a:cs typeface="Calibri"/>
              </a:rPr>
              <a:t>y</a:t>
            </a:r>
            <a:r>
              <a:rPr dirty="0" sz="1350" spc="5">
                <a:latin typeface="Calibri"/>
                <a:cs typeface="Calibri"/>
              </a:rPr>
              <a:t>s</a:t>
            </a:r>
            <a:r>
              <a:rPr dirty="0" sz="1350">
                <a:latin typeface="Calibri"/>
                <a:cs typeface="Calibri"/>
              </a:rPr>
              <a:t>i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28825" y="3816603"/>
            <a:ext cx="93345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800598" y="3679409"/>
            <a:ext cx="795034" cy="373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804160" y="3657600"/>
            <a:ext cx="789939" cy="46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824479" y="3703320"/>
            <a:ext cx="695960" cy="274320"/>
          </a:xfrm>
          <a:prstGeom prst="rect">
            <a:avLst/>
          </a:prstGeom>
          <a:ln w="15240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90"/>
              </a:spcBef>
            </a:pPr>
            <a:r>
              <a:rPr dirty="0" sz="1350" spc="5">
                <a:latin typeface="Calibri"/>
                <a:cs typeface="Calibri"/>
              </a:rPr>
              <a:t>Design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97878" y="3679409"/>
            <a:ext cx="795034" cy="373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957320" y="3657600"/>
            <a:ext cx="675639" cy="469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921759" y="3703320"/>
            <a:ext cx="695960" cy="274320"/>
          </a:xfrm>
          <a:prstGeom prst="rect">
            <a:avLst/>
          </a:prstGeom>
          <a:ln w="15240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90"/>
              </a:spcBef>
            </a:pPr>
            <a:r>
              <a:rPr dirty="0" sz="1350">
                <a:latin typeface="Calibri"/>
                <a:cs typeface="Calibri"/>
              </a:rPr>
              <a:t>Code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995158" y="3679409"/>
            <a:ext cx="795034" cy="373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095240" y="3657600"/>
            <a:ext cx="594360" cy="46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019040" y="3703320"/>
            <a:ext cx="695960" cy="274320"/>
          </a:xfrm>
          <a:prstGeom prst="rect">
            <a:avLst/>
          </a:prstGeom>
          <a:ln w="15240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208279">
              <a:lnSpc>
                <a:spcPct val="100000"/>
              </a:lnSpc>
              <a:spcBef>
                <a:spcPts val="190"/>
              </a:spcBef>
            </a:pPr>
            <a:r>
              <a:rPr dirty="0" sz="1350" spc="-30">
                <a:latin typeface="Calibri"/>
                <a:cs typeface="Calibri"/>
              </a:rPr>
              <a:t>Test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092432" y="3679409"/>
            <a:ext cx="1196368" cy="3734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169659" y="3553459"/>
            <a:ext cx="1038860" cy="6781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116320" y="3703320"/>
            <a:ext cx="1097280" cy="274320"/>
          </a:xfrm>
          <a:custGeom>
            <a:avLst/>
            <a:gdLst/>
            <a:ahLst/>
            <a:cxnLst/>
            <a:rect l="l" t="t" r="r" b="b"/>
            <a:pathLst>
              <a:path w="1097279" h="274320">
                <a:moveTo>
                  <a:pt x="0" y="274319"/>
                </a:moveTo>
                <a:lnTo>
                  <a:pt x="1097279" y="274319"/>
                </a:lnTo>
                <a:lnTo>
                  <a:pt x="1097279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289675" y="3610990"/>
            <a:ext cx="74930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>
                <a:latin typeface="Calibri"/>
                <a:cs typeface="Calibri"/>
              </a:rPr>
              <a:t>In</a:t>
            </a:r>
            <a:r>
              <a:rPr dirty="0" sz="1350" spc="5">
                <a:latin typeface="Calibri"/>
                <a:cs typeface="Calibri"/>
              </a:rPr>
              <a:t>c</a:t>
            </a:r>
            <a:r>
              <a:rPr dirty="0" sz="1350" spc="-15">
                <a:latin typeface="Calibri"/>
                <a:cs typeface="Calibri"/>
              </a:rPr>
              <a:t>r</a:t>
            </a:r>
            <a:r>
              <a:rPr dirty="0" sz="1350" spc="5">
                <a:latin typeface="Calibri"/>
                <a:cs typeface="Calibri"/>
              </a:rPr>
              <a:t>eme</a:t>
            </a:r>
            <a:r>
              <a:rPr dirty="0" sz="1350" spc="-1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66534" y="3816603"/>
            <a:ext cx="200025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5">
                <a:latin typeface="Calibri"/>
                <a:cs typeface="Calibri"/>
              </a:rPr>
              <a:t>#2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424429" y="3799840"/>
            <a:ext cx="400050" cy="83820"/>
          </a:xfrm>
          <a:custGeom>
            <a:avLst/>
            <a:gdLst/>
            <a:ahLst/>
            <a:cxnLst/>
            <a:rect l="l" t="t" r="r" b="b"/>
            <a:pathLst>
              <a:path w="400050" h="83820">
                <a:moveTo>
                  <a:pt x="316230" y="0"/>
                </a:moveTo>
                <a:lnTo>
                  <a:pt x="316230" y="83820"/>
                </a:lnTo>
                <a:lnTo>
                  <a:pt x="372110" y="55880"/>
                </a:lnTo>
                <a:lnTo>
                  <a:pt x="330200" y="55880"/>
                </a:lnTo>
                <a:lnTo>
                  <a:pt x="330200" y="27940"/>
                </a:lnTo>
                <a:lnTo>
                  <a:pt x="372110" y="27940"/>
                </a:lnTo>
                <a:lnTo>
                  <a:pt x="316230" y="0"/>
                </a:lnTo>
                <a:close/>
              </a:path>
              <a:path w="400050" h="83820">
                <a:moveTo>
                  <a:pt x="316230" y="27940"/>
                </a:moveTo>
                <a:lnTo>
                  <a:pt x="0" y="27940"/>
                </a:lnTo>
                <a:lnTo>
                  <a:pt x="0" y="55880"/>
                </a:lnTo>
                <a:lnTo>
                  <a:pt x="316230" y="55880"/>
                </a:lnTo>
                <a:lnTo>
                  <a:pt x="316230" y="27940"/>
                </a:lnTo>
                <a:close/>
              </a:path>
              <a:path w="400050" h="83820">
                <a:moveTo>
                  <a:pt x="372110" y="27940"/>
                </a:moveTo>
                <a:lnTo>
                  <a:pt x="330200" y="27940"/>
                </a:lnTo>
                <a:lnTo>
                  <a:pt x="330200" y="55880"/>
                </a:lnTo>
                <a:lnTo>
                  <a:pt x="372110" y="55880"/>
                </a:lnTo>
                <a:lnTo>
                  <a:pt x="400050" y="41910"/>
                </a:lnTo>
                <a:lnTo>
                  <a:pt x="372110" y="2794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521709" y="3799840"/>
            <a:ext cx="400050" cy="83820"/>
          </a:xfrm>
          <a:custGeom>
            <a:avLst/>
            <a:gdLst/>
            <a:ahLst/>
            <a:cxnLst/>
            <a:rect l="l" t="t" r="r" b="b"/>
            <a:pathLst>
              <a:path w="400050" h="83820">
                <a:moveTo>
                  <a:pt x="316229" y="0"/>
                </a:moveTo>
                <a:lnTo>
                  <a:pt x="316229" y="83820"/>
                </a:lnTo>
                <a:lnTo>
                  <a:pt x="372110" y="55880"/>
                </a:lnTo>
                <a:lnTo>
                  <a:pt x="330200" y="55880"/>
                </a:lnTo>
                <a:lnTo>
                  <a:pt x="330200" y="27940"/>
                </a:lnTo>
                <a:lnTo>
                  <a:pt x="372110" y="27940"/>
                </a:lnTo>
                <a:lnTo>
                  <a:pt x="316229" y="0"/>
                </a:lnTo>
                <a:close/>
              </a:path>
              <a:path w="400050" h="83820">
                <a:moveTo>
                  <a:pt x="316229" y="27940"/>
                </a:moveTo>
                <a:lnTo>
                  <a:pt x="0" y="27940"/>
                </a:lnTo>
                <a:lnTo>
                  <a:pt x="0" y="55880"/>
                </a:lnTo>
                <a:lnTo>
                  <a:pt x="316229" y="55880"/>
                </a:lnTo>
                <a:lnTo>
                  <a:pt x="316229" y="27940"/>
                </a:lnTo>
                <a:close/>
              </a:path>
              <a:path w="400050" h="83820">
                <a:moveTo>
                  <a:pt x="372110" y="27940"/>
                </a:moveTo>
                <a:lnTo>
                  <a:pt x="330200" y="27940"/>
                </a:lnTo>
                <a:lnTo>
                  <a:pt x="330200" y="55880"/>
                </a:lnTo>
                <a:lnTo>
                  <a:pt x="372110" y="55880"/>
                </a:lnTo>
                <a:lnTo>
                  <a:pt x="400050" y="41910"/>
                </a:lnTo>
                <a:lnTo>
                  <a:pt x="372110" y="2794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618990" y="3799840"/>
            <a:ext cx="400050" cy="83820"/>
          </a:xfrm>
          <a:custGeom>
            <a:avLst/>
            <a:gdLst/>
            <a:ahLst/>
            <a:cxnLst/>
            <a:rect l="l" t="t" r="r" b="b"/>
            <a:pathLst>
              <a:path w="400050" h="83820">
                <a:moveTo>
                  <a:pt x="316230" y="0"/>
                </a:moveTo>
                <a:lnTo>
                  <a:pt x="316230" y="83820"/>
                </a:lnTo>
                <a:lnTo>
                  <a:pt x="372110" y="55880"/>
                </a:lnTo>
                <a:lnTo>
                  <a:pt x="330200" y="55880"/>
                </a:lnTo>
                <a:lnTo>
                  <a:pt x="330200" y="27940"/>
                </a:lnTo>
                <a:lnTo>
                  <a:pt x="372110" y="27940"/>
                </a:lnTo>
                <a:lnTo>
                  <a:pt x="316230" y="0"/>
                </a:lnTo>
                <a:close/>
              </a:path>
              <a:path w="400050" h="83820">
                <a:moveTo>
                  <a:pt x="316230" y="27940"/>
                </a:moveTo>
                <a:lnTo>
                  <a:pt x="0" y="27940"/>
                </a:lnTo>
                <a:lnTo>
                  <a:pt x="0" y="55880"/>
                </a:lnTo>
                <a:lnTo>
                  <a:pt x="316230" y="55880"/>
                </a:lnTo>
                <a:lnTo>
                  <a:pt x="316230" y="27940"/>
                </a:lnTo>
                <a:close/>
              </a:path>
              <a:path w="400050" h="83820">
                <a:moveTo>
                  <a:pt x="372110" y="27940"/>
                </a:moveTo>
                <a:lnTo>
                  <a:pt x="330200" y="27940"/>
                </a:lnTo>
                <a:lnTo>
                  <a:pt x="330200" y="55880"/>
                </a:lnTo>
                <a:lnTo>
                  <a:pt x="372110" y="55880"/>
                </a:lnTo>
                <a:lnTo>
                  <a:pt x="400050" y="41910"/>
                </a:lnTo>
                <a:lnTo>
                  <a:pt x="372110" y="2794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716270" y="3799840"/>
            <a:ext cx="400050" cy="83820"/>
          </a:xfrm>
          <a:custGeom>
            <a:avLst/>
            <a:gdLst/>
            <a:ahLst/>
            <a:cxnLst/>
            <a:rect l="l" t="t" r="r" b="b"/>
            <a:pathLst>
              <a:path w="400050" h="83820">
                <a:moveTo>
                  <a:pt x="316229" y="0"/>
                </a:moveTo>
                <a:lnTo>
                  <a:pt x="316229" y="83820"/>
                </a:lnTo>
                <a:lnTo>
                  <a:pt x="372110" y="55880"/>
                </a:lnTo>
                <a:lnTo>
                  <a:pt x="330200" y="55880"/>
                </a:lnTo>
                <a:lnTo>
                  <a:pt x="330200" y="27940"/>
                </a:lnTo>
                <a:lnTo>
                  <a:pt x="372110" y="27940"/>
                </a:lnTo>
                <a:lnTo>
                  <a:pt x="316229" y="0"/>
                </a:lnTo>
                <a:close/>
              </a:path>
              <a:path w="400050" h="83820">
                <a:moveTo>
                  <a:pt x="316229" y="27940"/>
                </a:moveTo>
                <a:lnTo>
                  <a:pt x="0" y="27940"/>
                </a:lnTo>
                <a:lnTo>
                  <a:pt x="0" y="55880"/>
                </a:lnTo>
                <a:lnTo>
                  <a:pt x="316229" y="55880"/>
                </a:lnTo>
                <a:lnTo>
                  <a:pt x="316229" y="27940"/>
                </a:lnTo>
                <a:close/>
              </a:path>
              <a:path w="400050" h="83820">
                <a:moveTo>
                  <a:pt x="372110" y="27940"/>
                </a:moveTo>
                <a:lnTo>
                  <a:pt x="330200" y="27940"/>
                </a:lnTo>
                <a:lnTo>
                  <a:pt x="330200" y="55880"/>
                </a:lnTo>
                <a:lnTo>
                  <a:pt x="372110" y="55880"/>
                </a:lnTo>
                <a:lnTo>
                  <a:pt x="400050" y="41910"/>
                </a:lnTo>
                <a:lnTo>
                  <a:pt x="372110" y="2794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800598" y="4560789"/>
            <a:ext cx="795034" cy="373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791460" y="4434840"/>
            <a:ext cx="815339" cy="6756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824479" y="4584700"/>
            <a:ext cx="695960" cy="274320"/>
          </a:xfrm>
          <a:custGeom>
            <a:avLst/>
            <a:gdLst/>
            <a:ahLst/>
            <a:cxnLst/>
            <a:rect l="l" t="t" r="r" b="b"/>
            <a:pathLst>
              <a:path w="695960" h="274320">
                <a:moveTo>
                  <a:pt x="0" y="274319"/>
                </a:moveTo>
                <a:lnTo>
                  <a:pt x="695959" y="274319"/>
                </a:lnTo>
                <a:lnTo>
                  <a:pt x="695959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2910585" y="4492244"/>
            <a:ext cx="52451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5">
                <a:latin typeface="Calibri"/>
                <a:cs typeface="Calibri"/>
              </a:rPr>
              <a:t>A</a:t>
            </a:r>
            <a:r>
              <a:rPr dirty="0" sz="1350" spc="5">
                <a:latin typeface="Calibri"/>
                <a:cs typeface="Calibri"/>
              </a:rPr>
              <a:t>n</a:t>
            </a:r>
            <a:r>
              <a:rPr dirty="0" sz="1350" spc="5">
                <a:latin typeface="Calibri"/>
                <a:cs typeface="Calibri"/>
              </a:rPr>
              <a:t>al</a:t>
            </a:r>
            <a:r>
              <a:rPr dirty="0" sz="1350" spc="-20">
                <a:latin typeface="Calibri"/>
                <a:cs typeface="Calibri"/>
              </a:rPr>
              <a:t>y</a:t>
            </a:r>
            <a:r>
              <a:rPr dirty="0" sz="1350" spc="5">
                <a:latin typeface="Calibri"/>
                <a:cs typeface="Calibri"/>
              </a:rPr>
              <a:t>s</a:t>
            </a:r>
            <a:r>
              <a:rPr dirty="0" sz="1350">
                <a:latin typeface="Calibri"/>
                <a:cs typeface="Calibri"/>
              </a:rPr>
              <a:t>i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126358" y="4697984"/>
            <a:ext cx="93345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897878" y="4560789"/>
            <a:ext cx="795034" cy="373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901440" y="4536440"/>
            <a:ext cx="789939" cy="4724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921759" y="4584700"/>
            <a:ext cx="695960" cy="274320"/>
          </a:xfrm>
          <a:prstGeom prst="rect">
            <a:avLst/>
          </a:prstGeom>
          <a:ln w="15240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90"/>
              </a:spcBef>
            </a:pPr>
            <a:r>
              <a:rPr dirty="0" sz="1350" spc="5">
                <a:latin typeface="Calibri"/>
                <a:cs typeface="Calibri"/>
              </a:rPr>
              <a:t>Design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995158" y="4560789"/>
            <a:ext cx="795034" cy="373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054600" y="4536440"/>
            <a:ext cx="675639" cy="4724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5019040" y="4584700"/>
            <a:ext cx="695960" cy="274320"/>
          </a:xfrm>
          <a:prstGeom prst="rect">
            <a:avLst/>
          </a:prstGeom>
          <a:ln w="15240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190"/>
              </a:spcBef>
            </a:pPr>
            <a:r>
              <a:rPr dirty="0" sz="1350">
                <a:latin typeface="Calibri"/>
                <a:cs typeface="Calibri"/>
              </a:rPr>
              <a:t>Code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092438" y="4560789"/>
            <a:ext cx="795034" cy="373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192520" y="4536440"/>
            <a:ext cx="594359" cy="47244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6116320" y="4584700"/>
            <a:ext cx="695960" cy="274320"/>
          </a:xfrm>
          <a:prstGeom prst="rect">
            <a:avLst/>
          </a:prstGeom>
          <a:ln w="15240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208279">
              <a:lnSpc>
                <a:spcPct val="100000"/>
              </a:lnSpc>
              <a:spcBef>
                <a:spcPts val="190"/>
              </a:spcBef>
            </a:pPr>
            <a:r>
              <a:rPr dirty="0" sz="1350" spc="-30">
                <a:latin typeface="Calibri"/>
                <a:cs typeface="Calibri"/>
              </a:rPr>
              <a:t>Test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189712" y="4560789"/>
            <a:ext cx="1196368" cy="3734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266940" y="4434840"/>
            <a:ext cx="1038859" cy="67564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213600" y="4584700"/>
            <a:ext cx="1097280" cy="274320"/>
          </a:xfrm>
          <a:custGeom>
            <a:avLst/>
            <a:gdLst/>
            <a:ahLst/>
            <a:cxnLst/>
            <a:rect l="l" t="t" r="r" b="b"/>
            <a:pathLst>
              <a:path w="1097279" h="274320">
                <a:moveTo>
                  <a:pt x="0" y="274319"/>
                </a:moveTo>
                <a:lnTo>
                  <a:pt x="1097279" y="274319"/>
                </a:lnTo>
                <a:lnTo>
                  <a:pt x="1097279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7387335" y="4492244"/>
            <a:ext cx="74930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>
                <a:latin typeface="Calibri"/>
                <a:cs typeface="Calibri"/>
              </a:rPr>
              <a:t>In</a:t>
            </a:r>
            <a:r>
              <a:rPr dirty="0" sz="1350" spc="5">
                <a:latin typeface="Calibri"/>
                <a:cs typeface="Calibri"/>
              </a:rPr>
              <a:t>c</a:t>
            </a:r>
            <a:r>
              <a:rPr dirty="0" sz="1350" spc="-15">
                <a:latin typeface="Calibri"/>
                <a:cs typeface="Calibri"/>
              </a:rPr>
              <a:t>r</a:t>
            </a:r>
            <a:r>
              <a:rPr dirty="0" sz="1350" spc="5">
                <a:latin typeface="Calibri"/>
                <a:cs typeface="Calibri"/>
              </a:rPr>
              <a:t>eme</a:t>
            </a:r>
            <a:r>
              <a:rPr dirty="0" sz="1350" spc="-1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664068" y="4697984"/>
            <a:ext cx="200025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5">
                <a:latin typeface="Calibri"/>
                <a:cs typeface="Calibri"/>
              </a:rPr>
              <a:t>#3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521709" y="4681220"/>
            <a:ext cx="400050" cy="83820"/>
          </a:xfrm>
          <a:custGeom>
            <a:avLst/>
            <a:gdLst/>
            <a:ahLst/>
            <a:cxnLst/>
            <a:rect l="l" t="t" r="r" b="b"/>
            <a:pathLst>
              <a:path w="400050" h="83820">
                <a:moveTo>
                  <a:pt x="316229" y="0"/>
                </a:moveTo>
                <a:lnTo>
                  <a:pt x="316229" y="83819"/>
                </a:lnTo>
                <a:lnTo>
                  <a:pt x="372110" y="55879"/>
                </a:lnTo>
                <a:lnTo>
                  <a:pt x="330200" y="55879"/>
                </a:lnTo>
                <a:lnTo>
                  <a:pt x="330200" y="27939"/>
                </a:lnTo>
                <a:lnTo>
                  <a:pt x="372110" y="27939"/>
                </a:lnTo>
                <a:lnTo>
                  <a:pt x="316229" y="0"/>
                </a:lnTo>
                <a:close/>
              </a:path>
              <a:path w="400050" h="83820">
                <a:moveTo>
                  <a:pt x="316229" y="27939"/>
                </a:moveTo>
                <a:lnTo>
                  <a:pt x="0" y="27939"/>
                </a:lnTo>
                <a:lnTo>
                  <a:pt x="0" y="55879"/>
                </a:lnTo>
                <a:lnTo>
                  <a:pt x="316229" y="55879"/>
                </a:lnTo>
                <a:lnTo>
                  <a:pt x="316229" y="27939"/>
                </a:lnTo>
                <a:close/>
              </a:path>
              <a:path w="400050" h="83820">
                <a:moveTo>
                  <a:pt x="372110" y="27939"/>
                </a:moveTo>
                <a:lnTo>
                  <a:pt x="330200" y="27939"/>
                </a:lnTo>
                <a:lnTo>
                  <a:pt x="330200" y="55879"/>
                </a:lnTo>
                <a:lnTo>
                  <a:pt x="372110" y="55879"/>
                </a:lnTo>
                <a:lnTo>
                  <a:pt x="400050" y="41909"/>
                </a:lnTo>
                <a:lnTo>
                  <a:pt x="372110" y="27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618990" y="4681220"/>
            <a:ext cx="400050" cy="83820"/>
          </a:xfrm>
          <a:custGeom>
            <a:avLst/>
            <a:gdLst/>
            <a:ahLst/>
            <a:cxnLst/>
            <a:rect l="l" t="t" r="r" b="b"/>
            <a:pathLst>
              <a:path w="400050" h="83820">
                <a:moveTo>
                  <a:pt x="316230" y="0"/>
                </a:moveTo>
                <a:lnTo>
                  <a:pt x="316230" y="83819"/>
                </a:lnTo>
                <a:lnTo>
                  <a:pt x="372110" y="55879"/>
                </a:lnTo>
                <a:lnTo>
                  <a:pt x="330200" y="55879"/>
                </a:lnTo>
                <a:lnTo>
                  <a:pt x="330200" y="27939"/>
                </a:lnTo>
                <a:lnTo>
                  <a:pt x="372110" y="27939"/>
                </a:lnTo>
                <a:lnTo>
                  <a:pt x="316230" y="0"/>
                </a:lnTo>
                <a:close/>
              </a:path>
              <a:path w="400050" h="83820">
                <a:moveTo>
                  <a:pt x="316230" y="27939"/>
                </a:moveTo>
                <a:lnTo>
                  <a:pt x="0" y="27939"/>
                </a:lnTo>
                <a:lnTo>
                  <a:pt x="0" y="55879"/>
                </a:lnTo>
                <a:lnTo>
                  <a:pt x="316230" y="55879"/>
                </a:lnTo>
                <a:lnTo>
                  <a:pt x="316230" y="27939"/>
                </a:lnTo>
                <a:close/>
              </a:path>
              <a:path w="400050" h="83820">
                <a:moveTo>
                  <a:pt x="372110" y="27939"/>
                </a:moveTo>
                <a:lnTo>
                  <a:pt x="330200" y="27939"/>
                </a:lnTo>
                <a:lnTo>
                  <a:pt x="330200" y="55879"/>
                </a:lnTo>
                <a:lnTo>
                  <a:pt x="372110" y="55879"/>
                </a:lnTo>
                <a:lnTo>
                  <a:pt x="400050" y="41909"/>
                </a:lnTo>
                <a:lnTo>
                  <a:pt x="372110" y="27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716270" y="4681220"/>
            <a:ext cx="400050" cy="83820"/>
          </a:xfrm>
          <a:custGeom>
            <a:avLst/>
            <a:gdLst/>
            <a:ahLst/>
            <a:cxnLst/>
            <a:rect l="l" t="t" r="r" b="b"/>
            <a:pathLst>
              <a:path w="400050" h="83820">
                <a:moveTo>
                  <a:pt x="316229" y="0"/>
                </a:moveTo>
                <a:lnTo>
                  <a:pt x="316229" y="83819"/>
                </a:lnTo>
                <a:lnTo>
                  <a:pt x="372110" y="55879"/>
                </a:lnTo>
                <a:lnTo>
                  <a:pt x="330200" y="55879"/>
                </a:lnTo>
                <a:lnTo>
                  <a:pt x="330200" y="27939"/>
                </a:lnTo>
                <a:lnTo>
                  <a:pt x="372110" y="27939"/>
                </a:lnTo>
                <a:lnTo>
                  <a:pt x="316229" y="0"/>
                </a:lnTo>
                <a:close/>
              </a:path>
              <a:path w="400050" h="83820">
                <a:moveTo>
                  <a:pt x="316229" y="27939"/>
                </a:moveTo>
                <a:lnTo>
                  <a:pt x="0" y="27939"/>
                </a:lnTo>
                <a:lnTo>
                  <a:pt x="0" y="55879"/>
                </a:lnTo>
                <a:lnTo>
                  <a:pt x="316229" y="55879"/>
                </a:lnTo>
                <a:lnTo>
                  <a:pt x="316229" y="27939"/>
                </a:lnTo>
                <a:close/>
              </a:path>
              <a:path w="400050" h="83820">
                <a:moveTo>
                  <a:pt x="372110" y="27939"/>
                </a:moveTo>
                <a:lnTo>
                  <a:pt x="330200" y="27939"/>
                </a:lnTo>
                <a:lnTo>
                  <a:pt x="330200" y="55879"/>
                </a:lnTo>
                <a:lnTo>
                  <a:pt x="372110" y="55879"/>
                </a:lnTo>
                <a:lnTo>
                  <a:pt x="400050" y="41909"/>
                </a:lnTo>
                <a:lnTo>
                  <a:pt x="372110" y="27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813550" y="4681220"/>
            <a:ext cx="400050" cy="83820"/>
          </a:xfrm>
          <a:custGeom>
            <a:avLst/>
            <a:gdLst/>
            <a:ahLst/>
            <a:cxnLst/>
            <a:rect l="l" t="t" r="r" b="b"/>
            <a:pathLst>
              <a:path w="400050" h="83820">
                <a:moveTo>
                  <a:pt x="316229" y="0"/>
                </a:moveTo>
                <a:lnTo>
                  <a:pt x="316229" y="83819"/>
                </a:lnTo>
                <a:lnTo>
                  <a:pt x="372109" y="55879"/>
                </a:lnTo>
                <a:lnTo>
                  <a:pt x="330200" y="55879"/>
                </a:lnTo>
                <a:lnTo>
                  <a:pt x="330200" y="27939"/>
                </a:lnTo>
                <a:lnTo>
                  <a:pt x="372109" y="27939"/>
                </a:lnTo>
                <a:lnTo>
                  <a:pt x="316229" y="0"/>
                </a:lnTo>
                <a:close/>
              </a:path>
              <a:path w="400050" h="83820">
                <a:moveTo>
                  <a:pt x="316229" y="27939"/>
                </a:moveTo>
                <a:lnTo>
                  <a:pt x="0" y="27939"/>
                </a:lnTo>
                <a:lnTo>
                  <a:pt x="0" y="55879"/>
                </a:lnTo>
                <a:lnTo>
                  <a:pt x="316229" y="55879"/>
                </a:lnTo>
                <a:lnTo>
                  <a:pt x="316229" y="27939"/>
                </a:lnTo>
                <a:close/>
              </a:path>
              <a:path w="400050" h="83820">
                <a:moveTo>
                  <a:pt x="372109" y="27939"/>
                </a:moveTo>
                <a:lnTo>
                  <a:pt x="330200" y="27939"/>
                </a:lnTo>
                <a:lnTo>
                  <a:pt x="330200" y="55879"/>
                </a:lnTo>
                <a:lnTo>
                  <a:pt x="372109" y="55879"/>
                </a:lnTo>
                <a:lnTo>
                  <a:pt x="400050" y="41909"/>
                </a:lnTo>
                <a:lnTo>
                  <a:pt x="372109" y="27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2724150" y="3129279"/>
            <a:ext cx="967105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10" b="1">
                <a:latin typeface="Calibri"/>
                <a:cs typeface="Calibri"/>
              </a:rPr>
              <a:t>Increment</a:t>
            </a:r>
            <a:r>
              <a:rPr dirty="0" sz="1350" spc="-50" b="1">
                <a:latin typeface="Calibri"/>
                <a:cs typeface="Calibri"/>
              </a:rPr>
              <a:t> </a:t>
            </a:r>
            <a:r>
              <a:rPr dirty="0" sz="1350" spc="5" b="1">
                <a:latin typeface="Calibri"/>
                <a:cs typeface="Calibri"/>
              </a:rPr>
              <a:t>#1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001770" y="4056379"/>
            <a:ext cx="967105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10" b="1">
                <a:latin typeface="Calibri"/>
                <a:cs typeface="Calibri"/>
              </a:rPr>
              <a:t>Increment</a:t>
            </a:r>
            <a:r>
              <a:rPr dirty="0" sz="1350" spc="-60" b="1">
                <a:latin typeface="Calibri"/>
                <a:cs typeface="Calibri"/>
              </a:rPr>
              <a:t> </a:t>
            </a:r>
            <a:r>
              <a:rPr dirty="0" sz="1350" spc="5" b="1">
                <a:latin typeface="Calibri"/>
                <a:cs typeface="Calibri"/>
              </a:rPr>
              <a:t>#2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949190" y="4946015"/>
            <a:ext cx="967105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10" b="1">
                <a:latin typeface="Calibri"/>
                <a:cs typeface="Calibri"/>
              </a:rPr>
              <a:t>Increment</a:t>
            </a:r>
            <a:r>
              <a:rPr dirty="0" sz="1350" spc="-60" b="1">
                <a:latin typeface="Calibri"/>
                <a:cs typeface="Calibri"/>
              </a:rPr>
              <a:t> </a:t>
            </a:r>
            <a:r>
              <a:rPr dirty="0" sz="1350" spc="5" b="1">
                <a:latin typeface="Calibri"/>
                <a:cs typeface="Calibri"/>
              </a:rPr>
              <a:t>#3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Artırımsal Geliştirme</a:t>
            </a:r>
            <a:r>
              <a:rPr dirty="0" spc="-80"/>
              <a:t> </a:t>
            </a:r>
            <a:r>
              <a:rPr dirty="0" spc="-50"/>
              <a:t>Modeli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1833879"/>
            <a:ext cx="56851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Çağlayan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modeli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Evrimsel geliştirme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arası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</a:t>
            </a:r>
            <a:r>
              <a:rPr dirty="0" sz="20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3638" y="3145366"/>
            <a:ext cx="5214742" cy="1485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293052"/>
            <a:ext cx="7056755" cy="1377315"/>
          </a:xfrm>
          <a:prstGeom prst="rect"/>
        </p:spPr>
        <p:txBody>
          <a:bodyPr wrap="square" lIns="0" tIns="126364" rIns="0" bIns="0" rtlCol="0" vert="horz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dirty="0" u="none" spc="-55"/>
              <a:t>Artırımsal Geliştirme </a:t>
            </a:r>
            <a:r>
              <a:rPr dirty="0" u="none" spc="-50"/>
              <a:t>Modeli </a:t>
            </a:r>
            <a:r>
              <a:rPr dirty="0" u="none"/>
              <a:t>-  </a:t>
            </a:r>
            <a:r>
              <a:rPr dirty="0" u="none" spc="-80"/>
              <a:t>Avantajları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577" y="1687060"/>
            <a:ext cx="7162165" cy="4014470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125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Sistem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gerekli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olan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gereksinimler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müşterilerle</a:t>
            </a:r>
            <a:r>
              <a:rPr dirty="0" sz="20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belirlenir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Gereksinimlerin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önemine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göre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teslim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edilecek artımlar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belirlenir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ts val="228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Öncelikle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en önemli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gereksinimleri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karşılayan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çekirdek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</a:t>
            </a:r>
            <a:r>
              <a:rPr dirty="0" sz="2000" spc="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sitem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geliştirilir.</a:t>
            </a:r>
            <a:endParaRPr sz="2000">
              <a:latin typeface="Calibri"/>
              <a:cs typeface="Calibri"/>
            </a:endParaRPr>
          </a:p>
          <a:p>
            <a:pPr marL="104139" marR="372110" indent="-91440">
              <a:lnSpc>
                <a:spcPts val="2160"/>
              </a:lnSpc>
              <a:spcBef>
                <a:spcPts val="143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Erken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artımlar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prototip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gibi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davranarak,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gereksinimlerin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daha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iyi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anlaşılmasını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sağlar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Tüm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projenin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başarısız olma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riskini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azaltır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ts val="228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önemli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sistem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özellikleri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daha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fazla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sınanma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(test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edilme)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imkanı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bulmuş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olur.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Divide and Conquer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(Böl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Yönet)</a:t>
            </a:r>
            <a:r>
              <a:rPr dirty="0" sz="200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yaklaşımıdır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92323" y="5073582"/>
            <a:ext cx="1120880" cy="1121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68082"/>
            <a:ext cx="69240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200" spc="-55"/>
              <a:t>Artırımsal Geliştirme Modeli </a:t>
            </a:r>
            <a:r>
              <a:rPr dirty="0" u="none" sz="3200"/>
              <a:t>-</a:t>
            </a:r>
            <a:r>
              <a:rPr dirty="0" u="none" sz="3200" spc="10"/>
              <a:t> </a:t>
            </a:r>
            <a:r>
              <a:rPr dirty="0" u="none" sz="3200" spc="-75"/>
              <a:t>Dezavantajları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10577" y="1833879"/>
            <a:ext cx="7376159" cy="304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Artımları tanımlamak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tüm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sistemin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tanımlanmasına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ihtiyaç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vardır.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Gereksinimleri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doğru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boyuttaki artımlara atamak bazen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zor</a:t>
            </a:r>
            <a:r>
              <a:rPr dirty="0" sz="2000" spc="-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olabilir.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Deneyimli personel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gerektirir.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Artımların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kendi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içlerinde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tekrarlamalara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izin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vermez.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13219" y="3385820"/>
            <a:ext cx="1424940" cy="1424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584771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65"/>
              <a:t>Araştırma </a:t>
            </a:r>
            <a:r>
              <a:rPr dirty="0" u="none" spc="-110"/>
              <a:t>Tabanlı</a:t>
            </a:r>
            <a:r>
              <a:rPr dirty="0" u="none" spc="-70"/>
              <a:t> </a:t>
            </a:r>
            <a:r>
              <a:rPr dirty="0" u="none" spc="-5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577" y="1790700"/>
            <a:ext cx="7564755" cy="376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5740" indent="-1930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25">
                <a:solidFill>
                  <a:srgbClr val="C00000"/>
                </a:solidFill>
                <a:latin typeface="Calibri"/>
                <a:cs typeface="Calibri"/>
              </a:rPr>
              <a:t>Yap-at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prototipi olarak ta</a:t>
            </a:r>
            <a:r>
              <a:rPr dirty="0" sz="19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Calibri"/>
                <a:cs typeface="Calibri"/>
              </a:rPr>
              <a:t>bilinir.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Wingdings"/>
              <a:buChar char=""/>
            </a:pPr>
            <a:endParaRPr sz="32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Araştırma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ortamları </a:t>
            </a:r>
            <a:r>
              <a:rPr dirty="0" sz="1900" spc="-5">
                <a:solidFill>
                  <a:srgbClr val="C00000"/>
                </a:solidFill>
                <a:latin typeface="Calibri"/>
                <a:cs typeface="Calibri"/>
              </a:rPr>
              <a:t>bütünüyle </a:t>
            </a:r>
            <a:r>
              <a:rPr dirty="0" sz="1900" spc="-10">
                <a:solidFill>
                  <a:srgbClr val="C00000"/>
                </a:solidFill>
                <a:latin typeface="Calibri"/>
                <a:cs typeface="Calibri"/>
              </a:rPr>
              <a:t>belirsizlik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üzerine çalışan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ortamlardır.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CACE3"/>
              </a:buClr>
              <a:buFont typeface="Wingdings"/>
              <a:buChar char=""/>
            </a:pPr>
            <a:endParaRPr sz="32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Yapılan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işlerden edinilecek sonuçlar belirgin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Calibri"/>
                <a:cs typeface="Calibri"/>
              </a:rPr>
              <a:t>değildir.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200">
              <a:latin typeface="Times New Roman"/>
              <a:cs typeface="Times New Roman"/>
            </a:endParaRPr>
          </a:p>
          <a:p>
            <a:pPr marL="104139" marR="125095" indent="-91440">
              <a:lnSpc>
                <a:spcPct val="69300"/>
              </a:lnSpc>
              <a:spcBef>
                <a:spcPts val="1889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Geliştirilen </a:t>
            </a:r>
            <a:r>
              <a:rPr dirty="0" sz="1900" spc="-5">
                <a:solidFill>
                  <a:srgbClr val="C00000"/>
                </a:solidFill>
                <a:latin typeface="Calibri"/>
                <a:cs typeface="Calibri"/>
              </a:rPr>
              <a:t>yazılımlar </a:t>
            </a:r>
            <a:r>
              <a:rPr dirty="0" sz="1900" spc="-10">
                <a:solidFill>
                  <a:srgbClr val="C00000"/>
                </a:solidFill>
                <a:latin typeface="Calibri"/>
                <a:cs typeface="Calibri"/>
              </a:rPr>
              <a:t>genellikle </a:t>
            </a:r>
            <a:r>
              <a:rPr dirty="0" sz="1900" spc="-5">
                <a:solidFill>
                  <a:srgbClr val="C00000"/>
                </a:solidFill>
                <a:latin typeface="Calibri"/>
                <a:cs typeface="Calibri"/>
              </a:rPr>
              <a:t>sınırlı </a:t>
            </a:r>
            <a:r>
              <a:rPr dirty="0" sz="1900" spc="-10">
                <a:solidFill>
                  <a:srgbClr val="C00000"/>
                </a:solidFill>
                <a:latin typeface="Calibri"/>
                <a:cs typeface="Calibri"/>
              </a:rPr>
              <a:t>sayıda </a:t>
            </a:r>
            <a:r>
              <a:rPr dirty="0" sz="1900" spc="-5">
                <a:solidFill>
                  <a:srgbClr val="C00000"/>
                </a:solidFill>
                <a:latin typeface="Calibri"/>
                <a:cs typeface="Calibri"/>
              </a:rPr>
              <a:t>kullanılır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kullanım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bittikten 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sonra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işe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yaramaz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hale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gelir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ve</a:t>
            </a:r>
            <a:r>
              <a:rPr dirty="0" sz="19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35">
                <a:solidFill>
                  <a:srgbClr val="404040"/>
                </a:solidFill>
                <a:latin typeface="Calibri"/>
                <a:cs typeface="Calibri"/>
              </a:rPr>
              <a:t>atılır.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"/>
            </a:pPr>
            <a:endParaRPr sz="1900">
              <a:latin typeface="Times New Roman"/>
              <a:cs typeface="Times New Roman"/>
            </a:endParaRPr>
          </a:p>
          <a:p>
            <a:pPr marL="104139" marR="5080" indent="-91440">
              <a:lnSpc>
                <a:spcPct val="702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Model-zaman-fiyat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kestirimi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olmadığı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dirty="0" sz="1900" spc="-5">
                <a:solidFill>
                  <a:srgbClr val="C00000"/>
                </a:solidFill>
                <a:latin typeface="Calibri"/>
                <a:cs typeface="Calibri"/>
              </a:rPr>
              <a:t>sabit </a:t>
            </a:r>
            <a:r>
              <a:rPr dirty="0" sz="1900" spc="-10">
                <a:solidFill>
                  <a:srgbClr val="C00000"/>
                </a:solidFill>
                <a:latin typeface="Calibri"/>
                <a:cs typeface="Calibri"/>
              </a:rPr>
              <a:t>fiyat </a:t>
            </a:r>
            <a:r>
              <a:rPr dirty="0" sz="1900" spc="-5">
                <a:solidFill>
                  <a:srgbClr val="C00000"/>
                </a:solidFill>
                <a:latin typeface="Calibri"/>
                <a:cs typeface="Calibri"/>
              </a:rPr>
              <a:t>sözleşmelerinde uygun  </a:t>
            </a:r>
            <a:r>
              <a:rPr dirty="0" sz="1900" spc="-25">
                <a:solidFill>
                  <a:srgbClr val="C00000"/>
                </a:solidFill>
                <a:latin typeface="Calibri"/>
                <a:cs typeface="Calibri"/>
              </a:rPr>
              <a:t>değildir.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0"/>
              <a:t>Örnek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2117471"/>
            <a:ext cx="4197350" cy="2139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En Hızlı Çalışan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asal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sayı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programı!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En Büyük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asal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sayıyı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bulma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programı!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Satranç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programı!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59779" y="2466339"/>
            <a:ext cx="1905000" cy="1770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707" y="749553"/>
            <a:ext cx="5347335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300" spc="-65"/>
              <a:t>Formal </a:t>
            </a:r>
            <a:r>
              <a:rPr dirty="0" u="none" sz="4300" spc="-75"/>
              <a:t>Sistem</a:t>
            </a:r>
            <a:r>
              <a:rPr dirty="0" u="none" sz="4300" spc="-70"/>
              <a:t> </a:t>
            </a:r>
            <a:r>
              <a:rPr dirty="0" u="none" sz="4300" spc="-55"/>
              <a:t>Geliştirme</a:t>
            </a:r>
            <a:endParaRPr sz="43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7662545" algn="l"/>
              </a:tabLst>
            </a:pPr>
            <a:r>
              <a:rPr dirty="0" u="none" spc="-60"/>
              <a:t>(F</a:t>
            </a:r>
            <a:r>
              <a:rPr dirty="0" spc="-60"/>
              <a:t>ormal </a:t>
            </a:r>
            <a:r>
              <a:rPr dirty="0" spc="-70"/>
              <a:t>System</a:t>
            </a:r>
            <a:r>
              <a:rPr dirty="0" spc="-105"/>
              <a:t> </a:t>
            </a:r>
            <a:r>
              <a:rPr dirty="0" spc="-65"/>
              <a:t>Development)	</a:t>
            </a:r>
          </a:p>
          <a:p>
            <a:pPr marL="288290" indent="-172720">
              <a:lnSpc>
                <a:spcPct val="100000"/>
              </a:lnSpc>
              <a:spcBef>
                <a:spcPts val="69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288290" algn="l"/>
              </a:tabLst>
            </a:pPr>
            <a:r>
              <a:rPr dirty="0" u="none" sz="1700" spc="-5" b="0">
                <a:latin typeface="Calibri"/>
                <a:cs typeface="Calibri"/>
              </a:rPr>
              <a:t>Cleanroom yazılım</a:t>
            </a:r>
            <a:r>
              <a:rPr dirty="0" u="none" sz="1700" spc="-60" b="0">
                <a:latin typeface="Calibri"/>
                <a:cs typeface="Calibri"/>
              </a:rPr>
              <a:t> </a:t>
            </a:r>
            <a:r>
              <a:rPr dirty="0" u="none" sz="1700" spc="-10" b="0">
                <a:latin typeface="Calibri"/>
                <a:cs typeface="Calibri"/>
              </a:rPr>
              <a:t>geliştirme</a:t>
            </a:r>
            <a:endParaRPr sz="1700">
              <a:latin typeface="Calibri"/>
              <a:cs typeface="Calibri"/>
            </a:endParaRPr>
          </a:p>
          <a:p>
            <a:pPr marL="288290" indent="-172720">
              <a:lnSpc>
                <a:spcPct val="100000"/>
              </a:lnSpc>
              <a:spcBef>
                <a:spcPts val="146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288290" algn="l"/>
              </a:tabLst>
            </a:pPr>
            <a:r>
              <a:rPr dirty="0" u="none" sz="1700" spc="-10" b="0">
                <a:latin typeface="Calibri"/>
                <a:cs typeface="Calibri"/>
              </a:rPr>
              <a:t>Matematiksel </a:t>
            </a:r>
            <a:r>
              <a:rPr dirty="0" u="none" sz="1700" b="0">
                <a:latin typeface="Calibri"/>
                <a:cs typeface="Calibri"/>
              </a:rPr>
              <a:t>belirtimin </a:t>
            </a:r>
            <a:r>
              <a:rPr dirty="0" u="none" sz="1700" spc="-5" b="0">
                <a:latin typeface="Calibri"/>
                <a:cs typeface="Calibri"/>
              </a:rPr>
              <a:t>farklı </a:t>
            </a:r>
            <a:r>
              <a:rPr dirty="0" u="none" sz="1700" spc="-15" b="0">
                <a:latin typeface="Calibri"/>
                <a:cs typeface="Calibri"/>
              </a:rPr>
              <a:t>gösterim </a:t>
            </a:r>
            <a:r>
              <a:rPr dirty="0" u="none" sz="1700" spc="-5" b="0">
                <a:latin typeface="Calibri"/>
                <a:cs typeface="Calibri"/>
              </a:rPr>
              <a:t>şekilleri </a:t>
            </a:r>
            <a:r>
              <a:rPr dirty="0" u="none" sz="1700" b="0">
                <a:latin typeface="Calibri"/>
                <a:cs typeface="Calibri"/>
              </a:rPr>
              <a:t>ile </a:t>
            </a:r>
            <a:r>
              <a:rPr dirty="0" u="none" sz="1700" spc="-5" b="0">
                <a:latin typeface="Calibri"/>
                <a:cs typeface="Calibri"/>
              </a:rPr>
              <a:t>çalıştırılabilir</a:t>
            </a:r>
            <a:r>
              <a:rPr dirty="0" u="none" sz="1700" spc="-110" b="0">
                <a:latin typeface="Calibri"/>
                <a:cs typeface="Calibri"/>
              </a:rPr>
              <a:t> </a:t>
            </a:r>
            <a:r>
              <a:rPr dirty="0" u="none" sz="1700" spc="-10" b="0">
                <a:latin typeface="Calibri"/>
                <a:cs typeface="Calibri"/>
              </a:rPr>
              <a:t>programa</a:t>
            </a:r>
            <a:endParaRPr sz="1700">
              <a:latin typeface="Calibri"/>
              <a:cs typeface="Calibri"/>
            </a:endParaRPr>
          </a:p>
          <a:p>
            <a:pPr marL="207010">
              <a:lnSpc>
                <a:spcPct val="100000"/>
              </a:lnSpc>
              <a:spcBef>
                <a:spcPts val="204"/>
              </a:spcBef>
            </a:pPr>
            <a:r>
              <a:rPr dirty="0" u="none" sz="1700" spc="-5" b="0">
                <a:latin typeface="Calibri"/>
                <a:cs typeface="Calibri"/>
              </a:rPr>
              <a:t>dönüştürülmesine</a:t>
            </a:r>
            <a:r>
              <a:rPr dirty="0" u="none" sz="1700" spc="-60" b="0">
                <a:latin typeface="Calibri"/>
                <a:cs typeface="Calibri"/>
              </a:rPr>
              <a:t> </a:t>
            </a:r>
            <a:r>
              <a:rPr dirty="0" u="none" sz="1700" spc="-25" b="0">
                <a:latin typeface="Calibri"/>
                <a:cs typeface="Calibri"/>
              </a:rPr>
              <a:t>dayalıdır.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288290" indent="-172720">
              <a:lnSpc>
                <a:spcPct val="100000"/>
              </a:lnSpc>
              <a:buClr>
                <a:srgbClr val="1CACE3"/>
              </a:buClr>
              <a:buSzPct val="94117"/>
              <a:buFont typeface="Wingdings"/>
              <a:buChar char=""/>
              <a:tabLst>
                <a:tab pos="288290" algn="l"/>
              </a:tabLst>
            </a:pPr>
            <a:r>
              <a:rPr dirty="0" u="none" sz="1700" spc="-5" b="0">
                <a:latin typeface="Calibri"/>
                <a:cs typeface="Calibri"/>
              </a:rPr>
              <a:t>Formal belirtim, tasarım </a:t>
            </a:r>
            <a:r>
              <a:rPr dirty="0" u="none" sz="1700" spc="-20" b="0">
                <a:latin typeface="Calibri"/>
                <a:cs typeface="Calibri"/>
              </a:rPr>
              <a:t>ve </a:t>
            </a:r>
            <a:r>
              <a:rPr dirty="0" u="none" sz="1700" spc="-5" b="0">
                <a:latin typeface="Calibri"/>
                <a:cs typeface="Calibri"/>
              </a:rPr>
              <a:t>geçerleme </a:t>
            </a:r>
            <a:r>
              <a:rPr dirty="0" u="none" sz="1700" spc="-10" b="0">
                <a:latin typeface="Calibri"/>
                <a:cs typeface="Calibri"/>
              </a:rPr>
              <a:t>kullanarak </a:t>
            </a:r>
            <a:r>
              <a:rPr dirty="0" u="none" sz="1700" b="0">
                <a:latin typeface="Calibri"/>
                <a:cs typeface="Calibri"/>
              </a:rPr>
              <a:t>yazılımda</a:t>
            </a:r>
            <a:r>
              <a:rPr dirty="0" u="none" sz="1700" spc="-70" b="0">
                <a:latin typeface="Calibri"/>
                <a:cs typeface="Calibri"/>
              </a:rPr>
              <a:t> </a:t>
            </a:r>
            <a:r>
              <a:rPr dirty="0" u="none" sz="1700" spc="-5" b="0">
                <a:latin typeface="Calibri"/>
                <a:cs typeface="Calibri"/>
              </a:rPr>
              <a:t>doğruluğun</a:t>
            </a:r>
            <a:endParaRPr sz="1700">
              <a:latin typeface="Calibri"/>
              <a:cs typeface="Calibri"/>
            </a:endParaRPr>
          </a:p>
          <a:p>
            <a:pPr marL="207010">
              <a:lnSpc>
                <a:spcPct val="100000"/>
              </a:lnSpc>
              <a:spcBef>
                <a:spcPts val="204"/>
              </a:spcBef>
            </a:pPr>
            <a:r>
              <a:rPr dirty="0" u="none" sz="1700" spc="-5" b="0">
                <a:latin typeface="Calibri"/>
                <a:cs typeface="Calibri"/>
              </a:rPr>
              <a:t>geliştirilmesini</a:t>
            </a:r>
            <a:r>
              <a:rPr dirty="0" u="none" sz="1700" spc="-65" b="0">
                <a:latin typeface="Calibri"/>
                <a:cs typeface="Calibri"/>
              </a:rPr>
              <a:t> </a:t>
            </a:r>
            <a:r>
              <a:rPr dirty="0" u="none" sz="1700" spc="-25" b="0">
                <a:latin typeface="Calibri"/>
                <a:cs typeface="Calibri"/>
              </a:rPr>
              <a:t>vurgular.</a:t>
            </a:r>
            <a:endParaRPr sz="1700">
              <a:latin typeface="Calibri"/>
              <a:cs typeface="Calibri"/>
            </a:endParaRPr>
          </a:p>
          <a:p>
            <a:pPr marL="288290" indent="-17272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288290" algn="l"/>
              </a:tabLst>
            </a:pPr>
            <a:r>
              <a:rPr dirty="0" u="none" sz="1700" spc="-20" b="0">
                <a:latin typeface="Calibri"/>
                <a:cs typeface="Calibri"/>
              </a:rPr>
              <a:t>Yazılım </a:t>
            </a:r>
            <a:r>
              <a:rPr dirty="0" u="none" sz="1700" b="0">
                <a:latin typeface="Calibri"/>
                <a:cs typeface="Calibri"/>
              </a:rPr>
              <a:t>artımlarla</a:t>
            </a:r>
            <a:r>
              <a:rPr dirty="0" u="none" sz="1700" spc="-15" b="0">
                <a:latin typeface="Calibri"/>
                <a:cs typeface="Calibri"/>
              </a:rPr>
              <a:t> </a:t>
            </a:r>
            <a:r>
              <a:rPr dirty="0" u="none" sz="1700" spc="-20" b="0">
                <a:latin typeface="Calibri"/>
                <a:cs typeface="Calibri"/>
              </a:rPr>
              <a:t>geliştirilir.</a:t>
            </a:r>
            <a:endParaRPr sz="1700">
              <a:latin typeface="Calibri"/>
              <a:cs typeface="Calibri"/>
            </a:endParaRPr>
          </a:p>
          <a:p>
            <a:pPr marL="288290" indent="-172720">
              <a:lnSpc>
                <a:spcPct val="100000"/>
              </a:lnSpc>
              <a:spcBef>
                <a:spcPts val="144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288290" algn="l"/>
              </a:tabLst>
            </a:pPr>
            <a:r>
              <a:rPr dirty="0" u="none" sz="1700" spc="-5" b="0">
                <a:latin typeface="Calibri"/>
                <a:cs typeface="Calibri"/>
              </a:rPr>
              <a:t>Sürekli tümleştirme vardır </a:t>
            </a:r>
            <a:r>
              <a:rPr dirty="0" u="none" sz="1700" spc="-15" b="0">
                <a:latin typeface="Calibri"/>
                <a:cs typeface="Calibri"/>
              </a:rPr>
              <a:t>ve </a:t>
            </a:r>
            <a:r>
              <a:rPr dirty="0" u="none" sz="1700" spc="-5" b="0">
                <a:latin typeface="Calibri"/>
                <a:cs typeface="Calibri"/>
              </a:rPr>
              <a:t>fonksiyonellik tümleştirilen yazılım </a:t>
            </a:r>
            <a:r>
              <a:rPr dirty="0" u="none" sz="1700" b="0">
                <a:latin typeface="Calibri"/>
                <a:cs typeface="Calibri"/>
              </a:rPr>
              <a:t>artımları ile</a:t>
            </a:r>
            <a:r>
              <a:rPr dirty="0" u="none" sz="1700" spc="-180" b="0">
                <a:latin typeface="Calibri"/>
                <a:cs typeface="Calibri"/>
              </a:rPr>
              <a:t> </a:t>
            </a:r>
            <a:r>
              <a:rPr dirty="0" u="none" sz="1700" spc="-35" b="0">
                <a:latin typeface="Calibri"/>
                <a:cs typeface="Calibri"/>
              </a:rPr>
              <a:t>artar.</a:t>
            </a:r>
            <a:endParaRPr sz="1700">
              <a:latin typeface="Calibri"/>
              <a:cs typeface="Calibri"/>
            </a:endParaRPr>
          </a:p>
          <a:p>
            <a:pPr marL="207010" marR="549910" indent="-91440">
              <a:lnSpc>
                <a:spcPct val="110900"/>
              </a:lnSpc>
              <a:spcBef>
                <a:spcPts val="138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288290" algn="l"/>
              </a:tabLst>
            </a:pPr>
            <a:r>
              <a:rPr dirty="0" u="none" sz="1700" spc="-15" b="0">
                <a:latin typeface="Calibri"/>
                <a:cs typeface="Calibri"/>
              </a:rPr>
              <a:t>Felsefesi </a:t>
            </a:r>
            <a:r>
              <a:rPr dirty="0" u="none" sz="1700" b="0">
                <a:latin typeface="Calibri"/>
                <a:cs typeface="Calibri"/>
              </a:rPr>
              <a:t>pahalı </a:t>
            </a:r>
            <a:r>
              <a:rPr dirty="0" u="none" sz="1700" spc="-15" b="0">
                <a:latin typeface="Calibri"/>
                <a:cs typeface="Calibri"/>
              </a:rPr>
              <a:t>hata </a:t>
            </a:r>
            <a:r>
              <a:rPr dirty="0" u="none" sz="1700" spc="-5" b="0">
                <a:latin typeface="Calibri"/>
                <a:cs typeface="Calibri"/>
              </a:rPr>
              <a:t>ayıklama işlemini engellemek </a:t>
            </a:r>
            <a:r>
              <a:rPr dirty="0" u="none" sz="1700" b="0">
                <a:latin typeface="Calibri"/>
                <a:cs typeface="Calibri"/>
              </a:rPr>
              <a:t>için </a:t>
            </a:r>
            <a:r>
              <a:rPr dirty="0" u="none" sz="1700" spc="-15" b="0">
                <a:latin typeface="Calibri"/>
                <a:cs typeface="Calibri"/>
              </a:rPr>
              <a:t>kodu </a:t>
            </a:r>
            <a:r>
              <a:rPr dirty="0" u="none" sz="1700" b="0">
                <a:latin typeface="Calibri"/>
                <a:cs typeface="Calibri"/>
              </a:rPr>
              <a:t>ilk </a:t>
            </a:r>
            <a:r>
              <a:rPr dirty="0" u="none" sz="1700" spc="-15" b="0">
                <a:latin typeface="Calibri"/>
                <a:cs typeface="Calibri"/>
              </a:rPr>
              <a:t>yazarken </a:t>
            </a:r>
            <a:r>
              <a:rPr dirty="0" u="none" sz="1700" spc="-5" b="0">
                <a:latin typeface="Calibri"/>
                <a:cs typeface="Calibri"/>
              </a:rPr>
              <a:t>doğru  yazmak </a:t>
            </a:r>
            <a:r>
              <a:rPr dirty="0" u="none" sz="1700" spc="-20" b="0">
                <a:latin typeface="Calibri"/>
                <a:cs typeface="Calibri"/>
              </a:rPr>
              <a:t>ve test </a:t>
            </a:r>
            <a:r>
              <a:rPr dirty="0" u="none" sz="1700" spc="-5" b="0">
                <a:latin typeface="Calibri"/>
                <a:cs typeface="Calibri"/>
              </a:rPr>
              <a:t>aşamasından doğruluğunu</a:t>
            </a:r>
            <a:r>
              <a:rPr dirty="0" u="none" sz="1700" spc="45" b="0">
                <a:latin typeface="Calibri"/>
                <a:cs typeface="Calibri"/>
              </a:rPr>
              <a:t> </a:t>
            </a:r>
            <a:r>
              <a:rPr dirty="0" u="none" sz="1700" spc="-5" b="0">
                <a:latin typeface="Calibri"/>
                <a:cs typeface="Calibri"/>
              </a:rPr>
              <a:t>sağlamak</a:t>
            </a:r>
            <a:endParaRPr sz="1700">
              <a:latin typeface="Calibri"/>
              <a:cs typeface="Calibri"/>
            </a:endParaRPr>
          </a:p>
          <a:p>
            <a:pPr lvl="1" marL="499109" indent="-18288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Char char="◦"/>
              <a:tabLst>
                <a:tab pos="499109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Formal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yöntemler</a:t>
            </a:r>
            <a:endParaRPr sz="1800">
              <a:latin typeface="Calibri"/>
              <a:cs typeface="Calibri"/>
            </a:endParaRPr>
          </a:p>
          <a:p>
            <a:pPr lvl="1" marL="499109" indent="-182880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Char char="◦"/>
              <a:tabLst>
                <a:tab pos="499109" algn="l"/>
              </a:tabLst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Z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dili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70"/>
              <a:t>Formal </a:t>
            </a:r>
            <a:r>
              <a:rPr dirty="0" spc="-65"/>
              <a:t>Sistem</a:t>
            </a:r>
            <a:r>
              <a:rPr dirty="0" spc="-30"/>
              <a:t> </a:t>
            </a:r>
            <a:r>
              <a:rPr dirty="0" spc="-55"/>
              <a:t>Geliştirme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1808867"/>
            <a:ext cx="7420609" cy="1999614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2000" spc="-5" b="1">
                <a:solidFill>
                  <a:srgbClr val="993300"/>
                </a:solidFill>
                <a:latin typeface="Calibri"/>
                <a:cs typeface="Calibri"/>
              </a:rPr>
              <a:t>Problemleri</a:t>
            </a:r>
            <a:endParaRPr sz="20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Teknikleri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uygulayabilmek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eğitim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özel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beceriler</a:t>
            </a:r>
            <a:r>
              <a:rPr dirty="0" sz="18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gerekmektedir</a:t>
            </a:r>
            <a:endParaRPr sz="18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Kullanıcı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arayüzü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gibi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sistemin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bazı kısımlarını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formal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olarak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belirtmek</a:t>
            </a:r>
            <a:r>
              <a:rPr dirty="0" sz="1800" spc="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zordur.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2000" spc="-5" b="1">
                <a:solidFill>
                  <a:srgbClr val="993300"/>
                </a:solidFill>
                <a:latin typeface="Calibri"/>
                <a:cs typeface="Calibri"/>
              </a:rPr>
              <a:t>Uygulanabilirliği</a:t>
            </a:r>
            <a:endParaRPr sz="2000">
              <a:latin typeface="Calibri"/>
              <a:cs typeface="Calibri"/>
            </a:endParaRPr>
          </a:p>
          <a:p>
            <a:pPr marL="304800" marR="389890" indent="-182880">
              <a:lnSpc>
                <a:spcPts val="1939"/>
              </a:lnSpc>
              <a:spcBef>
                <a:spcPts val="45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Sistem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kullanıma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konmadan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emniyet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güvenlik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durumlarını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sağlanması 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gereken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kritik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sistemler.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707" y="590867"/>
            <a:ext cx="7675880" cy="1153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440"/>
              </a:lnSpc>
              <a:spcBef>
                <a:spcPts val="100"/>
              </a:spcBef>
            </a:pPr>
            <a:r>
              <a:rPr dirty="0" u="none" sz="4000" spc="-75"/>
              <a:t>Bileşen-Tabanlı</a:t>
            </a:r>
            <a:r>
              <a:rPr dirty="0" u="none" sz="4000" spc="-20"/>
              <a:t> </a:t>
            </a:r>
            <a:r>
              <a:rPr dirty="0" u="none" sz="4000" spc="-50"/>
              <a:t>Model</a:t>
            </a:r>
            <a:endParaRPr sz="4000"/>
          </a:p>
          <a:p>
            <a:pPr marL="12700">
              <a:lnSpc>
                <a:spcPts val="4440"/>
              </a:lnSpc>
              <a:tabLst>
                <a:tab pos="7662545" algn="l"/>
              </a:tabLst>
            </a:pPr>
            <a:r>
              <a:rPr dirty="0" u="none" sz="4000" spc="-60"/>
              <a:t>(C</a:t>
            </a:r>
            <a:r>
              <a:rPr dirty="0" sz="4000" spc="-60"/>
              <a:t>omponent-Based</a:t>
            </a:r>
            <a:r>
              <a:rPr dirty="0" sz="4000" spc="-70"/>
              <a:t> </a:t>
            </a:r>
            <a:r>
              <a:rPr dirty="0" sz="4000" spc="-55"/>
              <a:t>Model)	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02017" y="1833879"/>
            <a:ext cx="7432675" cy="339979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 marR="180340">
              <a:lnSpc>
                <a:spcPts val="2160"/>
              </a:lnSpc>
              <a:spcBef>
                <a:spcPts val="370"/>
              </a:spcBef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Sistemin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COTS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(“commercial-off-the-shelf”)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adı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verilen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hazır bileşenler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kullanılarak tümleştirilmesi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esasına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dayanır.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2000" spc="-10" b="1">
                <a:solidFill>
                  <a:srgbClr val="C00000"/>
                </a:solidFill>
                <a:latin typeface="Calibri"/>
                <a:cs typeface="Calibri"/>
              </a:rPr>
              <a:t>Süreç</a:t>
            </a:r>
            <a:r>
              <a:rPr dirty="0" sz="2000" spc="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C00000"/>
                </a:solidFill>
                <a:latin typeface="Calibri"/>
                <a:cs typeface="Calibri"/>
              </a:rPr>
              <a:t>adımları:</a:t>
            </a:r>
            <a:endParaRPr sz="20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Bilesen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analizi</a:t>
            </a:r>
            <a:endParaRPr sz="18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Gereksinim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günleme</a:t>
            </a:r>
            <a:endParaRPr sz="18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Bileşenler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kullanarak sistem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tasarımı</a:t>
            </a:r>
            <a:endParaRPr sz="18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Geliştirme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ve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tümleştirme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yaklaşım,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bilesen standartlarındaki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gelişmeler ilerledikçe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daha</a:t>
            </a:r>
            <a:r>
              <a:rPr dirty="0" sz="20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yaygın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olarak kullanılmaya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başlanmıştır.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ama halen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kullanımı</a:t>
            </a:r>
            <a:r>
              <a:rPr dirty="0" sz="20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limitlidir.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65"/>
              <a:t>Çözümleme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1687060"/>
            <a:ext cx="7482205" cy="1656080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işlevleri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ile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gereksinimlerin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ayrıntılı olarak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çıkarıldığı</a:t>
            </a:r>
            <a:r>
              <a:rPr dirty="0" sz="2000" spc="1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aşamadır.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1160"/>
              </a:spcBef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aşamada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temel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olarak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mevcut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sistemde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var olan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işler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incelenir,</a:t>
            </a:r>
            <a:r>
              <a:rPr dirty="0" sz="2000" spc="3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temel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sorunlar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ortaya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çıkarılarak,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yazılımın çözümleyebilecekleri</a:t>
            </a:r>
            <a:r>
              <a:rPr dirty="0" sz="20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vurgulanır.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769620" algn="l"/>
                <a:tab pos="1526540" algn="l"/>
                <a:tab pos="1948814" algn="l"/>
                <a:tab pos="2799715" algn="l"/>
                <a:tab pos="4021454" algn="l"/>
                <a:tab pos="4939030" algn="l"/>
                <a:tab pos="5845810" algn="l"/>
                <a:tab pos="6838950" algn="l"/>
              </a:tabLst>
            </a:pP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Temel	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amaç,	bir	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yazılım	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mühendisi	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gözüyle	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mevcut	yapıdaki	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işlerin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3287395"/>
            <a:ext cx="74803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7419" algn="l"/>
                <a:tab pos="2313940" algn="l"/>
                <a:tab pos="2832100" algn="l"/>
                <a:tab pos="3716654" algn="l"/>
                <a:tab pos="4631055" algn="l"/>
                <a:tab pos="577469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	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ç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arılm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ı	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	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oğru	ola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ak	algıla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ıp	algıla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ma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ığı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3414014"/>
            <a:ext cx="7049770" cy="1205230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belirlenmesidir.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1435"/>
              </a:spcBef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aşamada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temel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UML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diyagramlarının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çizimine başlanır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(Use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Case, 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Activity,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Class diagram…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vs.)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7139" y="4208779"/>
            <a:ext cx="4155440" cy="2072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293052"/>
            <a:ext cx="5606415" cy="1377315"/>
          </a:xfrm>
          <a:prstGeom prst="rect"/>
        </p:spPr>
        <p:txBody>
          <a:bodyPr wrap="square" lIns="0" tIns="126364" rIns="0" bIns="0" rtlCol="0" vert="horz">
            <a:spAutoFit/>
          </a:bodyPr>
          <a:lstStyle/>
          <a:p>
            <a:pPr marL="12700" marR="5715">
              <a:lnSpc>
                <a:spcPts val="4880"/>
              </a:lnSpc>
              <a:spcBef>
                <a:spcPts val="994"/>
              </a:spcBef>
            </a:pPr>
            <a:r>
              <a:rPr dirty="0" u="none" spc="-80"/>
              <a:t>Bileşen-Tabanlı </a:t>
            </a:r>
            <a:r>
              <a:rPr dirty="0" u="none" spc="-50"/>
              <a:t>Model </a:t>
            </a:r>
            <a:r>
              <a:rPr dirty="0" u="none"/>
              <a:t>-  </a:t>
            </a:r>
            <a:r>
              <a:rPr dirty="0" u="none" spc="-55"/>
              <a:t>Adımlar</a:t>
            </a:r>
          </a:p>
        </p:txBody>
      </p:sp>
      <p:sp>
        <p:nvSpPr>
          <p:cNvPr id="4" name="object 4"/>
          <p:cNvSpPr/>
          <p:nvPr/>
        </p:nvSpPr>
        <p:spPr>
          <a:xfrm>
            <a:off x="631190" y="2744470"/>
            <a:ext cx="1313180" cy="502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1190" y="2744470"/>
            <a:ext cx="1313180" cy="502920"/>
          </a:xfrm>
          <a:custGeom>
            <a:avLst/>
            <a:gdLst/>
            <a:ahLst/>
            <a:cxnLst/>
            <a:rect l="l" t="t" r="r" b="b"/>
            <a:pathLst>
              <a:path w="1313180" h="502919">
                <a:moveTo>
                  <a:pt x="0" y="83819"/>
                </a:moveTo>
                <a:lnTo>
                  <a:pt x="6587" y="51167"/>
                </a:lnTo>
                <a:lnTo>
                  <a:pt x="24550" y="24526"/>
                </a:lnTo>
                <a:lnTo>
                  <a:pt x="51193" y="6578"/>
                </a:lnTo>
                <a:lnTo>
                  <a:pt x="83819" y="0"/>
                </a:lnTo>
                <a:lnTo>
                  <a:pt x="1229360" y="0"/>
                </a:lnTo>
                <a:lnTo>
                  <a:pt x="1262012" y="6578"/>
                </a:lnTo>
                <a:lnTo>
                  <a:pt x="1288653" y="24526"/>
                </a:lnTo>
                <a:lnTo>
                  <a:pt x="1306601" y="51167"/>
                </a:lnTo>
                <a:lnTo>
                  <a:pt x="1313180" y="83819"/>
                </a:lnTo>
                <a:lnTo>
                  <a:pt x="1313180" y="419100"/>
                </a:lnTo>
                <a:lnTo>
                  <a:pt x="1306601" y="451699"/>
                </a:lnTo>
                <a:lnTo>
                  <a:pt x="1288653" y="478345"/>
                </a:lnTo>
                <a:lnTo>
                  <a:pt x="1262012" y="496323"/>
                </a:lnTo>
                <a:lnTo>
                  <a:pt x="1229360" y="502919"/>
                </a:lnTo>
                <a:lnTo>
                  <a:pt x="83819" y="502919"/>
                </a:lnTo>
                <a:lnTo>
                  <a:pt x="51193" y="496323"/>
                </a:lnTo>
                <a:lnTo>
                  <a:pt x="24550" y="478345"/>
                </a:lnTo>
                <a:lnTo>
                  <a:pt x="6587" y="451699"/>
                </a:lnTo>
                <a:lnTo>
                  <a:pt x="0" y="419100"/>
                </a:lnTo>
                <a:lnTo>
                  <a:pt x="0" y="83819"/>
                </a:lnTo>
                <a:close/>
              </a:path>
            </a:pathLst>
          </a:custGeom>
          <a:ln w="12700">
            <a:solidFill>
              <a:srgbClr val="3D87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5030" y="2764789"/>
            <a:ext cx="820419" cy="4387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11125" marR="5080" indent="-99060">
              <a:lnSpc>
                <a:spcPct val="100000"/>
              </a:lnSpc>
              <a:spcBef>
                <a:spcPts val="110"/>
              </a:spcBef>
            </a:pPr>
            <a:r>
              <a:rPr dirty="0" sz="1350" spc="5">
                <a:latin typeface="Calibri"/>
                <a:cs typeface="Calibri"/>
              </a:rPr>
              <a:t>Ge</a:t>
            </a:r>
            <a:r>
              <a:rPr dirty="0" sz="1350" spc="-15">
                <a:latin typeface="Calibri"/>
                <a:cs typeface="Calibri"/>
              </a:rPr>
              <a:t>r</a:t>
            </a:r>
            <a:r>
              <a:rPr dirty="0" sz="1350" spc="5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k</a:t>
            </a:r>
            <a:r>
              <a:rPr dirty="0" sz="1350" spc="5">
                <a:latin typeface="Calibri"/>
                <a:cs typeface="Calibri"/>
              </a:rPr>
              <a:t>si</a:t>
            </a:r>
            <a:r>
              <a:rPr dirty="0" sz="1350" spc="5">
                <a:latin typeface="Calibri"/>
                <a:cs typeface="Calibri"/>
              </a:rPr>
              <a:t>n</a:t>
            </a:r>
            <a:r>
              <a:rPr dirty="0" sz="1350" spc="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m  </a:t>
            </a:r>
            <a:r>
              <a:rPr dirty="0" sz="1350">
                <a:latin typeface="Calibri"/>
                <a:cs typeface="Calibri"/>
              </a:rPr>
              <a:t>belirtimi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3629" y="2744470"/>
            <a:ext cx="1313180" cy="502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73629" y="2744470"/>
            <a:ext cx="1313180" cy="502920"/>
          </a:xfrm>
          <a:custGeom>
            <a:avLst/>
            <a:gdLst/>
            <a:ahLst/>
            <a:cxnLst/>
            <a:rect l="l" t="t" r="r" b="b"/>
            <a:pathLst>
              <a:path w="1313179" h="502919">
                <a:moveTo>
                  <a:pt x="0" y="83819"/>
                </a:moveTo>
                <a:lnTo>
                  <a:pt x="6578" y="51167"/>
                </a:lnTo>
                <a:lnTo>
                  <a:pt x="24526" y="24526"/>
                </a:lnTo>
                <a:lnTo>
                  <a:pt x="51167" y="6578"/>
                </a:lnTo>
                <a:lnTo>
                  <a:pt x="83819" y="0"/>
                </a:lnTo>
                <a:lnTo>
                  <a:pt x="1229359" y="0"/>
                </a:lnTo>
                <a:lnTo>
                  <a:pt x="1262012" y="6578"/>
                </a:lnTo>
                <a:lnTo>
                  <a:pt x="1288653" y="24526"/>
                </a:lnTo>
                <a:lnTo>
                  <a:pt x="1306601" y="51167"/>
                </a:lnTo>
                <a:lnTo>
                  <a:pt x="1313180" y="83819"/>
                </a:lnTo>
                <a:lnTo>
                  <a:pt x="1313180" y="419100"/>
                </a:lnTo>
                <a:lnTo>
                  <a:pt x="1306601" y="451699"/>
                </a:lnTo>
                <a:lnTo>
                  <a:pt x="1288653" y="478345"/>
                </a:lnTo>
                <a:lnTo>
                  <a:pt x="1262012" y="496323"/>
                </a:lnTo>
                <a:lnTo>
                  <a:pt x="1229359" y="502919"/>
                </a:lnTo>
                <a:lnTo>
                  <a:pt x="83819" y="502919"/>
                </a:lnTo>
                <a:lnTo>
                  <a:pt x="51167" y="496323"/>
                </a:lnTo>
                <a:lnTo>
                  <a:pt x="24526" y="478345"/>
                </a:lnTo>
                <a:lnTo>
                  <a:pt x="6578" y="451699"/>
                </a:lnTo>
                <a:lnTo>
                  <a:pt x="0" y="419100"/>
                </a:lnTo>
                <a:lnTo>
                  <a:pt x="0" y="83819"/>
                </a:lnTo>
                <a:close/>
              </a:path>
            </a:pathLst>
          </a:custGeom>
          <a:ln w="12699">
            <a:solidFill>
              <a:srgbClr val="3D87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613660" y="2764789"/>
            <a:ext cx="833119" cy="4387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 indent="149860">
              <a:lnSpc>
                <a:spcPct val="100000"/>
              </a:lnSpc>
              <a:spcBef>
                <a:spcPts val="110"/>
              </a:spcBef>
            </a:pPr>
            <a:r>
              <a:rPr dirty="0" sz="1350" spc="5">
                <a:latin typeface="Calibri"/>
                <a:cs typeface="Calibri"/>
              </a:rPr>
              <a:t>Bileşen  </a:t>
            </a:r>
            <a:r>
              <a:rPr dirty="0" sz="1350" spc="-15">
                <a:latin typeface="Calibri"/>
                <a:cs typeface="Calibri"/>
              </a:rPr>
              <a:t>ç</a:t>
            </a:r>
            <a:r>
              <a:rPr dirty="0" sz="1350" spc="-15">
                <a:latin typeface="Calibri"/>
                <a:cs typeface="Calibri"/>
              </a:rPr>
              <a:t>ö</a:t>
            </a:r>
            <a:r>
              <a:rPr dirty="0" sz="1350">
                <a:latin typeface="Calibri"/>
                <a:cs typeface="Calibri"/>
              </a:rPr>
              <a:t>z</a:t>
            </a:r>
            <a:r>
              <a:rPr dirty="0" sz="1350" spc="10">
                <a:latin typeface="Calibri"/>
                <a:cs typeface="Calibri"/>
              </a:rPr>
              <a:t>ü</a:t>
            </a:r>
            <a:r>
              <a:rPr dirty="0" sz="1350" spc="-5">
                <a:latin typeface="Calibri"/>
                <a:cs typeface="Calibri"/>
              </a:rPr>
              <a:t>m</a:t>
            </a:r>
            <a:r>
              <a:rPr dirty="0" sz="1350" spc="5">
                <a:latin typeface="Calibri"/>
                <a:cs typeface="Calibri"/>
              </a:rPr>
              <a:t>l</a:t>
            </a:r>
            <a:r>
              <a:rPr dirty="0" sz="1350" spc="5">
                <a:latin typeface="Calibri"/>
                <a:cs typeface="Calibri"/>
              </a:rPr>
              <a:t>eme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16070" y="2744470"/>
            <a:ext cx="1315719" cy="502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16070" y="2744470"/>
            <a:ext cx="1315720" cy="502920"/>
          </a:xfrm>
          <a:custGeom>
            <a:avLst/>
            <a:gdLst/>
            <a:ahLst/>
            <a:cxnLst/>
            <a:rect l="l" t="t" r="r" b="b"/>
            <a:pathLst>
              <a:path w="1315720" h="502919">
                <a:moveTo>
                  <a:pt x="0" y="83819"/>
                </a:moveTo>
                <a:lnTo>
                  <a:pt x="6578" y="51167"/>
                </a:lnTo>
                <a:lnTo>
                  <a:pt x="24526" y="24526"/>
                </a:lnTo>
                <a:lnTo>
                  <a:pt x="51167" y="6578"/>
                </a:lnTo>
                <a:lnTo>
                  <a:pt x="83819" y="0"/>
                </a:lnTo>
                <a:lnTo>
                  <a:pt x="1231900" y="0"/>
                </a:lnTo>
                <a:lnTo>
                  <a:pt x="1264552" y="6578"/>
                </a:lnTo>
                <a:lnTo>
                  <a:pt x="1291193" y="24526"/>
                </a:lnTo>
                <a:lnTo>
                  <a:pt x="1309141" y="51167"/>
                </a:lnTo>
                <a:lnTo>
                  <a:pt x="1315719" y="83819"/>
                </a:lnTo>
                <a:lnTo>
                  <a:pt x="1315719" y="419100"/>
                </a:lnTo>
                <a:lnTo>
                  <a:pt x="1309141" y="451752"/>
                </a:lnTo>
                <a:lnTo>
                  <a:pt x="1291193" y="478393"/>
                </a:lnTo>
                <a:lnTo>
                  <a:pt x="1264552" y="496341"/>
                </a:lnTo>
                <a:lnTo>
                  <a:pt x="1231900" y="502919"/>
                </a:lnTo>
                <a:lnTo>
                  <a:pt x="83819" y="502919"/>
                </a:lnTo>
                <a:lnTo>
                  <a:pt x="51167" y="496341"/>
                </a:lnTo>
                <a:lnTo>
                  <a:pt x="24526" y="478393"/>
                </a:lnTo>
                <a:lnTo>
                  <a:pt x="6578" y="451752"/>
                </a:lnTo>
                <a:lnTo>
                  <a:pt x="0" y="419100"/>
                </a:lnTo>
                <a:lnTo>
                  <a:pt x="0" y="83819"/>
                </a:lnTo>
                <a:close/>
              </a:path>
            </a:pathLst>
          </a:custGeom>
          <a:ln w="12700">
            <a:solidFill>
              <a:srgbClr val="3D87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362196" y="2764789"/>
            <a:ext cx="820419" cy="4387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85725" marR="5080" indent="-73660">
              <a:lnSpc>
                <a:spcPct val="100000"/>
              </a:lnSpc>
              <a:spcBef>
                <a:spcPts val="110"/>
              </a:spcBef>
            </a:pPr>
            <a:r>
              <a:rPr dirty="0" sz="1350" spc="5">
                <a:latin typeface="Calibri"/>
                <a:cs typeface="Calibri"/>
              </a:rPr>
              <a:t>Ge</a:t>
            </a:r>
            <a:r>
              <a:rPr dirty="0" sz="1350" spc="-15">
                <a:latin typeface="Calibri"/>
                <a:cs typeface="Calibri"/>
              </a:rPr>
              <a:t>r</a:t>
            </a:r>
            <a:r>
              <a:rPr dirty="0" sz="1350" spc="5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k</a:t>
            </a:r>
            <a:r>
              <a:rPr dirty="0" sz="1350" spc="5">
                <a:latin typeface="Calibri"/>
                <a:cs typeface="Calibri"/>
              </a:rPr>
              <a:t>si</a:t>
            </a:r>
            <a:r>
              <a:rPr dirty="0" sz="1350" spc="5">
                <a:latin typeface="Calibri"/>
                <a:cs typeface="Calibri"/>
              </a:rPr>
              <a:t>n</a:t>
            </a:r>
            <a:r>
              <a:rPr dirty="0" sz="1350" spc="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m  </a:t>
            </a:r>
            <a:r>
              <a:rPr dirty="0" sz="1350">
                <a:latin typeface="Calibri"/>
                <a:cs typeface="Calibri"/>
              </a:rPr>
              <a:t>düzeltimi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58509" y="2744470"/>
            <a:ext cx="1503680" cy="502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58509" y="2744470"/>
            <a:ext cx="1503680" cy="502920"/>
          </a:xfrm>
          <a:custGeom>
            <a:avLst/>
            <a:gdLst/>
            <a:ahLst/>
            <a:cxnLst/>
            <a:rect l="l" t="t" r="r" b="b"/>
            <a:pathLst>
              <a:path w="1503679" h="502919">
                <a:moveTo>
                  <a:pt x="0" y="83819"/>
                </a:moveTo>
                <a:lnTo>
                  <a:pt x="6578" y="51167"/>
                </a:lnTo>
                <a:lnTo>
                  <a:pt x="24526" y="24526"/>
                </a:lnTo>
                <a:lnTo>
                  <a:pt x="51167" y="6578"/>
                </a:lnTo>
                <a:lnTo>
                  <a:pt x="83819" y="0"/>
                </a:lnTo>
                <a:lnTo>
                  <a:pt x="1419860" y="0"/>
                </a:lnTo>
                <a:lnTo>
                  <a:pt x="1452512" y="6578"/>
                </a:lnTo>
                <a:lnTo>
                  <a:pt x="1479153" y="24526"/>
                </a:lnTo>
                <a:lnTo>
                  <a:pt x="1497101" y="51167"/>
                </a:lnTo>
                <a:lnTo>
                  <a:pt x="1503680" y="83819"/>
                </a:lnTo>
                <a:lnTo>
                  <a:pt x="1503680" y="419100"/>
                </a:lnTo>
                <a:lnTo>
                  <a:pt x="1497101" y="451699"/>
                </a:lnTo>
                <a:lnTo>
                  <a:pt x="1479153" y="478345"/>
                </a:lnTo>
                <a:lnTo>
                  <a:pt x="1452512" y="496323"/>
                </a:lnTo>
                <a:lnTo>
                  <a:pt x="1419860" y="502919"/>
                </a:lnTo>
                <a:lnTo>
                  <a:pt x="83819" y="502919"/>
                </a:lnTo>
                <a:lnTo>
                  <a:pt x="51167" y="496323"/>
                </a:lnTo>
                <a:lnTo>
                  <a:pt x="24526" y="478345"/>
                </a:lnTo>
                <a:lnTo>
                  <a:pt x="6578" y="451699"/>
                </a:lnTo>
                <a:lnTo>
                  <a:pt x="0" y="419100"/>
                </a:lnTo>
                <a:lnTo>
                  <a:pt x="0" y="83819"/>
                </a:lnTo>
                <a:close/>
              </a:path>
            </a:pathLst>
          </a:custGeom>
          <a:ln w="12700">
            <a:solidFill>
              <a:srgbClr val="3D87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993765" y="2661221"/>
            <a:ext cx="1235710" cy="6451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2700" marR="5080" indent="-1905">
              <a:lnSpc>
                <a:spcPct val="100000"/>
              </a:lnSpc>
              <a:spcBef>
                <a:spcPts val="110"/>
              </a:spcBef>
            </a:pPr>
            <a:r>
              <a:rPr dirty="0" sz="1350" spc="-10">
                <a:latin typeface="Calibri"/>
                <a:cs typeface="Calibri"/>
              </a:rPr>
              <a:t>Yeniden  </a:t>
            </a:r>
            <a:r>
              <a:rPr dirty="0" sz="1350" spc="5">
                <a:latin typeface="Calibri"/>
                <a:cs typeface="Calibri"/>
              </a:rPr>
              <a:t>kullanımla</a:t>
            </a:r>
            <a:r>
              <a:rPr dirty="0" sz="1350" spc="-16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sistem  tasarımı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01870" y="3933190"/>
            <a:ext cx="1315719" cy="5029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01870" y="3933190"/>
            <a:ext cx="1315720" cy="502920"/>
          </a:xfrm>
          <a:custGeom>
            <a:avLst/>
            <a:gdLst/>
            <a:ahLst/>
            <a:cxnLst/>
            <a:rect l="l" t="t" r="r" b="b"/>
            <a:pathLst>
              <a:path w="1315720" h="502920">
                <a:moveTo>
                  <a:pt x="0" y="83820"/>
                </a:moveTo>
                <a:lnTo>
                  <a:pt x="6578" y="51167"/>
                </a:lnTo>
                <a:lnTo>
                  <a:pt x="24526" y="24526"/>
                </a:lnTo>
                <a:lnTo>
                  <a:pt x="51167" y="6578"/>
                </a:lnTo>
                <a:lnTo>
                  <a:pt x="83819" y="0"/>
                </a:lnTo>
                <a:lnTo>
                  <a:pt x="1231900" y="0"/>
                </a:lnTo>
                <a:lnTo>
                  <a:pt x="1264552" y="6578"/>
                </a:lnTo>
                <a:lnTo>
                  <a:pt x="1291193" y="24526"/>
                </a:lnTo>
                <a:lnTo>
                  <a:pt x="1309141" y="51167"/>
                </a:lnTo>
                <a:lnTo>
                  <a:pt x="1315719" y="83820"/>
                </a:lnTo>
                <a:lnTo>
                  <a:pt x="1315719" y="419100"/>
                </a:lnTo>
                <a:lnTo>
                  <a:pt x="1309141" y="451699"/>
                </a:lnTo>
                <a:lnTo>
                  <a:pt x="1291193" y="478345"/>
                </a:lnTo>
                <a:lnTo>
                  <a:pt x="1264552" y="496323"/>
                </a:lnTo>
                <a:lnTo>
                  <a:pt x="1231900" y="502920"/>
                </a:lnTo>
                <a:lnTo>
                  <a:pt x="83819" y="502920"/>
                </a:lnTo>
                <a:lnTo>
                  <a:pt x="51167" y="496323"/>
                </a:lnTo>
                <a:lnTo>
                  <a:pt x="24526" y="478345"/>
                </a:lnTo>
                <a:lnTo>
                  <a:pt x="6578" y="451699"/>
                </a:lnTo>
                <a:lnTo>
                  <a:pt x="0" y="419100"/>
                </a:lnTo>
                <a:lnTo>
                  <a:pt x="0" y="83820"/>
                </a:lnTo>
                <a:close/>
              </a:path>
            </a:pathLst>
          </a:custGeom>
          <a:ln w="12700">
            <a:solidFill>
              <a:srgbClr val="3D87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987290" y="3953890"/>
            <a:ext cx="940435" cy="4387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110"/>
              </a:spcBef>
            </a:pPr>
            <a:r>
              <a:rPr dirty="0" sz="1350">
                <a:latin typeface="Calibri"/>
                <a:cs typeface="Calibri"/>
              </a:rPr>
              <a:t>Geliştirme</a:t>
            </a:r>
            <a:r>
              <a:rPr dirty="0" sz="1350" spc="-1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ve  </a:t>
            </a:r>
            <a:r>
              <a:rPr dirty="0" sz="1350">
                <a:latin typeface="Calibri"/>
                <a:cs typeface="Calibri"/>
              </a:rPr>
              <a:t>tümleştirme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10730" y="3933190"/>
            <a:ext cx="1315720" cy="502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10730" y="3933190"/>
            <a:ext cx="1315720" cy="502920"/>
          </a:xfrm>
          <a:custGeom>
            <a:avLst/>
            <a:gdLst/>
            <a:ahLst/>
            <a:cxnLst/>
            <a:rect l="l" t="t" r="r" b="b"/>
            <a:pathLst>
              <a:path w="1315720" h="502920">
                <a:moveTo>
                  <a:pt x="0" y="83820"/>
                </a:moveTo>
                <a:lnTo>
                  <a:pt x="6578" y="51167"/>
                </a:lnTo>
                <a:lnTo>
                  <a:pt x="24526" y="24526"/>
                </a:lnTo>
                <a:lnTo>
                  <a:pt x="51167" y="6578"/>
                </a:lnTo>
                <a:lnTo>
                  <a:pt x="83820" y="0"/>
                </a:lnTo>
                <a:lnTo>
                  <a:pt x="1231900" y="0"/>
                </a:lnTo>
                <a:lnTo>
                  <a:pt x="1264499" y="6578"/>
                </a:lnTo>
                <a:lnTo>
                  <a:pt x="1291145" y="24526"/>
                </a:lnTo>
                <a:lnTo>
                  <a:pt x="1309123" y="51167"/>
                </a:lnTo>
                <a:lnTo>
                  <a:pt x="1315720" y="83820"/>
                </a:lnTo>
                <a:lnTo>
                  <a:pt x="1315720" y="419100"/>
                </a:lnTo>
                <a:lnTo>
                  <a:pt x="1309123" y="451699"/>
                </a:lnTo>
                <a:lnTo>
                  <a:pt x="1291145" y="478345"/>
                </a:lnTo>
                <a:lnTo>
                  <a:pt x="1264499" y="496323"/>
                </a:lnTo>
                <a:lnTo>
                  <a:pt x="1231900" y="502920"/>
                </a:lnTo>
                <a:lnTo>
                  <a:pt x="83820" y="502920"/>
                </a:lnTo>
                <a:lnTo>
                  <a:pt x="51167" y="496323"/>
                </a:lnTo>
                <a:lnTo>
                  <a:pt x="24526" y="478345"/>
                </a:lnTo>
                <a:lnTo>
                  <a:pt x="6578" y="451699"/>
                </a:lnTo>
                <a:lnTo>
                  <a:pt x="0" y="419100"/>
                </a:lnTo>
                <a:lnTo>
                  <a:pt x="0" y="83820"/>
                </a:lnTo>
                <a:close/>
              </a:path>
            </a:pathLst>
          </a:custGeom>
          <a:ln w="12700">
            <a:solidFill>
              <a:srgbClr val="3D87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389114" y="3953890"/>
            <a:ext cx="762000" cy="4387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 indent="134620">
              <a:lnSpc>
                <a:spcPct val="100000"/>
              </a:lnSpc>
              <a:spcBef>
                <a:spcPts val="110"/>
              </a:spcBef>
            </a:pPr>
            <a:r>
              <a:rPr dirty="0" sz="1350" spc="-5">
                <a:latin typeface="Calibri"/>
                <a:cs typeface="Calibri"/>
              </a:rPr>
              <a:t>Sistem  </a:t>
            </a:r>
            <a:r>
              <a:rPr dirty="0" sz="1350" spc="-20">
                <a:latin typeface="Calibri"/>
                <a:cs typeface="Calibri"/>
              </a:rPr>
              <a:t>g</a:t>
            </a:r>
            <a:r>
              <a:rPr dirty="0" sz="1350" spc="5">
                <a:latin typeface="Calibri"/>
                <a:cs typeface="Calibri"/>
              </a:rPr>
              <a:t>e</a:t>
            </a:r>
            <a:r>
              <a:rPr dirty="0" sz="1350" spc="5">
                <a:latin typeface="Calibri"/>
                <a:cs typeface="Calibri"/>
              </a:rPr>
              <a:t>ç</a:t>
            </a:r>
            <a:r>
              <a:rPr dirty="0" sz="1350" spc="5">
                <a:latin typeface="Calibri"/>
                <a:cs typeface="Calibri"/>
              </a:rPr>
              <a:t>e</a:t>
            </a:r>
            <a:r>
              <a:rPr dirty="0" sz="1350" spc="5">
                <a:latin typeface="Calibri"/>
                <a:cs typeface="Calibri"/>
              </a:rPr>
              <a:t>rl</a:t>
            </a:r>
            <a:r>
              <a:rPr dirty="0" sz="1350" spc="5">
                <a:latin typeface="Calibri"/>
                <a:cs typeface="Calibri"/>
              </a:rPr>
              <a:t>eme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44370" y="2954020"/>
            <a:ext cx="428625" cy="83820"/>
          </a:xfrm>
          <a:custGeom>
            <a:avLst/>
            <a:gdLst/>
            <a:ahLst/>
            <a:cxnLst/>
            <a:rect l="l" t="t" r="r" b="b"/>
            <a:pathLst>
              <a:path w="428625" h="83819">
                <a:moveTo>
                  <a:pt x="344805" y="0"/>
                </a:moveTo>
                <a:lnTo>
                  <a:pt x="344805" y="83819"/>
                </a:lnTo>
                <a:lnTo>
                  <a:pt x="400684" y="55879"/>
                </a:lnTo>
                <a:lnTo>
                  <a:pt x="358775" y="55879"/>
                </a:lnTo>
                <a:lnTo>
                  <a:pt x="358775" y="27939"/>
                </a:lnTo>
                <a:lnTo>
                  <a:pt x="400685" y="27939"/>
                </a:lnTo>
                <a:lnTo>
                  <a:pt x="344805" y="0"/>
                </a:lnTo>
                <a:close/>
              </a:path>
              <a:path w="428625" h="83819">
                <a:moveTo>
                  <a:pt x="344805" y="27939"/>
                </a:moveTo>
                <a:lnTo>
                  <a:pt x="0" y="27939"/>
                </a:lnTo>
                <a:lnTo>
                  <a:pt x="0" y="55879"/>
                </a:lnTo>
                <a:lnTo>
                  <a:pt x="344805" y="55879"/>
                </a:lnTo>
                <a:lnTo>
                  <a:pt x="344805" y="27939"/>
                </a:lnTo>
                <a:close/>
              </a:path>
              <a:path w="428625" h="83819">
                <a:moveTo>
                  <a:pt x="400685" y="27939"/>
                </a:moveTo>
                <a:lnTo>
                  <a:pt x="358775" y="27939"/>
                </a:lnTo>
                <a:lnTo>
                  <a:pt x="358775" y="55879"/>
                </a:lnTo>
                <a:lnTo>
                  <a:pt x="400684" y="55879"/>
                </a:lnTo>
                <a:lnTo>
                  <a:pt x="428625" y="41909"/>
                </a:lnTo>
                <a:lnTo>
                  <a:pt x="400685" y="27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86809" y="2954020"/>
            <a:ext cx="428625" cy="83820"/>
          </a:xfrm>
          <a:custGeom>
            <a:avLst/>
            <a:gdLst/>
            <a:ahLst/>
            <a:cxnLst/>
            <a:rect l="l" t="t" r="r" b="b"/>
            <a:pathLst>
              <a:path w="428625" h="83819">
                <a:moveTo>
                  <a:pt x="344804" y="0"/>
                </a:moveTo>
                <a:lnTo>
                  <a:pt x="344804" y="83819"/>
                </a:lnTo>
                <a:lnTo>
                  <a:pt x="400684" y="55879"/>
                </a:lnTo>
                <a:lnTo>
                  <a:pt x="358775" y="55879"/>
                </a:lnTo>
                <a:lnTo>
                  <a:pt x="358775" y="27939"/>
                </a:lnTo>
                <a:lnTo>
                  <a:pt x="400685" y="27939"/>
                </a:lnTo>
                <a:lnTo>
                  <a:pt x="344804" y="0"/>
                </a:lnTo>
                <a:close/>
              </a:path>
              <a:path w="428625" h="83819">
                <a:moveTo>
                  <a:pt x="344804" y="27939"/>
                </a:moveTo>
                <a:lnTo>
                  <a:pt x="0" y="27939"/>
                </a:lnTo>
                <a:lnTo>
                  <a:pt x="0" y="55879"/>
                </a:lnTo>
                <a:lnTo>
                  <a:pt x="344804" y="55879"/>
                </a:lnTo>
                <a:lnTo>
                  <a:pt x="344804" y="27939"/>
                </a:lnTo>
                <a:close/>
              </a:path>
              <a:path w="428625" h="83819">
                <a:moveTo>
                  <a:pt x="400685" y="27939"/>
                </a:moveTo>
                <a:lnTo>
                  <a:pt x="358775" y="27939"/>
                </a:lnTo>
                <a:lnTo>
                  <a:pt x="358775" y="55879"/>
                </a:lnTo>
                <a:lnTo>
                  <a:pt x="400684" y="55879"/>
                </a:lnTo>
                <a:lnTo>
                  <a:pt x="428625" y="41909"/>
                </a:lnTo>
                <a:lnTo>
                  <a:pt x="400685" y="27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31790" y="2954020"/>
            <a:ext cx="428625" cy="83820"/>
          </a:xfrm>
          <a:custGeom>
            <a:avLst/>
            <a:gdLst/>
            <a:ahLst/>
            <a:cxnLst/>
            <a:rect l="l" t="t" r="r" b="b"/>
            <a:pathLst>
              <a:path w="428625" h="83819">
                <a:moveTo>
                  <a:pt x="344805" y="0"/>
                </a:moveTo>
                <a:lnTo>
                  <a:pt x="344805" y="83819"/>
                </a:lnTo>
                <a:lnTo>
                  <a:pt x="400684" y="55879"/>
                </a:lnTo>
                <a:lnTo>
                  <a:pt x="358775" y="55879"/>
                </a:lnTo>
                <a:lnTo>
                  <a:pt x="358775" y="27939"/>
                </a:lnTo>
                <a:lnTo>
                  <a:pt x="400685" y="27939"/>
                </a:lnTo>
                <a:lnTo>
                  <a:pt x="344805" y="0"/>
                </a:lnTo>
                <a:close/>
              </a:path>
              <a:path w="428625" h="83819">
                <a:moveTo>
                  <a:pt x="344805" y="27939"/>
                </a:moveTo>
                <a:lnTo>
                  <a:pt x="0" y="27939"/>
                </a:lnTo>
                <a:lnTo>
                  <a:pt x="0" y="55879"/>
                </a:lnTo>
                <a:lnTo>
                  <a:pt x="344805" y="55879"/>
                </a:lnTo>
                <a:lnTo>
                  <a:pt x="344805" y="27939"/>
                </a:lnTo>
                <a:close/>
              </a:path>
              <a:path w="428625" h="83819">
                <a:moveTo>
                  <a:pt x="400685" y="27939"/>
                </a:moveTo>
                <a:lnTo>
                  <a:pt x="358775" y="27939"/>
                </a:lnTo>
                <a:lnTo>
                  <a:pt x="358775" y="55879"/>
                </a:lnTo>
                <a:lnTo>
                  <a:pt x="400684" y="55879"/>
                </a:lnTo>
                <a:lnTo>
                  <a:pt x="428625" y="41909"/>
                </a:lnTo>
                <a:lnTo>
                  <a:pt x="400685" y="27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17590" y="4142740"/>
            <a:ext cx="995680" cy="83820"/>
          </a:xfrm>
          <a:custGeom>
            <a:avLst/>
            <a:gdLst/>
            <a:ahLst/>
            <a:cxnLst/>
            <a:rect l="l" t="t" r="r" b="b"/>
            <a:pathLst>
              <a:path w="995679" h="83820">
                <a:moveTo>
                  <a:pt x="911479" y="0"/>
                </a:moveTo>
                <a:lnTo>
                  <a:pt x="911479" y="83820"/>
                </a:lnTo>
                <a:lnTo>
                  <a:pt x="967359" y="55880"/>
                </a:lnTo>
                <a:lnTo>
                  <a:pt x="925449" y="55880"/>
                </a:lnTo>
                <a:lnTo>
                  <a:pt x="925449" y="27940"/>
                </a:lnTo>
                <a:lnTo>
                  <a:pt x="967359" y="27940"/>
                </a:lnTo>
                <a:lnTo>
                  <a:pt x="911479" y="0"/>
                </a:lnTo>
                <a:close/>
              </a:path>
              <a:path w="995679" h="83820">
                <a:moveTo>
                  <a:pt x="911479" y="27940"/>
                </a:moveTo>
                <a:lnTo>
                  <a:pt x="0" y="27940"/>
                </a:lnTo>
                <a:lnTo>
                  <a:pt x="0" y="55880"/>
                </a:lnTo>
                <a:lnTo>
                  <a:pt x="911479" y="55880"/>
                </a:lnTo>
                <a:lnTo>
                  <a:pt x="911479" y="27940"/>
                </a:lnTo>
                <a:close/>
              </a:path>
              <a:path w="995679" h="83820">
                <a:moveTo>
                  <a:pt x="967359" y="27940"/>
                </a:moveTo>
                <a:lnTo>
                  <a:pt x="925449" y="27940"/>
                </a:lnTo>
                <a:lnTo>
                  <a:pt x="925449" y="55880"/>
                </a:lnTo>
                <a:lnTo>
                  <a:pt x="967359" y="55880"/>
                </a:lnTo>
                <a:lnTo>
                  <a:pt x="995299" y="41910"/>
                </a:lnTo>
                <a:lnTo>
                  <a:pt x="967359" y="2794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17820" y="3247389"/>
            <a:ext cx="1207770" cy="685800"/>
          </a:xfrm>
          <a:custGeom>
            <a:avLst/>
            <a:gdLst/>
            <a:ahLst/>
            <a:cxnLst/>
            <a:rect l="l" t="t" r="r" b="b"/>
            <a:pathLst>
              <a:path w="1207770" h="685800">
                <a:moveTo>
                  <a:pt x="27939" y="601853"/>
                </a:moveTo>
                <a:lnTo>
                  <a:pt x="0" y="601853"/>
                </a:lnTo>
                <a:lnTo>
                  <a:pt x="41909" y="685673"/>
                </a:lnTo>
                <a:lnTo>
                  <a:pt x="76834" y="615823"/>
                </a:lnTo>
                <a:lnTo>
                  <a:pt x="27939" y="615823"/>
                </a:lnTo>
                <a:lnTo>
                  <a:pt x="27939" y="601853"/>
                </a:lnTo>
                <a:close/>
              </a:path>
              <a:path w="1207770" h="685800">
                <a:moveTo>
                  <a:pt x="1179449" y="328930"/>
                </a:moveTo>
                <a:lnTo>
                  <a:pt x="34162" y="328930"/>
                </a:lnTo>
                <a:lnTo>
                  <a:pt x="27939" y="335152"/>
                </a:lnTo>
                <a:lnTo>
                  <a:pt x="27939" y="615823"/>
                </a:lnTo>
                <a:lnTo>
                  <a:pt x="55879" y="615823"/>
                </a:lnTo>
                <a:lnTo>
                  <a:pt x="55879" y="356870"/>
                </a:lnTo>
                <a:lnTo>
                  <a:pt x="41909" y="356870"/>
                </a:lnTo>
                <a:lnTo>
                  <a:pt x="55879" y="342900"/>
                </a:lnTo>
                <a:lnTo>
                  <a:pt x="1179449" y="342900"/>
                </a:lnTo>
                <a:lnTo>
                  <a:pt x="1179449" y="328930"/>
                </a:lnTo>
                <a:close/>
              </a:path>
              <a:path w="1207770" h="685800">
                <a:moveTo>
                  <a:pt x="83819" y="601853"/>
                </a:moveTo>
                <a:lnTo>
                  <a:pt x="55879" y="601853"/>
                </a:lnTo>
                <a:lnTo>
                  <a:pt x="55879" y="615823"/>
                </a:lnTo>
                <a:lnTo>
                  <a:pt x="76834" y="615823"/>
                </a:lnTo>
                <a:lnTo>
                  <a:pt x="83819" y="601853"/>
                </a:lnTo>
                <a:close/>
              </a:path>
              <a:path w="1207770" h="685800">
                <a:moveTo>
                  <a:pt x="55879" y="342900"/>
                </a:moveTo>
                <a:lnTo>
                  <a:pt x="41909" y="356870"/>
                </a:lnTo>
                <a:lnTo>
                  <a:pt x="55879" y="356870"/>
                </a:lnTo>
                <a:lnTo>
                  <a:pt x="55879" y="342900"/>
                </a:lnTo>
                <a:close/>
              </a:path>
              <a:path w="1207770" h="685800">
                <a:moveTo>
                  <a:pt x="1207388" y="328930"/>
                </a:moveTo>
                <a:lnTo>
                  <a:pt x="1193546" y="328930"/>
                </a:lnTo>
                <a:lnTo>
                  <a:pt x="1179449" y="342900"/>
                </a:lnTo>
                <a:lnTo>
                  <a:pt x="55879" y="342900"/>
                </a:lnTo>
                <a:lnTo>
                  <a:pt x="55879" y="356870"/>
                </a:lnTo>
                <a:lnTo>
                  <a:pt x="1201165" y="356870"/>
                </a:lnTo>
                <a:lnTo>
                  <a:pt x="1207388" y="350520"/>
                </a:lnTo>
                <a:lnTo>
                  <a:pt x="1207388" y="328930"/>
                </a:lnTo>
                <a:close/>
              </a:path>
              <a:path w="1207770" h="685800">
                <a:moveTo>
                  <a:pt x="1207388" y="0"/>
                </a:moveTo>
                <a:lnTo>
                  <a:pt x="1179449" y="0"/>
                </a:lnTo>
                <a:lnTo>
                  <a:pt x="1179449" y="342900"/>
                </a:lnTo>
                <a:lnTo>
                  <a:pt x="1193546" y="328930"/>
                </a:lnTo>
                <a:lnTo>
                  <a:pt x="1207388" y="328930"/>
                </a:lnTo>
                <a:lnTo>
                  <a:pt x="1207388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65"/>
              <a:t>Metodolojiler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403465" cy="333375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04139" marR="451484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 b="1">
                <a:solidFill>
                  <a:srgbClr val="C00000"/>
                </a:solidFill>
                <a:latin typeface="Calibri"/>
                <a:cs typeface="Calibri"/>
              </a:rPr>
              <a:t>Metodoloji: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BT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projesi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ya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yazılım yaşam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döngüsü aşamaları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boyunca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kullanılacak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birbirleriyle uyumlu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yöntemler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bütünü.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Bir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metodoloji,</a:t>
            </a:r>
            <a:endParaRPr sz="20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Font typeface="Wingdings"/>
              <a:buChar char=""/>
              <a:tabLst>
                <a:tab pos="39624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süreç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modelini</a:t>
            </a:r>
            <a:r>
              <a:rPr dirty="0" sz="1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ve</a:t>
            </a:r>
            <a:endParaRPr sz="18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Font typeface="Wingdings"/>
              <a:buChar char=""/>
              <a:tabLst>
                <a:tab pos="39624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belirli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sayıda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belirtim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yöntemini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içerir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Wingdings"/>
              <a:buChar char=""/>
            </a:pPr>
            <a:endParaRPr sz="2500">
              <a:latin typeface="Times New Roman"/>
              <a:cs typeface="Times New Roman"/>
            </a:endParaRPr>
          </a:p>
          <a:p>
            <a:pPr marL="104139" marR="5080" indent="-91440">
              <a:lnSpc>
                <a:spcPts val="216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Günümüzdeki metodolojiler genelde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Çağlayan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ya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Helezonik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modeli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temel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almaktadır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707" y="502856"/>
            <a:ext cx="7868920" cy="1240790"/>
          </a:xfrm>
          <a:prstGeom prst="rect"/>
        </p:spPr>
        <p:txBody>
          <a:bodyPr wrap="square" lIns="0" tIns="111760" rIns="0" bIns="0" rtlCol="0" vert="horz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80"/>
              </a:spcBef>
              <a:tabLst>
                <a:tab pos="7662545" algn="l"/>
              </a:tabLst>
            </a:pPr>
            <a:r>
              <a:rPr dirty="0" u="none" sz="4300" spc="-45"/>
              <a:t>Bir </a:t>
            </a:r>
            <a:r>
              <a:rPr dirty="0" u="none" sz="4300" spc="-65"/>
              <a:t>Metodolojide </a:t>
            </a:r>
            <a:r>
              <a:rPr dirty="0" u="none" sz="4300" spc="-55"/>
              <a:t>Bulunması </a:t>
            </a:r>
            <a:r>
              <a:rPr dirty="0" u="none" sz="4300" spc="-85"/>
              <a:t>Gereken  </a:t>
            </a:r>
            <a:r>
              <a:rPr dirty="0" u="none" sz="4300" spc="-130"/>
              <a:t>T</a:t>
            </a:r>
            <a:r>
              <a:rPr dirty="0" sz="4300" spc="-130"/>
              <a:t>emel </a:t>
            </a:r>
            <a:r>
              <a:rPr dirty="0" sz="4300" spc="-55"/>
              <a:t>Bileşenler</a:t>
            </a:r>
            <a:r>
              <a:rPr dirty="0" sz="4300" spc="-25"/>
              <a:t> </a:t>
            </a:r>
            <a:r>
              <a:rPr dirty="0" sz="4300" spc="-65"/>
              <a:t>(Özellikler)	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1153477" y="2167509"/>
            <a:ext cx="3256279" cy="3285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ts val="2230"/>
              </a:lnSpc>
              <a:spcBef>
                <a:spcPts val="100"/>
              </a:spcBef>
              <a:buClr>
                <a:srgbClr val="B16B01"/>
              </a:buClr>
              <a:buSzPct val="89473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900" spc="-5">
                <a:latin typeface="Calibri"/>
                <a:cs typeface="Calibri"/>
              </a:rPr>
              <a:t>Ayrıntılandırılmış bir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süreç</a:t>
            </a:r>
            <a:endParaRPr sz="1900">
              <a:latin typeface="Calibri"/>
              <a:cs typeface="Calibri"/>
            </a:endParaRPr>
          </a:p>
          <a:p>
            <a:pPr marL="354965">
              <a:lnSpc>
                <a:spcPts val="2230"/>
              </a:lnSpc>
            </a:pPr>
            <a:r>
              <a:rPr dirty="0" sz="1900" spc="-5">
                <a:latin typeface="Calibri"/>
                <a:cs typeface="Calibri"/>
              </a:rPr>
              <a:t>modeli</a:t>
            </a:r>
            <a:endParaRPr sz="19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240"/>
              </a:spcBef>
              <a:buClr>
                <a:srgbClr val="B16B01"/>
              </a:buClr>
              <a:buSzPct val="89473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900" spc="-10">
                <a:latin typeface="Calibri"/>
                <a:cs typeface="Calibri"/>
              </a:rPr>
              <a:t>Ayrıntılı süreç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tanımları</a:t>
            </a:r>
            <a:endParaRPr sz="19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260"/>
              </a:spcBef>
              <a:buClr>
                <a:srgbClr val="B16B01"/>
              </a:buClr>
              <a:buSzPct val="89473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900">
                <a:latin typeface="Calibri"/>
                <a:cs typeface="Calibri"/>
              </a:rPr>
              <a:t>İyi </a:t>
            </a:r>
            <a:r>
              <a:rPr dirty="0" sz="1900" spc="-5">
                <a:latin typeface="Calibri"/>
                <a:cs typeface="Calibri"/>
              </a:rPr>
              <a:t>tanımlı </a:t>
            </a:r>
            <a:r>
              <a:rPr dirty="0" sz="1900" spc="-10">
                <a:latin typeface="Calibri"/>
                <a:cs typeface="Calibri"/>
              </a:rPr>
              <a:t>üretim</a:t>
            </a:r>
            <a:r>
              <a:rPr dirty="0" sz="1900" spc="-7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yöntemleri</a:t>
            </a:r>
            <a:endParaRPr sz="19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260"/>
              </a:spcBef>
              <a:buClr>
                <a:srgbClr val="B16B01"/>
              </a:buClr>
              <a:buSzPct val="89473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900" spc="-10">
                <a:latin typeface="Calibri"/>
                <a:cs typeface="Calibri"/>
              </a:rPr>
              <a:t>Süreçlerarası </a:t>
            </a:r>
            <a:r>
              <a:rPr dirty="0" sz="1900" spc="-15">
                <a:latin typeface="Calibri"/>
                <a:cs typeface="Calibri"/>
              </a:rPr>
              <a:t>arayüz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tanımları</a:t>
            </a:r>
            <a:endParaRPr sz="19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245"/>
              </a:spcBef>
              <a:buClr>
                <a:srgbClr val="B16B01"/>
              </a:buClr>
              <a:buSzPct val="89473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900" spc="-10">
                <a:latin typeface="Calibri"/>
                <a:cs typeface="Calibri"/>
              </a:rPr>
              <a:t>Ayrıntılı </a:t>
            </a:r>
            <a:r>
              <a:rPr dirty="0" sz="1900" spc="-5">
                <a:latin typeface="Calibri"/>
                <a:cs typeface="Calibri"/>
              </a:rPr>
              <a:t>girdi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tanımları</a:t>
            </a:r>
            <a:endParaRPr sz="19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260"/>
              </a:spcBef>
              <a:buClr>
                <a:srgbClr val="B16B01"/>
              </a:buClr>
              <a:buSzPct val="89473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900" spc="-10">
                <a:latin typeface="Calibri"/>
                <a:cs typeface="Calibri"/>
              </a:rPr>
              <a:t>Ayrıntılı </a:t>
            </a:r>
            <a:r>
              <a:rPr dirty="0" sz="1900">
                <a:latin typeface="Calibri"/>
                <a:cs typeface="Calibri"/>
              </a:rPr>
              <a:t>çıktı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tanımları</a:t>
            </a:r>
            <a:endParaRPr sz="19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260"/>
              </a:spcBef>
              <a:buClr>
                <a:srgbClr val="B16B01"/>
              </a:buClr>
              <a:buSzPct val="89473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900" spc="-15">
                <a:latin typeface="Calibri"/>
                <a:cs typeface="Calibri"/>
              </a:rPr>
              <a:t>Proje </a:t>
            </a:r>
            <a:r>
              <a:rPr dirty="0" sz="1900" spc="-10">
                <a:latin typeface="Calibri"/>
                <a:cs typeface="Calibri"/>
              </a:rPr>
              <a:t>yönetim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modeli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9421" y="2066607"/>
            <a:ext cx="2747645" cy="3372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2900" marR="236854" indent="-342900">
              <a:lnSpc>
                <a:spcPts val="2100"/>
              </a:lnSpc>
              <a:spcBef>
                <a:spcPts val="100"/>
              </a:spcBef>
              <a:buClr>
                <a:srgbClr val="B16B01"/>
              </a:buClr>
              <a:buSzPct val="88888"/>
              <a:buFont typeface="Wingdings"/>
              <a:buChar char=""/>
              <a:tabLst>
                <a:tab pos="342900" algn="l"/>
                <a:tab pos="356235" algn="l"/>
              </a:tabLst>
            </a:pPr>
            <a:r>
              <a:rPr dirty="0" sz="1800" spc="-20">
                <a:latin typeface="Calibri"/>
                <a:cs typeface="Calibri"/>
              </a:rPr>
              <a:t>Konfigürasyon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yönetim</a:t>
            </a:r>
            <a:endParaRPr sz="1800">
              <a:latin typeface="Calibri"/>
              <a:cs typeface="Calibri"/>
            </a:endParaRPr>
          </a:p>
          <a:p>
            <a:pPr algn="ctr" marR="244475">
              <a:lnSpc>
                <a:spcPts val="2100"/>
              </a:lnSpc>
            </a:pPr>
            <a:r>
              <a:rPr dirty="0" sz="1800" spc="-5">
                <a:latin typeface="Calibri"/>
                <a:cs typeface="Calibri"/>
              </a:rPr>
              <a:t>modeli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Clr>
                <a:srgbClr val="B16B01"/>
              </a:buClr>
              <a:buSzPct val="88888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dirty="0" sz="1800" spc="-5">
                <a:latin typeface="Calibri"/>
                <a:cs typeface="Calibri"/>
              </a:rPr>
              <a:t>Maliyet </a:t>
            </a:r>
            <a:r>
              <a:rPr dirty="0" sz="1800" spc="-10">
                <a:latin typeface="Calibri"/>
                <a:cs typeface="Calibri"/>
              </a:rPr>
              <a:t>yönetim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modeli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185"/>
              </a:spcBef>
              <a:buClr>
                <a:srgbClr val="B16B01"/>
              </a:buClr>
              <a:buSzPct val="88888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dirty="0" sz="1800" spc="-10">
                <a:latin typeface="Calibri"/>
                <a:cs typeface="Calibri"/>
              </a:rPr>
              <a:t>Kalite yönetim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modeli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Clr>
                <a:srgbClr val="B16B01"/>
              </a:buClr>
              <a:buSzPct val="88888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dirty="0" sz="1800">
                <a:latin typeface="Calibri"/>
                <a:cs typeface="Calibri"/>
              </a:rPr>
              <a:t>Risk </a:t>
            </a:r>
            <a:r>
              <a:rPr dirty="0" sz="1800" spc="-10">
                <a:latin typeface="Calibri"/>
                <a:cs typeface="Calibri"/>
              </a:rPr>
              <a:t>yönetim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modeli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180"/>
              </a:spcBef>
              <a:buClr>
                <a:srgbClr val="B16B01"/>
              </a:buClr>
              <a:buSzPct val="88888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dirty="0" sz="1800" spc="-5">
                <a:latin typeface="Calibri"/>
                <a:cs typeface="Calibri"/>
              </a:rPr>
              <a:t>Değişiklik </a:t>
            </a:r>
            <a:r>
              <a:rPr dirty="0" sz="1800" spc="-10">
                <a:latin typeface="Calibri"/>
                <a:cs typeface="Calibri"/>
              </a:rPr>
              <a:t>yönetim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modeli</a:t>
            </a:r>
            <a:endParaRPr sz="1800">
              <a:latin typeface="Calibri"/>
              <a:cs typeface="Calibri"/>
            </a:endParaRPr>
          </a:p>
          <a:p>
            <a:pPr marL="342900" marR="215265" indent="-342900">
              <a:lnSpc>
                <a:spcPts val="2110"/>
              </a:lnSpc>
              <a:spcBef>
                <a:spcPts val="1180"/>
              </a:spcBef>
              <a:buClr>
                <a:srgbClr val="B16B01"/>
              </a:buClr>
              <a:buSzPct val="88888"/>
              <a:buFont typeface="Wingdings"/>
              <a:buChar char=""/>
              <a:tabLst>
                <a:tab pos="342900" algn="l"/>
                <a:tab pos="356235" algn="l"/>
              </a:tabLst>
            </a:pPr>
            <a:r>
              <a:rPr dirty="0" sz="1800" spc="-5">
                <a:latin typeface="Calibri"/>
                <a:cs typeface="Calibri"/>
              </a:rPr>
              <a:t>Kullanıcı </a:t>
            </a:r>
            <a:r>
              <a:rPr dirty="0" sz="1800" spc="-20">
                <a:latin typeface="Calibri"/>
                <a:cs typeface="Calibri"/>
              </a:rPr>
              <a:t>arayüz </a:t>
            </a:r>
            <a:r>
              <a:rPr dirty="0" sz="1800" spc="-10">
                <a:latin typeface="Calibri"/>
                <a:cs typeface="Calibri"/>
              </a:rPr>
              <a:t>ve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ilişki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ts val="2110"/>
              </a:lnSpc>
            </a:pPr>
            <a:r>
              <a:rPr dirty="0" sz="1800" spc="-5">
                <a:latin typeface="Calibri"/>
                <a:cs typeface="Calibri"/>
              </a:rPr>
              <a:t>modeli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180"/>
              </a:spcBef>
              <a:buClr>
                <a:srgbClr val="B16B01"/>
              </a:buClr>
              <a:buSzPct val="88888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dirty="0" sz="1800" spc="-10">
                <a:latin typeface="Calibri"/>
                <a:cs typeface="Calibri"/>
              </a:rPr>
              <a:t>Standartlar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45"/>
              <a:t>Bir </a:t>
            </a:r>
            <a:r>
              <a:rPr dirty="0" spc="-65"/>
              <a:t>Metodoloji</a:t>
            </a:r>
            <a:r>
              <a:rPr dirty="0" spc="-120"/>
              <a:t> </a:t>
            </a:r>
            <a:r>
              <a:rPr dirty="0" spc="-50"/>
              <a:t>Örneği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316470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Yourdan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Yapısal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Sistem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Tasarımı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Metodolojisi.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2565">
              <a:lnSpc>
                <a:spcPts val="228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Kolay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uygulanabilir bir model olup, günümüzde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oldukça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yaygın</a:t>
            </a:r>
            <a:r>
              <a:rPr dirty="0" sz="2000" spc="-1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olarak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kullanılmaktadır.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Çağlayan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modelini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temel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almaktadır.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çok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CASE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aracı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tarafından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doğrudan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desteklenmektedir.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68082"/>
            <a:ext cx="695070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200" spc="-95"/>
              <a:t>Yourdon </a:t>
            </a:r>
            <a:r>
              <a:rPr dirty="0" u="none" sz="3200" spc="-85"/>
              <a:t>Yapısal </a:t>
            </a:r>
            <a:r>
              <a:rPr dirty="0" u="none" sz="3200" spc="-70"/>
              <a:t>Sistem </a:t>
            </a:r>
            <a:r>
              <a:rPr dirty="0" u="none" sz="3200" spc="-95"/>
              <a:t>Tasarım</a:t>
            </a:r>
            <a:r>
              <a:rPr dirty="0" u="none" sz="3200" spc="215"/>
              <a:t> </a:t>
            </a:r>
            <a:r>
              <a:rPr dirty="0" u="none" sz="3200" spc="-60"/>
              <a:t>Metodolojisi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654281" y="1972308"/>
            <a:ext cx="5936478" cy="3524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11252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65"/>
              <a:t>Ö</a:t>
            </a:r>
            <a:r>
              <a:rPr dirty="0" u="none" spc="-190"/>
              <a:t>z</a:t>
            </a:r>
            <a:r>
              <a:rPr dirty="0" u="none" spc="-75"/>
              <a:t>e</a:t>
            </a:r>
            <a:r>
              <a:rPr dirty="0" u="none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17" y="1757997"/>
            <a:ext cx="7576184" cy="4503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yaşam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döngüsü, herhangi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bir yazılımın, üretim aşaması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ve kullanım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aşaması</a:t>
            </a:r>
            <a:r>
              <a:rPr dirty="0" sz="1600" spc="1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birlikte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olmak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üzere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geçirdiği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tüm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aşamalar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biçiminde</a:t>
            </a:r>
            <a:r>
              <a:rPr dirty="0" sz="16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Calibri"/>
                <a:cs typeface="Calibri"/>
              </a:rPr>
              <a:t>tanımlanır.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600" spc="-25">
                <a:solidFill>
                  <a:srgbClr val="404040"/>
                </a:solidFill>
                <a:latin typeface="Calibri"/>
                <a:cs typeface="Calibri"/>
              </a:rPr>
              <a:t>Yaşam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Döngüsü temel</a:t>
            </a:r>
            <a:r>
              <a:rPr dirty="0" sz="16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adımları</a:t>
            </a:r>
            <a:endParaRPr sz="16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Planlama</a:t>
            </a:r>
            <a:endParaRPr sz="12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Çözümleme</a:t>
            </a:r>
            <a:endParaRPr sz="12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dirty="0" sz="1200" spc="-20">
                <a:solidFill>
                  <a:srgbClr val="404040"/>
                </a:solidFill>
                <a:latin typeface="Calibri"/>
                <a:cs typeface="Calibri"/>
              </a:rPr>
              <a:t>Tasarım</a:t>
            </a:r>
            <a:endParaRPr sz="12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Gerçekleştirim</a:t>
            </a:r>
            <a:endParaRPr sz="12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605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Bakım</a:t>
            </a:r>
            <a:endParaRPr sz="1200">
              <a:latin typeface="Calibri"/>
              <a:cs typeface="Calibri"/>
            </a:endParaRPr>
          </a:p>
          <a:p>
            <a:pPr marL="12700" marR="958850">
              <a:lnSpc>
                <a:spcPct val="100000"/>
              </a:lnSpc>
              <a:spcBef>
                <a:spcPts val="580"/>
              </a:spcBef>
            </a:pP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Belirtim </a:t>
            </a: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Yöntemleri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(Software Specification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Methods)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-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çekirdek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sürece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ilişkin 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fonksiyonları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yerine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getirmek amacıyla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kullanılan</a:t>
            </a:r>
            <a:r>
              <a:rPr dirty="0" sz="160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Calibri"/>
                <a:cs typeface="Calibri"/>
              </a:rPr>
              <a:t>yöntemler.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400"/>
              </a:spcBef>
            </a:pP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Süreç Modelleri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(Software Process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Models)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-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yazılım yaşam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döngüsünde belirtilen süreçlerin 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geliştirme aşamasında,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hangi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düzen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ya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da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sırada,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nasıl uygulanacağını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tanımlayan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modeller  </a:t>
            </a:r>
            <a:r>
              <a:rPr dirty="0" sz="1600" spc="-25">
                <a:solidFill>
                  <a:srgbClr val="404040"/>
                </a:solidFill>
                <a:latin typeface="Calibri"/>
                <a:cs typeface="Calibri"/>
              </a:rPr>
              <a:t>kullanılır.</a:t>
            </a:r>
            <a:endParaRPr sz="1600">
              <a:latin typeface="Calibri"/>
              <a:cs typeface="Calibri"/>
            </a:endParaRPr>
          </a:p>
          <a:p>
            <a:pPr marL="12700" marR="374015">
              <a:lnSpc>
                <a:spcPct val="100000"/>
              </a:lnSpc>
              <a:spcBef>
                <a:spcPts val="405"/>
              </a:spcBef>
            </a:pPr>
            <a:r>
              <a:rPr dirty="0" sz="1600" spc="-5">
                <a:solidFill>
                  <a:srgbClr val="0D5671"/>
                </a:solidFill>
                <a:latin typeface="Calibri"/>
                <a:cs typeface="Calibri"/>
              </a:rPr>
              <a:t>Süreç Modelleri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600" spc="-25">
                <a:solidFill>
                  <a:srgbClr val="404040"/>
                </a:solidFill>
                <a:latin typeface="Calibri"/>
                <a:cs typeface="Calibri"/>
              </a:rPr>
              <a:t>Yaşam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Döngüsünde belirtilen süreçlerin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geliştirme aşamasında, 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hangi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düzen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ya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da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sırada,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nasıl uygulanacağını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Calibri"/>
                <a:cs typeface="Calibri"/>
              </a:rPr>
              <a:t>tanımlar.</a:t>
            </a:r>
            <a:endParaRPr sz="1600">
              <a:latin typeface="Calibri"/>
              <a:cs typeface="Calibri"/>
            </a:endParaRPr>
          </a:p>
          <a:p>
            <a:pPr marL="12700" marR="741045">
              <a:lnSpc>
                <a:spcPct val="100000"/>
              </a:lnSpc>
              <a:spcBef>
                <a:spcPts val="400"/>
              </a:spcBef>
            </a:pP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Barok Modeli: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Belgelemeyi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ayrı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süreç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olarak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ele </a:t>
            </a:r>
            <a:r>
              <a:rPr dirty="0" sz="1600" spc="-35">
                <a:solidFill>
                  <a:srgbClr val="404040"/>
                </a:solidFill>
                <a:latin typeface="Calibri"/>
                <a:cs typeface="Calibri"/>
              </a:rPr>
              <a:t>alır,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yazılımın geliştirilmesi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ve 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testinden hemen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sonra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yapılmasının</a:t>
            </a:r>
            <a:r>
              <a:rPr dirty="0" sz="16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30">
                <a:solidFill>
                  <a:srgbClr val="404040"/>
                </a:solidFill>
                <a:latin typeface="Calibri"/>
                <a:cs typeface="Calibri"/>
              </a:rPr>
              <a:t>öngörür.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85"/>
              <a:t>Özet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1813559"/>
            <a:ext cx="2792730" cy="37579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Çağlayan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Modeli</a:t>
            </a: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Aşamaları:</a:t>
            </a:r>
            <a:endParaRPr sz="14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Gereksinim</a:t>
            </a:r>
            <a:r>
              <a:rPr dirty="0" sz="1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Tanımlama</a:t>
            </a:r>
            <a:endParaRPr sz="10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Sistem </a:t>
            </a:r>
            <a:r>
              <a:rPr dirty="0" sz="100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Yazılım</a:t>
            </a:r>
            <a:r>
              <a:rPr dirty="0" sz="1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Tasarımı</a:t>
            </a:r>
            <a:endParaRPr sz="10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Gerçekleştirme </a:t>
            </a:r>
            <a:r>
              <a:rPr dirty="0" sz="100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000" spc="-10">
                <a:solidFill>
                  <a:srgbClr val="404040"/>
                </a:solidFill>
                <a:latin typeface="Calibri"/>
                <a:cs typeface="Calibri"/>
              </a:rPr>
              <a:t>Birim</a:t>
            </a:r>
            <a:r>
              <a:rPr dirty="0" sz="1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endParaRPr sz="10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Birleştirme </a:t>
            </a:r>
            <a:r>
              <a:rPr dirty="0" sz="100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Sistem</a:t>
            </a:r>
            <a:r>
              <a:rPr dirty="0" sz="1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04040"/>
                </a:solidFill>
                <a:latin typeface="Calibri"/>
                <a:cs typeface="Calibri"/>
              </a:rPr>
              <a:t>Testi</a:t>
            </a:r>
            <a:endParaRPr sz="1000">
              <a:latin typeface="Calibri"/>
              <a:cs typeface="Calibri"/>
            </a:endParaRPr>
          </a:p>
          <a:p>
            <a:pPr marL="332740" indent="-211454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332105" algn="l"/>
                <a:tab pos="332740" algn="l"/>
              </a:tabLst>
            </a:pPr>
            <a:r>
              <a:rPr dirty="0" sz="1000">
                <a:solidFill>
                  <a:srgbClr val="404040"/>
                </a:solidFill>
                <a:latin typeface="Calibri"/>
                <a:cs typeface="Calibri"/>
              </a:rPr>
              <a:t>İşlem ve</a:t>
            </a:r>
            <a:r>
              <a:rPr dirty="0" sz="10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Bakım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V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süreç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modelinin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temel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 çıktıları;</a:t>
            </a:r>
            <a:endParaRPr sz="14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dirty="0" sz="1000" spc="-10">
                <a:solidFill>
                  <a:srgbClr val="404040"/>
                </a:solidFill>
                <a:latin typeface="Calibri"/>
                <a:cs typeface="Calibri"/>
              </a:rPr>
              <a:t>Kullanıcı</a:t>
            </a:r>
            <a:r>
              <a:rPr dirty="0" sz="1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endParaRPr sz="10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Mimari Model</a:t>
            </a:r>
            <a:endParaRPr sz="10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Gerçekleştirim</a:t>
            </a:r>
            <a:r>
              <a:rPr dirty="0" sz="1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Modeli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Calibri"/>
              <a:buChar char="◦"/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Helezonik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Aşamaları:</a:t>
            </a:r>
            <a:endParaRPr sz="14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Planlama</a:t>
            </a:r>
            <a:endParaRPr sz="10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Risk</a:t>
            </a: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Analizi</a:t>
            </a:r>
            <a:endParaRPr sz="10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Üretim</a:t>
            </a:r>
            <a:endParaRPr sz="10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Kullanıcı</a:t>
            </a:r>
            <a:r>
              <a:rPr dirty="0" sz="1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Değerlendirmesi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Calibri"/>
              <a:buChar char="◦"/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İki çeşit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evrimsel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geliştirme</a:t>
            </a:r>
            <a:r>
              <a:rPr dirty="0" sz="14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vardır:</a:t>
            </a:r>
            <a:endParaRPr sz="14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Keşifçi geliştirme (exploratory</a:t>
            </a:r>
            <a:r>
              <a:rPr dirty="0" sz="1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development)</a:t>
            </a:r>
            <a:endParaRPr sz="10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Atılacak </a:t>
            </a:r>
            <a:r>
              <a:rPr dirty="0" sz="1000" spc="-10">
                <a:solidFill>
                  <a:srgbClr val="404040"/>
                </a:solidFill>
                <a:latin typeface="Calibri"/>
                <a:cs typeface="Calibri"/>
              </a:rPr>
              <a:t>prototipleme </a:t>
            </a: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(throw-away</a:t>
            </a:r>
            <a:r>
              <a:rPr dirty="0" sz="1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prototyping)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85"/>
              <a:t>Özet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66900"/>
            <a:ext cx="7513955" cy="4177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4139" marR="19685" indent="-914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Artırımsal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Geliştirme Modeli-Öğrencilerin bir dönem boyunca geliştirmeleri 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gereken 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programlama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ödevinin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2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haftada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gelişiminin izlenmesi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(bitirme</a:t>
            </a:r>
            <a:r>
              <a:rPr dirty="0" sz="1700" spc="-2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tezleri).</a:t>
            </a:r>
            <a:endParaRPr sz="1700">
              <a:latin typeface="Calibri"/>
              <a:cs typeface="Calibri"/>
            </a:endParaRPr>
          </a:p>
          <a:p>
            <a:pPr marL="104139" marR="645795" indent="-91440">
              <a:lnSpc>
                <a:spcPct val="100000"/>
              </a:lnSpc>
              <a:spcBef>
                <a:spcPts val="140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Formal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Sistem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Geliştirme: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Matematiksel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belirtimin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farklı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gösterim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şekilleri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ile 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çalıştırılabilir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programa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dönüştürülmesine</a:t>
            </a:r>
            <a:r>
              <a:rPr dirty="0" sz="1700" spc="-1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dayalıdır.</a:t>
            </a:r>
            <a:endParaRPr sz="1700">
              <a:latin typeface="Calibri"/>
              <a:cs typeface="Calibri"/>
            </a:endParaRPr>
          </a:p>
          <a:p>
            <a:pPr marL="104139" marR="5080" indent="-91440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Bileşen-Tabanlı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Sistemin 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COTS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(“commercial-off-the-shelf”)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adı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verilen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hazır 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bileşenler kullanılarak tümleştirilmesi esasına</a:t>
            </a:r>
            <a:r>
              <a:rPr dirty="0" sz="1700" spc="-1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dayanır.</a:t>
            </a:r>
            <a:endParaRPr sz="170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spcBef>
                <a:spcPts val="140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Bileşen-Tabanlı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Model –</a:t>
            </a:r>
            <a:r>
              <a:rPr dirty="0" sz="17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Adımlar</a:t>
            </a:r>
            <a:endParaRPr sz="1700">
              <a:latin typeface="Calibri"/>
              <a:cs typeface="Calibri"/>
            </a:endParaRPr>
          </a:p>
          <a:p>
            <a:pPr lvl="1" marL="741680" indent="-386715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AutoNum type="arabicPeriod"/>
              <a:tabLst>
                <a:tab pos="741680" algn="l"/>
                <a:tab pos="742315" algn="l"/>
              </a:tabLst>
            </a:pP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Gereksinim</a:t>
            </a:r>
            <a:r>
              <a:rPr dirty="0" sz="1500" spc="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belirtimi</a:t>
            </a:r>
            <a:endParaRPr sz="1500">
              <a:latin typeface="Calibri"/>
              <a:cs typeface="Calibri"/>
            </a:endParaRPr>
          </a:p>
          <a:p>
            <a:pPr lvl="1" marL="741680" indent="-386715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AutoNum type="arabicPeriod"/>
              <a:tabLst>
                <a:tab pos="741680" algn="l"/>
                <a:tab pos="742315" algn="l"/>
              </a:tabLst>
            </a:pP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Bileşen</a:t>
            </a:r>
            <a:r>
              <a:rPr dirty="0" sz="15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çözümleme</a:t>
            </a:r>
            <a:endParaRPr sz="1500">
              <a:latin typeface="Calibri"/>
              <a:cs typeface="Calibri"/>
            </a:endParaRPr>
          </a:p>
          <a:p>
            <a:pPr lvl="1" marL="741680" indent="-386715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AutoNum type="arabicPeriod"/>
              <a:tabLst>
                <a:tab pos="741680" algn="l"/>
                <a:tab pos="742315" algn="l"/>
              </a:tabLst>
            </a:pP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Gereksinim</a:t>
            </a:r>
            <a:r>
              <a:rPr dirty="0" sz="1500" spc="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düzeltimi</a:t>
            </a:r>
            <a:endParaRPr sz="1500">
              <a:latin typeface="Calibri"/>
              <a:cs typeface="Calibri"/>
            </a:endParaRPr>
          </a:p>
          <a:p>
            <a:pPr lvl="1" marL="741680" indent="-386715">
              <a:lnSpc>
                <a:spcPct val="100000"/>
              </a:lnSpc>
              <a:spcBef>
                <a:spcPts val="605"/>
              </a:spcBef>
              <a:buClr>
                <a:srgbClr val="1CACE3"/>
              </a:buClr>
              <a:buAutoNum type="arabicPeriod"/>
              <a:tabLst>
                <a:tab pos="741680" algn="l"/>
                <a:tab pos="742315" algn="l"/>
              </a:tabLst>
            </a:pPr>
            <a:r>
              <a:rPr dirty="0" sz="1500" spc="-20">
                <a:solidFill>
                  <a:srgbClr val="404040"/>
                </a:solidFill>
                <a:latin typeface="Calibri"/>
                <a:cs typeface="Calibri"/>
              </a:rPr>
              <a:t>Yeniden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kullanımla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sistem</a:t>
            </a:r>
            <a:r>
              <a:rPr dirty="0" sz="1500" spc="1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tasarımı</a:t>
            </a:r>
            <a:endParaRPr sz="1500">
              <a:latin typeface="Calibri"/>
              <a:cs typeface="Calibri"/>
            </a:endParaRPr>
          </a:p>
          <a:p>
            <a:pPr lvl="1" marL="741680" indent="-386715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AutoNum type="arabicPeriod"/>
              <a:tabLst>
                <a:tab pos="741680" algn="l"/>
                <a:tab pos="742315" algn="l"/>
              </a:tabLst>
            </a:pP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Geliştirme ve</a:t>
            </a:r>
            <a:r>
              <a:rPr dirty="0" sz="15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tümleştirme</a:t>
            </a:r>
            <a:endParaRPr sz="1500">
              <a:latin typeface="Calibri"/>
              <a:cs typeface="Calibri"/>
            </a:endParaRPr>
          </a:p>
          <a:p>
            <a:pPr lvl="1" marL="741680" indent="-386715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AutoNum type="arabicPeriod"/>
              <a:tabLst>
                <a:tab pos="741680" algn="l"/>
                <a:tab pos="742315" algn="l"/>
              </a:tabLst>
            </a:pP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Sistem</a:t>
            </a:r>
            <a:r>
              <a:rPr dirty="0" sz="15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geçerleme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173418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55"/>
              <a:t>Sorular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8669" y="1696605"/>
            <a:ext cx="7576184" cy="460819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98780" indent="-386715">
              <a:lnSpc>
                <a:spcPct val="100000"/>
              </a:lnSpc>
              <a:spcBef>
                <a:spcPts val="605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yaşam döngüsünün temel adımlarını</a:t>
            </a:r>
            <a:r>
              <a:rPr dirty="0" sz="14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açıklayınız.</a:t>
            </a:r>
            <a:endParaRPr sz="1400">
              <a:latin typeface="Calibri"/>
              <a:cs typeface="Calibri"/>
            </a:endParaRPr>
          </a:p>
          <a:p>
            <a:pPr marL="398780" indent="-386715">
              <a:lnSpc>
                <a:spcPct val="100000"/>
              </a:lnSpc>
              <a:spcBef>
                <a:spcPts val="500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Süreç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modelleri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belirtim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yöntemlerinin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önemini</a:t>
            </a:r>
            <a:r>
              <a:rPr dirty="0" sz="14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belirtiniz.</a:t>
            </a:r>
            <a:endParaRPr sz="1400">
              <a:latin typeface="Calibri"/>
              <a:cs typeface="Calibri"/>
            </a:endParaRPr>
          </a:p>
          <a:p>
            <a:pPr marL="398780" indent="-386715">
              <a:lnSpc>
                <a:spcPct val="100000"/>
              </a:lnSpc>
              <a:spcBef>
                <a:spcPts val="500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Süreç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modeLleri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ile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belirtim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yöntemleri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arasındaki farklılıkları</a:t>
            </a:r>
            <a:r>
              <a:rPr dirty="0" sz="1400" spc="1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belirtiniz.</a:t>
            </a:r>
            <a:endParaRPr sz="1400">
              <a:latin typeface="Calibri"/>
              <a:cs typeface="Calibri"/>
            </a:endParaRPr>
          </a:p>
          <a:p>
            <a:pPr marL="398780" indent="-386715">
              <a:lnSpc>
                <a:spcPct val="100000"/>
              </a:lnSpc>
              <a:spcBef>
                <a:spcPts val="500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Barok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modeli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tanımlayınız, yararlarını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aksak yönlerini belirtiniz.</a:t>
            </a:r>
            <a:endParaRPr sz="1400">
              <a:latin typeface="Calibri"/>
              <a:cs typeface="Calibri"/>
            </a:endParaRPr>
          </a:p>
          <a:p>
            <a:pPr marL="398780" indent="-386715">
              <a:lnSpc>
                <a:spcPct val="100000"/>
              </a:lnSpc>
              <a:spcBef>
                <a:spcPts val="505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Çağlayan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modeli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tanımlayınız, yararlarını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aksak yönlerini</a:t>
            </a:r>
            <a:r>
              <a:rPr dirty="0" sz="14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belirtiniz.</a:t>
            </a:r>
            <a:endParaRPr sz="1400">
              <a:latin typeface="Calibri"/>
              <a:cs typeface="Calibri"/>
            </a:endParaRPr>
          </a:p>
          <a:p>
            <a:pPr marL="398780" indent="-386715">
              <a:lnSpc>
                <a:spcPct val="100000"/>
              </a:lnSpc>
              <a:spcBef>
                <a:spcPts val="500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Helezonik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modeli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tanımlayınız, ayırıcı özelliklerini belirtiniz.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Yararlarını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ve aksak yönlerini</a:t>
            </a:r>
            <a:r>
              <a:rPr dirty="0" sz="1400" spc="2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açıklayınız.</a:t>
            </a:r>
            <a:endParaRPr sz="1400">
              <a:latin typeface="Calibri"/>
              <a:cs typeface="Calibri"/>
            </a:endParaRPr>
          </a:p>
          <a:p>
            <a:pPr marL="398780" indent="-386715">
              <a:lnSpc>
                <a:spcPct val="100000"/>
              </a:lnSpc>
              <a:spcBef>
                <a:spcPts val="500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V model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kullanılarak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geliştirilecek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örnek bir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proje tanımı</a:t>
            </a:r>
            <a:r>
              <a:rPr dirty="0" sz="14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yapınız.</a:t>
            </a:r>
            <a:endParaRPr sz="1400">
              <a:latin typeface="Calibri"/>
              <a:cs typeface="Calibri"/>
            </a:endParaRPr>
          </a:p>
          <a:p>
            <a:pPr marL="398780" indent="-386715">
              <a:lnSpc>
                <a:spcPct val="100000"/>
              </a:lnSpc>
              <a:spcBef>
                <a:spcPts val="500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VP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süreç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modeli ile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geliştirilecek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projede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uygulanabilecek üç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prototipleme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örneği</a:t>
            </a:r>
            <a:r>
              <a:rPr dirty="0" sz="140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veriniz.</a:t>
            </a:r>
            <a:endParaRPr sz="1400">
              <a:latin typeface="Calibri"/>
              <a:cs typeface="Calibri"/>
            </a:endParaRPr>
          </a:p>
          <a:p>
            <a:pPr marL="398780" marR="693420" indent="-386715">
              <a:lnSpc>
                <a:spcPct val="100000"/>
              </a:lnSpc>
              <a:spcBef>
                <a:spcPts val="500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Evrimsel Geliştirme süreç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modelinde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Konfigürasyon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yönetimi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değişiklik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denetimi neden 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sorundur?</a:t>
            </a:r>
            <a:endParaRPr sz="1400">
              <a:latin typeface="Calibri"/>
              <a:cs typeface="Calibri"/>
            </a:endParaRPr>
          </a:p>
          <a:p>
            <a:pPr marL="398780" indent="-386715">
              <a:lnSpc>
                <a:spcPct val="100000"/>
              </a:lnSpc>
              <a:spcBef>
                <a:spcPts val="505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Artımsal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geliştirme süreç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modelini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tanımlayınız,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yararlı ve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aksak yönlerini</a:t>
            </a:r>
            <a:r>
              <a:rPr dirty="0" sz="1400" spc="1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belirtiniz.</a:t>
            </a:r>
            <a:endParaRPr sz="1400">
              <a:latin typeface="Calibri"/>
              <a:cs typeface="Calibri"/>
            </a:endParaRPr>
          </a:p>
          <a:p>
            <a:pPr marL="398780" marR="441959" indent="-386715">
              <a:lnSpc>
                <a:spcPct val="100000"/>
              </a:lnSpc>
              <a:spcBef>
                <a:spcPts val="500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Artımsal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geliştirme süreç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modeli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kullanılarak geliştirilecek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proje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örneği veriniz. Gerekçenizi 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açıklayınız.</a:t>
            </a:r>
            <a:endParaRPr sz="1400">
              <a:latin typeface="Calibri"/>
              <a:cs typeface="Calibri"/>
            </a:endParaRPr>
          </a:p>
          <a:p>
            <a:pPr marL="398780" indent="-386715">
              <a:lnSpc>
                <a:spcPct val="100000"/>
              </a:lnSpc>
              <a:spcBef>
                <a:spcPts val="500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Araştırma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tabanlı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süreç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modeli için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uygun proje örnekleri</a:t>
            </a:r>
            <a:r>
              <a:rPr dirty="0" sz="14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veriniz.</a:t>
            </a:r>
            <a:endParaRPr sz="1400">
              <a:latin typeface="Calibri"/>
              <a:cs typeface="Calibri"/>
            </a:endParaRPr>
          </a:p>
          <a:p>
            <a:pPr marL="398780" indent="-386715">
              <a:lnSpc>
                <a:spcPct val="100000"/>
              </a:lnSpc>
              <a:spcBef>
                <a:spcPts val="500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Metodolojiyi tanımlayınız. Bildiğiniz metodoloji örneklerini</a:t>
            </a:r>
            <a:r>
              <a:rPr dirty="0" sz="14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listeleyiniz.</a:t>
            </a:r>
            <a:endParaRPr sz="1400">
              <a:latin typeface="Calibri"/>
              <a:cs typeface="Calibri"/>
            </a:endParaRPr>
          </a:p>
          <a:p>
            <a:pPr marL="398780" indent="-386715">
              <a:lnSpc>
                <a:spcPct val="100000"/>
              </a:lnSpc>
              <a:spcBef>
                <a:spcPts val="500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Yourdon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Yapısal Sistem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Geliştirme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Metodolojisini</a:t>
            </a:r>
            <a:r>
              <a:rPr dirty="0" sz="1400" spc="1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tamamlayınız.</a:t>
            </a:r>
            <a:endParaRPr sz="1400">
              <a:latin typeface="Calibri"/>
              <a:cs typeface="Calibri"/>
            </a:endParaRPr>
          </a:p>
          <a:p>
            <a:pPr marL="398780" indent="-386715">
              <a:lnSpc>
                <a:spcPct val="100000"/>
              </a:lnSpc>
              <a:spcBef>
                <a:spcPts val="505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Süreç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modelleri, belirtim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yöntemleri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ile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metodolojiler arasındaki ilişkiyi</a:t>
            </a:r>
            <a:r>
              <a:rPr dirty="0" sz="1400" spc="11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belirtiniz.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7717" y="2065972"/>
            <a:ext cx="47193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2000">
                <a:solidFill>
                  <a:srgbClr val="1CACE3"/>
                </a:solidFill>
                <a:latin typeface="Calibri"/>
                <a:cs typeface="Calibri"/>
              </a:rPr>
              <a:t>1.	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Çevik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Hakkında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Araştırma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Yapınız.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17" y="3423284"/>
            <a:ext cx="7553959" cy="60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2000">
                <a:solidFill>
                  <a:srgbClr val="1CACE3"/>
                </a:solidFill>
                <a:latin typeface="Calibri"/>
                <a:cs typeface="Calibri"/>
              </a:rPr>
              <a:t>2.	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Çevik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Geliştirmenin projelerdeki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başarısı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hakkında</a:t>
            </a:r>
            <a:r>
              <a:rPr dirty="0" sz="200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edindiğiniz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bilgileri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rapor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haline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getirin.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9157" y="907796"/>
            <a:ext cx="12871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60"/>
              <a:t>Öd</a:t>
            </a:r>
            <a:r>
              <a:rPr dirty="0" u="none" spc="-75"/>
              <a:t>e</a:t>
            </a:r>
            <a:r>
              <a:rPr dirty="0" u="none"/>
              <a:t>v</a:t>
            </a:r>
          </a:p>
        </p:txBody>
      </p:sp>
      <p:sp>
        <p:nvSpPr>
          <p:cNvPr id="6" name="object 6"/>
          <p:cNvSpPr/>
          <p:nvPr/>
        </p:nvSpPr>
        <p:spPr>
          <a:xfrm>
            <a:off x="6113779" y="949960"/>
            <a:ext cx="1907539" cy="184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110"/>
              <a:t>Tasarım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1833879"/>
            <a:ext cx="7394575" cy="245110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380"/>
              </a:spcBef>
            </a:pP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Çözümleme aşamasından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sonra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belirlenen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gereksinimlere 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karşılık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verecek 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ya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da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bilgi sisteminin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temel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yapısının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oluşturulması</a:t>
            </a:r>
            <a:r>
              <a:rPr dirty="0" sz="1950" spc="11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 spc="-20">
                <a:solidFill>
                  <a:srgbClr val="404040"/>
                </a:solidFill>
                <a:latin typeface="Calibri"/>
                <a:cs typeface="Calibri"/>
              </a:rPr>
              <a:t>çalışmalarıdır.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dirty="0" sz="1950" spc="-20">
                <a:solidFill>
                  <a:srgbClr val="404040"/>
                </a:solidFill>
                <a:latin typeface="Calibri"/>
                <a:cs typeface="Calibri"/>
              </a:rPr>
              <a:t>çalışmalar,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mantıksal tasarım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fiziksel tasarım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olarak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iki gruba</a:t>
            </a:r>
            <a:r>
              <a:rPr dirty="0" sz="195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 spc="-35">
                <a:solidFill>
                  <a:srgbClr val="404040"/>
                </a:solidFill>
                <a:latin typeface="Calibri"/>
                <a:cs typeface="Calibri"/>
              </a:rPr>
              <a:t>ayrılır.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 indent="-183515">
              <a:lnSpc>
                <a:spcPts val="1880"/>
              </a:lnSpc>
              <a:spcBef>
                <a:spcPts val="5"/>
              </a:spcBef>
              <a:buClr>
                <a:srgbClr val="1CACE3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1650" b="1">
                <a:solidFill>
                  <a:srgbClr val="C00000"/>
                </a:solidFill>
                <a:latin typeface="Calibri"/>
                <a:cs typeface="Calibri"/>
              </a:rPr>
              <a:t>Mantıksal </a:t>
            </a:r>
            <a:r>
              <a:rPr dirty="0" sz="1650" spc="-15" b="1">
                <a:solidFill>
                  <a:srgbClr val="C00000"/>
                </a:solidFill>
                <a:latin typeface="Calibri"/>
                <a:cs typeface="Calibri"/>
              </a:rPr>
              <a:t>Tasarım: </a:t>
            </a:r>
            <a:r>
              <a:rPr dirty="0" sz="1650" spc="-5">
                <a:solidFill>
                  <a:srgbClr val="404040"/>
                </a:solidFill>
                <a:latin typeface="Calibri"/>
                <a:cs typeface="Calibri"/>
              </a:rPr>
              <a:t>Mevcut </a:t>
            </a:r>
            <a:r>
              <a:rPr dirty="0" sz="1650" spc="-10">
                <a:solidFill>
                  <a:srgbClr val="404040"/>
                </a:solidFill>
                <a:latin typeface="Calibri"/>
                <a:cs typeface="Calibri"/>
              </a:rPr>
              <a:t>sistem </a:t>
            </a:r>
            <a:r>
              <a:rPr dirty="0" sz="1650">
                <a:solidFill>
                  <a:srgbClr val="404040"/>
                </a:solidFill>
                <a:latin typeface="Calibri"/>
                <a:cs typeface="Calibri"/>
              </a:rPr>
              <a:t>değil önerilen </a:t>
            </a:r>
            <a:r>
              <a:rPr dirty="0" sz="1650" spc="-10">
                <a:solidFill>
                  <a:srgbClr val="404040"/>
                </a:solidFill>
                <a:latin typeface="Calibri"/>
                <a:cs typeface="Calibri"/>
              </a:rPr>
              <a:t>sistemin </a:t>
            </a:r>
            <a:r>
              <a:rPr dirty="0" sz="1650">
                <a:solidFill>
                  <a:srgbClr val="404040"/>
                </a:solidFill>
                <a:latin typeface="Calibri"/>
                <a:cs typeface="Calibri"/>
              </a:rPr>
              <a:t>yapısı </a:t>
            </a:r>
            <a:r>
              <a:rPr dirty="0" sz="1650" spc="-20">
                <a:solidFill>
                  <a:srgbClr val="404040"/>
                </a:solidFill>
                <a:latin typeface="Calibri"/>
                <a:cs typeface="Calibri"/>
              </a:rPr>
              <a:t>anlatılır.</a:t>
            </a:r>
            <a:r>
              <a:rPr dirty="0" sz="1650" spc="-2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404040"/>
                </a:solidFill>
                <a:latin typeface="Calibri"/>
                <a:cs typeface="Calibri"/>
              </a:rPr>
              <a:t>Olası</a:t>
            </a:r>
            <a:endParaRPr sz="1650">
              <a:latin typeface="Calibri"/>
              <a:cs typeface="Calibri"/>
            </a:endParaRPr>
          </a:p>
          <a:p>
            <a:pPr marL="304800">
              <a:lnSpc>
                <a:spcPts val="1880"/>
              </a:lnSpc>
            </a:pPr>
            <a:r>
              <a:rPr dirty="0" sz="1650">
                <a:solidFill>
                  <a:srgbClr val="404040"/>
                </a:solidFill>
                <a:latin typeface="Calibri"/>
                <a:cs typeface="Calibri"/>
              </a:rPr>
              <a:t>örgütsel değişiklikler</a:t>
            </a:r>
            <a:r>
              <a:rPr dirty="0" sz="1650" spc="-1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50" spc="-20">
                <a:solidFill>
                  <a:srgbClr val="404040"/>
                </a:solidFill>
                <a:latin typeface="Calibri"/>
                <a:cs typeface="Calibri"/>
              </a:rPr>
              <a:t>önerilir.</a:t>
            </a:r>
            <a:endParaRPr sz="16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960"/>
              </a:spcBef>
              <a:buClr>
                <a:srgbClr val="1CACE3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1650" spc="-5" b="1">
                <a:solidFill>
                  <a:srgbClr val="C00000"/>
                </a:solidFill>
                <a:latin typeface="Calibri"/>
                <a:cs typeface="Calibri"/>
              </a:rPr>
              <a:t>Fiziksel </a:t>
            </a:r>
            <a:r>
              <a:rPr dirty="0" sz="1650" spc="-15" b="1">
                <a:solidFill>
                  <a:srgbClr val="C00000"/>
                </a:solidFill>
                <a:latin typeface="Calibri"/>
                <a:cs typeface="Calibri"/>
              </a:rPr>
              <a:t>Tasarım: </a:t>
            </a:r>
            <a:r>
              <a:rPr dirty="0" sz="1650" spc="-15">
                <a:solidFill>
                  <a:srgbClr val="404040"/>
                </a:solidFill>
                <a:latin typeface="Calibri"/>
                <a:cs typeface="Calibri"/>
              </a:rPr>
              <a:t>Yazılımı </a:t>
            </a:r>
            <a:r>
              <a:rPr dirty="0" sz="1650" spc="-5">
                <a:solidFill>
                  <a:srgbClr val="404040"/>
                </a:solidFill>
                <a:latin typeface="Calibri"/>
                <a:cs typeface="Calibri"/>
              </a:rPr>
              <a:t>içeren </a:t>
            </a:r>
            <a:r>
              <a:rPr dirty="0" sz="1650">
                <a:solidFill>
                  <a:srgbClr val="404040"/>
                </a:solidFill>
                <a:latin typeface="Calibri"/>
                <a:cs typeface="Calibri"/>
              </a:rPr>
              <a:t>bileşenler </a:t>
            </a:r>
            <a:r>
              <a:rPr dirty="0" sz="165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650">
                <a:solidFill>
                  <a:srgbClr val="404040"/>
                </a:solidFill>
                <a:latin typeface="Calibri"/>
                <a:cs typeface="Calibri"/>
              </a:rPr>
              <a:t>bunların </a:t>
            </a:r>
            <a:r>
              <a:rPr dirty="0" sz="1650" spc="-5">
                <a:solidFill>
                  <a:srgbClr val="404040"/>
                </a:solidFill>
                <a:latin typeface="Calibri"/>
                <a:cs typeface="Calibri"/>
              </a:rPr>
              <a:t>ayrıntıları</a:t>
            </a:r>
            <a:r>
              <a:rPr dirty="0" sz="1650" spc="-2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50" spc="-20">
                <a:solidFill>
                  <a:srgbClr val="404040"/>
                </a:solidFill>
                <a:latin typeface="Calibri"/>
                <a:cs typeface="Calibri"/>
              </a:rPr>
              <a:t>içerilir.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5639" y="4551679"/>
            <a:ext cx="2210303" cy="1356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79340" y="4615179"/>
            <a:ext cx="2537638" cy="1346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80"/>
              <a:t>Kaynaklar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847" y="1926209"/>
            <a:ext cx="7145655" cy="430911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“</a:t>
            </a:r>
            <a:r>
              <a:rPr dirty="0" sz="1100" spc="-5">
                <a:latin typeface="Palatino Linotype"/>
                <a:cs typeface="Palatino Linotype"/>
              </a:rPr>
              <a:t>Software </a:t>
            </a:r>
            <a:r>
              <a:rPr dirty="0" sz="1100">
                <a:latin typeface="Palatino Linotype"/>
                <a:cs typeface="Palatino Linotype"/>
              </a:rPr>
              <a:t>Engineering A Practitioner’s Approach” </a:t>
            </a:r>
            <a:r>
              <a:rPr dirty="0" sz="1100" spc="-5">
                <a:latin typeface="Palatino Linotype"/>
                <a:cs typeface="Palatino Linotype"/>
              </a:rPr>
              <a:t>(7th. </a:t>
            </a:r>
            <a:r>
              <a:rPr dirty="0" sz="1100">
                <a:latin typeface="Palatino Linotype"/>
                <a:cs typeface="Palatino Linotype"/>
              </a:rPr>
              <a:t>Ed.), </a:t>
            </a:r>
            <a:r>
              <a:rPr dirty="0" sz="1100" spc="-5">
                <a:latin typeface="Palatino Linotype"/>
                <a:cs typeface="Palatino Linotype"/>
              </a:rPr>
              <a:t>Roger </a:t>
            </a:r>
            <a:r>
              <a:rPr dirty="0" sz="1100">
                <a:latin typeface="Palatino Linotype"/>
                <a:cs typeface="Palatino Linotype"/>
              </a:rPr>
              <a:t>S. </a:t>
            </a:r>
            <a:r>
              <a:rPr dirty="0" sz="1100" spc="-5">
                <a:latin typeface="Palatino Linotype"/>
                <a:cs typeface="Palatino Linotype"/>
              </a:rPr>
              <a:t>Pressman,</a:t>
            </a:r>
            <a:r>
              <a:rPr dirty="0" sz="1100" spc="-1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2013.</a:t>
            </a:r>
            <a:endParaRPr sz="11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100">
                <a:latin typeface="Palatino Linotype"/>
                <a:cs typeface="Palatino Linotype"/>
              </a:rPr>
              <a:t>“Software Engineering” </a:t>
            </a:r>
            <a:r>
              <a:rPr dirty="0" sz="1100" spc="-5">
                <a:latin typeface="Palatino Linotype"/>
                <a:cs typeface="Palatino Linotype"/>
              </a:rPr>
              <a:t>(8th. </a:t>
            </a:r>
            <a:r>
              <a:rPr dirty="0" sz="1100">
                <a:latin typeface="Palatino Linotype"/>
                <a:cs typeface="Palatino Linotype"/>
              </a:rPr>
              <a:t>Ed.), Ian Sommerville,</a:t>
            </a:r>
            <a:r>
              <a:rPr dirty="0" sz="1100" spc="-1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2007.</a:t>
            </a:r>
            <a:endParaRPr sz="11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100" i="1">
                <a:latin typeface="Palatino Linotype"/>
                <a:cs typeface="Palatino Linotype"/>
              </a:rPr>
              <a:t>“Guide </a:t>
            </a:r>
            <a:r>
              <a:rPr dirty="0" sz="1100" spc="-5" i="1">
                <a:latin typeface="Palatino Linotype"/>
                <a:cs typeface="Palatino Linotype"/>
              </a:rPr>
              <a:t>to the Software Engineering </a:t>
            </a:r>
            <a:r>
              <a:rPr dirty="0" sz="1100" i="1">
                <a:latin typeface="Palatino Linotype"/>
                <a:cs typeface="Palatino Linotype"/>
              </a:rPr>
              <a:t>Body </a:t>
            </a:r>
            <a:r>
              <a:rPr dirty="0" sz="1100" spc="-5" i="1">
                <a:latin typeface="Palatino Linotype"/>
                <a:cs typeface="Palatino Linotype"/>
              </a:rPr>
              <a:t>of Knowledge”,</a:t>
            </a:r>
            <a:r>
              <a:rPr dirty="0" sz="1100" spc="-90" i="1">
                <a:latin typeface="Palatino Linotype"/>
                <a:cs typeface="Palatino Linotype"/>
              </a:rPr>
              <a:t> </a:t>
            </a:r>
            <a:r>
              <a:rPr dirty="0" sz="1100" spc="5" i="1">
                <a:latin typeface="Palatino Linotype"/>
                <a:cs typeface="Palatino Linotype"/>
              </a:rPr>
              <a:t>2004.</a:t>
            </a:r>
            <a:endParaRPr sz="11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100">
                <a:latin typeface="Palatino Linotype"/>
                <a:cs typeface="Palatino Linotype"/>
              </a:rPr>
              <a:t>”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5">
                <a:latin typeface="Palatino Linotype"/>
                <a:cs typeface="Palatino Linotype"/>
              </a:rPr>
              <a:t>Yazılım</a:t>
            </a:r>
            <a:r>
              <a:rPr dirty="0" sz="1100" spc="-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Mühendisliğine</a:t>
            </a:r>
            <a:r>
              <a:rPr dirty="0" sz="1100" spc="-65">
                <a:latin typeface="Palatino Linotype"/>
                <a:cs typeface="Palatino Linotype"/>
              </a:rPr>
              <a:t> </a:t>
            </a:r>
            <a:r>
              <a:rPr dirty="0" sz="1100" spc="5">
                <a:latin typeface="Palatino Linotype"/>
                <a:cs typeface="Palatino Linotype"/>
              </a:rPr>
              <a:t>Giriş”,</a:t>
            </a:r>
            <a:r>
              <a:rPr dirty="0" sz="1100" spc="-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TBİL-211,</a:t>
            </a:r>
            <a:r>
              <a:rPr dirty="0" sz="1100" spc="-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Dr.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 spc="5">
                <a:latin typeface="Palatino Linotype"/>
                <a:cs typeface="Palatino Linotype"/>
              </a:rPr>
              <a:t>Ali</a:t>
            </a:r>
            <a:r>
              <a:rPr dirty="0" sz="1100" spc="-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Arifoğlu.</a:t>
            </a:r>
            <a:endParaRPr sz="11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100" spc="5">
                <a:latin typeface="Palatino Linotype"/>
                <a:cs typeface="Palatino Linotype"/>
              </a:rPr>
              <a:t>”Yazılım</a:t>
            </a:r>
            <a:r>
              <a:rPr dirty="0" sz="1100" spc="-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Mühendisliği”</a:t>
            </a:r>
            <a:r>
              <a:rPr dirty="0" sz="1100" spc="-65">
                <a:latin typeface="Palatino Linotype"/>
                <a:cs typeface="Palatino Linotype"/>
              </a:rPr>
              <a:t> </a:t>
            </a:r>
            <a:r>
              <a:rPr dirty="0" sz="1100" spc="-5">
                <a:latin typeface="Palatino Linotype"/>
                <a:cs typeface="Palatino Linotype"/>
              </a:rPr>
              <a:t>(2.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Basım),</a:t>
            </a:r>
            <a:r>
              <a:rPr dirty="0" sz="1100" spc="-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Dr.</a:t>
            </a:r>
            <a:r>
              <a:rPr dirty="0" sz="1100" spc="-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M.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Erhan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Sarıdoğan,</a:t>
            </a:r>
            <a:r>
              <a:rPr dirty="0" sz="1100" spc="-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2008,</a:t>
            </a:r>
            <a:r>
              <a:rPr dirty="0" sz="1100" spc="-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İstanbul:</a:t>
            </a:r>
            <a:r>
              <a:rPr dirty="0" sz="1100" spc="-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Papatya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5">
                <a:latin typeface="Palatino Linotype"/>
                <a:cs typeface="Palatino Linotype"/>
              </a:rPr>
              <a:t>Yayıncılık.</a:t>
            </a:r>
            <a:endParaRPr sz="1100">
              <a:latin typeface="Palatino Linotype"/>
              <a:cs typeface="Palatino Linotype"/>
            </a:endParaRPr>
          </a:p>
          <a:p>
            <a:pPr marL="241300" marR="508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100" spc="5">
                <a:latin typeface="Palatino Linotype"/>
                <a:cs typeface="Palatino Linotype"/>
              </a:rPr>
              <a:t>Kalıpsiz,</a:t>
            </a:r>
            <a:r>
              <a:rPr dirty="0" sz="1100" spc="-50">
                <a:latin typeface="Palatino Linotype"/>
                <a:cs typeface="Palatino Linotype"/>
              </a:rPr>
              <a:t> </a:t>
            </a:r>
            <a:r>
              <a:rPr dirty="0" sz="1100" spc="-5">
                <a:latin typeface="Palatino Linotype"/>
                <a:cs typeface="Palatino Linotype"/>
              </a:rPr>
              <a:t>O.,</a:t>
            </a:r>
            <a:r>
              <a:rPr dirty="0" sz="1100">
                <a:latin typeface="Palatino Linotype"/>
                <a:cs typeface="Palatino Linotype"/>
              </a:rPr>
              <a:t> Buharalı,</a:t>
            </a:r>
            <a:r>
              <a:rPr dirty="0" sz="1100" spc="-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A.,</a:t>
            </a:r>
            <a:r>
              <a:rPr dirty="0" sz="1100" spc="-20">
                <a:latin typeface="Palatino Linotype"/>
                <a:cs typeface="Palatino Linotype"/>
              </a:rPr>
              <a:t> </a:t>
            </a:r>
            <a:r>
              <a:rPr dirty="0" sz="1100" spc="5">
                <a:latin typeface="Palatino Linotype"/>
                <a:cs typeface="Palatino Linotype"/>
              </a:rPr>
              <a:t>Biricik,</a:t>
            </a:r>
            <a:r>
              <a:rPr dirty="0" sz="1100" spc="-70">
                <a:latin typeface="Palatino Linotype"/>
                <a:cs typeface="Palatino Linotype"/>
              </a:rPr>
              <a:t> </a:t>
            </a:r>
            <a:r>
              <a:rPr dirty="0" sz="1100" spc="-5">
                <a:latin typeface="Palatino Linotype"/>
                <a:cs typeface="Palatino Linotype"/>
              </a:rPr>
              <a:t>G.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(2005).</a:t>
            </a:r>
            <a:r>
              <a:rPr dirty="0" sz="1100" spc="-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Bilgisayar</a:t>
            </a:r>
            <a:r>
              <a:rPr dirty="0" sz="1100" spc="-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Bilimlerinde</a:t>
            </a:r>
            <a:r>
              <a:rPr dirty="0" sz="1100" spc="-55">
                <a:latin typeface="Palatino Linotype"/>
                <a:cs typeface="Palatino Linotype"/>
              </a:rPr>
              <a:t> </a:t>
            </a:r>
            <a:r>
              <a:rPr dirty="0" sz="1100" spc="-5">
                <a:latin typeface="Palatino Linotype"/>
                <a:cs typeface="Palatino Linotype"/>
              </a:rPr>
              <a:t>Sistem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5">
                <a:latin typeface="Palatino Linotype"/>
                <a:cs typeface="Palatino Linotype"/>
              </a:rPr>
              <a:t>Analizi</a:t>
            </a:r>
            <a:r>
              <a:rPr dirty="0" sz="1100" spc="-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ve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Tasarımı</a:t>
            </a:r>
            <a:r>
              <a:rPr dirty="0" sz="1100" spc="-30">
                <a:latin typeface="Palatino Linotype"/>
                <a:cs typeface="Palatino Linotype"/>
              </a:rPr>
              <a:t> </a:t>
            </a:r>
            <a:r>
              <a:rPr dirty="0" sz="1100" spc="-5">
                <a:latin typeface="Palatino Linotype"/>
                <a:cs typeface="Palatino Linotype"/>
              </a:rPr>
              <a:t>Nesneye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Yönelik  Modelleme. İstanbul: Papatya</a:t>
            </a:r>
            <a:r>
              <a:rPr dirty="0" sz="1100" spc="-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Yayıncılık.</a:t>
            </a:r>
            <a:endParaRPr sz="11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100" spc="5">
                <a:latin typeface="Palatino Linotype"/>
                <a:cs typeface="Palatino Linotype"/>
              </a:rPr>
              <a:t>Buzluca,</a:t>
            </a:r>
            <a:r>
              <a:rPr dirty="0" sz="1100" spc="-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F.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(2010)</a:t>
            </a:r>
            <a:r>
              <a:rPr dirty="0" sz="1100" spc="-40">
                <a:latin typeface="Palatino Linotype"/>
                <a:cs typeface="Palatino Linotype"/>
              </a:rPr>
              <a:t> </a:t>
            </a:r>
            <a:r>
              <a:rPr dirty="0" sz="1100" spc="5">
                <a:latin typeface="Palatino Linotype"/>
                <a:cs typeface="Palatino Linotype"/>
              </a:rPr>
              <a:t>Yazılım</a:t>
            </a:r>
            <a:r>
              <a:rPr dirty="0" sz="1100" spc="-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Modelleme</a:t>
            </a:r>
            <a:r>
              <a:rPr dirty="0" sz="1100" spc="-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ve Tasarımı</a:t>
            </a:r>
            <a:r>
              <a:rPr dirty="0" sz="1100" spc="-30">
                <a:latin typeface="Palatino Linotype"/>
                <a:cs typeface="Palatino Linotype"/>
              </a:rPr>
              <a:t> </a:t>
            </a:r>
            <a:r>
              <a:rPr dirty="0" sz="1100" spc="-5">
                <a:latin typeface="Palatino Linotype"/>
                <a:cs typeface="Palatino Linotype"/>
              </a:rPr>
              <a:t>ders</a:t>
            </a:r>
            <a:r>
              <a:rPr dirty="0" sz="1100">
                <a:latin typeface="Palatino Linotype"/>
                <a:cs typeface="Palatino Linotype"/>
              </a:rPr>
              <a:t> notları</a:t>
            </a:r>
            <a:r>
              <a:rPr dirty="0" sz="1100" spc="-30">
                <a:latin typeface="Palatino Linotype"/>
                <a:cs typeface="Palatino Linotype"/>
              </a:rPr>
              <a:t> </a:t>
            </a:r>
            <a:r>
              <a:rPr dirty="0" sz="1100" spc="-5">
                <a:latin typeface="Palatino Linotype"/>
                <a:cs typeface="Palatino Linotype"/>
              </a:rPr>
              <a:t>(</a:t>
            </a:r>
            <a:r>
              <a:rPr dirty="0" sz="1100" spc="-5">
                <a:latin typeface="Palatino Linotype"/>
                <a:cs typeface="Palatino Linotype"/>
                <a:hlinkClick r:id="rId2"/>
              </a:rPr>
              <a:t>http://www.buzluca.info/dersler.html)</a:t>
            </a:r>
            <a:endParaRPr sz="11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100" spc="-5">
                <a:latin typeface="Palatino Linotype"/>
                <a:cs typeface="Palatino Linotype"/>
              </a:rPr>
              <a:t>Hacettepe Üniversitesi </a:t>
            </a:r>
            <a:r>
              <a:rPr dirty="0" sz="1100">
                <a:latin typeface="Palatino Linotype"/>
                <a:cs typeface="Palatino Linotype"/>
              </a:rPr>
              <a:t>BBS-651, A. Tarhan,</a:t>
            </a:r>
            <a:r>
              <a:rPr dirty="0" sz="1100" spc="-1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2010.</a:t>
            </a:r>
            <a:endParaRPr sz="11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100" spc="5">
                <a:latin typeface="Palatino Linotype"/>
                <a:cs typeface="Palatino Linotype"/>
              </a:rPr>
              <a:t>Yazılım </a:t>
            </a:r>
            <a:r>
              <a:rPr dirty="0" sz="1100" spc="-5">
                <a:latin typeface="Palatino Linotype"/>
                <a:cs typeface="Palatino Linotype"/>
              </a:rPr>
              <a:t>Proje </a:t>
            </a:r>
            <a:r>
              <a:rPr dirty="0" sz="1100">
                <a:latin typeface="Palatino Linotype"/>
                <a:cs typeface="Palatino Linotype"/>
              </a:rPr>
              <a:t>Yönetimi, Yrd. Doç. Dr. Hacer</a:t>
            </a:r>
            <a:r>
              <a:rPr dirty="0" sz="1100" spc="-185">
                <a:latin typeface="Palatino Linotype"/>
                <a:cs typeface="Palatino Linotype"/>
              </a:rPr>
              <a:t> </a:t>
            </a:r>
            <a:r>
              <a:rPr dirty="0" sz="1100" spc="-5">
                <a:latin typeface="Palatino Linotype"/>
                <a:cs typeface="Palatino Linotype"/>
              </a:rPr>
              <a:t>KARACAN</a:t>
            </a:r>
            <a:endParaRPr sz="1100">
              <a:latin typeface="Palatino Linotype"/>
              <a:cs typeface="Palatino Linotype"/>
            </a:endParaRPr>
          </a:p>
          <a:p>
            <a:pPr marL="229870" marR="3037840">
              <a:lnSpc>
                <a:spcPct val="157000"/>
              </a:lnSpc>
              <a:spcBef>
                <a:spcPts val="55"/>
              </a:spcBef>
            </a:pPr>
            <a:r>
              <a:rPr dirty="0" u="sng" sz="900" spc="-5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3"/>
              </a:rPr>
              <a:t>http://blog.alisuleymantopuz.com/2014/08/30/yazilim-mimarisi-ve-tasarimi-nedir/ </a:t>
            </a:r>
            <a:r>
              <a:rPr dirty="0" sz="900" spc="-5">
                <a:solidFill>
                  <a:srgbClr val="6DAC1C"/>
                </a:solidFill>
                <a:latin typeface="Calibri"/>
                <a:cs typeface="Calibri"/>
              </a:rPr>
              <a:t> </a:t>
            </a:r>
            <a:r>
              <a:rPr dirty="0" u="sng" sz="900" spc="-5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4"/>
              </a:rPr>
              <a:t>http://www.akifsahman.com/?p=175 </a:t>
            </a:r>
            <a:r>
              <a:rPr dirty="0" sz="900" spc="-5">
                <a:solidFill>
                  <a:srgbClr val="6DAC1C"/>
                </a:solidFill>
                <a:latin typeface="Calibri"/>
                <a:cs typeface="Calibri"/>
              </a:rPr>
              <a:t> </a:t>
            </a:r>
            <a:r>
              <a:rPr dirty="0" u="sng" sz="900" spc="-5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5"/>
              </a:rPr>
              <a:t>https://ece.uwaterloo.ca/~se464/08ST/index.php?src=lecture </a:t>
            </a:r>
            <a:r>
              <a:rPr dirty="0" sz="900" spc="-5">
                <a:solidFill>
                  <a:srgbClr val="6DAC1C"/>
                </a:solidFill>
                <a:latin typeface="Calibri"/>
                <a:cs typeface="Calibri"/>
              </a:rPr>
              <a:t> </a:t>
            </a:r>
            <a:r>
              <a:rPr dirty="0" u="sng" sz="900" spc="-5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6"/>
              </a:rPr>
              <a:t>http://info.psu.edu.sa/psu/cis/azarrad/se505.htm </a:t>
            </a:r>
            <a:r>
              <a:rPr dirty="0" sz="900" spc="-5">
                <a:solidFill>
                  <a:srgbClr val="6DAC1C"/>
                </a:solidFill>
                <a:latin typeface="Calibri"/>
                <a:cs typeface="Calibri"/>
              </a:rPr>
              <a:t> </a:t>
            </a:r>
            <a:r>
              <a:rPr dirty="0" u="sng" sz="900" spc="-5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7"/>
              </a:rPr>
              <a:t>http://www.metinakbulut.com/YAZILIM-MIMARISI/ </a:t>
            </a:r>
            <a:r>
              <a:rPr dirty="0" sz="900" spc="-5">
                <a:solidFill>
                  <a:srgbClr val="6DAC1C"/>
                </a:solidFill>
                <a:latin typeface="Calibri"/>
                <a:cs typeface="Calibri"/>
              </a:rPr>
              <a:t> </a:t>
            </a:r>
            <a:r>
              <a:rPr dirty="0" u="sng" sz="900" spc="-5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8"/>
              </a:rPr>
              <a:t>http://ceng.gazi.edu.tr/~hkaracan/source/YPY_H3.pdf </a:t>
            </a:r>
            <a:r>
              <a:rPr dirty="0" sz="900" spc="-5">
                <a:solidFill>
                  <a:srgbClr val="6DAC1C"/>
                </a:solidFill>
                <a:latin typeface="Calibri"/>
                <a:cs typeface="Calibri"/>
              </a:rPr>
              <a:t> </a:t>
            </a:r>
            <a:r>
              <a:rPr dirty="0" u="sng" sz="900" spc="-5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9"/>
              </a:rPr>
              <a:t>http://iiscs.wssu.edu/drupal/node/3399 </a:t>
            </a:r>
            <a:r>
              <a:rPr dirty="0" sz="900" spc="-5">
                <a:solidFill>
                  <a:srgbClr val="6DAC1C"/>
                </a:solidFill>
                <a:latin typeface="Calibri"/>
                <a:cs typeface="Calibri"/>
              </a:rPr>
              <a:t> </a:t>
            </a:r>
            <a:r>
              <a:rPr dirty="0" u="sng" sz="900" spc="-5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10"/>
              </a:rPr>
              <a:t>http://www.cs.toronto.edu/~sme/CSC340F/slides/21-architecture.pdf </a:t>
            </a:r>
            <a:r>
              <a:rPr dirty="0" sz="900" spc="-5">
                <a:solidFill>
                  <a:srgbClr val="6DAC1C"/>
                </a:solidFill>
                <a:latin typeface="Calibri"/>
                <a:cs typeface="Calibri"/>
              </a:rPr>
              <a:t> </a:t>
            </a:r>
            <a:r>
              <a:rPr dirty="0" u="sng" sz="900" spc="-5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11"/>
              </a:rPr>
              <a:t>http://www.users.abo.fi/lpetre/SA10/</a:t>
            </a:r>
            <a:endParaRPr sz="900">
              <a:latin typeface="Calibri"/>
              <a:cs typeface="Calibri"/>
            </a:endParaRPr>
          </a:p>
          <a:p>
            <a:pPr marL="229870">
              <a:lnSpc>
                <a:spcPct val="100000"/>
              </a:lnSpc>
              <a:spcBef>
                <a:spcPts val="620"/>
              </a:spcBef>
            </a:pPr>
            <a:r>
              <a:rPr dirty="0" u="sng" sz="900" spc="-5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12"/>
              </a:rPr>
              <a:t>http://sulc3.com/model.html</a:t>
            </a:r>
            <a:endParaRPr sz="900">
              <a:latin typeface="Calibri"/>
              <a:cs typeface="Calibri"/>
            </a:endParaRPr>
          </a:p>
          <a:p>
            <a:pPr marL="229870">
              <a:lnSpc>
                <a:spcPct val="100000"/>
              </a:lnSpc>
              <a:spcBef>
                <a:spcPts val="625"/>
              </a:spcBef>
            </a:pPr>
            <a:r>
              <a:rPr dirty="0" u="sng" sz="900" spc="-5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13"/>
              </a:rPr>
              <a:t>http://salyangoz.com.tr/blog/2013/11/23/digerleri/yazilim-gelistirme-surec-modelleri-3/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60"/>
              <a:t>Sorularınız	</a:t>
            </a:r>
          </a:p>
        </p:txBody>
      </p:sp>
      <p:sp>
        <p:nvSpPr>
          <p:cNvPr id="3" name="object 3"/>
          <p:cNvSpPr/>
          <p:nvPr/>
        </p:nvSpPr>
        <p:spPr>
          <a:xfrm>
            <a:off x="3123088" y="2436772"/>
            <a:ext cx="2937748" cy="2806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60"/>
              <a:t>Gerçekleştirim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709913"/>
            <a:ext cx="3270250" cy="162560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95"/>
              </a:spcBef>
              <a:buClr>
                <a:srgbClr val="1CACE3"/>
              </a:buClr>
              <a:buChar char="◦"/>
              <a:tabLst>
                <a:tab pos="195580" algn="l"/>
              </a:tabLst>
            </a:pPr>
            <a:r>
              <a:rPr dirty="0" sz="1800" spc="-15">
                <a:solidFill>
                  <a:srgbClr val="C00000"/>
                </a:solidFill>
                <a:latin typeface="Calibri"/>
                <a:cs typeface="Calibri"/>
              </a:rPr>
              <a:t>Kodlama</a:t>
            </a:r>
            <a:endParaRPr sz="1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00"/>
              </a:spcBef>
              <a:buClr>
                <a:srgbClr val="1CACE3"/>
              </a:buClr>
              <a:buChar char="◦"/>
              <a:tabLst>
                <a:tab pos="195580" algn="l"/>
              </a:tabLst>
            </a:pPr>
            <a:r>
              <a:rPr dirty="0" sz="1800" spc="-50">
                <a:solidFill>
                  <a:srgbClr val="C00000"/>
                </a:solidFill>
                <a:latin typeface="Calibri"/>
                <a:cs typeface="Calibri"/>
              </a:rPr>
              <a:t>Test</a:t>
            </a:r>
            <a:r>
              <a:rPr dirty="0" sz="1800" spc="-2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00000"/>
                </a:solidFill>
                <a:latin typeface="Calibri"/>
                <a:cs typeface="Calibri"/>
              </a:rPr>
              <a:t>etme</a:t>
            </a:r>
            <a:endParaRPr sz="1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980"/>
              </a:spcBef>
              <a:buClr>
                <a:srgbClr val="1CACE3"/>
              </a:buClr>
              <a:buChar char="◦"/>
              <a:tabLst>
                <a:tab pos="195580" algn="l"/>
              </a:tabLst>
            </a:pPr>
            <a:r>
              <a:rPr dirty="0" sz="1800" spc="-10">
                <a:solidFill>
                  <a:srgbClr val="C00000"/>
                </a:solidFill>
                <a:latin typeface="Calibri"/>
                <a:cs typeface="Calibri"/>
              </a:rPr>
              <a:t>Kurulum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  <a:spcBef>
                <a:spcPts val="980"/>
              </a:spcBef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çalışmalarının yapıldığı</a:t>
            </a:r>
            <a:r>
              <a:rPr dirty="0" sz="18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aşamadır.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7119" y="3708400"/>
            <a:ext cx="2153920" cy="1978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36340" y="3708400"/>
            <a:ext cx="2067560" cy="1610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66179" y="3630167"/>
            <a:ext cx="2242820" cy="1901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53580" y="4572000"/>
            <a:ext cx="1036320" cy="101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41039" y="4417059"/>
            <a:ext cx="495300" cy="281940"/>
          </a:xfrm>
          <a:custGeom>
            <a:avLst/>
            <a:gdLst/>
            <a:ahLst/>
            <a:cxnLst/>
            <a:rect l="l" t="t" r="r" b="b"/>
            <a:pathLst>
              <a:path w="495300" h="281939">
                <a:moveTo>
                  <a:pt x="354330" y="0"/>
                </a:moveTo>
                <a:lnTo>
                  <a:pt x="354330" y="70484"/>
                </a:lnTo>
                <a:lnTo>
                  <a:pt x="0" y="70484"/>
                </a:lnTo>
                <a:lnTo>
                  <a:pt x="0" y="211454"/>
                </a:lnTo>
                <a:lnTo>
                  <a:pt x="354330" y="211454"/>
                </a:lnTo>
                <a:lnTo>
                  <a:pt x="354330" y="281939"/>
                </a:lnTo>
                <a:lnTo>
                  <a:pt x="495300" y="140969"/>
                </a:lnTo>
                <a:lnTo>
                  <a:pt x="35433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41039" y="4417059"/>
            <a:ext cx="495300" cy="281940"/>
          </a:xfrm>
          <a:custGeom>
            <a:avLst/>
            <a:gdLst/>
            <a:ahLst/>
            <a:cxnLst/>
            <a:rect l="l" t="t" r="r" b="b"/>
            <a:pathLst>
              <a:path w="495300" h="281939">
                <a:moveTo>
                  <a:pt x="0" y="70484"/>
                </a:moveTo>
                <a:lnTo>
                  <a:pt x="354330" y="70484"/>
                </a:lnTo>
                <a:lnTo>
                  <a:pt x="354330" y="0"/>
                </a:lnTo>
                <a:lnTo>
                  <a:pt x="495300" y="140969"/>
                </a:lnTo>
                <a:lnTo>
                  <a:pt x="354330" y="281939"/>
                </a:lnTo>
                <a:lnTo>
                  <a:pt x="354330" y="211454"/>
                </a:lnTo>
                <a:lnTo>
                  <a:pt x="0" y="211454"/>
                </a:lnTo>
                <a:lnTo>
                  <a:pt x="0" y="70484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40400" y="4417059"/>
            <a:ext cx="497840" cy="281940"/>
          </a:xfrm>
          <a:custGeom>
            <a:avLst/>
            <a:gdLst/>
            <a:ahLst/>
            <a:cxnLst/>
            <a:rect l="l" t="t" r="r" b="b"/>
            <a:pathLst>
              <a:path w="497839" h="281939">
                <a:moveTo>
                  <a:pt x="356870" y="0"/>
                </a:moveTo>
                <a:lnTo>
                  <a:pt x="356870" y="70484"/>
                </a:lnTo>
                <a:lnTo>
                  <a:pt x="0" y="70484"/>
                </a:lnTo>
                <a:lnTo>
                  <a:pt x="0" y="211454"/>
                </a:lnTo>
                <a:lnTo>
                  <a:pt x="356870" y="211454"/>
                </a:lnTo>
                <a:lnTo>
                  <a:pt x="356870" y="281939"/>
                </a:lnTo>
                <a:lnTo>
                  <a:pt x="497839" y="140969"/>
                </a:lnTo>
                <a:lnTo>
                  <a:pt x="35687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40400" y="4417059"/>
            <a:ext cx="497840" cy="281940"/>
          </a:xfrm>
          <a:custGeom>
            <a:avLst/>
            <a:gdLst/>
            <a:ahLst/>
            <a:cxnLst/>
            <a:rect l="l" t="t" r="r" b="b"/>
            <a:pathLst>
              <a:path w="497839" h="281939">
                <a:moveTo>
                  <a:pt x="0" y="70484"/>
                </a:moveTo>
                <a:lnTo>
                  <a:pt x="356870" y="70484"/>
                </a:lnTo>
                <a:lnTo>
                  <a:pt x="356870" y="0"/>
                </a:lnTo>
                <a:lnTo>
                  <a:pt x="497839" y="140969"/>
                </a:lnTo>
                <a:lnTo>
                  <a:pt x="356870" y="281939"/>
                </a:lnTo>
                <a:lnTo>
                  <a:pt x="356870" y="211454"/>
                </a:lnTo>
                <a:lnTo>
                  <a:pt x="0" y="211454"/>
                </a:lnTo>
                <a:lnTo>
                  <a:pt x="0" y="70484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Resul DAŞ</dc:creator>
  <dc:title>YMT 412-Yazılım Kalite Ve Güvencesi  Test Stratejileri</dc:title>
  <dcterms:created xsi:type="dcterms:W3CDTF">2019-02-27T06:55:40Z</dcterms:created>
  <dcterms:modified xsi:type="dcterms:W3CDTF">2019-02-27T06:55:40Z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2019-02-27T00:00:00Z</vt:filetime>
  </property>
</Properties>
</file>