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060" y="913841"/>
            <a:ext cx="762187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rgbClr val="839F5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31510" y="282068"/>
            <a:ext cx="4537822" cy="1278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63353" y="2149266"/>
            <a:ext cx="6817652" cy="3815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060" y="913841"/>
            <a:ext cx="762187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70" y="1822830"/>
            <a:ext cx="7614259" cy="438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rgbClr val="839F5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22514" y="6521907"/>
            <a:ext cx="40767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  <a:r>
              <a:rPr dirty="0"/>
              <a:t>/47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p.nedir.com/" TargetMode="External"/><Relationship Id="rId3" Type="http://schemas.openxmlformats.org/officeDocument/2006/relationships/hyperlink" Target="http://yon.nedir.com/" TargetMode="External"/><Relationship Id="rId4" Type="http://schemas.openxmlformats.org/officeDocument/2006/relationships/hyperlink" Target="http://is.nedir.com/" TargetMode="External"/><Relationship Id="rId5" Type="http://schemas.openxmlformats.org/officeDocument/2006/relationships/hyperlink" Target="http://yonetim.nedir.com/" TargetMode="External"/><Relationship Id="rId6" Type="http://schemas.openxmlformats.org/officeDocument/2006/relationships/image" Target="../media/image6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gile_software_development" TargetMode="External"/><Relationship Id="rId3" Type="http://schemas.openxmlformats.org/officeDocument/2006/relationships/hyperlink" Target="http://www.mshowto.org/microsoft-visual-studio-team-foundation-server-nedir.html" TargetMode="External"/><Relationship Id="rId4" Type="http://schemas.openxmlformats.org/officeDocument/2006/relationships/hyperlink" Target="http://www.kurumsaljava.com/download/10/" TargetMode="External"/><Relationship Id="rId5" Type="http://schemas.openxmlformats.org/officeDocument/2006/relationships/hyperlink" Target="http://www.tubitak.gov.tr/tr/destekler/akademik/uygulamalar-ve-yonergeler/icerik-" TargetMode="External"/><Relationship Id="rId6" Type="http://schemas.openxmlformats.org/officeDocument/2006/relationships/hyperlink" Target="http://images.slideplayer.biz.tr/8/2395426/slides/slide_27.jpg" TargetMode="External"/><Relationship Id="rId7" Type="http://schemas.openxmlformats.org/officeDocument/2006/relationships/hyperlink" Target="http://www.bayramucuncu.com/wp-content/uploads/2013/04/Ads%C4%B1z.png" TargetMode="External"/><Relationship Id="rId8" Type="http://schemas.openxmlformats.org/officeDocument/2006/relationships/hyperlink" Target="http://antasya.com/Images/is-alanlarimiz/yazilim-sistemleri/agile-method.png" TargetMode="External"/><Relationship Id="rId9" Type="http://schemas.openxmlformats.org/officeDocument/2006/relationships/hyperlink" Target="http://volkansel.com/wp-content/uploads/2014/07/agile-scrum.jpg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0714" y="3095955"/>
            <a:ext cx="7315834" cy="1168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355090" marR="5080" indent="-1343025">
              <a:lnSpc>
                <a:spcPts val="4130"/>
              </a:lnSpc>
              <a:spcBef>
                <a:spcPts val="855"/>
              </a:spcBef>
            </a:pPr>
            <a:r>
              <a:rPr dirty="0" sz="4050" spc="-30" b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dirty="0" sz="4050" spc="-70" b="0">
                <a:solidFill>
                  <a:srgbClr val="124262"/>
                </a:solidFill>
                <a:latin typeface="Calibri Light"/>
                <a:cs typeface="Calibri Light"/>
              </a:rPr>
              <a:t>412-Yazılım </a:t>
            </a:r>
            <a:r>
              <a:rPr dirty="0" sz="4050" spc="-60" b="0">
                <a:solidFill>
                  <a:srgbClr val="124262"/>
                </a:solidFill>
                <a:latin typeface="Calibri Light"/>
                <a:cs typeface="Calibri Light"/>
              </a:rPr>
              <a:t>Kalite </a:t>
            </a:r>
            <a:r>
              <a:rPr dirty="0" sz="4050" spc="-120" b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dirty="0" sz="4050" spc="-360" b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dirty="0" sz="4050" spc="-50" b="0">
                <a:solidFill>
                  <a:srgbClr val="124262"/>
                </a:solidFill>
                <a:latin typeface="Calibri Light"/>
                <a:cs typeface="Calibri Light"/>
              </a:rPr>
              <a:t>Güvencesi  </a:t>
            </a:r>
            <a:r>
              <a:rPr dirty="0" sz="4050" spc="-45" b="0">
                <a:solidFill>
                  <a:srgbClr val="2583C5"/>
                </a:solidFill>
                <a:latin typeface="Calibri Light"/>
                <a:cs typeface="Calibri Light"/>
              </a:rPr>
              <a:t>Çevik </a:t>
            </a:r>
            <a:r>
              <a:rPr dirty="0" sz="4050" spc="-75" b="0">
                <a:solidFill>
                  <a:srgbClr val="2583C5"/>
                </a:solidFill>
                <a:latin typeface="Calibri Light"/>
                <a:cs typeface="Calibri Light"/>
              </a:rPr>
              <a:t>Yazılım</a:t>
            </a:r>
            <a:r>
              <a:rPr dirty="0" sz="4050" spc="-215" b="0">
                <a:solidFill>
                  <a:srgbClr val="2583C5"/>
                </a:solidFill>
                <a:latin typeface="Calibri Light"/>
                <a:cs typeface="Calibri Light"/>
              </a:rPr>
              <a:t> </a:t>
            </a:r>
            <a:r>
              <a:rPr dirty="0" sz="4050" spc="-45" b="0">
                <a:solidFill>
                  <a:srgbClr val="2583C5"/>
                </a:solidFill>
                <a:latin typeface="Calibri Light"/>
                <a:cs typeface="Calibri Light"/>
              </a:rPr>
              <a:t>Geliştirme</a:t>
            </a:r>
            <a:endParaRPr sz="40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5764" y="3884676"/>
            <a:ext cx="1706879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1651" y="4638421"/>
            <a:ext cx="702182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31454" y="4552822"/>
            <a:ext cx="208152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9235" y="274320"/>
            <a:ext cx="6867525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5435" y="4872550"/>
            <a:ext cx="3584448" cy="183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6355" y="4789932"/>
            <a:ext cx="931163" cy="390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9273" y="4824476"/>
            <a:ext cx="43713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3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dirty="0" sz="1350" spc="-12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7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dirty="0" sz="1350" spc="-114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dirty="0" sz="1350" spc="-13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dirty="0" sz="1350" spc="-12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4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6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5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dirty="0" sz="1350" spc="9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dirty="0" sz="1350" spc="-10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dirty="0" sz="1350" spc="-105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dirty="0" sz="1350" spc="-11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2.Çevik </a:t>
            </a:r>
            <a:r>
              <a:rPr dirty="0" spc="-90"/>
              <a:t>Yazılım</a:t>
            </a:r>
            <a:r>
              <a:rPr dirty="0" spc="-180"/>
              <a:t> </a:t>
            </a:r>
            <a:r>
              <a:rPr dirty="0" spc="-105"/>
              <a:t>Yöntemi	</a:t>
            </a:r>
          </a:p>
        </p:txBody>
      </p:sp>
      <p:sp>
        <p:nvSpPr>
          <p:cNvPr id="3" name="object 3"/>
          <p:cNvSpPr/>
          <p:nvPr/>
        </p:nvSpPr>
        <p:spPr>
          <a:xfrm>
            <a:off x="867562" y="2313051"/>
            <a:ext cx="610870" cy="2875280"/>
          </a:xfrm>
          <a:custGeom>
            <a:avLst/>
            <a:gdLst/>
            <a:ahLst/>
            <a:cxnLst/>
            <a:rect l="l" t="t" r="r" b="b"/>
            <a:pathLst>
              <a:path w="610869" h="2875279">
                <a:moveTo>
                  <a:pt x="15265" y="0"/>
                </a:moveTo>
                <a:lnTo>
                  <a:pt x="48805" y="34322"/>
                </a:lnTo>
                <a:lnTo>
                  <a:pt x="81374" y="69231"/>
                </a:lnTo>
                <a:lnTo>
                  <a:pt x="112970" y="104710"/>
                </a:lnTo>
                <a:lnTo>
                  <a:pt x="143594" y="140742"/>
                </a:lnTo>
                <a:lnTo>
                  <a:pt x="173245" y="177308"/>
                </a:lnTo>
                <a:lnTo>
                  <a:pt x="201925" y="214393"/>
                </a:lnTo>
                <a:lnTo>
                  <a:pt x="229632" y="251978"/>
                </a:lnTo>
                <a:lnTo>
                  <a:pt x="256367" y="290046"/>
                </a:lnTo>
                <a:lnTo>
                  <a:pt x="282130" y="328580"/>
                </a:lnTo>
                <a:lnTo>
                  <a:pt x="306921" y="367563"/>
                </a:lnTo>
                <a:lnTo>
                  <a:pt x="330740" y="406978"/>
                </a:lnTo>
                <a:lnTo>
                  <a:pt x="353586" y="446807"/>
                </a:lnTo>
                <a:lnTo>
                  <a:pt x="375460" y="487033"/>
                </a:lnTo>
                <a:lnTo>
                  <a:pt x="396362" y="527639"/>
                </a:lnTo>
                <a:lnTo>
                  <a:pt x="416292" y="568607"/>
                </a:lnTo>
                <a:lnTo>
                  <a:pt x="435250" y="609920"/>
                </a:lnTo>
                <a:lnTo>
                  <a:pt x="453235" y="651562"/>
                </a:lnTo>
                <a:lnTo>
                  <a:pt x="470249" y="693514"/>
                </a:lnTo>
                <a:lnTo>
                  <a:pt x="486290" y="735760"/>
                </a:lnTo>
                <a:lnTo>
                  <a:pt x="501359" y="778281"/>
                </a:lnTo>
                <a:lnTo>
                  <a:pt x="515455" y="821062"/>
                </a:lnTo>
                <a:lnTo>
                  <a:pt x="528580" y="864084"/>
                </a:lnTo>
                <a:lnTo>
                  <a:pt x="540732" y="907331"/>
                </a:lnTo>
                <a:lnTo>
                  <a:pt x="551912" y="950785"/>
                </a:lnTo>
                <a:lnTo>
                  <a:pt x="562120" y="994429"/>
                </a:lnTo>
                <a:lnTo>
                  <a:pt x="571356" y="1038245"/>
                </a:lnTo>
                <a:lnTo>
                  <a:pt x="579620" y="1082217"/>
                </a:lnTo>
                <a:lnTo>
                  <a:pt x="586911" y="1126327"/>
                </a:lnTo>
                <a:lnTo>
                  <a:pt x="593230" y="1170558"/>
                </a:lnTo>
                <a:lnTo>
                  <a:pt x="598577" y="1214892"/>
                </a:lnTo>
                <a:lnTo>
                  <a:pt x="602952" y="1259312"/>
                </a:lnTo>
                <a:lnTo>
                  <a:pt x="606355" y="1303802"/>
                </a:lnTo>
                <a:lnTo>
                  <a:pt x="608785" y="1348343"/>
                </a:lnTo>
                <a:lnTo>
                  <a:pt x="610244" y="1392919"/>
                </a:lnTo>
                <a:lnTo>
                  <a:pt x="610730" y="1437513"/>
                </a:lnTo>
                <a:lnTo>
                  <a:pt x="610244" y="1482106"/>
                </a:lnTo>
                <a:lnTo>
                  <a:pt x="608785" y="1526682"/>
                </a:lnTo>
                <a:lnTo>
                  <a:pt x="606355" y="1571223"/>
                </a:lnTo>
                <a:lnTo>
                  <a:pt x="602952" y="1615713"/>
                </a:lnTo>
                <a:lnTo>
                  <a:pt x="598577" y="1660133"/>
                </a:lnTo>
                <a:lnTo>
                  <a:pt x="593230" y="1704467"/>
                </a:lnTo>
                <a:lnTo>
                  <a:pt x="586911" y="1748698"/>
                </a:lnTo>
                <a:lnTo>
                  <a:pt x="579620" y="1792808"/>
                </a:lnTo>
                <a:lnTo>
                  <a:pt x="571356" y="1836780"/>
                </a:lnTo>
                <a:lnTo>
                  <a:pt x="562120" y="1880596"/>
                </a:lnTo>
                <a:lnTo>
                  <a:pt x="551912" y="1924240"/>
                </a:lnTo>
                <a:lnTo>
                  <a:pt x="540732" y="1967694"/>
                </a:lnTo>
                <a:lnTo>
                  <a:pt x="528580" y="2010941"/>
                </a:lnTo>
                <a:lnTo>
                  <a:pt x="515455" y="2053963"/>
                </a:lnTo>
                <a:lnTo>
                  <a:pt x="501359" y="2096744"/>
                </a:lnTo>
                <a:lnTo>
                  <a:pt x="486290" y="2139265"/>
                </a:lnTo>
                <a:lnTo>
                  <a:pt x="470249" y="2181511"/>
                </a:lnTo>
                <a:lnTo>
                  <a:pt x="453235" y="2223463"/>
                </a:lnTo>
                <a:lnTo>
                  <a:pt x="435250" y="2265105"/>
                </a:lnTo>
                <a:lnTo>
                  <a:pt x="416292" y="2306418"/>
                </a:lnTo>
                <a:lnTo>
                  <a:pt x="396362" y="2347386"/>
                </a:lnTo>
                <a:lnTo>
                  <a:pt x="375460" y="2387992"/>
                </a:lnTo>
                <a:lnTo>
                  <a:pt x="353586" y="2428218"/>
                </a:lnTo>
                <a:lnTo>
                  <a:pt x="330740" y="2468047"/>
                </a:lnTo>
                <a:lnTo>
                  <a:pt x="306921" y="2507462"/>
                </a:lnTo>
                <a:lnTo>
                  <a:pt x="282130" y="2546445"/>
                </a:lnTo>
                <a:lnTo>
                  <a:pt x="256367" y="2584979"/>
                </a:lnTo>
                <a:lnTo>
                  <a:pt x="229632" y="2623047"/>
                </a:lnTo>
                <a:lnTo>
                  <a:pt x="201925" y="2660632"/>
                </a:lnTo>
                <a:lnTo>
                  <a:pt x="173245" y="2697717"/>
                </a:lnTo>
                <a:lnTo>
                  <a:pt x="143594" y="2734283"/>
                </a:lnTo>
                <a:lnTo>
                  <a:pt x="112970" y="2770315"/>
                </a:lnTo>
                <a:lnTo>
                  <a:pt x="81374" y="2805794"/>
                </a:lnTo>
                <a:lnTo>
                  <a:pt x="48805" y="2840703"/>
                </a:lnTo>
                <a:lnTo>
                  <a:pt x="15265" y="2875026"/>
                </a:lnTo>
                <a:lnTo>
                  <a:pt x="0" y="2859786"/>
                </a:lnTo>
                <a:lnTo>
                  <a:pt x="33655" y="2825329"/>
                </a:lnTo>
                <a:lnTo>
                  <a:pt x="66321" y="2790275"/>
                </a:lnTo>
                <a:lnTo>
                  <a:pt x="97998" y="2754642"/>
                </a:lnTo>
                <a:lnTo>
                  <a:pt x="128684" y="2718447"/>
                </a:lnTo>
                <a:lnTo>
                  <a:pt x="158380" y="2681709"/>
                </a:lnTo>
                <a:lnTo>
                  <a:pt x="187087" y="2644444"/>
                </a:lnTo>
                <a:lnTo>
                  <a:pt x="214803" y="2606672"/>
                </a:lnTo>
                <a:lnTo>
                  <a:pt x="241530" y="2568409"/>
                </a:lnTo>
                <a:lnTo>
                  <a:pt x="267267" y="2529674"/>
                </a:lnTo>
                <a:lnTo>
                  <a:pt x="292014" y="2490484"/>
                </a:lnTo>
                <a:lnTo>
                  <a:pt x="315771" y="2450857"/>
                </a:lnTo>
                <a:lnTo>
                  <a:pt x="338538" y="2410811"/>
                </a:lnTo>
                <a:lnTo>
                  <a:pt x="360316" y="2370364"/>
                </a:lnTo>
                <a:lnTo>
                  <a:pt x="381103" y="2329534"/>
                </a:lnTo>
                <a:lnTo>
                  <a:pt x="400901" y="2288339"/>
                </a:lnTo>
                <a:lnTo>
                  <a:pt x="419709" y="2246795"/>
                </a:lnTo>
                <a:lnTo>
                  <a:pt x="437526" y="2204922"/>
                </a:lnTo>
                <a:lnTo>
                  <a:pt x="454354" y="2162737"/>
                </a:lnTo>
                <a:lnTo>
                  <a:pt x="470192" y="2120258"/>
                </a:lnTo>
                <a:lnTo>
                  <a:pt x="485041" y="2077503"/>
                </a:lnTo>
                <a:lnTo>
                  <a:pt x="498899" y="2034489"/>
                </a:lnTo>
                <a:lnTo>
                  <a:pt x="511767" y="1991234"/>
                </a:lnTo>
                <a:lnTo>
                  <a:pt x="523646" y="1947756"/>
                </a:lnTo>
                <a:lnTo>
                  <a:pt x="534535" y="1904074"/>
                </a:lnTo>
                <a:lnTo>
                  <a:pt x="544433" y="1860204"/>
                </a:lnTo>
                <a:lnTo>
                  <a:pt x="553342" y="1816165"/>
                </a:lnTo>
                <a:lnTo>
                  <a:pt x="561261" y="1771974"/>
                </a:lnTo>
                <a:lnTo>
                  <a:pt x="568190" y="1727649"/>
                </a:lnTo>
                <a:lnTo>
                  <a:pt x="574130" y="1683209"/>
                </a:lnTo>
                <a:lnTo>
                  <a:pt x="579079" y="1638671"/>
                </a:lnTo>
                <a:lnTo>
                  <a:pt x="583039" y="1594052"/>
                </a:lnTo>
                <a:lnTo>
                  <a:pt x="586008" y="1549371"/>
                </a:lnTo>
                <a:lnTo>
                  <a:pt x="587988" y="1504645"/>
                </a:lnTo>
                <a:lnTo>
                  <a:pt x="588978" y="1459893"/>
                </a:lnTo>
                <a:lnTo>
                  <a:pt x="588978" y="1415132"/>
                </a:lnTo>
                <a:lnTo>
                  <a:pt x="587988" y="1370380"/>
                </a:lnTo>
                <a:lnTo>
                  <a:pt x="586008" y="1325654"/>
                </a:lnTo>
                <a:lnTo>
                  <a:pt x="583039" y="1280973"/>
                </a:lnTo>
                <a:lnTo>
                  <a:pt x="579079" y="1236354"/>
                </a:lnTo>
                <a:lnTo>
                  <a:pt x="574130" y="1191816"/>
                </a:lnTo>
                <a:lnTo>
                  <a:pt x="568190" y="1147376"/>
                </a:lnTo>
                <a:lnTo>
                  <a:pt x="561261" y="1103051"/>
                </a:lnTo>
                <a:lnTo>
                  <a:pt x="553342" y="1058860"/>
                </a:lnTo>
                <a:lnTo>
                  <a:pt x="544433" y="1014821"/>
                </a:lnTo>
                <a:lnTo>
                  <a:pt x="534535" y="970951"/>
                </a:lnTo>
                <a:lnTo>
                  <a:pt x="523646" y="927269"/>
                </a:lnTo>
                <a:lnTo>
                  <a:pt x="511767" y="883791"/>
                </a:lnTo>
                <a:lnTo>
                  <a:pt x="498899" y="840536"/>
                </a:lnTo>
                <a:lnTo>
                  <a:pt x="485041" y="797522"/>
                </a:lnTo>
                <a:lnTo>
                  <a:pt x="470192" y="754767"/>
                </a:lnTo>
                <a:lnTo>
                  <a:pt x="454354" y="712288"/>
                </a:lnTo>
                <a:lnTo>
                  <a:pt x="437526" y="670103"/>
                </a:lnTo>
                <a:lnTo>
                  <a:pt x="419709" y="628230"/>
                </a:lnTo>
                <a:lnTo>
                  <a:pt x="400901" y="586686"/>
                </a:lnTo>
                <a:lnTo>
                  <a:pt x="381103" y="545491"/>
                </a:lnTo>
                <a:lnTo>
                  <a:pt x="360316" y="504661"/>
                </a:lnTo>
                <a:lnTo>
                  <a:pt x="338538" y="464214"/>
                </a:lnTo>
                <a:lnTo>
                  <a:pt x="315771" y="424168"/>
                </a:lnTo>
                <a:lnTo>
                  <a:pt x="292014" y="384541"/>
                </a:lnTo>
                <a:lnTo>
                  <a:pt x="267267" y="345351"/>
                </a:lnTo>
                <a:lnTo>
                  <a:pt x="241530" y="306616"/>
                </a:lnTo>
                <a:lnTo>
                  <a:pt x="214803" y="268353"/>
                </a:lnTo>
                <a:lnTo>
                  <a:pt x="187087" y="230581"/>
                </a:lnTo>
                <a:lnTo>
                  <a:pt x="158380" y="193316"/>
                </a:lnTo>
                <a:lnTo>
                  <a:pt x="128684" y="156578"/>
                </a:lnTo>
                <a:lnTo>
                  <a:pt x="97998" y="120383"/>
                </a:lnTo>
                <a:lnTo>
                  <a:pt x="66321" y="84750"/>
                </a:lnTo>
                <a:lnTo>
                  <a:pt x="33655" y="49696"/>
                </a:lnTo>
                <a:lnTo>
                  <a:pt x="0" y="15239"/>
                </a:lnTo>
                <a:lnTo>
                  <a:pt x="15265" y="0"/>
                </a:lnTo>
                <a:close/>
              </a:path>
            </a:pathLst>
          </a:custGeom>
          <a:ln w="15240">
            <a:solidFill>
              <a:srgbClr val="1E9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6319" y="237896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19">
                <a:moveTo>
                  <a:pt x="0" y="274320"/>
                </a:moveTo>
                <a:lnTo>
                  <a:pt x="7292340" y="274320"/>
                </a:lnTo>
                <a:lnTo>
                  <a:pt x="729234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6319" y="237896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19">
                <a:moveTo>
                  <a:pt x="0" y="274320"/>
                </a:moveTo>
                <a:lnTo>
                  <a:pt x="7292340" y="274320"/>
                </a:lnTo>
                <a:lnTo>
                  <a:pt x="729234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108" y="23439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28" y="336779"/>
                </a:lnTo>
                <a:lnTo>
                  <a:pt x="257984" y="319503"/>
                </a:lnTo>
                <a:lnTo>
                  <a:pt x="292684" y="292703"/>
                </a:lnTo>
                <a:lnTo>
                  <a:pt x="319492" y="258007"/>
                </a:lnTo>
                <a:lnTo>
                  <a:pt x="336775" y="217046"/>
                </a:lnTo>
                <a:lnTo>
                  <a:pt x="342900" y="171450"/>
                </a:lnTo>
                <a:lnTo>
                  <a:pt x="336775" y="125853"/>
                </a:lnTo>
                <a:lnTo>
                  <a:pt x="319492" y="84892"/>
                </a:lnTo>
                <a:lnTo>
                  <a:pt x="292684" y="50196"/>
                </a:lnTo>
                <a:lnTo>
                  <a:pt x="257984" y="23396"/>
                </a:lnTo>
                <a:lnTo>
                  <a:pt x="217028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4108" y="23439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28" y="6120"/>
                </a:lnTo>
                <a:lnTo>
                  <a:pt x="257984" y="23396"/>
                </a:lnTo>
                <a:lnTo>
                  <a:pt x="292684" y="50196"/>
                </a:lnTo>
                <a:lnTo>
                  <a:pt x="319492" y="84892"/>
                </a:lnTo>
                <a:lnTo>
                  <a:pt x="336775" y="125853"/>
                </a:lnTo>
                <a:lnTo>
                  <a:pt x="342900" y="171450"/>
                </a:lnTo>
                <a:lnTo>
                  <a:pt x="336775" y="217046"/>
                </a:lnTo>
                <a:lnTo>
                  <a:pt x="319492" y="258007"/>
                </a:lnTo>
                <a:lnTo>
                  <a:pt x="292684" y="292703"/>
                </a:lnTo>
                <a:lnTo>
                  <a:pt x="257984" y="319503"/>
                </a:lnTo>
                <a:lnTo>
                  <a:pt x="217028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84732" y="279044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19">
                <a:moveTo>
                  <a:pt x="0" y="274320"/>
                </a:moveTo>
                <a:lnTo>
                  <a:pt x="7043928" y="274320"/>
                </a:lnTo>
                <a:lnTo>
                  <a:pt x="704392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4732" y="279044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19">
                <a:moveTo>
                  <a:pt x="0" y="274320"/>
                </a:moveTo>
                <a:lnTo>
                  <a:pt x="7043928" y="274320"/>
                </a:lnTo>
                <a:lnTo>
                  <a:pt x="7043928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2519" y="27553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2519" y="27553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0367" y="3201923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20"/>
                </a:moveTo>
                <a:lnTo>
                  <a:pt x="6908292" y="274320"/>
                </a:lnTo>
                <a:lnTo>
                  <a:pt x="69082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0367" y="3201923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20"/>
                </a:moveTo>
                <a:lnTo>
                  <a:pt x="6908292" y="274320"/>
                </a:lnTo>
                <a:lnTo>
                  <a:pt x="690829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9680" y="316687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9680" y="316687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64563" y="3613403"/>
            <a:ext cx="6864350" cy="274320"/>
          </a:xfrm>
          <a:custGeom>
            <a:avLst/>
            <a:gdLst/>
            <a:ahLst/>
            <a:cxnLst/>
            <a:rect l="l" t="t" r="r" b="b"/>
            <a:pathLst>
              <a:path w="6864350" h="274320">
                <a:moveTo>
                  <a:pt x="0" y="274320"/>
                </a:moveTo>
                <a:lnTo>
                  <a:pt x="6864096" y="274320"/>
                </a:lnTo>
                <a:lnTo>
                  <a:pt x="68640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4563" y="3613403"/>
            <a:ext cx="6864350" cy="274320"/>
          </a:xfrm>
          <a:custGeom>
            <a:avLst/>
            <a:gdLst/>
            <a:ahLst/>
            <a:cxnLst/>
            <a:rect l="l" t="t" r="r" b="b"/>
            <a:pathLst>
              <a:path w="6864350" h="274320">
                <a:moveTo>
                  <a:pt x="0" y="274320"/>
                </a:moveTo>
                <a:lnTo>
                  <a:pt x="6864096" y="274320"/>
                </a:lnTo>
                <a:lnTo>
                  <a:pt x="6864096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92352" y="357835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899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2352" y="357835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899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20367" y="4024884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19"/>
                </a:moveTo>
                <a:lnTo>
                  <a:pt x="6908292" y="274319"/>
                </a:lnTo>
                <a:lnTo>
                  <a:pt x="690829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20367" y="4024884"/>
            <a:ext cx="6908800" cy="274320"/>
          </a:xfrm>
          <a:custGeom>
            <a:avLst/>
            <a:gdLst/>
            <a:ahLst/>
            <a:cxnLst/>
            <a:rect l="l" t="t" r="r" b="b"/>
            <a:pathLst>
              <a:path w="6908800" h="274320">
                <a:moveTo>
                  <a:pt x="0" y="274319"/>
                </a:moveTo>
                <a:lnTo>
                  <a:pt x="6908292" y="274319"/>
                </a:lnTo>
                <a:lnTo>
                  <a:pt x="6908292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49680" y="398983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49680" y="398983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84732" y="443636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20">
                <a:moveTo>
                  <a:pt x="0" y="274319"/>
                </a:moveTo>
                <a:lnTo>
                  <a:pt x="7043928" y="274319"/>
                </a:lnTo>
                <a:lnTo>
                  <a:pt x="704392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4732" y="4436364"/>
            <a:ext cx="7044055" cy="274320"/>
          </a:xfrm>
          <a:custGeom>
            <a:avLst/>
            <a:gdLst/>
            <a:ahLst/>
            <a:cxnLst/>
            <a:rect l="l" t="t" r="r" b="b"/>
            <a:pathLst>
              <a:path w="7044055" h="274320">
                <a:moveTo>
                  <a:pt x="0" y="274319"/>
                </a:moveTo>
                <a:lnTo>
                  <a:pt x="7043928" y="274319"/>
                </a:lnTo>
                <a:lnTo>
                  <a:pt x="7043928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12519" y="44013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50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2519" y="440131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50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6319" y="484784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20">
                <a:moveTo>
                  <a:pt x="0" y="274319"/>
                </a:moveTo>
                <a:lnTo>
                  <a:pt x="7292340" y="274319"/>
                </a:lnTo>
                <a:lnTo>
                  <a:pt x="729234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6319" y="4847844"/>
            <a:ext cx="7292340" cy="274320"/>
          </a:xfrm>
          <a:custGeom>
            <a:avLst/>
            <a:gdLst/>
            <a:ahLst/>
            <a:cxnLst/>
            <a:rect l="l" t="t" r="r" b="b"/>
            <a:pathLst>
              <a:path w="7292340" h="274320">
                <a:moveTo>
                  <a:pt x="0" y="274319"/>
                </a:moveTo>
                <a:lnTo>
                  <a:pt x="7292340" y="274319"/>
                </a:lnTo>
                <a:lnTo>
                  <a:pt x="729234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5240">
            <a:solidFill>
              <a:srgbClr val="22B0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41552" y="2375662"/>
            <a:ext cx="6031230" cy="2708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Hızlı, </a:t>
            </a:r>
            <a:r>
              <a:rPr dirty="0" sz="1400" spc="-10">
                <a:latin typeface="Calibri"/>
                <a:cs typeface="Calibri"/>
              </a:rPr>
              <a:t>devamlı ve </a:t>
            </a:r>
            <a:r>
              <a:rPr dirty="0" sz="1400" spc="-5">
                <a:latin typeface="Calibri"/>
                <a:cs typeface="Calibri"/>
              </a:rPr>
              <a:t>kullanışlı yazılım </a:t>
            </a:r>
            <a:r>
              <a:rPr dirty="0" sz="1400" spc="-10">
                <a:latin typeface="Calibri"/>
                <a:cs typeface="Calibri"/>
              </a:rPr>
              <a:t>üreterek </a:t>
            </a:r>
            <a:r>
              <a:rPr dirty="0" sz="1400" spc="-5">
                <a:latin typeface="Calibri"/>
                <a:cs typeface="Calibri"/>
              </a:rPr>
              <a:t>müşteri </a:t>
            </a:r>
            <a:r>
              <a:rPr dirty="0" sz="1400" spc="-10">
                <a:latin typeface="Calibri"/>
                <a:cs typeface="Calibri"/>
              </a:rPr>
              <a:t>memnuniyeti </a:t>
            </a:r>
            <a:r>
              <a:rPr dirty="0" sz="1400" spc="-5">
                <a:latin typeface="Calibri"/>
                <a:cs typeface="Calibri"/>
              </a:rPr>
              <a:t>sağlamayı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amaçlar.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Geliştiriciler ile iş </a:t>
            </a:r>
            <a:r>
              <a:rPr dirty="0" sz="1400" spc="-5">
                <a:latin typeface="Calibri"/>
                <a:cs typeface="Calibri"/>
              </a:rPr>
              <a:t>adamları arasında günlük ve yakın </a:t>
            </a:r>
            <a:r>
              <a:rPr dirty="0" sz="1400">
                <a:latin typeface="Calibri"/>
                <a:cs typeface="Calibri"/>
              </a:rPr>
              <a:t>işbirliği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bulunmalıdır.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Çalışan </a:t>
            </a:r>
            <a:r>
              <a:rPr dirty="0" sz="1400" spc="-5">
                <a:latin typeface="Calibri"/>
                <a:cs typeface="Calibri"/>
              </a:rPr>
              <a:t>yazılım gelişimin </a:t>
            </a:r>
            <a:r>
              <a:rPr dirty="0" sz="1400">
                <a:latin typeface="Calibri"/>
                <a:cs typeface="Calibri"/>
              </a:rPr>
              <a:t>en </a:t>
            </a:r>
            <a:r>
              <a:rPr dirty="0" sz="1400" spc="-5">
                <a:latin typeface="Calibri"/>
                <a:cs typeface="Calibri"/>
              </a:rPr>
              <a:t>önemli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ölçüsüdür.</a:t>
            </a:r>
            <a:endParaRPr sz="1400">
              <a:latin typeface="Calibri"/>
              <a:cs typeface="Calibri"/>
            </a:endParaRPr>
          </a:p>
          <a:p>
            <a:pPr marL="396875" marR="1363345" indent="43180">
              <a:lnSpc>
                <a:spcPct val="193000"/>
              </a:lnSpc>
            </a:pPr>
            <a:r>
              <a:rPr dirty="0" sz="1400" spc="-15">
                <a:latin typeface="Calibri"/>
                <a:cs typeface="Calibri"/>
              </a:rPr>
              <a:t>Taleplerdeki </a:t>
            </a:r>
            <a:r>
              <a:rPr dirty="0" sz="1400" spc="-5">
                <a:latin typeface="Calibri"/>
                <a:cs typeface="Calibri"/>
              </a:rPr>
              <a:t>geç </a:t>
            </a:r>
            <a:r>
              <a:rPr dirty="0" sz="1400">
                <a:latin typeface="Calibri"/>
                <a:cs typeface="Calibri"/>
              </a:rPr>
              <a:t>değişikliklerin </a:t>
            </a:r>
            <a:r>
              <a:rPr dirty="0" sz="1400" spc="-5">
                <a:latin typeface="Calibri"/>
                <a:cs typeface="Calibri"/>
              </a:rPr>
              <a:t>de memnuniyetle </a:t>
            </a:r>
            <a:r>
              <a:rPr dirty="0" sz="1400" spc="-20">
                <a:latin typeface="Calibri"/>
                <a:cs typeface="Calibri"/>
              </a:rPr>
              <a:t>karşılanır.  </a:t>
            </a:r>
            <a:r>
              <a:rPr dirty="0" sz="1400" spc="-25">
                <a:latin typeface="Calibri"/>
                <a:cs typeface="Calibri"/>
              </a:rPr>
              <a:t>Yüz </a:t>
            </a:r>
            <a:r>
              <a:rPr dirty="0" sz="1400" spc="-15">
                <a:latin typeface="Calibri"/>
                <a:cs typeface="Calibri"/>
              </a:rPr>
              <a:t>yüze </a:t>
            </a:r>
            <a:r>
              <a:rPr dirty="0" sz="1400" spc="-5">
                <a:latin typeface="Calibri"/>
                <a:cs typeface="Calibri"/>
              </a:rPr>
              <a:t>görüşme </a:t>
            </a:r>
            <a:r>
              <a:rPr dirty="0" sz="1400">
                <a:latin typeface="Calibri"/>
                <a:cs typeface="Calibri"/>
              </a:rPr>
              <a:t>iletişimin en </a:t>
            </a:r>
            <a:r>
              <a:rPr dirty="0" sz="1400" spc="-10">
                <a:latin typeface="Calibri"/>
                <a:cs typeface="Calibri"/>
              </a:rPr>
              <a:t>güzel </a:t>
            </a:r>
            <a:r>
              <a:rPr dirty="0" sz="1400" spc="-25">
                <a:latin typeface="Calibri"/>
                <a:cs typeface="Calibri"/>
              </a:rPr>
              <a:t>yoludur.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Kendi kendini </a:t>
            </a:r>
            <a:r>
              <a:rPr dirty="0" sz="1400" spc="-15">
                <a:latin typeface="Calibri"/>
                <a:cs typeface="Calibri"/>
              </a:rPr>
              <a:t>organize </a:t>
            </a:r>
            <a:r>
              <a:rPr dirty="0" sz="1400">
                <a:latin typeface="Calibri"/>
                <a:cs typeface="Calibri"/>
              </a:rPr>
              <a:t>eden </a:t>
            </a:r>
            <a:r>
              <a:rPr dirty="0" sz="1400" spc="-5">
                <a:latin typeface="Calibri"/>
                <a:cs typeface="Calibri"/>
              </a:rPr>
              <a:t>takım yapısı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gereklidir.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Basitlik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önemlidir.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4108" y="481279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71" y="6120"/>
                </a:lnTo>
                <a:lnTo>
                  <a:pt x="84915" y="23396"/>
                </a:lnTo>
                <a:lnTo>
                  <a:pt x="50215" y="50196"/>
                </a:lnTo>
                <a:lnTo>
                  <a:pt x="23407" y="84892"/>
                </a:lnTo>
                <a:lnTo>
                  <a:pt x="6124" y="125853"/>
                </a:lnTo>
                <a:lnTo>
                  <a:pt x="0" y="171449"/>
                </a:lnTo>
                <a:lnTo>
                  <a:pt x="6124" y="217046"/>
                </a:lnTo>
                <a:lnTo>
                  <a:pt x="23407" y="258007"/>
                </a:lnTo>
                <a:lnTo>
                  <a:pt x="50215" y="292703"/>
                </a:lnTo>
                <a:lnTo>
                  <a:pt x="84915" y="319503"/>
                </a:lnTo>
                <a:lnTo>
                  <a:pt x="125871" y="336779"/>
                </a:lnTo>
                <a:lnTo>
                  <a:pt x="171450" y="342899"/>
                </a:lnTo>
                <a:lnTo>
                  <a:pt x="217028" y="336779"/>
                </a:lnTo>
                <a:lnTo>
                  <a:pt x="257984" y="319503"/>
                </a:lnTo>
                <a:lnTo>
                  <a:pt x="292684" y="292703"/>
                </a:lnTo>
                <a:lnTo>
                  <a:pt x="319492" y="258007"/>
                </a:lnTo>
                <a:lnTo>
                  <a:pt x="336775" y="217046"/>
                </a:lnTo>
                <a:lnTo>
                  <a:pt x="342900" y="171449"/>
                </a:lnTo>
                <a:lnTo>
                  <a:pt x="336775" y="125853"/>
                </a:lnTo>
                <a:lnTo>
                  <a:pt x="319492" y="84892"/>
                </a:lnTo>
                <a:lnTo>
                  <a:pt x="292684" y="50196"/>
                </a:lnTo>
                <a:lnTo>
                  <a:pt x="257984" y="23396"/>
                </a:lnTo>
                <a:lnTo>
                  <a:pt x="217028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4108" y="481279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49"/>
                </a:moveTo>
                <a:lnTo>
                  <a:pt x="6124" y="125853"/>
                </a:lnTo>
                <a:lnTo>
                  <a:pt x="23407" y="84892"/>
                </a:lnTo>
                <a:lnTo>
                  <a:pt x="50215" y="50196"/>
                </a:lnTo>
                <a:lnTo>
                  <a:pt x="84915" y="23396"/>
                </a:lnTo>
                <a:lnTo>
                  <a:pt x="125871" y="6120"/>
                </a:lnTo>
                <a:lnTo>
                  <a:pt x="171450" y="0"/>
                </a:lnTo>
                <a:lnTo>
                  <a:pt x="217028" y="6120"/>
                </a:lnTo>
                <a:lnTo>
                  <a:pt x="257984" y="23396"/>
                </a:lnTo>
                <a:lnTo>
                  <a:pt x="292684" y="50196"/>
                </a:lnTo>
                <a:lnTo>
                  <a:pt x="319492" y="84892"/>
                </a:lnTo>
                <a:lnTo>
                  <a:pt x="336775" y="125853"/>
                </a:lnTo>
                <a:lnTo>
                  <a:pt x="342900" y="171449"/>
                </a:lnTo>
                <a:lnTo>
                  <a:pt x="336775" y="217046"/>
                </a:lnTo>
                <a:lnTo>
                  <a:pt x="319492" y="258007"/>
                </a:lnTo>
                <a:lnTo>
                  <a:pt x="292684" y="292703"/>
                </a:lnTo>
                <a:lnTo>
                  <a:pt x="257984" y="319503"/>
                </a:lnTo>
                <a:lnTo>
                  <a:pt x="217028" y="336779"/>
                </a:lnTo>
                <a:lnTo>
                  <a:pt x="171450" y="342899"/>
                </a:lnTo>
                <a:lnTo>
                  <a:pt x="125871" y="336779"/>
                </a:lnTo>
                <a:lnTo>
                  <a:pt x="84915" y="319503"/>
                </a:lnTo>
                <a:lnTo>
                  <a:pt x="50215" y="292703"/>
                </a:lnTo>
                <a:lnTo>
                  <a:pt x="23407" y="258007"/>
                </a:lnTo>
                <a:lnTo>
                  <a:pt x="6124" y="217046"/>
                </a:lnTo>
                <a:lnTo>
                  <a:pt x="0" y="171449"/>
                </a:lnTo>
                <a:close/>
              </a:path>
            </a:pathLst>
          </a:custGeom>
          <a:ln w="15240">
            <a:solidFill>
              <a:srgbClr val="28C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3116" y="589787"/>
            <a:ext cx="1563624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2.Çevik </a:t>
            </a:r>
            <a:r>
              <a:rPr dirty="0" spc="-90"/>
              <a:t>Yazılım</a:t>
            </a:r>
            <a:r>
              <a:rPr dirty="0" spc="-180"/>
              <a:t> </a:t>
            </a:r>
            <a:r>
              <a:rPr dirty="0" spc="-105"/>
              <a:t>Yöntemi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6570" y="2074926"/>
            <a:ext cx="4076065" cy="273685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just" marL="103505" marR="5080" indent="-91440">
              <a:lnSpc>
                <a:spcPct val="90200"/>
              </a:lnSpc>
              <a:spcBef>
                <a:spcPts val="33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Çevik yazılım metodu, kısa vadeli  planlar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küçük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parçalar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halinde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yazılımın geliştirilmesini ön </a:t>
            </a:r>
            <a:r>
              <a:rPr dirty="0" sz="1950" spc="-40">
                <a:solidFill>
                  <a:srgbClr val="404040"/>
                </a:solidFill>
                <a:latin typeface="Calibri"/>
                <a:cs typeface="Calibri"/>
              </a:rPr>
              <a:t>görür. 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geliştirilmesindeki geri dönüş </a:t>
            </a:r>
            <a:r>
              <a:rPr dirty="0" sz="1950" spc="-5">
                <a:solidFill>
                  <a:srgbClr val="006FC0"/>
                </a:solidFill>
                <a:latin typeface="Calibri"/>
                <a:cs typeface="Calibri"/>
              </a:rPr>
              <a:t> (feedback)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değişikliklere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uyum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sağlamak son derece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önemlidir.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Her  yapılan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yineleme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yazılımı hedeflenen 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adıma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adım daha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yakınlaştırır.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İstenilen sonuca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ulaşmak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adına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birden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çok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yineleme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gereklidir.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363" y="2109234"/>
            <a:ext cx="3692652" cy="303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2.Çevik </a:t>
            </a:r>
            <a:r>
              <a:rPr dirty="0" spc="-90"/>
              <a:t>Yazılım</a:t>
            </a:r>
            <a:r>
              <a:rPr dirty="0" spc="-180"/>
              <a:t> </a:t>
            </a:r>
            <a:r>
              <a:rPr dirty="0" spc="-105"/>
              <a:t>Yöntemi	</a:t>
            </a:r>
          </a:p>
        </p:txBody>
      </p:sp>
      <p:sp>
        <p:nvSpPr>
          <p:cNvPr id="3" name="object 3"/>
          <p:cNvSpPr/>
          <p:nvPr/>
        </p:nvSpPr>
        <p:spPr>
          <a:xfrm>
            <a:off x="937250" y="2394013"/>
            <a:ext cx="4352563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955038"/>
            <a:ext cx="105410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50" spc="-5">
                <a:latin typeface="Calibri"/>
                <a:cs typeface="Calibri"/>
              </a:rPr>
              <a:t>Ör</a:t>
            </a:r>
            <a:r>
              <a:rPr dirty="0" sz="1950" spc="5">
                <a:latin typeface="Calibri"/>
                <a:cs typeface="Calibri"/>
              </a:rPr>
              <a:t>n</a:t>
            </a:r>
            <a:r>
              <a:rPr dirty="0" sz="1950">
                <a:latin typeface="Calibri"/>
                <a:cs typeface="Calibri"/>
              </a:rPr>
              <a:t>ek: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0352" y="3061716"/>
            <a:ext cx="4803647" cy="3579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2.Çevik </a:t>
            </a:r>
            <a:r>
              <a:rPr dirty="0" spc="-90"/>
              <a:t>Yazılım</a:t>
            </a:r>
            <a:r>
              <a:rPr dirty="0" spc="-180"/>
              <a:t> </a:t>
            </a:r>
            <a:r>
              <a:rPr dirty="0" spc="-105"/>
              <a:t>Yöntemi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218766"/>
            <a:ext cx="5442585" cy="334264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31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prensipler: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Müşteriyi 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memnun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etmek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Değişen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ihtiyaçları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karşılamak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Sık aralıklarla 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teslimi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yapmak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Yüz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yüze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iletişime 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önem</a:t>
            </a:r>
            <a:r>
              <a:rPr dirty="0" sz="17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vermek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Sürdürülebilir gelişmeyi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desteklemek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Teknik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mükemmeliyete,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iyi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dizayna ve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sadeliğe</a:t>
            </a:r>
            <a:r>
              <a:rPr dirty="0" sz="17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odaklanmak</a:t>
            </a:r>
            <a:endParaRPr sz="17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8595" algn="l"/>
              </a:tabLst>
            </a:pPr>
            <a:r>
              <a:rPr dirty="0" sz="1700" b="1">
                <a:solidFill>
                  <a:srgbClr val="FF0000"/>
                </a:solidFill>
                <a:latin typeface="Calibri"/>
                <a:cs typeface="Calibri"/>
              </a:rPr>
              <a:t>Kendi kendine </a:t>
            </a:r>
            <a:r>
              <a:rPr dirty="0" sz="1700" spc="-5" b="1">
                <a:solidFill>
                  <a:srgbClr val="FF0000"/>
                </a:solidFill>
                <a:latin typeface="Calibri"/>
                <a:cs typeface="Calibri"/>
              </a:rPr>
              <a:t>organize </a:t>
            </a:r>
            <a:r>
              <a:rPr dirty="0" sz="1700" spc="5" b="1">
                <a:solidFill>
                  <a:srgbClr val="FF0000"/>
                </a:solidFill>
                <a:latin typeface="Calibri"/>
                <a:cs typeface="Calibri"/>
              </a:rPr>
              <a:t>olan takımlar kurmak</a:t>
            </a:r>
            <a:r>
              <a:rPr dirty="0" sz="1700" spc="3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10" b="1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4235" y="2377439"/>
            <a:ext cx="4762500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2.1.Çevik </a:t>
            </a:r>
            <a:r>
              <a:rPr dirty="0" spc="-40"/>
              <a:t>Model</a:t>
            </a:r>
            <a:r>
              <a:rPr dirty="0" spc="-225"/>
              <a:t> </a:t>
            </a:r>
            <a:r>
              <a:rPr dirty="0" spc="-90"/>
              <a:t>Takımları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314353" y="2338229"/>
            <a:ext cx="2628151" cy="3079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51628" y="1686331"/>
            <a:ext cx="3728720" cy="340995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Biraraya</a:t>
            </a:r>
            <a:r>
              <a:rPr dirty="0" sz="195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gelmiş,</a:t>
            </a:r>
            <a:endParaRPr sz="195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Kendi kendilerine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organize</a:t>
            </a:r>
            <a:r>
              <a:rPr dirty="0" sz="1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olan,</a:t>
            </a:r>
            <a:endParaRPr sz="195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Çapraz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fonksiyonlu,</a:t>
            </a:r>
            <a:endParaRPr sz="1950">
              <a:latin typeface="Calibri"/>
              <a:cs typeface="Calibri"/>
            </a:endParaRPr>
          </a:p>
          <a:p>
            <a:pPr marL="210820" indent="-19875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İşine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odaklanmış,</a:t>
            </a:r>
            <a:endParaRPr sz="195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Hedefleri net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olan,</a:t>
            </a:r>
            <a:endParaRPr sz="1950">
              <a:latin typeface="Calibri"/>
              <a:cs typeface="Calibri"/>
            </a:endParaRPr>
          </a:p>
          <a:p>
            <a:pPr marL="104139" marR="5080" indent="-91440">
              <a:lnSpc>
                <a:spcPts val="2110"/>
              </a:lnSpc>
              <a:spcBef>
                <a:spcPts val="142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Teslim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edilebilecek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düzeyde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ürün 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ortaya</a:t>
            </a:r>
            <a:r>
              <a:rPr dirty="0" sz="195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koyabilen</a:t>
            </a:r>
            <a:endParaRPr sz="195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Küçük(3-7 kişilik)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gruplar.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2.1.Çevik </a:t>
            </a:r>
            <a:r>
              <a:rPr dirty="0" spc="-40"/>
              <a:t>Model</a:t>
            </a:r>
            <a:r>
              <a:rPr dirty="0" spc="-225"/>
              <a:t> </a:t>
            </a:r>
            <a:r>
              <a:rPr dirty="0" spc="-90"/>
              <a:t>Takımları	</a:t>
            </a:r>
          </a:p>
        </p:txBody>
      </p:sp>
      <p:sp>
        <p:nvSpPr>
          <p:cNvPr id="3" name="object 3"/>
          <p:cNvSpPr/>
          <p:nvPr/>
        </p:nvSpPr>
        <p:spPr>
          <a:xfrm>
            <a:off x="1329279" y="2209800"/>
            <a:ext cx="6512520" cy="316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41142" y="5455716"/>
            <a:ext cx="310896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25">
                <a:latin typeface="Calibri"/>
                <a:cs typeface="Calibri"/>
              </a:rPr>
              <a:t>Takımlara </a:t>
            </a:r>
            <a:r>
              <a:rPr dirty="0" sz="1950" spc="-10">
                <a:latin typeface="Calibri"/>
                <a:cs typeface="Calibri"/>
              </a:rPr>
              <a:t>çözümü</a:t>
            </a:r>
            <a:r>
              <a:rPr dirty="0" sz="1950" spc="-5">
                <a:latin typeface="Calibri"/>
                <a:cs typeface="Calibri"/>
              </a:rPr>
              <a:t> söylemeyin!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88" y="913841"/>
            <a:ext cx="75006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u="sng" sz="4800" spc="-1045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800" spc="-50" b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2.1.Çevik </a:t>
            </a:r>
            <a:r>
              <a:rPr dirty="0" u="sng" sz="4800" spc="-40" b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Model</a:t>
            </a:r>
            <a:r>
              <a:rPr dirty="0" u="sng" sz="4800" spc="-225" b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sng" sz="4800" spc="-90" b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Takımları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743" y="3254775"/>
            <a:ext cx="5768376" cy="223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20188" y="2258390"/>
            <a:ext cx="3942079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latin typeface="Calibri"/>
                <a:cs typeface="Calibri"/>
              </a:rPr>
              <a:t>Sorunu </a:t>
            </a:r>
            <a:r>
              <a:rPr dirty="0" sz="1950" spc="-5">
                <a:latin typeface="Calibri"/>
                <a:cs typeface="Calibri"/>
              </a:rPr>
              <a:t>söyleyin, onlar çözümü</a:t>
            </a:r>
            <a:r>
              <a:rPr dirty="0" sz="1950" spc="-114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üretsin!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299208"/>
            <a:ext cx="7571740" cy="1809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04139" marR="5080" indent="-9207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10">
                <a:solidFill>
                  <a:srgbClr val="006FC0"/>
                </a:solidFill>
                <a:latin typeface="Calibri"/>
                <a:cs typeface="Calibri"/>
              </a:rPr>
              <a:t>Çağlayan </a:t>
            </a:r>
            <a:r>
              <a:rPr dirty="0" sz="1950" spc="-5">
                <a:solidFill>
                  <a:srgbClr val="006FC0"/>
                </a:solidFill>
                <a:latin typeface="Calibri"/>
                <a:cs typeface="Calibri"/>
              </a:rPr>
              <a:t>modeli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2008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yılında dahi geçerliliğini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koruyan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modeldir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çevik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modellemeden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farklılık 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gösterir.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Bu model yazılım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projesini baştan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sona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planlar.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Gelişim, sunulabilir işler açısından ölçülür: talep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açıklamaları,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tasarım dokümanları,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test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planları,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incelemeleri </a:t>
            </a:r>
            <a:r>
              <a:rPr dirty="0" sz="1950" spc="5">
                <a:solidFill>
                  <a:srgbClr val="404040"/>
                </a:solidFill>
                <a:latin typeface="Calibri"/>
                <a:cs typeface="Calibri"/>
              </a:rPr>
              <a:t>vb.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Bu durum belli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aralıklara bölünmeye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uygun değildir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ilerideki değişikliklere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uyum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gösterilemez.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4217338"/>
            <a:ext cx="3552444" cy="137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805084" y="2452116"/>
            <a:ext cx="3845936" cy="2486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0851" y="2713990"/>
            <a:ext cx="3049905" cy="75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Geleneksel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Yöntemler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Müşteriler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istediğini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bilir.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7248" y="3619245"/>
            <a:ext cx="67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851" y="3619245"/>
            <a:ext cx="2546350" cy="129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505" marR="85725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  <a:tab pos="1534795" algn="l"/>
                <a:tab pos="221805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ric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er	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,	ne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üreteceklerini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bilir.</a:t>
            </a:r>
            <a:endParaRPr sz="1800">
              <a:latin typeface="Calibri"/>
              <a:cs typeface="Calibri"/>
            </a:endParaRPr>
          </a:p>
          <a:p>
            <a:pPr marL="103505" marR="5080" indent="-9144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yol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boyunca hiç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birşey 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değişmeyecektir.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969626" y="2569578"/>
            <a:ext cx="3446654" cy="224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4032" rIns="0" bIns="0" rtlCol="0" vert="horz">
            <a:spAutoFit/>
          </a:bodyPr>
          <a:lstStyle/>
          <a:p>
            <a:pPr marL="4081145" indent="-182245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</a:tabLst>
            </a:pPr>
            <a:r>
              <a:rPr dirty="0" sz="1800" spc="-5" i="0">
                <a:solidFill>
                  <a:srgbClr val="006FC0"/>
                </a:solidFill>
                <a:latin typeface="Calibri"/>
                <a:cs typeface="Calibri"/>
              </a:rPr>
              <a:t>Çevik</a:t>
            </a:r>
            <a:r>
              <a:rPr dirty="0" sz="1800" i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 i="0">
                <a:solidFill>
                  <a:srgbClr val="006FC0"/>
                </a:solidFill>
                <a:latin typeface="Calibri"/>
                <a:cs typeface="Calibri"/>
              </a:rPr>
              <a:t>Yöntemler</a:t>
            </a:r>
            <a:endParaRPr sz="1800">
              <a:latin typeface="Calibri"/>
              <a:cs typeface="Calibri"/>
            </a:endParaRPr>
          </a:p>
          <a:p>
            <a:pPr marL="4081145" indent="-182245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</a:tabLst>
            </a:pP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Müşteriler 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ne 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istediğini</a:t>
            </a:r>
            <a:r>
              <a:rPr dirty="0" sz="1800" spc="55" i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 i="0">
                <a:solidFill>
                  <a:srgbClr val="404040"/>
                </a:solidFill>
                <a:latin typeface="Calibri"/>
                <a:cs typeface="Calibri"/>
              </a:rPr>
              <a:t>keşfeder.</a:t>
            </a:r>
            <a:endParaRPr sz="1800">
              <a:latin typeface="Calibri"/>
              <a:cs typeface="Calibri"/>
            </a:endParaRPr>
          </a:p>
          <a:p>
            <a:pPr marL="4081145" indent="-182245">
              <a:lnSpc>
                <a:spcPts val="1945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  <a:tab pos="5371465" algn="l"/>
                <a:tab pos="5948045" algn="l"/>
                <a:tab pos="6557645" algn="l"/>
              </a:tabLst>
            </a:pP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dirty="0" sz="1800" spc="-20" i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ric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er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eyi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1800" spc="-15" i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-30" i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 spc="15" i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ini</a:t>
            </a:r>
            <a:endParaRPr sz="1800">
              <a:latin typeface="Calibri"/>
              <a:cs typeface="Calibri"/>
            </a:endParaRPr>
          </a:p>
          <a:p>
            <a:pPr marL="3990340">
              <a:lnSpc>
                <a:spcPts val="1945"/>
              </a:lnSpc>
            </a:pPr>
            <a:r>
              <a:rPr dirty="0" sz="1800" spc="-35" i="0">
                <a:solidFill>
                  <a:srgbClr val="404040"/>
                </a:solidFill>
                <a:latin typeface="Calibri"/>
                <a:cs typeface="Calibri"/>
              </a:rPr>
              <a:t>keşfeder.</a:t>
            </a:r>
            <a:endParaRPr sz="1800">
              <a:latin typeface="Calibri"/>
              <a:cs typeface="Calibri"/>
            </a:endParaRPr>
          </a:p>
          <a:p>
            <a:pPr marL="3990340" marR="5080" indent="-91440">
              <a:lnSpc>
                <a:spcPct val="80000"/>
              </a:lnSpc>
              <a:spcBef>
                <a:spcPts val="1405"/>
              </a:spcBef>
              <a:buClr>
                <a:srgbClr val="1CACE3"/>
              </a:buClr>
              <a:buSzPct val="94444"/>
              <a:buFont typeface="Wingdings"/>
              <a:buChar char=""/>
              <a:tabLst>
                <a:tab pos="4081779" algn="l"/>
                <a:tab pos="4484370" algn="l"/>
                <a:tab pos="4915535" algn="l"/>
                <a:tab pos="5864225" algn="l"/>
                <a:tab pos="6273800" algn="l"/>
                <a:tab pos="6752590" algn="l"/>
              </a:tabLst>
            </a:pP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Bu	</a:t>
            </a:r>
            <a:r>
              <a:rPr dirty="0" sz="1800" spc="-25" i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yu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dirty="0" sz="1800" spc="-10" i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k	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eğ</a:t>
            </a:r>
            <a:r>
              <a:rPr dirty="0" sz="1800" spc="5" i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şik</a:t>
            </a:r>
            <a:r>
              <a:rPr dirty="0" sz="1800" spc="-15" i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 spc="-5" i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i="0">
                <a:solidFill>
                  <a:srgbClr val="404040"/>
                </a:solidFill>
                <a:latin typeface="Calibri"/>
                <a:cs typeface="Calibri"/>
              </a:rPr>
              <a:t>k  </a:t>
            </a:r>
            <a:r>
              <a:rPr dirty="0" sz="1800" spc="-20" i="0">
                <a:solidFill>
                  <a:srgbClr val="404040"/>
                </a:solidFill>
                <a:latin typeface="Calibri"/>
                <a:cs typeface="Calibri"/>
              </a:rPr>
              <a:t>yapılabilir.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solidFill>
                  <a:srgbClr val="2583C5"/>
                </a:solidFill>
                <a:latin typeface="Times New Roman"/>
                <a:cs typeface="Times New Roman"/>
              </a:rPr>
              <a:t> </a:t>
            </a:r>
            <a:r>
              <a:rPr dirty="0" spc="-45">
                <a:solidFill>
                  <a:srgbClr val="2583C5"/>
                </a:solidFill>
              </a:rPr>
              <a:t>İçindekiler	</a:t>
            </a:r>
          </a:p>
        </p:txBody>
      </p:sp>
      <p:sp>
        <p:nvSpPr>
          <p:cNvPr id="3" name="object 3"/>
          <p:cNvSpPr/>
          <p:nvPr/>
        </p:nvSpPr>
        <p:spPr>
          <a:xfrm>
            <a:off x="867562" y="2313051"/>
            <a:ext cx="610870" cy="2875280"/>
          </a:xfrm>
          <a:custGeom>
            <a:avLst/>
            <a:gdLst/>
            <a:ahLst/>
            <a:cxnLst/>
            <a:rect l="l" t="t" r="r" b="b"/>
            <a:pathLst>
              <a:path w="610869" h="2875279">
                <a:moveTo>
                  <a:pt x="15265" y="0"/>
                </a:moveTo>
                <a:lnTo>
                  <a:pt x="48805" y="34322"/>
                </a:lnTo>
                <a:lnTo>
                  <a:pt x="81374" y="69231"/>
                </a:lnTo>
                <a:lnTo>
                  <a:pt x="112970" y="104710"/>
                </a:lnTo>
                <a:lnTo>
                  <a:pt x="143594" y="140742"/>
                </a:lnTo>
                <a:lnTo>
                  <a:pt x="173245" y="177308"/>
                </a:lnTo>
                <a:lnTo>
                  <a:pt x="201925" y="214393"/>
                </a:lnTo>
                <a:lnTo>
                  <a:pt x="229632" y="251978"/>
                </a:lnTo>
                <a:lnTo>
                  <a:pt x="256367" y="290046"/>
                </a:lnTo>
                <a:lnTo>
                  <a:pt x="282130" y="328580"/>
                </a:lnTo>
                <a:lnTo>
                  <a:pt x="306921" y="367563"/>
                </a:lnTo>
                <a:lnTo>
                  <a:pt x="330740" y="406978"/>
                </a:lnTo>
                <a:lnTo>
                  <a:pt x="353586" y="446807"/>
                </a:lnTo>
                <a:lnTo>
                  <a:pt x="375460" y="487033"/>
                </a:lnTo>
                <a:lnTo>
                  <a:pt x="396362" y="527639"/>
                </a:lnTo>
                <a:lnTo>
                  <a:pt x="416292" y="568607"/>
                </a:lnTo>
                <a:lnTo>
                  <a:pt x="435250" y="609920"/>
                </a:lnTo>
                <a:lnTo>
                  <a:pt x="453235" y="651562"/>
                </a:lnTo>
                <a:lnTo>
                  <a:pt x="470249" y="693514"/>
                </a:lnTo>
                <a:lnTo>
                  <a:pt x="486290" y="735760"/>
                </a:lnTo>
                <a:lnTo>
                  <a:pt x="501359" y="778281"/>
                </a:lnTo>
                <a:lnTo>
                  <a:pt x="515455" y="821062"/>
                </a:lnTo>
                <a:lnTo>
                  <a:pt x="528580" y="864084"/>
                </a:lnTo>
                <a:lnTo>
                  <a:pt x="540732" y="907331"/>
                </a:lnTo>
                <a:lnTo>
                  <a:pt x="551912" y="950785"/>
                </a:lnTo>
                <a:lnTo>
                  <a:pt x="562120" y="994429"/>
                </a:lnTo>
                <a:lnTo>
                  <a:pt x="571356" y="1038245"/>
                </a:lnTo>
                <a:lnTo>
                  <a:pt x="579620" y="1082217"/>
                </a:lnTo>
                <a:lnTo>
                  <a:pt x="586911" y="1126327"/>
                </a:lnTo>
                <a:lnTo>
                  <a:pt x="593230" y="1170558"/>
                </a:lnTo>
                <a:lnTo>
                  <a:pt x="598577" y="1214892"/>
                </a:lnTo>
                <a:lnTo>
                  <a:pt x="602952" y="1259312"/>
                </a:lnTo>
                <a:lnTo>
                  <a:pt x="606355" y="1303802"/>
                </a:lnTo>
                <a:lnTo>
                  <a:pt x="608785" y="1348343"/>
                </a:lnTo>
                <a:lnTo>
                  <a:pt x="610244" y="1392919"/>
                </a:lnTo>
                <a:lnTo>
                  <a:pt x="610730" y="1437513"/>
                </a:lnTo>
                <a:lnTo>
                  <a:pt x="610244" y="1482106"/>
                </a:lnTo>
                <a:lnTo>
                  <a:pt x="608785" y="1526682"/>
                </a:lnTo>
                <a:lnTo>
                  <a:pt x="606355" y="1571223"/>
                </a:lnTo>
                <a:lnTo>
                  <a:pt x="602952" y="1615713"/>
                </a:lnTo>
                <a:lnTo>
                  <a:pt x="598577" y="1660133"/>
                </a:lnTo>
                <a:lnTo>
                  <a:pt x="593230" y="1704467"/>
                </a:lnTo>
                <a:lnTo>
                  <a:pt x="586911" y="1748698"/>
                </a:lnTo>
                <a:lnTo>
                  <a:pt x="579620" y="1792808"/>
                </a:lnTo>
                <a:lnTo>
                  <a:pt x="571356" y="1836780"/>
                </a:lnTo>
                <a:lnTo>
                  <a:pt x="562120" y="1880596"/>
                </a:lnTo>
                <a:lnTo>
                  <a:pt x="551912" y="1924240"/>
                </a:lnTo>
                <a:lnTo>
                  <a:pt x="540732" y="1967694"/>
                </a:lnTo>
                <a:lnTo>
                  <a:pt x="528580" y="2010941"/>
                </a:lnTo>
                <a:lnTo>
                  <a:pt x="515455" y="2053963"/>
                </a:lnTo>
                <a:lnTo>
                  <a:pt x="501359" y="2096744"/>
                </a:lnTo>
                <a:lnTo>
                  <a:pt x="486290" y="2139265"/>
                </a:lnTo>
                <a:lnTo>
                  <a:pt x="470249" y="2181511"/>
                </a:lnTo>
                <a:lnTo>
                  <a:pt x="453235" y="2223463"/>
                </a:lnTo>
                <a:lnTo>
                  <a:pt x="435250" y="2265105"/>
                </a:lnTo>
                <a:lnTo>
                  <a:pt x="416292" y="2306418"/>
                </a:lnTo>
                <a:lnTo>
                  <a:pt x="396362" y="2347386"/>
                </a:lnTo>
                <a:lnTo>
                  <a:pt x="375460" y="2387992"/>
                </a:lnTo>
                <a:lnTo>
                  <a:pt x="353586" y="2428218"/>
                </a:lnTo>
                <a:lnTo>
                  <a:pt x="330740" y="2468047"/>
                </a:lnTo>
                <a:lnTo>
                  <a:pt x="306921" y="2507462"/>
                </a:lnTo>
                <a:lnTo>
                  <a:pt x="282130" y="2546445"/>
                </a:lnTo>
                <a:lnTo>
                  <a:pt x="256367" y="2584979"/>
                </a:lnTo>
                <a:lnTo>
                  <a:pt x="229632" y="2623047"/>
                </a:lnTo>
                <a:lnTo>
                  <a:pt x="201925" y="2660632"/>
                </a:lnTo>
                <a:lnTo>
                  <a:pt x="173245" y="2697717"/>
                </a:lnTo>
                <a:lnTo>
                  <a:pt x="143594" y="2734283"/>
                </a:lnTo>
                <a:lnTo>
                  <a:pt x="112970" y="2770315"/>
                </a:lnTo>
                <a:lnTo>
                  <a:pt x="81374" y="2805794"/>
                </a:lnTo>
                <a:lnTo>
                  <a:pt x="48805" y="2840703"/>
                </a:lnTo>
                <a:lnTo>
                  <a:pt x="15265" y="2875026"/>
                </a:lnTo>
                <a:lnTo>
                  <a:pt x="0" y="2859786"/>
                </a:lnTo>
                <a:lnTo>
                  <a:pt x="33655" y="2825329"/>
                </a:lnTo>
                <a:lnTo>
                  <a:pt x="66321" y="2790275"/>
                </a:lnTo>
                <a:lnTo>
                  <a:pt x="97998" y="2754642"/>
                </a:lnTo>
                <a:lnTo>
                  <a:pt x="128684" y="2718447"/>
                </a:lnTo>
                <a:lnTo>
                  <a:pt x="158380" y="2681709"/>
                </a:lnTo>
                <a:lnTo>
                  <a:pt x="187087" y="2644444"/>
                </a:lnTo>
                <a:lnTo>
                  <a:pt x="214803" y="2606672"/>
                </a:lnTo>
                <a:lnTo>
                  <a:pt x="241530" y="2568409"/>
                </a:lnTo>
                <a:lnTo>
                  <a:pt x="267267" y="2529674"/>
                </a:lnTo>
                <a:lnTo>
                  <a:pt x="292014" y="2490484"/>
                </a:lnTo>
                <a:lnTo>
                  <a:pt x="315771" y="2450857"/>
                </a:lnTo>
                <a:lnTo>
                  <a:pt x="338538" y="2410811"/>
                </a:lnTo>
                <a:lnTo>
                  <a:pt x="360316" y="2370364"/>
                </a:lnTo>
                <a:lnTo>
                  <a:pt x="381103" y="2329534"/>
                </a:lnTo>
                <a:lnTo>
                  <a:pt x="400901" y="2288339"/>
                </a:lnTo>
                <a:lnTo>
                  <a:pt x="419709" y="2246795"/>
                </a:lnTo>
                <a:lnTo>
                  <a:pt x="437526" y="2204922"/>
                </a:lnTo>
                <a:lnTo>
                  <a:pt x="454354" y="2162737"/>
                </a:lnTo>
                <a:lnTo>
                  <a:pt x="470192" y="2120258"/>
                </a:lnTo>
                <a:lnTo>
                  <a:pt x="485041" y="2077503"/>
                </a:lnTo>
                <a:lnTo>
                  <a:pt x="498899" y="2034489"/>
                </a:lnTo>
                <a:lnTo>
                  <a:pt x="511767" y="1991234"/>
                </a:lnTo>
                <a:lnTo>
                  <a:pt x="523646" y="1947756"/>
                </a:lnTo>
                <a:lnTo>
                  <a:pt x="534535" y="1904074"/>
                </a:lnTo>
                <a:lnTo>
                  <a:pt x="544433" y="1860204"/>
                </a:lnTo>
                <a:lnTo>
                  <a:pt x="553342" y="1816165"/>
                </a:lnTo>
                <a:lnTo>
                  <a:pt x="561261" y="1771974"/>
                </a:lnTo>
                <a:lnTo>
                  <a:pt x="568190" y="1727649"/>
                </a:lnTo>
                <a:lnTo>
                  <a:pt x="574130" y="1683209"/>
                </a:lnTo>
                <a:lnTo>
                  <a:pt x="579079" y="1638671"/>
                </a:lnTo>
                <a:lnTo>
                  <a:pt x="583039" y="1594052"/>
                </a:lnTo>
                <a:lnTo>
                  <a:pt x="586008" y="1549371"/>
                </a:lnTo>
                <a:lnTo>
                  <a:pt x="587988" y="1504645"/>
                </a:lnTo>
                <a:lnTo>
                  <a:pt x="588978" y="1459893"/>
                </a:lnTo>
                <a:lnTo>
                  <a:pt x="588978" y="1415132"/>
                </a:lnTo>
                <a:lnTo>
                  <a:pt x="587988" y="1370380"/>
                </a:lnTo>
                <a:lnTo>
                  <a:pt x="586008" y="1325654"/>
                </a:lnTo>
                <a:lnTo>
                  <a:pt x="583039" y="1280973"/>
                </a:lnTo>
                <a:lnTo>
                  <a:pt x="579079" y="1236354"/>
                </a:lnTo>
                <a:lnTo>
                  <a:pt x="574130" y="1191816"/>
                </a:lnTo>
                <a:lnTo>
                  <a:pt x="568190" y="1147376"/>
                </a:lnTo>
                <a:lnTo>
                  <a:pt x="561261" y="1103051"/>
                </a:lnTo>
                <a:lnTo>
                  <a:pt x="553342" y="1058860"/>
                </a:lnTo>
                <a:lnTo>
                  <a:pt x="544433" y="1014821"/>
                </a:lnTo>
                <a:lnTo>
                  <a:pt x="534535" y="970951"/>
                </a:lnTo>
                <a:lnTo>
                  <a:pt x="523646" y="927269"/>
                </a:lnTo>
                <a:lnTo>
                  <a:pt x="511767" y="883791"/>
                </a:lnTo>
                <a:lnTo>
                  <a:pt x="498899" y="840536"/>
                </a:lnTo>
                <a:lnTo>
                  <a:pt x="485041" y="797522"/>
                </a:lnTo>
                <a:lnTo>
                  <a:pt x="470192" y="754767"/>
                </a:lnTo>
                <a:lnTo>
                  <a:pt x="454354" y="712288"/>
                </a:lnTo>
                <a:lnTo>
                  <a:pt x="437526" y="670103"/>
                </a:lnTo>
                <a:lnTo>
                  <a:pt x="419709" y="628230"/>
                </a:lnTo>
                <a:lnTo>
                  <a:pt x="400901" y="586686"/>
                </a:lnTo>
                <a:lnTo>
                  <a:pt x="381103" y="545491"/>
                </a:lnTo>
                <a:lnTo>
                  <a:pt x="360316" y="504661"/>
                </a:lnTo>
                <a:lnTo>
                  <a:pt x="338538" y="464214"/>
                </a:lnTo>
                <a:lnTo>
                  <a:pt x="315771" y="424168"/>
                </a:lnTo>
                <a:lnTo>
                  <a:pt x="292014" y="384541"/>
                </a:lnTo>
                <a:lnTo>
                  <a:pt x="267267" y="345351"/>
                </a:lnTo>
                <a:lnTo>
                  <a:pt x="241530" y="306616"/>
                </a:lnTo>
                <a:lnTo>
                  <a:pt x="214803" y="268353"/>
                </a:lnTo>
                <a:lnTo>
                  <a:pt x="187087" y="230581"/>
                </a:lnTo>
                <a:lnTo>
                  <a:pt x="158380" y="193316"/>
                </a:lnTo>
                <a:lnTo>
                  <a:pt x="128684" y="156578"/>
                </a:lnTo>
                <a:lnTo>
                  <a:pt x="97998" y="120383"/>
                </a:lnTo>
                <a:lnTo>
                  <a:pt x="66321" y="84750"/>
                </a:lnTo>
                <a:lnTo>
                  <a:pt x="33655" y="49696"/>
                </a:lnTo>
                <a:lnTo>
                  <a:pt x="0" y="15239"/>
                </a:lnTo>
                <a:lnTo>
                  <a:pt x="15265" y="0"/>
                </a:lnTo>
                <a:close/>
              </a:path>
            </a:pathLst>
          </a:custGeom>
          <a:ln w="15240">
            <a:solidFill>
              <a:srgbClr val="273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8324" y="2400300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69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8324" y="2400300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69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5240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8353" y="2402586"/>
            <a:ext cx="6745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Günümüzde </a:t>
            </a:r>
            <a:r>
              <a:rPr dirty="0" sz="1600" spc="-20">
                <a:solidFill>
                  <a:srgbClr val="344068"/>
                </a:solidFill>
                <a:latin typeface="Calibri"/>
                <a:cs typeface="Calibri"/>
              </a:rPr>
              <a:t>Yazılım </a:t>
            </a: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Projelerinin</a:t>
            </a:r>
            <a:r>
              <a:rPr dirty="0" sz="1600" spc="60">
                <a:solidFill>
                  <a:srgbClr val="344068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Durumu................................................................3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0203" y="23606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4">
                <a:moveTo>
                  <a:pt x="198120" y="0"/>
                </a:moveTo>
                <a:lnTo>
                  <a:pt x="152691" y="5251"/>
                </a:lnTo>
                <a:lnTo>
                  <a:pt x="110989" y="20211"/>
                </a:lnTo>
                <a:lnTo>
                  <a:pt x="74204" y="43687"/>
                </a:lnTo>
                <a:lnTo>
                  <a:pt x="43523" y="74484"/>
                </a:lnTo>
                <a:lnTo>
                  <a:pt x="20136" y="111411"/>
                </a:lnTo>
                <a:lnTo>
                  <a:pt x="5232" y="153275"/>
                </a:lnTo>
                <a:lnTo>
                  <a:pt x="0" y="198882"/>
                </a:lnTo>
                <a:lnTo>
                  <a:pt x="5232" y="244488"/>
                </a:lnTo>
                <a:lnTo>
                  <a:pt x="20136" y="286352"/>
                </a:lnTo>
                <a:lnTo>
                  <a:pt x="43523" y="323279"/>
                </a:lnTo>
                <a:lnTo>
                  <a:pt x="74204" y="354076"/>
                </a:lnTo>
                <a:lnTo>
                  <a:pt x="110989" y="377552"/>
                </a:lnTo>
                <a:lnTo>
                  <a:pt x="152691" y="392512"/>
                </a:lnTo>
                <a:lnTo>
                  <a:pt x="198120" y="397763"/>
                </a:lnTo>
                <a:lnTo>
                  <a:pt x="243548" y="392512"/>
                </a:lnTo>
                <a:lnTo>
                  <a:pt x="285250" y="377552"/>
                </a:lnTo>
                <a:lnTo>
                  <a:pt x="322035" y="354076"/>
                </a:lnTo>
                <a:lnTo>
                  <a:pt x="352716" y="323279"/>
                </a:lnTo>
                <a:lnTo>
                  <a:pt x="376103" y="286352"/>
                </a:lnTo>
                <a:lnTo>
                  <a:pt x="391007" y="244488"/>
                </a:lnTo>
                <a:lnTo>
                  <a:pt x="396240" y="198882"/>
                </a:lnTo>
                <a:lnTo>
                  <a:pt x="391007" y="153275"/>
                </a:lnTo>
                <a:lnTo>
                  <a:pt x="376103" y="111411"/>
                </a:lnTo>
                <a:lnTo>
                  <a:pt x="352716" y="74484"/>
                </a:lnTo>
                <a:lnTo>
                  <a:pt x="322035" y="43687"/>
                </a:lnTo>
                <a:lnTo>
                  <a:pt x="285250" y="20211"/>
                </a:lnTo>
                <a:lnTo>
                  <a:pt x="243548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0203" y="23606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4">
                <a:moveTo>
                  <a:pt x="0" y="198882"/>
                </a:moveTo>
                <a:lnTo>
                  <a:pt x="5232" y="153275"/>
                </a:lnTo>
                <a:lnTo>
                  <a:pt x="20136" y="111411"/>
                </a:lnTo>
                <a:lnTo>
                  <a:pt x="43523" y="74484"/>
                </a:lnTo>
                <a:lnTo>
                  <a:pt x="74204" y="43687"/>
                </a:lnTo>
                <a:lnTo>
                  <a:pt x="110989" y="20211"/>
                </a:lnTo>
                <a:lnTo>
                  <a:pt x="152691" y="5251"/>
                </a:lnTo>
                <a:lnTo>
                  <a:pt x="198120" y="0"/>
                </a:lnTo>
                <a:lnTo>
                  <a:pt x="243548" y="5251"/>
                </a:lnTo>
                <a:lnTo>
                  <a:pt x="285250" y="20211"/>
                </a:lnTo>
                <a:lnTo>
                  <a:pt x="322035" y="43687"/>
                </a:lnTo>
                <a:lnTo>
                  <a:pt x="352716" y="74484"/>
                </a:lnTo>
                <a:lnTo>
                  <a:pt x="376103" y="111411"/>
                </a:lnTo>
                <a:lnTo>
                  <a:pt x="391007" y="153275"/>
                </a:lnTo>
                <a:lnTo>
                  <a:pt x="396240" y="198882"/>
                </a:lnTo>
                <a:lnTo>
                  <a:pt x="391007" y="244488"/>
                </a:lnTo>
                <a:lnTo>
                  <a:pt x="376103" y="286352"/>
                </a:lnTo>
                <a:lnTo>
                  <a:pt x="352716" y="323279"/>
                </a:lnTo>
                <a:lnTo>
                  <a:pt x="322035" y="354076"/>
                </a:lnTo>
                <a:lnTo>
                  <a:pt x="285250" y="377552"/>
                </a:lnTo>
                <a:lnTo>
                  <a:pt x="243548" y="392512"/>
                </a:lnTo>
                <a:lnTo>
                  <a:pt x="198120" y="397763"/>
                </a:lnTo>
                <a:lnTo>
                  <a:pt x="152691" y="392512"/>
                </a:lnTo>
                <a:lnTo>
                  <a:pt x="110989" y="377552"/>
                </a:lnTo>
                <a:lnTo>
                  <a:pt x="74204" y="354076"/>
                </a:lnTo>
                <a:lnTo>
                  <a:pt x="43523" y="323279"/>
                </a:lnTo>
                <a:lnTo>
                  <a:pt x="20136" y="286352"/>
                </a:lnTo>
                <a:lnTo>
                  <a:pt x="5232" y="244488"/>
                </a:lnTo>
                <a:lnTo>
                  <a:pt x="0" y="198882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30452" y="2877311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1"/>
                </a:moveTo>
                <a:lnTo>
                  <a:pt x="6996683" y="316991"/>
                </a:lnTo>
                <a:lnTo>
                  <a:pt x="6996683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30452" y="2877311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1"/>
                </a:moveTo>
                <a:lnTo>
                  <a:pt x="6996683" y="316991"/>
                </a:lnTo>
                <a:lnTo>
                  <a:pt x="6996683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69466" y="2878962"/>
            <a:ext cx="6482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Çevik </a:t>
            </a:r>
            <a:r>
              <a:rPr dirty="0" sz="1600" spc="-20">
                <a:solidFill>
                  <a:srgbClr val="344068"/>
                </a:solidFill>
                <a:latin typeface="Calibri"/>
                <a:cs typeface="Calibri"/>
              </a:rPr>
              <a:t>Yazılım </a:t>
            </a: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Geliştirme</a:t>
            </a:r>
            <a:r>
              <a:rPr dirty="0" sz="1600">
                <a:solidFill>
                  <a:srgbClr val="34406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Yöntemi…………………………………………………………………….9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0808" y="2837688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4" h="396239">
                <a:moveTo>
                  <a:pt x="198881" y="0"/>
                </a:moveTo>
                <a:lnTo>
                  <a:pt x="153279" y="5229"/>
                </a:lnTo>
                <a:lnTo>
                  <a:pt x="111417" y="20127"/>
                </a:lnTo>
                <a:lnTo>
                  <a:pt x="74490" y="43507"/>
                </a:lnTo>
                <a:lnTo>
                  <a:pt x="43691" y="74182"/>
                </a:lnTo>
                <a:lnTo>
                  <a:pt x="20214" y="110967"/>
                </a:lnTo>
                <a:lnTo>
                  <a:pt x="5252" y="152675"/>
                </a:lnTo>
                <a:lnTo>
                  <a:pt x="0" y="198120"/>
                </a:lnTo>
                <a:lnTo>
                  <a:pt x="5252" y="243564"/>
                </a:lnTo>
                <a:lnTo>
                  <a:pt x="20214" y="285272"/>
                </a:lnTo>
                <a:lnTo>
                  <a:pt x="43691" y="322057"/>
                </a:lnTo>
                <a:lnTo>
                  <a:pt x="74490" y="352732"/>
                </a:lnTo>
                <a:lnTo>
                  <a:pt x="111417" y="376112"/>
                </a:lnTo>
                <a:lnTo>
                  <a:pt x="153279" y="391010"/>
                </a:lnTo>
                <a:lnTo>
                  <a:pt x="198881" y="396239"/>
                </a:lnTo>
                <a:lnTo>
                  <a:pt x="244488" y="391010"/>
                </a:lnTo>
                <a:lnTo>
                  <a:pt x="286352" y="376112"/>
                </a:lnTo>
                <a:lnTo>
                  <a:pt x="323279" y="352732"/>
                </a:lnTo>
                <a:lnTo>
                  <a:pt x="354076" y="322057"/>
                </a:lnTo>
                <a:lnTo>
                  <a:pt x="377552" y="285272"/>
                </a:lnTo>
                <a:lnTo>
                  <a:pt x="392512" y="243564"/>
                </a:lnTo>
                <a:lnTo>
                  <a:pt x="397763" y="198120"/>
                </a:lnTo>
                <a:lnTo>
                  <a:pt x="392512" y="152675"/>
                </a:lnTo>
                <a:lnTo>
                  <a:pt x="377552" y="110967"/>
                </a:lnTo>
                <a:lnTo>
                  <a:pt x="354076" y="74182"/>
                </a:lnTo>
                <a:lnTo>
                  <a:pt x="323279" y="43507"/>
                </a:lnTo>
                <a:lnTo>
                  <a:pt x="286352" y="20127"/>
                </a:lnTo>
                <a:lnTo>
                  <a:pt x="244488" y="5229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0808" y="2837688"/>
            <a:ext cx="398145" cy="396240"/>
          </a:xfrm>
          <a:custGeom>
            <a:avLst/>
            <a:gdLst/>
            <a:ahLst/>
            <a:cxnLst/>
            <a:rect l="l" t="t" r="r" b="b"/>
            <a:pathLst>
              <a:path w="398144" h="396239">
                <a:moveTo>
                  <a:pt x="0" y="198120"/>
                </a:moveTo>
                <a:lnTo>
                  <a:pt x="5252" y="152675"/>
                </a:lnTo>
                <a:lnTo>
                  <a:pt x="20214" y="110967"/>
                </a:lnTo>
                <a:lnTo>
                  <a:pt x="43691" y="74182"/>
                </a:lnTo>
                <a:lnTo>
                  <a:pt x="74490" y="43507"/>
                </a:lnTo>
                <a:lnTo>
                  <a:pt x="111417" y="20127"/>
                </a:lnTo>
                <a:lnTo>
                  <a:pt x="153279" y="5229"/>
                </a:lnTo>
                <a:lnTo>
                  <a:pt x="198881" y="0"/>
                </a:lnTo>
                <a:lnTo>
                  <a:pt x="244488" y="5229"/>
                </a:lnTo>
                <a:lnTo>
                  <a:pt x="286352" y="20127"/>
                </a:lnTo>
                <a:lnTo>
                  <a:pt x="323279" y="43507"/>
                </a:lnTo>
                <a:lnTo>
                  <a:pt x="354076" y="74182"/>
                </a:lnTo>
                <a:lnTo>
                  <a:pt x="377552" y="110967"/>
                </a:lnTo>
                <a:lnTo>
                  <a:pt x="392512" y="152675"/>
                </a:lnTo>
                <a:lnTo>
                  <a:pt x="397763" y="198120"/>
                </a:lnTo>
                <a:lnTo>
                  <a:pt x="392512" y="243564"/>
                </a:lnTo>
                <a:lnTo>
                  <a:pt x="377552" y="285272"/>
                </a:lnTo>
                <a:lnTo>
                  <a:pt x="354076" y="322057"/>
                </a:lnTo>
                <a:lnTo>
                  <a:pt x="323279" y="352732"/>
                </a:lnTo>
                <a:lnTo>
                  <a:pt x="286352" y="376112"/>
                </a:lnTo>
                <a:lnTo>
                  <a:pt x="244488" y="391010"/>
                </a:lnTo>
                <a:lnTo>
                  <a:pt x="198881" y="396239"/>
                </a:lnTo>
                <a:lnTo>
                  <a:pt x="153279" y="391010"/>
                </a:lnTo>
                <a:lnTo>
                  <a:pt x="111417" y="376112"/>
                </a:lnTo>
                <a:lnTo>
                  <a:pt x="74490" y="352732"/>
                </a:lnTo>
                <a:lnTo>
                  <a:pt x="43691" y="322057"/>
                </a:lnTo>
                <a:lnTo>
                  <a:pt x="20214" y="285272"/>
                </a:lnTo>
                <a:lnTo>
                  <a:pt x="5252" y="243564"/>
                </a:lnTo>
                <a:lnTo>
                  <a:pt x="0" y="198120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9324" y="3354323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49324" y="3354323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88973" y="3355035"/>
            <a:ext cx="6369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Geleneksel Model </a:t>
            </a: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vs. </a:t>
            </a: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Agile……..…………………………………………………………………</a:t>
            </a:r>
            <a:r>
              <a:rPr dirty="0" sz="1600" spc="20">
                <a:solidFill>
                  <a:srgbClr val="34406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17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1203" y="33131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198120" y="0"/>
                </a:moveTo>
                <a:lnTo>
                  <a:pt x="152675" y="5251"/>
                </a:lnTo>
                <a:lnTo>
                  <a:pt x="110967" y="20211"/>
                </a:lnTo>
                <a:lnTo>
                  <a:pt x="74182" y="43687"/>
                </a:lnTo>
                <a:lnTo>
                  <a:pt x="43507" y="74484"/>
                </a:lnTo>
                <a:lnTo>
                  <a:pt x="20127" y="111411"/>
                </a:lnTo>
                <a:lnTo>
                  <a:pt x="5229" y="153275"/>
                </a:lnTo>
                <a:lnTo>
                  <a:pt x="0" y="198882"/>
                </a:lnTo>
                <a:lnTo>
                  <a:pt x="5229" y="244488"/>
                </a:lnTo>
                <a:lnTo>
                  <a:pt x="20127" y="286352"/>
                </a:lnTo>
                <a:lnTo>
                  <a:pt x="43507" y="323279"/>
                </a:lnTo>
                <a:lnTo>
                  <a:pt x="74182" y="354076"/>
                </a:lnTo>
                <a:lnTo>
                  <a:pt x="110967" y="377552"/>
                </a:lnTo>
                <a:lnTo>
                  <a:pt x="152675" y="392512"/>
                </a:lnTo>
                <a:lnTo>
                  <a:pt x="198120" y="397763"/>
                </a:lnTo>
                <a:lnTo>
                  <a:pt x="243564" y="392512"/>
                </a:lnTo>
                <a:lnTo>
                  <a:pt x="285272" y="377552"/>
                </a:lnTo>
                <a:lnTo>
                  <a:pt x="322057" y="354076"/>
                </a:lnTo>
                <a:lnTo>
                  <a:pt x="352732" y="323279"/>
                </a:lnTo>
                <a:lnTo>
                  <a:pt x="376112" y="286352"/>
                </a:lnTo>
                <a:lnTo>
                  <a:pt x="391010" y="244488"/>
                </a:lnTo>
                <a:lnTo>
                  <a:pt x="396240" y="198882"/>
                </a:lnTo>
                <a:lnTo>
                  <a:pt x="391010" y="153275"/>
                </a:lnTo>
                <a:lnTo>
                  <a:pt x="376112" y="111411"/>
                </a:lnTo>
                <a:lnTo>
                  <a:pt x="352732" y="74484"/>
                </a:lnTo>
                <a:lnTo>
                  <a:pt x="322057" y="43687"/>
                </a:lnTo>
                <a:lnTo>
                  <a:pt x="285272" y="20211"/>
                </a:lnTo>
                <a:lnTo>
                  <a:pt x="243564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1203" y="3313176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5">
                <a:moveTo>
                  <a:pt x="0" y="198882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20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2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20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2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9324" y="3829811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9324" y="3829811"/>
            <a:ext cx="6878320" cy="317500"/>
          </a:xfrm>
          <a:custGeom>
            <a:avLst/>
            <a:gdLst/>
            <a:ahLst/>
            <a:cxnLst/>
            <a:rect l="l" t="t" r="r" b="b"/>
            <a:pathLst>
              <a:path w="6878320" h="317500">
                <a:moveTo>
                  <a:pt x="0" y="316992"/>
                </a:moveTo>
                <a:lnTo>
                  <a:pt x="6877811" y="316992"/>
                </a:lnTo>
                <a:lnTo>
                  <a:pt x="6877811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88973" y="3831716"/>
            <a:ext cx="6327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Değerlendirme…………..………………………………………………………………………………26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51203" y="379018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40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51203" y="3790188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39" h="396239">
                <a:moveTo>
                  <a:pt x="0" y="198119"/>
                </a:moveTo>
                <a:lnTo>
                  <a:pt x="5229" y="152675"/>
                </a:lnTo>
                <a:lnTo>
                  <a:pt x="20127" y="110967"/>
                </a:lnTo>
                <a:lnTo>
                  <a:pt x="43507" y="74182"/>
                </a:lnTo>
                <a:lnTo>
                  <a:pt x="74182" y="43507"/>
                </a:lnTo>
                <a:lnTo>
                  <a:pt x="110967" y="20127"/>
                </a:lnTo>
                <a:lnTo>
                  <a:pt x="152675" y="5229"/>
                </a:lnTo>
                <a:lnTo>
                  <a:pt x="198120" y="0"/>
                </a:lnTo>
                <a:lnTo>
                  <a:pt x="243564" y="5229"/>
                </a:lnTo>
                <a:lnTo>
                  <a:pt x="285272" y="20127"/>
                </a:lnTo>
                <a:lnTo>
                  <a:pt x="322057" y="43507"/>
                </a:lnTo>
                <a:lnTo>
                  <a:pt x="352732" y="74182"/>
                </a:lnTo>
                <a:lnTo>
                  <a:pt x="376112" y="110967"/>
                </a:lnTo>
                <a:lnTo>
                  <a:pt x="391010" y="152675"/>
                </a:lnTo>
                <a:lnTo>
                  <a:pt x="396240" y="198119"/>
                </a:lnTo>
                <a:lnTo>
                  <a:pt x="391010" y="243564"/>
                </a:lnTo>
                <a:lnTo>
                  <a:pt x="376112" y="285272"/>
                </a:lnTo>
                <a:lnTo>
                  <a:pt x="352732" y="322057"/>
                </a:lnTo>
                <a:lnTo>
                  <a:pt x="322057" y="352732"/>
                </a:lnTo>
                <a:lnTo>
                  <a:pt x="285272" y="376112"/>
                </a:lnTo>
                <a:lnTo>
                  <a:pt x="243564" y="391010"/>
                </a:lnTo>
                <a:lnTo>
                  <a:pt x="198120" y="396239"/>
                </a:lnTo>
                <a:lnTo>
                  <a:pt x="152675" y="391010"/>
                </a:lnTo>
                <a:lnTo>
                  <a:pt x="110967" y="376112"/>
                </a:lnTo>
                <a:lnTo>
                  <a:pt x="74182" y="352732"/>
                </a:lnTo>
                <a:lnTo>
                  <a:pt x="43507" y="322057"/>
                </a:lnTo>
                <a:lnTo>
                  <a:pt x="20127" y="285272"/>
                </a:lnTo>
                <a:lnTo>
                  <a:pt x="5229" y="243564"/>
                </a:lnTo>
                <a:lnTo>
                  <a:pt x="0" y="198119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0452" y="4306823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2"/>
                </a:moveTo>
                <a:lnTo>
                  <a:pt x="6996683" y="316992"/>
                </a:lnTo>
                <a:lnTo>
                  <a:pt x="6996683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0452" y="4306823"/>
            <a:ext cx="6997065" cy="317500"/>
          </a:xfrm>
          <a:custGeom>
            <a:avLst/>
            <a:gdLst/>
            <a:ahLst/>
            <a:cxnLst/>
            <a:rect l="l" t="t" r="r" b="b"/>
            <a:pathLst>
              <a:path w="6997065" h="317500">
                <a:moveTo>
                  <a:pt x="0" y="316992"/>
                </a:moveTo>
                <a:lnTo>
                  <a:pt x="6996683" y="316992"/>
                </a:lnTo>
                <a:lnTo>
                  <a:pt x="6996683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</a:pathLst>
          </a:custGeom>
          <a:ln w="15239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69466" y="4308094"/>
            <a:ext cx="6427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Çevik </a:t>
            </a:r>
            <a:r>
              <a:rPr dirty="0" sz="1600" spc="-20">
                <a:solidFill>
                  <a:srgbClr val="344068"/>
                </a:solidFill>
                <a:latin typeface="Calibri"/>
                <a:cs typeface="Calibri"/>
              </a:rPr>
              <a:t>Yazılım</a:t>
            </a:r>
            <a:r>
              <a:rPr dirty="0" sz="1600" spc="95">
                <a:solidFill>
                  <a:srgbClr val="34406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Şemsiyesi…………..……………………………………………………………………28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0808" y="426567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198881" y="0"/>
                </a:moveTo>
                <a:lnTo>
                  <a:pt x="153279" y="5251"/>
                </a:lnTo>
                <a:lnTo>
                  <a:pt x="111417" y="20211"/>
                </a:lnTo>
                <a:lnTo>
                  <a:pt x="74490" y="43687"/>
                </a:lnTo>
                <a:lnTo>
                  <a:pt x="43691" y="74484"/>
                </a:lnTo>
                <a:lnTo>
                  <a:pt x="20214" y="111411"/>
                </a:lnTo>
                <a:lnTo>
                  <a:pt x="5252" y="153275"/>
                </a:lnTo>
                <a:lnTo>
                  <a:pt x="0" y="198881"/>
                </a:lnTo>
                <a:lnTo>
                  <a:pt x="5252" y="244488"/>
                </a:lnTo>
                <a:lnTo>
                  <a:pt x="20214" y="286352"/>
                </a:lnTo>
                <a:lnTo>
                  <a:pt x="43691" y="323279"/>
                </a:lnTo>
                <a:lnTo>
                  <a:pt x="74490" y="354076"/>
                </a:lnTo>
                <a:lnTo>
                  <a:pt x="111417" y="377552"/>
                </a:lnTo>
                <a:lnTo>
                  <a:pt x="153279" y="392512"/>
                </a:lnTo>
                <a:lnTo>
                  <a:pt x="198881" y="397763"/>
                </a:lnTo>
                <a:lnTo>
                  <a:pt x="244488" y="392512"/>
                </a:lnTo>
                <a:lnTo>
                  <a:pt x="286352" y="377552"/>
                </a:lnTo>
                <a:lnTo>
                  <a:pt x="323279" y="354076"/>
                </a:lnTo>
                <a:lnTo>
                  <a:pt x="354076" y="323279"/>
                </a:lnTo>
                <a:lnTo>
                  <a:pt x="377552" y="286352"/>
                </a:lnTo>
                <a:lnTo>
                  <a:pt x="392512" y="244488"/>
                </a:lnTo>
                <a:lnTo>
                  <a:pt x="397763" y="198881"/>
                </a:lnTo>
                <a:lnTo>
                  <a:pt x="392512" y="153275"/>
                </a:lnTo>
                <a:lnTo>
                  <a:pt x="377552" y="111411"/>
                </a:lnTo>
                <a:lnTo>
                  <a:pt x="354076" y="74484"/>
                </a:lnTo>
                <a:lnTo>
                  <a:pt x="323279" y="43687"/>
                </a:lnTo>
                <a:lnTo>
                  <a:pt x="286352" y="20211"/>
                </a:lnTo>
                <a:lnTo>
                  <a:pt x="244488" y="5251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30808" y="4265676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4" h="398145">
                <a:moveTo>
                  <a:pt x="0" y="198881"/>
                </a:moveTo>
                <a:lnTo>
                  <a:pt x="5252" y="153275"/>
                </a:lnTo>
                <a:lnTo>
                  <a:pt x="20214" y="111411"/>
                </a:lnTo>
                <a:lnTo>
                  <a:pt x="43691" y="74484"/>
                </a:lnTo>
                <a:lnTo>
                  <a:pt x="74490" y="43687"/>
                </a:lnTo>
                <a:lnTo>
                  <a:pt x="111417" y="20211"/>
                </a:lnTo>
                <a:lnTo>
                  <a:pt x="153279" y="5251"/>
                </a:lnTo>
                <a:lnTo>
                  <a:pt x="198881" y="0"/>
                </a:lnTo>
                <a:lnTo>
                  <a:pt x="244488" y="5251"/>
                </a:lnTo>
                <a:lnTo>
                  <a:pt x="286352" y="20211"/>
                </a:lnTo>
                <a:lnTo>
                  <a:pt x="323279" y="43687"/>
                </a:lnTo>
                <a:lnTo>
                  <a:pt x="354076" y="74484"/>
                </a:lnTo>
                <a:lnTo>
                  <a:pt x="377552" y="111411"/>
                </a:lnTo>
                <a:lnTo>
                  <a:pt x="392512" y="153275"/>
                </a:lnTo>
                <a:lnTo>
                  <a:pt x="397763" y="198881"/>
                </a:lnTo>
                <a:lnTo>
                  <a:pt x="392512" y="244488"/>
                </a:lnTo>
                <a:lnTo>
                  <a:pt x="377552" y="286352"/>
                </a:lnTo>
                <a:lnTo>
                  <a:pt x="354076" y="323279"/>
                </a:lnTo>
                <a:lnTo>
                  <a:pt x="323279" y="354076"/>
                </a:lnTo>
                <a:lnTo>
                  <a:pt x="286352" y="377552"/>
                </a:lnTo>
                <a:lnTo>
                  <a:pt x="244488" y="392512"/>
                </a:lnTo>
                <a:lnTo>
                  <a:pt x="198881" y="397763"/>
                </a:lnTo>
                <a:lnTo>
                  <a:pt x="153279" y="392512"/>
                </a:lnTo>
                <a:lnTo>
                  <a:pt x="111417" y="377552"/>
                </a:lnTo>
                <a:lnTo>
                  <a:pt x="74490" y="354076"/>
                </a:lnTo>
                <a:lnTo>
                  <a:pt x="43691" y="323279"/>
                </a:lnTo>
                <a:lnTo>
                  <a:pt x="20214" y="286352"/>
                </a:lnTo>
                <a:lnTo>
                  <a:pt x="5252" y="244488"/>
                </a:lnTo>
                <a:lnTo>
                  <a:pt x="0" y="198881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68324" y="4782311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70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68324" y="4782311"/>
            <a:ext cx="7259320" cy="318770"/>
          </a:xfrm>
          <a:custGeom>
            <a:avLst/>
            <a:gdLst/>
            <a:ahLst/>
            <a:cxnLst/>
            <a:rect l="l" t="t" r="r" b="b"/>
            <a:pathLst>
              <a:path w="7259320" h="318770">
                <a:moveTo>
                  <a:pt x="0" y="318515"/>
                </a:moveTo>
                <a:lnTo>
                  <a:pt x="7258811" y="318515"/>
                </a:lnTo>
                <a:lnTo>
                  <a:pt x="725881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5240">
            <a:solidFill>
              <a:srgbClr val="2D3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08353" y="4784852"/>
            <a:ext cx="6715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44068"/>
                </a:solidFill>
                <a:latin typeface="Calibri"/>
                <a:cs typeface="Calibri"/>
              </a:rPr>
              <a:t>Scrum</a:t>
            </a:r>
            <a:r>
              <a:rPr dirty="0" sz="1600" spc="-20">
                <a:solidFill>
                  <a:srgbClr val="344068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344068"/>
                </a:solidFill>
                <a:latin typeface="Calibri"/>
                <a:cs typeface="Calibri"/>
              </a:rPr>
              <a:t>Modeli…………..……………………………………………………………………………………….29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0203" y="4742688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5">
                <a:moveTo>
                  <a:pt x="198120" y="0"/>
                </a:moveTo>
                <a:lnTo>
                  <a:pt x="152691" y="5251"/>
                </a:lnTo>
                <a:lnTo>
                  <a:pt x="110989" y="20211"/>
                </a:lnTo>
                <a:lnTo>
                  <a:pt x="74204" y="43687"/>
                </a:lnTo>
                <a:lnTo>
                  <a:pt x="43523" y="74484"/>
                </a:lnTo>
                <a:lnTo>
                  <a:pt x="20136" y="111411"/>
                </a:lnTo>
                <a:lnTo>
                  <a:pt x="5232" y="153275"/>
                </a:lnTo>
                <a:lnTo>
                  <a:pt x="0" y="198881"/>
                </a:lnTo>
                <a:lnTo>
                  <a:pt x="5232" y="244488"/>
                </a:lnTo>
                <a:lnTo>
                  <a:pt x="20136" y="286352"/>
                </a:lnTo>
                <a:lnTo>
                  <a:pt x="43523" y="323279"/>
                </a:lnTo>
                <a:lnTo>
                  <a:pt x="74204" y="354076"/>
                </a:lnTo>
                <a:lnTo>
                  <a:pt x="110989" y="377552"/>
                </a:lnTo>
                <a:lnTo>
                  <a:pt x="152691" y="392512"/>
                </a:lnTo>
                <a:lnTo>
                  <a:pt x="198120" y="397763"/>
                </a:lnTo>
                <a:lnTo>
                  <a:pt x="243548" y="392512"/>
                </a:lnTo>
                <a:lnTo>
                  <a:pt x="285250" y="377552"/>
                </a:lnTo>
                <a:lnTo>
                  <a:pt x="322035" y="354076"/>
                </a:lnTo>
                <a:lnTo>
                  <a:pt x="352716" y="323279"/>
                </a:lnTo>
                <a:lnTo>
                  <a:pt x="376103" y="286352"/>
                </a:lnTo>
                <a:lnTo>
                  <a:pt x="391007" y="244488"/>
                </a:lnTo>
                <a:lnTo>
                  <a:pt x="396240" y="198881"/>
                </a:lnTo>
                <a:lnTo>
                  <a:pt x="391007" y="153275"/>
                </a:lnTo>
                <a:lnTo>
                  <a:pt x="376103" y="111411"/>
                </a:lnTo>
                <a:lnTo>
                  <a:pt x="352716" y="74484"/>
                </a:lnTo>
                <a:lnTo>
                  <a:pt x="322035" y="43687"/>
                </a:lnTo>
                <a:lnTo>
                  <a:pt x="285250" y="20211"/>
                </a:lnTo>
                <a:lnTo>
                  <a:pt x="243548" y="5251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203" y="4742688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40" h="398145">
                <a:moveTo>
                  <a:pt x="0" y="198881"/>
                </a:moveTo>
                <a:lnTo>
                  <a:pt x="5232" y="153275"/>
                </a:lnTo>
                <a:lnTo>
                  <a:pt x="20136" y="111411"/>
                </a:lnTo>
                <a:lnTo>
                  <a:pt x="43523" y="74484"/>
                </a:lnTo>
                <a:lnTo>
                  <a:pt x="74204" y="43687"/>
                </a:lnTo>
                <a:lnTo>
                  <a:pt x="110989" y="20211"/>
                </a:lnTo>
                <a:lnTo>
                  <a:pt x="152691" y="5251"/>
                </a:lnTo>
                <a:lnTo>
                  <a:pt x="198120" y="0"/>
                </a:lnTo>
                <a:lnTo>
                  <a:pt x="243548" y="5251"/>
                </a:lnTo>
                <a:lnTo>
                  <a:pt x="285250" y="20211"/>
                </a:lnTo>
                <a:lnTo>
                  <a:pt x="322035" y="43687"/>
                </a:lnTo>
                <a:lnTo>
                  <a:pt x="352716" y="74484"/>
                </a:lnTo>
                <a:lnTo>
                  <a:pt x="376103" y="111411"/>
                </a:lnTo>
                <a:lnTo>
                  <a:pt x="391007" y="153275"/>
                </a:lnTo>
                <a:lnTo>
                  <a:pt x="396240" y="198881"/>
                </a:lnTo>
                <a:lnTo>
                  <a:pt x="391007" y="244488"/>
                </a:lnTo>
                <a:lnTo>
                  <a:pt x="376103" y="286352"/>
                </a:lnTo>
                <a:lnTo>
                  <a:pt x="352716" y="323279"/>
                </a:lnTo>
                <a:lnTo>
                  <a:pt x="322035" y="354076"/>
                </a:lnTo>
                <a:lnTo>
                  <a:pt x="285250" y="377552"/>
                </a:lnTo>
                <a:lnTo>
                  <a:pt x="243548" y="392512"/>
                </a:lnTo>
                <a:lnTo>
                  <a:pt x="198120" y="397763"/>
                </a:lnTo>
                <a:lnTo>
                  <a:pt x="152691" y="392512"/>
                </a:lnTo>
                <a:lnTo>
                  <a:pt x="110989" y="377552"/>
                </a:lnTo>
                <a:lnTo>
                  <a:pt x="74204" y="354076"/>
                </a:lnTo>
                <a:lnTo>
                  <a:pt x="43523" y="323279"/>
                </a:lnTo>
                <a:lnTo>
                  <a:pt x="20136" y="286352"/>
                </a:lnTo>
                <a:lnTo>
                  <a:pt x="5232" y="244488"/>
                </a:lnTo>
                <a:lnTo>
                  <a:pt x="0" y="198881"/>
                </a:lnTo>
                <a:close/>
              </a:path>
            </a:pathLst>
          </a:custGeom>
          <a:ln w="15240">
            <a:solidFill>
              <a:srgbClr val="344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11123" y="2377821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260094" y="2837179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4586" y="3338321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64741" y="3776853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60094" y="4277690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2225" y="4731511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1716023" y="2059786"/>
            <a:ext cx="5756147" cy="380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624" y="1952625"/>
            <a:ext cx="221488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latin typeface="Calibri"/>
                <a:cs typeface="Calibri"/>
              </a:rPr>
              <a:t>Geleneksel</a:t>
            </a:r>
            <a:r>
              <a:rPr dirty="0" sz="1950" spc="-6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Yöntemler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2542734" y="2462270"/>
            <a:ext cx="4565847" cy="283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7089" y="2153539"/>
            <a:ext cx="164909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latin typeface="Calibri"/>
                <a:cs typeface="Calibri"/>
              </a:rPr>
              <a:t>Çevik</a:t>
            </a:r>
            <a:r>
              <a:rPr dirty="0" sz="1950" spc="-8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Yöntemler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1923288" y="1845564"/>
            <a:ext cx="5257829" cy="391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2094839" y="2080007"/>
            <a:ext cx="5308561" cy="3766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513" y="1864614"/>
            <a:ext cx="2529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Çevik modeller riski </a:t>
            </a:r>
            <a:r>
              <a:rPr dirty="0" sz="1800" spc="-10">
                <a:latin typeface="Calibri"/>
                <a:cs typeface="Calibri"/>
              </a:rPr>
              <a:t>azaltır!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3" name="object 3"/>
          <p:cNvSpPr/>
          <p:nvPr/>
        </p:nvSpPr>
        <p:spPr>
          <a:xfrm>
            <a:off x="1737360" y="2467355"/>
            <a:ext cx="5714999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3. </a:t>
            </a:r>
            <a:r>
              <a:rPr dirty="0" spc="-50"/>
              <a:t>Geleneksel </a:t>
            </a:r>
            <a:r>
              <a:rPr dirty="0" spc="-40"/>
              <a:t>Model </a:t>
            </a:r>
            <a:r>
              <a:rPr dirty="0" spc="-45"/>
              <a:t>vs.</a:t>
            </a:r>
            <a:r>
              <a:rPr dirty="0" spc="-345"/>
              <a:t> </a:t>
            </a:r>
            <a:r>
              <a:rPr dirty="0" spc="-45"/>
              <a:t>Agile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10" y="2318130"/>
          <a:ext cx="7562850" cy="28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379"/>
                <a:gridCol w="1726564"/>
                <a:gridCol w="1761489"/>
              </a:tblGrid>
              <a:tr h="3270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Ölçüm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Çevik Modelleme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Çağlayan Modeli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37541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Planlama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ölçeği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Kısa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 dönemlik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Uzun dönemlik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4589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Müşteri ile geliştirici arasındaki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mesafe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Kısa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Uzun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4652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Özelleştirme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ve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uygulama arasındaki</a:t>
                      </a:r>
                      <a:r>
                        <a:rPr dirty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zaman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Kısa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Uzun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40144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Sorunları keşfetmek için</a:t>
                      </a:r>
                      <a:r>
                        <a:rPr dirty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zaman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Kısa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Uzun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4014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Proje tamamlanma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riski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Düşük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Yüksek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38950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Değişikliklere uyum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yeteneği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Yüksek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Düşük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25"/>
              <a:t>4.</a:t>
            </a:r>
            <a:r>
              <a:rPr dirty="0" spc="-195"/>
              <a:t> </a:t>
            </a:r>
            <a:r>
              <a:rPr dirty="0" spc="-45"/>
              <a:t>Değerlendirme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6814" y="2698241"/>
            <a:ext cx="2693035" cy="103695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just" marL="103505" marR="5080" indent="-91440">
              <a:lnSpc>
                <a:spcPts val="1870"/>
              </a:lnSpc>
              <a:spcBef>
                <a:spcPts val="56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Büyüklük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kötüdür,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onu 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parçalara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ayırın. Böylece 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başarılı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projeler  geliştirebilirsiniz.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874" y="2413970"/>
            <a:ext cx="1156970" cy="580390"/>
          </a:xfrm>
          <a:prstGeom prst="rect">
            <a:avLst/>
          </a:prstGeom>
          <a:solidFill>
            <a:srgbClr val="EB5404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Büyük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Projeler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8401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825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Birkaç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2174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825"/>
              </a:spcBef>
            </a:pPr>
            <a:r>
              <a:rPr dirty="0" sz="1000" spc="5">
                <a:solidFill>
                  <a:srgbClr val="FFFFFF"/>
                </a:solidFill>
                <a:latin typeface="Segoe UI"/>
                <a:cs typeface="Segoe UI"/>
              </a:rPr>
              <a:t>Küçük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947" y="2510629"/>
            <a:ext cx="642620" cy="386715"/>
          </a:xfrm>
          <a:prstGeom prst="rect">
            <a:avLst/>
          </a:prstGeom>
          <a:solidFill>
            <a:srgbClr val="EB5404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825"/>
              </a:spcBef>
            </a:pPr>
            <a:r>
              <a:rPr dirty="0" sz="1000" spc="-5">
                <a:solidFill>
                  <a:srgbClr val="FFFFFF"/>
                </a:solidFill>
                <a:latin typeface="Segoe UI"/>
                <a:cs typeface="Segoe UI"/>
              </a:rPr>
              <a:t>Proje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874" y="3122777"/>
            <a:ext cx="1156970" cy="580390"/>
          </a:xfrm>
          <a:prstGeom prst="rect">
            <a:avLst/>
          </a:prstGeom>
          <a:solidFill>
            <a:srgbClr val="1378A9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Büyük</a:t>
            </a:r>
            <a:r>
              <a:rPr dirty="0" sz="10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Özellikler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874" y="3831602"/>
            <a:ext cx="1156970" cy="580390"/>
          </a:xfrm>
          <a:prstGeom prst="rect">
            <a:avLst/>
          </a:prstGeom>
          <a:solidFill>
            <a:srgbClr val="257125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Büyük</a:t>
            </a:r>
            <a:r>
              <a:rPr dirty="0" sz="10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Segoe UI"/>
                <a:cs typeface="Segoe UI"/>
              </a:rPr>
              <a:t>Takımlar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874" y="4540436"/>
            <a:ext cx="1156970" cy="580390"/>
          </a:xfrm>
          <a:prstGeom prst="rect">
            <a:avLst/>
          </a:prstGeom>
          <a:solidFill>
            <a:srgbClr val="A100E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Büyük</a:t>
            </a:r>
            <a:r>
              <a:rPr dirty="0" sz="1000" spc="-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Segoe UI"/>
                <a:cs typeface="Segoe UI"/>
              </a:rPr>
              <a:t>Dönüşümler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8401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840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Birkaç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174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840"/>
              </a:spcBef>
            </a:pPr>
            <a:r>
              <a:rPr dirty="0" sz="1000" spc="5">
                <a:solidFill>
                  <a:srgbClr val="FFFFFF"/>
                </a:solidFill>
                <a:latin typeface="Segoe UI"/>
                <a:cs typeface="Segoe UI"/>
              </a:rPr>
              <a:t>Küçük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947" y="3219436"/>
            <a:ext cx="642620" cy="386715"/>
          </a:xfrm>
          <a:prstGeom prst="rect">
            <a:avLst/>
          </a:prstGeom>
          <a:solidFill>
            <a:srgbClr val="1378A9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840"/>
              </a:spcBef>
            </a:pPr>
            <a:r>
              <a:rPr dirty="0" sz="1000" spc="-5">
                <a:solidFill>
                  <a:srgbClr val="FFFFFF"/>
                </a:solidFill>
                <a:latin typeface="Segoe UI"/>
                <a:cs typeface="Segoe UI"/>
              </a:rPr>
              <a:t>Özellik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8401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wrap="square" lIns="0" tIns="10858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855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Birkaç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174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wrap="square" lIns="0" tIns="10858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855"/>
              </a:spcBef>
            </a:pPr>
            <a:r>
              <a:rPr dirty="0" sz="1000" spc="5">
                <a:solidFill>
                  <a:srgbClr val="FFFFFF"/>
                </a:solidFill>
                <a:latin typeface="Segoe UI"/>
                <a:cs typeface="Segoe UI"/>
              </a:rPr>
              <a:t>Küçük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947" y="3928262"/>
            <a:ext cx="642620" cy="386715"/>
          </a:xfrm>
          <a:prstGeom prst="rect">
            <a:avLst/>
          </a:prstGeom>
          <a:solidFill>
            <a:srgbClr val="257125"/>
          </a:solidFill>
        </p:spPr>
        <p:txBody>
          <a:bodyPr wrap="square" lIns="0" tIns="10858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855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Takım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8401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wrap="square" lIns="0" tIns="110489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869"/>
              </a:spcBef>
            </a:pP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Birkaç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2174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wrap="square" lIns="0" tIns="110489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869"/>
              </a:spcBef>
            </a:pPr>
            <a:r>
              <a:rPr dirty="0" sz="1000" spc="5">
                <a:solidFill>
                  <a:srgbClr val="FFFFFF"/>
                </a:solidFill>
                <a:latin typeface="Segoe UI"/>
                <a:cs typeface="Segoe UI"/>
              </a:rPr>
              <a:t>Küçük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5947" y="4637096"/>
            <a:ext cx="642620" cy="386715"/>
          </a:xfrm>
          <a:prstGeom prst="rect">
            <a:avLst/>
          </a:prstGeom>
          <a:solidFill>
            <a:srgbClr val="A100E0"/>
          </a:solidFill>
        </p:spPr>
        <p:txBody>
          <a:bodyPr wrap="square" lIns="0" tIns="11048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869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Dönüşüm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0947" y="270394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7412" y="267648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24719" y="2703949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91185" y="267648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60947" y="341275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7412" y="33852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4719" y="341275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91185" y="338529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60947" y="412156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27412" y="409410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4719" y="412156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91185" y="409410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60947" y="48304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7412" y="48029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24719" y="483041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265" y="0"/>
                </a:lnTo>
              </a:path>
            </a:pathLst>
          </a:custGeom>
          <a:ln w="6826">
            <a:solidFill>
              <a:srgbClr val="DE50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1185" y="48029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0"/>
                </a:moveTo>
                <a:lnTo>
                  <a:pt x="0" y="54922"/>
                </a:lnTo>
                <a:lnTo>
                  <a:pt x="54761" y="27461"/>
                </a:lnTo>
                <a:lnTo>
                  <a:pt x="0" y="0"/>
                </a:lnTo>
                <a:close/>
              </a:path>
            </a:pathLst>
          </a:custGeom>
          <a:solidFill>
            <a:srgbClr val="DE50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97174" y="4778866"/>
            <a:ext cx="90393" cy="103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97174" y="4070005"/>
            <a:ext cx="90393" cy="103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97174" y="3361198"/>
            <a:ext cx="90393" cy="10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97174" y="2652391"/>
            <a:ext cx="90393" cy="103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88253" y="2386076"/>
            <a:ext cx="63690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solidFill>
                  <a:srgbClr val="FF0000"/>
                </a:solidFill>
                <a:latin typeface="Calibri"/>
                <a:cs typeface="Calibri"/>
              </a:rPr>
              <a:t>Sonuç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25"/>
              <a:t>4.</a:t>
            </a:r>
            <a:r>
              <a:rPr dirty="0" spc="-195"/>
              <a:t> </a:t>
            </a:r>
            <a:r>
              <a:rPr dirty="0" spc="-45"/>
              <a:t>Değerlendirme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71467"/>
            <a:ext cx="6527800" cy="2988945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135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dirty="0" sz="210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dirty="0" sz="2100" spc="-5">
                <a:solidFill>
                  <a:srgbClr val="404040"/>
                </a:solidFill>
                <a:latin typeface="Calibri"/>
                <a:cs typeface="Calibri"/>
              </a:rPr>
              <a:t>somut değişiklik</a:t>
            </a:r>
            <a:r>
              <a:rPr dirty="0" sz="21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Calibri"/>
                <a:cs typeface="Calibri"/>
              </a:rPr>
              <a:t>yapın!</a:t>
            </a:r>
            <a:endParaRPr sz="210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>
                <a:solidFill>
                  <a:srgbClr val="006FC0"/>
                </a:solidFill>
                <a:latin typeface="Calibri"/>
                <a:cs typeface="Calibri"/>
              </a:rPr>
              <a:t>1.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Gerçek takımlar</a:t>
            </a:r>
            <a:r>
              <a:rPr dirty="0" sz="1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oluşturun</a:t>
            </a:r>
            <a:endParaRPr sz="1950">
              <a:latin typeface="Calibri"/>
              <a:cs typeface="Calibri"/>
            </a:endParaRPr>
          </a:p>
          <a:p>
            <a:pPr lvl="1" marL="396875" indent="-183515">
              <a:lnSpc>
                <a:spcPct val="100000"/>
              </a:lnSpc>
              <a:spcBef>
                <a:spcPts val="17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Küçük,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çapraz fonksiyonlu, kendi kendine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organize</a:t>
            </a:r>
            <a:r>
              <a:rPr dirty="0" sz="195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olabilen</a:t>
            </a:r>
            <a:endParaRPr sz="1950">
              <a:latin typeface="Calibri"/>
              <a:cs typeface="Calibri"/>
            </a:endParaRPr>
          </a:p>
          <a:p>
            <a:pPr marL="332740" indent="-243204">
              <a:lnSpc>
                <a:spcPct val="100000"/>
              </a:lnSpc>
              <a:spcBef>
                <a:spcPts val="370"/>
              </a:spcBef>
              <a:buClr>
                <a:srgbClr val="006FC0"/>
              </a:buClr>
              <a:buAutoNum type="arabicPeriod" startAt="2"/>
              <a:tabLst>
                <a:tab pos="333375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Sık sık teslimat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yapın</a:t>
            </a:r>
            <a:endParaRPr sz="1950">
              <a:latin typeface="Calibri"/>
              <a:cs typeface="Calibri"/>
            </a:endParaRPr>
          </a:p>
          <a:p>
            <a:pPr lvl="1" marL="527685" indent="-18351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528320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Normal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ortalama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her 3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haftanın</a:t>
            </a:r>
            <a:r>
              <a:rPr dirty="0" sz="195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sonunda</a:t>
            </a:r>
            <a:endParaRPr sz="1950">
              <a:latin typeface="Calibri"/>
              <a:cs typeface="Calibri"/>
            </a:endParaRPr>
          </a:p>
          <a:p>
            <a:pPr lvl="1" marL="527685" indent="-18351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528320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Ek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olarak projenin </a:t>
            </a:r>
            <a:r>
              <a:rPr dirty="0" sz="1950" spc="5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çeyreklerinin</a:t>
            </a:r>
            <a:r>
              <a:rPr dirty="0" sz="195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sonunda</a:t>
            </a:r>
            <a:endParaRPr sz="1950">
              <a:latin typeface="Calibri"/>
              <a:cs typeface="Calibri"/>
            </a:endParaRPr>
          </a:p>
          <a:p>
            <a:pPr marL="311150" indent="-244475">
              <a:lnSpc>
                <a:spcPct val="100000"/>
              </a:lnSpc>
              <a:spcBef>
                <a:spcPts val="360"/>
              </a:spcBef>
              <a:buClr>
                <a:srgbClr val="006FC0"/>
              </a:buClr>
              <a:buAutoNum type="arabicPeriod" startAt="2"/>
              <a:tabLst>
                <a:tab pos="311785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Gerçek kullanıcıları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dahil</a:t>
            </a:r>
            <a:r>
              <a:rPr dirty="0" sz="195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edin.</a:t>
            </a:r>
            <a:endParaRPr sz="1950">
              <a:latin typeface="Calibri"/>
              <a:cs typeface="Calibri"/>
            </a:endParaRPr>
          </a:p>
          <a:p>
            <a:pPr lvl="1" marL="443865" indent="-88900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Char char="◦"/>
              <a:tabLst>
                <a:tab pos="444500" algn="l"/>
              </a:tabLst>
            </a:pP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Takım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kullanıcılar arasında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doğrudan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hızlı geri</a:t>
            </a:r>
            <a:r>
              <a:rPr dirty="0" sz="195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dönüşler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25"/>
              <a:t>5. </a:t>
            </a:r>
            <a:r>
              <a:rPr dirty="0" spc="-45"/>
              <a:t>Çevik </a:t>
            </a:r>
            <a:r>
              <a:rPr dirty="0" spc="-90"/>
              <a:t>Yazılım</a:t>
            </a:r>
            <a:r>
              <a:rPr dirty="0" spc="-270"/>
              <a:t> </a:t>
            </a:r>
            <a:r>
              <a:rPr dirty="0" spc="-55"/>
              <a:t>Şemsiyesi	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699004"/>
            <a:ext cx="3616748" cy="2116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1291" y="2872739"/>
            <a:ext cx="4709160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037285"/>
            <a:ext cx="23888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60"/>
              <a:t>FDD</a:t>
            </a:r>
            <a:r>
              <a:rPr dirty="0" u="none" sz="4000" spc="-245"/>
              <a:t> </a:t>
            </a:r>
            <a:r>
              <a:rPr dirty="0" u="none" sz="4000" spc="-125"/>
              <a:t>TANIMI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259" y="1842642"/>
            <a:ext cx="7573009" cy="450215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just" marL="104139" marR="5080" indent="-92075">
              <a:lnSpc>
                <a:spcPct val="89500"/>
              </a:lnSpc>
              <a:spcBef>
                <a:spcPts val="335"/>
              </a:spcBef>
              <a:buClr>
                <a:srgbClr val="1CACE3"/>
              </a:buClr>
              <a:buSzPct val="94736"/>
              <a:buFont typeface="Wingdings"/>
              <a:buChar char=""/>
              <a:tabLst>
                <a:tab pos="205104" algn="l"/>
              </a:tabLst>
            </a:pPr>
            <a:r>
              <a:rPr dirty="0" baseline="1461" sz="2850" spc="-15" b="1">
                <a:solidFill>
                  <a:srgbClr val="404040"/>
                </a:solidFill>
                <a:latin typeface="Calibri"/>
                <a:cs typeface="Calibri"/>
              </a:rPr>
              <a:t>FDD, </a:t>
            </a:r>
            <a:r>
              <a:rPr dirty="0" baseline="1461" sz="2850" spc="-22" b="1">
                <a:solidFill>
                  <a:srgbClr val="404040"/>
                </a:solidFill>
                <a:latin typeface="Calibri"/>
                <a:cs typeface="Calibri"/>
              </a:rPr>
              <a:t>Avustralyalı </a:t>
            </a:r>
            <a:r>
              <a:rPr dirty="0" baseline="1461" sz="2850" spc="-15" b="1">
                <a:solidFill>
                  <a:srgbClr val="404040"/>
                </a:solidFill>
                <a:latin typeface="Calibri"/>
                <a:cs typeface="Calibri"/>
              </a:rPr>
              <a:t>Jeff </a:t>
            </a:r>
            <a:r>
              <a:rPr dirty="0" baseline="1461" sz="2850" spc="-7" b="1">
                <a:solidFill>
                  <a:srgbClr val="404040"/>
                </a:solidFill>
                <a:latin typeface="Calibri"/>
                <a:cs typeface="Calibri"/>
              </a:rPr>
              <a:t>De Luca </a:t>
            </a:r>
            <a:r>
              <a:rPr dirty="0" baseline="1461" sz="2850" spc="-15" b="1">
                <a:solidFill>
                  <a:srgbClr val="404040"/>
                </a:solidFill>
                <a:latin typeface="Calibri"/>
                <a:cs typeface="Calibri"/>
              </a:rPr>
              <a:t>tarafından geliştirilmiş ve Singapur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projesinde beraber çalıştıkları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Peter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Coad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modifiye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edilmiştir. 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Singapur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projesi 50 kişi ile 15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ayda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tamamlanan bir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900" spc="-25" b="1">
                <a:solidFill>
                  <a:srgbClr val="404040"/>
                </a:solidFill>
                <a:latin typeface="Calibri"/>
                <a:cs typeface="Calibri"/>
              </a:rPr>
              <a:t>olmuştur.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Daha 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sonra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FDD’nin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uygulandığı başka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bir proje ise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250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kişi ile 18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ayda 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tamamlanmıştır.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FDD değişik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boyutlara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büyüyebilen,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tekrarlanabilir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dirty="0" sz="1900" spc="-25" b="1">
                <a:solidFill>
                  <a:srgbClr val="404040"/>
                </a:solidFill>
                <a:latin typeface="Calibri"/>
                <a:cs typeface="Calibri"/>
              </a:rPr>
              <a:t>süreçtir.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Aşağıdaki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noktalara</a:t>
            </a:r>
            <a:r>
              <a:rPr dirty="0" sz="1900" spc="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odaklanır.</a:t>
            </a:r>
            <a:endParaRPr sz="1900">
              <a:latin typeface="Calibri"/>
              <a:cs typeface="Calibri"/>
            </a:endParaRPr>
          </a:p>
          <a:p>
            <a:pPr lvl="1" marL="104139" marR="365125">
              <a:lnSpc>
                <a:spcPts val="2050"/>
              </a:lnSpc>
              <a:spcBef>
                <a:spcPts val="1440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Sistemi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hazırlamak için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büyüyebilir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olmalıdır.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Büyük  projeler için de kullanılabilir</a:t>
            </a:r>
            <a:r>
              <a:rPr dirty="0" sz="1900" spc="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olmalıdır.</a:t>
            </a:r>
            <a:endParaRPr sz="1900">
              <a:latin typeface="Calibri"/>
              <a:cs typeface="Calibri"/>
            </a:endParaRPr>
          </a:p>
          <a:p>
            <a:pPr lvl="1" marL="508000" indent="-40449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Basit iyi tanımlanmış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sistem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iyi</a:t>
            </a:r>
            <a:r>
              <a:rPr dirty="0" sz="190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5" b="1">
                <a:solidFill>
                  <a:srgbClr val="404040"/>
                </a:solidFill>
                <a:latin typeface="Calibri"/>
                <a:cs typeface="Calibri"/>
              </a:rPr>
              <a:t>çalışır.</a:t>
            </a:r>
            <a:endParaRPr sz="1900">
              <a:latin typeface="Calibri"/>
              <a:cs typeface="Calibri"/>
            </a:endParaRPr>
          </a:p>
          <a:p>
            <a:pPr lvl="1" marL="508000" indent="-40449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Süreç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adımları basit</a:t>
            </a:r>
            <a:r>
              <a:rPr dirty="0" sz="19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 b="1">
                <a:solidFill>
                  <a:srgbClr val="404040"/>
                </a:solidFill>
                <a:latin typeface="Calibri"/>
                <a:cs typeface="Calibri"/>
              </a:rPr>
              <a:t>olmalıdır.</a:t>
            </a:r>
            <a:endParaRPr sz="1900">
              <a:latin typeface="Calibri"/>
              <a:cs typeface="Calibri"/>
            </a:endParaRPr>
          </a:p>
          <a:p>
            <a:pPr lvl="1" marL="104139" marR="3151505">
              <a:lnSpc>
                <a:spcPct val="151100"/>
              </a:lnSpc>
              <a:spcBef>
                <a:spcPts val="1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İyi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süreç arka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plana saklanır ve insanlar 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sonuçlara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odaklanabilir.</a:t>
            </a:r>
            <a:endParaRPr sz="1900">
              <a:latin typeface="Calibri"/>
              <a:cs typeface="Calibri"/>
            </a:endParaRPr>
          </a:p>
          <a:p>
            <a:pPr lvl="1" marL="508000" indent="-40449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Kısa, </a:t>
            </a:r>
            <a:r>
              <a:rPr dirty="0" sz="1900" spc="-25" b="1">
                <a:solidFill>
                  <a:srgbClr val="404040"/>
                </a:solidFill>
                <a:latin typeface="Calibri"/>
                <a:cs typeface="Calibri"/>
              </a:rPr>
              <a:t>iteratif, </a:t>
            </a:r>
            <a:r>
              <a:rPr dirty="0" sz="1900" spc="-15" b="1">
                <a:solidFill>
                  <a:srgbClr val="404040"/>
                </a:solidFill>
                <a:latin typeface="Calibri"/>
                <a:cs typeface="Calibri"/>
              </a:rPr>
              <a:t>özellik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yaklaşımlı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döngüleri en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iyi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sonucu</a:t>
            </a:r>
            <a:r>
              <a:rPr dirty="0" sz="1900" spc="9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404040"/>
                </a:solidFill>
                <a:latin typeface="Calibri"/>
                <a:cs typeface="Calibri"/>
              </a:rPr>
              <a:t>verir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23" y="4184903"/>
            <a:ext cx="2459735" cy="168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300" spc="-60"/>
              <a:t>1.Günümüzde </a:t>
            </a:r>
            <a:r>
              <a:rPr dirty="0" u="none" sz="3300" spc="-75"/>
              <a:t>Yazılım </a:t>
            </a:r>
            <a:r>
              <a:rPr dirty="0" u="none" sz="3300" spc="-55"/>
              <a:t>Projelerinin</a:t>
            </a:r>
            <a:r>
              <a:rPr dirty="0" u="none" sz="3300" spc="-300"/>
              <a:t> </a:t>
            </a:r>
            <a:r>
              <a:rPr dirty="0" u="none" sz="3300" spc="-45"/>
              <a:t>Durumu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6279271" y="1951814"/>
            <a:ext cx="2273633" cy="391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2718" y="2132457"/>
            <a:ext cx="4053204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50" spc="-10">
                <a:latin typeface="Calibri"/>
                <a:cs typeface="Calibri"/>
              </a:rPr>
              <a:t>Birçok proje harika </a:t>
            </a:r>
            <a:r>
              <a:rPr dirty="0" sz="1950" spc="-5">
                <a:latin typeface="Calibri"/>
                <a:cs typeface="Calibri"/>
              </a:rPr>
              <a:t>bir fikir ile</a:t>
            </a:r>
            <a:r>
              <a:rPr dirty="0" sz="1950" spc="-7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başlar!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3752" y="2662427"/>
            <a:ext cx="4320540" cy="320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87424" y="3055620"/>
            <a:ext cx="3505200" cy="1556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05865"/>
            <a:ext cx="57397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5"/>
              <a:t>RUP </a:t>
            </a:r>
            <a:r>
              <a:rPr dirty="0" u="none" sz="3600" spc="-70"/>
              <a:t>("Rational </a:t>
            </a:r>
            <a:r>
              <a:rPr dirty="0" u="none" sz="3600" spc="-65"/>
              <a:t>Unified </a:t>
            </a:r>
            <a:r>
              <a:rPr dirty="0" u="none" sz="3600" spc="-85"/>
              <a:t>Process"</a:t>
            </a:r>
            <a:r>
              <a:rPr dirty="0" u="none" sz="3600" spc="-505"/>
              <a:t> </a:t>
            </a:r>
            <a:r>
              <a:rPr dirty="0" u="none" sz="3600"/>
              <a:t>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11504" y="1823720"/>
            <a:ext cx="7957184" cy="146621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04139" marR="5080" indent="-91440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Wingdings"/>
              <a:buChar char=""/>
              <a:tabLst>
                <a:tab pos="28448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2003 yılından beri IBM'in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bölümü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tarafından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oluşturulan bir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iteratif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yazılım  geliştirme süreci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çerçevesidir.</a:t>
            </a:r>
            <a:r>
              <a:rPr dirty="0" sz="1800" spc="3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Başarısız bir yazılımdaki sorunların aşılıp başarılı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oluşturmak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için gerekli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adımları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saptayarak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oluşturulmuş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dirty="0" sz="18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süreçtir.</a:t>
            </a:r>
            <a:endParaRPr sz="1800">
              <a:latin typeface="Calibri"/>
              <a:cs typeface="Calibri"/>
            </a:endParaRPr>
          </a:p>
          <a:p>
            <a:pPr algn="just" marL="104139" marR="5080" indent="-91440">
              <a:lnSpc>
                <a:spcPts val="1939"/>
              </a:lnSpc>
              <a:spcBef>
                <a:spcPts val="1420"/>
              </a:spcBef>
              <a:buClr>
                <a:srgbClr val="1CACE3"/>
              </a:buClr>
              <a:buFont typeface="Wingdings"/>
              <a:buChar char=""/>
              <a:tabLst>
                <a:tab pos="19494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Başarısız bir yazılımdaki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özelliklerini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yazımızın devamında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okuyabilirsiniz. </a:t>
            </a:r>
            <a:r>
              <a:rPr dirty="0" u="heavy" sz="18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RUP</a:t>
            </a:r>
            <a:r>
              <a:rPr dirty="0" sz="1800" spc="-5">
                <a:solidFill>
                  <a:srgbClr val="6DAC1C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şirketlere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geliştirme aşamasında bir</a:t>
            </a:r>
            <a:r>
              <a:rPr dirty="0" u="heavy" sz="18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yön</a:t>
            </a:r>
            <a:r>
              <a:rPr dirty="0" sz="1800" spc="-10">
                <a:solidFill>
                  <a:srgbClr val="6DAC1C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sağlayar.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RUP use-case ve</a:t>
            </a:r>
            <a:r>
              <a:rPr dirty="0" sz="1800" spc="3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nesne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345" y="3236721"/>
            <a:ext cx="17075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64198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	</a:t>
            </a:r>
            <a:r>
              <a:rPr dirty="0" u="heavy" sz="18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iş</a:t>
            </a:r>
            <a:r>
              <a:rPr dirty="0" sz="1800" spc="-5">
                <a:solidFill>
                  <a:srgbClr val="6DAC1C"/>
                </a:solidFill>
                <a:latin typeface="Calibri"/>
                <a:cs typeface="Calibri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modelleme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944" y="3236721"/>
            <a:ext cx="6044565" cy="9721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tabLst>
                <a:tab pos="1257935" algn="l"/>
                <a:tab pos="2094230" algn="l"/>
                <a:tab pos="3298825" algn="l"/>
                <a:tab pos="4340225" algn="l"/>
                <a:tab pos="5114290" algn="l"/>
              </a:tabLst>
            </a:pP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eknoloj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	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anl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;	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ek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iv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e)	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az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lı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rme 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yöntemidir.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RUP’un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verebileceği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özellikler</a:t>
            </a:r>
            <a:r>
              <a:rPr dirty="0" sz="18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şunlardır;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1.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Müşteriyi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 yazılımcıyı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organize</a:t>
            </a:r>
            <a:r>
              <a:rPr dirty="0" sz="1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edebilmesi,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944" y="4181983"/>
            <a:ext cx="5081905" cy="172529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1285"/>
              </a:spcBef>
              <a:buAutoNum type="arabicPeriod" startAt="2"/>
              <a:tabLst>
                <a:tab pos="23812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Standart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tanımlı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adımları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olması,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190"/>
              </a:spcBef>
              <a:buAutoNum type="arabicPeriod" startAt="2"/>
              <a:tabLst>
                <a:tab pos="23812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Oluşacak yazılımdaki sık değişiklikleri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öngörebilmesi,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190"/>
              </a:spcBef>
              <a:buAutoNum type="arabicPeriod" startAt="2"/>
              <a:tabLst>
                <a:tab pos="23812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Basit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olması,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23812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Proje</a:t>
            </a:r>
            <a:r>
              <a:rPr dirty="0" u="heavy" sz="18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5"/>
              </a:rPr>
              <a:t>yönetim</a:t>
            </a:r>
            <a:r>
              <a:rPr dirty="0" sz="1800" spc="-10">
                <a:solidFill>
                  <a:srgbClr val="6DAC1C"/>
                </a:solidFill>
                <a:latin typeface="Calibri"/>
                <a:cs typeface="Calibri"/>
                <a:hlinkClick r:id="rId5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aktivitelerinin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çok fazla</a:t>
            </a:r>
            <a:r>
              <a:rPr dirty="0" sz="18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olmaması.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2020" y="3317746"/>
            <a:ext cx="4411979" cy="350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79409" y="6575552"/>
            <a:ext cx="35052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dirty="0" sz="105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39826"/>
            <a:ext cx="7192009" cy="1040765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dirty="0" u="none" sz="3600" spc="-25"/>
              <a:t>Uç </a:t>
            </a:r>
            <a:r>
              <a:rPr dirty="0" u="none" sz="3600" spc="-65"/>
              <a:t>Programlama </a:t>
            </a:r>
            <a:r>
              <a:rPr dirty="0" u="none" sz="3600" spc="-50"/>
              <a:t>(Extreme</a:t>
            </a:r>
            <a:r>
              <a:rPr dirty="0" u="none" sz="3600" spc="-270"/>
              <a:t> </a:t>
            </a:r>
            <a:r>
              <a:rPr dirty="0" u="none" sz="3600" spc="-65"/>
              <a:t>Programming  </a:t>
            </a:r>
            <a:r>
              <a:rPr dirty="0" u="none" sz="3600" spc="-40"/>
              <a:t>XP)</a:t>
            </a:r>
            <a:r>
              <a:rPr dirty="0" u="none" sz="3600" spc="-110"/>
              <a:t> </a:t>
            </a:r>
            <a:r>
              <a:rPr dirty="0" u="none" sz="3600" spc="-45"/>
              <a:t>Nedir?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935214" y="6568846"/>
            <a:ext cx="3949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/47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19" y="1897761"/>
            <a:ext cx="7572375" cy="22167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04139" marR="5080" indent="-91440">
              <a:lnSpc>
                <a:spcPct val="80000"/>
              </a:lnSpc>
              <a:spcBef>
                <a:spcPts val="58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Uç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Programlama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(XP)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süreci boyunca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son </a:t>
            </a:r>
            <a:r>
              <a:rPr dirty="0" u="heavy" sz="20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derece </a:t>
            </a:r>
            <a:r>
              <a:rPr dirty="0" u="heavy" sz="2000" spc="-1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kaliteli </a:t>
            </a:r>
            <a:r>
              <a:rPr dirty="0" u="heavy" sz="2000" spc="-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olmak </a:t>
            </a:r>
            <a:r>
              <a:rPr dirty="0" u="heavy" sz="2000" spc="-1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koşuluyla</a:t>
            </a:r>
            <a:r>
              <a:rPr dirty="0" sz="2000" spc="-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çalıştırılabilir </a:t>
            </a:r>
            <a:r>
              <a:rPr dirty="0" sz="2000" spc="-20" b="1">
                <a:solidFill>
                  <a:srgbClr val="404040"/>
                </a:solidFill>
                <a:latin typeface="Calibri"/>
                <a:cs typeface="Calibri"/>
              </a:rPr>
              <a:t>kod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üretmeye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odaklanmış  bir yazılım geliştirme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metodolojisidir. Yazılım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geliştirme sürecinin en  temel, en önemli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final çıktısı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da ürünü çalıştırılabilir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kod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olduğundan, XP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metodolojisi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sürecin en başından itibaren çalıştırılabilir 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kodu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sürecin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merkezinde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tutmaktadır.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İşte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yüzden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metodolojinin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adı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XP'dir.</a:t>
            </a:r>
            <a:endParaRPr sz="2000">
              <a:latin typeface="Calibri"/>
              <a:cs typeface="Calibri"/>
            </a:endParaRPr>
          </a:p>
          <a:p>
            <a:pPr algn="just" marL="104139">
              <a:lnSpc>
                <a:spcPct val="100000"/>
              </a:lnSpc>
              <a:spcBef>
                <a:spcPts val="925"/>
              </a:spcBef>
            </a:pP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Uç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Programlama'nın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özünde aşağıdaki uygulamalar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yer</a:t>
            </a:r>
            <a:r>
              <a:rPr dirty="0" sz="200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alır: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19" y="4088383"/>
            <a:ext cx="2146935" cy="16154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Planlama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Sık 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küçük</a:t>
            </a:r>
            <a:r>
              <a:rPr dirty="0" sz="18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sürümler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969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Basit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tasarım: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Önce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8625" y="4038346"/>
            <a:ext cx="2381250" cy="172529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Refactor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etme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Haftada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40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saat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çalışma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Müşteriyle yakın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iletişim</a:t>
            </a:r>
            <a:endParaRPr sz="1800">
              <a:latin typeface="Calibri"/>
              <a:cs typeface="Calibri"/>
            </a:endParaRPr>
          </a:p>
          <a:p>
            <a:pPr marL="117475" indent="-10541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Kodlama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standartları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1824227" y="2231135"/>
            <a:ext cx="5702808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36490" y="5270119"/>
            <a:ext cx="9296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Scrum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Süreci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253" y="2353767"/>
            <a:ext cx="4318000" cy="192976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04139" marR="5080" indent="-92075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</a:tabLst>
            </a:pPr>
            <a:r>
              <a:rPr dirty="0" sz="1950" spc="-5">
                <a:solidFill>
                  <a:srgbClr val="006FC0"/>
                </a:solidFill>
                <a:latin typeface="Calibri"/>
                <a:cs typeface="Calibri"/>
              </a:rPr>
              <a:t>Scrum </a:t>
            </a:r>
            <a:r>
              <a:rPr dirty="0" sz="1950" spc="-25">
                <a:solidFill>
                  <a:srgbClr val="006FC0"/>
                </a:solidFill>
                <a:latin typeface="Calibri"/>
                <a:cs typeface="Calibri"/>
              </a:rPr>
              <a:t>Takımı: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Sahibi, Geliştirme  Ekibi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Scrum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Master’dan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oluşur. 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Takım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kendi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kendini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örgütler.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Böylece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kendi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içerisinde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uyum içinde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olan takımlar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daha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başarılı sonuçlar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alırlar.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Scrum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takım 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modeli esneklik,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yaratıcılık 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verimliliği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optimize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etmek için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tasarlanmıştır.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160" y="2381053"/>
            <a:ext cx="2393156" cy="27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1955289" y="2438528"/>
            <a:ext cx="5200560" cy="71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0259" y="2927518"/>
            <a:ext cx="6972934" cy="216725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785"/>
              </a:spcBef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Backlog: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65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Müşteriden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son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kullanıcıdan gelen gereksinimleri</a:t>
            </a:r>
            <a:r>
              <a:rPr dirty="0" sz="17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"Ne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yapacağız" sorusunun yanıtını</a:t>
            </a:r>
            <a:r>
              <a:rPr dirty="0" sz="17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Herkese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açık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ve herkes tarafından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müdahale</a:t>
            </a:r>
            <a:r>
              <a:rPr dirty="0" sz="17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edilebilir.</a:t>
            </a:r>
            <a:endParaRPr sz="1700">
              <a:latin typeface="Calibri"/>
              <a:cs typeface="Calibri"/>
            </a:endParaRPr>
          </a:p>
          <a:p>
            <a:pPr marL="185420" indent="-17335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Risk, iş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değeri, zaman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kavramlara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ürün sahibi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tarafından</a:t>
            </a:r>
            <a:r>
              <a:rPr dirty="0" sz="1700" spc="-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sıralandırılır.</a:t>
            </a:r>
            <a:endParaRPr sz="17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Story'lerden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oluşur.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3048" y="2200186"/>
            <a:ext cx="2699385" cy="950594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1350"/>
              </a:spcBef>
              <a:buClr>
                <a:srgbClr val="1CACE3"/>
              </a:buClr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dirty="0" sz="2100" spc="-5" b="1">
                <a:solidFill>
                  <a:srgbClr val="006FC0"/>
                </a:solidFill>
                <a:latin typeface="Calibri"/>
                <a:cs typeface="Calibri"/>
              </a:rPr>
              <a:t>Sprint</a:t>
            </a:r>
            <a:endParaRPr sz="210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Belirli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süreye</a:t>
            </a:r>
            <a:r>
              <a:rPr dirty="0" sz="195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sahiptir.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3048" y="3271468"/>
            <a:ext cx="3799204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0820" indent="-19875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1454" algn="l"/>
                <a:tab pos="1264920" algn="l"/>
                <a:tab pos="2099310" algn="l"/>
                <a:tab pos="2903855" algn="l"/>
                <a:tab pos="351155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und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3048" y="3393465"/>
            <a:ext cx="3061970" cy="915669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260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çıktı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olmalıdır.</a:t>
            </a:r>
            <a:endParaRPr sz="1950">
              <a:latin typeface="Calibri"/>
              <a:cs typeface="Calibri"/>
            </a:endParaRPr>
          </a:p>
          <a:p>
            <a:pPr marL="210185" indent="-19812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Toplantılarla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içerik</a:t>
            </a:r>
            <a:r>
              <a:rPr dirty="0" sz="195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belirlenir.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3048" y="4430395"/>
            <a:ext cx="3797935" cy="59245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03505" marR="5080" indent="-91440">
              <a:lnSpc>
                <a:spcPts val="2110"/>
              </a:lnSpc>
              <a:spcBef>
                <a:spcPts val="3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  <a:tab pos="1012190" algn="l"/>
                <a:tab pos="1804670" algn="l"/>
                <a:tab pos="2863850" algn="l"/>
                <a:tab pos="3408045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pr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sü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esi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yun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ün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toplantılar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yapılır.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1219" y="2331005"/>
            <a:ext cx="3528888" cy="310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354579"/>
            <a:ext cx="3634740" cy="2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94859" y="2354579"/>
            <a:ext cx="3771899" cy="2596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32884" y="5071694"/>
            <a:ext cx="116268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Sprint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Gösterimi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2454"/>
            <a:ext cx="7569834" cy="621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4139" marR="5080" indent="-9207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b="1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dirty="0" sz="1950" spc="-5" b="1">
                <a:solidFill>
                  <a:srgbClr val="006FC0"/>
                </a:solidFill>
                <a:latin typeface="Calibri"/>
                <a:cs typeface="Calibri"/>
              </a:rPr>
              <a:t>Story: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Müşteri,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son kullanıcı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ürün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sahibi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değerli olan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anlam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ifade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eden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genellikle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fonksiyonel özelliklerin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belirtildiği</a:t>
            </a:r>
            <a:r>
              <a:rPr dirty="0" sz="195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ifadelerdir.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003" y="2898648"/>
            <a:ext cx="6061760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7796" y="2471927"/>
            <a:ext cx="2011679" cy="1627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2454"/>
            <a:ext cx="7570470" cy="621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4139" marR="5080" indent="-9207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5">
                <a:solidFill>
                  <a:srgbClr val="FF0000"/>
                </a:solidFill>
                <a:latin typeface="Calibri"/>
                <a:cs typeface="Calibri"/>
              </a:rPr>
              <a:t>Örnek User Story: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Online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alışveriş yapan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biri </a:t>
            </a:r>
            <a:r>
              <a:rPr dirty="0" sz="1950" spc="-10">
                <a:solidFill>
                  <a:srgbClr val="1382AC"/>
                </a:solidFill>
                <a:latin typeface="Calibri"/>
                <a:cs typeface="Calibri"/>
              </a:rPr>
              <a:t>olarak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, alışverişe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sonra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devam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edebileyim </a:t>
            </a:r>
            <a:r>
              <a:rPr dirty="0" sz="1950" spc="-5">
                <a:solidFill>
                  <a:srgbClr val="1382AC"/>
                </a:solidFill>
                <a:latin typeface="Calibri"/>
                <a:cs typeface="Calibri"/>
              </a:rPr>
              <a:t>diye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alışveriş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kartımın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kaydedilmesini</a:t>
            </a:r>
            <a:r>
              <a:rPr dirty="0" sz="195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1382AC"/>
                </a:solidFill>
                <a:latin typeface="Calibri"/>
                <a:cs typeface="Calibri"/>
              </a:rPr>
              <a:t>istiyorum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4827" y="3436620"/>
            <a:ext cx="3772278" cy="14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910408" y="2332052"/>
            <a:ext cx="2717775" cy="2220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02482" y="2229358"/>
            <a:ext cx="4779010" cy="29711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361950" marR="5080" indent="-91440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469265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Her bir user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story farklı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50" spc="-30">
                <a:solidFill>
                  <a:srgbClr val="404040"/>
                </a:solidFill>
                <a:latin typeface="Calibri"/>
                <a:cs typeface="Calibri"/>
              </a:rPr>
              <a:t>boyuttadır.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Somut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olarak bakarsak,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projedeki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her bir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gereksinim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gereken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iş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gücü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zaman  aynı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değildir.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sebeple ürün backlogları 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sprintlere bölünürken,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storylerin boyut  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öncelikleri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göz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önünde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bulundurulur.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Örneğin bir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sprint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story içerirken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diğeri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küçük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boyutlarda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5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story 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içerebilir. </a:t>
            </a:r>
            <a:r>
              <a:rPr dirty="0" sz="1950" spc="-10">
                <a:solidFill>
                  <a:srgbClr val="FF0000"/>
                </a:solidFill>
                <a:latin typeface="Calibri"/>
                <a:cs typeface="Calibri"/>
              </a:rPr>
              <a:t>Peki </a:t>
            </a:r>
            <a:r>
              <a:rPr dirty="0" sz="1950" spc="-5">
                <a:solidFill>
                  <a:srgbClr val="FF0000"/>
                </a:solidFill>
                <a:latin typeface="Calibri"/>
                <a:cs typeface="Calibri"/>
              </a:rPr>
              <a:t>boyutları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nasıl</a:t>
            </a:r>
            <a:r>
              <a:rPr dirty="0" sz="195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FF0000"/>
                </a:solidFill>
                <a:latin typeface="Calibri"/>
                <a:cs typeface="Calibri"/>
              </a:rPr>
              <a:t>belirleyeceğiz?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İş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göründüğü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gibi</a:t>
            </a:r>
            <a:r>
              <a:rPr dirty="0" sz="1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değil!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300" spc="-60"/>
              <a:t>1.Günümüzde </a:t>
            </a:r>
            <a:r>
              <a:rPr dirty="0" u="none" sz="3300" spc="-75"/>
              <a:t>Yazılım </a:t>
            </a:r>
            <a:r>
              <a:rPr dirty="0" u="none" sz="3300" spc="-55"/>
              <a:t>Projelerinin</a:t>
            </a:r>
            <a:r>
              <a:rPr dirty="0" u="none" sz="3300" spc="-300"/>
              <a:t> </a:t>
            </a:r>
            <a:r>
              <a:rPr dirty="0" u="none" sz="3300" spc="-45"/>
              <a:t>Durumu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1946148" y="2765881"/>
            <a:ext cx="5190845" cy="272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2043429"/>
            <a:ext cx="6642734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950">
                <a:latin typeface="Calibri"/>
                <a:cs typeface="Calibri"/>
              </a:rPr>
              <a:t>Bu </a:t>
            </a:r>
            <a:r>
              <a:rPr dirty="0" sz="1950" spc="-5">
                <a:latin typeface="Calibri"/>
                <a:cs typeface="Calibri"/>
              </a:rPr>
              <a:t>projelerin </a:t>
            </a:r>
            <a:r>
              <a:rPr dirty="0" sz="1950">
                <a:latin typeface="Calibri"/>
                <a:cs typeface="Calibri"/>
              </a:rPr>
              <a:t>büyük </a:t>
            </a:r>
            <a:r>
              <a:rPr dirty="0" sz="1950" spc="-5">
                <a:latin typeface="Calibri"/>
                <a:cs typeface="Calibri"/>
              </a:rPr>
              <a:t>bir kısmının </a:t>
            </a:r>
            <a:r>
              <a:rPr dirty="0" sz="1950">
                <a:latin typeface="Calibri"/>
                <a:cs typeface="Calibri"/>
              </a:rPr>
              <a:t>başarısız </a:t>
            </a:r>
            <a:r>
              <a:rPr dirty="0" sz="1950" spc="-5">
                <a:latin typeface="Calibri"/>
                <a:cs typeface="Calibri"/>
              </a:rPr>
              <a:t>olması</a:t>
            </a:r>
            <a:r>
              <a:rPr dirty="0" sz="1950" spc="-6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muhtemeldir!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2535935"/>
            <a:ext cx="3703320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51628" y="1833498"/>
            <a:ext cx="3729990" cy="8591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04139" marR="5080" indent="-91440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 spc="-20" b="1">
                <a:solidFill>
                  <a:srgbClr val="006FC0"/>
                </a:solidFill>
                <a:latin typeface="Calibri"/>
                <a:cs typeface="Calibri"/>
              </a:rPr>
              <a:t>Poker </a:t>
            </a:r>
            <a:r>
              <a:rPr dirty="0" sz="1950" spc="-10" b="1">
                <a:solidFill>
                  <a:srgbClr val="006FC0"/>
                </a:solidFill>
                <a:latin typeface="Calibri"/>
                <a:cs typeface="Calibri"/>
              </a:rPr>
              <a:t>Kartları: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Scrum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takım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üyeleri bir 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araya 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gelir.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Scrum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master 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 user 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story </a:t>
            </a:r>
            <a:r>
              <a:rPr dirty="0" sz="1950" spc="-50">
                <a:solidFill>
                  <a:srgbClr val="404040"/>
                </a:solidFill>
                <a:latin typeface="Calibri"/>
                <a:cs typeface="Calibri"/>
              </a:rPr>
              <a:t>okur.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Takımdaki</a:t>
            </a:r>
            <a:r>
              <a:rPr dirty="0" sz="195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her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43069" y="2903601"/>
            <a:ext cx="296481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0125" algn="l"/>
                <a:tab pos="1728470" algn="l"/>
              </a:tabLst>
            </a:pP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dü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ğü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950" spc="-65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4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tlar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ın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069" y="2635377"/>
            <a:ext cx="3637915" cy="591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2225"/>
              </a:lnSpc>
              <a:spcBef>
                <a:spcPts val="105"/>
              </a:spcBef>
              <a:tabLst>
                <a:tab pos="487045" algn="l"/>
                <a:tab pos="1064895" algn="l"/>
                <a:tab pos="1715770" algn="l"/>
                <a:tab pos="2433955" algn="l"/>
                <a:tab pos="299466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950" spc="1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çin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1950" spc="-35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gun</a:t>
            </a:r>
            <a:endParaRPr sz="1950">
              <a:latin typeface="Calibri"/>
              <a:cs typeface="Calibri"/>
            </a:endParaRPr>
          </a:p>
          <a:p>
            <a:pPr algn="r" marR="6350">
              <a:lnSpc>
                <a:spcPts val="2225"/>
              </a:lnSpc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birini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3978" y="3169996"/>
            <a:ext cx="93662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kt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069" y="3169996"/>
            <a:ext cx="598805" cy="592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25"/>
              </a:lnSpc>
              <a:spcBef>
                <a:spcPts val="105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seçe</a:t>
            </a:r>
            <a:r>
              <a:rPr dirty="0" sz="1950" spc="-204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ts val="2225"/>
              </a:lnSpc>
            </a:pP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sonra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6884" y="3169996"/>
            <a:ext cx="716280" cy="592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25"/>
              </a:lnSpc>
              <a:spcBef>
                <a:spcPts val="105"/>
              </a:spcBef>
            </a:pP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Herkes</a:t>
            </a:r>
            <a:endParaRPr sz="1950">
              <a:latin typeface="Calibri"/>
              <a:cs typeface="Calibri"/>
            </a:endParaRPr>
          </a:p>
          <a:p>
            <a:pPr marL="73660">
              <a:lnSpc>
                <a:spcPts val="2225"/>
              </a:lnSpc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tüm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5106" y="3438905"/>
            <a:ext cx="105346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9625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ılı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069" y="3705605"/>
            <a:ext cx="148272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diri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dirty="0" sz="1950" spc="-18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7840" y="3169996"/>
            <a:ext cx="920750" cy="8591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140335">
              <a:lnSpc>
                <a:spcPct val="90100"/>
              </a:lnSpc>
              <a:spcBef>
                <a:spcPts val="340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kartları  kartlar  Böylece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1890" y="3705605"/>
            <a:ext cx="87884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 spc="-6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esin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069" y="3973829"/>
            <a:ext cx="283591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195580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ak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üş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onu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418" y="3973829"/>
            <a:ext cx="46228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dirty="0" sz="1950" spc="5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069" y="4240529"/>
            <a:ext cx="316103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story’lerin büyüklüğü</a:t>
            </a:r>
            <a:r>
              <a:rPr dirty="0" sz="195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belirlenir.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1931797" y="2332227"/>
            <a:ext cx="5749737" cy="278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88384" y="5144516"/>
            <a:ext cx="1214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Scrum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Board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25"/>
              <a:t>6. </a:t>
            </a:r>
            <a:r>
              <a:rPr dirty="0" spc="-40"/>
              <a:t>Scrum</a:t>
            </a:r>
            <a:r>
              <a:rPr dirty="0" spc="-260"/>
              <a:t> </a:t>
            </a:r>
            <a:r>
              <a:rPr dirty="0" spc="-45"/>
              <a:t>Modeli	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1845564"/>
            <a:ext cx="3703320" cy="736600"/>
          </a:xfrm>
          <a:custGeom>
            <a:avLst/>
            <a:gdLst/>
            <a:ahLst/>
            <a:cxnLst/>
            <a:rect l="l" t="t" r="r" b="b"/>
            <a:pathLst>
              <a:path w="3703320" h="736600">
                <a:moveTo>
                  <a:pt x="0" y="736091"/>
                </a:moveTo>
                <a:lnTo>
                  <a:pt x="3703320" y="736091"/>
                </a:lnTo>
                <a:lnTo>
                  <a:pt x="3703320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2960" y="1845564"/>
            <a:ext cx="3703320" cy="73660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wrap="square" lIns="0" tIns="1847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55"/>
              </a:spcBef>
            </a:pPr>
            <a:r>
              <a:rPr dirty="0" sz="2000">
                <a:solidFill>
                  <a:srgbClr val="1382AC"/>
                </a:solidFill>
                <a:latin typeface="Calibri"/>
                <a:cs typeface="Calibri"/>
              </a:rPr>
              <a:t>SCRUM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" y="2581655"/>
            <a:ext cx="3703320" cy="3287395"/>
          </a:xfrm>
          <a:custGeom>
            <a:avLst/>
            <a:gdLst/>
            <a:ahLst/>
            <a:cxnLst/>
            <a:rect l="l" t="t" r="r" b="b"/>
            <a:pathLst>
              <a:path w="3703320" h="3287395">
                <a:moveTo>
                  <a:pt x="0" y="3287267"/>
                </a:moveTo>
                <a:lnTo>
                  <a:pt x="3703320" y="3287267"/>
                </a:lnTo>
                <a:lnTo>
                  <a:pt x="3703320" y="0"/>
                </a:lnTo>
                <a:lnTo>
                  <a:pt x="0" y="0"/>
                </a:lnTo>
                <a:lnTo>
                  <a:pt x="0" y="3287267"/>
                </a:lnTo>
                <a:close/>
              </a:path>
            </a:pathLst>
          </a:custGeom>
          <a:ln w="1524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2960" y="2570479"/>
            <a:ext cx="220091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7485" indent="-19812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dirty="0" sz="1950" spc="-5">
                <a:latin typeface="Calibri"/>
                <a:cs typeface="Calibri"/>
              </a:rPr>
              <a:t>Sprint (2 hafta-1</a:t>
            </a:r>
            <a:r>
              <a:rPr dirty="0" sz="1950" spc="-10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ay)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9366" y="3015488"/>
            <a:ext cx="2500630" cy="5905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5110" marR="5080" indent="-245745">
              <a:lnSpc>
                <a:spcPts val="2100"/>
              </a:lnSpc>
              <a:spcBef>
                <a:spcPts val="375"/>
              </a:spcBef>
              <a:tabLst>
                <a:tab pos="406400" algn="l"/>
                <a:tab pos="917575" algn="l"/>
                <a:tab pos="1621790" algn="l"/>
                <a:tab pos="1929130" algn="l"/>
              </a:tabLst>
            </a:pPr>
            <a:r>
              <a:rPr dirty="0" sz="1950" spc="-15">
                <a:latin typeface="Calibri"/>
                <a:cs typeface="Calibri"/>
              </a:rPr>
              <a:t>e</a:t>
            </a:r>
            <a:r>
              <a:rPr dirty="0" sz="1950">
                <a:latin typeface="Calibri"/>
                <a:cs typeface="Calibri"/>
              </a:rPr>
              <a:t>n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10">
                <a:latin typeface="Calibri"/>
                <a:cs typeface="Calibri"/>
              </a:rPr>
              <a:t>s</a:t>
            </a:r>
            <a:r>
              <a:rPr dirty="0" sz="1950" spc="-5">
                <a:latin typeface="Calibri"/>
                <a:cs typeface="Calibri"/>
              </a:rPr>
              <a:t>o</a:t>
            </a:r>
            <a:r>
              <a:rPr dirty="0" sz="1950">
                <a:latin typeface="Calibri"/>
                <a:cs typeface="Calibri"/>
              </a:rPr>
              <a:t>n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5">
                <a:latin typeface="Calibri"/>
                <a:cs typeface="Calibri"/>
              </a:rPr>
              <a:t>hal</a:t>
            </a:r>
            <a:r>
              <a:rPr dirty="0" sz="1950" spc="-10">
                <a:latin typeface="Calibri"/>
                <a:cs typeface="Calibri"/>
              </a:rPr>
              <a:t>i</a:t>
            </a:r>
            <a:r>
              <a:rPr dirty="0" sz="1950" spc="-5">
                <a:latin typeface="Calibri"/>
                <a:cs typeface="Calibri"/>
              </a:rPr>
              <a:t>n</a:t>
            </a:r>
            <a:r>
              <a:rPr dirty="0" sz="1950">
                <a:latin typeface="Calibri"/>
                <a:cs typeface="Calibri"/>
              </a:rPr>
              <a:t>i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-10">
                <a:latin typeface="Calibri"/>
                <a:cs typeface="Calibri"/>
              </a:rPr>
              <a:t>l</a:t>
            </a:r>
            <a:r>
              <a:rPr dirty="0" sz="1950" spc="-5">
                <a:latin typeface="Calibri"/>
                <a:cs typeface="Calibri"/>
              </a:rPr>
              <a:t>dı</a:t>
            </a:r>
            <a:r>
              <a:rPr dirty="0" sz="1950" spc="-20">
                <a:latin typeface="Calibri"/>
                <a:cs typeface="Calibri"/>
              </a:rPr>
              <a:t>kt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-10">
                <a:latin typeface="Calibri"/>
                <a:cs typeface="Calibri"/>
              </a:rPr>
              <a:t>n</a:t>
            </a:r>
            <a:r>
              <a:rPr dirty="0" sz="1950">
                <a:latin typeface="Calibri"/>
                <a:cs typeface="Calibri"/>
              </a:rPr>
              <a:t>,  </a:t>
            </a:r>
            <a:r>
              <a:rPr dirty="0" sz="1950" spc="-35">
                <a:latin typeface="Calibri"/>
                <a:cs typeface="Calibri"/>
              </a:rPr>
              <a:t>y</a:t>
            </a:r>
            <a:r>
              <a:rPr dirty="0" sz="1950">
                <a:latin typeface="Calibri"/>
                <a:cs typeface="Calibri"/>
              </a:rPr>
              <a:t>apı</a:t>
            </a:r>
            <a:r>
              <a:rPr dirty="0" sz="1950" spc="-10">
                <a:latin typeface="Calibri"/>
                <a:cs typeface="Calibri"/>
              </a:rPr>
              <a:t>l</a:t>
            </a:r>
            <a:r>
              <a:rPr dirty="0" sz="1950" spc="-5">
                <a:latin typeface="Calibri"/>
                <a:cs typeface="Calibri"/>
              </a:rPr>
              <a:t>dı</a:t>
            </a:r>
            <a:r>
              <a:rPr dirty="0" sz="1950" spc="-20">
                <a:latin typeface="Calibri"/>
                <a:cs typeface="Calibri"/>
              </a:rPr>
              <a:t>kt</a:t>
            </a:r>
            <a:r>
              <a:rPr dirty="0" sz="1950">
                <a:latin typeface="Calibri"/>
                <a:cs typeface="Calibri"/>
              </a:rPr>
              <a:t>an</a:t>
            </a:r>
            <a:r>
              <a:rPr dirty="0" sz="1950">
                <a:latin typeface="Calibri"/>
                <a:cs typeface="Calibri"/>
              </a:rPr>
              <a:t>		</a:t>
            </a:r>
            <a:r>
              <a:rPr dirty="0" sz="1950" spc="-5">
                <a:latin typeface="Calibri"/>
                <a:cs typeface="Calibri"/>
              </a:rPr>
              <a:t>s</a:t>
            </a:r>
            <a:r>
              <a:rPr dirty="0" sz="1950" spc="-10">
                <a:latin typeface="Calibri"/>
                <a:cs typeface="Calibri"/>
              </a:rPr>
              <a:t>on</a:t>
            </a:r>
            <a:r>
              <a:rPr dirty="0" sz="1950" spc="-35">
                <a:latin typeface="Calibri"/>
                <a:cs typeface="Calibri"/>
              </a:rPr>
              <a:t>r</a:t>
            </a:r>
            <a:r>
              <a:rPr dirty="0" sz="1950">
                <a:latin typeface="Calibri"/>
                <a:cs typeface="Calibri"/>
              </a:rPr>
              <a:t>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60" y="3015488"/>
            <a:ext cx="1139190" cy="13042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91440" marR="34925" indent="-92075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dirty="0" sz="1950" spc="-5">
                <a:latin typeface="Calibri"/>
                <a:cs typeface="Calibri"/>
              </a:rPr>
              <a:t>Sprintler  </a:t>
            </a:r>
            <a:r>
              <a:rPr dirty="0" sz="1950" spc="-10">
                <a:latin typeface="Calibri"/>
                <a:cs typeface="Calibri"/>
              </a:rPr>
              <a:t>toplantı  </a:t>
            </a:r>
            <a:r>
              <a:rPr dirty="0" sz="1950" spc="-5">
                <a:latin typeface="Calibri"/>
                <a:cs typeface="Calibri"/>
              </a:rPr>
              <a:t>değiş</a:t>
            </a:r>
            <a:r>
              <a:rPr dirty="0" sz="1950" spc="-5">
                <a:latin typeface="Calibri"/>
                <a:cs typeface="Calibri"/>
              </a:rPr>
              <a:t>m</a:t>
            </a:r>
            <a:r>
              <a:rPr dirty="0" sz="1950" spc="-30">
                <a:latin typeface="Calibri"/>
                <a:cs typeface="Calibri"/>
              </a:rPr>
              <a:t>e</a:t>
            </a:r>
            <a:r>
              <a:rPr dirty="0" sz="1950" spc="-5">
                <a:latin typeface="Calibri"/>
                <a:cs typeface="Calibri"/>
              </a:rPr>
              <a:t>z</a:t>
            </a:r>
            <a:r>
              <a:rPr dirty="0" sz="195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197485" indent="-19812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</a:tabLst>
            </a:pPr>
            <a:r>
              <a:rPr dirty="0" sz="1950" spc="-10">
                <a:latin typeface="Calibri"/>
                <a:cs typeface="Calibri"/>
              </a:rPr>
              <a:t>Özellikler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8426" y="3995673"/>
            <a:ext cx="239839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347470" algn="l"/>
              </a:tabLst>
            </a:pPr>
            <a:r>
              <a:rPr dirty="0" sz="1950" spc="-10">
                <a:latin typeface="Calibri"/>
                <a:cs typeface="Calibri"/>
              </a:rPr>
              <a:t>g</a:t>
            </a:r>
            <a:r>
              <a:rPr dirty="0" sz="1950">
                <a:latin typeface="Calibri"/>
                <a:cs typeface="Calibri"/>
              </a:rPr>
              <a:t>e</a:t>
            </a:r>
            <a:r>
              <a:rPr dirty="0" sz="1950" spc="-10">
                <a:latin typeface="Calibri"/>
                <a:cs typeface="Calibri"/>
              </a:rPr>
              <a:t>l</a:t>
            </a:r>
            <a:r>
              <a:rPr dirty="0" sz="1950" spc="-5">
                <a:latin typeface="Calibri"/>
                <a:cs typeface="Calibri"/>
              </a:rPr>
              <a:t>i</a:t>
            </a:r>
            <a:r>
              <a:rPr dirty="0" sz="1950" spc="-25">
                <a:latin typeface="Calibri"/>
                <a:cs typeface="Calibri"/>
              </a:rPr>
              <a:t>ş</a:t>
            </a:r>
            <a:r>
              <a:rPr dirty="0" sz="1950">
                <a:latin typeface="Calibri"/>
                <a:cs typeface="Calibri"/>
              </a:rPr>
              <a:t>tiric</a:t>
            </a:r>
            <a:r>
              <a:rPr dirty="0" sz="1950" spc="-15">
                <a:latin typeface="Calibri"/>
                <a:cs typeface="Calibri"/>
              </a:rPr>
              <a:t>i</a:t>
            </a:r>
            <a:r>
              <a:rPr dirty="0" sz="1950" spc="-5">
                <a:latin typeface="Calibri"/>
                <a:cs typeface="Calibri"/>
              </a:rPr>
              <a:t>l</a:t>
            </a:r>
            <a:r>
              <a:rPr dirty="0" sz="1950">
                <a:latin typeface="Calibri"/>
                <a:cs typeface="Calibri"/>
              </a:rPr>
              <a:t>er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20">
                <a:latin typeface="Calibri"/>
                <a:cs typeface="Calibri"/>
              </a:rPr>
              <a:t>t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 spc="-35">
                <a:latin typeface="Calibri"/>
                <a:cs typeface="Calibri"/>
              </a:rPr>
              <a:t>r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 spc="-5">
                <a:latin typeface="Calibri"/>
                <a:cs typeface="Calibri"/>
              </a:rPr>
              <a:t>f</a:t>
            </a:r>
            <a:r>
              <a:rPr dirty="0" sz="1950" spc="-15">
                <a:latin typeface="Calibri"/>
                <a:cs typeface="Calibri"/>
              </a:rPr>
              <a:t>ı</a:t>
            </a:r>
            <a:r>
              <a:rPr dirty="0" sz="1950" spc="-5">
                <a:latin typeface="Calibri"/>
                <a:cs typeface="Calibri"/>
              </a:rPr>
              <a:t>n</a:t>
            </a:r>
            <a:r>
              <a:rPr dirty="0" sz="1950" spc="5">
                <a:latin typeface="Calibri"/>
                <a:cs typeface="Calibri"/>
              </a:rPr>
              <a:t>d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113936"/>
            <a:ext cx="3715385" cy="118554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dirty="0" sz="1950" spc="-15">
                <a:latin typeface="Calibri"/>
                <a:cs typeface="Calibri"/>
              </a:rPr>
              <a:t>derecelendirilir.</a:t>
            </a:r>
            <a:endParaRPr sz="1950">
              <a:latin typeface="Calibri"/>
              <a:cs typeface="Calibri"/>
            </a:endParaRPr>
          </a:p>
          <a:p>
            <a:pPr marL="197485" indent="-198120">
              <a:lnSpc>
                <a:spcPts val="2220"/>
              </a:lnSpc>
              <a:spcBef>
                <a:spcPts val="117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8120" algn="l"/>
                <a:tab pos="1263015" algn="l"/>
                <a:tab pos="1687195" algn="l"/>
                <a:tab pos="3061970" algn="l"/>
              </a:tabLst>
            </a:pPr>
            <a:r>
              <a:rPr dirty="0" sz="1950" spc="-5">
                <a:latin typeface="Calibri"/>
                <a:cs typeface="Calibri"/>
              </a:rPr>
              <a:t>Herhangi	bir	mühendislik	</a:t>
            </a:r>
            <a:r>
              <a:rPr dirty="0" sz="1950" spc="-15">
                <a:latin typeface="Calibri"/>
                <a:cs typeface="Calibri"/>
              </a:rPr>
              <a:t>pratiği</a:t>
            </a:r>
            <a:endParaRPr sz="1950">
              <a:latin typeface="Calibri"/>
              <a:cs typeface="Calibri"/>
            </a:endParaRPr>
          </a:p>
          <a:p>
            <a:pPr marL="91440">
              <a:lnSpc>
                <a:spcPts val="2220"/>
              </a:lnSpc>
            </a:pPr>
            <a:r>
              <a:rPr dirty="0" sz="1950" spc="-5">
                <a:latin typeface="Calibri"/>
                <a:cs typeface="Calibri"/>
              </a:rPr>
              <a:t>tanımlamaz.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440" y="1845564"/>
            <a:ext cx="3703320" cy="736600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wrap="square" lIns="0" tIns="1847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455"/>
              </a:spcBef>
            </a:pPr>
            <a:r>
              <a:rPr dirty="0" sz="2000" spc="-5">
                <a:solidFill>
                  <a:srgbClr val="1382AC"/>
                </a:solidFill>
                <a:latin typeface="Calibri"/>
                <a:cs typeface="Calibri"/>
              </a:rPr>
              <a:t>XP </a:t>
            </a:r>
            <a:r>
              <a:rPr dirty="0" sz="2000">
                <a:solidFill>
                  <a:srgbClr val="1382AC"/>
                </a:solidFill>
                <a:latin typeface="Calibri"/>
                <a:cs typeface="Calibri"/>
              </a:rPr>
              <a:t>(EXTREME</a:t>
            </a:r>
            <a:r>
              <a:rPr dirty="0" sz="2000" spc="-35">
                <a:solidFill>
                  <a:srgbClr val="1382AC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1382AC"/>
                </a:solidFill>
                <a:latin typeface="Calibri"/>
                <a:cs typeface="Calibri"/>
              </a:rPr>
              <a:t>PROGRAMMİNG)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440" y="2581655"/>
            <a:ext cx="3716020" cy="3287395"/>
          </a:xfrm>
          <a:prstGeom prst="rect">
            <a:avLst/>
          </a:prstGeom>
          <a:ln w="15240">
            <a:solidFill>
              <a:srgbClr val="1CACE3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198755" marR="3175" indent="-198755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dirty="0" sz="1950" spc="-5">
                <a:latin typeface="Calibri"/>
                <a:cs typeface="Calibri"/>
              </a:rPr>
              <a:t>Sprint (1 yada </a:t>
            </a:r>
            <a:r>
              <a:rPr dirty="0" sz="1950">
                <a:latin typeface="Calibri"/>
                <a:cs typeface="Calibri"/>
              </a:rPr>
              <a:t>2</a:t>
            </a:r>
            <a:r>
              <a:rPr dirty="0" sz="1950" spc="-6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hafta)</a:t>
            </a:r>
            <a:endParaRPr sz="1950">
              <a:latin typeface="Calibri"/>
              <a:cs typeface="Calibri"/>
            </a:endParaRPr>
          </a:p>
          <a:p>
            <a:pPr marL="198755" marR="3175" indent="-19875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dirty="0" sz="1950">
                <a:latin typeface="Calibri"/>
                <a:cs typeface="Calibri"/>
              </a:rPr>
              <a:t>Sprintler</a:t>
            </a:r>
            <a:r>
              <a:rPr dirty="0" sz="1950" spc="-4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değişebilir.</a:t>
            </a:r>
            <a:endParaRPr sz="1950">
              <a:latin typeface="Calibri"/>
              <a:cs typeface="Calibri"/>
            </a:endParaRPr>
          </a:p>
          <a:p>
            <a:pPr marL="198755" indent="-198755">
              <a:lnSpc>
                <a:spcPts val="222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  <a:tab pos="1283970" algn="l"/>
                <a:tab pos="1916430" algn="l"/>
                <a:tab pos="2663190" algn="l"/>
              </a:tabLst>
            </a:pPr>
            <a:r>
              <a:rPr dirty="0" sz="1950" spc="-15">
                <a:latin typeface="Calibri"/>
                <a:cs typeface="Calibri"/>
              </a:rPr>
              <a:t>Ö</a:t>
            </a:r>
            <a:r>
              <a:rPr dirty="0" sz="1950" spc="-55">
                <a:latin typeface="Calibri"/>
                <a:cs typeface="Calibri"/>
              </a:rPr>
              <a:t>z</a:t>
            </a:r>
            <a:r>
              <a:rPr dirty="0" sz="1950">
                <a:latin typeface="Calibri"/>
                <a:cs typeface="Calibri"/>
              </a:rPr>
              <a:t>ell</a:t>
            </a:r>
            <a:r>
              <a:rPr dirty="0" sz="1950" spc="-10">
                <a:latin typeface="Calibri"/>
                <a:cs typeface="Calibri"/>
              </a:rPr>
              <a:t>i</a:t>
            </a:r>
            <a:r>
              <a:rPr dirty="0" sz="1950" spc="5">
                <a:latin typeface="Calibri"/>
                <a:cs typeface="Calibri"/>
              </a:rPr>
              <a:t>k</a:t>
            </a:r>
            <a:r>
              <a:rPr dirty="0" sz="1950" spc="-5">
                <a:latin typeface="Calibri"/>
                <a:cs typeface="Calibri"/>
              </a:rPr>
              <a:t>l</a:t>
            </a:r>
            <a:r>
              <a:rPr dirty="0" sz="1950">
                <a:latin typeface="Calibri"/>
                <a:cs typeface="Calibri"/>
              </a:rPr>
              <a:t>er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10">
                <a:latin typeface="Calibri"/>
                <a:cs typeface="Calibri"/>
              </a:rPr>
              <a:t>ü</a:t>
            </a:r>
            <a:r>
              <a:rPr dirty="0" sz="1950">
                <a:latin typeface="Calibri"/>
                <a:cs typeface="Calibri"/>
              </a:rPr>
              <a:t>rün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5">
                <a:latin typeface="Calibri"/>
                <a:cs typeface="Calibri"/>
              </a:rPr>
              <a:t>sa</a:t>
            </a:r>
            <a:r>
              <a:rPr dirty="0" sz="1950" spc="5">
                <a:latin typeface="Calibri"/>
                <a:cs typeface="Calibri"/>
              </a:rPr>
              <a:t>h</a:t>
            </a:r>
            <a:r>
              <a:rPr dirty="0" sz="1950" spc="-5">
                <a:latin typeface="Calibri"/>
                <a:cs typeface="Calibri"/>
              </a:rPr>
              <a:t>ib</a:t>
            </a:r>
            <a:r>
              <a:rPr dirty="0" sz="1950">
                <a:latin typeface="Calibri"/>
                <a:cs typeface="Calibri"/>
              </a:rPr>
              <a:t>i</a:t>
            </a:r>
            <a:r>
              <a:rPr dirty="0" sz="1950">
                <a:latin typeface="Calibri"/>
                <a:cs typeface="Calibri"/>
              </a:rPr>
              <a:t>	</a:t>
            </a:r>
            <a:r>
              <a:rPr dirty="0" sz="1950" spc="-20">
                <a:latin typeface="Calibri"/>
                <a:cs typeface="Calibri"/>
              </a:rPr>
              <a:t>t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 spc="-35">
                <a:latin typeface="Calibri"/>
                <a:cs typeface="Calibri"/>
              </a:rPr>
              <a:t>r</a:t>
            </a:r>
            <a:r>
              <a:rPr dirty="0" sz="1950" spc="-15">
                <a:latin typeface="Calibri"/>
                <a:cs typeface="Calibri"/>
              </a:rPr>
              <a:t>a</a:t>
            </a:r>
            <a:r>
              <a:rPr dirty="0" sz="1950" spc="-10">
                <a:latin typeface="Calibri"/>
                <a:cs typeface="Calibri"/>
              </a:rPr>
              <a:t>f</a:t>
            </a:r>
            <a:r>
              <a:rPr dirty="0" sz="1950" spc="-5">
                <a:latin typeface="Calibri"/>
                <a:cs typeface="Calibri"/>
              </a:rPr>
              <a:t>ın</a:t>
            </a:r>
            <a:r>
              <a:rPr dirty="0" sz="1950" spc="5">
                <a:latin typeface="Calibri"/>
                <a:cs typeface="Calibri"/>
              </a:rPr>
              <a:t>d</a:t>
            </a:r>
            <a:r>
              <a:rPr dirty="0" sz="1950">
                <a:latin typeface="Calibri"/>
                <a:cs typeface="Calibri"/>
              </a:rPr>
              <a:t>an</a:t>
            </a:r>
            <a:endParaRPr sz="1950">
              <a:latin typeface="Calibri"/>
              <a:cs typeface="Calibri"/>
            </a:endParaRPr>
          </a:p>
          <a:p>
            <a:pPr marL="92075" marR="3175">
              <a:lnSpc>
                <a:spcPts val="2220"/>
              </a:lnSpc>
            </a:pPr>
            <a:r>
              <a:rPr dirty="0" sz="1950" spc="-15">
                <a:latin typeface="Calibri"/>
                <a:cs typeface="Calibri"/>
              </a:rPr>
              <a:t>derecelendirilir.</a:t>
            </a:r>
            <a:endParaRPr sz="1950">
              <a:latin typeface="Calibri"/>
              <a:cs typeface="Calibri"/>
            </a:endParaRPr>
          </a:p>
          <a:p>
            <a:pPr algn="just" marL="92075" indent="-91440">
              <a:lnSpc>
                <a:spcPct val="90000"/>
              </a:lnSpc>
              <a:spcBef>
                <a:spcPts val="1410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199390" algn="l"/>
              </a:tabLst>
            </a:pPr>
            <a:r>
              <a:rPr dirty="0" sz="1950" spc="-5">
                <a:latin typeface="Calibri"/>
                <a:cs typeface="Calibri"/>
              </a:rPr>
              <a:t>Mühendislik </a:t>
            </a:r>
            <a:r>
              <a:rPr dirty="0" sz="1950" spc="-10">
                <a:latin typeface="Calibri"/>
                <a:cs typeface="Calibri"/>
              </a:rPr>
              <a:t>pratikleri </a:t>
            </a:r>
            <a:r>
              <a:rPr dirty="0" sz="1950" spc="-25">
                <a:latin typeface="Calibri"/>
                <a:cs typeface="Calibri"/>
              </a:rPr>
              <a:t>tanımlar.  </a:t>
            </a:r>
            <a:r>
              <a:rPr dirty="0" sz="1950">
                <a:latin typeface="Calibri"/>
                <a:cs typeface="Calibri"/>
              </a:rPr>
              <a:t>Eşli </a:t>
            </a:r>
            <a:r>
              <a:rPr dirty="0" sz="1950" spc="-10">
                <a:latin typeface="Calibri"/>
                <a:cs typeface="Calibri"/>
              </a:rPr>
              <a:t>programlama, otomatik test,  </a:t>
            </a:r>
            <a:r>
              <a:rPr dirty="0" sz="1950">
                <a:latin typeface="Calibri"/>
                <a:cs typeface="Calibri"/>
              </a:rPr>
              <a:t>basit </a:t>
            </a:r>
            <a:r>
              <a:rPr dirty="0" sz="1950" spc="-15">
                <a:latin typeface="Calibri"/>
                <a:cs typeface="Calibri"/>
              </a:rPr>
              <a:t>dizayn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vs.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45"/>
              <a:t>Çalışma</a:t>
            </a:r>
            <a:r>
              <a:rPr dirty="0" spc="-175"/>
              <a:t> </a:t>
            </a:r>
            <a:r>
              <a:rPr dirty="0" spc="-45"/>
              <a:t>Soruları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5416"/>
            <a:ext cx="7477759" cy="282321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23876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Agile modelinin geliştirilmesine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neden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ihtiyaç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duyulmuştur?</a:t>
            </a:r>
            <a:r>
              <a:rPr dirty="0" sz="18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3876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Agile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takımları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kimlerden oluşur ve iş paylaşımları</a:t>
            </a:r>
            <a:r>
              <a:rPr dirty="0" sz="18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nasıldır?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939"/>
              </a:lnSpc>
              <a:spcBef>
                <a:spcPts val="1435"/>
              </a:spcBef>
              <a:buAutoNum type="arabicPeriod"/>
              <a:tabLst>
                <a:tab pos="250825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Agile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modelinin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diğer modellerden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farkları nelerdir? Üzerinde durduğu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temel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noktalar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nelerdir?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23876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story,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backlog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ve sprint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kavramlarını</a:t>
            </a:r>
            <a:r>
              <a:rPr dirty="0" sz="18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23876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Agile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ile geliştirilmiş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büyük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yazılım projelerine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örnekler</a:t>
            </a:r>
            <a:r>
              <a:rPr dirty="0" sz="1800" spc="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veriniz.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3876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Scrum haricindeki diğer çevik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yöntemlerini</a:t>
            </a:r>
            <a:r>
              <a:rPr dirty="0" sz="1800" spc="1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açıklayınız.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  <a:tabLst>
                <a:tab pos="7608570" algn="l"/>
              </a:tabLst>
            </a:pPr>
            <a:r>
              <a:rPr dirty="0" spc="-70"/>
              <a:t>Kaynaklar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48945" indent="-300355">
              <a:lnSpc>
                <a:spcPts val="1730"/>
              </a:lnSpc>
              <a:spcBef>
                <a:spcPts val="95"/>
              </a:spcBef>
              <a:buAutoNum type="arabicPlain"/>
              <a:tabLst>
                <a:tab pos="450215" algn="l"/>
              </a:tabLst>
            </a:pPr>
            <a:r>
              <a:rPr dirty="0" spc="-5" i="0">
                <a:latin typeface="Calibri"/>
                <a:cs typeface="Calibri"/>
              </a:rPr>
              <a:t>Martin,</a:t>
            </a:r>
            <a:r>
              <a:rPr dirty="0" spc="225" i="0">
                <a:latin typeface="Calibri"/>
                <a:cs typeface="Calibri"/>
              </a:rPr>
              <a:t> </a:t>
            </a:r>
            <a:r>
              <a:rPr dirty="0" spc="-10" i="0">
                <a:latin typeface="Calibri"/>
                <a:cs typeface="Calibri"/>
              </a:rPr>
              <a:t>Micah,</a:t>
            </a:r>
            <a:r>
              <a:rPr dirty="0" spc="220" i="0">
                <a:latin typeface="Calibri"/>
                <a:cs typeface="Calibri"/>
              </a:rPr>
              <a:t> </a:t>
            </a:r>
            <a:r>
              <a:rPr dirty="0" spc="-5" i="0">
                <a:latin typeface="Calibri"/>
                <a:cs typeface="Calibri"/>
              </a:rPr>
              <a:t>and</a:t>
            </a:r>
            <a:r>
              <a:rPr dirty="0" spc="225" i="0">
                <a:latin typeface="Calibri"/>
                <a:cs typeface="Calibri"/>
              </a:rPr>
              <a:t> </a:t>
            </a:r>
            <a:r>
              <a:rPr dirty="0" spc="-10" i="0">
                <a:latin typeface="Calibri"/>
                <a:cs typeface="Calibri"/>
              </a:rPr>
              <a:t>Robert</a:t>
            </a:r>
            <a:r>
              <a:rPr dirty="0" spc="235" i="0">
                <a:latin typeface="Calibri"/>
                <a:cs typeface="Calibri"/>
              </a:rPr>
              <a:t> </a:t>
            </a:r>
            <a:r>
              <a:rPr dirty="0" spc="-5" i="0">
                <a:latin typeface="Calibri"/>
                <a:cs typeface="Calibri"/>
              </a:rPr>
              <a:t>C.</a:t>
            </a:r>
            <a:r>
              <a:rPr dirty="0" spc="225" i="0">
                <a:latin typeface="Calibri"/>
                <a:cs typeface="Calibri"/>
              </a:rPr>
              <a:t> </a:t>
            </a:r>
            <a:r>
              <a:rPr dirty="0" spc="-5" i="0">
                <a:latin typeface="Calibri"/>
                <a:cs typeface="Calibri"/>
              </a:rPr>
              <a:t>Martin.</a:t>
            </a:r>
            <a:r>
              <a:rPr dirty="0" spc="225" i="0">
                <a:latin typeface="Calibri"/>
                <a:cs typeface="Calibri"/>
              </a:rPr>
              <a:t> </a:t>
            </a:r>
            <a:r>
              <a:rPr dirty="0" spc="-5"/>
              <a:t>Agile</a:t>
            </a:r>
            <a:r>
              <a:rPr dirty="0" spc="225"/>
              <a:t> </a:t>
            </a:r>
            <a:r>
              <a:rPr dirty="0" spc="-10"/>
              <a:t>principles,</a:t>
            </a:r>
            <a:r>
              <a:rPr dirty="0" spc="235"/>
              <a:t> </a:t>
            </a:r>
            <a:r>
              <a:rPr dirty="0" spc="-10"/>
              <a:t>patterns,</a:t>
            </a:r>
            <a:r>
              <a:rPr dirty="0" spc="235"/>
              <a:t> </a:t>
            </a:r>
            <a:r>
              <a:rPr dirty="0"/>
              <a:t>and</a:t>
            </a:r>
            <a:r>
              <a:rPr dirty="0" spc="229"/>
              <a:t> </a:t>
            </a:r>
            <a:r>
              <a:rPr dirty="0" spc="-5"/>
              <a:t>practices</a:t>
            </a:r>
            <a:r>
              <a:rPr dirty="0" spc="235"/>
              <a:t> </a:t>
            </a:r>
            <a:r>
              <a:rPr dirty="0"/>
              <a:t>in</a:t>
            </a:r>
            <a:r>
              <a:rPr dirty="0" spc="215"/>
              <a:t> </a:t>
            </a:r>
            <a:r>
              <a:rPr dirty="0" spc="-5"/>
              <a:t>C#</a:t>
            </a:r>
            <a:r>
              <a:rPr dirty="0" spc="-5" i="0">
                <a:latin typeface="Calibri"/>
                <a:cs typeface="Calibri"/>
              </a:rPr>
              <a:t>.</a:t>
            </a:r>
          </a:p>
          <a:p>
            <a:pPr marL="149225">
              <a:lnSpc>
                <a:spcPts val="1730"/>
              </a:lnSpc>
            </a:pPr>
            <a:r>
              <a:rPr dirty="0" spc="-15" i="0">
                <a:latin typeface="Calibri"/>
                <a:cs typeface="Calibri"/>
              </a:rPr>
              <a:t>Pearson </a:t>
            </a:r>
            <a:r>
              <a:rPr dirty="0" spc="-10" i="0">
                <a:latin typeface="Calibri"/>
                <a:cs typeface="Calibri"/>
              </a:rPr>
              <a:t>Education,</a:t>
            </a:r>
            <a:r>
              <a:rPr dirty="0" spc="20" i="0">
                <a:latin typeface="Calibri"/>
                <a:cs typeface="Calibri"/>
              </a:rPr>
              <a:t> </a:t>
            </a:r>
            <a:r>
              <a:rPr dirty="0" spc="-10" i="0">
                <a:latin typeface="Calibri"/>
                <a:cs typeface="Calibri"/>
              </a:rPr>
              <a:t>2006.</a:t>
            </a:r>
          </a:p>
          <a:p>
            <a:pPr marL="421640" indent="-273050">
              <a:lnSpc>
                <a:spcPct val="100000"/>
              </a:lnSpc>
              <a:spcBef>
                <a:spcPts val="1019"/>
              </a:spcBef>
              <a:buAutoNum type="arabicPlain" startAt="2"/>
              <a:tabLst>
                <a:tab pos="422909" algn="l"/>
              </a:tabLst>
            </a:pPr>
            <a:r>
              <a:rPr dirty="0" spc="-10" i="0">
                <a:latin typeface="Calibri"/>
                <a:cs typeface="Calibri"/>
              </a:rPr>
              <a:t>Kniberg, Henrik. "Scrum </a:t>
            </a:r>
            <a:r>
              <a:rPr dirty="0" spc="-5" i="0">
                <a:latin typeface="Calibri"/>
                <a:cs typeface="Calibri"/>
              </a:rPr>
              <a:t>and XP </a:t>
            </a:r>
            <a:r>
              <a:rPr dirty="0" spc="-15" i="0">
                <a:latin typeface="Calibri"/>
                <a:cs typeface="Calibri"/>
              </a:rPr>
              <a:t>from </a:t>
            </a:r>
            <a:r>
              <a:rPr dirty="0" spc="-5" i="0">
                <a:latin typeface="Calibri"/>
                <a:cs typeface="Calibri"/>
              </a:rPr>
              <a:t>the </a:t>
            </a:r>
            <a:r>
              <a:rPr dirty="0" spc="-15" i="0">
                <a:latin typeface="Calibri"/>
                <a:cs typeface="Calibri"/>
              </a:rPr>
              <a:t>Trenches." </a:t>
            </a:r>
            <a:r>
              <a:rPr dirty="0" spc="-10"/>
              <a:t>Lulu. </a:t>
            </a:r>
            <a:r>
              <a:rPr dirty="0" spc="-15"/>
              <a:t>com</a:t>
            </a:r>
            <a:r>
              <a:rPr dirty="0" spc="180"/>
              <a:t> </a:t>
            </a:r>
            <a:r>
              <a:rPr dirty="0" spc="-10" i="0">
                <a:latin typeface="Calibri"/>
                <a:cs typeface="Calibri"/>
              </a:rPr>
              <a:t>(2007).</a:t>
            </a:r>
          </a:p>
          <a:p>
            <a:pPr marL="421640" indent="-273050">
              <a:lnSpc>
                <a:spcPct val="100000"/>
              </a:lnSpc>
              <a:spcBef>
                <a:spcPts val="1010"/>
              </a:spcBef>
              <a:buAutoNum type="arabicPlain" startAt="2"/>
              <a:tabLst>
                <a:tab pos="422909" algn="l"/>
              </a:tabLst>
            </a:pPr>
            <a:r>
              <a:rPr dirty="0" spc="-10" i="0">
                <a:latin typeface="Calibri"/>
                <a:cs typeface="Calibri"/>
              </a:rPr>
              <a:t>Kniberg, Henrik. </a:t>
            </a:r>
            <a:r>
              <a:rPr dirty="0" spc="-5" i="0">
                <a:latin typeface="Calibri"/>
                <a:cs typeface="Calibri"/>
              </a:rPr>
              <a:t>" What </a:t>
            </a:r>
            <a:r>
              <a:rPr dirty="0" i="0">
                <a:latin typeface="Calibri"/>
                <a:cs typeface="Calibri"/>
              </a:rPr>
              <a:t>is </a:t>
            </a:r>
            <a:r>
              <a:rPr dirty="0" spc="-5" i="0">
                <a:latin typeface="Calibri"/>
                <a:cs typeface="Calibri"/>
              </a:rPr>
              <a:t>agile" ,</a:t>
            </a:r>
            <a:r>
              <a:rPr dirty="0" spc="15" i="0">
                <a:latin typeface="Calibri"/>
                <a:cs typeface="Calibri"/>
              </a:rPr>
              <a:t> </a:t>
            </a:r>
            <a:r>
              <a:rPr dirty="0" spc="-10" i="0">
                <a:latin typeface="Calibri"/>
                <a:cs typeface="Calibri"/>
              </a:rPr>
              <a:t>2013</a:t>
            </a:r>
          </a:p>
          <a:p>
            <a:pPr marL="421640" indent="-273050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dirty="0" u="heavy" spc="-10" i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http://en.wikipedia.org/wiki/Agile_software_development</a:t>
            </a:r>
          </a:p>
          <a:p>
            <a:pPr marL="421640" indent="-273050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dirty="0" u="heavy" spc="-10" i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http://www.mshowto.org/microsoft-visual-studio-team-foundation-server-nedir.html</a:t>
            </a:r>
          </a:p>
          <a:p>
            <a:pPr marL="421640" indent="-273050">
              <a:lnSpc>
                <a:spcPct val="100000"/>
              </a:lnSpc>
              <a:spcBef>
                <a:spcPts val="1010"/>
              </a:spcBef>
              <a:buClr>
                <a:srgbClr val="839F5E"/>
              </a:buClr>
              <a:buAutoNum type="arabicPlain" startAt="2"/>
              <a:tabLst>
                <a:tab pos="422909" algn="l"/>
              </a:tabLst>
            </a:pPr>
            <a:r>
              <a:rPr dirty="0" u="heavy" spc="-10" i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www.kurumsaljava.com/download/10/</a:t>
            </a:r>
          </a:p>
          <a:p>
            <a:pPr marL="149225" marR="224154">
              <a:lnSpc>
                <a:spcPts val="1540"/>
              </a:lnSpc>
              <a:spcBef>
                <a:spcPts val="1390"/>
              </a:spcBef>
              <a:buAutoNum type="arabicPlain" startAt="2"/>
              <a:tabLst>
                <a:tab pos="377825" algn="l"/>
              </a:tabLst>
            </a:pPr>
            <a:r>
              <a:rPr dirty="0" spc="-10" i="0">
                <a:latin typeface="Calibri"/>
                <a:cs typeface="Calibri"/>
              </a:rPr>
              <a:t>https://</a:t>
            </a:r>
            <a:r>
              <a:rPr dirty="0" spc="-10" i="0">
                <a:latin typeface="Calibri"/>
                <a:cs typeface="Calibri"/>
                <a:hlinkClick r:id="rId5"/>
              </a:rPr>
              <a:t>www.tubitak.gov.tr/tr/destekler/akademik/uygulamalar-ve-yonergeler/icerik- </a:t>
            </a:r>
            <a:r>
              <a:rPr dirty="0" spc="-10" i="0">
                <a:latin typeface="Calibri"/>
                <a:cs typeface="Calibri"/>
              </a:rPr>
              <a:t> proje-performans-odulu-ppo-uygulamasi</a:t>
            </a:r>
          </a:p>
          <a:p>
            <a:pPr marL="421640" indent="-273050">
              <a:lnSpc>
                <a:spcPct val="100000"/>
              </a:lnSpc>
              <a:spcBef>
                <a:spcPts val="1030"/>
              </a:spcBef>
              <a:buAutoNum type="arabicPlain" startAt="2"/>
              <a:tabLst>
                <a:tab pos="422909" algn="l"/>
              </a:tabLst>
            </a:pPr>
            <a:r>
              <a:rPr dirty="0" spc="-10" i="0">
                <a:latin typeface="Calibri"/>
                <a:cs typeface="Calibri"/>
                <a:hlinkClick r:id="rId6"/>
              </a:rPr>
              <a:t>http://images.slideplayer.biz.tr/8/2395426/slides/slide_27.jpg</a:t>
            </a:r>
          </a:p>
          <a:p>
            <a:pPr marL="421640" indent="-273050">
              <a:lnSpc>
                <a:spcPct val="100000"/>
              </a:lnSpc>
              <a:spcBef>
                <a:spcPts val="1005"/>
              </a:spcBef>
              <a:buAutoNum type="arabicPlain" startAt="2"/>
              <a:tabLst>
                <a:tab pos="422909" algn="l"/>
              </a:tabLst>
            </a:pPr>
            <a:r>
              <a:rPr dirty="0" spc="-10" i="0">
                <a:latin typeface="Calibri"/>
                <a:cs typeface="Calibri"/>
                <a:hlinkClick r:id="rId7"/>
              </a:rPr>
              <a:t>http://www.bayramucuncu.com/wp-content/uploads/2013/04/Ads%C4%B1z.png</a:t>
            </a:r>
          </a:p>
          <a:p>
            <a:pPr marL="525145" indent="-376555">
              <a:lnSpc>
                <a:spcPct val="100000"/>
              </a:lnSpc>
              <a:spcBef>
                <a:spcPts val="1019"/>
              </a:spcBef>
              <a:buClr>
                <a:srgbClr val="839F5E"/>
              </a:buClr>
              <a:buAutoNum type="arabicPlain" startAt="2"/>
              <a:tabLst>
                <a:tab pos="526415" algn="l"/>
              </a:tabLst>
            </a:pPr>
            <a:r>
              <a:rPr dirty="0" u="heavy" spc="-10" i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8"/>
              </a:rPr>
              <a:t>http://antasya.com/Images/is-alanlarimiz/yazilim-sistemleri/agile-method.png</a:t>
            </a:r>
          </a:p>
          <a:p>
            <a:pPr marL="525145" indent="-376555">
              <a:lnSpc>
                <a:spcPct val="100000"/>
              </a:lnSpc>
              <a:spcBef>
                <a:spcPts val="1025"/>
              </a:spcBef>
              <a:buAutoNum type="arabicPlain" startAt="2"/>
              <a:tabLst>
                <a:tab pos="526415" algn="l"/>
              </a:tabLst>
            </a:pPr>
            <a:r>
              <a:rPr dirty="0" spc="-10" i="0">
                <a:latin typeface="Calibri"/>
                <a:cs typeface="Calibri"/>
                <a:hlinkClick r:id="rId9"/>
              </a:rPr>
              <a:t>http://volkansel.com/wp-content/uploads/2014/07/agile-scrum.jpg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884885"/>
            <a:ext cx="12909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45"/>
              <a:t>Ö</a:t>
            </a:r>
            <a:r>
              <a:rPr dirty="0" u="none" spc="-50"/>
              <a:t>d</a:t>
            </a:r>
            <a:r>
              <a:rPr dirty="0" u="none" spc="-70"/>
              <a:t>e</a:t>
            </a:r>
            <a:r>
              <a:rPr dirty="0" u="none"/>
              <a:t>v</a:t>
            </a:r>
          </a:p>
        </p:txBody>
      </p:sp>
      <p:sp>
        <p:nvSpPr>
          <p:cNvPr id="4" name="object 4"/>
          <p:cNvSpPr/>
          <p:nvPr/>
        </p:nvSpPr>
        <p:spPr>
          <a:xfrm>
            <a:off x="6112764" y="950975"/>
            <a:ext cx="1909572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Sorularınız	</a:t>
            </a:r>
          </a:p>
        </p:txBody>
      </p:sp>
      <p:sp>
        <p:nvSpPr>
          <p:cNvPr id="3" name="object 3"/>
          <p:cNvSpPr/>
          <p:nvPr/>
        </p:nvSpPr>
        <p:spPr>
          <a:xfrm>
            <a:off x="3123592" y="2435756"/>
            <a:ext cx="2936742" cy="280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300" spc="-60"/>
              <a:t>1.Günümüzde </a:t>
            </a:r>
            <a:r>
              <a:rPr dirty="0" u="none" sz="3300" spc="-75"/>
              <a:t>Yazılım </a:t>
            </a:r>
            <a:r>
              <a:rPr dirty="0" u="none" sz="3300" spc="-55"/>
              <a:t>Projelerinin</a:t>
            </a:r>
            <a:r>
              <a:rPr dirty="0" u="none" sz="3300" spc="-300"/>
              <a:t> </a:t>
            </a:r>
            <a:r>
              <a:rPr dirty="0" u="none" sz="3300" spc="-45"/>
              <a:t>Durumu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810259" y="1981580"/>
            <a:ext cx="7566659" cy="5670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04139" marR="5080" indent="-92075">
              <a:lnSpc>
                <a:spcPts val="2020"/>
              </a:lnSpc>
              <a:spcBef>
                <a:spcPts val="355"/>
              </a:spcBef>
              <a:buClr>
                <a:srgbClr val="1CACE3"/>
              </a:buClr>
              <a:buSzPct val="94594"/>
              <a:buFont typeface="Wingdings"/>
              <a:buChar char=""/>
              <a:tabLst>
                <a:tab pos="202565" algn="l"/>
              </a:tabLst>
            </a:pPr>
            <a:r>
              <a:rPr dirty="0" sz="1850">
                <a:solidFill>
                  <a:srgbClr val="404040"/>
                </a:solidFill>
                <a:latin typeface="Calibri"/>
                <a:cs typeface="Calibri"/>
              </a:rPr>
              <a:t>Birçok </a:t>
            </a:r>
            <a:r>
              <a:rPr dirty="0" sz="1850" spc="5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dirty="0" sz="1850" spc="-10">
                <a:solidFill>
                  <a:srgbClr val="404040"/>
                </a:solidFill>
                <a:latin typeface="Calibri"/>
                <a:cs typeface="Calibri"/>
              </a:rPr>
              <a:t>Teknolojisi </a:t>
            </a:r>
            <a:r>
              <a:rPr dirty="0" sz="1850">
                <a:solidFill>
                  <a:srgbClr val="404040"/>
                </a:solidFill>
                <a:latin typeface="Calibri"/>
                <a:cs typeface="Calibri"/>
              </a:rPr>
              <a:t>projesi </a:t>
            </a:r>
            <a:r>
              <a:rPr dirty="0" sz="1850" spc="5">
                <a:solidFill>
                  <a:srgbClr val="404040"/>
                </a:solidFill>
                <a:latin typeface="Calibri"/>
                <a:cs typeface="Calibri"/>
              </a:rPr>
              <a:t>başarısız olmuş </a:t>
            </a:r>
            <a:r>
              <a:rPr dirty="0" sz="1850" spc="-5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dirty="0" sz="1850" spc="-15">
                <a:solidFill>
                  <a:srgbClr val="404040"/>
                </a:solidFill>
                <a:latin typeface="Calibri"/>
                <a:cs typeface="Calibri"/>
              </a:rPr>
              <a:t>gecikmiştir. </a:t>
            </a:r>
            <a:r>
              <a:rPr dirty="0" sz="1850" spc="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50">
                <a:solidFill>
                  <a:srgbClr val="404040"/>
                </a:solidFill>
                <a:latin typeface="Calibri"/>
                <a:cs typeface="Calibri"/>
              </a:rPr>
              <a:t>Standish  Group, </a:t>
            </a:r>
            <a:r>
              <a:rPr dirty="0" sz="1850" spc="5">
                <a:solidFill>
                  <a:srgbClr val="404040"/>
                </a:solidFill>
                <a:latin typeface="Calibri"/>
                <a:cs typeface="Calibri"/>
              </a:rPr>
              <a:t>10 yıl içerisinde </a:t>
            </a:r>
            <a:r>
              <a:rPr dirty="0" sz="1850" spc="-10">
                <a:solidFill>
                  <a:srgbClr val="404040"/>
                </a:solidFill>
                <a:latin typeface="Calibri"/>
                <a:cs typeface="Calibri"/>
              </a:rPr>
              <a:t>40.000’den </a:t>
            </a:r>
            <a:r>
              <a:rPr dirty="0" sz="1850">
                <a:solidFill>
                  <a:srgbClr val="404040"/>
                </a:solidFill>
                <a:latin typeface="Calibri"/>
                <a:cs typeface="Calibri"/>
              </a:rPr>
              <a:t>fazla </a:t>
            </a:r>
            <a:r>
              <a:rPr dirty="0" sz="1850" spc="-5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850">
                <a:solidFill>
                  <a:srgbClr val="404040"/>
                </a:solidFill>
                <a:latin typeface="Calibri"/>
                <a:cs typeface="Calibri"/>
              </a:rPr>
              <a:t>üzerinde</a:t>
            </a:r>
            <a:r>
              <a:rPr dirty="0" sz="185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50" spc="-15">
                <a:solidFill>
                  <a:srgbClr val="404040"/>
                </a:solidFill>
                <a:latin typeface="Calibri"/>
                <a:cs typeface="Calibri"/>
              </a:rPr>
              <a:t>çalışmıştır.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610" y="2964179"/>
            <a:ext cx="4198310" cy="245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300" spc="-60"/>
              <a:t>1.Günümüzde </a:t>
            </a:r>
            <a:r>
              <a:rPr dirty="0" u="none" sz="3300" spc="-75"/>
              <a:t>Yazılım </a:t>
            </a:r>
            <a:r>
              <a:rPr dirty="0" u="none" sz="3300" spc="-55"/>
              <a:t>Projelerinin</a:t>
            </a:r>
            <a:r>
              <a:rPr dirty="0" u="none" sz="3300" spc="-300"/>
              <a:t> </a:t>
            </a:r>
            <a:r>
              <a:rPr dirty="0" u="none" sz="3300" spc="-45"/>
              <a:t>Durumu</a:t>
            </a:r>
            <a:endParaRPr sz="33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8461" y="2259457"/>
          <a:ext cx="5139055" cy="219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/>
                <a:gridCol w="2559685"/>
              </a:tblGrid>
              <a:tr h="486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Tam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başarılı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%4-5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565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Kısmen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başarılı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%45-50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Çöpe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gidenler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%50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44671" y="1890141"/>
            <a:ext cx="243205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5">
                <a:latin typeface="Calibri"/>
                <a:cs typeface="Calibri"/>
              </a:rPr>
              <a:t>Ülkemizde </a:t>
            </a:r>
            <a:r>
              <a:rPr dirty="0" sz="1950">
                <a:latin typeface="Calibri"/>
                <a:cs typeface="Calibri"/>
              </a:rPr>
              <a:t>durum</a:t>
            </a:r>
            <a:r>
              <a:rPr dirty="0" sz="1950" spc="-4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nasıl?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131490"/>
            <a:ext cx="7474584" cy="21564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just" marL="6162675">
              <a:lnSpc>
                <a:spcPct val="100000"/>
              </a:lnSpc>
              <a:spcBef>
                <a:spcPts val="890"/>
              </a:spcBef>
            </a:pPr>
            <a:r>
              <a:rPr dirty="0" sz="1350">
                <a:latin typeface="Calibri"/>
                <a:cs typeface="Calibri"/>
              </a:rPr>
              <a:t>Agile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Turkey</a:t>
            </a:r>
            <a:endParaRPr sz="135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925"/>
              </a:spcBef>
            </a:pPr>
            <a:r>
              <a:rPr dirty="0" sz="1600" spc="-5">
                <a:latin typeface="Calibri"/>
                <a:cs typeface="Calibri"/>
              </a:rPr>
              <a:t>Örneğin, </a:t>
            </a:r>
            <a:r>
              <a:rPr dirty="0" sz="1600" spc="-20">
                <a:latin typeface="Calibri"/>
                <a:cs typeface="Calibri"/>
              </a:rPr>
              <a:t>ülkemizde </a:t>
            </a:r>
            <a:r>
              <a:rPr dirty="0" sz="1600" spc="-10">
                <a:latin typeface="Calibri"/>
                <a:cs typeface="Calibri"/>
              </a:rPr>
              <a:t>geliştirilen projelerin başarıya </a:t>
            </a:r>
            <a:r>
              <a:rPr dirty="0" sz="1600" spc="-5">
                <a:latin typeface="Calibri"/>
                <a:cs typeface="Calibri"/>
              </a:rPr>
              <a:t>ulaşmasına </a:t>
            </a:r>
            <a:r>
              <a:rPr dirty="0" sz="1600" spc="-15">
                <a:latin typeface="Calibri"/>
                <a:cs typeface="Calibri"/>
              </a:rPr>
              <a:t>katkı </a:t>
            </a:r>
            <a:r>
              <a:rPr dirty="0" sz="1600" spc="-5">
                <a:latin typeface="Calibri"/>
                <a:cs typeface="Calibri"/>
              </a:rPr>
              <a:t>sağlamak amacıyla,  </a:t>
            </a:r>
            <a:r>
              <a:rPr dirty="0" sz="1600" spc="-10">
                <a:latin typeface="Calibri"/>
                <a:cs typeface="Calibri"/>
              </a:rPr>
              <a:t>Araştırma Destek Programları Başkanlığı </a:t>
            </a:r>
            <a:r>
              <a:rPr dirty="0" sz="1600">
                <a:latin typeface="Calibri"/>
                <a:cs typeface="Calibri"/>
              </a:rPr>
              <a:t>(ARDEB) </a:t>
            </a:r>
            <a:r>
              <a:rPr dirty="0" sz="1600" spc="-10">
                <a:latin typeface="Calibri"/>
                <a:cs typeface="Calibri"/>
              </a:rPr>
              <a:t>tarafından desteklenen </a:t>
            </a:r>
            <a:r>
              <a:rPr dirty="0" sz="1600" spc="-5">
                <a:latin typeface="Calibri"/>
                <a:cs typeface="Calibri"/>
              </a:rPr>
              <a:t>projelerin çıktı,  </a:t>
            </a:r>
            <a:r>
              <a:rPr dirty="0" sz="1600" spc="-10">
                <a:latin typeface="Calibri"/>
                <a:cs typeface="Calibri"/>
              </a:rPr>
              <a:t>sonuç </a:t>
            </a:r>
            <a:r>
              <a:rPr dirty="0" sz="1600" spc="-5">
                <a:latin typeface="Calibri"/>
                <a:cs typeface="Calibri"/>
              </a:rPr>
              <a:t>ve </a:t>
            </a:r>
            <a:r>
              <a:rPr dirty="0" sz="1600" spc="-10">
                <a:latin typeface="Calibri"/>
                <a:cs typeface="Calibri"/>
              </a:rPr>
              <a:t>etkilerini </a:t>
            </a:r>
            <a:r>
              <a:rPr dirty="0" sz="1600" spc="-5">
                <a:latin typeface="Calibri"/>
                <a:cs typeface="Calibri"/>
              </a:rPr>
              <a:t>nicelik </a:t>
            </a:r>
            <a:r>
              <a:rPr dirty="0" sz="1600" spc="-10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nitelik </a:t>
            </a:r>
            <a:r>
              <a:rPr dirty="0" sz="1600" spc="-10">
                <a:latin typeface="Calibri"/>
                <a:cs typeface="Calibri"/>
              </a:rPr>
              <a:t>olarak </a:t>
            </a:r>
            <a:r>
              <a:rPr dirty="0" sz="1600" spc="-5">
                <a:latin typeface="Calibri"/>
                <a:cs typeface="Calibri"/>
              </a:rPr>
              <a:t>artırmak amacıyla </a:t>
            </a:r>
            <a:r>
              <a:rPr dirty="0" sz="1600" spc="-10">
                <a:latin typeface="Calibri"/>
                <a:cs typeface="Calibri"/>
              </a:rPr>
              <a:t>yüksek </a:t>
            </a:r>
            <a:r>
              <a:rPr dirty="0" sz="1600" spc="-5">
                <a:latin typeface="Calibri"/>
                <a:cs typeface="Calibri"/>
              </a:rPr>
              <a:t>başarı ile sonuçlanan  </a:t>
            </a:r>
            <a:r>
              <a:rPr dirty="0" sz="1600" spc="-10">
                <a:latin typeface="Calibri"/>
                <a:cs typeface="Calibri"/>
              </a:rPr>
              <a:t>projelerin </a:t>
            </a:r>
            <a:r>
              <a:rPr dirty="0" sz="1600" spc="-5">
                <a:latin typeface="Calibri"/>
                <a:cs typeface="Calibri"/>
              </a:rPr>
              <a:t>yürütücü </a:t>
            </a:r>
            <a:r>
              <a:rPr dirty="0" sz="1600" spc="-10">
                <a:latin typeface="Calibri"/>
                <a:cs typeface="Calibri"/>
              </a:rPr>
              <a:t>ve araştırmacılarını ödüllendirmek </a:t>
            </a:r>
            <a:r>
              <a:rPr dirty="0" sz="1600" spc="-5">
                <a:latin typeface="Calibri"/>
                <a:cs typeface="Calibri"/>
              </a:rPr>
              <a:t>için </a:t>
            </a:r>
            <a:r>
              <a:rPr dirty="0" sz="1600" spc="-25">
                <a:latin typeface="Calibri"/>
                <a:cs typeface="Calibri"/>
              </a:rPr>
              <a:t>TÜBİTAK </a:t>
            </a:r>
            <a:r>
              <a:rPr dirty="0" sz="1600" spc="-10">
                <a:latin typeface="Calibri"/>
                <a:cs typeface="Calibri"/>
              </a:rPr>
              <a:t>tarafından </a:t>
            </a:r>
            <a:r>
              <a:rPr dirty="0" sz="1600" spc="-5">
                <a:latin typeface="Calibri"/>
                <a:cs typeface="Calibri"/>
              </a:rPr>
              <a:t>belirlenen  ölçütler </a:t>
            </a:r>
            <a:r>
              <a:rPr dirty="0" sz="1600" spc="-10">
                <a:latin typeface="Calibri"/>
                <a:cs typeface="Calibri"/>
              </a:rPr>
              <a:t>ve </a:t>
            </a:r>
            <a:r>
              <a:rPr dirty="0" sz="1600" spc="-5">
                <a:latin typeface="Calibri"/>
                <a:cs typeface="Calibri"/>
              </a:rPr>
              <a:t>değerlendirme </a:t>
            </a:r>
            <a:r>
              <a:rPr dirty="0" sz="1600" spc="-10">
                <a:latin typeface="Calibri"/>
                <a:cs typeface="Calibri"/>
              </a:rPr>
              <a:t>yöntemine göre hesaplanarak, proje ekibine </a:t>
            </a:r>
            <a:r>
              <a:rPr dirty="0" sz="1600" spc="-5">
                <a:latin typeface="Calibri"/>
                <a:cs typeface="Calibri"/>
              </a:rPr>
              <a:t>(yürütücü </a:t>
            </a:r>
            <a:r>
              <a:rPr dirty="0" sz="1600" spc="-10">
                <a:latin typeface="Calibri"/>
                <a:cs typeface="Calibri"/>
              </a:rPr>
              <a:t>ve  araştırmacılara) </a:t>
            </a:r>
            <a:r>
              <a:rPr dirty="0" sz="1600" spc="-25">
                <a:latin typeface="Calibri"/>
                <a:cs typeface="Calibri"/>
              </a:rPr>
              <a:t>TÜBİTAK </a:t>
            </a:r>
            <a:r>
              <a:rPr dirty="0" sz="1600" spc="-5">
                <a:latin typeface="Calibri"/>
                <a:cs typeface="Calibri"/>
              </a:rPr>
              <a:t>Proje </a:t>
            </a:r>
            <a:r>
              <a:rPr dirty="0" sz="1600" spc="-10">
                <a:latin typeface="Calibri"/>
                <a:cs typeface="Calibri"/>
              </a:rPr>
              <a:t>Performans </a:t>
            </a:r>
            <a:r>
              <a:rPr dirty="0" sz="1600" spc="-5">
                <a:latin typeface="Calibri"/>
                <a:cs typeface="Calibri"/>
              </a:rPr>
              <a:t>Ödülü (PPÖ), denilen </a:t>
            </a:r>
            <a:r>
              <a:rPr dirty="0" sz="1600" spc="-10">
                <a:latin typeface="Calibri"/>
                <a:cs typeface="Calibri"/>
              </a:rPr>
              <a:t>bir teşvik </a:t>
            </a:r>
            <a:r>
              <a:rPr dirty="0" sz="1600" spc="-5">
                <a:latin typeface="Calibri"/>
                <a:cs typeface="Calibri"/>
              </a:rPr>
              <a:t>ödülü  </a:t>
            </a:r>
            <a:r>
              <a:rPr dirty="0" sz="1600" spc="-20">
                <a:latin typeface="Calibri"/>
                <a:cs typeface="Calibri"/>
              </a:rPr>
              <a:t>verilmektedir.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52905"/>
            <a:ext cx="68764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300" spc="-60"/>
              <a:t>1.Günümüzde </a:t>
            </a:r>
            <a:r>
              <a:rPr dirty="0" u="none" sz="3300" spc="-75"/>
              <a:t>Yazılım </a:t>
            </a:r>
            <a:r>
              <a:rPr dirty="0" u="none" sz="3300" spc="-55"/>
              <a:t>Projelerinin</a:t>
            </a:r>
            <a:r>
              <a:rPr dirty="0" u="none" sz="3300" spc="-300"/>
              <a:t> </a:t>
            </a:r>
            <a:r>
              <a:rPr dirty="0" u="none" sz="3300" spc="-45"/>
              <a:t>Durumu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810259" y="2577339"/>
            <a:ext cx="3723004" cy="1805939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6364" indent="-11430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Proje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uygun ekibi</a:t>
            </a:r>
            <a:r>
              <a:rPr dirty="0" sz="195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kuramamak;</a:t>
            </a:r>
            <a:endParaRPr sz="195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635" algn="l"/>
              </a:tabLst>
            </a:pPr>
            <a:r>
              <a:rPr dirty="0" sz="1950" spc="-25">
                <a:solidFill>
                  <a:srgbClr val="404040"/>
                </a:solidFill>
                <a:latin typeface="Calibri"/>
                <a:cs typeface="Calibri"/>
              </a:rPr>
              <a:t>Yanlış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teknoloji </a:t>
            </a:r>
            <a:r>
              <a:rPr dirty="0" sz="195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mimari</a:t>
            </a:r>
            <a:r>
              <a:rPr dirty="0" sz="195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seçimleri;</a:t>
            </a:r>
            <a:endParaRPr sz="1950">
              <a:latin typeface="Calibri"/>
              <a:cs typeface="Calibri"/>
            </a:endParaRPr>
          </a:p>
          <a:p>
            <a:pPr marL="126364" indent="-114300">
              <a:lnSpc>
                <a:spcPct val="100000"/>
              </a:lnSpc>
              <a:spcBef>
                <a:spcPts val="1170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Geleneksel yöntemlerin</a:t>
            </a:r>
            <a:r>
              <a:rPr dirty="0" sz="195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eksiklikleri;</a:t>
            </a:r>
            <a:endParaRPr sz="1950">
              <a:latin typeface="Calibri"/>
              <a:cs typeface="Calibri"/>
            </a:endParaRPr>
          </a:p>
          <a:p>
            <a:pPr marL="126364" indent="-1143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Müşteriyle iletişimden kaçınmak</a:t>
            </a:r>
            <a:r>
              <a:rPr dirty="0" sz="195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vs.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7180" y="1005839"/>
            <a:ext cx="74523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89575" y="2396648"/>
            <a:ext cx="4167754" cy="343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25575" y="3491619"/>
            <a:ext cx="36639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55" b="1">
                <a:latin typeface="Times New Roman"/>
                <a:cs typeface="Times New Roman"/>
              </a:rPr>
              <a:t>26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6621" y="2822748"/>
            <a:ext cx="590550" cy="385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8419">
              <a:lnSpc>
                <a:spcPct val="102800"/>
              </a:lnSpc>
              <a:spcBef>
                <a:spcPts val="90"/>
              </a:spcBef>
            </a:pPr>
            <a:r>
              <a:rPr dirty="0" sz="1150" spc="5" b="1">
                <a:latin typeface="Times New Roman"/>
                <a:cs typeface="Times New Roman"/>
              </a:rPr>
              <a:t>Vizyon  </a:t>
            </a:r>
            <a:r>
              <a:rPr dirty="0" sz="1150" spc="20" b="1">
                <a:latin typeface="Times New Roman"/>
                <a:cs typeface="Times New Roman"/>
              </a:rPr>
              <a:t>E</a:t>
            </a:r>
            <a:r>
              <a:rPr dirty="0" sz="1150" spc="40" b="1">
                <a:latin typeface="Times New Roman"/>
                <a:cs typeface="Times New Roman"/>
              </a:rPr>
              <a:t>k</a:t>
            </a:r>
            <a:r>
              <a:rPr dirty="0" sz="1150" spc="-60" b="1">
                <a:latin typeface="Times New Roman"/>
                <a:cs typeface="Times New Roman"/>
              </a:rPr>
              <a:t>s</a:t>
            </a:r>
            <a:r>
              <a:rPr dirty="0" sz="1150" spc="65" b="1">
                <a:latin typeface="Times New Roman"/>
                <a:cs typeface="Times New Roman"/>
              </a:rPr>
              <a:t>i</a:t>
            </a:r>
            <a:r>
              <a:rPr dirty="0" sz="1150" spc="-55" b="1">
                <a:latin typeface="Times New Roman"/>
                <a:cs typeface="Times New Roman"/>
              </a:rPr>
              <a:t>k</a:t>
            </a:r>
            <a:r>
              <a:rPr dirty="0" sz="1150" spc="65" b="1">
                <a:latin typeface="Times New Roman"/>
                <a:cs typeface="Times New Roman"/>
              </a:rPr>
              <a:t>l</a:t>
            </a:r>
            <a:r>
              <a:rPr dirty="0" sz="1150" spc="-30" b="1">
                <a:latin typeface="Times New Roman"/>
                <a:cs typeface="Times New Roman"/>
              </a:rPr>
              <a:t>i</a:t>
            </a:r>
            <a:r>
              <a:rPr dirty="0" sz="1150" spc="10" b="1">
                <a:latin typeface="Times New Roman"/>
                <a:cs typeface="Times New Roman"/>
              </a:rPr>
              <a:t>ği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1427" y="4470513"/>
            <a:ext cx="36703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60" b="1">
                <a:latin typeface="Times New Roman"/>
                <a:cs typeface="Times New Roman"/>
              </a:rPr>
              <a:t>24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3484" y="4636568"/>
            <a:ext cx="36639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55" b="1">
                <a:latin typeface="Times New Roman"/>
                <a:cs typeface="Times New Roman"/>
              </a:rPr>
              <a:t>17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0262" y="4111004"/>
            <a:ext cx="3676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60" b="1">
                <a:latin typeface="Times New Roman"/>
                <a:cs typeface="Times New Roman"/>
              </a:rPr>
              <a:t>10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9958" y="3585772"/>
            <a:ext cx="27305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10" b="1">
                <a:latin typeface="Times New Roman"/>
                <a:cs typeface="Times New Roman"/>
              </a:rPr>
              <a:t>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797" y="3226262"/>
            <a:ext cx="2736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 b="1">
                <a:latin typeface="Times New Roman"/>
                <a:cs typeface="Times New Roman"/>
              </a:rPr>
              <a:t>%</a:t>
            </a:r>
            <a:r>
              <a:rPr dirty="0" sz="1250" spc="10" b="1"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2384" y="2902040"/>
            <a:ext cx="6108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2222" sz="1875" spc="52" b="1">
                <a:latin typeface="Times New Roman"/>
                <a:cs typeface="Times New Roman"/>
              </a:rPr>
              <a:t>%3</a:t>
            </a:r>
            <a:r>
              <a:rPr dirty="0" baseline="-22222" sz="1875" spc="-82" b="1">
                <a:latin typeface="Times New Roman"/>
                <a:cs typeface="Times New Roman"/>
              </a:rPr>
              <a:t> </a:t>
            </a:r>
            <a:r>
              <a:rPr dirty="0" sz="1250" spc="35" b="1">
                <a:latin typeface="Times New Roman"/>
                <a:cs typeface="Times New Roman"/>
              </a:rPr>
              <a:t>%3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90539" y="3002915"/>
            <a:ext cx="447040" cy="502920"/>
          </a:xfrm>
          <a:custGeom>
            <a:avLst/>
            <a:gdLst/>
            <a:ahLst/>
            <a:cxnLst/>
            <a:rect l="l" t="t" r="r" b="b"/>
            <a:pathLst>
              <a:path w="447040" h="502920">
                <a:moveTo>
                  <a:pt x="0" y="502814"/>
                </a:moveTo>
                <a:lnTo>
                  <a:pt x="0" y="0"/>
                </a:lnTo>
                <a:lnTo>
                  <a:pt x="446829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10968" y="2948615"/>
            <a:ext cx="108594" cy="10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30929" y="4645516"/>
            <a:ext cx="671830" cy="353060"/>
          </a:xfrm>
          <a:custGeom>
            <a:avLst/>
            <a:gdLst/>
            <a:ahLst/>
            <a:cxnLst/>
            <a:rect l="l" t="t" r="r" b="b"/>
            <a:pathLst>
              <a:path w="671829" h="353060">
                <a:moveTo>
                  <a:pt x="0" y="0"/>
                </a:moveTo>
                <a:lnTo>
                  <a:pt x="0" y="352767"/>
                </a:lnTo>
                <a:lnTo>
                  <a:pt x="671822" y="352767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76349" y="4943983"/>
            <a:ext cx="108594" cy="10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62447" y="4808435"/>
            <a:ext cx="602615" cy="385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 marR="5080" indent="-74930">
              <a:lnSpc>
                <a:spcPct val="102600"/>
              </a:lnSpc>
              <a:spcBef>
                <a:spcPts val="95"/>
              </a:spcBef>
            </a:pPr>
            <a:r>
              <a:rPr dirty="0" sz="1150" spc="45" b="1">
                <a:latin typeface="Times New Roman"/>
                <a:cs typeface="Times New Roman"/>
              </a:rPr>
              <a:t>D</a:t>
            </a:r>
            <a:r>
              <a:rPr dirty="0" sz="1150" spc="-25" b="1">
                <a:latin typeface="Times New Roman"/>
                <a:cs typeface="Times New Roman"/>
              </a:rPr>
              <a:t>e</a:t>
            </a:r>
            <a:r>
              <a:rPr dirty="0" sz="1150" spc="15" b="1">
                <a:latin typeface="Times New Roman"/>
                <a:cs typeface="Times New Roman"/>
              </a:rPr>
              <a:t>ğ</a:t>
            </a:r>
            <a:r>
              <a:rPr dirty="0" sz="1150" spc="-35" b="1">
                <a:latin typeface="Times New Roman"/>
                <a:cs typeface="Times New Roman"/>
              </a:rPr>
              <a:t>i</a:t>
            </a:r>
            <a:r>
              <a:rPr dirty="0" sz="1150" spc="40" b="1">
                <a:latin typeface="Times New Roman"/>
                <a:cs typeface="Times New Roman"/>
              </a:rPr>
              <a:t>ş</a:t>
            </a:r>
            <a:r>
              <a:rPr dirty="0" sz="1150" spc="-30" b="1">
                <a:latin typeface="Times New Roman"/>
                <a:cs typeface="Times New Roman"/>
              </a:rPr>
              <a:t>i</a:t>
            </a:r>
            <a:r>
              <a:rPr dirty="0" sz="1150" spc="10" b="1">
                <a:latin typeface="Times New Roman"/>
                <a:cs typeface="Times New Roman"/>
              </a:rPr>
              <a:t>me  </a:t>
            </a:r>
            <a:r>
              <a:rPr dirty="0" sz="1150" spc="5" b="1">
                <a:latin typeface="Times New Roman"/>
                <a:cs typeface="Times New Roman"/>
              </a:rPr>
              <a:t>Direnç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97544" y="4832925"/>
            <a:ext cx="0" cy="590550"/>
          </a:xfrm>
          <a:custGeom>
            <a:avLst/>
            <a:gdLst/>
            <a:ahLst/>
            <a:cxnLst/>
            <a:rect l="l" t="t" r="r" b="b"/>
            <a:pathLst>
              <a:path w="0" h="590550">
                <a:moveTo>
                  <a:pt x="0" y="0"/>
                </a:moveTo>
                <a:lnTo>
                  <a:pt x="0" y="590242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43247" y="5396782"/>
            <a:ext cx="108594" cy="10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41752" y="5452314"/>
            <a:ext cx="638175" cy="385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5" b="1">
                <a:latin typeface="Times New Roman"/>
                <a:cs typeface="Times New Roman"/>
              </a:rPr>
              <a:t>Planlama</a:t>
            </a:r>
            <a:endParaRPr sz="11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dirty="0" sz="1150" spc="10" b="1">
                <a:latin typeface="Times New Roman"/>
                <a:cs typeface="Times New Roman"/>
              </a:rPr>
              <a:t>Hataları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5157" y="4634077"/>
            <a:ext cx="817244" cy="385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91135">
              <a:lnSpc>
                <a:spcPct val="102800"/>
              </a:lnSpc>
              <a:spcBef>
                <a:spcPts val="90"/>
              </a:spcBef>
            </a:pPr>
            <a:r>
              <a:rPr dirty="0" sz="1150" spc="10" b="1">
                <a:latin typeface="Times New Roman"/>
                <a:cs typeface="Times New Roman"/>
              </a:rPr>
              <a:t>Yanlış  </a:t>
            </a:r>
            <a:r>
              <a:rPr dirty="0" sz="1150" spc="20" b="1">
                <a:latin typeface="Times New Roman"/>
                <a:cs typeface="Times New Roman"/>
              </a:rPr>
              <a:t>T</a:t>
            </a:r>
            <a:r>
              <a:rPr dirty="0" sz="1150" spc="-20" b="1">
                <a:latin typeface="Times New Roman"/>
                <a:cs typeface="Times New Roman"/>
              </a:rPr>
              <a:t>e</a:t>
            </a:r>
            <a:r>
              <a:rPr dirty="0" sz="1150" spc="45" b="1">
                <a:latin typeface="Times New Roman"/>
                <a:cs typeface="Times New Roman"/>
              </a:rPr>
              <a:t>kn</a:t>
            </a:r>
            <a:r>
              <a:rPr dirty="0" sz="1150" spc="15" b="1">
                <a:latin typeface="Times New Roman"/>
                <a:cs typeface="Times New Roman"/>
              </a:rPr>
              <a:t>o</a:t>
            </a:r>
            <a:r>
              <a:rPr dirty="0" sz="1150" spc="-30" b="1">
                <a:latin typeface="Times New Roman"/>
                <a:cs typeface="Times New Roman"/>
              </a:rPr>
              <a:t>l</a:t>
            </a:r>
            <a:r>
              <a:rPr dirty="0" sz="1150" spc="10" b="1">
                <a:latin typeface="Times New Roman"/>
                <a:cs typeface="Times New Roman"/>
              </a:rPr>
              <a:t>oj</a:t>
            </a:r>
            <a:r>
              <a:rPr dirty="0" sz="1150" spc="-30" b="1">
                <a:latin typeface="Times New Roman"/>
                <a:cs typeface="Times New Roman"/>
              </a:rPr>
              <a:t>i</a:t>
            </a:r>
            <a:r>
              <a:rPr dirty="0" sz="1150" spc="70" b="1">
                <a:latin typeface="Times New Roman"/>
                <a:cs typeface="Times New Roman"/>
              </a:rPr>
              <a:t>l</a:t>
            </a:r>
            <a:r>
              <a:rPr dirty="0" sz="1150" spc="-25" b="1">
                <a:latin typeface="Times New Roman"/>
                <a:cs typeface="Times New Roman"/>
              </a:rPr>
              <a:t>e</a:t>
            </a:r>
            <a:r>
              <a:rPr dirty="0" sz="1150" spc="10" b="1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62975" y="4215615"/>
            <a:ext cx="592455" cy="350520"/>
          </a:xfrm>
          <a:custGeom>
            <a:avLst/>
            <a:gdLst/>
            <a:ahLst/>
            <a:cxnLst/>
            <a:rect l="l" t="t" r="r" b="b"/>
            <a:pathLst>
              <a:path w="592454" h="350520">
                <a:moveTo>
                  <a:pt x="591954" y="0"/>
                </a:moveTo>
                <a:lnTo>
                  <a:pt x="0" y="0"/>
                </a:lnTo>
                <a:lnTo>
                  <a:pt x="0" y="350459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08678" y="4539672"/>
            <a:ext cx="108594" cy="10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8980" y="3697523"/>
            <a:ext cx="1047750" cy="193675"/>
          </a:xfrm>
          <a:custGeom>
            <a:avLst/>
            <a:gdLst/>
            <a:ahLst/>
            <a:cxnLst/>
            <a:rect l="l" t="t" r="r" b="b"/>
            <a:pathLst>
              <a:path w="1047750" h="193675">
                <a:moveTo>
                  <a:pt x="1047202" y="0"/>
                </a:moveTo>
                <a:lnTo>
                  <a:pt x="0" y="0"/>
                </a:lnTo>
                <a:lnTo>
                  <a:pt x="0" y="193288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34683" y="3864409"/>
            <a:ext cx="108594" cy="10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54639" y="3923362"/>
            <a:ext cx="876300" cy="385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74320">
              <a:lnSpc>
                <a:spcPct val="102800"/>
              </a:lnSpc>
              <a:spcBef>
                <a:spcPts val="90"/>
              </a:spcBef>
            </a:pPr>
            <a:r>
              <a:rPr dirty="0" sz="1150" spc="10" b="1">
                <a:latin typeface="Times New Roman"/>
                <a:cs typeface="Times New Roman"/>
              </a:rPr>
              <a:t>Ekip  </a:t>
            </a:r>
            <a:r>
              <a:rPr dirty="0" sz="1150" spc="45" b="1">
                <a:latin typeface="Times New Roman"/>
                <a:cs typeface="Times New Roman"/>
              </a:rPr>
              <a:t>D</a:t>
            </a:r>
            <a:r>
              <a:rPr dirty="0" sz="1150" spc="-25" b="1">
                <a:latin typeface="Times New Roman"/>
                <a:cs typeface="Times New Roman"/>
              </a:rPr>
              <a:t>e</a:t>
            </a:r>
            <a:r>
              <a:rPr dirty="0" sz="1150" spc="15" b="1">
                <a:latin typeface="Times New Roman"/>
                <a:cs typeface="Times New Roman"/>
              </a:rPr>
              <a:t>ğ</a:t>
            </a:r>
            <a:r>
              <a:rPr dirty="0" sz="1150" spc="-35" b="1">
                <a:latin typeface="Times New Roman"/>
                <a:cs typeface="Times New Roman"/>
              </a:rPr>
              <a:t>i</a:t>
            </a:r>
            <a:r>
              <a:rPr dirty="0" sz="1150" spc="40" b="1">
                <a:latin typeface="Times New Roman"/>
                <a:cs typeface="Times New Roman"/>
              </a:rPr>
              <a:t>ş</a:t>
            </a:r>
            <a:r>
              <a:rPr dirty="0" sz="1150" spc="-30" b="1">
                <a:latin typeface="Times New Roman"/>
                <a:cs typeface="Times New Roman"/>
              </a:rPr>
              <a:t>i</a:t>
            </a:r>
            <a:r>
              <a:rPr dirty="0" sz="1150" spc="40" b="1">
                <a:latin typeface="Times New Roman"/>
                <a:cs typeface="Times New Roman"/>
              </a:rPr>
              <a:t>k</a:t>
            </a:r>
            <a:r>
              <a:rPr dirty="0" sz="1150" spc="-30" b="1">
                <a:latin typeface="Times New Roman"/>
                <a:cs typeface="Times New Roman"/>
              </a:rPr>
              <a:t>l</a:t>
            </a:r>
            <a:r>
              <a:rPr dirty="0" sz="1150" spc="65" b="1">
                <a:latin typeface="Times New Roman"/>
                <a:cs typeface="Times New Roman"/>
              </a:rPr>
              <a:t>i</a:t>
            </a:r>
            <a:r>
              <a:rPr dirty="0" sz="1150" spc="-55" b="1">
                <a:latin typeface="Times New Roman"/>
                <a:cs typeface="Times New Roman"/>
              </a:rPr>
              <a:t>k</a:t>
            </a:r>
            <a:r>
              <a:rPr dirty="0" sz="1150" spc="65" b="1">
                <a:latin typeface="Times New Roman"/>
                <a:cs typeface="Times New Roman"/>
              </a:rPr>
              <a:t>l</a:t>
            </a:r>
            <a:r>
              <a:rPr dirty="0" sz="1150" spc="-25" b="1">
                <a:latin typeface="Times New Roman"/>
                <a:cs typeface="Times New Roman"/>
              </a:rPr>
              <a:t>er</a:t>
            </a:r>
            <a:r>
              <a:rPr dirty="0" sz="1150" spc="5" b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34479" y="293433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300128" y="300061"/>
                </a:moveTo>
                <a:lnTo>
                  <a:pt x="0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76347" y="2876215"/>
            <a:ext cx="115186" cy="115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0259" y="1686331"/>
            <a:ext cx="5115560" cy="118173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4871"/>
              <a:buFont typeface="Wingdings"/>
              <a:buChar char=""/>
              <a:tabLst>
                <a:tab pos="210820" algn="l"/>
              </a:tabLst>
            </a:pP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Başarısızlığın ana</a:t>
            </a:r>
            <a:r>
              <a:rPr dirty="0" sz="195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sebepleri:</a:t>
            </a:r>
            <a:endParaRPr sz="1950">
              <a:latin typeface="Calibri"/>
              <a:cs typeface="Calibri"/>
            </a:endParaRPr>
          </a:p>
          <a:p>
            <a:pPr marL="126364" indent="-11430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4871"/>
              <a:buFont typeface="Wingdings"/>
              <a:buChar char=""/>
              <a:tabLst>
                <a:tab pos="127000" algn="l"/>
              </a:tabLst>
            </a:pPr>
            <a:r>
              <a:rPr dirty="0" sz="1950" spc="-5">
                <a:solidFill>
                  <a:srgbClr val="404040"/>
                </a:solidFill>
                <a:latin typeface="Calibri"/>
                <a:cs typeface="Calibri"/>
              </a:rPr>
              <a:t>Müşterinin isteklerini doğru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analiz</a:t>
            </a:r>
            <a:r>
              <a:rPr dirty="0" sz="195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04040"/>
                </a:solidFill>
                <a:latin typeface="Calibri"/>
                <a:cs typeface="Calibri"/>
              </a:rPr>
              <a:t>edememek;</a:t>
            </a:r>
            <a:endParaRPr sz="19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05"/>
              </a:spcBef>
            </a:pPr>
            <a:r>
              <a:rPr dirty="0" sz="1150" spc="50" b="1">
                <a:latin typeface="Times New Roman"/>
                <a:cs typeface="Times New Roman"/>
              </a:rPr>
              <a:t>Y</a:t>
            </a:r>
            <a:r>
              <a:rPr dirty="0" sz="1150" spc="15" b="1">
                <a:latin typeface="Times New Roman"/>
                <a:cs typeface="Times New Roman"/>
              </a:rPr>
              <a:t>a</a:t>
            </a:r>
            <a:r>
              <a:rPr dirty="0" sz="1150" spc="-55" b="1">
                <a:latin typeface="Times New Roman"/>
                <a:cs typeface="Times New Roman"/>
              </a:rPr>
              <a:t>n</a:t>
            </a:r>
            <a:r>
              <a:rPr dirty="0" sz="1150" spc="65" b="1">
                <a:latin typeface="Times New Roman"/>
                <a:cs typeface="Times New Roman"/>
              </a:rPr>
              <a:t>l</a:t>
            </a:r>
            <a:r>
              <a:rPr dirty="0" sz="1150" spc="-30" b="1">
                <a:latin typeface="Times New Roman"/>
                <a:cs typeface="Times New Roman"/>
              </a:rPr>
              <a:t>ı</a:t>
            </a:r>
            <a:r>
              <a:rPr dirty="0" sz="1150" spc="10" b="1">
                <a:latin typeface="Times New Roman"/>
                <a:cs typeface="Times New Roman"/>
              </a:rPr>
              <a:t>ş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8036" y="2841928"/>
            <a:ext cx="57785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10" b="1">
                <a:latin typeface="Times New Roman"/>
                <a:cs typeface="Times New Roman"/>
              </a:rPr>
              <a:t>H</a:t>
            </a:r>
            <a:r>
              <a:rPr dirty="0" sz="1150" spc="70" b="1">
                <a:latin typeface="Times New Roman"/>
                <a:cs typeface="Times New Roman"/>
              </a:rPr>
              <a:t>e</a:t>
            </a:r>
            <a:r>
              <a:rPr dirty="0" sz="1150" spc="-55" b="1">
                <a:latin typeface="Times New Roman"/>
                <a:cs typeface="Times New Roman"/>
              </a:rPr>
              <a:t>d</a:t>
            </a:r>
            <a:r>
              <a:rPr dirty="0" sz="1150" spc="70" b="1">
                <a:latin typeface="Times New Roman"/>
                <a:cs typeface="Times New Roman"/>
              </a:rPr>
              <a:t>e</a:t>
            </a:r>
            <a:r>
              <a:rPr dirty="0" sz="1150" spc="10" b="1">
                <a:latin typeface="Times New Roman"/>
                <a:cs typeface="Times New Roman"/>
              </a:rPr>
              <a:t>f</a:t>
            </a:r>
            <a:r>
              <a:rPr dirty="0" sz="1150" spc="-30" b="1">
                <a:latin typeface="Times New Roman"/>
                <a:cs typeface="Times New Roman"/>
              </a:rPr>
              <a:t>le</a:t>
            </a:r>
            <a:r>
              <a:rPr dirty="0" sz="1150" spc="10" b="1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27221" y="2713481"/>
            <a:ext cx="132715" cy="281940"/>
          </a:xfrm>
          <a:custGeom>
            <a:avLst/>
            <a:gdLst/>
            <a:ahLst/>
            <a:cxnLst/>
            <a:rect l="l" t="t" r="r" b="b"/>
            <a:pathLst>
              <a:path w="132715" h="281939">
                <a:moveTo>
                  <a:pt x="132504" y="281795"/>
                </a:moveTo>
                <a:lnTo>
                  <a:pt x="0" y="0"/>
                </a:lnTo>
              </a:path>
            </a:pathLst>
          </a:custGeom>
          <a:ln w="12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89362" y="2639254"/>
            <a:ext cx="98299" cy="121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056068" y="2291455"/>
            <a:ext cx="568325" cy="386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50" spc="10" b="1">
                <a:latin typeface="Times New Roman"/>
                <a:cs typeface="Times New Roman"/>
              </a:rPr>
              <a:t>Bütçe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150" spc="-15" b="1">
                <a:latin typeface="Times New Roman"/>
                <a:cs typeface="Times New Roman"/>
              </a:rPr>
              <a:t>H</a:t>
            </a:r>
            <a:r>
              <a:rPr dirty="0" sz="1150" spc="10" b="1">
                <a:latin typeface="Times New Roman"/>
                <a:cs typeface="Times New Roman"/>
              </a:rPr>
              <a:t>ata</a:t>
            </a:r>
            <a:r>
              <a:rPr dirty="0" sz="1150" spc="70" b="1">
                <a:latin typeface="Times New Roman"/>
                <a:cs typeface="Times New Roman"/>
              </a:rPr>
              <a:t>l</a:t>
            </a:r>
            <a:r>
              <a:rPr dirty="0" sz="1150" spc="15" b="1">
                <a:latin typeface="Times New Roman"/>
                <a:cs typeface="Times New Roman"/>
              </a:rPr>
              <a:t>a</a:t>
            </a:r>
            <a:r>
              <a:rPr dirty="0" sz="1150" spc="-20" b="1">
                <a:latin typeface="Times New Roman"/>
                <a:cs typeface="Times New Roman"/>
              </a:rPr>
              <a:t>r</a:t>
            </a:r>
            <a:r>
              <a:rPr dirty="0" sz="1150" spc="5" b="1">
                <a:latin typeface="Times New Roman"/>
                <a:cs typeface="Times New Roman"/>
              </a:rPr>
              <a:t>ı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62926" y="2556061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80">
                <a:moveTo>
                  <a:pt x="0" y="347719"/>
                </a:moveTo>
                <a:lnTo>
                  <a:pt x="0" y="0"/>
                </a:lnTo>
              </a:path>
            </a:pathLst>
          </a:custGeom>
          <a:ln w="12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08629" y="2473863"/>
            <a:ext cx="108594" cy="10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777870" y="2248613"/>
            <a:ext cx="37909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50" b="1">
                <a:latin typeface="Times New Roman"/>
                <a:cs typeface="Times New Roman"/>
              </a:rPr>
              <a:t>D</a:t>
            </a:r>
            <a:r>
              <a:rPr dirty="0" sz="1150" spc="-30" b="1">
                <a:latin typeface="Times New Roman"/>
                <a:cs typeface="Times New Roman"/>
              </a:rPr>
              <a:t>i</a:t>
            </a:r>
            <a:r>
              <a:rPr dirty="0" sz="1150" spc="15" b="1">
                <a:latin typeface="Times New Roman"/>
                <a:cs typeface="Times New Roman"/>
              </a:rPr>
              <a:t>ğ</a:t>
            </a:r>
            <a:r>
              <a:rPr dirty="0" sz="1150" spc="-30" b="1">
                <a:latin typeface="Times New Roman"/>
                <a:cs typeface="Times New Roman"/>
              </a:rPr>
              <a:t>e</a:t>
            </a:r>
            <a:r>
              <a:rPr dirty="0" sz="1150" spc="10" b="1"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1152905"/>
            <a:ext cx="687641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60" b="0">
                <a:solidFill>
                  <a:srgbClr val="404040"/>
                </a:solidFill>
                <a:latin typeface="Calibri Light"/>
                <a:cs typeface="Calibri Light"/>
              </a:rPr>
              <a:t>1.Günümüzde </a:t>
            </a:r>
            <a:r>
              <a:rPr dirty="0" sz="3300" spc="-75" b="0">
                <a:solidFill>
                  <a:srgbClr val="404040"/>
                </a:solidFill>
                <a:latin typeface="Calibri Light"/>
                <a:cs typeface="Calibri Light"/>
              </a:rPr>
              <a:t>Yazılım </a:t>
            </a:r>
            <a:r>
              <a:rPr dirty="0" sz="3300" spc="-55" b="0">
                <a:solidFill>
                  <a:srgbClr val="404040"/>
                </a:solidFill>
                <a:latin typeface="Calibri Light"/>
                <a:cs typeface="Calibri Light"/>
              </a:rPr>
              <a:t>Projelerinin</a:t>
            </a:r>
            <a:r>
              <a:rPr dirty="0" sz="3300" spc="-300" b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dirty="0" sz="3300" spc="-45" b="0">
                <a:solidFill>
                  <a:srgbClr val="404040"/>
                </a:solidFill>
                <a:latin typeface="Calibri Light"/>
                <a:cs typeface="Calibri Light"/>
              </a:rPr>
              <a:t>Durumu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412" y="2877266"/>
            <a:ext cx="3699029" cy="247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05021" y="2355850"/>
            <a:ext cx="197866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0">
                <a:latin typeface="Calibri"/>
                <a:cs typeface="Calibri"/>
              </a:rPr>
              <a:t>Peki </a:t>
            </a:r>
            <a:r>
              <a:rPr dirty="0" sz="1950" spc="5">
                <a:latin typeface="Calibri"/>
                <a:cs typeface="Calibri"/>
              </a:rPr>
              <a:t>ne</a:t>
            </a:r>
            <a:r>
              <a:rPr dirty="0" sz="1950" spc="-6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yapmalıyız?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7094" y="3035270"/>
            <a:ext cx="2449890" cy="2256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88" y="913841"/>
            <a:ext cx="7500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284" algn="l"/>
              </a:tabLst>
            </a:pPr>
            <a:r>
              <a:rPr dirty="0" spc="-1045" b="0">
                <a:latin typeface="Times New Roman"/>
                <a:cs typeface="Times New Roman"/>
              </a:rPr>
              <a:t> </a:t>
            </a:r>
            <a:r>
              <a:rPr dirty="0" spc="-50"/>
              <a:t>2.Çevik </a:t>
            </a:r>
            <a:r>
              <a:rPr dirty="0" spc="-90"/>
              <a:t>Yazılım</a:t>
            </a:r>
            <a:r>
              <a:rPr dirty="0" spc="-180"/>
              <a:t> </a:t>
            </a:r>
            <a:r>
              <a:rPr dirty="0" spc="-105"/>
              <a:t>Yöntemi	</a:t>
            </a:r>
          </a:p>
        </p:txBody>
      </p:sp>
      <p:sp>
        <p:nvSpPr>
          <p:cNvPr id="3" name="object 3"/>
          <p:cNvSpPr/>
          <p:nvPr/>
        </p:nvSpPr>
        <p:spPr>
          <a:xfrm>
            <a:off x="1027547" y="2286872"/>
            <a:ext cx="1520480" cy="38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7547" y="2351998"/>
            <a:ext cx="15208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Bireylerle</a:t>
            </a:r>
            <a:r>
              <a:rPr dirty="0" sz="1250" spc="-45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Etkileşim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547" y="2858731"/>
            <a:ext cx="1520480" cy="381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7547" y="2925336"/>
            <a:ext cx="152082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Çalışan Bir</a:t>
            </a:r>
            <a:r>
              <a:rPr dirty="0" sz="1250" spc="-2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Yazılım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7547" y="3430589"/>
            <a:ext cx="1520480" cy="381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7547" y="3498539"/>
            <a:ext cx="152082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Müşterilerle</a:t>
            </a:r>
            <a:r>
              <a:rPr dirty="0" sz="1250" spc="1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İşbirliği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7547" y="3977020"/>
            <a:ext cx="1520480" cy="432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27547" y="3974639"/>
            <a:ext cx="152082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4184" marR="86360" indent="-369570">
              <a:lnSpc>
                <a:spcPct val="101899"/>
              </a:lnSpc>
              <a:spcBef>
                <a:spcPts val="95"/>
              </a:spcBef>
            </a:pP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Değişikliklere</a:t>
            </a:r>
            <a:r>
              <a:rPr dirty="0" sz="1250" spc="-5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15">
                <a:solidFill>
                  <a:srgbClr val="FFFFFF"/>
                </a:solidFill>
                <a:latin typeface="Franklin Gothic Book"/>
                <a:cs typeface="Franklin Gothic Book"/>
              </a:rPr>
              <a:t>Uyum 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Sağlama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4989" y="2286872"/>
            <a:ext cx="1520480" cy="381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34989" y="2351998"/>
            <a:ext cx="15208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Süreç </a:t>
            </a:r>
            <a:r>
              <a:rPr dirty="0" sz="1250" spc="10">
                <a:solidFill>
                  <a:srgbClr val="FFFFFF"/>
                </a:solidFill>
                <a:latin typeface="Franklin Gothic Book"/>
                <a:cs typeface="Franklin Gothic Book"/>
              </a:rPr>
              <a:t>Ve</a:t>
            </a:r>
            <a:r>
              <a:rPr dirty="0" sz="1250" spc="-5">
                <a:solidFill>
                  <a:srgbClr val="FFFFFF"/>
                </a:solidFill>
                <a:latin typeface="Franklin Gothic Book"/>
                <a:cs typeface="Franklin Gothic Book"/>
              </a:rPr>
              <a:t> Araçlar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4989" y="2858731"/>
            <a:ext cx="1520480" cy="3812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34989" y="2925336"/>
            <a:ext cx="152082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Detaylı</a:t>
            </a:r>
            <a:r>
              <a:rPr dirty="0" sz="1250" spc="-65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Belgelendirme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34989" y="3405134"/>
            <a:ext cx="1520480" cy="432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34989" y="3401436"/>
            <a:ext cx="152082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300" marR="276860" indent="-201930">
              <a:lnSpc>
                <a:spcPct val="101899"/>
              </a:lnSpc>
              <a:spcBef>
                <a:spcPts val="95"/>
              </a:spcBef>
            </a:pPr>
            <a:r>
              <a:rPr dirty="0" sz="1250" spc="25">
                <a:solidFill>
                  <a:srgbClr val="FFFFFF"/>
                </a:solidFill>
                <a:latin typeface="Franklin Gothic Book"/>
                <a:cs typeface="Franklin Gothic Book"/>
              </a:rPr>
              <a:t>S</a:t>
            </a:r>
            <a:r>
              <a:rPr dirty="0" sz="1250" spc="-25">
                <a:solidFill>
                  <a:srgbClr val="FFFFFF"/>
                </a:solidFill>
                <a:latin typeface="Franklin Gothic Book"/>
                <a:cs typeface="Franklin Gothic Book"/>
              </a:rPr>
              <a:t>ö</a:t>
            </a:r>
            <a:r>
              <a:rPr dirty="0" sz="1250" spc="-5">
                <a:solidFill>
                  <a:srgbClr val="FFFFFF"/>
                </a:solidFill>
                <a:latin typeface="Franklin Gothic Book"/>
                <a:cs typeface="Franklin Gothic Book"/>
              </a:rPr>
              <a:t>z</a:t>
            </a:r>
            <a:r>
              <a:rPr dirty="0" sz="1250" spc="20">
                <a:solidFill>
                  <a:srgbClr val="FFFFFF"/>
                </a:solidFill>
                <a:latin typeface="Franklin Gothic Book"/>
                <a:cs typeface="Franklin Gothic Book"/>
              </a:rPr>
              <a:t>l</a:t>
            </a:r>
            <a:r>
              <a:rPr dirty="0" sz="1250" spc="-25">
                <a:solidFill>
                  <a:srgbClr val="FFFFFF"/>
                </a:solidFill>
                <a:latin typeface="Franklin Gothic Book"/>
                <a:cs typeface="Franklin Gothic Book"/>
              </a:rPr>
              <a:t>e</a:t>
            </a:r>
            <a:r>
              <a:rPr dirty="0" sz="1250" spc="-5">
                <a:solidFill>
                  <a:srgbClr val="FFFFFF"/>
                </a:solidFill>
                <a:latin typeface="Franklin Gothic Book"/>
                <a:cs typeface="Franklin Gothic Book"/>
              </a:rPr>
              <a:t>ş</a:t>
            </a:r>
            <a:r>
              <a:rPr dirty="0" sz="1250" spc="35">
                <a:solidFill>
                  <a:srgbClr val="FFFFFF"/>
                </a:solidFill>
                <a:latin typeface="Franklin Gothic Book"/>
                <a:cs typeface="Franklin Gothic Book"/>
              </a:rPr>
              <a:t>m</a:t>
            </a:r>
            <a:r>
              <a:rPr dirty="0" sz="1250" spc="-25">
                <a:solidFill>
                  <a:srgbClr val="FFFFFF"/>
                </a:solidFill>
                <a:latin typeface="Franklin Gothic Book"/>
                <a:cs typeface="Franklin Gothic Book"/>
              </a:rPr>
              <a:t>e</a:t>
            </a:r>
            <a:r>
              <a:rPr dirty="0" sz="1250" spc="10">
                <a:solidFill>
                  <a:srgbClr val="FFFFFF"/>
                </a:solidFill>
                <a:latin typeface="Franklin Gothic Book"/>
                <a:cs typeface="Franklin Gothic Book"/>
              </a:rPr>
              <a:t>d</a:t>
            </a:r>
            <a:r>
              <a:rPr dirty="0" sz="1250" spc="30">
                <a:solidFill>
                  <a:srgbClr val="FFFFFF"/>
                </a:solidFill>
                <a:latin typeface="Franklin Gothic Book"/>
                <a:cs typeface="Franklin Gothic Book"/>
              </a:rPr>
              <a:t>e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ki  </a:t>
            </a: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Kurallar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34989" y="4002447"/>
            <a:ext cx="1520480" cy="3812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34989" y="4071653"/>
            <a:ext cx="152082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0195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Belirli Bir</a:t>
            </a:r>
            <a:r>
              <a:rPr dirty="0" sz="1250" spc="10">
                <a:solidFill>
                  <a:srgbClr val="FFFFFF"/>
                </a:solidFill>
                <a:latin typeface="Franklin Gothic Book"/>
                <a:cs typeface="Franklin Gothic Book"/>
              </a:rPr>
              <a:t> Plan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8043" y="2377057"/>
            <a:ext cx="506886" cy="2008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38043" y="2948915"/>
            <a:ext cx="506886" cy="2008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38043" y="3520774"/>
            <a:ext cx="506886" cy="2008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38043" y="4092632"/>
            <a:ext cx="506886" cy="2008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487" y="4530686"/>
            <a:ext cx="1900555" cy="762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16060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w="0"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59532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w="0"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88441" y="4868524"/>
            <a:ext cx="80137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solidFill>
                  <a:srgbClr val="FFFFFF"/>
                </a:solidFill>
                <a:latin typeface="Franklin Gothic Book"/>
                <a:cs typeface="Franklin Gothic Book"/>
              </a:rPr>
              <a:t>Çok</a:t>
            </a:r>
            <a:r>
              <a:rPr dirty="0" sz="1250" spc="-5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Önemli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060" y="4597537"/>
            <a:ext cx="1143471" cy="76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13909" y="4595386"/>
            <a:ext cx="242181" cy="805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19492" y="4595386"/>
            <a:ext cx="242190" cy="805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44929" y="4530686"/>
            <a:ext cx="1900511" cy="762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3440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w="0"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66929" y="4655610"/>
            <a:ext cx="0" cy="534035"/>
          </a:xfrm>
          <a:custGeom>
            <a:avLst/>
            <a:gdLst/>
            <a:ahLst/>
            <a:cxnLst/>
            <a:rect l="l" t="t" r="r" b="b"/>
            <a:pathLst>
              <a:path w="0" h="534035">
                <a:moveTo>
                  <a:pt x="0" y="533734"/>
                </a:moveTo>
                <a:lnTo>
                  <a:pt x="0" y="0"/>
                </a:lnTo>
              </a:path>
            </a:pathLst>
          </a:custGeom>
          <a:ln w="4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860250" y="4868524"/>
            <a:ext cx="6788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solidFill>
                  <a:srgbClr val="FFFFFF"/>
                </a:solidFill>
                <a:latin typeface="Franklin Gothic Book"/>
                <a:cs typeface="Franklin Gothic Book"/>
              </a:rPr>
              <a:t>Az</a:t>
            </a:r>
            <a:r>
              <a:rPr dirty="0" sz="1250" spc="-75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dirty="0" sz="1250" spc="5">
                <a:solidFill>
                  <a:srgbClr val="FFFFFF"/>
                </a:solidFill>
                <a:latin typeface="Franklin Gothic Book"/>
                <a:cs typeface="Franklin Gothic Book"/>
              </a:rPr>
              <a:t>önemli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23440" y="4597537"/>
            <a:ext cx="1143489" cy="762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21289" y="4595386"/>
            <a:ext cx="242190" cy="805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26890" y="4595386"/>
            <a:ext cx="242190" cy="805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13171" y="3536188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 h="0">
                <a:moveTo>
                  <a:pt x="0" y="0"/>
                </a:moveTo>
                <a:lnTo>
                  <a:pt x="1778507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202173" y="2194306"/>
            <a:ext cx="3177540" cy="154940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04139" marR="5080" indent="-92075">
              <a:lnSpc>
                <a:spcPct val="70000"/>
              </a:lnSpc>
              <a:spcBef>
                <a:spcPts val="71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dirty="0" sz="1700" spc="-20" b="1" i="1">
                <a:solidFill>
                  <a:srgbClr val="1382AC"/>
                </a:solidFill>
                <a:latin typeface="Calibri"/>
                <a:cs typeface="Calibri"/>
              </a:rPr>
              <a:t>Tekrarlamalı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dirty="0" sz="1700" spc="-5" b="1" i="1">
                <a:solidFill>
                  <a:srgbClr val="1382AC"/>
                </a:solidFill>
                <a:latin typeface="Calibri"/>
                <a:cs typeface="Calibri"/>
              </a:rPr>
              <a:t>artımsal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bir ürün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geliştirme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yöntemidir.</a:t>
            </a:r>
            <a:endParaRPr sz="1700">
              <a:latin typeface="Calibri"/>
              <a:cs typeface="Calibri"/>
            </a:endParaRPr>
          </a:p>
          <a:p>
            <a:pPr marL="104139" marR="5080" indent="-92075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  <a:tab pos="943610" algn="l"/>
                <a:tab pos="1292860" algn="l"/>
                <a:tab pos="2352040" algn="l"/>
                <a:tab pos="2961640" algn="l"/>
              </a:tabLst>
            </a:pP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Bi</a:t>
            </a:r>
            <a:r>
              <a:rPr dirty="0" u="heavy" sz="1700" spc="-3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r</a:t>
            </a:r>
            <a:r>
              <a:rPr dirty="0" u="heavy" sz="1700" spc="-2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700" spc="-1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y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ler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1700" spc="-1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v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1700" spc="-2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t</a:t>
            </a:r>
            <a:r>
              <a:rPr dirty="0" u="heavy" sz="1700" spc="-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k</a:t>
            </a:r>
            <a:r>
              <a:rPr dirty="0" u="heavy" sz="1700" spc="-1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l</a:t>
            </a:r>
            <a:r>
              <a:rPr dirty="0" u="heavy" sz="1700" spc="-2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ş</a:t>
            </a:r>
            <a:r>
              <a:rPr dirty="0" u="heavy" sz="1700" spc="-1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mi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sü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eç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araca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tercih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eder.</a:t>
            </a:r>
            <a:endParaRPr sz="1700">
              <a:latin typeface="Calibri"/>
              <a:cs typeface="Calibri"/>
            </a:endParaRPr>
          </a:p>
          <a:p>
            <a:pPr marL="104139" marR="5080" indent="-92075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</a:tabLst>
            </a:pPr>
            <a:r>
              <a:rPr dirty="0" sz="1700" spc="-5" b="1">
                <a:solidFill>
                  <a:srgbClr val="1382AC"/>
                </a:solidFill>
                <a:latin typeface="Calibri"/>
                <a:cs typeface="Calibri"/>
              </a:rPr>
              <a:t>Çalışan bir </a:t>
            </a:r>
            <a:r>
              <a:rPr dirty="0" sz="1700" spc="-10" b="1">
                <a:solidFill>
                  <a:srgbClr val="1382AC"/>
                </a:solidFill>
                <a:latin typeface="Calibri"/>
                <a:cs typeface="Calibri"/>
              </a:rPr>
              <a:t>yazılımı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detaylı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ürün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belgelendirmeye tercih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13171" y="4075684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 h="0">
                <a:moveTo>
                  <a:pt x="0" y="0"/>
                </a:moveTo>
                <a:lnTo>
                  <a:pt x="3000755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202173" y="3815918"/>
            <a:ext cx="3180080" cy="64897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algn="just" marL="104139" marR="5080" indent="-92075">
              <a:lnSpc>
                <a:spcPct val="70000"/>
              </a:lnSpc>
              <a:spcBef>
                <a:spcPts val="715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3030" algn="l"/>
                <a:tab pos="1448435" algn="l"/>
                <a:tab pos="2301875" algn="l"/>
              </a:tabLst>
            </a:pPr>
            <a:r>
              <a:rPr dirty="0" sz="1700" spc="5" b="1">
                <a:solidFill>
                  <a:srgbClr val="1382AC"/>
                </a:solidFill>
                <a:latin typeface="Calibri"/>
                <a:cs typeface="Calibri"/>
              </a:rPr>
              <a:t>M</a:t>
            </a:r>
            <a:r>
              <a:rPr dirty="0" sz="1700" spc="-10" b="1">
                <a:solidFill>
                  <a:srgbClr val="1382AC"/>
                </a:solidFill>
                <a:latin typeface="Calibri"/>
                <a:cs typeface="Calibri"/>
              </a:rPr>
              <a:t>ü</a:t>
            </a:r>
            <a:r>
              <a:rPr dirty="0" sz="1700" spc="-25" b="1">
                <a:solidFill>
                  <a:srgbClr val="1382AC"/>
                </a:solidFill>
                <a:latin typeface="Calibri"/>
                <a:cs typeface="Calibri"/>
              </a:rPr>
              <a:t>ş</a:t>
            </a:r>
            <a:r>
              <a:rPr dirty="0" sz="1700" spc="-30" b="1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dirty="0" sz="1700" spc="-10" b="1">
                <a:solidFill>
                  <a:srgbClr val="1382AC"/>
                </a:solidFill>
                <a:latin typeface="Calibri"/>
                <a:cs typeface="Calibri"/>
              </a:rPr>
              <a:t>er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i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	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ile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	</a:t>
            </a:r>
            <a:r>
              <a:rPr dirty="0" sz="1700" spc="-15" b="1">
                <a:solidFill>
                  <a:srgbClr val="1382AC"/>
                </a:solidFill>
                <a:latin typeface="Calibri"/>
                <a:cs typeface="Calibri"/>
              </a:rPr>
              <a:t>i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şbi</a:t>
            </a:r>
            <a:r>
              <a:rPr dirty="0" sz="1700" spc="-20" b="1">
                <a:solidFill>
                  <a:srgbClr val="1382AC"/>
                </a:solidFill>
                <a:latin typeface="Calibri"/>
                <a:cs typeface="Calibri"/>
              </a:rPr>
              <a:t>r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l</a:t>
            </a:r>
            <a:r>
              <a:rPr dirty="0" sz="1700" spc="-15" b="1">
                <a:solidFill>
                  <a:srgbClr val="1382AC"/>
                </a:solidFill>
                <a:latin typeface="Calibri"/>
                <a:cs typeface="Calibri"/>
              </a:rPr>
              <a:t>i</a:t>
            </a:r>
            <a:r>
              <a:rPr dirty="0" sz="1700" spc="-5" b="1">
                <a:solidFill>
                  <a:srgbClr val="1382AC"/>
                </a:solidFill>
                <a:latin typeface="Calibri"/>
                <a:cs typeface="Calibri"/>
              </a:rPr>
              <a:t>ği</a:t>
            </a:r>
            <a:r>
              <a:rPr dirty="0" sz="1700" spc="-25" b="1">
                <a:solidFill>
                  <a:srgbClr val="1382AC"/>
                </a:solidFill>
                <a:latin typeface="Calibri"/>
                <a:cs typeface="Calibri"/>
              </a:rPr>
              <a:t>n</a:t>
            </a:r>
            <a:r>
              <a:rPr dirty="0" sz="1700" b="1">
                <a:solidFill>
                  <a:srgbClr val="1382AC"/>
                </a:solidFill>
                <a:latin typeface="Calibri"/>
                <a:cs typeface="Calibri"/>
              </a:rPr>
              <a:t>i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,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sözleşmedeki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kesin kurallara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tercih 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2173" y="4538852"/>
            <a:ext cx="13157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"/>
              <a:tabLst>
                <a:tab pos="112395" algn="l"/>
              </a:tabLst>
            </a:pPr>
            <a:r>
              <a:rPr dirty="0" sz="1700" spc="-10" b="1">
                <a:solidFill>
                  <a:srgbClr val="1382AC"/>
                </a:solidFill>
                <a:latin typeface="Calibri"/>
                <a:cs typeface="Calibri"/>
              </a:rPr>
              <a:t>Değişikliklere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13171" y="4798059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 h="0">
                <a:moveTo>
                  <a:pt x="0" y="0"/>
                </a:moveTo>
                <a:lnTo>
                  <a:pt x="3052572" y="0"/>
                </a:lnTo>
              </a:path>
            </a:pathLst>
          </a:custGeom>
          <a:ln w="13716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473442" y="4538852"/>
            <a:ext cx="907415" cy="46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735"/>
              </a:lnSpc>
              <a:spcBef>
                <a:spcPts val="100"/>
              </a:spcBef>
            </a:pPr>
            <a:r>
              <a:rPr dirty="0" sz="1700" spc="-5" b="1">
                <a:solidFill>
                  <a:srgbClr val="1382AC"/>
                </a:solidFill>
                <a:latin typeface="Calibri"/>
                <a:cs typeface="Calibri"/>
              </a:rPr>
              <a:t>uyum</a:t>
            </a:r>
            <a:endParaRPr sz="1700">
              <a:latin typeface="Calibri"/>
              <a:cs typeface="Calibri"/>
            </a:endParaRPr>
          </a:p>
          <a:p>
            <a:pPr algn="r" marR="5080">
              <a:lnSpc>
                <a:spcPts val="1735"/>
              </a:lnSpc>
              <a:tabLst>
                <a:tab pos="398780" algn="l"/>
              </a:tabLst>
            </a:pP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6938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/47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292852" y="4720209"/>
            <a:ext cx="2044700" cy="46672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3335" marR="5080" indent="-1270">
              <a:lnSpc>
                <a:spcPct val="70000"/>
              </a:lnSpc>
              <a:spcBef>
                <a:spcPts val="715"/>
              </a:spcBef>
              <a:tabLst>
                <a:tab pos="1538605" algn="l"/>
              </a:tabLst>
            </a:pPr>
            <a:r>
              <a:rPr dirty="0" u="heavy" sz="1700" spc="-420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sa</a:t>
            </a:r>
            <a:r>
              <a:rPr dirty="0" u="heavy" sz="1700" spc="-1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ğ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l</a:t>
            </a:r>
            <a:r>
              <a:rPr dirty="0" u="heavy" sz="1700" spc="-4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700" spc="-3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y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700" spc="-2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b</a:t>
            </a:r>
            <a:r>
              <a:rPr dirty="0" u="heavy" sz="1700" spc="-1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l</a:t>
            </a:r>
            <a:r>
              <a:rPr dirty="0" u="heavy" sz="1700" spc="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m</a:t>
            </a:r>
            <a:r>
              <a:rPr dirty="0" u="heavy" sz="1700" spc="-3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700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y</a:t>
            </a:r>
            <a:r>
              <a:rPr dirty="0" u="heavy" sz="1700" spc="-5" b="1">
                <a:solidFill>
                  <a:srgbClr val="1382AC"/>
                </a:solidFill>
                <a:uFill>
                  <a:solidFill>
                    <a:srgbClr val="1382AC"/>
                  </a:solidFill>
                </a:uFill>
                <a:latin typeface="Calibri"/>
                <a:cs typeface="Calibri"/>
              </a:rPr>
              <a:t>i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eli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 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tercih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Resul DAŞ</dc:creator>
  <dc:title>PowerPoint Presentation</dc:title>
  <dcterms:created xsi:type="dcterms:W3CDTF">2019-03-15T10:51:08Z</dcterms:created>
  <dcterms:modified xsi:type="dcterms:W3CDTF">2019-03-15T10:51:08Z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