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0080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6334759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0" y="66039"/>
                </a:moveTo>
                <a:lnTo>
                  <a:pt x="9144000" y="66039"/>
                </a:lnTo>
                <a:lnTo>
                  <a:pt x="9144000" y="0"/>
                </a:lnTo>
                <a:lnTo>
                  <a:pt x="0" y="0"/>
                </a:lnTo>
                <a:lnTo>
                  <a:pt x="0" y="66039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79157" y="886142"/>
            <a:ext cx="7385685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0080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6334759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0" y="66039"/>
                </a:moveTo>
                <a:lnTo>
                  <a:pt x="9144000" y="66039"/>
                </a:lnTo>
                <a:lnTo>
                  <a:pt x="9144000" y="0"/>
                </a:lnTo>
                <a:lnTo>
                  <a:pt x="0" y="0"/>
                </a:lnTo>
                <a:lnTo>
                  <a:pt x="0" y="66039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40" y="6400800"/>
            <a:ext cx="9141460" cy="457200"/>
          </a:xfrm>
          <a:custGeom>
            <a:avLst/>
            <a:gdLst/>
            <a:ahLst/>
            <a:cxnLst/>
            <a:rect l="l" t="t" r="r" b="b"/>
            <a:pathLst>
              <a:path w="9141460" h="457200">
                <a:moveTo>
                  <a:pt x="0" y="457200"/>
                </a:moveTo>
                <a:lnTo>
                  <a:pt x="9141460" y="457200"/>
                </a:lnTo>
                <a:lnTo>
                  <a:pt x="914146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6334759"/>
            <a:ext cx="9141460" cy="63500"/>
          </a:xfrm>
          <a:custGeom>
            <a:avLst/>
            <a:gdLst/>
            <a:ahLst/>
            <a:cxnLst/>
            <a:rect l="l" t="t" r="r" b="b"/>
            <a:pathLst>
              <a:path w="9141460" h="63500">
                <a:moveTo>
                  <a:pt x="0" y="63499"/>
                </a:moveTo>
                <a:lnTo>
                  <a:pt x="9141460" y="63499"/>
                </a:lnTo>
                <a:lnTo>
                  <a:pt x="9141460" y="0"/>
                </a:lnTo>
                <a:lnTo>
                  <a:pt x="0" y="0"/>
                </a:lnTo>
                <a:lnTo>
                  <a:pt x="0" y="63499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908050" y="4344670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 h="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0080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6334759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0" y="66039"/>
                </a:moveTo>
                <a:lnTo>
                  <a:pt x="9144000" y="66039"/>
                </a:lnTo>
                <a:lnTo>
                  <a:pt x="9144000" y="0"/>
                </a:lnTo>
                <a:lnTo>
                  <a:pt x="0" y="0"/>
                </a:lnTo>
                <a:lnTo>
                  <a:pt x="0" y="66039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0729" y="915098"/>
            <a:ext cx="7622540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9147" y="1874520"/>
            <a:ext cx="7545705" cy="2991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156575" y="6521767"/>
            <a:ext cx="292734" cy="213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3.png"/><Relationship Id="rId5" Type="http://schemas.openxmlformats.org/officeDocument/2006/relationships/image" Target="../media/image46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7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50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4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jp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jp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jp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jp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uzluca.info/dersler.html)" TargetMode="Externa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uzluca.info/dersler.html)" TargetMode="External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36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0752" y="3076257"/>
            <a:ext cx="7458709" cy="1165225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2215515" marR="5080" indent="-2203450">
              <a:lnSpc>
                <a:spcPts val="4120"/>
              </a:lnSpc>
              <a:spcBef>
                <a:spcPts val="844"/>
              </a:spcBef>
            </a:pPr>
            <a:r>
              <a:rPr dirty="0" sz="4050" spc="-35" b="0">
                <a:solidFill>
                  <a:srgbClr val="124262"/>
                </a:solidFill>
                <a:latin typeface="Calibri Light"/>
                <a:cs typeface="Calibri Light"/>
              </a:rPr>
              <a:t>YMT </a:t>
            </a:r>
            <a:r>
              <a:rPr dirty="0" sz="4050" spc="-65" b="0">
                <a:solidFill>
                  <a:srgbClr val="124262"/>
                </a:solidFill>
                <a:latin typeface="Calibri Light"/>
                <a:cs typeface="Calibri Light"/>
              </a:rPr>
              <a:t>312-Yazılım </a:t>
            </a:r>
            <a:r>
              <a:rPr dirty="0" sz="4050" spc="-85" b="0">
                <a:solidFill>
                  <a:srgbClr val="124262"/>
                </a:solidFill>
                <a:latin typeface="Calibri Light"/>
                <a:cs typeface="Calibri Light"/>
              </a:rPr>
              <a:t>Tasarım </a:t>
            </a:r>
            <a:r>
              <a:rPr dirty="0" sz="4050" spc="-125" b="0">
                <a:solidFill>
                  <a:srgbClr val="124262"/>
                </a:solidFill>
                <a:latin typeface="Calibri Light"/>
                <a:cs typeface="Calibri Light"/>
              </a:rPr>
              <a:t>Ve</a:t>
            </a:r>
            <a:r>
              <a:rPr dirty="0" sz="4050" spc="-370" b="0">
                <a:solidFill>
                  <a:srgbClr val="124262"/>
                </a:solidFill>
                <a:latin typeface="Calibri Light"/>
                <a:cs typeface="Calibri Light"/>
              </a:rPr>
              <a:t> </a:t>
            </a:r>
            <a:r>
              <a:rPr dirty="0" sz="4050" spc="-40" b="0">
                <a:solidFill>
                  <a:srgbClr val="124262"/>
                </a:solidFill>
                <a:latin typeface="Calibri Light"/>
                <a:cs typeface="Calibri Light"/>
              </a:rPr>
              <a:t>Mimarisi  </a:t>
            </a:r>
            <a:r>
              <a:rPr dirty="0" sz="4050" spc="-75" b="0">
                <a:solidFill>
                  <a:srgbClr val="2583C5"/>
                </a:solidFill>
                <a:latin typeface="Calibri Light"/>
                <a:cs typeface="Calibri Light"/>
              </a:rPr>
              <a:t>Yazılım</a:t>
            </a:r>
            <a:r>
              <a:rPr dirty="0" sz="4050" spc="-140" b="0">
                <a:solidFill>
                  <a:srgbClr val="2583C5"/>
                </a:solidFill>
                <a:latin typeface="Calibri Light"/>
                <a:cs typeface="Calibri Light"/>
              </a:rPr>
              <a:t> </a:t>
            </a:r>
            <a:r>
              <a:rPr dirty="0" sz="4050" spc="-80" b="0">
                <a:solidFill>
                  <a:srgbClr val="2583C5"/>
                </a:solidFill>
                <a:latin typeface="Calibri Light"/>
                <a:cs typeface="Calibri Light"/>
              </a:rPr>
              <a:t>Tasarımı</a:t>
            </a:r>
            <a:endParaRPr sz="405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08240" y="4152900"/>
            <a:ext cx="1455420" cy="1404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621396" y="4637404"/>
            <a:ext cx="70116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329803" y="4548504"/>
            <a:ext cx="197739" cy="1813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99235" y="274320"/>
            <a:ext cx="6867525" cy="2857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43419" y="4874435"/>
            <a:ext cx="3589485" cy="1867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895340" y="4787900"/>
            <a:ext cx="937260" cy="3962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319654" y="4826253"/>
            <a:ext cx="4373880" cy="233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F</a:t>
            </a:r>
            <a:r>
              <a:rPr dirty="0" sz="1350" spc="-12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ı</a:t>
            </a:r>
            <a:r>
              <a:rPr dirty="0" sz="1350" spc="-10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r</a:t>
            </a:r>
            <a:r>
              <a:rPr dirty="0" sz="1350" spc="-12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a</a:t>
            </a:r>
            <a:r>
              <a:rPr dirty="0" sz="1350" spc="-12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t</a:t>
            </a:r>
            <a:r>
              <a:rPr dirty="0" sz="1350" spc="7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Ü</a:t>
            </a:r>
            <a:r>
              <a:rPr dirty="0" sz="1350" spc="-10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n</a:t>
            </a:r>
            <a:r>
              <a:rPr dirty="0" sz="1350" spc="-10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i</a:t>
            </a:r>
            <a:r>
              <a:rPr dirty="0" sz="1350" spc="-10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v</a:t>
            </a:r>
            <a:r>
              <a:rPr dirty="0" sz="1350" spc="-12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e</a:t>
            </a:r>
            <a:r>
              <a:rPr dirty="0" sz="1350" spc="-10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r</a:t>
            </a:r>
            <a:r>
              <a:rPr dirty="0" sz="1350" spc="-12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s</a:t>
            </a:r>
            <a:r>
              <a:rPr dirty="0" sz="1350" spc="-10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i</a:t>
            </a:r>
            <a:r>
              <a:rPr dirty="0" sz="1350" spc="-12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t</a:t>
            </a:r>
            <a:r>
              <a:rPr dirty="0" sz="1350" spc="-12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e</a:t>
            </a:r>
            <a:r>
              <a:rPr dirty="0" sz="1350" spc="-10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s</a:t>
            </a:r>
            <a:r>
              <a:rPr dirty="0" sz="1350" spc="-12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i</a:t>
            </a:r>
            <a:r>
              <a:rPr dirty="0" sz="1350" spc="3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60">
                <a:solidFill>
                  <a:srgbClr val="12171B"/>
                </a:solidFill>
                <a:latin typeface="Calibri"/>
                <a:cs typeface="Calibri"/>
              </a:rPr>
              <a:t>Ya</a:t>
            </a:r>
            <a:r>
              <a:rPr dirty="0" sz="1350" spc="-10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z</a:t>
            </a:r>
            <a:r>
              <a:rPr dirty="0" sz="1350" spc="-10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ı</a:t>
            </a:r>
            <a:r>
              <a:rPr dirty="0" sz="1350" spc="-10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l</a:t>
            </a:r>
            <a:r>
              <a:rPr dirty="0" sz="1350" spc="-10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ı</a:t>
            </a:r>
            <a:r>
              <a:rPr dirty="0" sz="1350" spc="-10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m</a:t>
            </a:r>
            <a:r>
              <a:rPr dirty="0" sz="1350" spc="1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M</a:t>
            </a:r>
            <a:r>
              <a:rPr dirty="0" sz="1350" spc="-11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ü</a:t>
            </a:r>
            <a:r>
              <a:rPr dirty="0" sz="1350" spc="-10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h</a:t>
            </a:r>
            <a:r>
              <a:rPr dirty="0" sz="1350" spc="-10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e</a:t>
            </a:r>
            <a:r>
              <a:rPr dirty="0" sz="1350" spc="-10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n</a:t>
            </a:r>
            <a:r>
              <a:rPr dirty="0" sz="1350" spc="-10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d</a:t>
            </a:r>
            <a:r>
              <a:rPr dirty="0" sz="1350" spc="-10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i</a:t>
            </a:r>
            <a:r>
              <a:rPr dirty="0" sz="1350" spc="-10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s</a:t>
            </a:r>
            <a:r>
              <a:rPr dirty="0" sz="1350" spc="-10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l</a:t>
            </a:r>
            <a:r>
              <a:rPr dirty="0" sz="1350" spc="-10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i</a:t>
            </a:r>
            <a:r>
              <a:rPr dirty="0" sz="1350" spc="-12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ğ</a:t>
            </a:r>
            <a:r>
              <a:rPr dirty="0" sz="1350" spc="-11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i</a:t>
            </a:r>
            <a:r>
              <a:rPr dirty="0" sz="1350" spc="10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B</a:t>
            </a:r>
            <a:r>
              <a:rPr dirty="0" sz="1350" spc="-11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ö</a:t>
            </a:r>
            <a:r>
              <a:rPr dirty="0" sz="1350" spc="-10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l</a:t>
            </a:r>
            <a:r>
              <a:rPr dirty="0" sz="1350" spc="-10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ü</a:t>
            </a:r>
            <a:r>
              <a:rPr dirty="0" sz="1350" spc="-10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m</a:t>
            </a:r>
            <a:r>
              <a:rPr dirty="0" sz="1350" spc="-114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ü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17534" y="6568757"/>
            <a:ext cx="1282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020">
              <a:lnSpc>
                <a:spcPts val="1160"/>
              </a:lnSpc>
            </a:pPr>
            <a:fld id="{81D60167-4931-47E6-BA6A-407CBD079E47}" type="slidenum">
              <a:rPr dirty="0" sz="1050" spc="5">
                <a:solidFill>
                  <a:srgbClr val="FFFFFF"/>
                </a:solidFill>
                <a:latin typeface="Calibri"/>
                <a:cs typeface="Calibri"/>
              </a:rPr>
              <a:t>2</a:t>
            </a:fld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110"/>
              <a:t>Tasarım</a:t>
            </a:r>
            <a:r>
              <a:rPr dirty="0" spc="-95"/>
              <a:t> </a:t>
            </a:r>
            <a:r>
              <a:rPr dirty="0" spc="-85"/>
              <a:t>Kavramları	</a:t>
            </a:r>
          </a:p>
        </p:txBody>
      </p:sp>
      <p:sp>
        <p:nvSpPr>
          <p:cNvPr id="3" name="object 3"/>
          <p:cNvSpPr/>
          <p:nvPr/>
        </p:nvSpPr>
        <p:spPr>
          <a:xfrm>
            <a:off x="627380" y="2087879"/>
            <a:ext cx="2730500" cy="330200"/>
          </a:xfrm>
          <a:custGeom>
            <a:avLst/>
            <a:gdLst/>
            <a:ahLst/>
            <a:cxnLst/>
            <a:rect l="l" t="t" r="r" b="b"/>
            <a:pathLst>
              <a:path w="2730500" h="330200">
                <a:moveTo>
                  <a:pt x="2675509" y="0"/>
                </a:moveTo>
                <a:lnTo>
                  <a:pt x="0" y="0"/>
                </a:lnTo>
                <a:lnTo>
                  <a:pt x="0" y="330200"/>
                </a:lnTo>
                <a:lnTo>
                  <a:pt x="2730499" y="330200"/>
                </a:lnTo>
                <a:lnTo>
                  <a:pt x="2730499" y="54991"/>
                </a:lnTo>
                <a:lnTo>
                  <a:pt x="2675509" y="0"/>
                </a:lnTo>
                <a:close/>
              </a:path>
            </a:pathLst>
          </a:custGeom>
          <a:solidFill>
            <a:srgbClr val="477A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7380" y="2087879"/>
            <a:ext cx="2730500" cy="330200"/>
          </a:xfrm>
          <a:custGeom>
            <a:avLst/>
            <a:gdLst/>
            <a:ahLst/>
            <a:cxnLst/>
            <a:rect l="l" t="t" r="r" b="b"/>
            <a:pathLst>
              <a:path w="2730500" h="330200">
                <a:moveTo>
                  <a:pt x="0" y="0"/>
                </a:moveTo>
                <a:lnTo>
                  <a:pt x="2675509" y="0"/>
                </a:lnTo>
                <a:lnTo>
                  <a:pt x="2730499" y="54991"/>
                </a:lnTo>
                <a:lnTo>
                  <a:pt x="2730499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117D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29919" y="2418079"/>
            <a:ext cx="7736840" cy="3596640"/>
          </a:xfrm>
          <a:custGeom>
            <a:avLst/>
            <a:gdLst/>
            <a:ahLst/>
            <a:cxnLst/>
            <a:rect l="l" t="t" r="r" b="b"/>
            <a:pathLst>
              <a:path w="7736840" h="3596640">
                <a:moveTo>
                  <a:pt x="0" y="3596640"/>
                </a:moveTo>
                <a:lnTo>
                  <a:pt x="7736840" y="3596640"/>
                </a:lnTo>
                <a:lnTo>
                  <a:pt x="7736840" y="0"/>
                </a:lnTo>
                <a:lnTo>
                  <a:pt x="0" y="0"/>
                </a:lnTo>
                <a:lnTo>
                  <a:pt x="0" y="3596640"/>
                </a:lnTo>
                <a:close/>
              </a:path>
            </a:pathLst>
          </a:custGeom>
          <a:ln w="15239">
            <a:solidFill>
              <a:srgbClr val="3D87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07707" y="2102103"/>
            <a:ext cx="7579995" cy="1333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Modülerlik</a:t>
            </a:r>
            <a:r>
              <a:rPr dirty="0" sz="18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(modularity):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Times New Roman"/>
              <a:cs typeface="Times New Roman"/>
            </a:endParaRPr>
          </a:p>
          <a:p>
            <a:pPr algn="just" marL="268605" marR="5080" indent="-256540">
              <a:lnSpc>
                <a:spcPct val="100000"/>
              </a:lnSpc>
              <a:buClr>
                <a:srgbClr val="996666"/>
              </a:buClr>
              <a:buSzPct val="78125"/>
              <a:buFont typeface="Wingdings"/>
              <a:buChar char=""/>
              <a:tabLst>
                <a:tab pos="269240" algn="l"/>
              </a:tabLst>
            </a:pPr>
            <a:r>
              <a:rPr dirty="0" sz="1600" spc="-5" b="1">
                <a:solidFill>
                  <a:srgbClr val="C00000"/>
                </a:solidFill>
                <a:latin typeface="Arial"/>
                <a:cs typeface="Arial"/>
              </a:rPr>
              <a:t>Modülerlik </a:t>
            </a:r>
            <a:r>
              <a:rPr dirty="0" sz="1600" b="1">
                <a:solidFill>
                  <a:srgbClr val="C00000"/>
                </a:solidFill>
                <a:latin typeface="Arial"/>
                <a:cs typeface="Arial"/>
              </a:rPr>
              <a:t>(modularity): </a:t>
            </a:r>
            <a:r>
              <a:rPr dirty="0" sz="1600" spc="-5">
                <a:latin typeface="Arial"/>
                <a:cs typeface="Arial"/>
              </a:rPr>
              <a:t>Sistemi </a:t>
            </a:r>
            <a:r>
              <a:rPr dirty="0" sz="1600" spc="-5">
                <a:solidFill>
                  <a:srgbClr val="373086"/>
                </a:solidFill>
                <a:latin typeface="Arial"/>
                <a:cs typeface="Arial"/>
              </a:rPr>
              <a:t>istenen kalite </a:t>
            </a:r>
            <a:r>
              <a:rPr dirty="0" sz="1600">
                <a:solidFill>
                  <a:srgbClr val="373086"/>
                </a:solidFill>
                <a:latin typeface="Arial"/>
                <a:cs typeface="Arial"/>
              </a:rPr>
              <a:t>faktörleri </a:t>
            </a:r>
            <a:r>
              <a:rPr dirty="0" sz="1600" spc="-5">
                <a:latin typeface="Arial"/>
                <a:cs typeface="Arial"/>
              </a:rPr>
              <a:t>ışığında parçalara  </a:t>
            </a:r>
            <a:r>
              <a:rPr dirty="0" sz="1600">
                <a:latin typeface="Arial"/>
                <a:cs typeface="Arial"/>
              </a:rPr>
              <a:t>ayrıştırma </a:t>
            </a:r>
            <a:r>
              <a:rPr dirty="0" sz="1600" spc="-5">
                <a:latin typeface="Arial"/>
                <a:cs typeface="Arial"/>
              </a:rPr>
              <a:t>sonucu </a:t>
            </a:r>
            <a:r>
              <a:rPr dirty="0" sz="1600" spc="-10">
                <a:latin typeface="Arial"/>
                <a:cs typeface="Arial"/>
              </a:rPr>
              <a:t>elde </a:t>
            </a:r>
            <a:r>
              <a:rPr dirty="0" sz="1600" spc="-20">
                <a:latin typeface="Arial"/>
                <a:cs typeface="Arial"/>
              </a:rPr>
              <a:t>edilir. </a:t>
            </a:r>
            <a:r>
              <a:rPr dirty="0" sz="1600" spc="-5">
                <a:latin typeface="Arial"/>
                <a:cs typeface="Arial"/>
              </a:rPr>
              <a:t>Bir işlev </a:t>
            </a:r>
            <a:r>
              <a:rPr dirty="0" sz="1600">
                <a:latin typeface="Arial"/>
                <a:cs typeface="Arial"/>
              </a:rPr>
              <a:t>için </a:t>
            </a:r>
            <a:r>
              <a:rPr dirty="0" sz="1600" spc="-5">
                <a:latin typeface="Arial"/>
                <a:cs typeface="Arial"/>
              </a:rPr>
              <a:t>sistemin tümü değil, ayrılmış bir </a:t>
            </a:r>
            <a:r>
              <a:rPr dirty="0" sz="1600">
                <a:latin typeface="Arial"/>
                <a:cs typeface="Arial"/>
              </a:rPr>
              <a:t>kısmı  </a:t>
            </a:r>
            <a:r>
              <a:rPr dirty="0" sz="1600" spc="-10">
                <a:latin typeface="Arial"/>
                <a:cs typeface="Arial"/>
              </a:rPr>
              <a:t>üzerinde çalışma yapabilme olanağı</a:t>
            </a:r>
            <a:r>
              <a:rPr dirty="0" sz="1600" spc="175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sağlar.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7051" y="3469135"/>
            <a:ext cx="1545336" cy="1326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76960" y="3462020"/>
            <a:ext cx="980440" cy="1396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21689" y="3493770"/>
            <a:ext cx="1325880" cy="1168400"/>
          </a:xfrm>
          <a:custGeom>
            <a:avLst/>
            <a:gdLst/>
            <a:ahLst/>
            <a:cxnLst/>
            <a:rect l="l" t="t" r="r" b="b"/>
            <a:pathLst>
              <a:path w="1325880" h="1168400">
                <a:moveTo>
                  <a:pt x="0" y="1168399"/>
                </a:moveTo>
                <a:lnTo>
                  <a:pt x="1325880" y="1168399"/>
                </a:lnTo>
                <a:lnTo>
                  <a:pt x="1325880" y="0"/>
                </a:lnTo>
                <a:lnTo>
                  <a:pt x="0" y="0"/>
                </a:lnTo>
                <a:lnTo>
                  <a:pt x="0" y="116839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21689" y="3493770"/>
            <a:ext cx="1460500" cy="1242060"/>
          </a:xfrm>
          <a:custGeom>
            <a:avLst/>
            <a:gdLst/>
            <a:ahLst/>
            <a:cxnLst/>
            <a:rect l="l" t="t" r="r" b="b"/>
            <a:pathLst>
              <a:path w="1460500" h="1242060">
                <a:moveTo>
                  <a:pt x="0" y="1242059"/>
                </a:moveTo>
                <a:lnTo>
                  <a:pt x="1460499" y="1242059"/>
                </a:lnTo>
                <a:lnTo>
                  <a:pt x="1460499" y="0"/>
                </a:lnTo>
                <a:lnTo>
                  <a:pt x="0" y="0"/>
                </a:lnTo>
                <a:lnTo>
                  <a:pt x="0" y="1242059"/>
                </a:lnTo>
                <a:close/>
              </a:path>
            </a:pathLst>
          </a:custGeom>
          <a:ln w="12700">
            <a:solidFill>
              <a:srgbClr val="0D56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21689" y="3493770"/>
            <a:ext cx="1325880" cy="1168400"/>
          </a:xfrm>
          <a:prstGeom prst="rect">
            <a:avLst/>
          </a:prstGeom>
          <a:ln w="12700">
            <a:solidFill>
              <a:srgbClr val="0D5671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algn="ctr" marL="391795" marR="254635">
              <a:lnSpc>
                <a:spcPct val="100000"/>
              </a:lnSpc>
              <a:spcBef>
                <a:spcPts val="295"/>
              </a:spcBef>
            </a:pPr>
            <a:r>
              <a:rPr dirty="0" sz="1500" spc="-80" b="1">
                <a:solidFill>
                  <a:srgbClr val="0D0D0D"/>
                </a:solidFill>
                <a:latin typeface="Calibri"/>
                <a:cs typeface="Calibri"/>
              </a:rPr>
              <a:t>Y</a:t>
            </a:r>
            <a:r>
              <a:rPr dirty="0" sz="1500" spc="-10" b="1">
                <a:solidFill>
                  <a:srgbClr val="0D0D0D"/>
                </a:solidFill>
                <a:latin typeface="Calibri"/>
                <a:cs typeface="Calibri"/>
              </a:rPr>
              <a:t>u</a:t>
            </a:r>
            <a:r>
              <a:rPr dirty="0" sz="1500" spc="-35" b="1">
                <a:solidFill>
                  <a:srgbClr val="0D0D0D"/>
                </a:solidFill>
                <a:latin typeface="Calibri"/>
                <a:cs typeface="Calibri"/>
              </a:rPr>
              <a:t>v</a:t>
            </a:r>
            <a:r>
              <a:rPr dirty="0" sz="1500" b="1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dirty="0" sz="1500" spc="5" b="1">
                <a:solidFill>
                  <a:srgbClr val="0D0D0D"/>
                </a:solidFill>
                <a:latin typeface="Calibri"/>
                <a:cs typeface="Calibri"/>
              </a:rPr>
              <a:t>r</a:t>
            </a:r>
            <a:r>
              <a:rPr dirty="0" sz="1500" spc="-10" b="1">
                <a:solidFill>
                  <a:srgbClr val="0D0D0D"/>
                </a:solidFill>
                <a:latin typeface="Calibri"/>
                <a:cs typeface="Calibri"/>
              </a:rPr>
              <a:t>l</a:t>
            </a:r>
            <a:r>
              <a:rPr dirty="0" sz="1500" b="1">
                <a:solidFill>
                  <a:srgbClr val="0D0D0D"/>
                </a:solidFill>
                <a:latin typeface="Calibri"/>
                <a:cs typeface="Calibri"/>
              </a:rPr>
              <a:t>ak  </a:t>
            </a:r>
            <a:r>
              <a:rPr dirty="0" sz="1500" spc="-10" b="1">
                <a:solidFill>
                  <a:srgbClr val="0D0D0D"/>
                </a:solidFill>
                <a:latin typeface="Calibri"/>
                <a:cs typeface="Calibri"/>
              </a:rPr>
              <a:t>Köşeli  </a:t>
            </a:r>
            <a:r>
              <a:rPr dirty="0" sz="1500" spc="-5" b="1">
                <a:solidFill>
                  <a:srgbClr val="0D0D0D"/>
                </a:solidFill>
                <a:latin typeface="Calibri"/>
                <a:cs typeface="Calibri"/>
              </a:rPr>
              <a:t>Uzun  </a:t>
            </a:r>
            <a:r>
              <a:rPr dirty="0" sz="1500" spc="-10" b="1">
                <a:solidFill>
                  <a:srgbClr val="0D0D0D"/>
                </a:solidFill>
                <a:latin typeface="Calibri"/>
                <a:cs typeface="Calibri"/>
              </a:rPr>
              <a:t>Kısa</a:t>
            </a:r>
            <a:endParaRPr sz="1500">
              <a:latin typeface="Calibri"/>
              <a:cs typeface="Calibri"/>
            </a:endParaRPr>
          </a:p>
          <a:p>
            <a:pPr algn="ctr" marL="132715">
              <a:lnSpc>
                <a:spcPts val="1700"/>
              </a:lnSpc>
              <a:spcBef>
                <a:spcPts val="5"/>
              </a:spcBef>
            </a:pPr>
            <a:r>
              <a:rPr dirty="0" sz="1500" b="1">
                <a:solidFill>
                  <a:srgbClr val="0D0D0D"/>
                </a:solidFill>
                <a:latin typeface="Calibri"/>
                <a:cs typeface="Calibri"/>
              </a:rPr>
              <a:t>…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39845" y="3471227"/>
            <a:ext cx="3907154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latin typeface="Calibri"/>
                <a:cs typeface="Calibri"/>
              </a:rPr>
              <a:t>Kapı</a:t>
            </a:r>
            <a:r>
              <a:rPr dirty="0" sz="1600" spc="12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ve</a:t>
            </a:r>
            <a:r>
              <a:rPr dirty="0" sz="1600" spc="1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pencerenin</a:t>
            </a:r>
            <a:r>
              <a:rPr dirty="0" sz="1600" spc="1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</a:t>
            </a:r>
            <a:r>
              <a:rPr dirty="0" sz="1600" spc="114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kendi</a:t>
            </a:r>
            <a:r>
              <a:rPr dirty="0" sz="1600" spc="1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ayrıntılarını,</a:t>
            </a:r>
            <a:r>
              <a:rPr dirty="0" sz="1600" spc="1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birer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39845" y="3715639"/>
            <a:ext cx="390969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1200" algn="l"/>
                <a:tab pos="1061720" algn="l"/>
                <a:tab pos="2400300" algn="l"/>
                <a:tab pos="3155315" algn="l"/>
              </a:tabLst>
            </a:pPr>
            <a:r>
              <a:rPr dirty="0" sz="1600" spc="-15">
                <a:latin typeface="Calibri"/>
                <a:cs typeface="Calibri"/>
              </a:rPr>
              <a:t>kelime	</a:t>
            </a:r>
            <a:r>
              <a:rPr dirty="0" sz="1600" spc="-10">
                <a:latin typeface="Calibri"/>
                <a:cs typeface="Calibri"/>
              </a:rPr>
              <a:t>ile	</a:t>
            </a:r>
            <a:r>
              <a:rPr dirty="0" sz="1600" spc="-5">
                <a:latin typeface="Calibri"/>
                <a:cs typeface="Calibri"/>
              </a:rPr>
              <a:t>soyutladığımız	isimleri	</a:t>
            </a:r>
            <a:r>
              <a:rPr dirty="0" sz="1600" spc="-10">
                <a:latin typeface="Calibri"/>
                <a:cs typeface="Calibri"/>
              </a:rPr>
              <a:t>içersinde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39845" y="3959479"/>
            <a:ext cx="390906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latin typeface="Calibri"/>
                <a:cs typeface="Calibri"/>
              </a:rPr>
              <a:t>saklamaları, onları birer </a:t>
            </a:r>
            <a:r>
              <a:rPr dirty="0" sz="1600" spc="-5">
                <a:latin typeface="Calibri"/>
                <a:cs typeface="Calibri"/>
              </a:rPr>
              <a:t>neşene </a:t>
            </a:r>
            <a:r>
              <a:rPr dirty="0" sz="1600" spc="-10">
                <a:latin typeface="Calibri"/>
                <a:cs typeface="Calibri"/>
              </a:rPr>
              <a:t>olarak </a:t>
            </a:r>
            <a:r>
              <a:rPr dirty="0" sz="1600" spc="-5">
                <a:latin typeface="Calibri"/>
                <a:cs typeface="Calibri"/>
              </a:rPr>
              <a:t>bir</a:t>
            </a:r>
            <a:r>
              <a:rPr dirty="0" sz="1600" spc="3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oda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39845" y="4203001"/>
            <a:ext cx="391287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18540" algn="l"/>
                <a:tab pos="2047239" algn="l"/>
                <a:tab pos="2486660" algn="l"/>
                <a:tab pos="3041015" algn="l"/>
              </a:tabLst>
            </a:pPr>
            <a:r>
              <a:rPr dirty="0" sz="1600" spc="-5">
                <a:latin typeface="Calibri"/>
                <a:cs typeface="Calibri"/>
              </a:rPr>
              <a:t>içerisinde	</a:t>
            </a:r>
            <a:r>
              <a:rPr dirty="0" sz="1600" spc="5">
                <a:latin typeface="Calibri"/>
                <a:cs typeface="Calibri"/>
              </a:rPr>
              <a:t>‘modüler’	</a:t>
            </a:r>
            <a:r>
              <a:rPr dirty="0" sz="1600" spc="-10">
                <a:latin typeface="Calibri"/>
                <a:cs typeface="Calibri"/>
              </a:rPr>
              <a:t>bir	</a:t>
            </a:r>
            <a:r>
              <a:rPr dirty="0" sz="1600" spc="-15">
                <a:latin typeface="Calibri"/>
                <a:cs typeface="Calibri"/>
              </a:rPr>
              <a:t>yapı	</a:t>
            </a:r>
            <a:r>
              <a:rPr dirty="0" sz="1600" spc="-10">
                <a:latin typeface="Calibri"/>
                <a:cs typeface="Calibri"/>
              </a:rPr>
              <a:t>düzeninde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39845" y="4447540"/>
            <a:ext cx="391287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Calibri"/>
                <a:cs typeface="Calibri"/>
              </a:rPr>
              <a:t>olabilmelerini </a:t>
            </a:r>
            <a:r>
              <a:rPr dirty="0" sz="1600" spc="-30">
                <a:latin typeface="Calibri"/>
                <a:cs typeface="Calibri"/>
              </a:rPr>
              <a:t>sağlar. </a:t>
            </a:r>
            <a:r>
              <a:rPr dirty="0" sz="1600" spc="-5">
                <a:latin typeface="Calibri"/>
                <a:cs typeface="Calibri"/>
              </a:rPr>
              <a:t>Bir pencerenin </a:t>
            </a:r>
            <a:r>
              <a:rPr dirty="0" sz="1600" spc="-10">
                <a:latin typeface="Calibri"/>
                <a:cs typeface="Calibri"/>
              </a:rPr>
              <a:t>yerini  </a:t>
            </a:r>
            <a:r>
              <a:rPr dirty="0" sz="1600" spc="-5">
                <a:latin typeface="Calibri"/>
                <a:cs typeface="Calibri"/>
              </a:rPr>
              <a:t>değiştirmek, </a:t>
            </a:r>
            <a:r>
              <a:rPr dirty="0" sz="1600" spc="-10">
                <a:latin typeface="Calibri"/>
                <a:cs typeface="Calibri"/>
              </a:rPr>
              <a:t>tasarım </a:t>
            </a:r>
            <a:r>
              <a:rPr dirty="0" sz="1600">
                <a:latin typeface="Calibri"/>
                <a:cs typeface="Calibri"/>
              </a:rPr>
              <a:t>esnasında </a:t>
            </a:r>
            <a:r>
              <a:rPr dirty="0" sz="1600" spc="-5">
                <a:latin typeface="Calibri"/>
                <a:cs typeface="Calibri"/>
              </a:rPr>
              <a:t>onun </a:t>
            </a:r>
            <a:r>
              <a:rPr dirty="0" sz="1600" spc="-10">
                <a:latin typeface="Calibri"/>
                <a:cs typeface="Calibri"/>
              </a:rPr>
              <a:t>camı,  </a:t>
            </a:r>
            <a:r>
              <a:rPr dirty="0" sz="1600" spc="-5">
                <a:latin typeface="Calibri"/>
                <a:cs typeface="Calibri"/>
              </a:rPr>
              <a:t>menteşesi </a:t>
            </a:r>
            <a:r>
              <a:rPr dirty="0" sz="1600" spc="-15">
                <a:latin typeface="Calibri"/>
                <a:cs typeface="Calibri"/>
              </a:rPr>
              <a:t>ve </a:t>
            </a:r>
            <a:r>
              <a:rPr dirty="0" sz="1600" spc="-5">
                <a:latin typeface="Calibri"/>
                <a:cs typeface="Calibri"/>
              </a:rPr>
              <a:t>malzemesi </a:t>
            </a:r>
            <a:r>
              <a:rPr dirty="0" sz="1600">
                <a:latin typeface="Calibri"/>
                <a:cs typeface="Calibri"/>
              </a:rPr>
              <a:t>gibi</a:t>
            </a:r>
            <a:r>
              <a:rPr dirty="0" sz="1600" spc="2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detayından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39845" y="5179441"/>
            <a:ext cx="391096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Calibri"/>
                <a:cs typeface="Calibri"/>
              </a:rPr>
              <a:t>bağımsız, </a:t>
            </a:r>
            <a:r>
              <a:rPr dirty="0" sz="1600" spc="-10">
                <a:latin typeface="Calibri"/>
                <a:cs typeface="Calibri"/>
              </a:rPr>
              <a:t>aynı </a:t>
            </a:r>
            <a:r>
              <a:rPr dirty="0" sz="1600" spc="-5">
                <a:latin typeface="Calibri"/>
                <a:cs typeface="Calibri"/>
              </a:rPr>
              <a:t>zamanda da </a:t>
            </a:r>
            <a:r>
              <a:rPr dirty="0" sz="1600" spc="-10">
                <a:latin typeface="Calibri"/>
                <a:cs typeface="Calibri"/>
              </a:rPr>
              <a:t>odadaki diğer  </a:t>
            </a:r>
            <a:r>
              <a:rPr dirty="0" sz="1600" spc="-5">
                <a:latin typeface="Calibri"/>
                <a:cs typeface="Calibri"/>
              </a:rPr>
              <a:t>‘modüllerden’ hemen hemen bağımsız </a:t>
            </a:r>
            <a:r>
              <a:rPr dirty="0" sz="1600" spc="-10">
                <a:latin typeface="Calibri"/>
                <a:cs typeface="Calibri"/>
              </a:rPr>
              <a:t>olarak  </a:t>
            </a:r>
            <a:r>
              <a:rPr dirty="0" sz="1600">
                <a:latin typeface="Calibri"/>
                <a:cs typeface="Calibri"/>
              </a:rPr>
              <a:t>ele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alınabilir.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118360" y="3464559"/>
            <a:ext cx="1554480" cy="13360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461260" y="3576320"/>
            <a:ext cx="871219" cy="1168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147570" y="3493770"/>
            <a:ext cx="1460500" cy="1168400"/>
          </a:xfrm>
          <a:custGeom>
            <a:avLst/>
            <a:gdLst/>
            <a:ahLst/>
            <a:cxnLst/>
            <a:rect l="l" t="t" r="r" b="b"/>
            <a:pathLst>
              <a:path w="1460500" h="1168400">
                <a:moveTo>
                  <a:pt x="0" y="1168399"/>
                </a:moveTo>
                <a:lnTo>
                  <a:pt x="1460500" y="1168399"/>
                </a:lnTo>
                <a:lnTo>
                  <a:pt x="1460500" y="0"/>
                </a:lnTo>
                <a:lnTo>
                  <a:pt x="0" y="0"/>
                </a:lnTo>
                <a:lnTo>
                  <a:pt x="0" y="116839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147570" y="3493770"/>
            <a:ext cx="1460500" cy="1242060"/>
          </a:xfrm>
          <a:custGeom>
            <a:avLst/>
            <a:gdLst/>
            <a:ahLst/>
            <a:cxnLst/>
            <a:rect l="l" t="t" r="r" b="b"/>
            <a:pathLst>
              <a:path w="1460500" h="1242060">
                <a:moveTo>
                  <a:pt x="0" y="1242059"/>
                </a:moveTo>
                <a:lnTo>
                  <a:pt x="1460500" y="1242059"/>
                </a:lnTo>
                <a:lnTo>
                  <a:pt x="1460500" y="0"/>
                </a:lnTo>
                <a:lnTo>
                  <a:pt x="0" y="0"/>
                </a:lnTo>
                <a:lnTo>
                  <a:pt x="0" y="1242059"/>
                </a:lnTo>
                <a:close/>
              </a:path>
            </a:pathLst>
          </a:custGeom>
          <a:ln w="12700">
            <a:solidFill>
              <a:srgbClr val="0D56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282189" y="3493770"/>
            <a:ext cx="1325880" cy="1168400"/>
          </a:xfrm>
          <a:prstGeom prst="rect">
            <a:avLst/>
          </a:prstGeom>
          <a:ln w="12700">
            <a:solidFill>
              <a:srgbClr val="0D5671"/>
            </a:solidFill>
          </a:ln>
        </p:spPr>
        <p:txBody>
          <a:bodyPr wrap="square" lIns="0" tIns="151130" rIns="0" bIns="0" rtlCol="0" vert="horz">
            <a:spAutoFit/>
          </a:bodyPr>
          <a:lstStyle/>
          <a:p>
            <a:pPr algn="ctr" marL="460375" marR="589280">
              <a:lnSpc>
                <a:spcPct val="100000"/>
              </a:lnSpc>
              <a:spcBef>
                <a:spcPts val="1190"/>
              </a:spcBef>
            </a:pPr>
            <a:r>
              <a:rPr dirty="0" sz="1500" spc="-100" b="1">
                <a:solidFill>
                  <a:srgbClr val="0D0D0D"/>
                </a:solidFill>
                <a:latin typeface="Calibri"/>
                <a:cs typeface="Calibri"/>
              </a:rPr>
              <a:t>Y</a:t>
            </a:r>
            <a:r>
              <a:rPr dirty="0" sz="1500" spc="-25" b="1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dirty="0" sz="1500" b="1">
                <a:solidFill>
                  <a:srgbClr val="0D0D0D"/>
                </a:solidFill>
                <a:latin typeface="Calibri"/>
                <a:cs typeface="Calibri"/>
              </a:rPr>
              <a:t>y  </a:t>
            </a:r>
            <a:r>
              <a:rPr dirty="0" sz="1500" spc="-10" b="1">
                <a:solidFill>
                  <a:srgbClr val="0D0D0D"/>
                </a:solidFill>
                <a:latin typeface="Calibri"/>
                <a:cs typeface="Calibri"/>
              </a:rPr>
              <a:t>Dil</a:t>
            </a:r>
            <a:endParaRPr sz="1500">
              <a:latin typeface="Calibri"/>
              <a:cs typeface="Calibri"/>
            </a:endParaRPr>
          </a:p>
          <a:p>
            <a:pPr algn="ctr" marR="125095">
              <a:lnSpc>
                <a:spcPct val="100000"/>
              </a:lnSpc>
            </a:pPr>
            <a:r>
              <a:rPr dirty="0" sz="1500" spc="-10" b="1">
                <a:solidFill>
                  <a:srgbClr val="0D0D0D"/>
                </a:solidFill>
                <a:latin typeface="Calibri"/>
                <a:cs typeface="Calibri"/>
              </a:rPr>
              <a:t>Vidalar</a:t>
            </a:r>
            <a:endParaRPr sz="1500">
              <a:latin typeface="Calibri"/>
              <a:cs typeface="Calibri"/>
            </a:endParaRPr>
          </a:p>
          <a:p>
            <a:pPr algn="ctr" marR="123825">
              <a:lnSpc>
                <a:spcPct val="100000"/>
              </a:lnSpc>
            </a:pPr>
            <a:r>
              <a:rPr dirty="0" sz="1500" b="1">
                <a:solidFill>
                  <a:srgbClr val="0D0D0D"/>
                </a:solidFill>
                <a:latin typeface="Calibri"/>
                <a:cs typeface="Calibri"/>
              </a:rPr>
              <a:t>…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92480" y="4632959"/>
            <a:ext cx="1554480" cy="11480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168400" y="4650740"/>
            <a:ext cx="797560" cy="1168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21689" y="4662170"/>
            <a:ext cx="1325880" cy="1054100"/>
          </a:xfrm>
          <a:custGeom>
            <a:avLst/>
            <a:gdLst/>
            <a:ahLst/>
            <a:cxnLst/>
            <a:rect l="l" t="t" r="r" b="b"/>
            <a:pathLst>
              <a:path w="1325880" h="1054100">
                <a:moveTo>
                  <a:pt x="0" y="1054099"/>
                </a:moveTo>
                <a:lnTo>
                  <a:pt x="1325880" y="1054099"/>
                </a:lnTo>
                <a:lnTo>
                  <a:pt x="1325880" y="0"/>
                </a:lnTo>
                <a:lnTo>
                  <a:pt x="0" y="0"/>
                </a:lnTo>
                <a:lnTo>
                  <a:pt x="0" y="105409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21689" y="4662170"/>
            <a:ext cx="1460500" cy="1054100"/>
          </a:xfrm>
          <a:custGeom>
            <a:avLst/>
            <a:gdLst/>
            <a:ahLst/>
            <a:cxnLst/>
            <a:rect l="l" t="t" r="r" b="b"/>
            <a:pathLst>
              <a:path w="1460500" h="1054100">
                <a:moveTo>
                  <a:pt x="0" y="1054099"/>
                </a:moveTo>
                <a:lnTo>
                  <a:pt x="1460499" y="1054099"/>
                </a:lnTo>
                <a:lnTo>
                  <a:pt x="1460499" y="0"/>
                </a:lnTo>
                <a:lnTo>
                  <a:pt x="0" y="0"/>
                </a:lnTo>
                <a:lnTo>
                  <a:pt x="0" y="1054099"/>
                </a:lnTo>
                <a:close/>
              </a:path>
            </a:pathLst>
          </a:custGeom>
          <a:ln w="12700">
            <a:solidFill>
              <a:srgbClr val="0D56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821689" y="4735829"/>
            <a:ext cx="1325880" cy="980440"/>
          </a:xfrm>
          <a:prstGeom prst="rect">
            <a:avLst/>
          </a:prstGeom>
          <a:ln w="12700">
            <a:solidFill>
              <a:srgbClr val="0D5671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129539">
              <a:lnSpc>
                <a:spcPts val="1680"/>
              </a:lnSpc>
            </a:pPr>
            <a:r>
              <a:rPr dirty="0" sz="1500" spc="-5" b="1">
                <a:solidFill>
                  <a:srgbClr val="0D0D0D"/>
                </a:solidFill>
                <a:latin typeface="Calibri"/>
                <a:cs typeface="Calibri"/>
              </a:rPr>
              <a:t>Ahşap</a:t>
            </a:r>
            <a:endParaRPr sz="1500">
              <a:latin typeface="Calibri"/>
              <a:cs typeface="Calibri"/>
            </a:endParaRPr>
          </a:p>
          <a:p>
            <a:pPr algn="ctr" marL="496570" marR="355600">
              <a:lnSpc>
                <a:spcPct val="100000"/>
              </a:lnSpc>
            </a:pPr>
            <a:r>
              <a:rPr dirty="0" sz="1500" spc="5" b="1">
                <a:solidFill>
                  <a:srgbClr val="0D0D0D"/>
                </a:solidFill>
                <a:latin typeface="Calibri"/>
                <a:cs typeface="Calibri"/>
              </a:rPr>
              <a:t>M</a:t>
            </a:r>
            <a:r>
              <a:rPr dirty="0" sz="1500" spc="-20" b="1">
                <a:solidFill>
                  <a:srgbClr val="0D0D0D"/>
                </a:solidFill>
                <a:latin typeface="Calibri"/>
                <a:cs typeface="Calibri"/>
              </a:rPr>
              <a:t>e</a:t>
            </a:r>
            <a:r>
              <a:rPr dirty="0" sz="1500" spc="-25" b="1">
                <a:solidFill>
                  <a:srgbClr val="0D0D0D"/>
                </a:solidFill>
                <a:latin typeface="Calibri"/>
                <a:cs typeface="Calibri"/>
              </a:rPr>
              <a:t>t</a:t>
            </a:r>
            <a:r>
              <a:rPr dirty="0" sz="1500" b="1">
                <a:solidFill>
                  <a:srgbClr val="0D0D0D"/>
                </a:solidFill>
                <a:latin typeface="Calibri"/>
                <a:cs typeface="Calibri"/>
              </a:rPr>
              <a:t>al  Cam</a:t>
            </a:r>
            <a:endParaRPr sz="1500">
              <a:latin typeface="Calibri"/>
              <a:cs typeface="Calibri"/>
            </a:endParaRPr>
          </a:p>
          <a:p>
            <a:pPr algn="ctr" marL="132715">
              <a:lnSpc>
                <a:spcPct val="100000"/>
              </a:lnSpc>
            </a:pPr>
            <a:r>
              <a:rPr dirty="0" sz="1500" b="1">
                <a:solidFill>
                  <a:srgbClr val="0D0D0D"/>
                </a:solidFill>
                <a:latin typeface="Calibri"/>
                <a:cs typeface="Calibri"/>
              </a:rPr>
              <a:t>…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118360" y="4632959"/>
            <a:ext cx="1554480" cy="11480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301239" y="4650740"/>
            <a:ext cx="1188719" cy="1168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147570" y="4662170"/>
            <a:ext cx="1460500" cy="1054100"/>
          </a:xfrm>
          <a:custGeom>
            <a:avLst/>
            <a:gdLst/>
            <a:ahLst/>
            <a:cxnLst/>
            <a:rect l="l" t="t" r="r" b="b"/>
            <a:pathLst>
              <a:path w="1460500" h="1054100">
                <a:moveTo>
                  <a:pt x="0" y="1054099"/>
                </a:moveTo>
                <a:lnTo>
                  <a:pt x="1460500" y="1054099"/>
                </a:lnTo>
                <a:lnTo>
                  <a:pt x="1460500" y="0"/>
                </a:lnTo>
                <a:lnTo>
                  <a:pt x="0" y="0"/>
                </a:lnTo>
                <a:lnTo>
                  <a:pt x="0" y="105409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147570" y="4662170"/>
            <a:ext cx="1460500" cy="1054100"/>
          </a:xfrm>
          <a:custGeom>
            <a:avLst/>
            <a:gdLst/>
            <a:ahLst/>
            <a:cxnLst/>
            <a:rect l="l" t="t" r="r" b="b"/>
            <a:pathLst>
              <a:path w="1460500" h="1054100">
                <a:moveTo>
                  <a:pt x="0" y="1054099"/>
                </a:moveTo>
                <a:lnTo>
                  <a:pt x="1460500" y="1054099"/>
                </a:lnTo>
                <a:lnTo>
                  <a:pt x="1460500" y="0"/>
                </a:lnTo>
                <a:lnTo>
                  <a:pt x="0" y="0"/>
                </a:lnTo>
                <a:lnTo>
                  <a:pt x="0" y="1054099"/>
                </a:lnTo>
                <a:close/>
              </a:path>
            </a:pathLst>
          </a:custGeom>
          <a:ln w="12700">
            <a:solidFill>
              <a:srgbClr val="0D56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2425319" y="4707254"/>
            <a:ext cx="904875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1905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solidFill>
                  <a:srgbClr val="0D0D0D"/>
                </a:solidFill>
                <a:latin typeface="Calibri"/>
                <a:cs typeface="Calibri"/>
              </a:rPr>
              <a:t>Beyaz  Metalik  </a:t>
            </a:r>
            <a:r>
              <a:rPr dirty="0" sz="1500" spc="-25" b="1">
                <a:solidFill>
                  <a:srgbClr val="0D0D0D"/>
                </a:solidFill>
                <a:latin typeface="Calibri"/>
                <a:cs typeface="Calibri"/>
              </a:rPr>
              <a:t>K</a:t>
            </a:r>
            <a:r>
              <a:rPr dirty="0" sz="1500" b="1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dirty="0" sz="1500" spc="-30" b="1">
                <a:solidFill>
                  <a:srgbClr val="0D0D0D"/>
                </a:solidFill>
                <a:latin typeface="Calibri"/>
                <a:cs typeface="Calibri"/>
              </a:rPr>
              <a:t>h</a:t>
            </a:r>
            <a:r>
              <a:rPr dirty="0" sz="1500" spc="-35" b="1">
                <a:solidFill>
                  <a:srgbClr val="0D0D0D"/>
                </a:solidFill>
                <a:latin typeface="Calibri"/>
                <a:cs typeface="Calibri"/>
              </a:rPr>
              <a:t>v</a:t>
            </a:r>
            <a:r>
              <a:rPr dirty="0" sz="1500" b="1">
                <a:solidFill>
                  <a:srgbClr val="0D0D0D"/>
                </a:solidFill>
                <a:latin typeface="Calibri"/>
                <a:cs typeface="Calibri"/>
              </a:rPr>
              <a:t>e</a:t>
            </a:r>
            <a:r>
              <a:rPr dirty="0" sz="1500" spc="-15" b="1">
                <a:solidFill>
                  <a:srgbClr val="0D0D0D"/>
                </a:solidFill>
                <a:latin typeface="Calibri"/>
                <a:cs typeface="Calibri"/>
              </a:rPr>
              <a:t>r</a:t>
            </a:r>
            <a:r>
              <a:rPr dirty="0" sz="1500" b="1">
                <a:solidFill>
                  <a:srgbClr val="0D0D0D"/>
                </a:solidFill>
                <a:latin typeface="Calibri"/>
                <a:cs typeface="Calibri"/>
              </a:rPr>
              <a:t>e</a:t>
            </a:r>
            <a:r>
              <a:rPr dirty="0" sz="1500" spc="-10" b="1">
                <a:solidFill>
                  <a:srgbClr val="0D0D0D"/>
                </a:solidFill>
                <a:latin typeface="Calibri"/>
                <a:cs typeface="Calibri"/>
              </a:rPr>
              <a:t>n</a:t>
            </a:r>
            <a:r>
              <a:rPr dirty="0" sz="1500" spc="5" b="1">
                <a:solidFill>
                  <a:srgbClr val="0D0D0D"/>
                </a:solidFill>
                <a:latin typeface="Calibri"/>
                <a:cs typeface="Calibri"/>
              </a:rPr>
              <a:t>g</a:t>
            </a:r>
            <a:r>
              <a:rPr dirty="0" sz="1500" b="1">
                <a:solidFill>
                  <a:srgbClr val="0D0D0D"/>
                </a:solidFill>
                <a:latin typeface="Calibri"/>
                <a:cs typeface="Calibri"/>
              </a:rPr>
              <a:t>i</a:t>
            </a:r>
            <a:endParaRPr sz="1500">
              <a:latin typeface="Calibri"/>
              <a:cs typeface="Calibri"/>
            </a:endParaRPr>
          </a:p>
          <a:p>
            <a:pPr algn="ctr" marL="3175">
              <a:lnSpc>
                <a:spcPct val="100000"/>
              </a:lnSpc>
            </a:pPr>
            <a:r>
              <a:rPr dirty="0" sz="1500" b="1">
                <a:solidFill>
                  <a:srgbClr val="0D0D0D"/>
                </a:solidFill>
                <a:latin typeface="Calibri"/>
                <a:cs typeface="Calibri"/>
              </a:rPr>
              <a:t>…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55"/>
              <a:t>Modülerlik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1874520"/>
            <a:ext cx="7417434" cy="1781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69240" marR="5080" indent="-2565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>
                <a:latin typeface="Arial"/>
                <a:cs typeface="Arial"/>
              </a:rPr>
              <a:t>Bütün </a:t>
            </a:r>
            <a:r>
              <a:rPr dirty="0" sz="1800" spc="-5">
                <a:latin typeface="Arial"/>
                <a:cs typeface="Arial"/>
              </a:rPr>
              <a:t>karmaşıklığın </a:t>
            </a:r>
            <a:r>
              <a:rPr dirty="0" sz="1800">
                <a:latin typeface="Arial"/>
                <a:cs typeface="Arial"/>
              </a:rPr>
              <a:t>tek </a:t>
            </a:r>
            <a:r>
              <a:rPr dirty="0" sz="1800" spc="-5">
                <a:latin typeface="Arial"/>
                <a:cs typeface="Arial"/>
              </a:rPr>
              <a:t>bir modülde </a:t>
            </a:r>
            <a:r>
              <a:rPr dirty="0" sz="1800">
                <a:latin typeface="Arial"/>
                <a:cs typeface="Arial"/>
              </a:rPr>
              <a:t>toplanması </a:t>
            </a:r>
            <a:r>
              <a:rPr dirty="0" sz="1800" spc="-10">
                <a:latin typeface="Arial"/>
                <a:cs typeface="Arial"/>
              </a:rPr>
              <a:t>yerine, anlaşılabilir </a:t>
            </a:r>
            <a:r>
              <a:rPr dirty="0" sz="1800">
                <a:latin typeface="Arial"/>
                <a:cs typeface="Arial"/>
              </a:rPr>
              <a:t>ve  </a:t>
            </a:r>
            <a:r>
              <a:rPr dirty="0" sz="1800" spc="-15">
                <a:latin typeface="Arial"/>
                <a:cs typeface="Arial"/>
              </a:rPr>
              <a:t>dolayısıyla </a:t>
            </a:r>
            <a:r>
              <a:rPr dirty="0" sz="1800" spc="-5">
                <a:latin typeface="Arial"/>
                <a:cs typeface="Arial"/>
              </a:rPr>
              <a:t>projenin </a:t>
            </a:r>
            <a:r>
              <a:rPr dirty="0" sz="1800" spc="-10">
                <a:latin typeface="Arial"/>
                <a:cs typeface="Arial"/>
              </a:rPr>
              <a:t>zihinsel </a:t>
            </a:r>
            <a:r>
              <a:rPr dirty="0" sz="1800" spc="-5">
                <a:latin typeface="Arial"/>
                <a:cs typeface="Arial"/>
              </a:rPr>
              <a:t>kontrol </a:t>
            </a:r>
            <a:r>
              <a:rPr dirty="0" sz="1800" spc="-10">
                <a:latin typeface="Arial"/>
                <a:cs typeface="Arial"/>
              </a:rPr>
              <a:t>altında </a:t>
            </a:r>
            <a:r>
              <a:rPr dirty="0" sz="1800">
                <a:latin typeface="Arial"/>
                <a:cs typeface="Arial"/>
              </a:rPr>
              <a:t>tutulması </a:t>
            </a:r>
            <a:r>
              <a:rPr dirty="0" sz="1800" spc="-5">
                <a:latin typeface="Arial"/>
                <a:cs typeface="Arial"/>
              </a:rPr>
              <a:t>için </a:t>
            </a:r>
            <a:r>
              <a:rPr dirty="0" sz="1800">
                <a:latin typeface="Arial"/>
                <a:cs typeface="Arial"/>
              </a:rPr>
              <a:t>sistem </a:t>
            </a:r>
            <a:r>
              <a:rPr dirty="0" sz="1800" spc="-5">
                <a:latin typeface="Arial"/>
                <a:cs typeface="Arial"/>
              </a:rPr>
              <a:t>bir </a:t>
            </a:r>
            <a:r>
              <a:rPr dirty="0" sz="1800">
                <a:latin typeface="Arial"/>
                <a:cs typeface="Arial"/>
              </a:rPr>
              <a:t>çok  </a:t>
            </a:r>
            <a:r>
              <a:rPr dirty="0" sz="1800" spc="-5">
                <a:latin typeface="Arial"/>
                <a:cs typeface="Arial"/>
              </a:rPr>
              <a:t>modüle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ayrılır.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CACE3"/>
              </a:buClr>
              <a:buFont typeface="Wingdings"/>
              <a:buChar char=""/>
            </a:pPr>
            <a:endParaRPr sz="2600">
              <a:latin typeface="Times New Roman"/>
              <a:cs typeface="Times New Roman"/>
            </a:endParaRPr>
          </a:p>
          <a:p>
            <a:pPr marL="269240" indent="-256540">
              <a:lnSpc>
                <a:spcPct val="100000"/>
              </a:lnSpc>
              <a:buClr>
                <a:srgbClr val="1CACE3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 spc="-15">
                <a:latin typeface="Arial"/>
                <a:cs typeface="Arial"/>
              </a:rPr>
              <a:t>Modüller, </a:t>
            </a:r>
            <a:r>
              <a:rPr dirty="0" sz="1800" spc="-5">
                <a:latin typeface="Arial"/>
                <a:cs typeface="Arial"/>
              </a:rPr>
              <a:t>isimleri olan tanımlanmış işlevleri bulunan </a:t>
            </a:r>
            <a:r>
              <a:rPr dirty="0" sz="1800">
                <a:latin typeface="Arial"/>
                <a:cs typeface="Arial"/>
              </a:rPr>
              <a:t>ve </a:t>
            </a:r>
            <a:r>
              <a:rPr dirty="0" sz="1800" spc="-5">
                <a:latin typeface="Arial"/>
                <a:cs typeface="Arial"/>
              </a:rPr>
              <a:t>hedef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sistemi</a:t>
            </a:r>
            <a:endParaRPr sz="1800">
              <a:latin typeface="Arial"/>
              <a:cs typeface="Arial"/>
            </a:endParaRPr>
          </a:p>
          <a:p>
            <a:pPr marL="26924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Arial"/>
                <a:cs typeface="Arial"/>
              </a:rPr>
              <a:t>gerçekleştirmek </a:t>
            </a:r>
            <a:r>
              <a:rPr dirty="0" sz="1800" spc="-10">
                <a:latin typeface="Arial"/>
                <a:cs typeface="Arial"/>
              </a:rPr>
              <a:t>üzere </a:t>
            </a:r>
            <a:r>
              <a:rPr dirty="0" sz="1800" spc="-5">
                <a:latin typeface="Arial"/>
                <a:cs typeface="Arial"/>
              </a:rPr>
              <a:t>tümleştirilen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birimlerdir.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94454" y="3877309"/>
            <a:ext cx="1924050" cy="2409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dirty="0" spc="-70"/>
              <a:t>Sistem </a:t>
            </a:r>
            <a:r>
              <a:rPr dirty="0" spc="-55"/>
              <a:t>ve</a:t>
            </a:r>
            <a:r>
              <a:rPr dirty="0" spc="-135"/>
              <a:t> </a:t>
            </a:r>
            <a:r>
              <a:rPr dirty="0" spc="-55"/>
              <a:t>Modülleri	</a:t>
            </a:r>
          </a:p>
        </p:txBody>
      </p:sp>
      <p:sp>
        <p:nvSpPr>
          <p:cNvPr id="3" name="object 3"/>
          <p:cNvSpPr/>
          <p:nvPr/>
        </p:nvSpPr>
        <p:spPr>
          <a:xfrm>
            <a:off x="4753609" y="2078989"/>
            <a:ext cx="792479" cy="322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753609" y="2078989"/>
            <a:ext cx="792480" cy="3225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46355" rIns="0" bIns="0" rtlCol="0" vert="horz">
            <a:spAutoFit/>
          </a:bodyPr>
          <a:lstStyle/>
          <a:p>
            <a:pPr marL="159385">
              <a:lnSpc>
                <a:spcPct val="100000"/>
              </a:lnSpc>
              <a:spcBef>
                <a:spcPts val="365"/>
              </a:spcBef>
            </a:pPr>
            <a:r>
              <a:rPr dirty="0" sz="1350" spc="-5" b="1">
                <a:latin typeface="Calibri"/>
                <a:cs typeface="Calibri"/>
              </a:rPr>
              <a:t>Sistem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47670" y="2823210"/>
            <a:ext cx="485140" cy="2717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947670" y="2823210"/>
            <a:ext cx="485140" cy="2717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222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dirty="0" sz="1350" spc="5">
                <a:latin typeface="Calibri"/>
                <a:cs typeface="Calibri"/>
              </a:rPr>
              <a:t>A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50389" y="3717290"/>
            <a:ext cx="485139" cy="2717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850389" y="3717290"/>
            <a:ext cx="485140" cy="2717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203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dirty="0" sz="1350" spc="5">
                <a:latin typeface="Calibri"/>
                <a:cs typeface="Calibri"/>
              </a:rPr>
              <a:t>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47670" y="3719829"/>
            <a:ext cx="485140" cy="271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947670" y="3719829"/>
            <a:ext cx="485140" cy="2717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215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dirty="0" sz="1350" spc="5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44950" y="3717290"/>
            <a:ext cx="485139" cy="2717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044950" y="3717290"/>
            <a:ext cx="485140" cy="2717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2222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75"/>
              </a:spcBef>
            </a:pPr>
            <a:r>
              <a:rPr dirty="0" sz="1350">
                <a:latin typeface="Calibri"/>
                <a:cs typeface="Calibri"/>
              </a:rPr>
              <a:t>F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50389" y="4608829"/>
            <a:ext cx="485139" cy="2717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850389" y="4608829"/>
            <a:ext cx="485140" cy="2717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209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dirty="0" sz="1350" spc="5">
                <a:latin typeface="Calibri"/>
                <a:cs typeface="Calibri"/>
              </a:rPr>
              <a:t>H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44950" y="4507229"/>
            <a:ext cx="485139" cy="271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044950" y="4507229"/>
            <a:ext cx="485140" cy="2717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80"/>
              </a:spcBef>
            </a:pPr>
            <a:r>
              <a:rPr dirty="0" sz="1350">
                <a:latin typeface="Calibri"/>
                <a:cs typeface="Calibri"/>
              </a:rPr>
              <a:t>İ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908550" y="2835910"/>
            <a:ext cx="485139" cy="2717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908550" y="2835910"/>
            <a:ext cx="485140" cy="2717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215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dirty="0" sz="1350" spc="5">
                <a:latin typeface="Calibri"/>
                <a:cs typeface="Calibri"/>
              </a:rPr>
              <a:t>B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625590" y="2825750"/>
            <a:ext cx="485140" cy="2717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625590" y="2825750"/>
            <a:ext cx="485140" cy="2717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20955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165"/>
              </a:spcBef>
            </a:pPr>
            <a:r>
              <a:rPr dirty="0" sz="1350" spc="5">
                <a:latin typeface="Calibri"/>
                <a:cs typeface="Calibri"/>
              </a:rPr>
              <a:t>C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625590" y="3717290"/>
            <a:ext cx="485140" cy="2717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625590" y="3717290"/>
            <a:ext cx="485140" cy="2717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20320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160"/>
              </a:spcBef>
            </a:pPr>
            <a:r>
              <a:rPr dirty="0" sz="1350" spc="5">
                <a:latin typeface="Calibri"/>
                <a:cs typeface="Calibri"/>
              </a:rPr>
              <a:t>G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196329" y="4507229"/>
            <a:ext cx="485140" cy="271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196329" y="4507229"/>
            <a:ext cx="485140" cy="2717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dirty="0" sz="1350">
                <a:latin typeface="Calibri"/>
                <a:cs typeface="Calibri"/>
              </a:rPr>
              <a:t>J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014209" y="4507229"/>
            <a:ext cx="485140" cy="271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7014209" y="4507229"/>
            <a:ext cx="485140" cy="2717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algn="ctr" marL="4445">
              <a:lnSpc>
                <a:spcPct val="100000"/>
              </a:lnSpc>
              <a:spcBef>
                <a:spcPts val="180"/>
              </a:spcBef>
            </a:pPr>
            <a:r>
              <a:rPr dirty="0" sz="1350" spc="5">
                <a:latin typeface="Calibri"/>
                <a:cs typeface="Calibri"/>
              </a:rPr>
              <a:t>K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188970" y="2401570"/>
            <a:ext cx="1960880" cy="422275"/>
          </a:xfrm>
          <a:custGeom>
            <a:avLst/>
            <a:gdLst/>
            <a:ahLst/>
            <a:cxnLst/>
            <a:rect l="l" t="t" r="r" b="b"/>
            <a:pathLst>
              <a:path w="1960879" h="422275">
                <a:moveTo>
                  <a:pt x="1960880" y="0"/>
                </a:moveTo>
                <a:lnTo>
                  <a:pt x="0" y="421766"/>
                </a:lnTo>
              </a:path>
            </a:pathLst>
          </a:custGeom>
          <a:ln w="12700">
            <a:solidFill>
              <a:srgbClr val="0D56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091689" y="3094989"/>
            <a:ext cx="1097915" cy="620395"/>
          </a:xfrm>
          <a:custGeom>
            <a:avLst/>
            <a:gdLst/>
            <a:ahLst/>
            <a:cxnLst/>
            <a:rect l="l" t="t" r="r" b="b"/>
            <a:pathLst>
              <a:path w="1097914" h="620395">
                <a:moveTo>
                  <a:pt x="1097661" y="0"/>
                </a:moveTo>
                <a:lnTo>
                  <a:pt x="0" y="619887"/>
                </a:lnTo>
              </a:path>
            </a:pathLst>
          </a:custGeom>
          <a:ln w="12700">
            <a:solidFill>
              <a:srgbClr val="0D56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188970" y="3094989"/>
            <a:ext cx="0" cy="624205"/>
          </a:xfrm>
          <a:custGeom>
            <a:avLst/>
            <a:gdLst/>
            <a:ahLst/>
            <a:cxnLst/>
            <a:rect l="l" t="t" r="r" b="b"/>
            <a:pathLst>
              <a:path w="0" h="624204">
                <a:moveTo>
                  <a:pt x="0" y="0"/>
                </a:moveTo>
                <a:lnTo>
                  <a:pt x="0" y="623824"/>
                </a:lnTo>
              </a:path>
            </a:pathLst>
          </a:custGeom>
          <a:ln w="12700">
            <a:solidFill>
              <a:srgbClr val="0D56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188970" y="3094989"/>
            <a:ext cx="1097915" cy="622300"/>
          </a:xfrm>
          <a:custGeom>
            <a:avLst/>
            <a:gdLst/>
            <a:ahLst/>
            <a:cxnLst/>
            <a:rect l="l" t="t" r="r" b="b"/>
            <a:pathLst>
              <a:path w="1097914" h="622300">
                <a:moveTo>
                  <a:pt x="0" y="0"/>
                </a:moveTo>
                <a:lnTo>
                  <a:pt x="1097660" y="621919"/>
                </a:lnTo>
              </a:path>
            </a:pathLst>
          </a:custGeom>
          <a:ln w="12700">
            <a:solidFill>
              <a:srgbClr val="0D56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091689" y="3989070"/>
            <a:ext cx="0" cy="620395"/>
          </a:xfrm>
          <a:custGeom>
            <a:avLst/>
            <a:gdLst/>
            <a:ahLst/>
            <a:cxnLst/>
            <a:rect l="l" t="t" r="r" b="b"/>
            <a:pathLst>
              <a:path w="0" h="620395">
                <a:moveTo>
                  <a:pt x="0" y="0"/>
                </a:moveTo>
                <a:lnTo>
                  <a:pt x="0" y="619886"/>
                </a:lnTo>
              </a:path>
            </a:pathLst>
          </a:custGeom>
          <a:ln w="12700">
            <a:solidFill>
              <a:srgbClr val="0D56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370070" y="3989070"/>
            <a:ext cx="0" cy="518795"/>
          </a:xfrm>
          <a:custGeom>
            <a:avLst/>
            <a:gdLst/>
            <a:ahLst/>
            <a:cxnLst/>
            <a:rect l="l" t="t" r="r" b="b"/>
            <a:pathLst>
              <a:path w="0" h="518795">
                <a:moveTo>
                  <a:pt x="0" y="0"/>
                </a:moveTo>
                <a:lnTo>
                  <a:pt x="0" y="518286"/>
                </a:lnTo>
              </a:path>
            </a:pathLst>
          </a:custGeom>
          <a:ln w="12700">
            <a:solidFill>
              <a:srgbClr val="0D56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188970" y="3991609"/>
            <a:ext cx="1097915" cy="516890"/>
          </a:xfrm>
          <a:custGeom>
            <a:avLst/>
            <a:gdLst/>
            <a:ahLst/>
            <a:cxnLst/>
            <a:rect l="l" t="t" r="r" b="b"/>
            <a:pathLst>
              <a:path w="1097914" h="516889">
                <a:moveTo>
                  <a:pt x="1097660" y="516381"/>
                </a:moveTo>
                <a:lnTo>
                  <a:pt x="0" y="0"/>
                </a:lnTo>
              </a:path>
            </a:pathLst>
          </a:custGeom>
          <a:ln w="12700">
            <a:solidFill>
              <a:srgbClr val="0D56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149850" y="2401570"/>
            <a:ext cx="0" cy="433705"/>
          </a:xfrm>
          <a:custGeom>
            <a:avLst/>
            <a:gdLst/>
            <a:ahLst/>
            <a:cxnLst/>
            <a:rect l="l" t="t" r="r" b="b"/>
            <a:pathLst>
              <a:path w="0" h="433705">
                <a:moveTo>
                  <a:pt x="0" y="0"/>
                </a:moveTo>
                <a:lnTo>
                  <a:pt x="0" y="433704"/>
                </a:lnTo>
              </a:path>
            </a:pathLst>
          </a:custGeom>
          <a:ln w="12700">
            <a:solidFill>
              <a:srgbClr val="1CA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149850" y="2401570"/>
            <a:ext cx="1718945" cy="422909"/>
          </a:xfrm>
          <a:custGeom>
            <a:avLst/>
            <a:gdLst/>
            <a:ahLst/>
            <a:cxnLst/>
            <a:rect l="l" t="t" r="r" b="b"/>
            <a:pathLst>
              <a:path w="1718945" h="422910">
                <a:moveTo>
                  <a:pt x="0" y="0"/>
                </a:moveTo>
                <a:lnTo>
                  <a:pt x="1718436" y="422528"/>
                </a:lnTo>
              </a:path>
            </a:pathLst>
          </a:custGeom>
          <a:ln w="12700">
            <a:solidFill>
              <a:srgbClr val="0D56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869430" y="3097529"/>
            <a:ext cx="0" cy="619125"/>
          </a:xfrm>
          <a:custGeom>
            <a:avLst/>
            <a:gdLst/>
            <a:ahLst/>
            <a:cxnLst/>
            <a:rect l="l" t="t" r="r" b="b"/>
            <a:pathLst>
              <a:path w="0" h="619125">
                <a:moveTo>
                  <a:pt x="0" y="0"/>
                </a:moveTo>
                <a:lnTo>
                  <a:pt x="0" y="619125"/>
                </a:lnTo>
              </a:path>
            </a:pathLst>
          </a:custGeom>
          <a:ln w="12700">
            <a:solidFill>
              <a:srgbClr val="0D56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440170" y="3989070"/>
            <a:ext cx="429895" cy="520700"/>
          </a:xfrm>
          <a:custGeom>
            <a:avLst/>
            <a:gdLst/>
            <a:ahLst/>
            <a:cxnLst/>
            <a:rect l="l" t="t" r="r" b="b"/>
            <a:pathLst>
              <a:path w="429895" h="520700">
                <a:moveTo>
                  <a:pt x="429513" y="0"/>
                </a:moveTo>
                <a:lnTo>
                  <a:pt x="0" y="520318"/>
                </a:lnTo>
              </a:path>
            </a:pathLst>
          </a:custGeom>
          <a:ln w="12700">
            <a:solidFill>
              <a:srgbClr val="0D56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869430" y="3989070"/>
            <a:ext cx="388620" cy="520700"/>
          </a:xfrm>
          <a:custGeom>
            <a:avLst/>
            <a:gdLst/>
            <a:ahLst/>
            <a:cxnLst/>
            <a:rect l="l" t="t" r="r" b="b"/>
            <a:pathLst>
              <a:path w="388620" h="520700">
                <a:moveTo>
                  <a:pt x="0" y="0"/>
                </a:moveTo>
                <a:lnTo>
                  <a:pt x="388366" y="520318"/>
                </a:lnTo>
              </a:path>
            </a:pathLst>
          </a:custGeom>
          <a:ln w="12700">
            <a:solidFill>
              <a:srgbClr val="0D56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281869" y="2070129"/>
            <a:ext cx="136280" cy="29864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292986" y="2077720"/>
            <a:ext cx="79375" cy="2930525"/>
          </a:xfrm>
          <a:custGeom>
            <a:avLst/>
            <a:gdLst/>
            <a:ahLst/>
            <a:cxnLst/>
            <a:rect l="l" t="t" r="r" b="b"/>
            <a:pathLst>
              <a:path w="79375" h="2930525">
                <a:moveTo>
                  <a:pt x="28181" y="2854409"/>
                </a:moveTo>
                <a:lnTo>
                  <a:pt x="2793" y="2854452"/>
                </a:lnTo>
                <a:lnTo>
                  <a:pt x="40893" y="2930524"/>
                </a:lnTo>
                <a:lnTo>
                  <a:pt x="72580" y="2867152"/>
                </a:lnTo>
                <a:lnTo>
                  <a:pt x="28193" y="2867152"/>
                </a:lnTo>
                <a:lnTo>
                  <a:pt x="28181" y="2854409"/>
                </a:lnTo>
                <a:close/>
              </a:path>
              <a:path w="79375" h="2930525">
                <a:moveTo>
                  <a:pt x="78993" y="2854324"/>
                </a:moveTo>
                <a:lnTo>
                  <a:pt x="28181" y="2854409"/>
                </a:lnTo>
                <a:lnTo>
                  <a:pt x="28193" y="2867152"/>
                </a:lnTo>
                <a:lnTo>
                  <a:pt x="53593" y="2867024"/>
                </a:lnTo>
                <a:lnTo>
                  <a:pt x="53581" y="2854367"/>
                </a:lnTo>
                <a:lnTo>
                  <a:pt x="78972" y="2854367"/>
                </a:lnTo>
                <a:close/>
              </a:path>
              <a:path w="79375" h="2930525">
                <a:moveTo>
                  <a:pt x="78972" y="2854367"/>
                </a:moveTo>
                <a:lnTo>
                  <a:pt x="53581" y="2854367"/>
                </a:lnTo>
                <a:lnTo>
                  <a:pt x="53593" y="2867024"/>
                </a:lnTo>
                <a:lnTo>
                  <a:pt x="28193" y="2867152"/>
                </a:lnTo>
                <a:lnTo>
                  <a:pt x="72580" y="2867152"/>
                </a:lnTo>
                <a:lnTo>
                  <a:pt x="78972" y="2854367"/>
                </a:lnTo>
                <a:close/>
              </a:path>
              <a:path w="79375" h="2930525">
                <a:moveTo>
                  <a:pt x="50800" y="63500"/>
                </a:moveTo>
                <a:lnTo>
                  <a:pt x="25400" y="63500"/>
                </a:lnTo>
                <a:lnTo>
                  <a:pt x="28181" y="2854409"/>
                </a:lnTo>
                <a:lnTo>
                  <a:pt x="53581" y="2854367"/>
                </a:lnTo>
                <a:lnTo>
                  <a:pt x="50800" y="63500"/>
                </a:lnTo>
                <a:close/>
              </a:path>
              <a:path w="79375" h="2930525">
                <a:moveTo>
                  <a:pt x="37972" y="0"/>
                </a:moveTo>
                <a:lnTo>
                  <a:pt x="0" y="76200"/>
                </a:lnTo>
                <a:lnTo>
                  <a:pt x="25412" y="76200"/>
                </a:lnTo>
                <a:lnTo>
                  <a:pt x="25400" y="63500"/>
                </a:lnTo>
                <a:lnTo>
                  <a:pt x="69828" y="63500"/>
                </a:lnTo>
                <a:lnTo>
                  <a:pt x="37972" y="0"/>
                </a:lnTo>
                <a:close/>
              </a:path>
              <a:path w="79375" h="2930525">
                <a:moveTo>
                  <a:pt x="69828" y="63500"/>
                </a:moveTo>
                <a:lnTo>
                  <a:pt x="50800" y="63500"/>
                </a:lnTo>
                <a:lnTo>
                  <a:pt x="50812" y="76200"/>
                </a:lnTo>
                <a:lnTo>
                  <a:pt x="76200" y="76200"/>
                </a:lnTo>
                <a:lnTo>
                  <a:pt x="69828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483330" y="5135750"/>
            <a:ext cx="6060499" cy="17043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490980" y="5146547"/>
            <a:ext cx="6009005" cy="112395"/>
          </a:xfrm>
          <a:custGeom>
            <a:avLst/>
            <a:gdLst/>
            <a:ahLst/>
            <a:cxnLst/>
            <a:rect l="l" t="t" r="r" b="b"/>
            <a:pathLst>
              <a:path w="6009005" h="112395">
                <a:moveTo>
                  <a:pt x="75945" y="36068"/>
                </a:moveTo>
                <a:lnTo>
                  <a:pt x="0" y="74675"/>
                </a:lnTo>
                <a:lnTo>
                  <a:pt x="76453" y="112267"/>
                </a:lnTo>
                <a:lnTo>
                  <a:pt x="76285" y="86994"/>
                </a:lnTo>
                <a:lnTo>
                  <a:pt x="63626" y="86994"/>
                </a:lnTo>
                <a:lnTo>
                  <a:pt x="63372" y="61594"/>
                </a:lnTo>
                <a:lnTo>
                  <a:pt x="76115" y="61516"/>
                </a:lnTo>
                <a:lnTo>
                  <a:pt x="75945" y="36068"/>
                </a:lnTo>
                <a:close/>
              </a:path>
              <a:path w="6009005" h="112395">
                <a:moveTo>
                  <a:pt x="76115" y="61516"/>
                </a:moveTo>
                <a:lnTo>
                  <a:pt x="63372" y="61594"/>
                </a:lnTo>
                <a:lnTo>
                  <a:pt x="63626" y="86994"/>
                </a:lnTo>
                <a:lnTo>
                  <a:pt x="76284" y="86916"/>
                </a:lnTo>
                <a:lnTo>
                  <a:pt x="76115" y="61516"/>
                </a:lnTo>
                <a:close/>
              </a:path>
              <a:path w="6009005" h="112395">
                <a:moveTo>
                  <a:pt x="76284" y="86916"/>
                </a:moveTo>
                <a:lnTo>
                  <a:pt x="63626" y="86994"/>
                </a:lnTo>
                <a:lnTo>
                  <a:pt x="76285" y="86994"/>
                </a:lnTo>
                <a:close/>
              </a:path>
              <a:path w="6009005" h="112395">
                <a:moveTo>
                  <a:pt x="5932550" y="25351"/>
                </a:moveTo>
                <a:lnTo>
                  <a:pt x="76115" y="61516"/>
                </a:lnTo>
                <a:lnTo>
                  <a:pt x="76284" y="86916"/>
                </a:lnTo>
                <a:lnTo>
                  <a:pt x="5932677" y="50751"/>
                </a:lnTo>
                <a:lnTo>
                  <a:pt x="5932550" y="25351"/>
                </a:lnTo>
                <a:close/>
              </a:path>
              <a:path w="6009005" h="112395">
                <a:moveTo>
                  <a:pt x="5983738" y="25272"/>
                </a:moveTo>
                <a:lnTo>
                  <a:pt x="5945251" y="25272"/>
                </a:lnTo>
                <a:lnTo>
                  <a:pt x="5945378" y="50672"/>
                </a:lnTo>
                <a:lnTo>
                  <a:pt x="5932677" y="50751"/>
                </a:lnTo>
                <a:lnTo>
                  <a:pt x="5932805" y="76200"/>
                </a:lnTo>
                <a:lnTo>
                  <a:pt x="6008751" y="37591"/>
                </a:lnTo>
                <a:lnTo>
                  <a:pt x="5983738" y="25272"/>
                </a:lnTo>
                <a:close/>
              </a:path>
              <a:path w="6009005" h="112395">
                <a:moveTo>
                  <a:pt x="5945251" y="25272"/>
                </a:moveTo>
                <a:lnTo>
                  <a:pt x="5932550" y="25351"/>
                </a:lnTo>
                <a:lnTo>
                  <a:pt x="5932677" y="50751"/>
                </a:lnTo>
                <a:lnTo>
                  <a:pt x="5945378" y="50672"/>
                </a:lnTo>
                <a:lnTo>
                  <a:pt x="5945251" y="25272"/>
                </a:lnTo>
                <a:close/>
              </a:path>
              <a:path w="6009005" h="112395">
                <a:moveTo>
                  <a:pt x="5932424" y="0"/>
                </a:moveTo>
                <a:lnTo>
                  <a:pt x="5932550" y="25351"/>
                </a:lnTo>
                <a:lnTo>
                  <a:pt x="5983738" y="25272"/>
                </a:lnTo>
                <a:lnTo>
                  <a:pt x="59324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1539239" y="2332608"/>
            <a:ext cx="570230" cy="233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>
                <a:latin typeface="Calibri"/>
                <a:cs typeface="Calibri"/>
              </a:rPr>
              <a:t>D</a:t>
            </a:r>
            <a:r>
              <a:rPr dirty="0" sz="1350" spc="10">
                <a:latin typeface="Calibri"/>
                <a:cs typeface="Calibri"/>
              </a:rPr>
              <a:t>e</a:t>
            </a:r>
            <a:r>
              <a:rPr dirty="0" sz="1350">
                <a:latin typeface="Calibri"/>
                <a:cs typeface="Calibri"/>
              </a:rPr>
              <a:t>r</a:t>
            </a:r>
            <a:r>
              <a:rPr dirty="0" sz="1350" spc="5">
                <a:latin typeface="Calibri"/>
                <a:cs typeface="Calibri"/>
              </a:rPr>
              <a:t>i</a:t>
            </a:r>
            <a:r>
              <a:rPr dirty="0" sz="1350" spc="5">
                <a:latin typeface="Calibri"/>
                <a:cs typeface="Calibri"/>
              </a:rPr>
              <a:t>n</a:t>
            </a:r>
            <a:r>
              <a:rPr dirty="0" sz="1350" spc="5">
                <a:latin typeface="Calibri"/>
                <a:cs typeface="Calibri"/>
              </a:rPr>
              <a:t>li</a:t>
            </a:r>
            <a:r>
              <a:rPr dirty="0" sz="1350">
                <a:latin typeface="Calibri"/>
                <a:cs typeface="Calibri"/>
              </a:rPr>
              <a:t>k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  <p:sp>
        <p:nvSpPr>
          <p:cNvPr id="44" name="object 44"/>
          <p:cNvSpPr txBox="1"/>
          <p:nvPr/>
        </p:nvSpPr>
        <p:spPr>
          <a:xfrm>
            <a:off x="4263390" y="5273675"/>
            <a:ext cx="580390" cy="233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 spc="5">
                <a:latin typeface="Calibri"/>
                <a:cs typeface="Calibri"/>
              </a:rPr>
              <a:t>Gen</a:t>
            </a:r>
            <a:r>
              <a:rPr dirty="0" sz="1350" spc="5">
                <a:latin typeface="Calibri"/>
                <a:cs typeface="Calibri"/>
              </a:rPr>
              <a:t>işli</a:t>
            </a:r>
            <a:r>
              <a:rPr dirty="0" sz="1350">
                <a:latin typeface="Calibri"/>
                <a:cs typeface="Calibri"/>
              </a:rPr>
              <a:t>k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041771" y="2300604"/>
            <a:ext cx="1254760" cy="233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>
                <a:latin typeface="Calibri"/>
                <a:cs typeface="Calibri"/>
              </a:rPr>
              <a:t>Çıkış </a:t>
            </a:r>
            <a:r>
              <a:rPr dirty="0" sz="1350" spc="-10">
                <a:latin typeface="Calibri"/>
                <a:cs typeface="Calibri"/>
              </a:rPr>
              <a:t>Yelpazesi </a:t>
            </a:r>
            <a:r>
              <a:rPr dirty="0" sz="1350" spc="5">
                <a:latin typeface="Calibri"/>
                <a:cs typeface="Calibri"/>
              </a:rPr>
              <a:t>=</a:t>
            </a:r>
            <a:r>
              <a:rPr dirty="0" sz="1350" spc="-145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3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611754" y="4287520"/>
            <a:ext cx="1252220" cy="233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 spc="5">
                <a:latin typeface="Calibri"/>
                <a:cs typeface="Calibri"/>
              </a:rPr>
              <a:t>Giriş </a:t>
            </a:r>
            <a:r>
              <a:rPr dirty="0" sz="1350" spc="-10">
                <a:latin typeface="Calibri"/>
                <a:cs typeface="Calibri"/>
              </a:rPr>
              <a:t>Yelpazesi </a:t>
            </a:r>
            <a:r>
              <a:rPr dirty="0" sz="1350" spc="5">
                <a:latin typeface="Calibri"/>
                <a:cs typeface="Calibri"/>
              </a:rPr>
              <a:t>=</a:t>
            </a:r>
            <a:r>
              <a:rPr dirty="0" sz="1350" spc="-185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2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55"/>
              <a:t>İşlevsel</a:t>
            </a:r>
            <a:r>
              <a:rPr dirty="0" spc="-110"/>
              <a:t> </a:t>
            </a:r>
            <a:r>
              <a:rPr dirty="0" spc="-60"/>
              <a:t>Bağımsızlık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1871979"/>
            <a:ext cx="65239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79166"/>
              <a:buFont typeface="Wingdings"/>
              <a:buChar char=""/>
              <a:tabLst>
                <a:tab pos="269240" algn="l"/>
                <a:tab pos="1838960" algn="l"/>
                <a:tab pos="3455035" algn="l"/>
                <a:tab pos="3988435" algn="l"/>
                <a:tab pos="4705350" algn="l"/>
                <a:tab pos="6193790" algn="l"/>
              </a:tabLst>
            </a:pPr>
            <a:r>
              <a:rPr dirty="0" sz="2400">
                <a:latin typeface="Arial"/>
                <a:cs typeface="Arial"/>
              </a:rPr>
              <a:t>Mo</a:t>
            </a:r>
            <a:r>
              <a:rPr dirty="0" sz="2400" spc="5">
                <a:latin typeface="Arial"/>
                <a:cs typeface="Arial"/>
              </a:rPr>
              <a:t>d</a:t>
            </a:r>
            <a:r>
              <a:rPr dirty="0" sz="2400" spc="-5">
                <a:latin typeface="Arial"/>
                <a:cs typeface="Arial"/>
              </a:rPr>
              <a:t>ü</a:t>
            </a:r>
            <a:r>
              <a:rPr dirty="0" sz="2400" spc="5">
                <a:latin typeface="Arial"/>
                <a:cs typeface="Arial"/>
              </a:rPr>
              <a:t>l</a:t>
            </a:r>
            <a:r>
              <a:rPr dirty="0" sz="2400">
                <a:latin typeface="Arial"/>
                <a:cs typeface="Arial"/>
              </a:rPr>
              <a:t>l</a:t>
            </a:r>
            <a:r>
              <a:rPr dirty="0" sz="2400" spc="-5">
                <a:latin typeface="Arial"/>
                <a:cs typeface="Arial"/>
              </a:rPr>
              <a:t>er</a:t>
            </a:r>
            <a:r>
              <a:rPr dirty="0" sz="2400">
                <a:latin typeface="Arial"/>
                <a:cs typeface="Arial"/>
              </a:rPr>
              <a:t>e	</a:t>
            </a:r>
            <a:r>
              <a:rPr dirty="0" sz="2400" spc="-5">
                <a:latin typeface="Arial"/>
                <a:cs typeface="Arial"/>
              </a:rPr>
              <a:t>par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20">
                <a:latin typeface="Arial"/>
                <a:cs typeface="Arial"/>
              </a:rPr>
              <a:t>m</a:t>
            </a:r>
            <a:r>
              <a:rPr dirty="0" sz="2400" spc="-5">
                <a:latin typeface="Arial"/>
                <a:cs typeface="Arial"/>
              </a:rPr>
              <a:t>e</a:t>
            </a:r>
            <a:r>
              <a:rPr dirty="0" sz="2400">
                <a:latin typeface="Arial"/>
                <a:cs typeface="Arial"/>
              </a:rPr>
              <a:t>tre	</a:t>
            </a:r>
            <a:r>
              <a:rPr dirty="0" sz="2400">
                <a:latin typeface="Arial"/>
                <a:cs typeface="Arial"/>
              </a:rPr>
              <a:t>il</a:t>
            </a:r>
            <a:r>
              <a:rPr dirty="0" sz="2400" spc="-5">
                <a:latin typeface="Arial"/>
                <a:cs typeface="Arial"/>
              </a:rPr>
              <a:t>e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20">
                <a:latin typeface="Arial"/>
                <a:cs typeface="Arial"/>
              </a:rPr>
              <a:t>v</a:t>
            </a:r>
            <a:r>
              <a:rPr dirty="0" sz="2400" spc="-5">
                <a:latin typeface="Arial"/>
                <a:cs typeface="Arial"/>
              </a:rPr>
              <a:t>eri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5">
                <a:latin typeface="Arial"/>
                <a:cs typeface="Arial"/>
              </a:rPr>
              <a:t>g</a:t>
            </a:r>
            <a:r>
              <a:rPr dirty="0" sz="2400" spc="5">
                <a:latin typeface="Arial"/>
                <a:cs typeface="Arial"/>
              </a:rPr>
              <a:t>ö</a:t>
            </a:r>
            <a:r>
              <a:rPr dirty="0" sz="2400" spc="20">
                <a:latin typeface="Arial"/>
                <a:cs typeface="Arial"/>
              </a:rPr>
              <a:t>n</a:t>
            </a:r>
            <a:r>
              <a:rPr dirty="0" sz="2400" spc="-5">
                <a:latin typeface="Arial"/>
                <a:cs typeface="Arial"/>
              </a:rPr>
              <a:t>d</a:t>
            </a:r>
            <a:r>
              <a:rPr dirty="0" sz="2400" spc="5">
                <a:latin typeface="Arial"/>
                <a:cs typeface="Arial"/>
              </a:rPr>
              <a:t>e</a:t>
            </a:r>
            <a:r>
              <a:rPr dirty="0" sz="2400">
                <a:latin typeface="Arial"/>
                <a:cs typeface="Arial"/>
              </a:rPr>
              <a:t>rilir	</a:t>
            </a:r>
            <a:r>
              <a:rPr dirty="0" sz="2400" spc="-25">
                <a:latin typeface="Arial"/>
                <a:cs typeface="Arial"/>
              </a:rPr>
              <a:t>ve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55458" y="1871979"/>
            <a:ext cx="1026794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889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so</a:t>
            </a:r>
            <a:r>
              <a:rPr dirty="0" sz="2400" spc="5">
                <a:latin typeface="Arial"/>
                <a:cs typeface="Arial"/>
              </a:rPr>
              <a:t>n</a:t>
            </a:r>
            <a:r>
              <a:rPr dirty="0" sz="2400" spc="-5">
                <a:latin typeface="Arial"/>
                <a:cs typeface="Arial"/>
              </a:rPr>
              <a:t>uç</a:t>
            </a:r>
            <a:endParaRPr sz="24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2400" spc="-5">
                <a:latin typeface="Arial"/>
                <a:cs typeface="Arial"/>
              </a:rPr>
              <a:t>p</a:t>
            </a:r>
            <a:r>
              <a:rPr dirty="0" sz="2400" spc="5">
                <a:latin typeface="Arial"/>
                <a:cs typeface="Arial"/>
              </a:rPr>
              <a:t>a</a:t>
            </a:r>
            <a:r>
              <a:rPr dirty="0" sz="2400">
                <a:latin typeface="Arial"/>
                <a:cs typeface="Arial"/>
              </a:rPr>
              <a:t>rçası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7117" y="2237422"/>
            <a:ext cx="100965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değer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latin typeface="Arial"/>
                <a:cs typeface="Arial"/>
              </a:rPr>
              <a:t>sa</a:t>
            </a:r>
            <a:r>
              <a:rPr dirty="0" sz="2400">
                <a:latin typeface="Arial"/>
                <a:cs typeface="Arial"/>
              </a:rPr>
              <a:t>d</a:t>
            </a:r>
            <a:r>
              <a:rPr dirty="0" sz="2400" spc="-5">
                <a:latin typeface="Arial"/>
                <a:cs typeface="Arial"/>
              </a:rPr>
              <a:t>ece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5495" y="2237422"/>
            <a:ext cx="511937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949960" algn="l"/>
                <a:tab pos="1526540" algn="l"/>
                <a:tab pos="2735580" algn="l"/>
                <a:tab pos="3957954" algn="l"/>
              </a:tabLst>
            </a:pPr>
            <a:r>
              <a:rPr dirty="0" sz="2400" spc="-5">
                <a:latin typeface="Arial"/>
                <a:cs typeface="Arial"/>
              </a:rPr>
              <a:t>a</a:t>
            </a:r>
            <a:r>
              <a:rPr dirty="0" sz="2400" spc="5">
                <a:latin typeface="Arial"/>
                <a:cs typeface="Arial"/>
              </a:rPr>
              <a:t>l</a:t>
            </a:r>
            <a:r>
              <a:rPr dirty="0" sz="2400" spc="-10">
                <a:latin typeface="Arial"/>
                <a:cs typeface="Arial"/>
              </a:rPr>
              <a:t>ı</a:t>
            </a:r>
            <a:r>
              <a:rPr dirty="0" sz="2400" spc="-5">
                <a:latin typeface="Arial"/>
                <a:cs typeface="Arial"/>
              </a:rPr>
              <a:t>nı</a:t>
            </a:r>
            <a:r>
              <a:rPr dirty="0" sz="2400" spc="-145">
                <a:latin typeface="Arial"/>
                <a:cs typeface="Arial"/>
              </a:rPr>
              <a:t>r</a:t>
            </a:r>
            <a:r>
              <a:rPr dirty="0" sz="2400">
                <a:latin typeface="Arial"/>
                <a:cs typeface="Arial"/>
              </a:rPr>
              <a:t>.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5">
                <a:latin typeface="Arial"/>
                <a:cs typeface="Arial"/>
              </a:rPr>
              <a:t>B</a:t>
            </a:r>
            <a:r>
              <a:rPr dirty="0" sz="2400">
                <a:latin typeface="Arial"/>
                <a:cs typeface="Arial"/>
              </a:rPr>
              <a:t>u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mod</a:t>
            </a:r>
            <a:r>
              <a:rPr dirty="0" sz="2400" spc="5">
                <a:latin typeface="Arial"/>
                <a:cs typeface="Arial"/>
              </a:rPr>
              <a:t>ü</a:t>
            </a:r>
            <a:r>
              <a:rPr dirty="0" sz="2400" spc="-5">
                <a:latin typeface="Arial"/>
                <a:cs typeface="Arial"/>
              </a:rPr>
              <a:t>l</a:t>
            </a:r>
            <a:r>
              <a:rPr dirty="0" sz="2400">
                <a:latin typeface="Arial"/>
                <a:cs typeface="Arial"/>
              </a:rPr>
              <a:t>ü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çağıran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15">
                <a:latin typeface="Arial"/>
                <a:cs typeface="Arial"/>
              </a:rPr>
              <a:t>p</a:t>
            </a:r>
            <a:r>
              <a:rPr dirty="0" sz="2400">
                <a:latin typeface="Arial"/>
                <a:cs typeface="Arial"/>
              </a:rPr>
              <a:t>ro</a:t>
            </a:r>
            <a:r>
              <a:rPr dirty="0" sz="2400" spc="10">
                <a:latin typeface="Arial"/>
                <a:cs typeface="Arial"/>
              </a:rPr>
              <a:t>g</a:t>
            </a:r>
            <a:r>
              <a:rPr dirty="0" sz="2400">
                <a:latin typeface="Arial"/>
                <a:cs typeface="Arial"/>
              </a:rPr>
              <a:t>ram</a:t>
            </a:r>
            <a:endParaRPr sz="2400">
              <a:latin typeface="Arial"/>
              <a:cs typeface="Arial"/>
            </a:endParaRPr>
          </a:p>
          <a:p>
            <a:pPr algn="ctr" marL="33655">
              <a:lnSpc>
                <a:spcPct val="100000"/>
              </a:lnSpc>
              <a:spcBef>
                <a:spcPts val="5"/>
              </a:spcBef>
              <a:tabLst>
                <a:tab pos="602615" algn="l"/>
                <a:tab pos="1814830" algn="l"/>
                <a:tab pos="3554729" algn="l"/>
              </a:tabLst>
            </a:pPr>
            <a:r>
              <a:rPr dirty="0" sz="2400">
                <a:latin typeface="Arial"/>
                <a:cs typeface="Arial"/>
              </a:rPr>
              <a:t>bu	</a:t>
            </a:r>
            <a:r>
              <a:rPr dirty="0" sz="2400" spc="-5">
                <a:latin typeface="Arial"/>
                <a:cs typeface="Arial"/>
              </a:rPr>
              <a:t>sonucu	</a:t>
            </a:r>
            <a:r>
              <a:rPr dirty="0" sz="2400" spc="-10">
                <a:latin typeface="Arial"/>
                <a:cs typeface="Arial"/>
              </a:rPr>
              <a:t>kullanabilir.	</a:t>
            </a:r>
            <a:r>
              <a:rPr dirty="0" sz="2400" spc="-5">
                <a:latin typeface="Arial"/>
                <a:cs typeface="Arial"/>
              </a:rPr>
              <a:t>Çağrılan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87565" y="2603753"/>
            <a:ext cx="1196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modülün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7117" y="2969323"/>
            <a:ext cx="539051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işlevsel </a:t>
            </a:r>
            <a:r>
              <a:rPr dirty="0" sz="2400">
                <a:latin typeface="Arial"/>
                <a:cs typeface="Arial"/>
              </a:rPr>
              <a:t>olarak </a:t>
            </a:r>
            <a:r>
              <a:rPr dirty="0" sz="2400" spc="-10">
                <a:latin typeface="Arial"/>
                <a:cs typeface="Arial"/>
              </a:rPr>
              <a:t>yaptıkları </a:t>
            </a:r>
            <a:r>
              <a:rPr dirty="0" sz="2400">
                <a:latin typeface="Arial"/>
                <a:cs typeface="Arial"/>
              </a:rPr>
              <a:t>ile ilgili</a:t>
            </a:r>
            <a:r>
              <a:rPr dirty="0" sz="2400" spc="40">
                <a:latin typeface="Arial"/>
                <a:cs typeface="Arial"/>
              </a:rPr>
              <a:t> </a:t>
            </a:r>
            <a:r>
              <a:rPr dirty="0" sz="2400" spc="-15">
                <a:latin typeface="Arial"/>
                <a:cs typeface="Arial"/>
              </a:rPr>
              <a:t>değildir.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49979" y="3591559"/>
            <a:ext cx="2712133" cy="2573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105"/>
              <a:t>Veri</a:t>
            </a:r>
            <a:r>
              <a:rPr dirty="0" spc="-140"/>
              <a:t> </a:t>
            </a:r>
            <a:r>
              <a:rPr dirty="0" spc="-105"/>
              <a:t>Tasarımı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1871979"/>
            <a:ext cx="7503159" cy="19996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240" indent="-2692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79166"/>
              <a:buFont typeface="Wingdings"/>
              <a:buChar char=""/>
              <a:tabLst>
                <a:tab pos="269240" algn="l"/>
              </a:tabLst>
            </a:pPr>
            <a:r>
              <a:rPr dirty="0" sz="2400" spc="-60">
                <a:latin typeface="Arial"/>
                <a:cs typeface="Arial"/>
              </a:rPr>
              <a:t>Yapı </a:t>
            </a:r>
            <a:r>
              <a:rPr dirty="0" sz="2400" spc="-35">
                <a:latin typeface="Arial"/>
                <a:cs typeface="Arial"/>
              </a:rPr>
              <a:t>Tasarımı, </a:t>
            </a:r>
            <a:r>
              <a:rPr dirty="0" sz="2400" spc="-15">
                <a:latin typeface="Arial"/>
                <a:cs typeface="Arial"/>
              </a:rPr>
              <a:t>arayüz </a:t>
            </a:r>
            <a:r>
              <a:rPr dirty="0" sz="2400">
                <a:latin typeface="Arial"/>
                <a:cs typeface="Arial"/>
              </a:rPr>
              <a:t>tasarımı </a:t>
            </a:r>
            <a:r>
              <a:rPr dirty="0" sz="2400" spc="-15">
                <a:latin typeface="Arial"/>
                <a:cs typeface="Arial"/>
              </a:rPr>
              <a:t>ve </a:t>
            </a:r>
            <a:r>
              <a:rPr dirty="0" sz="2400">
                <a:latin typeface="Arial"/>
                <a:cs typeface="Arial"/>
              </a:rPr>
              <a:t>süreç</a:t>
            </a:r>
            <a:r>
              <a:rPr dirty="0" sz="2400" spc="1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tasarımından</a:t>
            </a:r>
            <a:endParaRPr sz="2400">
              <a:latin typeface="Arial"/>
              <a:cs typeface="Arial"/>
            </a:endParaRPr>
          </a:p>
          <a:p>
            <a:pPr algn="ctr" marR="64769">
              <a:lnSpc>
                <a:spcPct val="100000"/>
              </a:lnSpc>
            </a:pPr>
            <a:r>
              <a:rPr dirty="0" sz="2400">
                <a:latin typeface="Arial"/>
                <a:cs typeface="Arial"/>
              </a:rPr>
              <a:t>önce </a:t>
            </a:r>
            <a:r>
              <a:rPr dirty="0" sz="2400" spc="-10">
                <a:latin typeface="Arial"/>
                <a:cs typeface="Arial"/>
              </a:rPr>
              <a:t>yapılması </a:t>
            </a:r>
            <a:r>
              <a:rPr dirty="0" sz="2400">
                <a:latin typeface="Arial"/>
                <a:cs typeface="Arial"/>
              </a:rPr>
              <a:t>gereken ilk </a:t>
            </a:r>
            <a:r>
              <a:rPr dirty="0" sz="2400" spc="-5">
                <a:latin typeface="Arial"/>
                <a:cs typeface="Arial"/>
              </a:rPr>
              <a:t>tasarım </a:t>
            </a:r>
            <a:r>
              <a:rPr dirty="0" sz="2400" spc="-10">
                <a:latin typeface="Arial"/>
                <a:cs typeface="Arial"/>
              </a:rPr>
              <a:t>veri</a:t>
            </a:r>
            <a:r>
              <a:rPr dirty="0" sz="2400" spc="3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tasarımıdır.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450">
              <a:latin typeface="Times New Roman"/>
              <a:cs typeface="Times New Roman"/>
            </a:endParaRPr>
          </a:p>
          <a:p>
            <a:pPr marL="269240" indent="-256540">
              <a:lnSpc>
                <a:spcPct val="100000"/>
              </a:lnSpc>
              <a:buClr>
                <a:srgbClr val="1CACE3"/>
              </a:buClr>
              <a:buSzPct val="79166"/>
              <a:buFont typeface="Wingdings"/>
              <a:buChar char=""/>
              <a:tabLst>
                <a:tab pos="269240" algn="l"/>
              </a:tabLst>
            </a:pPr>
            <a:r>
              <a:rPr dirty="0" sz="2400">
                <a:latin typeface="Arial"/>
                <a:cs typeface="Arial"/>
              </a:rPr>
              <a:t>Bilgi </a:t>
            </a:r>
            <a:r>
              <a:rPr dirty="0" sz="2400" spc="-5">
                <a:latin typeface="Arial"/>
                <a:cs typeface="Arial"/>
              </a:rPr>
              <a:t>saklama </a:t>
            </a:r>
            <a:r>
              <a:rPr dirty="0" sz="2400" spc="-15">
                <a:latin typeface="Arial"/>
                <a:cs typeface="Arial"/>
              </a:rPr>
              <a:t>ve </a:t>
            </a:r>
            <a:r>
              <a:rPr dirty="0" sz="2400" spc="-10">
                <a:latin typeface="Arial"/>
                <a:cs typeface="Arial"/>
              </a:rPr>
              <a:t>soyutlama </a:t>
            </a:r>
            <a:r>
              <a:rPr dirty="0" sz="2400" spc="-5">
                <a:latin typeface="Arial"/>
                <a:cs typeface="Arial"/>
              </a:rPr>
              <a:t>bu işlem için</a:t>
            </a:r>
            <a:r>
              <a:rPr dirty="0" sz="2400" spc="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önemli</a:t>
            </a:r>
            <a:endParaRPr sz="2400">
              <a:latin typeface="Arial"/>
              <a:cs typeface="Arial"/>
            </a:endParaRPr>
          </a:p>
          <a:p>
            <a:pPr marL="269240">
              <a:lnSpc>
                <a:spcPct val="100000"/>
              </a:lnSpc>
            </a:pPr>
            <a:r>
              <a:rPr dirty="0" sz="2400" spc="-15">
                <a:latin typeface="Arial"/>
                <a:cs typeface="Arial"/>
              </a:rPr>
              <a:t>kavramlardır.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77160" y="4178300"/>
            <a:ext cx="4721860" cy="2280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1106106"/>
            <a:ext cx="715581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600" spc="-95"/>
              <a:t>Veri </a:t>
            </a:r>
            <a:r>
              <a:rPr dirty="0" u="none" sz="3600" spc="-80"/>
              <a:t>Tasarımında </a:t>
            </a:r>
            <a:r>
              <a:rPr dirty="0" u="none" sz="3600" spc="-75"/>
              <a:t>Dikkat </a:t>
            </a:r>
            <a:r>
              <a:rPr dirty="0" u="none" sz="3600" spc="-60"/>
              <a:t>Edilecek</a:t>
            </a:r>
            <a:r>
              <a:rPr dirty="0" u="none" sz="3600" spc="10"/>
              <a:t> </a:t>
            </a:r>
            <a:r>
              <a:rPr dirty="0" u="none" sz="3600" spc="-60"/>
              <a:t>Konular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810577" y="1859279"/>
            <a:ext cx="7346950" cy="37452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 spc="-5">
                <a:latin typeface="Arial"/>
                <a:cs typeface="Arial"/>
              </a:rPr>
              <a:t>Değişik </a:t>
            </a:r>
            <a:r>
              <a:rPr dirty="0" sz="1800">
                <a:latin typeface="Arial"/>
                <a:cs typeface="Arial"/>
              </a:rPr>
              <a:t>veri </a:t>
            </a:r>
            <a:r>
              <a:rPr dirty="0" sz="1800" spc="-15">
                <a:latin typeface="Arial"/>
                <a:cs typeface="Arial"/>
              </a:rPr>
              <a:t>yapıları</a:t>
            </a:r>
            <a:r>
              <a:rPr dirty="0" sz="1800" spc="5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değerlendirilmelidir.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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1CACE3"/>
              </a:buClr>
              <a:buFont typeface="Wingdings"/>
              <a:buChar char=""/>
            </a:pPr>
            <a:endParaRPr sz="1650">
              <a:latin typeface="Times New Roman"/>
              <a:cs typeface="Times New Roman"/>
            </a:endParaRPr>
          </a:p>
          <a:p>
            <a:pPr marL="269240" marR="1405255" indent="-256540">
              <a:lnSpc>
                <a:spcPts val="2060"/>
              </a:lnSpc>
              <a:buClr>
                <a:srgbClr val="1CACE3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 spc="-5">
                <a:latin typeface="Arial"/>
                <a:cs typeface="Arial"/>
              </a:rPr>
              <a:t>Bütün veri </a:t>
            </a:r>
            <a:r>
              <a:rPr dirty="0" sz="1800" spc="-15">
                <a:latin typeface="Arial"/>
                <a:cs typeface="Arial"/>
              </a:rPr>
              <a:t>yapıları </a:t>
            </a:r>
            <a:r>
              <a:rPr dirty="0" sz="1800" spc="-5">
                <a:latin typeface="Arial"/>
                <a:cs typeface="Arial"/>
              </a:rPr>
              <a:t>ve bunlar </a:t>
            </a:r>
            <a:r>
              <a:rPr dirty="0" sz="1800" spc="-10">
                <a:latin typeface="Arial"/>
                <a:cs typeface="Arial"/>
              </a:rPr>
              <a:t>üzerinde </a:t>
            </a:r>
            <a:r>
              <a:rPr dirty="0" sz="1800" spc="-15">
                <a:latin typeface="Arial"/>
                <a:cs typeface="Arial"/>
              </a:rPr>
              <a:t>yapılacak </a:t>
            </a:r>
            <a:r>
              <a:rPr dirty="0" sz="1800" spc="-5">
                <a:latin typeface="Arial"/>
                <a:cs typeface="Arial"/>
              </a:rPr>
              <a:t>işlemler  </a:t>
            </a:r>
            <a:r>
              <a:rPr dirty="0" sz="1800" spc="-15">
                <a:latin typeface="Arial"/>
                <a:cs typeface="Arial"/>
              </a:rPr>
              <a:t>tanımlanmalıdır.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"/>
            </a:pPr>
            <a:endParaRPr sz="2000">
              <a:latin typeface="Times New Roman"/>
              <a:cs typeface="Times New Roman"/>
            </a:endParaRPr>
          </a:p>
          <a:p>
            <a:pPr marL="269240" indent="-256540">
              <a:lnSpc>
                <a:spcPct val="100000"/>
              </a:lnSpc>
              <a:spcBef>
                <a:spcPts val="175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>
                <a:latin typeface="Arial"/>
                <a:cs typeface="Arial"/>
              </a:rPr>
              <a:t>Alt </a:t>
            </a:r>
            <a:r>
              <a:rPr dirty="0" sz="1800" spc="-15">
                <a:latin typeface="Arial"/>
                <a:cs typeface="Arial"/>
              </a:rPr>
              <a:t>düzeyde </a:t>
            </a:r>
            <a:r>
              <a:rPr dirty="0" sz="1800" spc="-5">
                <a:latin typeface="Arial"/>
                <a:cs typeface="Arial"/>
              </a:rPr>
              <a:t>tasarım kararları tasarım </a:t>
            </a:r>
            <a:r>
              <a:rPr dirty="0" sz="1800">
                <a:latin typeface="Arial"/>
                <a:cs typeface="Arial"/>
              </a:rPr>
              <a:t>süreci </a:t>
            </a:r>
            <a:r>
              <a:rPr dirty="0" sz="1800" spc="-5">
                <a:latin typeface="Arial"/>
                <a:cs typeface="Arial"/>
              </a:rPr>
              <a:t>içerisinde</a:t>
            </a:r>
            <a:r>
              <a:rPr dirty="0" sz="1800" spc="114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geciktirilmelidir.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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1CACE3"/>
              </a:buClr>
              <a:buFont typeface="Wingdings"/>
              <a:buChar char=""/>
            </a:pPr>
            <a:endParaRPr sz="1550">
              <a:latin typeface="Times New Roman"/>
              <a:cs typeface="Times New Roman"/>
            </a:endParaRPr>
          </a:p>
          <a:p>
            <a:pPr marL="269240" indent="-256540">
              <a:lnSpc>
                <a:spcPct val="100000"/>
              </a:lnSpc>
              <a:buClr>
                <a:srgbClr val="1CACE3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 spc="-10">
                <a:latin typeface="Arial"/>
                <a:cs typeface="Arial"/>
              </a:rPr>
              <a:t>Bazı </a:t>
            </a:r>
            <a:r>
              <a:rPr dirty="0" sz="1800">
                <a:latin typeface="Arial"/>
                <a:cs typeface="Arial"/>
              </a:rPr>
              <a:t>çok </a:t>
            </a:r>
            <a:r>
              <a:rPr dirty="0" sz="1800" spc="-5">
                <a:latin typeface="Arial"/>
                <a:cs typeface="Arial"/>
              </a:rPr>
              <a:t>kullanılan </a:t>
            </a:r>
            <a:r>
              <a:rPr dirty="0" sz="1800">
                <a:latin typeface="Arial"/>
                <a:cs typeface="Arial"/>
              </a:rPr>
              <a:t>veri </a:t>
            </a:r>
            <a:r>
              <a:rPr dirty="0" sz="1800" spc="-15">
                <a:latin typeface="Arial"/>
                <a:cs typeface="Arial"/>
              </a:rPr>
              <a:t>yapıları </a:t>
            </a:r>
            <a:r>
              <a:rPr dirty="0" sz="1800" spc="-5">
                <a:latin typeface="Arial"/>
                <a:cs typeface="Arial"/>
              </a:rPr>
              <a:t>için bir kütüphane</a:t>
            </a:r>
            <a:r>
              <a:rPr dirty="0" sz="1800" spc="80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oluşturulmalıdır.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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CACE3"/>
              </a:buClr>
              <a:buFont typeface="Wingdings"/>
              <a:buChar char=""/>
            </a:pPr>
            <a:endParaRPr sz="1550">
              <a:latin typeface="Times New Roman"/>
              <a:cs typeface="Times New Roman"/>
            </a:endParaRPr>
          </a:p>
          <a:p>
            <a:pPr marL="269240" indent="-256540">
              <a:lnSpc>
                <a:spcPct val="100000"/>
              </a:lnSpc>
              <a:buClr>
                <a:srgbClr val="1CACE3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 spc="-5">
                <a:latin typeface="Arial"/>
                <a:cs typeface="Arial"/>
              </a:rPr>
              <a:t>Kullanılacak programlama dili </a:t>
            </a:r>
            <a:r>
              <a:rPr dirty="0" sz="1800" spc="-10">
                <a:latin typeface="Arial"/>
                <a:cs typeface="Arial"/>
              </a:rPr>
              <a:t>soyut </a:t>
            </a:r>
            <a:r>
              <a:rPr dirty="0" sz="1800">
                <a:latin typeface="Arial"/>
                <a:cs typeface="Arial"/>
              </a:rPr>
              <a:t>veri tiplerini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desteklemelidir.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95"/>
              <a:t>Yapısal</a:t>
            </a:r>
            <a:r>
              <a:rPr dirty="0" spc="-140"/>
              <a:t> </a:t>
            </a:r>
            <a:r>
              <a:rPr dirty="0" spc="-110"/>
              <a:t>Tasarım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1856740"/>
            <a:ext cx="7478395" cy="3008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240" indent="-256540">
              <a:lnSpc>
                <a:spcPts val="2340"/>
              </a:lnSpc>
              <a:spcBef>
                <a:spcPts val="100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269240" algn="l"/>
              </a:tabLst>
            </a:pPr>
            <a:r>
              <a:rPr dirty="0" sz="2000" spc="-25">
                <a:latin typeface="Arial"/>
                <a:cs typeface="Arial"/>
              </a:rPr>
              <a:t>Yapısal </a:t>
            </a:r>
            <a:r>
              <a:rPr dirty="0" sz="2000" spc="-30">
                <a:latin typeface="Arial"/>
                <a:cs typeface="Arial"/>
              </a:rPr>
              <a:t>Tasarımın </a:t>
            </a:r>
            <a:r>
              <a:rPr dirty="0" sz="2000">
                <a:latin typeface="Arial"/>
                <a:cs typeface="Arial"/>
              </a:rPr>
              <a:t>ana </a:t>
            </a:r>
            <a:r>
              <a:rPr dirty="0" sz="2000" spc="5">
                <a:latin typeface="Arial"/>
                <a:cs typeface="Arial"/>
              </a:rPr>
              <a:t>hedefi </a:t>
            </a:r>
            <a:r>
              <a:rPr dirty="0" sz="2000">
                <a:latin typeface="Arial"/>
                <a:cs typeface="Arial"/>
              </a:rPr>
              <a:t>modüler bir </a:t>
            </a:r>
            <a:r>
              <a:rPr dirty="0" sz="2000" spc="-5">
                <a:latin typeface="Arial"/>
                <a:cs typeface="Arial"/>
              </a:rPr>
              <a:t>yapı geliştirip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modüller</a:t>
            </a:r>
            <a:endParaRPr sz="2000">
              <a:latin typeface="Arial"/>
              <a:cs typeface="Arial"/>
            </a:endParaRPr>
          </a:p>
          <a:p>
            <a:pPr marL="269240">
              <a:lnSpc>
                <a:spcPts val="2340"/>
              </a:lnSpc>
            </a:pPr>
            <a:r>
              <a:rPr dirty="0" sz="2000" spc="-5">
                <a:latin typeface="Arial"/>
                <a:cs typeface="Arial"/>
              </a:rPr>
              <a:t>arasındaki </a:t>
            </a:r>
            <a:r>
              <a:rPr dirty="0" sz="2000">
                <a:latin typeface="Arial"/>
                <a:cs typeface="Arial"/>
              </a:rPr>
              <a:t>kontrol </a:t>
            </a:r>
            <a:r>
              <a:rPr dirty="0" sz="2000" spc="-10">
                <a:latin typeface="Arial"/>
                <a:cs typeface="Arial"/>
              </a:rPr>
              <a:t>ilişkilerini </a:t>
            </a:r>
            <a:r>
              <a:rPr dirty="0" sz="2000">
                <a:latin typeface="Arial"/>
                <a:cs typeface="Arial"/>
              </a:rPr>
              <a:t>temsil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5">
                <a:latin typeface="Arial"/>
                <a:cs typeface="Arial"/>
              </a:rPr>
              <a:t>etmektir.</a:t>
            </a:r>
            <a:endParaRPr sz="2000">
              <a:latin typeface="Arial"/>
              <a:cs typeface="Arial"/>
            </a:endParaRPr>
          </a:p>
          <a:p>
            <a:pPr marL="269240" marR="217170" indent="-256540">
              <a:lnSpc>
                <a:spcPts val="2280"/>
              </a:lnSpc>
              <a:spcBef>
                <a:spcPts val="150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 spc="-20">
                <a:latin typeface="Arial"/>
                <a:cs typeface="Arial"/>
              </a:rPr>
              <a:t>Ayrıca </a:t>
            </a:r>
            <a:r>
              <a:rPr dirty="0" sz="2000" spc="-5">
                <a:latin typeface="Arial"/>
                <a:cs typeface="Arial"/>
              </a:rPr>
              <a:t>yapısal tasarım bazen </a:t>
            </a:r>
            <a:r>
              <a:rPr dirty="0" sz="2000">
                <a:latin typeface="Arial"/>
                <a:cs typeface="Arial"/>
              </a:rPr>
              <a:t>de </a:t>
            </a:r>
            <a:r>
              <a:rPr dirty="0" sz="2000" spc="-5">
                <a:latin typeface="Arial"/>
                <a:cs typeface="Arial"/>
              </a:rPr>
              <a:t>veri akışlarını </a:t>
            </a:r>
            <a:r>
              <a:rPr dirty="0" sz="2000">
                <a:latin typeface="Arial"/>
                <a:cs typeface="Arial"/>
              </a:rPr>
              <a:t>gösteren </a:t>
            </a:r>
            <a:r>
              <a:rPr dirty="0" sz="2000" spc="-5">
                <a:latin typeface="Arial"/>
                <a:cs typeface="Arial"/>
              </a:rPr>
              <a:t>biçime  </a:t>
            </a:r>
            <a:r>
              <a:rPr dirty="0" sz="2000" spc="-10">
                <a:latin typeface="Arial"/>
                <a:cs typeface="Arial"/>
              </a:rPr>
              <a:t>dönüştürülebilir.</a:t>
            </a:r>
            <a:endParaRPr sz="20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265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269240" algn="l"/>
              </a:tabLst>
            </a:pPr>
            <a:r>
              <a:rPr dirty="0" sz="2000" spc="-30">
                <a:latin typeface="Arial"/>
                <a:cs typeface="Arial"/>
              </a:rPr>
              <a:t>Veri </a:t>
            </a:r>
            <a:r>
              <a:rPr dirty="0" sz="2000" spc="-5">
                <a:latin typeface="Arial"/>
                <a:cs typeface="Arial"/>
              </a:rPr>
              <a:t>Akışları Üç </a:t>
            </a:r>
            <a:r>
              <a:rPr dirty="0" sz="2000">
                <a:latin typeface="Arial"/>
                <a:cs typeface="Arial"/>
              </a:rPr>
              <a:t>parçada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incelenebilir</a:t>
            </a:r>
            <a:endParaRPr sz="2000">
              <a:latin typeface="Arial"/>
              <a:cs typeface="Arial"/>
            </a:endParaRPr>
          </a:p>
          <a:p>
            <a:pPr lvl="1" marL="570865" indent="-215900">
              <a:lnSpc>
                <a:spcPct val="100000"/>
              </a:lnSpc>
              <a:spcBef>
                <a:spcPts val="500"/>
              </a:spcBef>
              <a:buClr>
                <a:srgbClr val="9999FF"/>
              </a:buClr>
              <a:buSzPct val="69047"/>
              <a:buFont typeface="Wingdings"/>
              <a:buChar char=""/>
              <a:tabLst>
                <a:tab pos="571500" algn="l"/>
              </a:tabLst>
            </a:pPr>
            <a:r>
              <a:rPr dirty="0" sz="2100" spc="-5">
                <a:latin typeface="Arial"/>
                <a:cs typeface="Arial"/>
              </a:rPr>
              <a:t>Girdi</a:t>
            </a:r>
            <a:r>
              <a:rPr dirty="0" sz="2100" spc="-195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Akışı</a:t>
            </a:r>
            <a:endParaRPr sz="2100">
              <a:latin typeface="Arial"/>
              <a:cs typeface="Arial"/>
            </a:endParaRPr>
          </a:p>
          <a:p>
            <a:pPr lvl="1" marL="570865" indent="-215900">
              <a:lnSpc>
                <a:spcPct val="100000"/>
              </a:lnSpc>
              <a:spcBef>
                <a:spcPts val="520"/>
              </a:spcBef>
              <a:buClr>
                <a:srgbClr val="9999FF"/>
              </a:buClr>
              <a:buSzPct val="69047"/>
              <a:buFont typeface="Wingdings"/>
              <a:buChar char=""/>
              <a:tabLst>
                <a:tab pos="571500" algn="l"/>
              </a:tabLst>
            </a:pPr>
            <a:r>
              <a:rPr dirty="0" sz="2100" spc="-5">
                <a:latin typeface="Arial"/>
                <a:cs typeface="Arial"/>
              </a:rPr>
              <a:t>Çıktı</a:t>
            </a:r>
            <a:r>
              <a:rPr dirty="0" sz="2100" spc="-190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Akışı</a:t>
            </a:r>
            <a:endParaRPr sz="2100">
              <a:latin typeface="Arial"/>
              <a:cs typeface="Arial"/>
            </a:endParaRPr>
          </a:p>
          <a:p>
            <a:pPr lvl="1" marL="570865" indent="-215900">
              <a:lnSpc>
                <a:spcPct val="100000"/>
              </a:lnSpc>
              <a:spcBef>
                <a:spcPts val="500"/>
              </a:spcBef>
              <a:buClr>
                <a:srgbClr val="9999FF"/>
              </a:buClr>
              <a:buSzPct val="69047"/>
              <a:buFont typeface="Wingdings"/>
              <a:buChar char=""/>
              <a:tabLst>
                <a:tab pos="571500" algn="l"/>
              </a:tabLst>
            </a:pPr>
            <a:r>
              <a:rPr dirty="0" sz="2100" spc="-5">
                <a:latin typeface="Arial"/>
                <a:cs typeface="Arial"/>
              </a:rPr>
              <a:t>İşlem</a:t>
            </a:r>
            <a:r>
              <a:rPr dirty="0" sz="2100" spc="-120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Akışı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25520" y="3810000"/>
            <a:ext cx="4108328" cy="2354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70"/>
              <a:t>Ayrıntı </a:t>
            </a:r>
            <a:r>
              <a:rPr dirty="0" spc="-100"/>
              <a:t>Tasarım- </a:t>
            </a:r>
            <a:r>
              <a:rPr dirty="0" spc="-60"/>
              <a:t>Süreç</a:t>
            </a:r>
            <a:r>
              <a:rPr dirty="0" spc="-55"/>
              <a:t> </a:t>
            </a:r>
            <a:r>
              <a:rPr dirty="0" spc="-105"/>
              <a:t>Tasarımı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1707408"/>
            <a:ext cx="7063740" cy="2675255"/>
          </a:xfrm>
          <a:prstGeom prst="rect">
            <a:avLst/>
          </a:prstGeom>
        </p:spPr>
        <p:txBody>
          <a:bodyPr wrap="square" lIns="0" tIns="164465" rIns="0" bIns="0" rtlCol="0" vert="horz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1295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>
                <a:latin typeface="Arial"/>
                <a:cs typeface="Arial"/>
              </a:rPr>
              <a:t>Süreç </a:t>
            </a:r>
            <a:r>
              <a:rPr dirty="0" sz="1800" spc="-5">
                <a:latin typeface="Arial"/>
                <a:cs typeface="Arial"/>
              </a:rPr>
              <a:t>tasarımı; </a:t>
            </a:r>
            <a:r>
              <a:rPr dirty="0" sz="1800">
                <a:latin typeface="Arial"/>
                <a:cs typeface="Arial"/>
              </a:rPr>
              <a:t>veri, </a:t>
            </a:r>
            <a:r>
              <a:rPr dirty="0" sz="1800" spc="-15">
                <a:latin typeface="Arial"/>
                <a:cs typeface="Arial"/>
              </a:rPr>
              <a:t>yapı </a:t>
            </a:r>
            <a:r>
              <a:rPr dirty="0" sz="1800">
                <a:latin typeface="Arial"/>
                <a:cs typeface="Arial"/>
              </a:rPr>
              <a:t>ve </a:t>
            </a:r>
            <a:r>
              <a:rPr dirty="0" sz="1800" spc="-5">
                <a:latin typeface="Arial"/>
                <a:cs typeface="Arial"/>
              </a:rPr>
              <a:t>ara </a:t>
            </a:r>
            <a:r>
              <a:rPr dirty="0" sz="1800" spc="-20">
                <a:latin typeface="Arial"/>
                <a:cs typeface="Arial"/>
              </a:rPr>
              <a:t>yüz </a:t>
            </a:r>
            <a:r>
              <a:rPr dirty="0" sz="1800" spc="-5">
                <a:latin typeface="Arial"/>
                <a:cs typeface="Arial"/>
              </a:rPr>
              <a:t>tasarımından </a:t>
            </a:r>
            <a:r>
              <a:rPr dirty="0" sz="1800">
                <a:latin typeface="Arial"/>
                <a:cs typeface="Arial"/>
              </a:rPr>
              <a:t>sonra</a:t>
            </a:r>
            <a:r>
              <a:rPr dirty="0" sz="1800" spc="125">
                <a:latin typeface="Arial"/>
                <a:cs typeface="Arial"/>
              </a:rPr>
              <a:t> </a:t>
            </a:r>
            <a:r>
              <a:rPr dirty="0" sz="1800" spc="-30">
                <a:latin typeface="Arial"/>
                <a:cs typeface="Arial"/>
              </a:rPr>
              <a:t>yapılır.</a:t>
            </a:r>
            <a:endParaRPr sz="18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20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 spc="-5">
                <a:latin typeface="Arial"/>
                <a:cs typeface="Arial"/>
              </a:rPr>
              <a:t>İdeal şartlarda bütün </a:t>
            </a:r>
            <a:r>
              <a:rPr dirty="0" sz="1800">
                <a:latin typeface="Arial"/>
                <a:cs typeface="Arial"/>
              </a:rPr>
              <a:t>algoritmik </a:t>
            </a:r>
            <a:r>
              <a:rPr dirty="0" sz="1800" spc="-15">
                <a:latin typeface="Arial"/>
                <a:cs typeface="Arial"/>
              </a:rPr>
              <a:t>detayın </a:t>
            </a:r>
            <a:r>
              <a:rPr dirty="0" sz="1800" spc="-5">
                <a:latin typeface="Arial"/>
                <a:cs typeface="Arial"/>
              </a:rPr>
              <a:t>belirtilmesi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amaçlanır.</a:t>
            </a:r>
            <a:endParaRPr sz="1800">
              <a:latin typeface="Arial"/>
              <a:cs typeface="Arial"/>
            </a:endParaRPr>
          </a:p>
          <a:p>
            <a:pPr marL="269240" marR="64769" indent="-256540">
              <a:lnSpc>
                <a:spcPts val="2060"/>
              </a:lnSpc>
              <a:spcBef>
                <a:spcPts val="1335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 spc="-20">
                <a:latin typeface="Arial"/>
                <a:cs typeface="Arial"/>
              </a:rPr>
              <a:t>Ayrıca </a:t>
            </a:r>
            <a:r>
              <a:rPr dirty="0" sz="1800">
                <a:latin typeface="Arial"/>
                <a:cs typeface="Arial"/>
              </a:rPr>
              <a:t>süreç </a:t>
            </a:r>
            <a:r>
              <a:rPr dirty="0" sz="1800" spc="-5">
                <a:latin typeface="Arial"/>
                <a:cs typeface="Arial"/>
              </a:rPr>
              <a:t>belirtiminin </a:t>
            </a:r>
            <a:r>
              <a:rPr dirty="0" sz="1800">
                <a:latin typeface="Arial"/>
                <a:cs typeface="Arial"/>
              </a:rPr>
              <a:t>tek </a:t>
            </a:r>
            <a:r>
              <a:rPr dirty="0" sz="1800" spc="-5">
                <a:latin typeface="Arial"/>
                <a:cs typeface="Arial"/>
              </a:rPr>
              <a:t>anlamı olması </a:t>
            </a:r>
            <a:r>
              <a:rPr dirty="0" sz="1800" spc="-15">
                <a:latin typeface="Arial"/>
                <a:cs typeface="Arial"/>
              </a:rPr>
              <a:t>gerekir, </a:t>
            </a:r>
            <a:r>
              <a:rPr dirty="0" sz="1800" spc="-5">
                <a:latin typeface="Arial"/>
                <a:cs typeface="Arial"/>
              </a:rPr>
              <a:t>değişik şahıslar  tarafından </a:t>
            </a:r>
            <a:r>
              <a:rPr dirty="0" sz="1800">
                <a:latin typeface="Arial"/>
                <a:cs typeface="Arial"/>
              </a:rPr>
              <a:t>farklı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yorumlanmamalıdır.</a:t>
            </a:r>
            <a:endParaRPr sz="1800">
              <a:latin typeface="Arial"/>
              <a:cs typeface="Arial"/>
            </a:endParaRPr>
          </a:p>
          <a:p>
            <a:pPr marL="269240" marR="5080" indent="-256540">
              <a:lnSpc>
                <a:spcPts val="2060"/>
              </a:lnSpc>
              <a:spcBef>
                <a:spcPts val="128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 spc="-5">
                <a:latin typeface="Arial"/>
                <a:cs typeface="Arial"/>
              </a:rPr>
              <a:t>Doğal diller kullanılabilir (açıklamalarda, </a:t>
            </a:r>
            <a:r>
              <a:rPr dirty="0" sz="1800">
                <a:latin typeface="Arial"/>
                <a:cs typeface="Arial"/>
              </a:rPr>
              <a:t>çünkü </a:t>
            </a:r>
            <a:r>
              <a:rPr dirty="0" sz="1800" spc="-5">
                <a:latin typeface="Arial"/>
                <a:cs typeface="Arial"/>
              </a:rPr>
              <a:t>doğal dil </a:t>
            </a:r>
            <a:r>
              <a:rPr dirty="0" sz="1800">
                <a:latin typeface="Arial"/>
                <a:cs typeface="Arial"/>
              </a:rPr>
              <a:t>tek </a:t>
            </a:r>
            <a:r>
              <a:rPr dirty="0" sz="1800" spc="-5">
                <a:latin typeface="Arial"/>
                <a:cs typeface="Arial"/>
              </a:rPr>
              <a:t>anlamlı  değildir)</a:t>
            </a:r>
            <a:endParaRPr sz="18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13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>
                <a:latin typeface="Arial"/>
                <a:cs typeface="Arial"/>
              </a:rPr>
              <a:t>Süreç </a:t>
            </a:r>
            <a:r>
              <a:rPr dirty="0" sz="1800" spc="-25">
                <a:latin typeface="Arial"/>
                <a:cs typeface="Arial"/>
              </a:rPr>
              <a:t>Tanımlama </a:t>
            </a:r>
            <a:r>
              <a:rPr dirty="0" sz="1800" spc="-5">
                <a:latin typeface="Arial"/>
                <a:cs typeface="Arial"/>
              </a:rPr>
              <a:t>Dili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(PDL)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74259" y="3596640"/>
            <a:ext cx="2382519" cy="2379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95"/>
              <a:t>Yapısal </a:t>
            </a:r>
            <a:r>
              <a:rPr dirty="0" spc="-90"/>
              <a:t>Program</a:t>
            </a:r>
            <a:r>
              <a:rPr dirty="0" spc="-60"/>
              <a:t> </a:t>
            </a:r>
            <a:r>
              <a:rPr dirty="0" spc="-95"/>
              <a:t>Yapıları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1809331"/>
            <a:ext cx="5166360" cy="316039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470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269240" algn="l"/>
              </a:tabLst>
            </a:pPr>
            <a:r>
              <a:rPr dirty="0" sz="2000" spc="-25">
                <a:latin typeface="Arial"/>
                <a:cs typeface="Arial"/>
              </a:rPr>
              <a:t>Yapısal </a:t>
            </a:r>
            <a:r>
              <a:rPr dirty="0" sz="2000">
                <a:latin typeface="Arial"/>
                <a:cs typeface="Arial"/>
              </a:rPr>
              <a:t>programlamanın </a:t>
            </a:r>
            <a:r>
              <a:rPr dirty="0" sz="2000" spc="5">
                <a:latin typeface="Arial"/>
                <a:cs typeface="Arial"/>
              </a:rPr>
              <a:t>temel</a:t>
            </a:r>
            <a:r>
              <a:rPr dirty="0" sz="2000" spc="-1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amacı;</a:t>
            </a:r>
            <a:endParaRPr sz="2000">
              <a:latin typeface="Arial"/>
              <a:cs typeface="Arial"/>
            </a:endParaRPr>
          </a:p>
          <a:p>
            <a:pPr lvl="1" marL="570865" indent="-215900">
              <a:lnSpc>
                <a:spcPct val="100000"/>
              </a:lnSpc>
              <a:spcBef>
                <a:spcPts val="400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1500" algn="l"/>
              </a:tabLst>
            </a:pPr>
            <a:r>
              <a:rPr dirty="0" sz="2000" spc="5">
                <a:latin typeface="Arial"/>
                <a:cs typeface="Arial"/>
              </a:rPr>
              <a:t>program </a:t>
            </a:r>
            <a:r>
              <a:rPr dirty="0" sz="2000">
                <a:latin typeface="Arial"/>
                <a:cs typeface="Arial"/>
              </a:rPr>
              <a:t>karmaşıklığını </a:t>
            </a:r>
            <a:r>
              <a:rPr dirty="0" sz="2000" spc="10">
                <a:latin typeface="Arial"/>
                <a:cs typeface="Arial"/>
              </a:rPr>
              <a:t>en </a:t>
            </a:r>
            <a:r>
              <a:rPr dirty="0" sz="2000" spc="5">
                <a:latin typeface="Arial"/>
                <a:cs typeface="Arial"/>
              </a:rPr>
              <a:t>aza</a:t>
            </a:r>
            <a:r>
              <a:rPr dirty="0" sz="2000" spc="3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indirmek,</a:t>
            </a:r>
            <a:endParaRPr sz="2000">
              <a:latin typeface="Arial"/>
              <a:cs typeface="Arial"/>
            </a:endParaRPr>
          </a:p>
          <a:p>
            <a:pPr lvl="1" marL="570865" indent="-215900">
              <a:lnSpc>
                <a:spcPct val="100000"/>
              </a:lnSpc>
              <a:spcBef>
                <a:spcPts val="385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1500" algn="l"/>
              </a:tabLst>
            </a:pPr>
            <a:r>
              <a:rPr dirty="0" sz="2000" spc="10">
                <a:latin typeface="Arial"/>
                <a:cs typeface="Arial"/>
              </a:rPr>
              <a:t>program </a:t>
            </a:r>
            <a:r>
              <a:rPr dirty="0" sz="2000">
                <a:latin typeface="Arial"/>
                <a:cs typeface="Arial"/>
              </a:rPr>
              <a:t>anlaşılabilirliğini</a:t>
            </a:r>
            <a:r>
              <a:rPr dirty="0" sz="2000" spc="114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artırmaktır.</a:t>
            </a:r>
            <a:endParaRPr sz="20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340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269240" algn="l"/>
              </a:tabLst>
            </a:pPr>
            <a:r>
              <a:rPr dirty="0" sz="2000">
                <a:latin typeface="Arial"/>
                <a:cs typeface="Arial"/>
              </a:rPr>
              <a:t>Bu amaçla şu </a:t>
            </a:r>
            <a:r>
              <a:rPr dirty="0" sz="2000" spc="-10">
                <a:latin typeface="Arial"/>
                <a:cs typeface="Arial"/>
              </a:rPr>
              <a:t>yapıları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kullanılır;</a:t>
            </a:r>
            <a:endParaRPr sz="2000">
              <a:latin typeface="Arial"/>
              <a:cs typeface="Arial"/>
            </a:endParaRPr>
          </a:p>
          <a:p>
            <a:pPr lvl="1" marL="570865" indent="-215900">
              <a:lnSpc>
                <a:spcPct val="100000"/>
              </a:lnSpc>
              <a:spcBef>
                <a:spcPts val="500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1500" algn="l"/>
              </a:tabLst>
            </a:pPr>
            <a:r>
              <a:rPr dirty="0" sz="2000">
                <a:latin typeface="Arial"/>
                <a:cs typeface="Arial"/>
              </a:rPr>
              <a:t>Ardışıl </a:t>
            </a:r>
            <a:r>
              <a:rPr dirty="0" sz="2000" spc="5">
                <a:latin typeface="Arial"/>
                <a:cs typeface="Arial"/>
              </a:rPr>
              <a:t>İşlem</a:t>
            </a:r>
            <a:r>
              <a:rPr dirty="0" sz="2000" spc="7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yapısı</a:t>
            </a:r>
            <a:endParaRPr sz="2000">
              <a:latin typeface="Arial"/>
              <a:cs typeface="Arial"/>
            </a:endParaRPr>
          </a:p>
          <a:p>
            <a:pPr lvl="1" marL="570865" indent="-215900">
              <a:lnSpc>
                <a:spcPct val="100000"/>
              </a:lnSpc>
              <a:spcBef>
                <a:spcPts val="520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1500" algn="l"/>
              </a:tabLst>
            </a:pPr>
            <a:r>
              <a:rPr dirty="0" sz="2000">
                <a:latin typeface="Arial"/>
                <a:cs typeface="Arial"/>
              </a:rPr>
              <a:t>Koşullu </a:t>
            </a:r>
            <a:r>
              <a:rPr dirty="0" sz="2000" spc="5">
                <a:latin typeface="Arial"/>
                <a:cs typeface="Arial"/>
              </a:rPr>
              <a:t>işlem</a:t>
            </a:r>
            <a:r>
              <a:rPr dirty="0" sz="2000" spc="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yapısı</a:t>
            </a:r>
            <a:endParaRPr sz="2000">
              <a:latin typeface="Arial"/>
              <a:cs typeface="Arial"/>
            </a:endParaRPr>
          </a:p>
          <a:p>
            <a:pPr lvl="1" marL="570865" indent="-215900">
              <a:lnSpc>
                <a:spcPct val="100000"/>
              </a:lnSpc>
              <a:spcBef>
                <a:spcPts val="525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1500" algn="l"/>
              </a:tabLst>
            </a:pPr>
            <a:r>
              <a:rPr dirty="0" sz="2000" spc="5">
                <a:latin typeface="Arial"/>
                <a:cs typeface="Arial"/>
              </a:rPr>
              <a:t>Döngü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yapısı</a:t>
            </a:r>
            <a:endParaRPr sz="20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440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269240" algn="l"/>
              </a:tabLst>
            </a:pPr>
            <a:r>
              <a:rPr dirty="0" sz="2000" spc="-5">
                <a:latin typeface="Arial"/>
                <a:cs typeface="Arial"/>
              </a:rPr>
              <a:t>GOTO </a:t>
            </a:r>
            <a:r>
              <a:rPr dirty="0" sz="2000">
                <a:latin typeface="Arial"/>
                <a:cs typeface="Arial"/>
              </a:rPr>
              <a:t>kullanımı </a:t>
            </a:r>
            <a:r>
              <a:rPr dirty="0" sz="2000" spc="-10">
                <a:latin typeface="Arial"/>
                <a:cs typeface="Arial"/>
              </a:rPr>
              <a:t>uygun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değildir.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83857" y="3084702"/>
            <a:ext cx="3245284" cy="24909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77646"/>
            <a:ext cx="68529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4400" spc="-80"/>
              <a:t>Program </a:t>
            </a:r>
            <a:r>
              <a:rPr dirty="0" u="none" sz="4400" spc="-45"/>
              <a:t>Akış </a:t>
            </a:r>
            <a:r>
              <a:rPr dirty="0" u="none" sz="4400" spc="-70"/>
              <a:t>Diyagramı</a:t>
            </a:r>
            <a:r>
              <a:rPr dirty="0" u="none" sz="4400" spc="-140"/>
              <a:t> </a:t>
            </a:r>
            <a:r>
              <a:rPr dirty="0" u="none" sz="4400" spc="-90"/>
              <a:t>Yapıları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5426709" y="2640329"/>
            <a:ext cx="1643380" cy="505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426709" y="2640329"/>
            <a:ext cx="1643380" cy="505459"/>
          </a:xfrm>
          <a:prstGeom prst="rect">
            <a:avLst/>
          </a:prstGeom>
          <a:ln w="27940">
            <a:solidFill>
              <a:srgbClr val="124262"/>
            </a:solidFill>
          </a:ln>
        </p:spPr>
        <p:txBody>
          <a:bodyPr wrap="square" lIns="0" tIns="99060" rIns="0" bIns="0" rtlCol="0" vert="horz">
            <a:spAutoFit/>
          </a:bodyPr>
          <a:lstStyle/>
          <a:p>
            <a:pPr marL="428625">
              <a:lnSpc>
                <a:spcPct val="100000"/>
              </a:lnSpc>
              <a:spcBef>
                <a:spcPts val="780"/>
              </a:spcBef>
            </a:pPr>
            <a:r>
              <a:rPr dirty="0" sz="1800" spc="-10" b="1">
                <a:latin typeface="Calibri"/>
                <a:cs typeface="Calibri"/>
              </a:rPr>
              <a:t>Sayı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oku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26709" y="3463290"/>
            <a:ext cx="1643380" cy="5054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426709" y="3463290"/>
            <a:ext cx="1643380" cy="505459"/>
          </a:xfrm>
          <a:prstGeom prst="rect">
            <a:avLst/>
          </a:prstGeom>
          <a:ln w="27940">
            <a:solidFill>
              <a:srgbClr val="124262"/>
            </a:solidFill>
          </a:ln>
        </p:spPr>
        <p:txBody>
          <a:bodyPr wrap="square" lIns="0" tIns="100330" rIns="0" bIns="0" rtlCol="0" vert="horz">
            <a:spAutoFit/>
          </a:bodyPr>
          <a:lstStyle/>
          <a:p>
            <a:pPr marL="377825">
              <a:lnSpc>
                <a:spcPct val="100000"/>
              </a:lnSpc>
              <a:spcBef>
                <a:spcPts val="790"/>
              </a:spcBef>
            </a:pPr>
            <a:r>
              <a:rPr dirty="0" sz="1800" b="1">
                <a:latin typeface="Calibri"/>
                <a:cs typeface="Calibri"/>
              </a:rPr>
              <a:t>2 </a:t>
            </a:r>
            <a:r>
              <a:rPr dirty="0" sz="1800" spc="-5" b="1">
                <a:latin typeface="Calibri"/>
                <a:cs typeface="Calibri"/>
              </a:rPr>
              <a:t>ile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Çarp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26709" y="4286250"/>
            <a:ext cx="1643380" cy="5054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426709" y="4286250"/>
            <a:ext cx="1643380" cy="505459"/>
          </a:xfrm>
          <a:prstGeom prst="rect">
            <a:avLst/>
          </a:prstGeom>
          <a:ln w="27940">
            <a:solidFill>
              <a:srgbClr val="124262"/>
            </a:solidFill>
          </a:ln>
        </p:spPr>
        <p:txBody>
          <a:bodyPr wrap="square" lIns="0" tIns="101600" rIns="0" bIns="0" rtlCol="0" vert="horz">
            <a:spAutoFit/>
          </a:bodyPr>
          <a:lstStyle/>
          <a:p>
            <a:pPr marL="133985">
              <a:lnSpc>
                <a:spcPct val="100000"/>
              </a:lnSpc>
              <a:spcBef>
                <a:spcPts val="800"/>
              </a:spcBef>
            </a:pPr>
            <a:r>
              <a:rPr dirty="0" sz="1800" spc="-5" b="1">
                <a:latin typeface="Calibri"/>
                <a:cs typeface="Calibri"/>
              </a:rPr>
              <a:t>Sonucu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Göster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05220" y="3145789"/>
            <a:ext cx="83820" cy="319405"/>
          </a:xfrm>
          <a:custGeom>
            <a:avLst/>
            <a:gdLst/>
            <a:ahLst/>
            <a:cxnLst/>
            <a:rect l="l" t="t" r="r" b="b"/>
            <a:pathLst>
              <a:path w="83820" h="319404">
                <a:moveTo>
                  <a:pt x="27939" y="235204"/>
                </a:moveTo>
                <a:lnTo>
                  <a:pt x="0" y="235204"/>
                </a:lnTo>
                <a:lnTo>
                  <a:pt x="41909" y="319024"/>
                </a:lnTo>
                <a:lnTo>
                  <a:pt x="76834" y="249174"/>
                </a:lnTo>
                <a:lnTo>
                  <a:pt x="27939" y="249174"/>
                </a:lnTo>
                <a:lnTo>
                  <a:pt x="27939" y="235204"/>
                </a:lnTo>
                <a:close/>
              </a:path>
              <a:path w="83820" h="319404">
                <a:moveTo>
                  <a:pt x="55879" y="0"/>
                </a:moveTo>
                <a:lnTo>
                  <a:pt x="27939" y="0"/>
                </a:lnTo>
                <a:lnTo>
                  <a:pt x="27939" y="249174"/>
                </a:lnTo>
                <a:lnTo>
                  <a:pt x="55879" y="249174"/>
                </a:lnTo>
                <a:lnTo>
                  <a:pt x="55879" y="0"/>
                </a:lnTo>
                <a:close/>
              </a:path>
              <a:path w="83820" h="319404">
                <a:moveTo>
                  <a:pt x="83819" y="235204"/>
                </a:moveTo>
                <a:lnTo>
                  <a:pt x="55879" y="235204"/>
                </a:lnTo>
                <a:lnTo>
                  <a:pt x="55879" y="249174"/>
                </a:lnTo>
                <a:lnTo>
                  <a:pt x="76834" y="249174"/>
                </a:lnTo>
                <a:lnTo>
                  <a:pt x="83819" y="235204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205220" y="3968750"/>
            <a:ext cx="83820" cy="319405"/>
          </a:xfrm>
          <a:custGeom>
            <a:avLst/>
            <a:gdLst/>
            <a:ahLst/>
            <a:cxnLst/>
            <a:rect l="l" t="t" r="r" b="b"/>
            <a:pathLst>
              <a:path w="83820" h="319404">
                <a:moveTo>
                  <a:pt x="27939" y="235204"/>
                </a:moveTo>
                <a:lnTo>
                  <a:pt x="0" y="235204"/>
                </a:lnTo>
                <a:lnTo>
                  <a:pt x="41909" y="319024"/>
                </a:lnTo>
                <a:lnTo>
                  <a:pt x="76834" y="249174"/>
                </a:lnTo>
                <a:lnTo>
                  <a:pt x="27939" y="249174"/>
                </a:lnTo>
                <a:lnTo>
                  <a:pt x="27939" y="235204"/>
                </a:lnTo>
                <a:close/>
              </a:path>
              <a:path w="83820" h="319404">
                <a:moveTo>
                  <a:pt x="55879" y="0"/>
                </a:moveTo>
                <a:lnTo>
                  <a:pt x="27939" y="0"/>
                </a:lnTo>
                <a:lnTo>
                  <a:pt x="27939" y="249174"/>
                </a:lnTo>
                <a:lnTo>
                  <a:pt x="55879" y="249174"/>
                </a:lnTo>
                <a:lnTo>
                  <a:pt x="55879" y="0"/>
                </a:lnTo>
                <a:close/>
              </a:path>
              <a:path w="83820" h="319404">
                <a:moveTo>
                  <a:pt x="83819" y="235204"/>
                </a:moveTo>
                <a:lnTo>
                  <a:pt x="55879" y="235204"/>
                </a:lnTo>
                <a:lnTo>
                  <a:pt x="55879" y="249174"/>
                </a:lnTo>
                <a:lnTo>
                  <a:pt x="76834" y="249174"/>
                </a:lnTo>
                <a:lnTo>
                  <a:pt x="83819" y="235204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340610" y="3145789"/>
            <a:ext cx="1475739" cy="8788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340610" y="3145789"/>
            <a:ext cx="1475740" cy="878840"/>
          </a:xfrm>
          <a:custGeom>
            <a:avLst/>
            <a:gdLst/>
            <a:ahLst/>
            <a:cxnLst/>
            <a:rect l="l" t="t" r="r" b="b"/>
            <a:pathLst>
              <a:path w="1475739" h="878839">
                <a:moveTo>
                  <a:pt x="0" y="146431"/>
                </a:moveTo>
                <a:lnTo>
                  <a:pt x="7462" y="100136"/>
                </a:lnTo>
                <a:lnTo>
                  <a:pt x="28244" y="59938"/>
                </a:lnTo>
                <a:lnTo>
                  <a:pt x="59938" y="28244"/>
                </a:lnTo>
                <a:lnTo>
                  <a:pt x="100136" y="7462"/>
                </a:lnTo>
                <a:lnTo>
                  <a:pt x="146431" y="0"/>
                </a:lnTo>
                <a:lnTo>
                  <a:pt x="1329309" y="0"/>
                </a:lnTo>
                <a:lnTo>
                  <a:pt x="1375603" y="7462"/>
                </a:lnTo>
                <a:lnTo>
                  <a:pt x="1415801" y="28244"/>
                </a:lnTo>
                <a:lnTo>
                  <a:pt x="1447495" y="59938"/>
                </a:lnTo>
                <a:lnTo>
                  <a:pt x="1468277" y="100136"/>
                </a:lnTo>
                <a:lnTo>
                  <a:pt x="1475739" y="146431"/>
                </a:lnTo>
                <a:lnTo>
                  <a:pt x="1475739" y="732409"/>
                </a:lnTo>
                <a:lnTo>
                  <a:pt x="1468277" y="778703"/>
                </a:lnTo>
                <a:lnTo>
                  <a:pt x="1447495" y="818901"/>
                </a:lnTo>
                <a:lnTo>
                  <a:pt x="1415801" y="850595"/>
                </a:lnTo>
                <a:lnTo>
                  <a:pt x="1375603" y="871377"/>
                </a:lnTo>
                <a:lnTo>
                  <a:pt x="1329309" y="878840"/>
                </a:lnTo>
                <a:lnTo>
                  <a:pt x="146431" y="878840"/>
                </a:lnTo>
                <a:lnTo>
                  <a:pt x="100136" y="871377"/>
                </a:lnTo>
                <a:lnTo>
                  <a:pt x="59938" y="850595"/>
                </a:lnTo>
                <a:lnTo>
                  <a:pt x="28244" y="818901"/>
                </a:lnTo>
                <a:lnTo>
                  <a:pt x="7462" y="778703"/>
                </a:lnTo>
                <a:lnTo>
                  <a:pt x="0" y="732409"/>
                </a:lnTo>
                <a:lnTo>
                  <a:pt x="0" y="146431"/>
                </a:lnTo>
                <a:close/>
              </a:path>
            </a:pathLst>
          </a:custGeom>
          <a:ln w="12700">
            <a:solidFill>
              <a:srgbClr val="1CA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486660" y="3282060"/>
            <a:ext cx="11823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9405" marR="5080" indent="-30734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0D0D0D"/>
                </a:solidFill>
                <a:latin typeface="Calibri"/>
                <a:cs typeface="Calibri"/>
              </a:rPr>
              <a:t>Ardışıl</a:t>
            </a:r>
            <a:r>
              <a:rPr dirty="0" sz="1800" spc="-105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0D0D0D"/>
                </a:solidFill>
                <a:latin typeface="Calibri"/>
                <a:cs typeface="Calibri"/>
              </a:rPr>
              <a:t>İşlem  </a:t>
            </a:r>
            <a:r>
              <a:rPr dirty="0" sz="1800" spc="-25" b="1">
                <a:solidFill>
                  <a:srgbClr val="0D0D0D"/>
                </a:solidFill>
                <a:latin typeface="Calibri"/>
                <a:cs typeface="Calibri"/>
              </a:rPr>
              <a:t>Yapısı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89729" y="2797810"/>
            <a:ext cx="685800" cy="1742439"/>
          </a:xfrm>
          <a:custGeom>
            <a:avLst/>
            <a:gdLst/>
            <a:ahLst/>
            <a:cxnLst/>
            <a:rect l="l" t="t" r="r" b="b"/>
            <a:pathLst>
              <a:path w="685800" h="1742439">
                <a:moveTo>
                  <a:pt x="0" y="0"/>
                </a:moveTo>
                <a:lnTo>
                  <a:pt x="78617" y="1506"/>
                </a:lnTo>
                <a:lnTo>
                  <a:pt x="150789" y="5798"/>
                </a:lnTo>
                <a:lnTo>
                  <a:pt x="214457" y="12536"/>
                </a:lnTo>
                <a:lnTo>
                  <a:pt x="267561" y="21380"/>
                </a:lnTo>
                <a:lnTo>
                  <a:pt x="308043" y="31990"/>
                </a:lnTo>
                <a:lnTo>
                  <a:pt x="342900" y="57150"/>
                </a:lnTo>
                <a:lnTo>
                  <a:pt x="342900" y="814069"/>
                </a:lnTo>
                <a:lnTo>
                  <a:pt x="351957" y="827192"/>
                </a:lnTo>
                <a:lnTo>
                  <a:pt x="418238" y="849839"/>
                </a:lnTo>
                <a:lnTo>
                  <a:pt x="471342" y="858683"/>
                </a:lnTo>
                <a:lnTo>
                  <a:pt x="535010" y="865421"/>
                </a:lnTo>
                <a:lnTo>
                  <a:pt x="607182" y="869713"/>
                </a:lnTo>
                <a:lnTo>
                  <a:pt x="685800" y="871219"/>
                </a:lnTo>
                <a:lnTo>
                  <a:pt x="607182" y="872726"/>
                </a:lnTo>
                <a:lnTo>
                  <a:pt x="535010" y="877018"/>
                </a:lnTo>
                <a:lnTo>
                  <a:pt x="471342" y="883756"/>
                </a:lnTo>
                <a:lnTo>
                  <a:pt x="418238" y="892600"/>
                </a:lnTo>
                <a:lnTo>
                  <a:pt x="377756" y="903210"/>
                </a:lnTo>
                <a:lnTo>
                  <a:pt x="342900" y="928369"/>
                </a:lnTo>
                <a:lnTo>
                  <a:pt x="342900" y="1685289"/>
                </a:lnTo>
                <a:lnTo>
                  <a:pt x="333842" y="1698412"/>
                </a:lnTo>
                <a:lnTo>
                  <a:pt x="267561" y="1721059"/>
                </a:lnTo>
                <a:lnTo>
                  <a:pt x="214457" y="1729903"/>
                </a:lnTo>
                <a:lnTo>
                  <a:pt x="150789" y="1736641"/>
                </a:lnTo>
                <a:lnTo>
                  <a:pt x="78617" y="1740933"/>
                </a:lnTo>
                <a:lnTo>
                  <a:pt x="0" y="1742439"/>
                </a:lnTo>
              </a:path>
            </a:pathLst>
          </a:custGeom>
          <a:ln w="38100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8609" y="1245869"/>
            <a:ext cx="8435340" cy="3632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8609" y="1245869"/>
            <a:ext cx="8435340" cy="363220"/>
          </a:xfrm>
          <a:custGeom>
            <a:avLst/>
            <a:gdLst/>
            <a:ahLst/>
            <a:cxnLst/>
            <a:rect l="l" t="t" r="r" b="b"/>
            <a:pathLst>
              <a:path w="8435340" h="363219">
                <a:moveTo>
                  <a:pt x="0" y="36321"/>
                </a:moveTo>
                <a:lnTo>
                  <a:pt x="2853" y="22181"/>
                </a:lnTo>
                <a:lnTo>
                  <a:pt x="10636" y="10636"/>
                </a:lnTo>
                <a:lnTo>
                  <a:pt x="22181" y="2853"/>
                </a:lnTo>
                <a:lnTo>
                  <a:pt x="36321" y="0"/>
                </a:lnTo>
                <a:lnTo>
                  <a:pt x="8399018" y="0"/>
                </a:lnTo>
                <a:lnTo>
                  <a:pt x="8413158" y="2853"/>
                </a:lnTo>
                <a:lnTo>
                  <a:pt x="8424703" y="10636"/>
                </a:lnTo>
                <a:lnTo>
                  <a:pt x="8432486" y="22181"/>
                </a:lnTo>
                <a:lnTo>
                  <a:pt x="8435340" y="36321"/>
                </a:lnTo>
                <a:lnTo>
                  <a:pt x="8435340" y="326897"/>
                </a:lnTo>
                <a:lnTo>
                  <a:pt x="8432486" y="341038"/>
                </a:lnTo>
                <a:lnTo>
                  <a:pt x="8424703" y="352583"/>
                </a:lnTo>
                <a:lnTo>
                  <a:pt x="8413158" y="360366"/>
                </a:lnTo>
                <a:lnTo>
                  <a:pt x="8399018" y="363219"/>
                </a:lnTo>
                <a:lnTo>
                  <a:pt x="36321" y="363219"/>
                </a:lnTo>
                <a:lnTo>
                  <a:pt x="22181" y="360366"/>
                </a:lnTo>
                <a:lnTo>
                  <a:pt x="10636" y="352583"/>
                </a:lnTo>
                <a:lnTo>
                  <a:pt x="2853" y="341038"/>
                </a:lnTo>
                <a:lnTo>
                  <a:pt x="0" y="326897"/>
                </a:lnTo>
                <a:lnTo>
                  <a:pt x="0" y="36321"/>
                </a:lnTo>
                <a:close/>
              </a:path>
            </a:pathLst>
          </a:custGeom>
          <a:ln w="12700">
            <a:solidFill>
              <a:srgbClr val="28C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30220" y="1141348"/>
            <a:ext cx="299339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000" b="1">
                <a:solidFill>
                  <a:srgbClr val="000000"/>
                </a:solidFill>
                <a:latin typeface="Calibri"/>
                <a:cs typeface="Calibri"/>
              </a:rPr>
              <a:t>Bu </a:t>
            </a:r>
            <a:r>
              <a:rPr dirty="0" u="none" sz="3000" spc="-10" b="0">
                <a:solidFill>
                  <a:srgbClr val="000000"/>
                </a:solidFill>
                <a:latin typeface="Calibri"/>
                <a:cs typeface="Calibri"/>
              </a:rPr>
              <a:t>Haftaki</a:t>
            </a:r>
            <a:r>
              <a:rPr dirty="0" u="none" sz="3000" spc="-7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3000" spc="-5" b="0">
                <a:solidFill>
                  <a:srgbClr val="000000"/>
                </a:solidFill>
                <a:latin typeface="Calibri"/>
                <a:cs typeface="Calibri"/>
              </a:rPr>
              <a:t>Konular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1889" y="1609089"/>
            <a:ext cx="193040" cy="721995"/>
          </a:xfrm>
          <a:custGeom>
            <a:avLst/>
            <a:gdLst/>
            <a:ahLst/>
            <a:cxnLst/>
            <a:rect l="l" t="t" r="r" b="b"/>
            <a:pathLst>
              <a:path w="193040" h="721994">
                <a:moveTo>
                  <a:pt x="0" y="0"/>
                </a:moveTo>
                <a:lnTo>
                  <a:pt x="0" y="721868"/>
                </a:lnTo>
                <a:lnTo>
                  <a:pt x="192785" y="721868"/>
                </a:lnTo>
              </a:path>
            </a:pathLst>
          </a:custGeom>
          <a:ln w="12700">
            <a:solidFill>
              <a:srgbClr val="1388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44930" y="2157729"/>
            <a:ext cx="7038340" cy="347980"/>
          </a:xfrm>
          <a:custGeom>
            <a:avLst/>
            <a:gdLst/>
            <a:ahLst/>
            <a:cxnLst/>
            <a:rect l="l" t="t" r="r" b="b"/>
            <a:pathLst>
              <a:path w="7038340" h="347980">
                <a:moveTo>
                  <a:pt x="0" y="34798"/>
                </a:moveTo>
                <a:lnTo>
                  <a:pt x="2740" y="21270"/>
                </a:lnTo>
                <a:lnTo>
                  <a:pt x="10207" y="10207"/>
                </a:lnTo>
                <a:lnTo>
                  <a:pt x="21270" y="2740"/>
                </a:lnTo>
                <a:lnTo>
                  <a:pt x="34797" y="0"/>
                </a:lnTo>
                <a:lnTo>
                  <a:pt x="7003542" y="0"/>
                </a:lnTo>
                <a:lnTo>
                  <a:pt x="7017069" y="2740"/>
                </a:lnTo>
                <a:lnTo>
                  <a:pt x="7028132" y="10207"/>
                </a:lnTo>
                <a:lnTo>
                  <a:pt x="7035599" y="21270"/>
                </a:lnTo>
                <a:lnTo>
                  <a:pt x="7038340" y="34798"/>
                </a:lnTo>
                <a:lnTo>
                  <a:pt x="7038340" y="313182"/>
                </a:lnTo>
                <a:lnTo>
                  <a:pt x="7035599" y="326709"/>
                </a:lnTo>
                <a:lnTo>
                  <a:pt x="7028132" y="337772"/>
                </a:lnTo>
                <a:lnTo>
                  <a:pt x="7017069" y="345239"/>
                </a:lnTo>
                <a:lnTo>
                  <a:pt x="7003542" y="347980"/>
                </a:lnTo>
                <a:lnTo>
                  <a:pt x="34797" y="347980"/>
                </a:lnTo>
                <a:lnTo>
                  <a:pt x="21270" y="345239"/>
                </a:lnTo>
                <a:lnTo>
                  <a:pt x="10207" y="337772"/>
                </a:lnTo>
                <a:lnTo>
                  <a:pt x="2740" y="326709"/>
                </a:lnTo>
                <a:lnTo>
                  <a:pt x="0" y="313182"/>
                </a:lnTo>
                <a:lnTo>
                  <a:pt x="0" y="34798"/>
                </a:lnTo>
                <a:close/>
              </a:path>
            </a:pathLst>
          </a:custGeom>
          <a:ln w="12700">
            <a:solidFill>
              <a:srgbClr val="1CA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51889" y="1609089"/>
            <a:ext cx="186055" cy="1122680"/>
          </a:xfrm>
          <a:custGeom>
            <a:avLst/>
            <a:gdLst/>
            <a:ahLst/>
            <a:cxnLst/>
            <a:rect l="l" t="t" r="r" b="b"/>
            <a:pathLst>
              <a:path w="186055" h="1122680">
                <a:moveTo>
                  <a:pt x="0" y="0"/>
                </a:moveTo>
                <a:lnTo>
                  <a:pt x="0" y="1122299"/>
                </a:lnTo>
                <a:lnTo>
                  <a:pt x="185673" y="1122299"/>
                </a:lnTo>
              </a:path>
            </a:pathLst>
          </a:custGeom>
          <a:ln w="12700">
            <a:solidFill>
              <a:srgbClr val="1388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37310" y="2571750"/>
            <a:ext cx="7038340" cy="320040"/>
          </a:xfrm>
          <a:custGeom>
            <a:avLst/>
            <a:gdLst/>
            <a:ahLst/>
            <a:cxnLst/>
            <a:rect l="l" t="t" r="r" b="b"/>
            <a:pathLst>
              <a:path w="7038340" h="320039">
                <a:moveTo>
                  <a:pt x="0" y="32003"/>
                </a:moveTo>
                <a:lnTo>
                  <a:pt x="2518" y="19556"/>
                </a:lnTo>
                <a:lnTo>
                  <a:pt x="9382" y="9382"/>
                </a:lnTo>
                <a:lnTo>
                  <a:pt x="19556" y="2518"/>
                </a:lnTo>
                <a:lnTo>
                  <a:pt x="32003" y="0"/>
                </a:lnTo>
                <a:lnTo>
                  <a:pt x="7006336" y="0"/>
                </a:lnTo>
                <a:lnTo>
                  <a:pt x="7018783" y="2518"/>
                </a:lnTo>
                <a:lnTo>
                  <a:pt x="7028957" y="9382"/>
                </a:lnTo>
                <a:lnTo>
                  <a:pt x="7035821" y="19556"/>
                </a:lnTo>
                <a:lnTo>
                  <a:pt x="7038340" y="32003"/>
                </a:lnTo>
                <a:lnTo>
                  <a:pt x="7038340" y="288036"/>
                </a:lnTo>
                <a:lnTo>
                  <a:pt x="7035821" y="300483"/>
                </a:lnTo>
                <a:lnTo>
                  <a:pt x="7028957" y="310657"/>
                </a:lnTo>
                <a:lnTo>
                  <a:pt x="7018783" y="317521"/>
                </a:lnTo>
                <a:lnTo>
                  <a:pt x="7006336" y="320039"/>
                </a:lnTo>
                <a:lnTo>
                  <a:pt x="32003" y="320039"/>
                </a:lnTo>
                <a:lnTo>
                  <a:pt x="19556" y="317521"/>
                </a:lnTo>
                <a:lnTo>
                  <a:pt x="9382" y="310657"/>
                </a:lnTo>
                <a:lnTo>
                  <a:pt x="2518" y="300483"/>
                </a:lnTo>
                <a:lnTo>
                  <a:pt x="0" y="288036"/>
                </a:lnTo>
                <a:lnTo>
                  <a:pt x="0" y="32003"/>
                </a:lnTo>
                <a:close/>
              </a:path>
            </a:pathLst>
          </a:custGeom>
          <a:ln w="12700">
            <a:solidFill>
              <a:srgbClr val="1CA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51889" y="1609089"/>
            <a:ext cx="169545" cy="1530985"/>
          </a:xfrm>
          <a:custGeom>
            <a:avLst/>
            <a:gdLst/>
            <a:ahLst/>
            <a:cxnLst/>
            <a:rect l="l" t="t" r="r" b="b"/>
            <a:pathLst>
              <a:path w="169544" h="1530985">
                <a:moveTo>
                  <a:pt x="0" y="0"/>
                </a:moveTo>
                <a:lnTo>
                  <a:pt x="0" y="1530604"/>
                </a:lnTo>
                <a:lnTo>
                  <a:pt x="169418" y="1530604"/>
                </a:lnTo>
              </a:path>
            </a:pathLst>
          </a:custGeom>
          <a:ln w="12700">
            <a:solidFill>
              <a:srgbClr val="1388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22069" y="2995929"/>
            <a:ext cx="7038340" cy="289560"/>
          </a:xfrm>
          <a:custGeom>
            <a:avLst/>
            <a:gdLst/>
            <a:ahLst/>
            <a:cxnLst/>
            <a:rect l="l" t="t" r="r" b="b"/>
            <a:pathLst>
              <a:path w="7038340" h="289560">
                <a:moveTo>
                  <a:pt x="0" y="28956"/>
                </a:moveTo>
                <a:lnTo>
                  <a:pt x="2274" y="17680"/>
                </a:lnTo>
                <a:lnTo>
                  <a:pt x="8477" y="8477"/>
                </a:lnTo>
                <a:lnTo>
                  <a:pt x="17680" y="2274"/>
                </a:lnTo>
                <a:lnTo>
                  <a:pt x="28956" y="0"/>
                </a:lnTo>
                <a:lnTo>
                  <a:pt x="7009383" y="0"/>
                </a:lnTo>
                <a:lnTo>
                  <a:pt x="7020659" y="2274"/>
                </a:lnTo>
                <a:lnTo>
                  <a:pt x="7029862" y="8477"/>
                </a:lnTo>
                <a:lnTo>
                  <a:pt x="7036065" y="17680"/>
                </a:lnTo>
                <a:lnTo>
                  <a:pt x="7038339" y="28956"/>
                </a:lnTo>
                <a:lnTo>
                  <a:pt x="7038339" y="260604"/>
                </a:lnTo>
                <a:lnTo>
                  <a:pt x="7036065" y="271879"/>
                </a:lnTo>
                <a:lnTo>
                  <a:pt x="7029862" y="281082"/>
                </a:lnTo>
                <a:lnTo>
                  <a:pt x="7020659" y="287285"/>
                </a:lnTo>
                <a:lnTo>
                  <a:pt x="7009383" y="289560"/>
                </a:lnTo>
                <a:lnTo>
                  <a:pt x="28956" y="289560"/>
                </a:lnTo>
                <a:lnTo>
                  <a:pt x="17680" y="287285"/>
                </a:lnTo>
                <a:lnTo>
                  <a:pt x="8477" y="281082"/>
                </a:lnTo>
                <a:lnTo>
                  <a:pt x="2274" y="271879"/>
                </a:lnTo>
                <a:lnTo>
                  <a:pt x="0" y="260604"/>
                </a:lnTo>
                <a:lnTo>
                  <a:pt x="0" y="28956"/>
                </a:lnTo>
                <a:close/>
              </a:path>
            </a:pathLst>
          </a:custGeom>
          <a:ln w="12699">
            <a:solidFill>
              <a:srgbClr val="1CA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51889" y="1609089"/>
            <a:ext cx="169545" cy="1936114"/>
          </a:xfrm>
          <a:custGeom>
            <a:avLst/>
            <a:gdLst/>
            <a:ahLst/>
            <a:cxnLst/>
            <a:rect l="l" t="t" r="r" b="b"/>
            <a:pathLst>
              <a:path w="169544" h="1936114">
                <a:moveTo>
                  <a:pt x="0" y="0"/>
                </a:moveTo>
                <a:lnTo>
                  <a:pt x="0" y="1936114"/>
                </a:lnTo>
                <a:lnTo>
                  <a:pt x="169418" y="1936114"/>
                </a:lnTo>
              </a:path>
            </a:pathLst>
          </a:custGeom>
          <a:ln w="12700">
            <a:solidFill>
              <a:srgbClr val="1388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322069" y="3371850"/>
            <a:ext cx="7038340" cy="347980"/>
          </a:xfrm>
          <a:custGeom>
            <a:avLst/>
            <a:gdLst/>
            <a:ahLst/>
            <a:cxnLst/>
            <a:rect l="l" t="t" r="r" b="b"/>
            <a:pathLst>
              <a:path w="7038340" h="347979">
                <a:moveTo>
                  <a:pt x="0" y="34798"/>
                </a:moveTo>
                <a:lnTo>
                  <a:pt x="2740" y="21270"/>
                </a:lnTo>
                <a:lnTo>
                  <a:pt x="10207" y="10207"/>
                </a:lnTo>
                <a:lnTo>
                  <a:pt x="21270" y="2740"/>
                </a:lnTo>
                <a:lnTo>
                  <a:pt x="34798" y="0"/>
                </a:lnTo>
                <a:lnTo>
                  <a:pt x="7003541" y="0"/>
                </a:lnTo>
                <a:lnTo>
                  <a:pt x="7017069" y="2740"/>
                </a:lnTo>
                <a:lnTo>
                  <a:pt x="7028132" y="10207"/>
                </a:lnTo>
                <a:lnTo>
                  <a:pt x="7035599" y="21270"/>
                </a:lnTo>
                <a:lnTo>
                  <a:pt x="7038339" y="34798"/>
                </a:lnTo>
                <a:lnTo>
                  <a:pt x="7038339" y="313181"/>
                </a:lnTo>
                <a:lnTo>
                  <a:pt x="7035599" y="326709"/>
                </a:lnTo>
                <a:lnTo>
                  <a:pt x="7028132" y="337772"/>
                </a:lnTo>
                <a:lnTo>
                  <a:pt x="7017069" y="345239"/>
                </a:lnTo>
                <a:lnTo>
                  <a:pt x="7003541" y="347980"/>
                </a:lnTo>
                <a:lnTo>
                  <a:pt x="34798" y="347980"/>
                </a:lnTo>
                <a:lnTo>
                  <a:pt x="21270" y="345239"/>
                </a:lnTo>
                <a:lnTo>
                  <a:pt x="10207" y="337772"/>
                </a:lnTo>
                <a:lnTo>
                  <a:pt x="2740" y="326709"/>
                </a:lnTo>
                <a:lnTo>
                  <a:pt x="0" y="313181"/>
                </a:lnTo>
                <a:lnTo>
                  <a:pt x="0" y="34798"/>
                </a:lnTo>
                <a:close/>
              </a:path>
            </a:pathLst>
          </a:custGeom>
          <a:ln w="12700">
            <a:solidFill>
              <a:srgbClr val="1CA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51889" y="1609089"/>
            <a:ext cx="194945" cy="2397760"/>
          </a:xfrm>
          <a:custGeom>
            <a:avLst/>
            <a:gdLst/>
            <a:ahLst/>
            <a:cxnLst/>
            <a:rect l="l" t="t" r="r" b="b"/>
            <a:pathLst>
              <a:path w="194944" h="2397760">
                <a:moveTo>
                  <a:pt x="0" y="0"/>
                </a:moveTo>
                <a:lnTo>
                  <a:pt x="0" y="2397379"/>
                </a:lnTo>
                <a:lnTo>
                  <a:pt x="194690" y="2397379"/>
                </a:lnTo>
              </a:path>
            </a:pathLst>
          </a:custGeom>
          <a:ln w="12700">
            <a:solidFill>
              <a:srgbClr val="1388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347469" y="3846829"/>
            <a:ext cx="7038340" cy="320040"/>
          </a:xfrm>
          <a:custGeom>
            <a:avLst/>
            <a:gdLst/>
            <a:ahLst/>
            <a:cxnLst/>
            <a:rect l="l" t="t" r="r" b="b"/>
            <a:pathLst>
              <a:path w="7038340" h="320039">
                <a:moveTo>
                  <a:pt x="0" y="32004"/>
                </a:moveTo>
                <a:lnTo>
                  <a:pt x="2518" y="19556"/>
                </a:lnTo>
                <a:lnTo>
                  <a:pt x="9382" y="9382"/>
                </a:lnTo>
                <a:lnTo>
                  <a:pt x="19556" y="2518"/>
                </a:lnTo>
                <a:lnTo>
                  <a:pt x="32004" y="0"/>
                </a:lnTo>
                <a:lnTo>
                  <a:pt x="7006335" y="0"/>
                </a:lnTo>
                <a:lnTo>
                  <a:pt x="7018783" y="2518"/>
                </a:lnTo>
                <a:lnTo>
                  <a:pt x="7028957" y="9382"/>
                </a:lnTo>
                <a:lnTo>
                  <a:pt x="7035821" y="19556"/>
                </a:lnTo>
                <a:lnTo>
                  <a:pt x="7038339" y="32004"/>
                </a:lnTo>
                <a:lnTo>
                  <a:pt x="7038339" y="288036"/>
                </a:lnTo>
                <a:lnTo>
                  <a:pt x="7035821" y="300483"/>
                </a:lnTo>
                <a:lnTo>
                  <a:pt x="7028957" y="310657"/>
                </a:lnTo>
                <a:lnTo>
                  <a:pt x="7018783" y="317521"/>
                </a:lnTo>
                <a:lnTo>
                  <a:pt x="7006335" y="320040"/>
                </a:lnTo>
                <a:lnTo>
                  <a:pt x="32004" y="320040"/>
                </a:lnTo>
                <a:lnTo>
                  <a:pt x="19556" y="317521"/>
                </a:lnTo>
                <a:lnTo>
                  <a:pt x="9382" y="310657"/>
                </a:lnTo>
                <a:lnTo>
                  <a:pt x="2518" y="300483"/>
                </a:lnTo>
                <a:lnTo>
                  <a:pt x="0" y="288036"/>
                </a:lnTo>
                <a:lnTo>
                  <a:pt x="0" y="32004"/>
                </a:lnTo>
                <a:close/>
              </a:path>
            </a:pathLst>
          </a:custGeom>
          <a:ln w="12700">
            <a:solidFill>
              <a:srgbClr val="1CA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51889" y="1609089"/>
            <a:ext cx="235585" cy="2911475"/>
          </a:xfrm>
          <a:custGeom>
            <a:avLst/>
            <a:gdLst/>
            <a:ahLst/>
            <a:cxnLst/>
            <a:rect l="l" t="t" r="r" b="b"/>
            <a:pathLst>
              <a:path w="235584" h="2911475">
                <a:moveTo>
                  <a:pt x="0" y="0"/>
                </a:moveTo>
                <a:lnTo>
                  <a:pt x="0" y="2911221"/>
                </a:lnTo>
                <a:lnTo>
                  <a:pt x="235331" y="2911221"/>
                </a:lnTo>
              </a:path>
            </a:pathLst>
          </a:custGeom>
          <a:ln w="12700">
            <a:solidFill>
              <a:srgbClr val="1388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388110" y="4319270"/>
            <a:ext cx="7038340" cy="403860"/>
          </a:xfrm>
          <a:custGeom>
            <a:avLst/>
            <a:gdLst/>
            <a:ahLst/>
            <a:cxnLst/>
            <a:rect l="l" t="t" r="r" b="b"/>
            <a:pathLst>
              <a:path w="7038340" h="403860">
                <a:moveTo>
                  <a:pt x="0" y="40385"/>
                </a:moveTo>
                <a:lnTo>
                  <a:pt x="3167" y="24645"/>
                </a:lnTo>
                <a:lnTo>
                  <a:pt x="11811" y="11810"/>
                </a:lnTo>
                <a:lnTo>
                  <a:pt x="24645" y="3167"/>
                </a:lnTo>
                <a:lnTo>
                  <a:pt x="40386" y="0"/>
                </a:lnTo>
                <a:lnTo>
                  <a:pt x="6997954" y="0"/>
                </a:lnTo>
                <a:lnTo>
                  <a:pt x="7013694" y="3167"/>
                </a:lnTo>
                <a:lnTo>
                  <a:pt x="7026529" y="11810"/>
                </a:lnTo>
                <a:lnTo>
                  <a:pt x="7035172" y="24645"/>
                </a:lnTo>
                <a:lnTo>
                  <a:pt x="7038340" y="40385"/>
                </a:lnTo>
                <a:lnTo>
                  <a:pt x="7038340" y="363473"/>
                </a:lnTo>
                <a:lnTo>
                  <a:pt x="7035172" y="379214"/>
                </a:lnTo>
                <a:lnTo>
                  <a:pt x="7026529" y="392048"/>
                </a:lnTo>
                <a:lnTo>
                  <a:pt x="7013694" y="400692"/>
                </a:lnTo>
                <a:lnTo>
                  <a:pt x="6997954" y="403859"/>
                </a:lnTo>
                <a:lnTo>
                  <a:pt x="40386" y="403859"/>
                </a:lnTo>
                <a:lnTo>
                  <a:pt x="24645" y="400692"/>
                </a:lnTo>
                <a:lnTo>
                  <a:pt x="11810" y="392048"/>
                </a:lnTo>
                <a:lnTo>
                  <a:pt x="3167" y="379214"/>
                </a:lnTo>
                <a:lnTo>
                  <a:pt x="0" y="363473"/>
                </a:lnTo>
                <a:lnTo>
                  <a:pt x="0" y="40385"/>
                </a:lnTo>
                <a:close/>
              </a:path>
            </a:pathLst>
          </a:custGeom>
          <a:ln w="12700">
            <a:solidFill>
              <a:srgbClr val="1CA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151889" y="1609089"/>
            <a:ext cx="200025" cy="3456304"/>
          </a:xfrm>
          <a:custGeom>
            <a:avLst/>
            <a:gdLst/>
            <a:ahLst/>
            <a:cxnLst/>
            <a:rect l="l" t="t" r="r" b="b"/>
            <a:pathLst>
              <a:path w="200025" h="3456304">
                <a:moveTo>
                  <a:pt x="0" y="0"/>
                </a:moveTo>
                <a:lnTo>
                  <a:pt x="0" y="3455797"/>
                </a:lnTo>
                <a:lnTo>
                  <a:pt x="200025" y="3455797"/>
                </a:lnTo>
              </a:path>
            </a:pathLst>
          </a:custGeom>
          <a:ln w="12700">
            <a:solidFill>
              <a:srgbClr val="1388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352550" y="4857750"/>
            <a:ext cx="7038340" cy="416559"/>
          </a:xfrm>
          <a:custGeom>
            <a:avLst/>
            <a:gdLst/>
            <a:ahLst/>
            <a:cxnLst/>
            <a:rect l="l" t="t" r="r" b="b"/>
            <a:pathLst>
              <a:path w="7038340" h="416560">
                <a:moveTo>
                  <a:pt x="0" y="41656"/>
                </a:moveTo>
                <a:lnTo>
                  <a:pt x="3276" y="25449"/>
                </a:lnTo>
                <a:lnTo>
                  <a:pt x="12207" y="12207"/>
                </a:lnTo>
                <a:lnTo>
                  <a:pt x="25449" y="3276"/>
                </a:lnTo>
                <a:lnTo>
                  <a:pt x="41656" y="0"/>
                </a:lnTo>
                <a:lnTo>
                  <a:pt x="6996683" y="0"/>
                </a:lnTo>
                <a:lnTo>
                  <a:pt x="7012890" y="3276"/>
                </a:lnTo>
                <a:lnTo>
                  <a:pt x="7026132" y="12207"/>
                </a:lnTo>
                <a:lnTo>
                  <a:pt x="7035063" y="25449"/>
                </a:lnTo>
                <a:lnTo>
                  <a:pt x="7038340" y="41656"/>
                </a:lnTo>
                <a:lnTo>
                  <a:pt x="7038340" y="374903"/>
                </a:lnTo>
                <a:lnTo>
                  <a:pt x="7035063" y="391110"/>
                </a:lnTo>
                <a:lnTo>
                  <a:pt x="7026132" y="404352"/>
                </a:lnTo>
                <a:lnTo>
                  <a:pt x="7012890" y="413283"/>
                </a:lnTo>
                <a:lnTo>
                  <a:pt x="6996683" y="416559"/>
                </a:lnTo>
                <a:lnTo>
                  <a:pt x="41656" y="416559"/>
                </a:lnTo>
                <a:lnTo>
                  <a:pt x="25449" y="413283"/>
                </a:lnTo>
                <a:lnTo>
                  <a:pt x="12207" y="404352"/>
                </a:lnTo>
                <a:lnTo>
                  <a:pt x="3276" y="391110"/>
                </a:lnTo>
                <a:lnTo>
                  <a:pt x="0" y="374903"/>
                </a:lnTo>
                <a:lnTo>
                  <a:pt x="0" y="41656"/>
                </a:lnTo>
                <a:close/>
              </a:path>
            </a:pathLst>
          </a:custGeom>
          <a:ln w="12699">
            <a:solidFill>
              <a:srgbClr val="1CA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376314" y="2052584"/>
            <a:ext cx="7002145" cy="316103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algn="just" marL="39370" marR="76835" indent="15240">
              <a:lnSpc>
                <a:spcPct val="120800"/>
              </a:lnSpc>
              <a:spcBef>
                <a:spcPts val="60"/>
              </a:spcBef>
            </a:pPr>
            <a:r>
              <a:rPr dirty="0" sz="2200" spc="-25">
                <a:latin typeface="Calibri"/>
                <a:cs typeface="Calibri"/>
              </a:rPr>
              <a:t>Yazılım </a:t>
            </a:r>
            <a:r>
              <a:rPr dirty="0" sz="2200" spc="-20">
                <a:latin typeface="Calibri"/>
                <a:cs typeface="Calibri"/>
              </a:rPr>
              <a:t>Tasarımının </a:t>
            </a:r>
            <a:r>
              <a:rPr dirty="0" sz="2200" spc="-5">
                <a:latin typeface="Calibri"/>
                <a:cs typeface="Calibri"/>
              </a:rPr>
              <a:t>Önemi…………………………….…………………...4  </a:t>
            </a:r>
            <a:r>
              <a:rPr dirty="0" sz="2200" spc="-25">
                <a:latin typeface="Calibri"/>
                <a:cs typeface="Calibri"/>
              </a:rPr>
              <a:t>Tasarım </a:t>
            </a:r>
            <a:r>
              <a:rPr dirty="0" sz="2200" spc="-5">
                <a:latin typeface="Calibri"/>
                <a:cs typeface="Calibri"/>
              </a:rPr>
              <a:t>Kavramları………………………………………........................8  </a:t>
            </a:r>
            <a:r>
              <a:rPr dirty="0" sz="2200" spc="-20">
                <a:latin typeface="Calibri"/>
                <a:cs typeface="Calibri"/>
              </a:rPr>
              <a:t>Yapısal </a:t>
            </a:r>
            <a:r>
              <a:rPr dirty="0" sz="2200" spc="-10">
                <a:latin typeface="Calibri"/>
                <a:cs typeface="Calibri"/>
              </a:rPr>
              <a:t>Tasarım………………………………………………………….….….16  </a:t>
            </a:r>
            <a:r>
              <a:rPr dirty="0" sz="2200" spc="-15">
                <a:latin typeface="Calibri"/>
                <a:cs typeface="Calibri"/>
              </a:rPr>
              <a:t>Tasarlanması </a:t>
            </a:r>
            <a:r>
              <a:rPr dirty="0" sz="2200" spc="-20">
                <a:latin typeface="Calibri"/>
                <a:cs typeface="Calibri"/>
              </a:rPr>
              <a:t>Gereken </a:t>
            </a:r>
            <a:r>
              <a:rPr dirty="0" sz="2200" spc="-10">
                <a:latin typeface="Calibri"/>
                <a:cs typeface="Calibri"/>
              </a:rPr>
              <a:t>Ortak </a:t>
            </a:r>
            <a:r>
              <a:rPr dirty="0" sz="2200">
                <a:latin typeface="Calibri"/>
                <a:cs typeface="Calibri"/>
              </a:rPr>
              <a:t>Alt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Sistemler………………………29</a:t>
            </a:r>
            <a:endParaRPr sz="2200">
              <a:latin typeface="Calibri"/>
              <a:cs typeface="Calibri"/>
            </a:endParaRPr>
          </a:p>
          <a:p>
            <a:pPr algn="just" marL="88900">
              <a:lnSpc>
                <a:spcPct val="100000"/>
              </a:lnSpc>
              <a:spcBef>
                <a:spcPts val="990"/>
              </a:spcBef>
            </a:pPr>
            <a:r>
              <a:rPr dirty="0" sz="2200" spc="-10">
                <a:latin typeface="Calibri"/>
                <a:cs typeface="Calibri"/>
              </a:rPr>
              <a:t>Kullanıcı </a:t>
            </a:r>
            <a:r>
              <a:rPr dirty="0" sz="2200" spc="-15">
                <a:latin typeface="Calibri"/>
                <a:cs typeface="Calibri"/>
              </a:rPr>
              <a:t>Arayüz </a:t>
            </a:r>
            <a:r>
              <a:rPr dirty="0" sz="2200" spc="-10">
                <a:latin typeface="Calibri"/>
                <a:cs typeface="Calibri"/>
              </a:rPr>
              <a:t>Tasarımı………………………………………………….36</a:t>
            </a:r>
            <a:endParaRPr sz="2200">
              <a:latin typeface="Calibri"/>
              <a:cs typeface="Calibri"/>
            </a:endParaRPr>
          </a:p>
          <a:p>
            <a:pPr algn="just" marL="66675" marR="52705" indent="50165">
              <a:lnSpc>
                <a:spcPts val="4290"/>
              </a:lnSpc>
              <a:spcBef>
                <a:spcPts val="175"/>
              </a:spcBef>
            </a:pPr>
            <a:r>
              <a:rPr dirty="0" sz="2200" spc="-25">
                <a:latin typeface="Calibri"/>
                <a:cs typeface="Calibri"/>
              </a:rPr>
              <a:t>Tasarım </a:t>
            </a:r>
            <a:r>
              <a:rPr dirty="0" sz="2200" spc="-15">
                <a:latin typeface="Calibri"/>
                <a:cs typeface="Calibri"/>
              </a:rPr>
              <a:t>Kalite </a:t>
            </a:r>
            <a:r>
              <a:rPr dirty="0" sz="2200" spc="-5">
                <a:latin typeface="Calibri"/>
                <a:cs typeface="Calibri"/>
              </a:rPr>
              <a:t>Ölçütleri……………………………………………….……43  </a:t>
            </a:r>
            <a:r>
              <a:rPr dirty="0" sz="2200" spc="-10">
                <a:latin typeface="Calibri"/>
                <a:cs typeface="Calibri"/>
              </a:rPr>
              <a:t>Yapışıklık………………………………………………………………….……….50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217534" y="6568757"/>
            <a:ext cx="1282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020">
              <a:lnSpc>
                <a:spcPts val="1160"/>
              </a:lnSpc>
            </a:pPr>
            <a:fld id="{81D60167-4931-47E6-BA6A-407CBD079E47}" type="slidenum">
              <a:rPr dirty="0" sz="1050" spc="5">
                <a:solidFill>
                  <a:srgbClr val="FFFFFF"/>
                </a:solidFill>
                <a:latin typeface="Calibri"/>
                <a:cs typeface="Calibri"/>
              </a:rPr>
              <a:t>2</a:t>
            </a:fld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293052"/>
            <a:ext cx="5653405" cy="1377315"/>
          </a:xfrm>
          <a:prstGeom prst="rect"/>
        </p:spPr>
        <p:txBody>
          <a:bodyPr wrap="square" lIns="0" tIns="126364" rIns="0" bIns="0" rtlCol="0" vert="horz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994"/>
              </a:spcBef>
            </a:pPr>
            <a:r>
              <a:rPr dirty="0" u="none" spc="-90"/>
              <a:t>Program </a:t>
            </a:r>
            <a:r>
              <a:rPr dirty="0" u="none" spc="-50"/>
              <a:t>Akış </a:t>
            </a:r>
            <a:r>
              <a:rPr dirty="0" u="none" spc="-75"/>
              <a:t>Diyagramı  </a:t>
            </a:r>
            <a:r>
              <a:rPr dirty="0" u="none" spc="-95"/>
              <a:t>Yapıları</a:t>
            </a:r>
          </a:p>
        </p:txBody>
      </p:sp>
      <p:sp>
        <p:nvSpPr>
          <p:cNvPr id="4" name="object 4"/>
          <p:cNvSpPr/>
          <p:nvPr/>
        </p:nvSpPr>
        <p:spPr>
          <a:xfrm>
            <a:off x="1385569" y="3145789"/>
            <a:ext cx="1478280" cy="878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5569" y="3145789"/>
            <a:ext cx="1478280" cy="878840"/>
          </a:xfrm>
          <a:custGeom>
            <a:avLst/>
            <a:gdLst/>
            <a:ahLst/>
            <a:cxnLst/>
            <a:rect l="l" t="t" r="r" b="b"/>
            <a:pathLst>
              <a:path w="1478280" h="878839">
                <a:moveTo>
                  <a:pt x="0" y="146431"/>
                </a:moveTo>
                <a:lnTo>
                  <a:pt x="7462" y="100136"/>
                </a:lnTo>
                <a:lnTo>
                  <a:pt x="28244" y="59938"/>
                </a:lnTo>
                <a:lnTo>
                  <a:pt x="59938" y="28244"/>
                </a:lnTo>
                <a:lnTo>
                  <a:pt x="100136" y="7462"/>
                </a:lnTo>
                <a:lnTo>
                  <a:pt x="146431" y="0"/>
                </a:lnTo>
                <a:lnTo>
                  <a:pt x="1331849" y="0"/>
                </a:lnTo>
                <a:lnTo>
                  <a:pt x="1378143" y="7462"/>
                </a:lnTo>
                <a:lnTo>
                  <a:pt x="1418341" y="28244"/>
                </a:lnTo>
                <a:lnTo>
                  <a:pt x="1450035" y="59938"/>
                </a:lnTo>
                <a:lnTo>
                  <a:pt x="1470817" y="100136"/>
                </a:lnTo>
                <a:lnTo>
                  <a:pt x="1478280" y="146431"/>
                </a:lnTo>
                <a:lnTo>
                  <a:pt x="1478280" y="732409"/>
                </a:lnTo>
                <a:lnTo>
                  <a:pt x="1470817" y="778703"/>
                </a:lnTo>
                <a:lnTo>
                  <a:pt x="1450035" y="818901"/>
                </a:lnTo>
                <a:lnTo>
                  <a:pt x="1418341" y="850595"/>
                </a:lnTo>
                <a:lnTo>
                  <a:pt x="1378143" y="871377"/>
                </a:lnTo>
                <a:lnTo>
                  <a:pt x="1331849" y="878840"/>
                </a:lnTo>
                <a:lnTo>
                  <a:pt x="146431" y="878840"/>
                </a:lnTo>
                <a:lnTo>
                  <a:pt x="100136" y="871377"/>
                </a:lnTo>
                <a:lnTo>
                  <a:pt x="59938" y="850595"/>
                </a:lnTo>
                <a:lnTo>
                  <a:pt x="28244" y="818901"/>
                </a:lnTo>
                <a:lnTo>
                  <a:pt x="7462" y="778703"/>
                </a:lnTo>
                <a:lnTo>
                  <a:pt x="0" y="732409"/>
                </a:lnTo>
                <a:lnTo>
                  <a:pt x="0" y="146431"/>
                </a:lnTo>
                <a:close/>
              </a:path>
            </a:pathLst>
          </a:custGeom>
          <a:ln w="12700">
            <a:solidFill>
              <a:srgbClr val="1CA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583944" y="3282060"/>
            <a:ext cx="107759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240" marR="5080" indent="-257175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0D0D0D"/>
                </a:solidFill>
                <a:latin typeface="Calibri"/>
                <a:cs typeface="Calibri"/>
              </a:rPr>
              <a:t>Şartlı</a:t>
            </a:r>
            <a:r>
              <a:rPr dirty="0" sz="1800" spc="-85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0D0D0D"/>
                </a:solidFill>
                <a:latin typeface="Calibri"/>
                <a:cs typeface="Calibri"/>
              </a:rPr>
              <a:t>İşlem  </a:t>
            </a:r>
            <a:r>
              <a:rPr dirty="0" sz="1800" spc="-25" b="1">
                <a:solidFill>
                  <a:srgbClr val="0D0D0D"/>
                </a:solidFill>
                <a:latin typeface="Calibri"/>
                <a:cs typeface="Calibri"/>
              </a:rPr>
              <a:t>Yapısı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37229" y="2797810"/>
            <a:ext cx="685800" cy="1742439"/>
          </a:xfrm>
          <a:custGeom>
            <a:avLst/>
            <a:gdLst/>
            <a:ahLst/>
            <a:cxnLst/>
            <a:rect l="l" t="t" r="r" b="b"/>
            <a:pathLst>
              <a:path w="685800" h="1742439">
                <a:moveTo>
                  <a:pt x="0" y="0"/>
                </a:moveTo>
                <a:lnTo>
                  <a:pt x="78617" y="1506"/>
                </a:lnTo>
                <a:lnTo>
                  <a:pt x="150789" y="5798"/>
                </a:lnTo>
                <a:lnTo>
                  <a:pt x="214457" y="12536"/>
                </a:lnTo>
                <a:lnTo>
                  <a:pt x="267561" y="21380"/>
                </a:lnTo>
                <a:lnTo>
                  <a:pt x="308043" y="31990"/>
                </a:lnTo>
                <a:lnTo>
                  <a:pt x="342899" y="57150"/>
                </a:lnTo>
                <a:lnTo>
                  <a:pt x="342899" y="814069"/>
                </a:lnTo>
                <a:lnTo>
                  <a:pt x="351957" y="827192"/>
                </a:lnTo>
                <a:lnTo>
                  <a:pt x="418238" y="849839"/>
                </a:lnTo>
                <a:lnTo>
                  <a:pt x="471342" y="858683"/>
                </a:lnTo>
                <a:lnTo>
                  <a:pt x="535010" y="865421"/>
                </a:lnTo>
                <a:lnTo>
                  <a:pt x="607182" y="869713"/>
                </a:lnTo>
                <a:lnTo>
                  <a:pt x="685799" y="871219"/>
                </a:lnTo>
                <a:lnTo>
                  <a:pt x="607182" y="872726"/>
                </a:lnTo>
                <a:lnTo>
                  <a:pt x="535010" y="877018"/>
                </a:lnTo>
                <a:lnTo>
                  <a:pt x="471342" y="883756"/>
                </a:lnTo>
                <a:lnTo>
                  <a:pt x="418238" y="892600"/>
                </a:lnTo>
                <a:lnTo>
                  <a:pt x="377756" y="903210"/>
                </a:lnTo>
                <a:lnTo>
                  <a:pt x="342899" y="928369"/>
                </a:lnTo>
                <a:lnTo>
                  <a:pt x="342899" y="1685289"/>
                </a:lnTo>
                <a:lnTo>
                  <a:pt x="333842" y="1698412"/>
                </a:lnTo>
                <a:lnTo>
                  <a:pt x="267561" y="1721059"/>
                </a:lnTo>
                <a:lnTo>
                  <a:pt x="214457" y="1729903"/>
                </a:lnTo>
                <a:lnTo>
                  <a:pt x="150789" y="1736641"/>
                </a:lnTo>
                <a:lnTo>
                  <a:pt x="78617" y="1740933"/>
                </a:lnTo>
                <a:lnTo>
                  <a:pt x="0" y="1742439"/>
                </a:lnTo>
              </a:path>
            </a:pathLst>
          </a:custGeom>
          <a:ln w="38100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18050" y="2353310"/>
            <a:ext cx="188214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718050" y="2353310"/>
            <a:ext cx="1882139" cy="889000"/>
          </a:xfrm>
          <a:custGeom>
            <a:avLst/>
            <a:gdLst/>
            <a:ahLst/>
            <a:cxnLst/>
            <a:rect l="l" t="t" r="r" b="b"/>
            <a:pathLst>
              <a:path w="1882140" h="889000">
                <a:moveTo>
                  <a:pt x="0" y="444500"/>
                </a:moveTo>
                <a:lnTo>
                  <a:pt x="941070" y="0"/>
                </a:lnTo>
                <a:lnTo>
                  <a:pt x="1882140" y="444500"/>
                </a:lnTo>
                <a:lnTo>
                  <a:pt x="941070" y="889000"/>
                </a:lnTo>
                <a:lnTo>
                  <a:pt x="0" y="444500"/>
                </a:lnTo>
                <a:close/>
              </a:path>
            </a:pathLst>
          </a:custGeom>
          <a:ln w="27940">
            <a:solidFill>
              <a:srgbClr val="12426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289296" y="2632328"/>
            <a:ext cx="7404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Sayı </a:t>
            </a:r>
            <a:r>
              <a:rPr dirty="0" sz="1800" b="1">
                <a:latin typeface="Calibri"/>
                <a:cs typeface="Calibri"/>
              </a:rPr>
              <a:t>&lt;</a:t>
            </a:r>
            <a:r>
              <a:rPr dirty="0" sz="1800" spc="-8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37429" y="4037329"/>
            <a:ext cx="1643379" cy="505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837429" y="4037329"/>
            <a:ext cx="1643380" cy="505459"/>
          </a:xfrm>
          <a:custGeom>
            <a:avLst/>
            <a:gdLst/>
            <a:ahLst/>
            <a:cxnLst/>
            <a:rect l="l" t="t" r="r" b="b"/>
            <a:pathLst>
              <a:path w="1643379" h="505460">
                <a:moveTo>
                  <a:pt x="0" y="505460"/>
                </a:moveTo>
                <a:lnTo>
                  <a:pt x="1643379" y="505460"/>
                </a:lnTo>
                <a:lnTo>
                  <a:pt x="1643379" y="0"/>
                </a:lnTo>
                <a:lnTo>
                  <a:pt x="0" y="0"/>
                </a:lnTo>
                <a:lnTo>
                  <a:pt x="0" y="505460"/>
                </a:lnTo>
                <a:close/>
              </a:path>
            </a:pathLst>
          </a:custGeom>
          <a:ln w="27940">
            <a:solidFill>
              <a:srgbClr val="12426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023230" y="4125848"/>
            <a:ext cx="12706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Sayı </a:t>
            </a:r>
            <a:r>
              <a:rPr dirty="0" sz="1800" b="1">
                <a:latin typeface="Calibri"/>
                <a:cs typeface="Calibri"/>
              </a:rPr>
              <a:t>= -</a:t>
            </a:r>
            <a:r>
              <a:rPr dirty="0" sz="1800" spc="-6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(Sayı)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618479" y="3242310"/>
            <a:ext cx="83820" cy="797560"/>
          </a:xfrm>
          <a:custGeom>
            <a:avLst/>
            <a:gdLst/>
            <a:ahLst/>
            <a:cxnLst/>
            <a:rect l="l" t="t" r="r" b="b"/>
            <a:pathLst>
              <a:path w="83820" h="797560">
                <a:moveTo>
                  <a:pt x="27940" y="713358"/>
                </a:moveTo>
                <a:lnTo>
                  <a:pt x="0" y="713358"/>
                </a:lnTo>
                <a:lnTo>
                  <a:pt x="41910" y="797178"/>
                </a:lnTo>
                <a:lnTo>
                  <a:pt x="76835" y="727328"/>
                </a:lnTo>
                <a:lnTo>
                  <a:pt x="27940" y="727328"/>
                </a:lnTo>
                <a:lnTo>
                  <a:pt x="27940" y="713358"/>
                </a:lnTo>
                <a:close/>
              </a:path>
              <a:path w="83820" h="797560">
                <a:moveTo>
                  <a:pt x="55880" y="0"/>
                </a:moveTo>
                <a:lnTo>
                  <a:pt x="27940" y="0"/>
                </a:lnTo>
                <a:lnTo>
                  <a:pt x="27940" y="727328"/>
                </a:lnTo>
                <a:lnTo>
                  <a:pt x="55880" y="727328"/>
                </a:lnTo>
                <a:lnTo>
                  <a:pt x="55880" y="0"/>
                </a:lnTo>
                <a:close/>
              </a:path>
              <a:path w="83820" h="797560">
                <a:moveTo>
                  <a:pt x="83820" y="713358"/>
                </a:moveTo>
                <a:lnTo>
                  <a:pt x="55880" y="713358"/>
                </a:lnTo>
                <a:lnTo>
                  <a:pt x="55880" y="727328"/>
                </a:lnTo>
                <a:lnTo>
                  <a:pt x="76835" y="727328"/>
                </a:lnTo>
                <a:lnTo>
                  <a:pt x="83820" y="713358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18479" y="4542790"/>
            <a:ext cx="83820" cy="536575"/>
          </a:xfrm>
          <a:custGeom>
            <a:avLst/>
            <a:gdLst/>
            <a:ahLst/>
            <a:cxnLst/>
            <a:rect l="l" t="t" r="r" b="b"/>
            <a:pathLst>
              <a:path w="83820" h="536575">
                <a:moveTo>
                  <a:pt x="27940" y="452247"/>
                </a:moveTo>
                <a:lnTo>
                  <a:pt x="0" y="452247"/>
                </a:lnTo>
                <a:lnTo>
                  <a:pt x="41910" y="536067"/>
                </a:lnTo>
                <a:lnTo>
                  <a:pt x="76835" y="466217"/>
                </a:lnTo>
                <a:lnTo>
                  <a:pt x="27940" y="466217"/>
                </a:lnTo>
                <a:lnTo>
                  <a:pt x="27940" y="452247"/>
                </a:lnTo>
                <a:close/>
              </a:path>
              <a:path w="83820" h="536575">
                <a:moveTo>
                  <a:pt x="55880" y="0"/>
                </a:moveTo>
                <a:lnTo>
                  <a:pt x="27940" y="0"/>
                </a:lnTo>
                <a:lnTo>
                  <a:pt x="27940" y="466217"/>
                </a:lnTo>
                <a:lnTo>
                  <a:pt x="55880" y="466217"/>
                </a:lnTo>
                <a:lnTo>
                  <a:pt x="55880" y="0"/>
                </a:lnTo>
                <a:close/>
              </a:path>
              <a:path w="83820" h="536575">
                <a:moveTo>
                  <a:pt x="83820" y="452247"/>
                </a:moveTo>
                <a:lnTo>
                  <a:pt x="55880" y="452247"/>
                </a:lnTo>
                <a:lnTo>
                  <a:pt x="55880" y="466217"/>
                </a:lnTo>
                <a:lnTo>
                  <a:pt x="76835" y="466217"/>
                </a:lnTo>
                <a:lnTo>
                  <a:pt x="83820" y="452247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965700" y="3437508"/>
            <a:ext cx="6045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D</a:t>
            </a:r>
            <a:r>
              <a:rPr dirty="0" sz="1800" spc="-10" b="1">
                <a:latin typeface="Calibri"/>
                <a:cs typeface="Calibri"/>
              </a:rPr>
              <a:t>o</a:t>
            </a:r>
            <a:r>
              <a:rPr dirty="0" sz="1800" spc="5" b="1">
                <a:latin typeface="Calibri"/>
                <a:cs typeface="Calibri"/>
              </a:rPr>
              <a:t>ğ</a:t>
            </a:r>
            <a:r>
              <a:rPr dirty="0" sz="1800" spc="-5" b="1">
                <a:latin typeface="Calibri"/>
                <a:cs typeface="Calibri"/>
              </a:rPr>
              <a:t>ru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660390" y="2783839"/>
            <a:ext cx="1633855" cy="2076450"/>
          </a:xfrm>
          <a:custGeom>
            <a:avLst/>
            <a:gdLst/>
            <a:ahLst/>
            <a:cxnLst/>
            <a:rect l="l" t="t" r="r" b="b"/>
            <a:pathLst>
              <a:path w="1633854" h="2076450">
                <a:moveTo>
                  <a:pt x="87122" y="1992757"/>
                </a:moveTo>
                <a:lnTo>
                  <a:pt x="0" y="2027174"/>
                </a:lnTo>
                <a:lnTo>
                  <a:pt x="79883" y="2076323"/>
                </a:lnTo>
                <a:lnTo>
                  <a:pt x="82401" y="2047250"/>
                </a:lnTo>
                <a:lnTo>
                  <a:pt x="69596" y="2047240"/>
                </a:lnTo>
                <a:lnTo>
                  <a:pt x="69596" y="2019300"/>
                </a:lnTo>
                <a:lnTo>
                  <a:pt x="84822" y="2019300"/>
                </a:lnTo>
                <a:lnTo>
                  <a:pt x="87122" y="1992757"/>
                </a:lnTo>
                <a:close/>
              </a:path>
              <a:path w="1633854" h="2076450">
                <a:moveTo>
                  <a:pt x="84821" y="2019312"/>
                </a:moveTo>
                <a:lnTo>
                  <a:pt x="82401" y="2047250"/>
                </a:lnTo>
                <a:lnTo>
                  <a:pt x="1619885" y="2048510"/>
                </a:lnTo>
                <a:lnTo>
                  <a:pt x="1627632" y="2048510"/>
                </a:lnTo>
                <a:lnTo>
                  <a:pt x="1633855" y="2042287"/>
                </a:lnTo>
                <a:lnTo>
                  <a:pt x="1633855" y="2034540"/>
                </a:lnTo>
                <a:lnTo>
                  <a:pt x="1605914" y="2034540"/>
                </a:lnTo>
                <a:lnTo>
                  <a:pt x="1605914" y="2020558"/>
                </a:lnTo>
                <a:lnTo>
                  <a:pt x="84821" y="2019312"/>
                </a:lnTo>
                <a:close/>
              </a:path>
              <a:path w="1633854" h="2076450">
                <a:moveTo>
                  <a:pt x="69596" y="2019300"/>
                </a:moveTo>
                <a:lnTo>
                  <a:pt x="69596" y="2047240"/>
                </a:lnTo>
                <a:lnTo>
                  <a:pt x="82402" y="2047240"/>
                </a:lnTo>
                <a:lnTo>
                  <a:pt x="84821" y="2019312"/>
                </a:lnTo>
                <a:lnTo>
                  <a:pt x="69596" y="2019300"/>
                </a:lnTo>
                <a:close/>
              </a:path>
              <a:path w="1633854" h="2076450">
                <a:moveTo>
                  <a:pt x="1605914" y="2020558"/>
                </a:moveTo>
                <a:lnTo>
                  <a:pt x="1605914" y="2034540"/>
                </a:lnTo>
                <a:lnTo>
                  <a:pt x="1619885" y="2020570"/>
                </a:lnTo>
                <a:lnTo>
                  <a:pt x="1605914" y="2020558"/>
                </a:lnTo>
                <a:close/>
              </a:path>
              <a:path w="1633854" h="2076450">
                <a:moveTo>
                  <a:pt x="1605914" y="13970"/>
                </a:moveTo>
                <a:lnTo>
                  <a:pt x="1605914" y="2020558"/>
                </a:lnTo>
                <a:lnTo>
                  <a:pt x="1619885" y="2020570"/>
                </a:lnTo>
                <a:lnTo>
                  <a:pt x="1605914" y="2034540"/>
                </a:lnTo>
                <a:lnTo>
                  <a:pt x="1633855" y="2034540"/>
                </a:lnTo>
                <a:lnTo>
                  <a:pt x="1633855" y="27939"/>
                </a:lnTo>
                <a:lnTo>
                  <a:pt x="1619885" y="27939"/>
                </a:lnTo>
                <a:lnTo>
                  <a:pt x="1605914" y="13970"/>
                </a:lnTo>
                <a:close/>
              </a:path>
              <a:path w="1633854" h="2076450">
                <a:moveTo>
                  <a:pt x="1627632" y="0"/>
                </a:moveTo>
                <a:lnTo>
                  <a:pt x="940054" y="0"/>
                </a:lnTo>
                <a:lnTo>
                  <a:pt x="940054" y="27939"/>
                </a:lnTo>
                <a:lnTo>
                  <a:pt x="1605914" y="27939"/>
                </a:lnTo>
                <a:lnTo>
                  <a:pt x="1605914" y="13970"/>
                </a:lnTo>
                <a:lnTo>
                  <a:pt x="1633855" y="13970"/>
                </a:lnTo>
                <a:lnTo>
                  <a:pt x="1633855" y="6223"/>
                </a:lnTo>
                <a:lnTo>
                  <a:pt x="1627632" y="0"/>
                </a:lnTo>
                <a:close/>
              </a:path>
              <a:path w="1633854" h="2076450">
                <a:moveTo>
                  <a:pt x="1633855" y="13970"/>
                </a:moveTo>
                <a:lnTo>
                  <a:pt x="1605914" y="13970"/>
                </a:lnTo>
                <a:lnTo>
                  <a:pt x="1619885" y="27939"/>
                </a:lnTo>
                <a:lnTo>
                  <a:pt x="1633855" y="27939"/>
                </a:lnTo>
                <a:lnTo>
                  <a:pt x="1633855" y="1397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676770" y="2476182"/>
            <a:ext cx="56642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20" b="1">
                <a:latin typeface="Calibri"/>
                <a:cs typeface="Calibri"/>
              </a:rPr>
              <a:t>Y</a:t>
            </a:r>
            <a:r>
              <a:rPr dirty="0" sz="1800" spc="-15" b="1">
                <a:latin typeface="Calibri"/>
                <a:cs typeface="Calibri"/>
              </a:rPr>
              <a:t>a</a:t>
            </a:r>
            <a:r>
              <a:rPr dirty="0" sz="1800" spc="-10" b="1">
                <a:latin typeface="Calibri"/>
                <a:cs typeface="Calibri"/>
              </a:rPr>
              <a:t>n</a:t>
            </a:r>
            <a:r>
              <a:rPr dirty="0" sz="1800" b="1">
                <a:latin typeface="Calibri"/>
                <a:cs typeface="Calibri"/>
              </a:rPr>
              <a:t>l</a:t>
            </a:r>
            <a:r>
              <a:rPr dirty="0" sz="1800" spc="-10" b="1">
                <a:latin typeface="Calibri"/>
                <a:cs typeface="Calibri"/>
              </a:rPr>
              <a:t>ı</a:t>
            </a:r>
            <a:r>
              <a:rPr dirty="0" sz="1800" b="1">
                <a:latin typeface="Calibri"/>
                <a:cs typeface="Calibri"/>
              </a:rPr>
              <a:t>ş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293052"/>
            <a:ext cx="5653405" cy="1377315"/>
          </a:xfrm>
          <a:prstGeom prst="rect"/>
        </p:spPr>
        <p:txBody>
          <a:bodyPr wrap="square" lIns="0" tIns="126364" rIns="0" bIns="0" rtlCol="0" vert="horz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994"/>
              </a:spcBef>
            </a:pPr>
            <a:r>
              <a:rPr dirty="0" u="none" spc="-90"/>
              <a:t>Program </a:t>
            </a:r>
            <a:r>
              <a:rPr dirty="0" u="none" spc="-50"/>
              <a:t>Akış </a:t>
            </a:r>
            <a:r>
              <a:rPr dirty="0" u="none" spc="-75"/>
              <a:t>Diyagramı  </a:t>
            </a:r>
            <a:r>
              <a:rPr dirty="0" u="none" spc="-95"/>
              <a:t>Yapıları</a:t>
            </a:r>
          </a:p>
        </p:txBody>
      </p:sp>
      <p:sp>
        <p:nvSpPr>
          <p:cNvPr id="4" name="object 4"/>
          <p:cNvSpPr/>
          <p:nvPr/>
        </p:nvSpPr>
        <p:spPr>
          <a:xfrm>
            <a:off x="671830" y="3158489"/>
            <a:ext cx="1475739" cy="878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1830" y="3158489"/>
            <a:ext cx="1475740" cy="878840"/>
          </a:xfrm>
          <a:custGeom>
            <a:avLst/>
            <a:gdLst/>
            <a:ahLst/>
            <a:cxnLst/>
            <a:rect l="l" t="t" r="r" b="b"/>
            <a:pathLst>
              <a:path w="1475739" h="878839">
                <a:moveTo>
                  <a:pt x="0" y="146431"/>
                </a:moveTo>
                <a:lnTo>
                  <a:pt x="7467" y="100136"/>
                </a:lnTo>
                <a:lnTo>
                  <a:pt x="28262" y="59938"/>
                </a:lnTo>
                <a:lnTo>
                  <a:pt x="59971" y="28244"/>
                </a:lnTo>
                <a:lnTo>
                  <a:pt x="100182" y="7462"/>
                </a:lnTo>
                <a:lnTo>
                  <a:pt x="146481" y="0"/>
                </a:lnTo>
                <a:lnTo>
                  <a:pt x="1329308" y="0"/>
                </a:lnTo>
                <a:lnTo>
                  <a:pt x="1375603" y="7462"/>
                </a:lnTo>
                <a:lnTo>
                  <a:pt x="1415801" y="28244"/>
                </a:lnTo>
                <a:lnTo>
                  <a:pt x="1447495" y="59938"/>
                </a:lnTo>
                <a:lnTo>
                  <a:pt x="1468277" y="100136"/>
                </a:lnTo>
                <a:lnTo>
                  <a:pt x="1475739" y="146431"/>
                </a:lnTo>
                <a:lnTo>
                  <a:pt x="1475739" y="732409"/>
                </a:lnTo>
                <a:lnTo>
                  <a:pt x="1468277" y="778703"/>
                </a:lnTo>
                <a:lnTo>
                  <a:pt x="1447495" y="818901"/>
                </a:lnTo>
                <a:lnTo>
                  <a:pt x="1415801" y="850595"/>
                </a:lnTo>
                <a:lnTo>
                  <a:pt x="1375603" y="871377"/>
                </a:lnTo>
                <a:lnTo>
                  <a:pt x="1329308" y="878840"/>
                </a:lnTo>
                <a:lnTo>
                  <a:pt x="146481" y="878840"/>
                </a:lnTo>
                <a:lnTo>
                  <a:pt x="100182" y="871377"/>
                </a:lnTo>
                <a:lnTo>
                  <a:pt x="59971" y="850595"/>
                </a:lnTo>
                <a:lnTo>
                  <a:pt x="28262" y="818901"/>
                </a:lnTo>
                <a:lnTo>
                  <a:pt x="7467" y="778703"/>
                </a:lnTo>
                <a:lnTo>
                  <a:pt x="0" y="732409"/>
                </a:lnTo>
                <a:lnTo>
                  <a:pt x="0" y="146431"/>
                </a:lnTo>
                <a:close/>
              </a:path>
            </a:pathLst>
          </a:custGeom>
          <a:ln w="12700">
            <a:solidFill>
              <a:srgbClr val="1CA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46797" y="3159378"/>
            <a:ext cx="724535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dirty="0" sz="1800" spc="-155" b="1">
                <a:solidFill>
                  <a:srgbClr val="0D0D0D"/>
                </a:solidFill>
                <a:latin typeface="Calibri"/>
                <a:cs typeface="Calibri"/>
              </a:rPr>
              <a:t>T</a:t>
            </a:r>
            <a:r>
              <a:rPr dirty="0" sz="1800" spc="-10" b="1">
                <a:solidFill>
                  <a:srgbClr val="0D0D0D"/>
                </a:solidFill>
                <a:latin typeface="Calibri"/>
                <a:cs typeface="Calibri"/>
              </a:rPr>
              <a:t>e</a:t>
            </a:r>
            <a:r>
              <a:rPr dirty="0" sz="1800" b="1">
                <a:solidFill>
                  <a:srgbClr val="0D0D0D"/>
                </a:solidFill>
                <a:latin typeface="Calibri"/>
                <a:cs typeface="Calibri"/>
              </a:rPr>
              <a:t>k</a:t>
            </a:r>
            <a:r>
              <a:rPr dirty="0" sz="1800" spc="-45" b="1">
                <a:solidFill>
                  <a:srgbClr val="0D0D0D"/>
                </a:solidFill>
                <a:latin typeface="Calibri"/>
                <a:cs typeface="Calibri"/>
              </a:rPr>
              <a:t>r</a:t>
            </a:r>
            <a:r>
              <a:rPr dirty="0" sz="1800" spc="-10" b="1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dirty="0" sz="1800" spc="-5" b="1">
                <a:solidFill>
                  <a:srgbClr val="0D0D0D"/>
                </a:solidFill>
                <a:latin typeface="Calibri"/>
                <a:cs typeface="Calibri"/>
              </a:rPr>
              <a:t>rlı  İşlem  </a:t>
            </a:r>
            <a:r>
              <a:rPr dirty="0" sz="1800" spc="-114" b="1">
                <a:solidFill>
                  <a:srgbClr val="0D0D0D"/>
                </a:solidFill>
                <a:latin typeface="Calibri"/>
                <a:cs typeface="Calibri"/>
              </a:rPr>
              <a:t>Y</a:t>
            </a:r>
            <a:r>
              <a:rPr dirty="0" sz="1800" spc="-10" b="1">
                <a:solidFill>
                  <a:srgbClr val="0D0D0D"/>
                </a:solidFill>
                <a:latin typeface="Calibri"/>
                <a:cs typeface="Calibri"/>
              </a:rPr>
              <a:t>ap</a:t>
            </a:r>
            <a:r>
              <a:rPr dirty="0" sz="1800" b="1">
                <a:solidFill>
                  <a:srgbClr val="0D0D0D"/>
                </a:solidFill>
                <a:latin typeface="Calibri"/>
                <a:cs typeface="Calibri"/>
              </a:rPr>
              <a:t>ı</a:t>
            </a:r>
            <a:r>
              <a:rPr dirty="0" sz="1800" spc="-5" b="1">
                <a:solidFill>
                  <a:srgbClr val="0D0D0D"/>
                </a:solidFill>
                <a:latin typeface="Calibri"/>
                <a:cs typeface="Calibri"/>
              </a:rPr>
              <a:t>l</a:t>
            </a:r>
            <a:r>
              <a:rPr dirty="0" sz="1800" spc="-10" b="1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dirty="0" sz="1800" spc="-5" b="1">
                <a:solidFill>
                  <a:srgbClr val="0D0D0D"/>
                </a:solidFill>
                <a:latin typeface="Calibri"/>
                <a:cs typeface="Calibri"/>
              </a:rPr>
              <a:t>rı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61210" y="2813050"/>
            <a:ext cx="685800" cy="1742439"/>
          </a:xfrm>
          <a:custGeom>
            <a:avLst/>
            <a:gdLst/>
            <a:ahLst/>
            <a:cxnLst/>
            <a:rect l="l" t="t" r="r" b="b"/>
            <a:pathLst>
              <a:path w="685800" h="1742439">
                <a:moveTo>
                  <a:pt x="0" y="0"/>
                </a:moveTo>
                <a:lnTo>
                  <a:pt x="78617" y="1506"/>
                </a:lnTo>
                <a:lnTo>
                  <a:pt x="150789" y="5798"/>
                </a:lnTo>
                <a:lnTo>
                  <a:pt x="214457" y="12536"/>
                </a:lnTo>
                <a:lnTo>
                  <a:pt x="267561" y="21380"/>
                </a:lnTo>
                <a:lnTo>
                  <a:pt x="308043" y="31990"/>
                </a:lnTo>
                <a:lnTo>
                  <a:pt x="342900" y="57150"/>
                </a:lnTo>
                <a:lnTo>
                  <a:pt x="342900" y="814069"/>
                </a:lnTo>
                <a:lnTo>
                  <a:pt x="351957" y="827192"/>
                </a:lnTo>
                <a:lnTo>
                  <a:pt x="418238" y="849839"/>
                </a:lnTo>
                <a:lnTo>
                  <a:pt x="471342" y="858683"/>
                </a:lnTo>
                <a:lnTo>
                  <a:pt x="535010" y="865421"/>
                </a:lnTo>
                <a:lnTo>
                  <a:pt x="607182" y="869713"/>
                </a:lnTo>
                <a:lnTo>
                  <a:pt x="685800" y="871219"/>
                </a:lnTo>
                <a:lnTo>
                  <a:pt x="607182" y="872726"/>
                </a:lnTo>
                <a:lnTo>
                  <a:pt x="535010" y="877018"/>
                </a:lnTo>
                <a:lnTo>
                  <a:pt x="471342" y="883756"/>
                </a:lnTo>
                <a:lnTo>
                  <a:pt x="418238" y="892600"/>
                </a:lnTo>
                <a:lnTo>
                  <a:pt x="377756" y="903210"/>
                </a:lnTo>
                <a:lnTo>
                  <a:pt x="342900" y="928369"/>
                </a:lnTo>
                <a:lnTo>
                  <a:pt x="342900" y="1685289"/>
                </a:lnTo>
                <a:lnTo>
                  <a:pt x="333842" y="1698412"/>
                </a:lnTo>
                <a:lnTo>
                  <a:pt x="267561" y="1721059"/>
                </a:lnTo>
                <a:lnTo>
                  <a:pt x="214457" y="1729903"/>
                </a:lnTo>
                <a:lnTo>
                  <a:pt x="150789" y="1736641"/>
                </a:lnTo>
                <a:lnTo>
                  <a:pt x="78617" y="1740933"/>
                </a:lnTo>
                <a:lnTo>
                  <a:pt x="0" y="1742439"/>
                </a:lnTo>
              </a:path>
            </a:pathLst>
          </a:custGeom>
          <a:ln w="38100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559809" y="2272029"/>
            <a:ext cx="1879600" cy="8864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559809" y="2272029"/>
            <a:ext cx="1879600" cy="886460"/>
          </a:xfrm>
          <a:custGeom>
            <a:avLst/>
            <a:gdLst/>
            <a:ahLst/>
            <a:cxnLst/>
            <a:rect l="l" t="t" r="r" b="b"/>
            <a:pathLst>
              <a:path w="1879600" h="886460">
                <a:moveTo>
                  <a:pt x="0" y="443230"/>
                </a:moveTo>
                <a:lnTo>
                  <a:pt x="939800" y="0"/>
                </a:lnTo>
                <a:lnTo>
                  <a:pt x="1879600" y="443230"/>
                </a:lnTo>
                <a:lnTo>
                  <a:pt x="939800" y="886460"/>
                </a:lnTo>
                <a:lnTo>
                  <a:pt x="0" y="443230"/>
                </a:lnTo>
                <a:close/>
              </a:path>
            </a:pathLst>
          </a:custGeom>
          <a:ln w="27940">
            <a:solidFill>
              <a:srgbClr val="12426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130040" y="2550223"/>
            <a:ext cx="74041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 b="1">
                <a:latin typeface="Calibri"/>
                <a:cs typeface="Calibri"/>
              </a:rPr>
              <a:t>Sayı </a:t>
            </a:r>
            <a:r>
              <a:rPr dirty="0" sz="1800" b="1">
                <a:latin typeface="Calibri"/>
                <a:cs typeface="Calibri"/>
              </a:rPr>
              <a:t>&lt;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79190" y="3956050"/>
            <a:ext cx="1643380" cy="505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679190" y="3956050"/>
            <a:ext cx="1643380" cy="505459"/>
          </a:xfrm>
          <a:custGeom>
            <a:avLst/>
            <a:gdLst/>
            <a:ahLst/>
            <a:cxnLst/>
            <a:rect l="l" t="t" r="r" b="b"/>
            <a:pathLst>
              <a:path w="1643379" h="505460">
                <a:moveTo>
                  <a:pt x="0" y="505460"/>
                </a:moveTo>
                <a:lnTo>
                  <a:pt x="1643380" y="505460"/>
                </a:lnTo>
                <a:lnTo>
                  <a:pt x="1643380" y="0"/>
                </a:lnTo>
                <a:lnTo>
                  <a:pt x="0" y="0"/>
                </a:lnTo>
                <a:lnTo>
                  <a:pt x="0" y="505460"/>
                </a:lnTo>
                <a:close/>
              </a:path>
            </a:pathLst>
          </a:custGeom>
          <a:ln w="27940">
            <a:solidFill>
              <a:srgbClr val="12426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828415" y="4043933"/>
            <a:ext cx="13398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Sayı </a:t>
            </a:r>
            <a:r>
              <a:rPr dirty="0" sz="1800" b="1">
                <a:latin typeface="Calibri"/>
                <a:cs typeface="Calibri"/>
              </a:rPr>
              <a:t>= </a:t>
            </a:r>
            <a:r>
              <a:rPr dirty="0" sz="1800" spc="-10" b="1">
                <a:latin typeface="Calibri"/>
                <a:cs typeface="Calibri"/>
              </a:rPr>
              <a:t>Sayı </a:t>
            </a:r>
            <a:r>
              <a:rPr dirty="0" sz="1800" b="1">
                <a:latin typeface="Calibri"/>
                <a:cs typeface="Calibri"/>
              </a:rPr>
              <a:t>+</a:t>
            </a:r>
            <a:r>
              <a:rPr dirty="0" sz="1800" spc="-7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457700" y="3158489"/>
            <a:ext cx="83820" cy="797560"/>
          </a:xfrm>
          <a:custGeom>
            <a:avLst/>
            <a:gdLst/>
            <a:ahLst/>
            <a:cxnLst/>
            <a:rect l="l" t="t" r="r" b="b"/>
            <a:pathLst>
              <a:path w="83820" h="797560">
                <a:moveTo>
                  <a:pt x="27939" y="713359"/>
                </a:moveTo>
                <a:lnTo>
                  <a:pt x="0" y="713359"/>
                </a:lnTo>
                <a:lnTo>
                  <a:pt x="41910" y="797179"/>
                </a:lnTo>
                <a:lnTo>
                  <a:pt x="76835" y="727329"/>
                </a:lnTo>
                <a:lnTo>
                  <a:pt x="27939" y="727329"/>
                </a:lnTo>
                <a:lnTo>
                  <a:pt x="27939" y="713359"/>
                </a:lnTo>
                <a:close/>
              </a:path>
              <a:path w="83820" h="797560">
                <a:moveTo>
                  <a:pt x="55879" y="0"/>
                </a:moveTo>
                <a:lnTo>
                  <a:pt x="27939" y="0"/>
                </a:lnTo>
                <a:lnTo>
                  <a:pt x="27939" y="727329"/>
                </a:lnTo>
                <a:lnTo>
                  <a:pt x="55879" y="727329"/>
                </a:lnTo>
                <a:lnTo>
                  <a:pt x="55879" y="0"/>
                </a:lnTo>
                <a:close/>
              </a:path>
              <a:path w="83820" h="797560">
                <a:moveTo>
                  <a:pt x="83820" y="713359"/>
                </a:moveTo>
                <a:lnTo>
                  <a:pt x="55879" y="713359"/>
                </a:lnTo>
                <a:lnTo>
                  <a:pt x="55879" y="727329"/>
                </a:lnTo>
                <a:lnTo>
                  <a:pt x="76835" y="727329"/>
                </a:lnTo>
                <a:lnTo>
                  <a:pt x="83820" y="713359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806444" y="3355721"/>
            <a:ext cx="6051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 b="1">
                <a:latin typeface="Calibri"/>
                <a:cs typeface="Calibri"/>
              </a:rPr>
              <a:t>D</a:t>
            </a:r>
            <a:r>
              <a:rPr dirty="0" sz="1800" spc="-10" b="1">
                <a:latin typeface="Calibri"/>
                <a:cs typeface="Calibri"/>
              </a:rPr>
              <a:t>o</a:t>
            </a:r>
            <a:r>
              <a:rPr dirty="0" sz="1800" spc="5" b="1">
                <a:latin typeface="Calibri"/>
                <a:cs typeface="Calibri"/>
              </a:rPr>
              <a:t>ğ</a:t>
            </a:r>
            <a:r>
              <a:rPr dirty="0" sz="1800" spc="-5" b="1">
                <a:latin typeface="Calibri"/>
                <a:cs typeface="Calibri"/>
              </a:rPr>
              <a:t>ru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71800" y="2702560"/>
            <a:ext cx="588645" cy="899794"/>
          </a:xfrm>
          <a:custGeom>
            <a:avLst/>
            <a:gdLst/>
            <a:ahLst/>
            <a:cxnLst/>
            <a:rect l="l" t="t" r="r" b="b"/>
            <a:pathLst>
              <a:path w="588645" h="899795">
                <a:moveTo>
                  <a:pt x="27939" y="815848"/>
                </a:moveTo>
                <a:lnTo>
                  <a:pt x="0" y="815848"/>
                </a:lnTo>
                <a:lnTo>
                  <a:pt x="41910" y="899667"/>
                </a:lnTo>
                <a:lnTo>
                  <a:pt x="76835" y="829817"/>
                </a:lnTo>
                <a:lnTo>
                  <a:pt x="27939" y="829817"/>
                </a:lnTo>
                <a:lnTo>
                  <a:pt x="27939" y="815848"/>
                </a:lnTo>
                <a:close/>
              </a:path>
              <a:path w="588645" h="899795">
                <a:moveTo>
                  <a:pt x="588517" y="0"/>
                </a:moveTo>
                <a:lnTo>
                  <a:pt x="34162" y="0"/>
                </a:lnTo>
                <a:lnTo>
                  <a:pt x="27939" y="6223"/>
                </a:lnTo>
                <a:lnTo>
                  <a:pt x="27939" y="829817"/>
                </a:lnTo>
                <a:lnTo>
                  <a:pt x="55880" y="829817"/>
                </a:lnTo>
                <a:lnTo>
                  <a:pt x="55880" y="27939"/>
                </a:lnTo>
                <a:lnTo>
                  <a:pt x="41910" y="27939"/>
                </a:lnTo>
                <a:lnTo>
                  <a:pt x="55880" y="13969"/>
                </a:lnTo>
                <a:lnTo>
                  <a:pt x="588517" y="13969"/>
                </a:lnTo>
                <a:lnTo>
                  <a:pt x="588517" y="0"/>
                </a:lnTo>
                <a:close/>
              </a:path>
              <a:path w="588645" h="899795">
                <a:moveTo>
                  <a:pt x="83819" y="815848"/>
                </a:moveTo>
                <a:lnTo>
                  <a:pt x="55880" y="815848"/>
                </a:lnTo>
                <a:lnTo>
                  <a:pt x="55880" y="829817"/>
                </a:lnTo>
                <a:lnTo>
                  <a:pt x="76835" y="829817"/>
                </a:lnTo>
                <a:lnTo>
                  <a:pt x="83819" y="815848"/>
                </a:lnTo>
                <a:close/>
              </a:path>
              <a:path w="588645" h="899795">
                <a:moveTo>
                  <a:pt x="55880" y="13969"/>
                </a:moveTo>
                <a:lnTo>
                  <a:pt x="41910" y="27939"/>
                </a:lnTo>
                <a:lnTo>
                  <a:pt x="55880" y="27939"/>
                </a:lnTo>
                <a:lnTo>
                  <a:pt x="55880" y="13969"/>
                </a:lnTo>
                <a:close/>
              </a:path>
              <a:path w="588645" h="899795">
                <a:moveTo>
                  <a:pt x="588517" y="13969"/>
                </a:moveTo>
                <a:lnTo>
                  <a:pt x="55880" y="13969"/>
                </a:lnTo>
                <a:lnTo>
                  <a:pt x="55880" y="27939"/>
                </a:lnTo>
                <a:lnTo>
                  <a:pt x="588517" y="27939"/>
                </a:lnTo>
                <a:lnTo>
                  <a:pt x="588517" y="13969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984245" y="2401823"/>
            <a:ext cx="5664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14" b="1">
                <a:latin typeface="Calibri"/>
                <a:cs typeface="Calibri"/>
              </a:rPr>
              <a:t>Y</a:t>
            </a:r>
            <a:r>
              <a:rPr dirty="0" sz="1800" spc="-10" b="1">
                <a:latin typeface="Calibri"/>
                <a:cs typeface="Calibri"/>
              </a:rPr>
              <a:t>an</a:t>
            </a:r>
            <a:r>
              <a:rPr dirty="0" sz="1800" b="1">
                <a:latin typeface="Calibri"/>
                <a:cs typeface="Calibri"/>
              </a:rPr>
              <a:t>l</a:t>
            </a:r>
            <a:r>
              <a:rPr dirty="0" sz="1800" spc="-5" b="1">
                <a:latin typeface="Calibri"/>
                <a:cs typeface="Calibri"/>
              </a:rPr>
              <a:t>ı</a:t>
            </a:r>
            <a:r>
              <a:rPr dirty="0" sz="1800" b="1">
                <a:latin typeface="Calibri"/>
                <a:cs typeface="Calibri"/>
              </a:rPr>
              <a:t>ş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485640" y="2674620"/>
            <a:ext cx="1139825" cy="1972945"/>
          </a:xfrm>
          <a:custGeom>
            <a:avLst/>
            <a:gdLst/>
            <a:ahLst/>
            <a:cxnLst/>
            <a:rect l="l" t="t" r="r" b="b"/>
            <a:pathLst>
              <a:path w="1139825" h="1972945">
                <a:moveTo>
                  <a:pt x="27939" y="1787143"/>
                </a:moveTo>
                <a:lnTo>
                  <a:pt x="0" y="1787143"/>
                </a:lnTo>
                <a:lnTo>
                  <a:pt x="0" y="1966340"/>
                </a:lnTo>
                <a:lnTo>
                  <a:pt x="6223" y="1972563"/>
                </a:lnTo>
                <a:lnTo>
                  <a:pt x="1133094" y="1972563"/>
                </a:lnTo>
                <a:lnTo>
                  <a:pt x="1139444" y="1966340"/>
                </a:lnTo>
                <a:lnTo>
                  <a:pt x="1139444" y="1958593"/>
                </a:lnTo>
                <a:lnTo>
                  <a:pt x="27939" y="1958593"/>
                </a:lnTo>
                <a:lnTo>
                  <a:pt x="13970" y="1944623"/>
                </a:lnTo>
                <a:lnTo>
                  <a:pt x="27939" y="1944623"/>
                </a:lnTo>
                <a:lnTo>
                  <a:pt x="27939" y="1787143"/>
                </a:lnTo>
                <a:close/>
              </a:path>
              <a:path w="1139825" h="1972945">
                <a:moveTo>
                  <a:pt x="27939" y="1944623"/>
                </a:moveTo>
                <a:lnTo>
                  <a:pt x="13970" y="1944623"/>
                </a:lnTo>
                <a:lnTo>
                  <a:pt x="27939" y="1958593"/>
                </a:lnTo>
                <a:lnTo>
                  <a:pt x="27939" y="1944623"/>
                </a:lnTo>
                <a:close/>
              </a:path>
              <a:path w="1139825" h="1972945">
                <a:moveTo>
                  <a:pt x="1111504" y="1944623"/>
                </a:moveTo>
                <a:lnTo>
                  <a:pt x="27939" y="1944623"/>
                </a:lnTo>
                <a:lnTo>
                  <a:pt x="27939" y="1958593"/>
                </a:lnTo>
                <a:lnTo>
                  <a:pt x="1111504" y="1958593"/>
                </a:lnTo>
                <a:lnTo>
                  <a:pt x="1111504" y="1944623"/>
                </a:lnTo>
                <a:close/>
              </a:path>
              <a:path w="1139825" h="1972945">
                <a:moveTo>
                  <a:pt x="1111504" y="41909"/>
                </a:moveTo>
                <a:lnTo>
                  <a:pt x="1111504" y="1958593"/>
                </a:lnTo>
                <a:lnTo>
                  <a:pt x="1125474" y="1944623"/>
                </a:lnTo>
                <a:lnTo>
                  <a:pt x="1139444" y="1944623"/>
                </a:lnTo>
                <a:lnTo>
                  <a:pt x="1139444" y="55879"/>
                </a:lnTo>
                <a:lnTo>
                  <a:pt x="1125474" y="55879"/>
                </a:lnTo>
                <a:lnTo>
                  <a:pt x="1111504" y="41909"/>
                </a:lnTo>
                <a:close/>
              </a:path>
              <a:path w="1139825" h="1972945">
                <a:moveTo>
                  <a:pt x="1139444" y="1944623"/>
                </a:moveTo>
                <a:lnTo>
                  <a:pt x="1125474" y="1944623"/>
                </a:lnTo>
                <a:lnTo>
                  <a:pt x="1111504" y="1958593"/>
                </a:lnTo>
                <a:lnTo>
                  <a:pt x="1139444" y="1958593"/>
                </a:lnTo>
                <a:lnTo>
                  <a:pt x="1139444" y="1944623"/>
                </a:lnTo>
                <a:close/>
              </a:path>
              <a:path w="1139825" h="1972945">
                <a:moveTo>
                  <a:pt x="1037844" y="0"/>
                </a:moveTo>
                <a:lnTo>
                  <a:pt x="954024" y="41909"/>
                </a:lnTo>
                <a:lnTo>
                  <a:pt x="1037844" y="83819"/>
                </a:lnTo>
                <a:lnTo>
                  <a:pt x="1037844" y="55879"/>
                </a:lnTo>
                <a:lnTo>
                  <a:pt x="1023874" y="55879"/>
                </a:lnTo>
                <a:lnTo>
                  <a:pt x="1023874" y="27939"/>
                </a:lnTo>
                <a:lnTo>
                  <a:pt x="1037844" y="27939"/>
                </a:lnTo>
                <a:lnTo>
                  <a:pt x="1037844" y="0"/>
                </a:lnTo>
                <a:close/>
              </a:path>
              <a:path w="1139825" h="1972945">
                <a:moveTo>
                  <a:pt x="1037844" y="27939"/>
                </a:moveTo>
                <a:lnTo>
                  <a:pt x="1023874" y="27939"/>
                </a:lnTo>
                <a:lnTo>
                  <a:pt x="1023874" y="55879"/>
                </a:lnTo>
                <a:lnTo>
                  <a:pt x="1037844" y="55879"/>
                </a:lnTo>
                <a:lnTo>
                  <a:pt x="1037844" y="27939"/>
                </a:lnTo>
                <a:close/>
              </a:path>
              <a:path w="1139825" h="1972945">
                <a:moveTo>
                  <a:pt x="1133094" y="27939"/>
                </a:moveTo>
                <a:lnTo>
                  <a:pt x="1037844" y="27939"/>
                </a:lnTo>
                <a:lnTo>
                  <a:pt x="1037844" y="55879"/>
                </a:lnTo>
                <a:lnTo>
                  <a:pt x="1111504" y="55879"/>
                </a:lnTo>
                <a:lnTo>
                  <a:pt x="1111504" y="41909"/>
                </a:lnTo>
                <a:lnTo>
                  <a:pt x="1139444" y="41909"/>
                </a:lnTo>
                <a:lnTo>
                  <a:pt x="1139444" y="34162"/>
                </a:lnTo>
                <a:lnTo>
                  <a:pt x="1133094" y="27939"/>
                </a:lnTo>
                <a:close/>
              </a:path>
              <a:path w="1139825" h="1972945">
                <a:moveTo>
                  <a:pt x="1139444" y="41909"/>
                </a:moveTo>
                <a:lnTo>
                  <a:pt x="1111504" y="41909"/>
                </a:lnTo>
                <a:lnTo>
                  <a:pt x="1125474" y="55879"/>
                </a:lnTo>
                <a:lnTo>
                  <a:pt x="1139444" y="55879"/>
                </a:lnTo>
                <a:lnTo>
                  <a:pt x="1139444" y="41909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891529" y="3442970"/>
            <a:ext cx="1879600" cy="8864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891529" y="3442970"/>
            <a:ext cx="1879600" cy="886460"/>
          </a:xfrm>
          <a:custGeom>
            <a:avLst/>
            <a:gdLst/>
            <a:ahLst/>
            <a:cxnLst/>
            <a:rect l="l" t="t" r="r" b="b"/>
            <a:pathLst>
              <a:path w="1879600" h="886460">
                <a:moveTo>
                  <a:pt x="0" y="443229"/>
                </a:moveTo>
                <a:lnTo>
                  <a:pt x="939800" y="0"/>
                </a:lnTo>
                <a:lnTo>
                  <a:pt x="1879600" y="443229"/>
                </a:lnTo>
                <a:lnTo>
                  <a:pt x="939800" y="886459"/>
                </a:lnTo>
                <a:lnTo>
                  <a:pt x="0" y="443229"/>
                </a:lnTo>
                <a:close/>
              </a:path>
            </a:pathLst>
          </a:custGeom>
          <a:ln w="27940">
            <a:solidFill>
              <a:srgbClr val="12426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462014" y="3721734"/>
            <a:ext cx="7404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Sayı </a:t>
            </a:r>
            <a:r>
              <a:rPr dirty="0" sz="1800" b="1">
                <a:latin typeface="Calibri"/>
                <a:cs typeface="Calibri"/>
              </a:rPr>
              <a:t>&lt;</a:t>
            </a:r>
            <a:r>
              <a:rPr dirty="0" sz="1800" spc="-8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010909" y="2360929"/>
            <a:ext cx="1643380" cy="5029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010909" y="2360929"/>
            <a:ext cx="1643380" cy="502920"/>
          </a:xfrm>
          <a:prstGeom prst="rect">
            <a:avLst/>
          </a:prstGeom>
          <a:ln w="27940">
            <a:solidFill>
              <a:srgbClr val="124262"/>
            </a:solidFill>
          </a:ln>
        </p:spPr>
        <p:txBody>
          <a:bodyPr wrap="square" lIns="0" tIns="99060" rIns="0" bIns="0" rtlCol="0" vert="horz">
            <a:spAutoFit/>
          </a:bodyPr>
          <a:lstStyle/>
          <a:p>
            <a:pPr marL="161925">
              <a:lnSpc>
                <a:spcPct val="100000"/>
              </a:lnSpc>
              <a:spcBef>
                <a:spcPts val="780"/>
              </a:spcBef>
            </a:pPr>
            <a:r>
              <a:rPr dirty="0" sz="1800" spc="-10" b="1">
                <a:latin typeface="Calibri"/>
                <a:cs typeface="Calibri"/>
              </a:rPr>
              <a:t>Sayı </a:t>
            </a:r>
            <a:r>
              <a:rPr dirty="0" sz="1800" b="1">
                <a:latin typeface="Calibri"/>
                <a:cs typeface="Calibri"/>
              </a:rPr>
              <a:t>= </a:t>
            </a:r>
            <a:r>
              <a:rPr dirty="0" sz="1800" spc="-10" b="1">
                <a:latin typeface="Calibri"/>
                <a:cs typeface="Calibri"/>
              </a:rPr>
              <a:t>Sayı </a:t>
            </a:r>
            <a:r>
              <a:rPr dirty="0" sz="1800" b="1">
                <a:latin typeface="Calibri"/>
                <a:cs typeface="Calibri"/>
              </a:rPr>
              <a:t>+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789419" y="2863850"/>
            <a:ext cx="83820" cy="578485"/>
          </a:xfrm>
          <a:custGeom>
            <a:avLst/>
            <a:gdLst/>
            <a:ahLst/>
            <a:cxnLst/>
            <a:rect l="l" t="t" r="r" b="b"/>
            <a:pathLst>
              <a:path w="83820" h="578485">
                <a:moveTo>
                  <a:pt x="27939" y="494411"/>
                </a:moveTo>
                <a:lnTo>
                  <a:pt x="0" y="494411"/>
                </a:lnTo>
                <a:lnTo>
                  <a:pt x="41909" y="578230"/>
                </a:lnTo>
                <a:lnTo>
                  <a:pt x="76835" y="508380"/>
                </a:lnTo>
                <a:lnTo>
                  <a:pt x="27939" y="508380"/>
                </a:lnTo>
                <a:lnTo>
                  <a:pt x="27939" y="494411"/>
                </a:lnTo>
                <a:close/>
              </a:path>
              <a:path w="83820" h="578485">
                <a:moveTo>
                  <a:pt x="55879" y="0"/>
                </a:moveTo>
                <a:lnTo>
                  <a:pt x="27939" y="0"/>
                </a:lnTo>
                <a:lnTo>
                  <a:pt x="27939" y="508380"/>
                </a:lnTo>
                <a:lnTo>
                  <a:pt x="55879" y="508380"/>
                </a:lnTo>
                <a:lnTo>
                  <a:pt x="55879" y="0"/>
                </a:lnTo>
                <a:close/>
              </a:path>
              <a:path w="83820" h="578485">
                <a:moveTo>
                  <a:pt x="83820" y="494411"/>
                </a:moveTo>
                <a:lnTo>
                  <a:pt x="55879" y="494411"/>
                </a:lnTo>
                <a:lnTo>
                  <a:pt x="55879" y="508380"/>
                </a:lnTo>
                <a:lnTo>
                  <a:pt x="76835" y="508380"/>
                </a:lnTo>
                <a:lnTo>
                  <a:pt x="83820" y="494411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6188075" y="4422394"/>
            <a:ext cx="6045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D</a:t>
            </a:r>
            <a:r>
              <a:rPr dirty="0" sz="1800" spc="-10" b="1">
                <a:latin typeface="Calibri"/>
                <a:cs typeface="Calibri"/>
              </a:rPr>
              <a:t>o</a:t>
            </a:r>
            <a:r>
              <a:rPr dirty="0" sz="1800" spc="5" b="1">
                <a:latin typeface="Calibri"/>
                <a:cs typeface="Calibri"/>
              </a:rPr>
              <a:t>ğ</a:t>
            </a:r>
            <a:r>
              <a:rPr dirty="0" sz="1800" spc="-5" b="1">
                <a:latin typeface="Calibri"/>
                <a:cs typeface="Calibri"/>
              </a:rPr>
              <a:t>ru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33030" y="3953255"/>
            <a:ext cx="5664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14" b="1">
                <a:latin typeface="Calibri"/>
                <a:cs typeface="Calibri"/>
              </a:rPr>
              <a:t>Y</a:t>
            </a:r>
            <a:r>
              <a:rPr dirty="0" sz="1800" spc="-10" b="1">
                <a:latin typeface="Calibri"/>
                <a:cs typeface="Calibri"/>
              </a:rPr>
              <a:t>an</a:t>
            </a:r>
            <a:r>
              <a:rPr dirty="0" sz="1800" b="1">
                <a:latin typeface="Calibri"/>
                <a:cs typeface="Calibri"/>
              </a:rPr>
              <a:t>l</a:t>
            </a:r>
            <a:r>
              <a:rPr dirty="0" sz="1800" spc="-5" b="1">
                <a:latin typeface="Calibri"/>
                <a:cs typeface="Calibri"/>
              </a:rPr>
              <a:t>ı</a:t>
            </a:r>
            <a:r>
              <a:rPr dirty="0" sz="1800" b="1">
                <a:latin typeface="Calibri"/>
                <a:cs typeface="Calibri"/>
              </a:rPr>
              <a:t>ş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654290" y="2598420"/>
            <a:ext cx="540385" cy="1330325"/>
          </a:xfrm>
          <a:custGeom>
            <a:avLst/>
            <a:gdLst/>
            <a:ahLst/>
            <a:cxnLst/>
            <a:rect l="l" t="t" r="r" b="b"/>
            <a:pathLst>
              <a:path w="540384" h="1330325">
                <a:moveTo>
                  <a:pt x="202056" y="1245996"/>
                </a:moveTo>
                <a:lnTo>
                  <a:pt x="118236" y="1287906"/>
                </a:lnTo>
                <a:lnTo>
                  <a:pt x="202056" y="1329816"/>
                </a:lnTo>
                <a:lnTo>
                  <a:pt x="202056" y="1301877"/>
                </a:lnTo>
                <a:lnTo>
                  <a:pt x="188086" y="1301877"/>
                </a:lnTo>
                <a:lnTo>
                  <a:pt x="188086" y="1273936"/>
                </a:lnTo>
                <a:lnTo>
                  <a:pt x="202056" y="1273936"/>
                </a:lnTo>
                <a:lnTo>
                  <a:pt x="202056" y="1245996"/>
                </a:lnTo>
                <a:close/>
              </a:path>
              <a:path w="540384" h="1330325">
                <a:moveTo>
                  <a:pt x="202056" y="1273936"/>
                </a:moveTo>
                <a:lnTo>
                  <a:pt x="188086" y="1273936"/>
                </a:lnTo>
                <a:lnTo>
                  <a:pt x="188086" y="1301877"/>
                </a:lnTo>
                <a:lnTo>
                  <a:pt x="202056" y="1301877"/>
                </a:lnTo>
                <a:lnTo>
                  <a:pt x="202056" y="1273936"/>
                </a:lnTo>
                <a:close/>
              </a:path>
              <a:path w="540384" h="1330325">
                <a:moveTo>
                  <a:pt x="512190" y="1273936"/>
                </a:moveTo>
                <a:lnTo>
                  <a:pt x="202056" y="1273936"/>
                </a:lnTo>
                <a:lnTo>
                  <a:pt x="202056" y="1301877"/>
                </a:lnTo>
                <a:lnTo>
                  <a:pt x="533907" y="1301877"/>
                </a:lnTo>
                <a:lnTo>
                  <a:pt x="540130" y="1295653"/>
                </a:lnTo>
                <a:lnTo>
                  <a:pt x="540130" y="1287906"/>
                </a:lnTo>
                <a:lnTo>
                  <a:pt x="512190" y="1287906"/>
                </a:lnTo>
                <a:lnTo>
                  <a:pt x="512190" y="1273936"/>
                </a:lnTo>
                <a:close/>
              </a:path>
              <a:path w="540384" h="1330325">
                <a:moveTo>
                  <a:pt x="512190" y="13969"/>
                </a:moveTo>
                <a:lnTo>
                  <a:pt x="512190" y="1287906"/>
                </a:lnTo>
                <a:lnTo>
                  <a:pt x="526160" y="1273936"/>
                </a:lnTo>
                <a:lnTo>
                  <a:pt x="540130" y="1273936"/>
                </a:lnTo>
                <a:lnTo>
                  <a:pt x="540130" y="27939"/>
                </a:lnTo>
                <a:lnTo>
                  <a:pt x="526160" y="27939"/>
                </a:lnTo>
                <a:lnTo>
                  <a:pt x="512190" y="13969"/>
                </a:lnTo>
                <a:close/>
              </a:path>
              <a:path w="540384" h="1330325">
                <a:moveTo>
                  <a:pt x="540130" y="1273936"/>
                </a:moveTo>
                <a:lnTo>
                  <a:pt x="526160" y="1273936"/>
                </a:lnTo>
                <a:lnTo>
                  <a:pt x="512190" y="1287906"/>
                </a:lnTo>
                <a:lnTo>
                  <a:pt x="540130" y="1287906"/>
                </a:lnTo>
                <a:lnTo>
                  <a:pt x="540130" y="1273936"/>
                </a:lnTo>
                <a:close/>
              </a:path>
              <a:path w="540384" h="1330325">
                <a:moveTo>
                  <a:pt x="533907" y="0"/>
                </a:moveTo>
                <a:lnTo>
                  <a:pt x="0" y="0"/>
                </a:lnTo>
                <a:lnTo>
                  <a:pt x="0" y="27939"/>
                </a:lnTo>
                <a:lnTo>
                  <a:pt x="512190" y="27939"/>
                </a:lnTo>
                <a:lnTo>
                  <a:pt x="512190" y="13969"/>
                </a:lnTo>
                <a:lnTo>
                  <a:pt x="540130" y="13969"/>
                </a:lnTo>
                <a:lnTo>
                  <a:pt x="540130" y="6222"/>
                </a:lnTo>
                <a:lnTo>
                  <a:pt x="533907" y="0"/>
                </a:lnTo>
                <a:close/>
              </a:path>
              <a:path w="540384" h="1330325">
                <a:moveTo>
                  <a:pt x="540130" y="13969"/>
                </a:moveTo>
                <a:lnTo>
                  <a:pt x="512190" y="13969"/>
                </a:lnTo>
                <a:lnTo>
                  <a:pt x="526160" y="27939"/>
                </a:lnTo>
                <a:lnTo>
                  <a:pt x="540130" y="27939"/>
                </a:lnTo>
                <a:lnTo>
                  <a:pt x="540130" y="13969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789419" y="4329429"/>
            <a:ext cx="83820" cy="509905"/>
          </a:xfrm>
          <a:custGeom>
            <a:avLst/>
            <a:gdLst/>
            <a:ahLst/>
            <a:cxnLst/>
            <a:rect l="l" t="t" r="r" b="b"/>
            <a:pathLst>
              <a:path w="83820" h="509904">
                <a:moveTo>
                  <a:pt x="27939" y="426085"/>
                </a:moveTo>
                <a:lnTo>
                  <a:pt x="0" y="426085"/>
                </a:lnTo>
                <a:lnTo>
                  <a:pt x="41909" y="509905"/>
                </a:lnTo>
                <a:lnTo>
                  <a:pt x="76834" y="440055"/>
                </a:lnTo>
                <a:lnTo>
                  <a:pt x="27939" y="440055"/>
                </a:lnTo>
                <a:lnTo>
                  <a:pt x="27939" y="426085"/>
                </a:lnTo>
                <a:close/>
              </a:path>
              <a:path w="83820" h="509904">
                <a:moveTo>
                  <a:pt x="55879" y="0"/>
                </a:moveTo>
                <a:lnTo>
                  <a:pt x="27939" y="0"/>
                </a:lnTo>
                <a:lnTo>
                  <a:pt x="27939" y="440055"/>
                </a:lnTo>
                <a:lnTo>
                  <a:pt x="55879" y="440055"/>
                </a:lnTo>
                <a:lnTo>
                  <a:pt x="55879" y="0"/>
                </a:lnTo>
                <a:close/>
              </a:path>
              <a:path w="83820" h="509904">
                <a:moveTo>
                  <a:pt x="83820" y="426085"/>
                </a:moveTo>
                <a:lnTo>
                  <a:pt x="55879" y="426085"/>
                </a:lnTo>
                <a:lnTo>
                  <a:pt x="55879" y="440055"/>
                </a:lnTo>
                <a:lnTo>
                  <a:pt x="76834" y="440055"/>
                </a:lnTo>
                <a:lnTo>
                  <a:pt x="83820" y="426085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90"/>
              <a:t>Program </a:t>
            </a:r>
            <a:r>
              <a:rPr dirty="0" spc="-50"/>
              <a:t>Akış</a:t>
            </a:r>
            <a:r>
              <a:rPr dirty="0" spc="-40"/>
              <a:t> </a:t>
            </a:r>
            <a:r>
              <a:rPr dirty="0" spc="-75"/>
              <a:t>Diyagramları	</a:t>
            </a:r>
          </a:p>
        </p:txBody>
      </p:sp>
      <p:sp>
        <p:nvSpPr>
          <p:cNvPr id="3" name="object 3"/>
          <p:cNvSpPr/>
          <p:nvPr/>
        </p:nvSpPr>
        <p:spPr>
          <a:xfrm>
            <a:off x="1136530" y="1968917"/>
            <a:ext cx="6870939" cy="3491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75"/>
              <a:t>Kutu</a:t>
            </a:r>
            <a:r>
              <a:rPr dirty="0" spc="-95"/>
              <a:t> </a:t>
            </a:r>
            <a:r>
              <a:rPr dirty="0" spc="-75"/>
              <a:t>Diyagramları	</a:t>
            </a:r>
          </a:p>
        </p:txBody>
      </p:sp>
      <p:sp>
        <p:nvSpPr>
          <p:cNvPr id="3" name="object 3"/>
          <p:cNvSpPr/>
          <p:nvPr/>
        </p:nvSpPr>
        <p:spPr>
          <a:xfrm>
            <a:off x="1210310" y="3168650"/>
            <a:ext cx="1478280" cy="878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10310" y="3168650"/>
            <a:ext cx="1478280" cy="878840"/>
          </a:xfrm>
          <a:custGeom>
            <a:avLst/>
            <a:gdLst/>
            <a:ahLst/>
            <a:cxnLst/>
            <a:rect l="l" t="t" r="r" b="b"/>
            <a:pathLst>
              <a:path w="1478280" h="878839">
                <a:moveTo>
                  <a:pt x="0" y="146430"/>
                </a:moveTo>
                <a:lnTo>
                  <a:pt x="7462" y="100136"/>
                </a:lnTo>
                <a:lnTo>
                  <a:pt x="28244" y="59938"/>
                </a:lnTo>
                <a:lnTo>
                  <a:pt x="59938" y="28244"/>
                </a:lnTo>
                <a:lnTo>
                  <a:pt x="100136" y="7462"/>
                </a:lnTo>
                <a:lnTo>
                  <a:pt x="146431" y="0"/>
                </a:lnTo>
                <a:lnTo>
                  <a:pt x="1331848" y="0"/>
                </a:lnTo>
                <a:lnTo>
                  <a:pt x="1378143" y="7462"/>
                </a:lnTo>
                <a:lnTo>
                  <a:pt x="1418341" y="28244"/>
                </a:lnTo>
                <a:lnTo>
                  <a:pt x="1450035" y="59938"/>
                </a:lnTo>
                <a:lnTo>
                  <a:pt x="1470817" y="100136"/>
                </a:lnTo>
                <a:lnTo>
                  <a:pt x="1478280" y="146430"/>
                </a:lnTo>
                <a:lnTo>
                  <a:pt x="1478280" y="732408"/>
                </a:lnTo>
                <a:lnTo>
                  <a:pt x="1470817" y="778703"/>
                </a:lnTo>
                <a:lnTo>
                  <a:pt x="1450035" y="818901"/>
                </a:lnTo>
                <a:lnTo>
                  <a:pt x="1418341" y="850595"/>
                </a:lnTo>
                <a:lnTo>
                  <a:pt x="1378143" y="871377"/>
                </a:lnTo>
                <a:lnTo>
                  <a:pt x="1331848" y="878839"/>
                </a:lnTo>
                <a:lnTo>
                  <a:pt x="146431" y="878839"/>
                </a:lnTo>
                <a:lnTo>
                  <a:pt x="100136" y="871377"/>
                </a:lnTo>
                <a:lnTo>
                  <a:pt x="59938" y="850595"/>
                </a:lnTo>
                <a:lnTo>
                  <a:pt x="28244" y="818901"/>
                </a:lnTo>
                <a:lnTo>
                  <a:pt x="7462" y="778703"/>
                </a:lnTo>
                <a:lnTo>
                  <a:pt x="0" y="732408"/>
                </a:lnTo>
                <a:lnTo>
                  <a:pt x="0" y="146430"/>
                </a:lnTo>
                <a:close/>
              </a:path>
            </a:pathLst>
          </a:custGeom>
          <a:ln w="12700">
            <a:solidFill>
              <a:srgbClr val="1CA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358011" y="3305428"/>
            <a:ext cx="118364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9405" marR="5080" indent="-30734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0D0D0D"/>
                </a:solidFill>
                <a:latin typeface="Calibri"/>
                <a:cs typeface="Calibri"/>
              </a:rPr>
              <a:t>Ardışıl</a:t>
            </a:r>
            <a:r>
              <a:rPr dirty="0" sz="1800" spc="-125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D0D0D"/>
                </a:solidFill>
                <a:latin typeface="Calibri"/>
                <a:cs typeface="Calibri"/>
              </a:rPr>
              <a:t>İşlem  </a:t>
            </a:r>
            <a:r>
              <a:rPr dirty="0" sz="1800" spc="-25" b="1">
                <a:solidFill>
                  <a:srgbClr val="0D0D0D"/>
                </a:solidFill>
                <a:latin typeface="Calibri"/>
                <a:cs typeface="Calibri"/>
              </a:rPr>
              <a:t>Yapısı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88589" y="2846070"/>
            <a:ext cx="685800" cy="1739900"/>
          </a:xfrm>
          <a:custGeom>
            <a:avLst/>
            <a:gdLst/>
            <a:ahLst/>
            <a:cxnLst/>
            <a:rect l="l" t="t" r="r" b="b"/>
            <a:pathLst>
              <a:path w="685800" h="1739900">
                <a:moveTo>
                  <a:pt x="0" y="0"/>
                </a:moveTo>
                <a:lnTo>
                  <a:pt x="78617" y="1506"/>
                </a:lnTo>
                <a:lnTo>
                  <a:pt x="150789" y="5798"/>
                </a:lnTo>
                <a:lnTo>
                  <a:pt x="214457" y="12536"/>
                </a:lnTo>
                <a:lnTo>
                  <a:pt x="267561" y="21380"/>
                </a:lnTo>
                <a:lnTo>
                  <a:pt x="308043" y="31990"/>
                </a:lnTo>
                <a:lnTo>
                  <a:pt x="342900" y="57150"/>
                </a:lnTo>
                <a:lnTo>
                  <a:pt x="342900" y="812799"/>
                </a:lnTo>
                <a:lnTo>
                  <a:pt x="351957" y="825922"/>
                </a:lnTo>
                <a:lnTo>
                  <a:pt x="418238" y="848569"/>
                </a:lnTo>
                <a:lnTo>
                  <a:pt x="471342" y="857413"/>
                </a:lnTo>
                <a:lnTo>
                  <a:pt x="535010" y="864151"/>
                </a:lnTo>
                <a:lnTo>
                  <a:pt x="607182" y="868443"/>
                </a:lnTo>
                <a:lnTo>
                  <a:pt x="685800" y="869949"/>
                </a:lnTo>
                <a:lnTo>
                  <a:pt x="607182" y="871456"/>
                </a:lnTo>
                <a:lnTo>
                  <a:pt x="535010" y="875748"/>
                </a:lnTo>
                <a:lnTo>
                  <a:pt x="471342" y="882486"/>
                </a:lnTo>
                <a:lnTo>
                  <a:pt x="418238" y="891330"/>
                </a:lnTo>
                <a:lnTo>
                  <a:pt x="377756" y="901940"/>
                </a:lnTo>
                <a:lnTo>
                  <a:pt x="342900" y="927099"/>
                </a:lnTo>
                <a:lnTo>
                  <a:pt x="342900" y="1682749"/>
                </a:lnTo>
                <a:lnTo>
                  <a:pt x="333842" y="1695872"/>
                </a:lnTo>
                <a:lnTo>
                  <a:pt x="267561" y="1718519"/>
                </a:lnTo>
                <a:lnTo>
                  <a:pt x="214457" y="1727363"/>
                </a:lnTo>
                <a:lnTo>
                  <a:pt x="150789" y="1734101"/>
                </a:lnTo>
                <a:lnTo>
                  <a:pt x="78617" y="1738393"/>
                </a:lnTo>
                <a:lnTo>
                  <a:pt x="0" y="1739899"/>
                </a:lnTo>
              </a:path>
            </a:pathLst>
          </a:custGeom>
          <a:ln w="38100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97968" y="2086577"/>
            <a:ext cx="2995492" cy="3235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75"/>
              <a:t>Kutu</a:t>
            </a:r>
            <a:r>
              <a:rPr dirty="0" spc="-95"/>
              <a:t> </a:t>
            </a:r>
            <a:r>
              <a:rPr dirty="0" spc="-75"/>
              <a:t>Diyagramları	</a:t>
            </a:r>
          </a:p>
        </p:txBody>
      </p:sp>
      <p:sp>
        <p:nvSpPr>
          <p:cNvPr id="3" name="object 3"/>
          <p:cNvSpPr/>
          <p:nvPr/>
        </p:nvSpPr>
        <p:spPr>
          <a:xfrm>
            <a:off x="697230" y="3143250"/>
            <a:ext cx="1475739" cy="878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97230" y="3143250"/>
            <a:ext cx="1475740" cy="878840"/>
          </a:xfrm>
          <a:custGeom>
            <a:avLst/>
            <a:gdLst/>
            <a:ahLst/>
            <a:cxnLst/>
            <a:rect l="l" t="t" r="r" b="b"/>
            <a:pathLst>
              <a:path w="1475739" h="878839">
                <a:moveTo>
                  <a:pt x="0" y="146430"/>
                </a:moveTo>
                <a:lnTo>
                  <a:pt x="7467" y="100136"/>
                </a:lnTo>
                <a:lnTo>
                  <a:pt x="28262" y="59938"/>
                </a:lnTo>
                <a:lnTo>
                  <a:pt x="59971" y="28244"/>
                </a:lnTo>
                <a:lnTo>
                  <a:pt x="100182" y="7462"/>
                </a:lnTo>
                <a:lnTo>
                  <a:pt x="146481" y="0"/>
                </a:lnTo>
                <a:lnTo>
                  <a:pt x="1329308" y="0"/>
                </a:lnTo>
                <a:lnTo>
                  <a:pt x="1375603" y="7462"/>
                </a:lnTo>
                <a:lnTo>
                  <a:pt x="1415801" y="28244"/>
                </a:lnTo>
                <a:lnTo>
                  <a:pt x="1447495" y="59938"/>
                </a:lnTo>
                <a:lnTo>
                  <a:pt x="1468277" y="100136"/>
                </a:lnTo>
                <a:lnTo>
                  <a:pt x="1475739" y="146430"/>
                </a:lnTo>
                <a:lnTo>
                  <a:pt x="1475739" y="732408"/>
                </a:lnTo>
                <a:lnTo>
                  <a:pt x="1468277" y="778703"/>
                </a:lnTo>
                <a:lnTo>
                  <a:pt x="1447495" y="818901"/>
                </a:lnTo>
                <a:lnTo>
                  <a:pt x="1415801" y="850595"/>
                </a:lnTo>
                <a:lnTo>
                  <a:pt x="1375603" y="871377"/>
                </a:lnTo>
                <a:lnTo>
                  <a:pt x="1329308" y="878839"/>
                </a:lnTo>
                <a:lnTo>
                  <a:pt x="146481" y="878839"/>
                </a:lnTo>
                <a:lnTo>
                  <a:pt x="100182" y="871377"/>
                </a:lnTo>
                <a:lnTo>
                  <a:pt x="59971" y="850595"/>
                </a:lnTo>
                <a:lnTo>
                  <a:pt x="28262" y="818901"/>
                </a:lnTo>
                <a:lnTo>
                  <a:pt x="7467" y="778703"/>
                </a:lnTo>
                <a:lnTo>
                  <a:pt x="0" y="732408"/>
                </a:lnTo>
                <a:lnTo>
                  <a:pt x="0" y="146430"/>
                </a:lnTo>
                <a:close/>
              </a:path>
            </a:pathLst>
          </a:custGeom>
          <a:ln w="12700">
            <a:solidFill>
              <a:srgbClr val="1CA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94080" y="3279775"/>
            <a:ext cx="107759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240" marR="5080" indent="-257175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0D0D0D"/>
                </a:solidFill>
                <a:latin typeface="Calibri"/>
                <a:cs typeface="Calibri"/>
              </a:rPr>
              <a:t>Şartlı</a:t>
            </a:r>
            <a:r>
              <a:rPr dirty="0" sz="1800" spc="-85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0D0D0D"/>
                </a:solidFill>
                <a:latin typeface="Calibri"/>
                <a:cs typeface="Calibri"/>
              </a:rPr>
              <a:t>İşlem  </a:t>
            </a:r>
            <a:r>
              <a:rPr dirty="0" sz="1800" spc="-25" b="1">
                <a:solidFill>
                  <a:srgbClr val="0D0D0D"/>
                </a:solidFill>
                <a:latin typeface="Calibri"/>
                <a:cs typeface="Calibri"/>
              </a:rPr>
              <a:t>Yapısı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06929" y="2711450"/>
            <a:ext cx="685800" cy="1742439"/>
          </a:xfrm>
          <a:custGeom>
            <a:avLst/>
            <a:gdLst/>
            <a:ahLst/>
            <a:cxnLst/>
            <a:rect l="l" t="t" r="r" b="b"/>
            <a:pathLst>
              <a:path w="685800" h="1742439">
                <a:moveTo>
                  <a:pt x="0" y="0"/>
                </a:moveTo>
                <a:lnTo>
                  <a:pt x="78617" y="1506"/>
                </a:lnTo>
                <a:lnTo>
                  <a:pt x="150789" y="5798"/>
                </a:lnTo>
                <a:lnTo>
                  <a:pt x="214457" y="12536"/>
                </a:lnTo>
                <a:lnTo>
                  <a:pt x="267561" y="21380"/>
                </a:lnTo>
                <a:lnTo>
                  <a:pt x="308043" y="31990"/>
                </a:lnTo>
                <a:lnTo>
                  <a:pt x="342900" y="57150"/>
                </a:lnTo>
                <a:lnTo>
                  <a:pt x="342900" y="814070"/>
                </a:lnTo>
                <a:lnTo>
                  <a:pt x="351957" y="827192"/>
                </a:lnTo>
                <a:lnTo>
                  <a:pt x="418238" y="849839"/>
                </a:lnTo>
                <a:lnTo>
                  <a:pt x="471342" y="858683"/>
                </a:lnTo>
                <a:lnTo>
                  <a:pt x="535010" y="865421"/>
                </a:lnTo>
                <a:lnTo>
                  <a:pt x="607182" y="869713"/>
                </a:lnTo>
                <a:lnTo>
                  <a:pt x="685800" y="871220"/>
                </a:lnTo>
                <a:lnTo>
                  <a:pt x="607182" y="872726"/>
                </a:lnTo>
                <a:lnTo>
                  <a:pt x="535010" y="877018"/>
                </a:lnTo>
                <a:lnTo>
                  <a:pt x="471342" y="883756"/>
                </a:lnTo>
                <a:lnTo>
                  <a:pt x="418238" y="892600"/>
                </a:lnTo>
                <a:lnTo>
                  <a:pt x="377756" y="903210"/>
                </a:lnTo>
                <a:lnTo>
                  <a:pt x="342900" y="928369"/>
                </a:lnTo>
                <a:lnTo>
                  <a:pt x="342900" y="1685289"/>
                </a:lnTo>
                <a:lnTo>
                  <a:pt x="333842" y="1698412"/>
                </a:lnTo>
                <a:lnTo>
                  <a:pt x="267561" y="1721059"/>
                </a:lnTo>
                <a:lnTo>
                  <a:pt x="214457" y="1729903"/>
                </a:lnTo>
                <a:lnTo>
                  <a:pt x="150789" y="1736641"/>
                </a:lnTo>
                <a:lnTo>
                  <a:pt x="78617" y="1740933"/>
                </a:lnTo>
                <a:lnTo>
                  <a:pt x="0" y="1742439"/>
                </a:lnTo>
              </a:path>
            </a:pathLst>
          </a:custGeom>
          <a:ln w="38100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30220" y="2517139"/>
            <a:ext cx="5271858" cy="21215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75"/>
              <a:t>Kutu</a:t>
            </a:r>
            <a:r>
              <a:rPr dirty="0" spc="-95"/>
              <a:t> </a:t>
            </a:r>
            <a:r>
              <a:rPr dirty="0" spc="-75"/>
              <a:t>Diyagramları	</a:t>
            </a:r>
          </a:p>
        </p:txBody>
      </p:sp>
      <p:sp>
        <p:nvSpPr>
          <p:cNvPr id="3" name="object 3"/>
          <p:cNvSpPr/>
          <p:nvPr/>
        </p:nvSpPr>
        <p:spPr>
          <a:xfrm>
            <a:off x="1296669" y="3191510"/>
            <a:ext cx="1475740" cy="878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96669" y="3191510"/>
            <a:ext cx="1475740" cy="878840"/>
          </a:xfrm>
          <a:custGeom>
            <a:avLst/>
            <a:gdLst/>
            <a:ahLst/>
            <a:cxnLst/>
            <a:rect l="l" t="t" r="r" b="b"/>
            <a:pathLst>
              <a:path w="1475739" h="878839">
                <a:moveTo>
                  <a:pt x="0" y="146430"/>
                </a:moveTo>
                <a:lnTo>
                  <a:pt x="7462" y="100136"/>
                </a:lnTo>
                <a:lnTo>
                  <a:pt x="28244" y="59938"/>
                </a:lnTo>
                <a:lnTo>
                  <a:pt x="59938" y="28244"/>
                </a:lnTo>
                <a:lnTo>
                  <a:pt x="100136" y="7462"/>
                </a:lnTo>
                <a:lnTo>
                  <a:pt x="146431" y="0"/>
                </a:lnTo>
                <a:lnTo>
                  <a:pt x="1329309" y="0"/>
                </a:lnTo>
                <a:lnTo>
                  <a:pt x="1375603" y="7462"/>
                </a:lnTo>
                <a:lnTo>
                  <a:pt x="1415801" y="28244"/>
                </a:lnTo>
                <a:lnTo>
                  <a:pt x="1447495" y="59938"/>
                </a:lnTo>
                <a:lnTo>
                  <a:pt x="1468277" y="100136"/>
                </a:lnTo>
                <a:lnTo>
                  <a:pt x="1475740" y="146430"/>
                </a:lnTo>
                <a:lnTo>
                  <a:pt x="1475740" y="732408"/>
                </a:lnTo>
                <a:lnTo>
                  <a:pt x="1468277" y="778703"/>
                </a:lnTo>
                <a:lnTo>
                  <a:pt x="1447495" y="818901"/>
                </a:lnTo>
                <a:lnTo>
                  <a:pt x="1415801" y="850595"/>
                </a:lnTo>
                <a:lnTo>
                  <a:pt x="1375603" y="871377"/>
                </a:lnTo>
                <a:lnTo>
                  <a:pt x="1329309" y="878839"/>
                </a:lnTo>
                <a:lnTo>
                  <a:pt x="146431" y="878839"/>
                </a:lnTo>
                <a:lnTo>
                  <a:pt x="100136" y="871377"/>
                </a:lnTo>
                <a:lnTo>
                  <a:pt x="59938" y="850595"/>
                </a:lnTo>
                <a:lnTo>
                  <a:pt x="28244" y="818901"/>
                </a:lnTo>
                <a:lnTo>
                  <a:pt x="7462" y="778703"/>
                </a:lnTo>
                <a:lnTo>
                  <a:pt x="0" y="732408"/>
                </a:lnTo>
                <a:lnTo>
                  <a:pt x="0" y="146430"/>
                </a:lnTo>
                <a:close/>
              </a:path>
            </a:pathLst>
          </a:custGeom>
          <a:ln w="12700">
            <a:solidFill>
              <a:srgbClr val="1CA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672589" y="3190811"/>
            <a:ext cx="724535" cy="849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55" b="1">
                <a:solidFill>
                  <a:srgbClr val="0D0D0D"/>
                </a:solidFill>
                <a:latin typeface="Calibri"/>
                <a:cs typeface="Calibri"/>
              </a:rPr>
              <a:t>T</a:t>
            </a:r>
            <a:r>
              <a:rPr dirty="0" sz="1800" spc="-10" b="1">
                <a:solidFill>
                  <a:srgbClr val="0D0D0D"/>
                </a:solidFill>
                <a:latin typeface="Calibri"/>
                <a:cs typeface="Calibri"/>
              </a:rPr>
              <a:t>e</a:t>
            </a:r>
            <a:r>
              <a:rPr dirty="0" sz="1800" b="1">
                <a:solidFill>
                  <a:srgbClr val="0D0D0D"/>
                </a:solidFill>
                <a:latin typeface="Calibri"/>
                <a:cs typeface="Calibri"/>
              </a:rPr>
              <a:t>k</a:t>
            </a:r>
            <a:r>
              <a:rPr dirty="0" sz="1800" spc="-45" b="1">
                <a:solidFill>
                  <a:srgbClr val="0D0D0D"/>
                </a:solidFill>
                <a:latin typeface="Calibri"/>
                <a:cs typeface="Calibri"/>
              </a:rPr>
              <a:t>r</a:t>
            </a:r>
            <a:r>
              <a:rPr dirty="0" sz="1800" spc="-15" b="1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dirty="0" sz="1800" spc="-5" b="1">
                <a:solidFill>
                  <a:srgbClr val="0D0D0D"/>
                </a:solidFill>
                <a:latin typeface="Calibri"/>
                <a:cs typeface="Calibri"/>
              </a:rPr>
              <a:t>rlı  </a:t>
            </a:r>
            <a:r>
              <a:rPr dirty="0" sz="1800" spc="-5" b="1">
                <a:solidFill>
                  <a:srgbClr val="0D0D0D"/>
                </a:solidFill>
                <a:latin typeface="Calibri"/>
                <a:cs typeface="Calibri"/>
              </a:rPr>
              <a:t>İşlem  </a:t>
            </a:r>
            <a:r>
              <a:rPr dirty="0" sz="1800" spc="-114" b="1">
                <a:solidFill>
                  <a:srgbClr val="0D0D0D"/>
                </a:solidFill>
                <a:latin typeface="Calibri"/>
                <a:cs typeface="Calibri"/>
              </a:rPr>
              <a:t>Y</a:t>
            </a:r>
            <a:r>
              <a:rPr dirty="0" sz="1800" spc="-10" b="1">
                <a:solidFill>
                  <a:srgbClr val="0D0D0D"/>
                </a:solidFill>
                <a:latin typeface="Calibri"/>
                <a:cs typeface="Calibri"/>
              </a:rPr>
              <a:t>ap</a:t>
            </a:r>
            <a:r>
              <a:rPr dirty="0" sz="1800" b="1">
                <a:solidFill>
                  <a:srgbClr val="0D0D0D"/>
                </a:solidFill>
                <a:latin typeface="Calibri"/>
                <a:cs typeface="Calibri"/>
              </a:rPr>
              <a:t>ı</a:t>
            </a:r>
            <a:r>
              <a:rPr dirty="0" sz="1800" spc="-5" b="1">
                <a:solidFill>
                  <a:srgbClr val="0D0D0D"/>
                </a:solidFill>
                <a:latin typeface="Calibri"/>
                <a:cs typeface="Calibri"/>
              </a:rPr>
              <a:t>l</a:t>
            </a:r>
            <a:r>
              <a:rPr dirty="0" sz="1800" spc="-10" b="1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dirty="0" sz="1800" spc="-5" b="1">
                <a:solidFill>
                  <a:srgbClr val="0D0D0D"/>
                </a:solidFill>
                <a:latin typeface="Calibri"/>
                <a:cs typeface="Calibri"/>
              </a:rPr>
              <a:t>rı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31489" y="2846070"/>
            <a:ext cx="685800" cy="1739900"/>
          </a:xfrm>
          <a:custGeom>
            <a:avLst/>
            <a:gdLst/>
            <a:ahLst/>
            <a:cxnLst/>
            <a:rect l="l" t="t" r="r" b="b"/>
            <a:pathLst>
              <a:path w="685800" h="1739900">
                <a:moveTo>
                  <a:pt x="0" y="0"/>
                </a:moveTo>
                <a:lnTo>
                  <a:pt x="78617" y="1506"/>
                </a:lnTo>
                <a:lnTo>
                  <a:pt x="150789" y="5798"/>
                </a:lnTo>
                <a:lnTo>
                  <a:pt x="214457" y="12536"/>
                </a:lnTo>
                <a:lnTo>
                  <a:pt x="267561" y="21380"/>
                </a:lnTo>
                <a:lnTo>
                  <a:pt x="308043" y="31990"/>
                </a:lnTo>
                <a:lnTo>
                  <a:pt x="342900" y="57150"/>
                </a:lnTo>
                <a:lnTo>
                  <a:pt x="342900" y="812799"/>
                </a:lnTo>
                <a:lnTo>
                  <a:pt x="351957" y="825922"/>
                </a:lnTo>
                <a:lnTo>
                  <a:pt x="418238" y="848569"/>
                </a:lnTo>
                <a:lnTo>
                  <a:pt x="471342" y="857413"/>
                </a:lnTo>
                <a:lnTo>
                  <a:pt x="535010" y="864151"/>
                </a:lnTo>
                <a:lnTo>
                  <a:pt x="607182" y="868443"/>
                </a:lnTo>
                <a:lnTo>
                  <a:pt x="685800" y="869949"/>
                </a:lnTo>
                <a:lnTo>
                  <a:pt x="607182" y="871456"/>
                </a:lnTo>
                <a:lnTo>
                  <a:pt x="535010" y="875748"/>
                </a:lnTo>
                <a:lnTo>
                  <a:pt x="471342" y="882486"/>
                </a:lnTo>
                <a:lnTo>
                  <a:pt x="418238" y="891330"/>
                </a:lnTo>
                <a:lnTo>
                  <a:pt x="377756" y="901940"/>
                </a:lnTo>
                <a:lnTo>
                  <a:pt x="342900" y="927099"/>
                </a:lnTo>
                <a:lnTo>
                  <a:pt x="342900" y="1682749"/>
                </a:lnTo>
                <a:lnTo>
                  <a:pt x="333842" y="1695872"/>
                </a:lnTo>
                <a:lnTo>
                  <a:pt x="267561" y="1718519"/>
                </a:lnTo>
                <a:lnTo>
                  <a:pt x="214457" y="1727363"/>
                </a:lnTo>
                <a:lnTo>
                  <a:pt x="150789" y="1734101"/>
                </a:lnTo>
                <a:lnTo>
                  <a:pt x="78617" y="1738393"/>
                </a:lnTo>
                <a:lnTo>
                  <a:pt x="0" y="1739899"/>
                </a:lnTo>
              </a:path>
            </a:pathLst>
          </a:custGeom>
          <a:ln w="38100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48759" y="2335038"/>
            <a:ext cx="3393440" cy="25951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90"/>
              <a:t>Karar</a:t>
            </a:r>
            <a:r>
              <a:rPr dirty="0" spc="-130"/>
              <a:t> </a:t>
            </a:r>
            <a:r>
              <a:rPr dirty="0" spc="-100"/>
              <a:t>Tabloları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1874520"/>
            <a:ext cx="7343775" cy="2548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240" marR="416559" indent="-2565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 spc="-10">
                <a:latin typeface="Arial"/>
                <a:cs typeface="Arial"/>
              </a:rPr>
              <a:t>Bazen </a:t>
            </a:r>
            <a:r>
              <a:rPr dirty="0" sz="1800" spc="-5">
                <a:latin typeface="Arial"/>
                <a:cs typeface="Arial"/>
              </a:rPr>
              <a:t>karmaşık </a:t>
            </a:r>
            <a:r>
              <a:rPr dirty="0" sz="1800">
                <a:latin typeface="Arial"/>
                <a:cs typeface="Arial"/>
              </a:rPr>
              <a:t>koşul </a:t>
            </a:r>
            <a:r>
              <a:rPr dirty="0" sz="1800" spc="-5">
                <a:latin typeface="Arial"/>
                <a:cs typeface="Arial"/>
              </a:rPr>
              <a:t>değerlendirmeleri </a:t>
            </a:r>
            <a:r>
              <a:rPr dirty="0" sz="1800" spc="-10">
                <a:latin typeface="Arial"/>
                <a:cs typeface="Arial"/>
              </a:rPr>
              <a:t>yapmak </a:t>
            </a:r>
            <a:r>
              <a:rPr dirty="0" sz="1800" spc="-15">
                <a:latin typeface="Arial"/>
                <a:cs typeface="Arial"/>
              </a:rPr>
              <a:t>gerekir. </a:t>
            </a:r>
            <a:r>
              <a:rPr dirty="0" sz="1800" spc="-5">
                <a:latin typeface="Arial"/>
                <a:cs typeface="Arial"/>
              </a:rPr>
              <a:t>Bunların  </a:t>
            </a:r>
            <a:r>
              <a:rPr dirty="0" sz="1800" spc="-10">
                <a:latin typeface="Arial"/>
                <a:cs typeface="Arial"/>
              </a:rPr>
              <a:t>düzenli </a:t>
            </a:r>
            <a:r>
              <a:rPr dirty="0" sz="1800" spc="-5">
                <a:latin typeface="Arial"/>
                <a:cs typeface="Arial"/>
              </a:rPr>
              <a:t>bir gösterilimi </a:t>
            </a:r>
            <a:r>
              <a:rPr dirty="0" sz="1800">
                <a:latin typeface="Arial"/>
                <a:cs typeface="Arial"/>
              </a:rPr>
              <a:t>karar </a:t>
            </a:r>
            <a:r>
              <a:rPr dirty="0" sz="1800" spc="-5">
                <a:latin typeface="Arial"/>
                <a:cs typeface="Arial"/>
              </a:rPr>
              <a:t>tablolarında </a:t>
            </a:r>
            <a:r>
              <a:rPr dirty="0" sz="1800" spc="-20">
                <a:latin typeface="Arial"/>
                <a:cs typeface="Arial"/>
              </a:rPr>
              <a:t>yapılabilir.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CACE3"/>
              </a:buClr>
              <a:buFont typeface="Wingdings"/>
              <a:buChar char=""/>
            </a:pPr>
            <a:endParaRPr sz="2600">
              <a:latin typeface="Times New Roman"/>
              <a:cs typeface="Times New Roman"/>
            </a:endParaRPr>
          </a:p>
          <a:p>
            <a:pPr marL="269240" indent="-256540">
              <a:lnSpc>
                <a:spcPct val="100000"/>
              </a:lnSpc>
              <a:buClr>
                <a:srgbClr val="1CACE3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>
                <a:latin typeface="Arial"/>
                <a:cs typeface="Arial"/>
              </a:rPr>
              <a:t>Öncelikle, </a:t>
            </a:r>
            <a:r>
              <a:rPr dirty="0" sz="1800" spc="-5">
                <a:latin typeface="Arial"/>
                <a:cs typeface="Arial"/>
              </a:rPr>
              <a:t>bütün işlemler saptanmalı, </a:t>
            </a:r>
            <a:r>
              <a:rPr dirty="0" sz="1800">
                <a:latin typeface="Arial"/>
                <a:cs typeface="Arial"/>
              </a:rPr>
              <a:t>sonra </a:t>
            </a:r>
            <a:r>
              <a:rPr dirty="0" sz="1800" spc="-5">
                <a:latin typeface="Arial"/>
                <a:cs typeface="Arial"/>
              </a:rPr>
              <a:t>ön koşullar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belirlenmelidir.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CACE3"/>
              </a:buClr>
              <a:buFont typeface="Wingdings"/>
              <a:buChar char=""/>
            </a:pPr>
            <a:endParaRPr sz="2600">
              <a:latin typeface="Times New Roman"/>
              <a:cs typeface="Times New Roman"/>
            </a:endParaRPr>
          </a:p>
          <a:p>
            <a:pPr marL="269240" indent="-256540">
              <a:lnSpc>
                <a:spcPct val="100000"/>
              </a:lnSpc>
              <a:buClr>
                <a:srgbClr val="1CACE3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>
                <a:latin typeface="Arial"/>
                <a:cs typeface="Arial"/>
              </a:rPr>
              <a:t>Belirli </a:t>
            </a:r>
            <a:r>
              <a:rPr dirty="0" sz="1800" spc="-5">
                <a:latin typeface="Arial"/>
                <a:cs typeface="Arial"/>
              </a:rPr>
              <a:t>işlemler ile belirli koşulları birleştirerek </a:t>
            </a:r>
            <a:r>
              <a:rPr dirty="0" sz="1800">
                <a:latin typeface="Arial"/>
                <a:cs typeface="Arial"/>
              </a:rPr>
              <a:t>tablo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oluşturulur.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CACE3"/>
              </a:buClr>
              <a:buFont typeface="Wingdings"/>
              <a:buChar char=""/>
            </a:pPr>
            <a:endParaRPr sz="2600">
              <a:latin typeface="Times New Roman"/>
              <a:cs typeface="Times New Roman"/>
            </a:endParaRPr>
          </a:p>
          <a:p>
            <a:pPr marL="269240" indent="-256540">
              <a:lnSpc>
                <a:spcPct val="100000"/>
              </a:lnSpc>
              <a:buClr>
                <a:srgbClr val="1CACE3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>
                <a:latin typeface="Arial"/>
                <a:cs typeface="Arial"/>
              </a:rPr>
              <a:t>Alt tarafta </a:t>
            </a:r>
            <a:r>
              <a:rPr dirty="0" sz="1800" spc="-5">
                <a:latin typeface="Arial"/>
                <a:cs typeface="Arial"/>
              </a:rPr>
              <a:t>ise işlemler </a:t>
            </a:r>
            <a:r>
              <a:rPr dirty="0" sz="1800" spc="-10">
                <a:latin typeface="Arial"/>
                <a:cs typeface="Arial"/>
              </a:rPr>
              <a:t>benzer </a:t>
            </a:r>
            <a:r>
              <a:rPr dirty="0" sz="1800" spc="-5">
                <a:latin typeface="Arial"/>
                <a:cs typeface="Arial"/>
              </a:rPr>
              <a:t>satırlar olarak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gösterilir.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60898" y="4716779"/>
            <a:ext cx="3309293" cy="133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90"/>
              <a:t>Karar</a:t>
            </a:r>
            <a:r>
              <a:rPr dirty="0" spc="-130"/>
              <a:t> </a:t>
            </a:r>
            <a:r>
              <a:rPr dirty="0" spc="-100"/>
              <a:t>Tabloları	</a:t>
            </a:r>
          </a:p>
        </p:txBody>
      </p:sp>
      <p:sp>
        <p:nvSpPr>
          <p:cNvPr id="3" name="object 3"/>
          <p:cNvSpPr/>
          <p:nvPr/>
        </p:nvSpPr>
        <p:spPr>
          <a:xfrm>
            <a:off x="1785620" y="2133600"/>
            <a:ext cx="5524500" cy="3266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dirty="0" spc="-90"/>
              <a:t>Program </a:t>
            </a:r>
            <a:r>
              <a:rPr dirty="0" spc="-110"/>
              <a:t>Tasarım</a:t>
            </a:r>
            <a:r>
              <a:rPr dirty="0" spc="-20"/>
              <a:t> </a:t>
            </a:r>
            <a:r>
              <a:rPr dirty="0" spc="-50"/>
              <a:t>Dili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10577" y="1871979"/>
            <a:ext cx="7432675" cy="3435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269240" algn="l"/>
              </a:tabLst>
            </a:pPr>
            <a:r>
              <a:rPr dirty="0" sz="2000" spc="-5">
                <a:solidFill>
                  <a:srgbClr val="9999FF"/>
                </a:solidFill>
                <a:latin typeface="Arial"/>
                <a:cs typeface="Arial"/>
              </a:rPr>
              <a:t>Program </a:t>
            </a:r>
            <a:r>
              <a:rPr dirty="0" sz="2000" spc="-35">
                <a:solidFill>
                  <a:srgbClr val="9999FF"/>
                </a:solidFill>
                <a:latin typeface="Arial"/>
                <a:cs typeface="Arial"/>
              </a:rPr>
              <a:t>Tasarım </a:t>
            </a:r>
            <a:r>
              <a:rPr dirty="0" sz="2000" spc="-5">
                <a:solidFill>
                  <a:srgbClr val="9999FF"/>
                </a:solidFill>
                <a:latin typeface="Arial"/>
                <a:cs typeface="Arial"/>
              </a:rPr>
              <a:t>Dilleri </a:t>
            </a:r>
            <a:r>
              <a:rPr dirty="0" sz="2000">
                <a:latin typeface="Arial"/>
                <a:cs typeface="Arial"/>
              </a:rPr>
              <a:t>süreç belirtiminde doğal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dillerin</a:t>
            </a:r>
            <a:endParaRPr sz="2000">
              <a:latin typeface="Arial"/>
              <a:cs typeface="Arial"/>
            </a:endParaRPr>
          </a:p>
          <a:p>
            <a:pPr marL="269240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programlama dili </a:t>
            </a:r>
            <a:r>
              <a:rPr dirty="0" sz="2000" spc="-10">
                <a:latin typeface="Arial"/>
                <a:cs typeface="Arial"/>
              </a:rPr>
              <a:t>ile </a:t>
            </a:r>
            <a:r>
              <a:rPr dirty="0" sz="2000">
                <a:latin typeface="Arial"/>
                <a:cs typeface="Arial"/>
              </a:rPr>
              <a:t>sentezlenmesi şeklinde </a:t>
            </a:r>
            <a:r>
              <a:rPr dirty="0" sz="2000" spc="-5">
                <a:latin typeface="Arial"/>
                <a:cs typeface="Arial"/>
              </a:rPr>
              <a:t>ortaya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çıkmıştır.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/>
              <a:cs typeface="Times New Roman"/>
            </a:endParaRPr>
          </a:p>
          <a:p>
            <a:pPr marL="269240" indent="-256540"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269240" algn="l"/>
              </a:tabLst>
            </a:pPr>
            <a:r>
              <a:rPr dirty="0" sz="2000" spc="-5">
                <a:latin typeface="Arial"/>
                <a:cs typeface="Arial"/>
              </a:rPr>
              <a:t>Hangi </a:t>
            </a:r>
            <a:r>
              <a:rPr dirty="0" sz="2000">
                <a:latin typeface="Arial"/>
                <a:cs typeface="Arial"/>
              </a:rPr>
              <a:t>programlama </a:t>
            </a:r>
            <a:r>
              <a:rPr dirty="0" sz="2000" spc="-5">
                <a:latin typeface="Arial"/>
                <a:cs typeface="Arial"/>
              </a:rPr>
              <a:t>dilinin kullanılacağından bağımsız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özellikler</a:t>
            </a:r>
            <a:endParaRPr sz="2000">
              <a:latin typeface="Arial"/>
              <a:cs typeface="Arial"/>
            </a:endParaRPr>
          </a:p>
          <a:p>
            <a:pPr marL="269240">
              <a:lnSpc>
                <a:spcPct val="100000"/>
              </a:lnSpc>
            </a:pPr>
            <a:r>
              <a:rPr dirty="0" sz="2000" spc="-15">
                <a:latin typeface="Arial"/>
                <a:cs typeface="Arial"/>
              </a:rPr>
              <a:t>bulunmalıdır.</a:t>
            </a:r>
            <a:endParaRPr sz="2000">
              <a:latin typeface="Arial"/>
              <a:cs typeface="Arial"/>
            </a:endParaRPr>
          </a:p>
          <a:p>
            <a:pPr marL="396240">
              <a:lnSpc>
                <a:spcPct val="100000"/>
              </a:lnSpc>
              <a:spcBef>
                <a:spcPts val="400"/>
              </a:spcBef>
            </a:pPr>
            <a:r>
              <a:rPr dirty="0" sz="1600">
                <a:latin typeface="Arial"/>
                <a:cs typeface="Arial"/>
              </a:rPr>
              <a:t>DO</a:t>
            </a:r>
            <a:endParaRPr sz="1600">
              <a:latin typeface="Arial"/>
              <a:cs typeface="Arial"/>
            </a:endParaRPr>
          </a:p>
          <a:p>
            <a:pPr marL="579120">
              <a:lnSpc>
                <a:spcPct val="100000"/>
              </a:lnSpc>
              <a:spcBef>
                <a:spcPts val="380"/>
              </a:spcBef>
            </a:pPr>
            <a:r>
              <a:rPr dirty="0" sz="1600" spc="-5">
                <a:latin typeface="Arial"/>
                <a:cs typeface="Arial"/>
              </a:rPr>
              <a:t>Hesap </a:t>
            </a:r>
            <a:r>
              <a:rPr dirty="0" sz="1600" spc="-10">
                <a:latin typeface="Arial"/>
                <a:cs typeface="Arial"/>
              </a:rPr>
              <a:t>Numarasını</a:t>
            </a:r>
            <a:r>
              <a:rPr dirty="0" sz="1600" spc="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Oku</a:t>
            </a:r>
            <a:endParaRPr sz="1600">
              <a:latin typeface="Arial"/>
              <a:cs typeface="Arial"/>
            </a:endParaRPr>
          </a:p>
          <a:p>
            <a:pPr marL="579120">
              <a:lnSpc>
                <a:spcPts val="1730"/>
              </a:lnSpc>
              <a:spcBef>
                <a:spcPts val="200"/>
              </a:spcBef>
            </a:pPr>
            <a:r>
              <a:rPr dirty="0" sz="1600" spc="-5">
                <a:latin typeface="Arial"/>
                <a:cs typeface="Arial"/>
              </a:rPr>
              <a:t>IF </a:t>
            </a:r>
            <a:r>
              <a:rPr dirty="0" sz="1600" spc="-10">
                <a:latin typeface="Arial"/>
                <a:cs typeface="Arial"/>
              </a:rPr>
              <a:t>(hesap numarası geçerli değil) başlangıca</a:t>
            </a:r>
            <a:r>
              <a:rPr dirty="0" sz="1600" spc="18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dön</a:t>
            </a:r>
            <a:endParaRPr sz="1600">
              <a:latin typeface="Arial"/>
              <a:cs typeface="Arial"/>
            </a:endParaRPr>
          </a:p>
          <a:p>
            <a:pPr marL="820419">
              <a:lnSpc>
                <a:spcPts val="1730"/>
              </a:lnSpc>
            </a:pPr>
            <a:r>
              <a:rPr dirty="0" sz="1600" spc="-5">
                <a:latin typeface="Arial"/>
                <a:cs typeface="Arial"/>
              </a:rPr>
              <a:t>işlem türünü</a:t>
            </a:r>
            <a:r>
              <a:rPr dirty="0" sz="1600" spc="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iste</a:t>
            </a:r>
            <a:endParaRPr sz="1600">
              <a:latin typeface="Arial"/>
              <a:cs typeface="Arial"/>
            </a:endParaRPr>
          </a:p>
          <a:p>
            <a:pPr marL="579120">
              <a:lnSpc>
                <a:spcPct val="100000"/>
              </a:lnSpc>
              <a:spcBef>
                <a:spcPts val="380"/>
              </a:spcBef>
            </a:pPr>
            <a:r>
              <a:rPr dirty="0" sz="1600">
                <a:latin typeface="Arial"/>
                <a:cs typeface="Arial"/>
              </a:rPr>
              <a:t>IF </a:t>
            </a:r>
            <a:r>
              <a:rPr dirty="0" sz="1600" spc="-5">
                <a:latin typeface="Arial"/>
                <a:cs typeface="Arial"/>
              </a:rPr>
              <a:t>(para </a:t>
            </a:r>
            <a:r>
              <a:rPr dirty="0" sz="1600" spc="-10">
                <a:latin typeface="Arial"/>
                <a:cs typeface="Arial"/>
              </a:rPr>
              <a:t>yatırma </a:t>
            </a:r>
            <a:r>
              <a:rPr dirty="0" sz="1600" spc="-5">
                <a:latin typeface="Arial"/>
                <a:cs typeface="Arial"/>
              </a:rPr>
              <a:t>islemi) </a:t>
            </a:r>
            <a:r>
              <a:rPr dirty="0" sz="1600">
                <a:latin typeface="Arial"/>
                <a:cs typeface="Arial"/>
              </a:rPr>
              <a:t>{ </a:t>
            </a:r>
            <a:r>
              <a:rPr dirty="0" sz="1600" spc="-5">
                <a:latin typeface="Arial"/>
                <a:cs typeface="Arial"/>
              </a:rPr>
              <a:t>para_yatir(); </a:t>
            </a:r>
            <a:r>
              <a:rPr dirty="0" sz="1600" spc="-10">
                <a:latin typeface="Arial"/>
                <a:cs typeface="Arial"/>
              </a:rPr>
              <a:t>Başlangıca</a:t>
            </a:r>
            <a:r>
              <a:rPr dirty="0" sz="1600" spc="21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dön}</a:t>
            </a:r>
            <a:endParaRPr sz="1600">
              <a:latin typeface="Arial"/>
              <a:cs typeface="Arial"/>
            </a:endParaRPr>
          </a:p>
          <a:p>
            <a:pPr marL="579120">
              <a:lnSpc>
                <a:spcPct val="100000"/>
              </a:lnSpc>
              <a:spcBef>
                <a:spcPts val="380"/>
              </a:spcBef>
            </a:pPr>
            <a:r>
              <a:rPr dirty="0" sz="1600" spc="-5">
                <a:latin typeface="Arial"/>
                <a:cs typeface="Arial"/>
              </a:rPr>
              <a:t>IF </a:t>
            </a:r>
            <a:r>
              <a:rPr dirty="0" sz="1600" spc="-10">
                <a:latin typeface="Arial"/>
                <a:cs typeface="Arial"/>
              </a:rPr>
              <a:t>(yeterli bakiye yok) başlangıca</a:t>
            </a:r>
            <a:r>
              <a:rPr dirty="0" sz="1600" spc="17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dön</a:t>
            </a:r>
            <a:endParaRPr sz="1600">
              <a:latin typeface="Arial"/>
              <a:cs typeface="Arial"/>
            </a:endParaRPr>
          </a:p>
          <a:p>
            <a:pPr marL="396240">
              <a:lnSpc>
                <a:spcPct val="100000"/>
              </a:lnSpc>
              <a:spcBef>
                <a:spcPts val="385"/>
              </a:spcBef>
            </a:pPr>
            <a:r>
              <a:rPr dirty="0" sz="1600" spc="5">
                <a:latin typeface="Arial"/>
                <a:cs typeface="Arial"/>
              </a:rPr>
              <a:t>WHILE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1106106"/>
            <a:ext cx="730123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600" spc="-80"/>
              <a:t>Tasarlanması </a:t>
            </a:r>
            <a:r>
              <a:rPr dirty="0" u="none" sz="3600" spc="-85"/>
              <a:t>Gereken </a:t>
            </a:r>
            <a:r>
              <a:rPr dirty="0" u="none" sz="3600" spc="-60"/>
              <a:t>Ortak </a:t>
            </a:r>
            <a:r>
              <a:rPr dirty="0" u="none" sz="3600" spc="-45"/>
              <a:t>Alt</a:t>
            </a:r>
            <a:r>
              <a:rPr dirty="0" u="none" sz="3600" spc="20"/>
              <a:t> </a:t>
            </a:r>
            <a:r>
              <a:rPr dirty="0" u="none" sz="3600" spc="-70"/>
              <a:t>Sistemler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153477" y="1871979"/>
            <a:ext cx="3051810" cy="2907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78571"/>
              <a:buFont typeface="Wingdings"/>
              <a:buChar char=""/>
              <a:tabLst>
                <a:tab pos="269240" algn="l"/>
              </a:tabLst>
            </a:pPr>
            <a:r>
              <a:rPr dirty="0" sz="2100" spc="-25">
                <a:latin typeface="Arial"/>
                <a:cs typeface="Arial"/>
              </a:rPr>
              <a:t>Yetkilendirme</a:t>
            </a:r>
            <a:r>
              <a:rPr dirty="0" sz="2100" spc="10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altsistemi</a:t>
            </a:r>
            <a:endParaRPr sz="21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1520"/>
              </a:spcBef>
              <a:buClr>
                <a:srgbClr val="1CACE3"/>
              </a:buClr>
              <a:buSzPct val="78571"/>
              <a:buFont typeface="Wingdings"/>
              <a:buChar char=""/>
              <a:tabLst>
                <a:tab pos="269240" algn="l"/>
              </a:tabLst>
            </a:pPr>
            <a:r>
              <a:rPr dirty="0" sz="2100" spc="-5">
                <a:latin typeface="Arial"/>
                <a:cs typeface="Arial"/>
              </a:rPr>
              <a:t>Güvenlik</a:t>
            </a:r>
            <a:r>
              <a:rPr dirty="0" sz="2100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altsistemi</a:t>
            </a:r>
            <a:endParaRPr sz="21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1500"/>
              </a:spcBef>
              <a:buClr>
                <a:srgbClr val="1CACE3"/>
              </a:buClr>
              <a:buSzPct val="78571"/>
              <a:buFont typeface="Wingdings"/>
              <a:buChar char=""/>
              <a:tabLst>
                <a:tab pos="269240" algn="l"/>
              </a:tabLst>
            </a:pPr>
            <a:r>
              <a:rPr dirty="0" sz="2100" spc="-35">
                <a:latin typeface="Arial"/>
                <a:cs typeface="Arial"/>
              </a:rPr>
              <a:t>Yedekleme</a:t>
            </a:r>
            <a:r>
              <a:rPr dirty="0" sz="2100" spc="35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altsistemi</a:t>
            </a:r>
            <a:endParaRPr sz="21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1525"/>
              </a:spcBef>
              <a:buClr>
                <a:srgbClr val="1CACE3"/>
              </a:buClr>
              <a:buSzPct val="78571"/>
              <a:buFont typeface="Wingdings"/>
              <a:buChar char=""/>
              <a:tabLst>
                <a:tab pos="269240" algn="l"/>
              </a:tabLst>
            </a:pPr>
            <a:r>
              <a:rPr dirty="0" sz="2100" spc="-35">
                <a:latin typeface="Arial"/>
                <a:cs typeface="Arial"/>
              </a:rPr>
              <a:t>Veri </a:t>
            </a:r>
            <a:r>
              <a:rPr dirty="0" sz="2100" spc="-5">
                <a:latin typeface="Arial"/>
                <a:cs typeface="Arial"/>
              </a:rPr>
              <a:t>transferi</a:t>
            </a:r>
            <a:r>
              <a:rPr dirty="0" sz="2100" spc="15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altsistemi</a:t>
            </a:r>
            <a:endParaRPr sz="21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1520"/>
              </a:spcBef>
              <a:buClr>
                <a:srgbClr val="1CACE3"/>
              </a:buClr>
              <a:buSzPct val="78571"/>
              <a:buFont typeface="Wingdings"/>
              <a:buChar char=""/>
              <a:tabLst>
                <a:tab pos="269240" algn="l"/>
              </a:tabLst>
            </a:pPr>
            <a:r>
              <a:rPr dirty="0" sz="2100">
                <a:latin typeface="Arial"/>
                <a:cs typeface="Arial"/>
              </a:rPr>
              <a:t>Arşiv</a:t>
            </a:r>
            <a:r>
              <a:rPr dirty="0" sz="2100" spc="-5">
                <a:latin typeface="Arial"/>
                <a:cs typeface="Arial"/>
              </a:rPr>
              <a:t> altsistemi</a:t>
            </a:r>
            <a:endParaRPr sz="21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1500"/>
              </a:spcBef>
              <a:buClr>
                <a:srgbClr val="1CACE3"/>
              </a:buClr>
              <a:buSzPct val="78571"/>
              <a:buFont typeface="Wingdings"/>
              <a:buChar char=""/>
              <a:tabLst>
                <a:tab pos="269240" algn="l"/>
              </a:tabLst>
            </a:pPr>
            <a:r>
              <a:rPr dirty="0" sz="2100" spc="-10">
                <a:latin typeface="Arial"/>
                <a:cs typeface="Arial"/>
              </a:rPr>
              <a:t>Dönüştürme</a:t>
            </a:r>
            <a:r>
              <a:rPr dirty="0" sz="2100" spc="-5">
                <a:latin typeface="Arial"/>
                <a:cs typeface="Arial"/>
              </a:rPr>
              <a:t> altsistemi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2800" y="2567939"/>
            <a:ext cx="3185209" cy="1968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55"/>
              <a:t>Amaçlar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3747" y="1903729"/>
            <a:ext cx="5815330" cy="3097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240" indent="-25717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69875" algn="l"/>
              </a:tabLst>
            </a:pPr>
            <a:r>
              <a:rPr dirty="0" sz="1800" spc="-30">
                <a:latin typeface="Arial"/>
                <a:cs typeface="Arial"/>
              </a:rPr>
              <a:t>Tasarımın </a:t>
            </a:r>
            <a:r>
              <a:rPr dirty="0" sz="1800" spc="-5">
                <a:latin typeface="Arial"/>
                <a:cs typeface="Arial"/>
              </a:rPr>
              <a:t>ne olduğunu </a:t>
            </a:r>
            <a:r>
              <a:rPr dirty="0" sz="1800">
                <a:latin typeface="Arial"/>
                <a:cs typeface="Arial"/>
              </a:rPr>
              <a:t>ve çeşitli </a:t>
            </a:r>
            <a:r>
              <a:rPr dirty="0" sz="1800" spc="-5">
                <a:latin typeface="Arial"/>
                <a:cs typeface="Arial"/>
              </a:rPr>
              <a:t>tasarım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türlerinin</a:t>
            </a:r>
            <a:endParaRPr sz="1800">
              <a:latin typeface="Arial"/>
              <a:cs typeface="Arial"/>
            </a:endParaRPr>
          </a:p>
          <a:p>
            <a:pPr marL="26924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ürünün </a:t>
            </a:r>
            <a:r>
              <a:rPr dirty="0" sz="1800">
                <a:latin typeface="Arial"/>
                <a:cs typeface="Arial"/>
              </a:rPr>
              <a:t>farklı </a:t>
            </a:r>
            <a:r>
              <a:rPr dirty="0" sz="1800" spc="-15">
                <a:latin typeface="Arial"/>
                <a:cs typeface="Arial"/>
              </a:rPr>
              <a:t>yönleriyle </a:t>
            </a:r>
            <a:r>
              <a:rPr dirty="0" sz="1800" spc="-10">
                <a:latin typeface="Arial"/>
                <a:cs typeface="Arial"/>
              </a:rPr>
              <a:t>nasıl </a:t>
            </a:r>
            <a:r>
              <a:rPr dirty="0" sz="1800" spc="-5">
                <a:latin typeface="Arial"/>
                <a:cs typeface="Arial"/>
              </a:rPr>
              <a:t>ilgilendiğini</a:t>
            </a:r>
            <a:r>
              <a:rPr dirty="0" sz="1800" spc="6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açıklamak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Times New Roman"/>
              <a:cs typeface="Times New Roman"/>
            </a:endParaRPr>
          </a:p>
          <a:p>
            <a:pPr marL="269240" marR="70485" indent="-257175">
              <a:lnSpc>
                <a:spcPct val="100000"/>
              </a:lnSpc>
              <a:buClr>
                <a:srgbClr val="1CACE3"/>
              </a:buClr>
              <a:buSzPct val="80555"/>
              <a:buFont typeface="Wingdings"/>
              <a:buChar char=""/>
              <a:tabLst>
                <a:tab pos="269875" algn="l"/>
              </a:tabLst>
            </a:pPr>
            <a:r>
              <a:rPr dirty="0" sz="1800" spc="-30">
                <a:latin typeface="Arial"/>
                <a:cs typeface="Arial"/>
              </a:rPr>
              <a:t>Tasarımı </a:t>
            </a:r>
            <a:r>
              <a:rPr dirty="0" sz="1800" spc="-5">
                <a:latin typeface="Arial"/>
                <a:cs typeface="Arial"/>
              </a:rPr>
              <a:t>bir problem çözme etkinliği olarak </a:t>
            </a:r>
            <a:r>
              <a:rPr dirty="0" sz="1800">
                <a:latin typeface="Arial"/>
                <a:cs typeface="Arial"/>
              </a:rPr>
              <a:t>sunmak,  </a:t>
            </a:r>
            <a:r>
              <a:rPr dirty="0" sz="1800" spc="-10">
                <a:latin typeface="Arial"/>
                <a:cs typeface="Arial"/>
              </a:rPr>
              <a:t>soyutlama </a:t>
            </a:r>
            <a:r>
              <a:rPr dirty="0" sz="1800">
                <a:latin typeface="Arial"/>
                <a:cs typeface="Arial"/>
              </a:rPr>
              <a:t>ve </a:t>
            </a:r>
            <a:r>
              <a:rPr dirty="0" sz="1800" spc="-5">
                <a:latin typeface="Arial"/>
                <a:cs typeface="Arial"/>
              </a:rPr>
              <a:t>modellemenin tasarımdaki </a:t>
            </a:r>
            <a:r>
              <a:rPr dirty="0" sz="1800">
                <a:latin typeface="Arial"/>
                <a:cs typeface="Arial"/>
              </a:rPr>
              <a:t>rolünü </a:t>
            </a:r>
            <a:r>
              <a:rPr dirty="0" sz="1800" spc="-15">
                <a:latin typeface="Arial"/>
                <a:cs typeface="Arial"/>
              </a:rPr>
              <a:t>ortaya  </a:t>
            </a:r>
            <a:r>
              <a:rPr dirty="0" sz="1800" spc="-5">
                <a:latin typeface="Arial"/>
                <a:cs typeface="Arial"/>
              </a:rPr>
              <a:t>koymak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CACE3"/>
              </a:buClr>
              <a:buFont typeface="Wingdings"/>
              <a:buChar char=""/>
            </a:pPr>
            <a:endParaRPr sz="2600">
              <a:latin typeface="Times New Roman"/>
              <a:cs typeface="Times New Roman"/>
            </a:endParaRPr>
          </a:p>
          <a:p>
            <a:pPr marL="269240" indent="-257175">
              <a:lnSpc>
                <a:spcPct val="100000"/>
              </a:lnSpc>
              <a:buClr>
                <a:srgbClr val="1CACE3"/>
              </a:buClr>
              <a:buSzPct val="80555"/>
              <a:buFont typeface="Wingdings"/>
              <a:buChar char=""/>
              <a:tabLst>
                <a:tab pos="269875" algn="l"/>
              </a:tabLst>
            </a:pPr>
            <a:r>
              <a:rPr dirty="0" sz="1800" spc="-35">
                <a:latin typeface="Arial"/>
                <a:cs typeface="Arial"/>
              </a:rPr>
              <a:t>Yazılım </a:t>
            </a:r>
            <a:r>
              <a:rPr dirty="0" sz="1800" spc="-15">
                <a:latin typeface="Arial"/>
                <a:cs typeface="Arial"/>
              </a:rPr>
              <a:t>yaşam </a:t>
            </a:r>
            <a:r>
              <a:rPr dirty="0" sz="1800" spc="-5">
                <a:latin typeface="Arial"/>
                <a:cs typeface="Arial"/>
              </a:rPr>
              <a:t>döngüsünde tasarımın </a:t>
            </a:r>
            <a:r>
              <a:rPr dirty="0" sz="1800" spc="-10">
                <a:latin typeface="Arial"/>
                <a:cs typeface="Arial"/>
              </a:rPr>
              <a:t>yerini</a:t>
            </a:r>
            <a:r>
              <a:rPr dirty="0" sz="1800" spc="17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belirlemek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CACE3"/>
              </a:buClr>
              <a:buFont typeface="Wingdings"/>
              <a:buChar char=""/>
            </a:pPr>
            <a:endParaRPr sz="2600">
              <a:latin typeface="Times New Roman"/>
              <a:cs typeface="Times New Roman"/>
            </a:endParaRPr>
          </a:p>
          <a:p>
            <a:pPr marL="269240" indent="-257175">
              <a:lnSpc>
                <a:spcPct val="100000"/>
              </a:lnSpc>
              <a:buClr>
                <a:srgbClr val="1CACE3"/>
              </a:buClr>
              <a:buSzPct val="80555"/>
              <a:buFont typeface="Wingdings"/>
              <a:buChar char=""/>
              <a:tabLst>
                <a:tab pos="269875" algn="l"/>
              </a:tabLst>
            </a:pPr>
            <a:r>
              <a:rPr dirty="0" sz="1800" spc="-35">
                <a:latin typeface="Arial"/>
                <a:cs typeface="Arial"/>
              </a:rPr>
              <a:t>Yazılım </a:t>
            </a:r>
            <a:r>
              <a:rPr dirty="0" sz="1800" spc="-5">
                <a:latin typeface="Arial"/>
                <a:cs typeface="Arial"/>
              </a:rPr>
              <a:t>mühendisliğinde tasarım metotlarını</a:t>
            </a:r>
            <a:r>
              <a:rPr dirty="0" sz="1800" spc="8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incelemek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30620" y="904239"/>
            <a:ext cx="2321560" cy="2293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627120" y="6584632"/>
            <a:ext cx="189420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YMT312 YAZILIM TASARIM 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VE</a:t>
            </a:r>
            <a:r>
              <a:rPr dirty="0" sz="9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</a:rPr>
              <a:t>MİMARİSİ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25155" y="6575742"/>
            <a:ext cx="11938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z="1050" spc="5">
                <a:solidFill>
                  <a:srgbClr val="FFFFFF"/>
                </a:solidFill>
                <a:latin typeface="Calibri"/>
                <a:cs typeface="Calibri"/>
              </a:rPr>
              <a:t>3</a:t>
            </a:fld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dirty="0" spc="-85"/>
              <a:t>Yetkilendirme </a:t>
            </a:r>
            <a:r>
              <a:rPr dirty="0" spc="-45"/>
              <a:t>Alt</a:t>
            </a:r>
            <a:r>
              <a:rPr dirty="0" spc="-10"/>
              <a:t> </a:t>
            </a:r>
            <a:r>
              <a:rPr dirty="0" spc="-70"/>
              <a:t>Sistemi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1871979"/>
            <a:ext cx="7170420" cy="2785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269240" algn="l"/>
              </a:tabLst>
            </a:pPr>
            <a:r>
              <a:rPr dirty="0" sz="2000" spc="-10">
                <a:latin typeface="Arial"/>
                <a:cs typeface="Arial"/>
              </a:rPr>
              <a:t>Özellikle </a:t>
            </a:r>
            <a:r>
              <a:rPr dirty="0" sz="2000">
                <a:latin typeface="Arial"/>
                <a:cs typeface="Arial"/>
              </a:rPr>
              <a:t>kurumsal </a:t>
            </a:r>
            <a:r>
              <a:rPr dirty="0" sz="2000" spc="-5">
                <a:latin typeface="Arial"/>
                <a:cs typeface="Arial"/>
              </a:rPr>
              <a:t>uygulamalarda </a:t>
            </a:r>
            <a:r>
              <a:rPr dirty="0" sz="2000">
                <a:latin typeface="Arial"/>
                <a:cs typeface="Arial"/>
              </a:rPr>
              <a:t>farklı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kullanıcıların</a:t>
            </a:r>
            <a:endParaRPr sz="2000">
              <a:latin typeface="Arial"/>
              <a:cs typeface="Arial"/>
            </a:endParaRPr>
          </a:p>
          <a:p>
            <a:pPr marL="269240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kullanabilecekleri </a:t>
            </a:r>
            <a:r>
              <a:rPr dirty="0" sz="2000" spc="-15">
                <a:latin typeface="Arial"/>
                <a:cs typeface="Arial"/>
              </a:rPr>
              <a:t>ve </a:t>
            </a:r>
            <a:r>
              <a:rPr dirty="0" sz="2000" spc="-5">
                <a:latin typeface="Arial"/>
                <a:cs typeface="Arial"/>
              </a:rPr>
              <a:t>kullanamayacakları </a:t>
            </a:r>
            <a:r>
              <a:rPr dirty="0" sz="2000" spc="-10">
                <a:latin typeface="Arial"/>
                <a:cs typeface="Arial"/>
              </a:rPr>
              <a:t>özellikleri </a:t>
            </a:r>
            <a:r>
              <a:rPr dirty="0" sz="2000">
                <a:latin typeface="Arial"/>
                <a:cs typeface="Arial"/>
              </a:rPr>
              <a:t>ifade</a:t>
            </a:r>
            <a:r>
              <a:rPr dirty="0" sz="2000" spc="8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eder.</a:t>
            </a:r>
            <a:endParaRPr sz="2000">
              <a:latin typeface="Arial"/>
              <a:cs typeface="Arial"/>
            </a:endParaRPr>
          </a:p>
          <a:p>
            <a:pPr lvl="1" marL="570865" indent="-215900">
              <a:lnSpc>
                <a:spcPct val="100000"/>
              </a:lnSpc>
              <a:spcBef>
                <a:spcPts val="520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1500" algn="l"/>
              </a:tabLst>
            </a:pPr>
            <a:r>
              <a:rPr dirty="0" sz="2000" spc="5">
                <a:latin typeface="Arial"/>
                <a:cs typeface="Arial"/>
              </a:rPr>
              <a:t>İşlev </a:t>
            </a:r>
            <a:r>
              <a:rPr dirty="0" sz="2000">
                <a:latin typeface="Arial"/>
                <a:cs typeface="Arial"/>
              </a:rPr>
              <a:t>bazında</a:t>
            </a:r>
            <a:r>
              <a:rPr dirty="0" sz="2000" spc="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yetkilendirme</a:t>
            </a:r>
            <a:endParaRPr sz="2000">
              <a:latin typeface="Arial"/>
              <a:cs typeface="Arial"/>
            </a:endParaRPr>
          </a:p>
          <a:p>
            <a:pPr lvl="1" marL="570865" indent="-215900">
              <a:lnSpc>
                <a:spcPct val="100000"/>
              </a:lnSpc>
              <a:spcBef>
                <a:spcPts val="520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1500" algn="l"/>
              </a:tabLst>
            </a:pPr>
            <a:r>
              <a:rPr dirty="0" sz="2000" spc="5">
                <a:latin typeface="Arial"/>
                <a:cs typeface="Arial"/>
              </a:rPr>
              <a:t>Ekran </a:t>
            </a:r>
            <a:r>
              <a:rPr dirty="0" sz="2000">
                <a:latin typeface="Arial"/>
                <a:cs typeface="Arial"/>
              </a:rPr>
              <a:t>bazında</a:t>
            </a:r>
            <a:r>
              <a:rPr dirty="0" sz="2000" spc="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yetkilendirme</a:t>
            </a:r>
            <a:endParaRPr sz="2000">
              <a:latin typeface="Arial"/>
              <a:cs typeface="Arial"/>
            </a:endParaRPr>
          </a:p>
          <a:p>
            <a:pPr lvl="1" marL="570865" indent="-215900">
              <a:lnSpc>
                <a:spcPct val="100000"/>
              </a:lnSpc>
              <a:spcBef>
                <a:spcPts val="505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1500" algn="l"/>
              </a:tabLst>
            </a:pPr>
            <a:r>
              <a:rPr dirty="0" sz="2000" spc="5">
                <a:latin typeface="Arial"/>
                <a:cs typeface="Arial"/>
              </a:rPr>
              <a:t>Ekran </a:t>
            </a:r>
            <a:r>
              <a:rPr dirty="0" sz="2000">
                <a:latin typeface="Arial"/>
                <a:cs typeface="Arial"/>
              </a:rPr>
              <a:t>alanları bazında</a:t>
            </a:r>
            <a:r>
              <a:rPr dirty="0" sz="2000" spc="8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yetkilendirme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9999FF"/>
              </a:buClr>
              <a:buFont typeface="Wingdings"/>
              <a:buChar char=""/>
            </a:pPr>
            <a:endParaRPr sz="2900">
              <a:latin typeface="Times New Roman"/>
              <a:cs typeface="Times New Roman"/>
            </a:endParaRPr>
          </a:p>
          <a:p>
            <a:pPr marL="269240" marR="984885" indent="-256540">
              <a:lnSpc>
                <a:spcPct val="100000"/>
              </a:lnSpc>
              <a:buClr>
                <a:srgbClr val="1CACE3"/>
              </a:buClr>
              <a:buSzPct val="80000"/>
              <a:buFont typeface="Wingdings"/>
              <a:buChar char=""/>
              <a:tabLst>
                <a:tab pos="269240" algn="l"/>
              </a:tabLst>
            </a:pPr>
            <a:r>
              <a:rPr dirty="0" sz="2000" spc="-5">
                <a:latin typeface="Arial"/>
                <a:cs typeface="Arial"/>
              </a:rPr>
              <a:t>Oracle veri </a:t>
            </a:r>
            <a:r>
              <a:rPr dirty="0" sz="2000">
                <a:latin typeface="Arial"/>
                <a:cs typeface="Arial"/>
              </a:rPr>
              <a:t>tabanına </a:t>
            </a:r>
            <a:r>
              <a:rPr dirty="0" sz="2000" spc="-5">
                <a:latin typeface="Arial"/>
                <a:cs typeface="Arial"/>
              </a:rPr>
              <a:t>erişim </a:t>
            </a:r>
            <a:r>
              <a:rPr dirty="0" sz="2000">
                <a:latin typeface="Arial"/>
                <a:cs typeface="Arial"/>
              </a:rPr>
              <a:t>konusunda </a:t>
            </a:r>
            <a:r>
              <a:rPr dirty="0" sz="2000" spc="-5">
                <a:latin typeface="Arial"/>
                <a:cs typeface="Arial"/>
              </a:rPr>
              <a:t>yetkilendirme  </a:t>
            </a:r>
            <a:r>
              <a:rPr dirty="0" sz="2000" spc="-15">
                <a:latin typeface="Arial"/>
                <a:cs typeface="Arial"/>
              </a:rPr>
              <a:t>yapmaktadır.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80479" y="2527300"/>
            <a:ext cx="1572259" cy="1572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60"/>
              <a:t>Güvenlik </a:t>
            </a:r>
            <a:r>
              <a:rPr dirty="0" spc="-45"/>
              <a:t>Alt</a:t>
            </a:r>
            <a:r>
              <a:rPr dirty="0" spc="-95"/>
              <a:t> </a:t>
            </a:r>
            <a:r>
              <a:rPr dirty="0" spc="-70"/>
              <a:t>Sistemi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10577" y="1871979"/>
            <a:ext cx="7204709" cy="37452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5880" indent="-34290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Güvenlik </a:t>
            </a:r>
            <a:r>
              <a:rPr dirty="0" sz="2000">
                <a:latin typeface="Arial"/>
                <a:cs typeface="Arial"/>
              </a:rPr>
              <a:t>alt sistemi, </a:t>
            </a:r>
            <a:r>
              <a:rPr dirty="0" sz="2000" spc="-5">
                <a:latin typeface="Arial"/>
                <a:cs typeface="Arial"/>
              </a:rPr>
              <a:t>bilgi </a:t>
            </a:r>
            <a:r>
              <a:rPr dirty="0" sz="2000">
                <a:latin typeface="Arial"/>
                <a:cs typeface="Arial"/>
              </a:rPr>
              <a:t>sisteminde </a:t>
            </a:r>
            <a:r>
              <a:rPr dirty="0" sz="2000" spc="-10">
                <a:latin typeface="Arial"/>
                <a:cs typeface="Arial"/>
              </a:rPr>
              <a:t>yapılan </a:t>
            </a:r>
            <a:r>
              <a:rPr dirty="0" sz="2000" spc="-5">
                <a:latin typeface="Arial"/>
                <a:cs typeface="Arial"/>
              </a:rPr>
              <a:t>işlerin </a:t>
            </a:r>
            <a:r>
              <a:rPr dirty="0" sz="2000" spc="-10">
                <a:latin typeface="Arial"/>
                <a:cs typeface="Arial"/>
              </a:rPr>
              <a:t>ve </a:t>
            </a:r>
            <a:r>
              <a:rPr dirty="0" sz="2000" spc="-5">
                <a:latin typeface="Arial"/>
                <a:cs typeface="Arial"/>
              </a:rPr>
              <a:t>yapan  kullanıcıların </a:t>
            </a:r>
            <a:r>
              <a:rPr dirty="0" sz="2000" spc="-10">
                <a:latin typeface="Arial"/>
                <a:cs typeface="Arial"/>
              </a:rPr>
              <a:t>izlerinin </a:t>
            </a:r>
            <a:r>
              <a:rPr dirty="0" sz="2000">
                <a:latin typeface="Arial"/>
                <a:cs typeface="Arial"/>
              </a:rPr>
              <a:t>saklanması </a:t>
            </a:r>
            <a:r>
              <a:rPr dirty="0" sz="2000" spc="-15">
                <a:latin typeface="Arial"/>
                <a:cs typeface="Arial"/>
              </a:rPr>
              <a:t>ve </a:t>
            </a:r>
            <a:r>
              <a:rPr dirty="0" sz="2000" spc="-5">
                <a:latin typeface="Arial"/>
                <a:cs typeface="Arial"/>
              </a:rPr>
              <a:t>gereken durumlarda  </a:t>
            </a:r>
            <a:r>
              <a:rPr dirty="0" sz="2000">
                <a:latin typeface="Arial"/>
                <a:cs typeface="Arial"/>
              </a:rPr>
              <a:t>sunulması </a:t>
            </a:r>
            <a:r>
              <a:rPr dirty="0" sz="2000" spc="-5">
                <a:latin typeface="Arial"/>
                <a:cs typeface="Arial"/>
              </a:rPr>
              <a:t>ile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ilgilidir.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CACE3"/>
              </a:buClr>
              <a:buFont typeface="Wingdings"/>
              <a:buChar char=""/>
            </a:pPr>
            <a:endParaRPr sz="29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lr>
                <a:srgbClr val="1CACE3"/>
              </a:buClr>
              <a:buSzPct val="8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Bir çok </a:t>
            </a:r>
            <a:r>
              <a:rPr dirty="0" sz="2000" spc="-15">
                <a:latin typeface="Arial"/>
                <a:cs typeface="Arial"/>
              </a:rPr>
              <a:t>yazılım </a:t>
            </a:r>
            <a:r>
              <a:rPr dirty="0" sz="2000" spc="-5">
                <a:latin typeface="Arial"/>
                <a:cs typeface="Arial"/>
              </a:rPr>
              <a:t>geliştirme </a:t>
            </a:r>
            <a:r>
              <a:rPr dirty="0" sz="2000">
                <a:latin typeface="Arial"/>
                <a:cs typeface="Arial"/>
              </a:rPr>
              <a:t>ortamı </a:t>
            </a:r>
            <a:r>
              <a:rPr dirty="0" sz="2000" spc="-10">
                <a:latin typeface="Arial"/>
                <a:cs typeface="Arial"/>
              </a:rPr>
              <a:t>ve </a:t>
            </a:r>
            <a:r>
              <a:rPr dirty="0" sz="2000" spc="-5">
                <a:latin typeface="Arial"/>
                <a:cs typeface="Arial"/>
              </a:rPr>
              <a:t>işletim </a:t>
            </a:r>
            <a:r>
              <a:rPr dirty="0" sz="2000">
                <a:latin typeface="Arial"/>
                <a:cs typeface="Arial"/>
              </a:rPr>
              <a:t>sistemi, bu amaca  </a:t>
            </a:r>
            <a:r>
              <a:rPr dirty="0" sz="2000" spc="-5">
                <a:latin typeface="Arial"/>
                <a:cs typeface="Arial"/>
              </a:rPr>
              <a:t>yönelik olarak, </a:t>
            </a:r>
            <a:r>
              <a:rPr dirty="0" sz="2000" spc="5">
                <a:latin typeface="Arial"/>
                <a:cs typeface="Arial"/>
              </a:rPr>
              <a:t>"</a:t>
            </a:r>
            <a:r>
              <a:rPr dirty="0" sz="2000" spc="5" b="1">
                <a:solidFill>
                  <a:srgbClr val="0D5671"/>
                </a:solidFill>
                <a:latin typeface="Arial"/>
                <a:cs typeface="Arial"/>
              </a:rPr>
              <a:t>sistem </a:t>
            </a:r>
            <a:r>
              <a:rPr dirty="0" sz="2000" spc="-5" b="1">
                <a:solidFill>
                  <a:srgbClr val="0D5671"/>
                </a:solidFill>
                <a:latin typeface="Arial"/>
                <a:cs typeface="Arial"/>
              </a:rPr>
              <a:t>günlüğü</a:t>
            </a:r>
            <a:r>
              <a:rPr dirty="0" sz="2000" spc="-5">
                <a:latin typeface="Arial"/>
                <a:cs typeface="Arial"/>
              </a:rPr>
              <a:t>" </a:t>
            </a:r>
            <a:r>
              <a:rPr dirty="0" sz="2000">
                <a:latin typeface="Arial"/>
                <a:cs typeface="Arial"/>
              </a:rPr>
              <a:t>olanakları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sağlamaktadır.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1CACE3"/>
              </a:buClr>
              <a:buFont typeface="Wingdings"/>
              <a:buChar char=""/>
            </a:pPr>
            <a:endParaRPr sz="2900">
              <a:latin typeface="Times New Roman"/>
              <a:cs typeface="Times New Roman"/>
            </a:endParaRPr>
          </a:p>
          <a:p>
            <a:pPr marL="355600" marR="704215" indent="-342900">
              <a:lnSpc>
                <a:spcPct val="100000"/>
              </a:lnSpc>
              <a:buClr>
                <a:srgbClr val="1CACE3"/>
              </a:buClr>
              <a:buSzPct val="8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Sistem </a:t>
            </a:r>
            <a:r>
              <a:rPr dirty="0" sz="2000" spc="-5">
                <a:latin typeface="Arial"/>
                <a:cs typeface="Arial"/>
              </a:rPr>
              <a:t>günlüğü ile sunulanın </a:t>
            </a:r>
            <a:r>
              <a:rPr dirty="0" sz="2000">
                <a:latin typeface="Arial"/>
                <a:cs typeface="Arial"/>
              </a:rPr>
              <a:t>olanaklar </a:t>
            </a:r>
            <a:r>
              <a:rPr dirty="0" sz="2000" spc="-5">
                <a:latin typeface="Arial"/>
                <a:cs typeface="Arial"/>
              </a:rPr>
              <a:t>yeterli olmadığı  </a:t>
            </a:r>
            <a:r>
              <a:rPr dirty="0" sz="2000">
                <a:latin typeface="Arial"/>
                <a:cs typeface="Arial"/>
              </a:rPr>
              <a:t>durumlarda ek </a:t>
            </a:r>
            <a:r>
              <a:rPr dirty="0" sz="2000" spc="-10">
                <a:latin typeface="Arial"/>
                <a:cs typeface="Arial"/>
              </a:rPr>
              <a:t>yazılımlar </a:t>
            </a:r>
            <a:r>
              <a:rPr dirty="0" sz="2000" spc="-5">
                <a:latin typeface="Arial"/>
                <a:cs typeface="Arial"/>
              </a:rPr>
              <a:t>geliştirilmesi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gerekmektedir.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CACE3"/>
              </a:buClr>
              <a:buFont typeface="Wingdings"/>
              <a:buChar char=""/>
            </a:pPr>
            <a:endParaRPr sz="2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1CACE3"/>
              </a:buClr>
              <a:buSzPct val="8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LOG files (Sistem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günlüğü)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dirty="0" spc="-90"/>
              <a:t>Yedekleme </a:t>
            </a:r>
            <a:r>
              <a:rPr dirty="0" spc="-45"/>
              <a:t>Alt</a:t>
            </a:r>
            <a:r>
              <a:rPr dirty="0" spc="-95"/>
              <a:t> </a:t>
            </a:r>
            <a:r>
              <a:rPr dirty="0" spc="-65"/>
              <a:t>Sistemi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10577" y="1836420"/>
            <a:ext cx="7543800" cy="379095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algn="just" marL="269240" marR="821055" indent="-256540">
              <a:lnSpc>
                <a:spcPct val="90000"/>
              </a:lnSpc>
              <a:spcBef>
                <a:spcPts val="325"/>
              </a:spcBef>
              <a:buClr>
                <a:srgbClr val="1CACE3"/>
              </a:buClr>
              <a:buSzPct val="78947"/>
              <a:buFont typeface="Wingdings"/>
              <a:buChar char=""/>
              <a:tabLst>
                <a:tab pos="269240" algn="l"/>
              </a:tabLst>
            </a:pPr>
            <a:r>
              <a:rPr dirty="0" sz="1900" spc="-5">
                <a:latin typeface="Calibri"/>
                <a:cs typeface="Calibri"/>
              </a:rPr>
              <a:t>Her bilgi </a:t>
            </a:r>
            <a:r>
              <a:rPr dirty="0" sz="1900" spc="-10">
                <a:latin typeface="Calibri"/>
                <a:cs typeface="Calibri"/>
              </a:rPr>
              <a:t>sisteminin </a:t>
            </a:r>
            <a:r>
              <a:rPr dirty="0" sz="1900" spc="-5">
                <a:latin typeface="Calibri"/>
                <a:cs typeface="Calibri"/>
              </a:rPr>
              <a:t>olağandışı </a:t>
            </a:r>
            <a:r>
              <a:rPr dirty="0" sz="1900" spc="-10">
                <a:latin typeface="Calibri"/>
                <a:cs typeface="Calibri"/>
              </a:rPr>
              <a:t>durumlara </a:t>
            </a:r>
            <a:r>
              <a:rPr dirty="0" sz="1900">
                <a:latin typeface="Calibri"/>
                <a:cs typeface="Calibri"/>
              </a:rPr>
              <a:t>hazırlıklı </a:t>
            </a:r>
            <a:r>
              <a:rPr dirty="0" sz="1900" spc="-5">
                <a:latin typeface="Calibri"/>
                <a:cs typeface="Calibri"/>
              </a:rPr>
              <a:t>olmak </a:t>
            </a:r>
            <a:r>
              <a:rPr dirty="0" sz="1900">
                <a:latin typeface="Calibri"/>
                <a:cs typeface="Calibri"/>
              </a:rPr>
              <a:t>amacıyla  </a:t>
            </a:r>
            <a:r>
              <a:rPr dirty="0" sz="1900" spc="-5">
                <a:latin typeface="Calibri"/>
                <a:cs typeface="Calibri"/>
              </a:rPr>
              <a:t>kullandıkları </a:t>
            </a:r>
            <a:r>
              <a:rPr dirty="0" sz="1900" spc="-10">
                <a:latin typeface="Calibri"/>
                <a:cs typeface="Calibri"/>
              </a:rPr>
              <a:t>veri </a:t>
            </a:r>
            <a:r>
              <a:rPr dirty="0" sz="1900" spc="-5">
                <a:latin typeface="Calibri"/>
                <a:cs typeface="Calibri"/>
              </a:rPr>
              <a:t>tabanı </a:t>
            </a:r>
            <a:r>
              <a:rPr dirty="0" sz="1900" spc="-10">
                <a:latin typeface="Calibri"/>
                <a:cs typeface="Calibri"/>
              </a:rPr>
              <a:t>(sistem) yedekleme ve yedekten </a:t>
            </a:r>
            <a:r>
              <a:rPr dirty="0" sz="1900" spc="-5">
                <a:latin typeface="Calibri"/>
                <a:cs typeface="Calibri"/>
              </a:rPr>
              <a:t>geri </a:t>
            </a:r>
            <a:r>
              <a:rPr dirty="0" sz="1900">
                <a:latin typeface="Calibri"/>
                <a:cs typeface="Calibri"/>
              </a:rPr>
              <a:t>alma  </a:t>
            </a:r>
            <a:r>
              <a:rPr dirty="0" sz="1900" spc="-5">
                <a:latin typeface="Calibri"/>
                <a:cs typeface="Calibri"/>
              </a:rPr>
              <a:t>işlemlerinin olması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 spc="-25">
                <a:latin typeface="Calibri"/>
                <a:cs typeface="Calibri"/>
              </a:rPr>
              <a:t>gerekmektedir.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CACE3"/>
              </a:buClr>
              <a:buFont typeface="Wingdings"/>
              <a:buChar char=""/>
            </a:pPr>
            <a:endParaRPr sz="2350">
              <a:latin typeface="Times New Roman"/>
              <a:cs typeface="Times New Roman"/>
            </a:endParaRPr>
          </a:p>
          <a:p>
            <a:pPr marL="269240" indent="-256540">
              <a:lnSpc>
                <a:spcPts val="2160"/>
              </a:lnSpc>
              <a:buClr>
                <a:srgbClr val="1CACE3"/>
              </a:buClr>
              <a:buSzPct val="78947"/>
              <a:buFont typeface="Wingdings"/>
              <a:buChar char=""/>
              <a:tabLst>
                <a:tab pos="269240" algn="l"/>
              </a:tabLst>
            </a:pPr>
            <a:r>
              <a:rPr dirty="0" sz="1900" spc="-5">
                <a:latin typeface="Calibri"/>
                <a:cs typeface="Calibri"/>
              </a:rPr>
              <a:t>Günümüzde </a:t>
            </a:r>
            <a:r>
              <a:rPr dirty="0" sz="1900">
                <a:latin typeface="Calibri"/>
                <a:cs typeface="Calibri"/>
              </a:rPr>
              <a:t>tüm </a:t>
            </a:r>
            <a:r>
              <a:rPr dirty="0" sz="1900" spc="-10">
                <a:latin typeface="Calibri"/>
                <a:cs typeface="Calibri"/>
              </a:rPr>
              <a:t>veri </a:t>
            </a:r>
            <a:r>
              <a:rPr dirty="0" sz="1900" spc="-5">
                <a:latin typeface="Calibri"/>
                <a:cs typeface="Calibri"/>
              </a:rPr>
              <a:t>tabanı </a:t>
            </a:r>
            <a:r>
              <a:rPr dirty="0" sz="1900" spc="-10">
                <a:latin typeface="Calibri"/>
                <a:cs typeface="Calibri"/>
              </a:rPr>
              <a:t>yönetim sistemi </a:t>
            </a:r>
            <a:r>
              <a:rPr dirty="0" sz="1900" spc="-5">
                <a:latin typeface="Calibri"/>
                <a:cs typeface="Calibri"/>
              </a:rPr>
              <a:t>geliştirme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platformları,</a:t>
            </a:r>
            <a:endParaRPr sz="1900">
              <a:latin typeface="Calibri"/>
              <a:cs typeface="Calibri"/>
            </a:endParaRPr>
          </a:p>
          <a:p>
            <a:pPr marL="269240">
              <a:lnSpc>
                <a:spcPts val="2160"/>
              </a:lnSpc>
            </a:pPr>
            <a:r>
              <a:rPr dirty="0" sz="1900" spc="-15">
                <a:latin typeface="Calibri"/>
                <a:cs typeface="Calibri"/>
              </a:rPr>
              <a:t>oldukça </a:t>
            </a:r>
            <a:r>
              <a:rPr dirty="0" sz="1900" spc="-10">
                <a:latin typeface="Calibri"/>
                <a:cs typeface="Calibri"/>
              </a:rPr>
              <a:t>zengin yedekleme ve yedekten </a:t>
            </a:r>
            <a:r>
              <a:rPr dirty="0" sz="1900" spc="-5">
                <a:latin typeface="Calibri"/>
                <a:cs typeface="Calibri"/>
              </a:rPr>
              <a:t>geri </a:t>
            </a:r>
            <a:r>
              <a:rPr dirty="0" sz="1900">
                <a:latin typeface="Calibri"/>
                <a:cs typeface="Calibri"/>
              </a:rPr>
              <a:t>alma olanakları</a:t>
            </a:r>
            <a:r>
              <a:rPr dirty="0" sz="1900" spc="140">
                <a:latin typeface="Calibri"/>
                <a:cs typeface="Calibri"/>
              </a:rPr>
              <a:t> </a:t>
            </a:r>
            <a:r>
              <a:rPr dirty="0" sz="1900" spc="-20">
                <a:latin typeface="Calibri"/>
                <a:cs typeface="Calibri"/>
              </a:rPr>
              <a:t>sağlamaktadır.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Times New Roman"/>
              <a:cs typeface="Times New Roman"/>
            </a:endParaRPr>
          </a:p>
          <a:p>
            <a:pPr marL="269240" indent="-256540">
              <a:lnSpc>
                <a:spcPts val="2170"/>
              </a:lnSpc>
              <a:spcBef>
                <a:spcPts val="5"/>
              </a:spcBef>
              <a:buClr>
                <a:srgbClr val="1CACE3"/>
              </a:buClr>
              <a:buSzPct val="78947"/>
              <a:buFont typeface="Wingdings"/>
              <a:buChar char=""/>
              <a:tabLst>
                <a:tab pos="269240" algn="l"/>
              </a:tabLst>
            </a:pPr>
            <a:r>
              <a:rPr dirty="0" sz="1900">
                <a:latin typeface="Calibri"/>
                <a:cs typeface="Calibri"/>
              </a:rPr>
              <a:t>Bu </a:t>
            </a:r>
            <a:r>
              <a:rPr dirty="0" sz="1900" spc="-15">
                <a:latin typeface="Calibri"/>
                <a:cs typeface="Calibri"/>
              </a:rPr>
              <a:t>konuda, </a:t>
            </a:r>
            <a:r>
              <a:rPr dirty="0" sz="1900" spc="-5">
                <a:latin typeface="Calibri"/>
                <a:cs typeface="Calibri"/>
              </a:rPr>
              <a:t>tasarım </a:t>
            </a:r>
            <a:r>
              <a:rPr dirty="0" sz="1900">
                <a:latin typeface="Calibri"/>
                <a:cs typeface="Calibri"/>
              </a:rPr>
              <a:t>bağlamında </a:t>
            </a:r>
            <a:r>
              <a:rPr dirty="0" sz="1900" spc="-5">
                <a:latin typeface="Calibri"/>
                <a:cs typeface="Calibri"/>
              </a:rPr>
              <a:t>yapılması </a:t>
            </a:r>
            <a:r>
              <a:rPr dirty="0" sz="1900" spc="-20">
                <a:latin typeface="Calibri"/>
                <a:cs typeface="Calibri"/>
              </a:rPr>
              <a:t>gereken, </a:t>
            </a:r>
            <a:r>
              <a:rPr dirty="0" sz="1900" spc="-10">
                <a:latin typeface="Calibri"/>
                <a:cs typeface="Calibri"/>
              </a:rPr>
              <a:t>yedekleme</a:t>
            </a:r>
            <a:r>
              <a:rPr dirty="0" sz="1900">
                <a:latin typeface="Calibri"/>
                <a:cs typeface="Calibri"/>
              </a:rPr>
              <a:t> işleminin</a:t>
            </a:r>
            <a:endParaRPr sz="1900">
              <a:latin typeface="Calibri"/>
              <a:cs typeface="Calibri"/>
            </a:endParaRPr>
          </a:p>
          <a:p>
            <a:pPr marL="269240">
              <a:lnSpc>
                <a:spcPts val="2170"/>
              </a:lnSpc>
            </a:pPr>
            <a:r>
              <a:rPr dirty="0" sz="1900" spc="-10">
                <a:latin typeface="Calibri"/>
                <a:cs typeface="Calibri"/>
              </a:rPr>
              <a:t>düzenlenmesini </a:t>
            </a:r>
            <a:r>
              <a:rPr dirty="0" sz="1900" spc="-5">
                <a:latin typeface="Calibri"/>
                <a:cs typeface="Calibri"/>
              </a:rPr>
              <a:t>tasarlamak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 spc="-25">
                <a:latin typeface="Calibri"/>
                <a:cs typeface="Calibri"/>
              </a:rPr>
              <a:t>olmalıdır.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Times New Roman"/>
              <a:cs typeface="Times New Roman"/>
            </a:endParaRPr>
          </a:p>
          <a:p>
            <a:pPr marL="269240" marR="541655" indent="-256540">
              <a:lnSpc>
                <a:spcPts val="2060"/>
              </a:lnSpc>
              <a:spcBef>
                <a:spcPts val="5"/>
              </a:spcBef>
              <a:buClr>
                <a:srgbClr val="1CACE3"/>
              </a:buClr>
              <a:buSzPct val="78947"/>
              <a:buFont typeface="Wingdings"/>
              <a:buChar char=""/>
              <a:tabLst>
                <a:tab pos="269240" algn="l"/>
              </a:tabLst>
            </a:pPr>
            <a:r>
              <a:rPr dirty="0" sz="1900" spc="-20">
                <a:latin typeface="Calibri"/>
                <a:cs typeface="Calibri"/>
              </a:rPr>
              <a:t>Yedeklemenin </a:t>
            </a:r>
            <a:r>
              <a:rPr dirty="0" sz="1900" spc="-5">
                <a:latin typeface="Calibri"/>
                <a:cs typeface="Calibri"/>
              </a:rPr>
              <a:t>hangi sıklıkla yapılacağı, ne zaman, elle </a:t>
            </a:r>
            <a:r>
              <a:rPr dirty="0" sz="1900" spc="-15">
                <a:latin typeface="Calibri"/>
                <a:cs typeface="Calibri"/>
              </a:rPr>
              <a:t>ya </a:t>
            </a:r>
            <a:r>
              <a:rPr dirty="0" sz="1900" spc="-5">
                <a:latin typeface="Calibri"/>
                <a:cs typeface="Calibri"/>
              </a:rPr>
              <a:t>da </a:t>
            </a:r>
            <a:r>
              <a:rPr dirty="0" sz="1900" spc="-10">
                <a:latin typeface="Calibri"/>
                <a:cs typeface="Calibri"/>
              </a:rPr>
              <a:t>otomatik  olarak </a:t>
            </a:r>
            <a:r>
              <a:rPr dirty="0" sz="1900" spc="-5">
                <a:latin typeface="Calibri"/>
                <a:cs typeface="Calibri"/>
              </a:rPr>
              <a:t>yapılıp </a:t>
            </a:r>
            <a:r>
              <a:rPr dirty="0" sz="1900" spc="-10">
                <a:latin typeface="Calibri"/>
                <a:cs typeface="Calibri"/>
              </a:rPr>
              <a:t>yapılmayacağı </a:t>
            </a:r>
            <a:r>
              <a:rPr dirty="0" sz="1900">
                <a:latin typeface="Calibri"/>
                <a:cs typeface="Calibri"/>
              </a:rPr>
              <a:t>gibi </a:t>
            </a:r>
            <a:r>
              <a:rPr dirty="0" sz="1900" spc="-15">
                <a:latin typeface="Calibri"/>
                <a:cs typeface="Calibri"/>
              </a:rPr>
              <a:t>planlamalar, </a:t>
            </a:r>
            <a:r>
              <a:rPr dirty="0" sz="1900" spc="-5">
                <a:latin typeface="Calibri"/>
                <a:cs typeface="Calibri"/>
              </a:rPr>
              <a:t>tasarım aşamasında  </a:t>
            </a:r>
            <a:r>
              <a:rPr dirty="0" sz="1900" spc="-20">
                <a:latin typeface="Calibri"/>
                <a:cs typeface="Calibri"/>
              </a:rPr>
              <a:t>yapılmalıdır.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105"/>
              <a:t>Veri </a:t>
            </a:r>
            <a:r>
              <a:rPr dirty="0" spc="-60"/>
              <a:t>İletişim </a:t>
            </a:r>
            <a:r>
              <a:rPr dirty="0" spc="-45"/>
              <a:t>Alt</a:t>
            </a:r>
            <a:r>
              <a:rPr dirty="0" spc="-80"/>
              <a:t> </a:t>
            </a:r>
            <a:r>
              <a:rPr dirty="0" spc="-65"/>
              <a:t>Sistemi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10577" y="1866900"/>
            <a:ext cx="7447280" cy="39103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240" marR="300355" indent="-2565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78125"/>
              <a:buFont typeface="Wingdings"/>
              <a:buChar char=""/>
              <a:tabLst>
                <a:tab pos="268605" algn="l"/>
                <a:tab pos="269240" algn="l"/>
              </a:tabLst>
            </a:pPr>
            <a:r>
              <a:rPr dirty="0" sz="1600" spc="-10">
                <a:latin typeface="Calibri"/>
                <a:cs typeface="Calibri"/>
              </a:rPr>
              <a:t>Coğrafi </a:t>
            </a:r>
            <a:r>
              <a:rPr dirty="0" sz="1600" spc="-15">
                <a:latin typeface="Calibri"/>
                <a:cs typeface="Calibri"/>
              </a:rPr>
              <a:t>olarak </a:t>
            </a:r>
            <a:r>
              <a:rPr dirty="0" sz="1600" spc="-5">
                <a:latin typeface="Calibri"/>
                <a:cs typeface="Calibri"/>
              </a:rPr>
              <a:t>dağıtılmış hizmet birimlerinde </a:t>
            </a:r>
            <a:r>
              <a:rPr dirty="0" sz="1600" spc="-10">
                <a:latin typeface="Calibri"/>
                <a:cs typeface="Calibri"/>
              </a:rPr>
              <a:t>çalışan </a:t>
            </a:r>
            <a:r>
              <a:rPr dirty="0" sz="1600" spc="-5">
                <a:latin typeface="Calibri"/>
                <a:cs typeface="Calibri"/>
              </a:rPr>
              <a:t>makineler </a:t>
            </a:r>
            <a:r>
              <a:rPr dirty="0" sz="1600" spc="-15">
                <a:latin typeface="Calibri"/>
                <a:cs typeface="Calibri"/>
              </a:rPr>
              <a:t>arasında </a:t>
            </a:r>
            <a:r>
              <a:rPr dirty="0" sz="1600" spc="-10">
                <a:latin typeface="Calibri"/>
                <a:cs typeface="Calibri"/>
              </a:rPr>
              <a:t>veri akışının  sağlanması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işlemleri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CACE3"/>
              </a:buClr>
              <a:buFont typeface="Wingdings"/>
              <a:buChar char=""/>
            </a:pPr>
            <a:endParaRPr sz="2300">
              <a:latin typeface="Times New Roman"/>
              <a:cs typeface="Times New Roman"/>
            </a:endParaRPr>
          </a:p>
          <a:p>
            <a:pPr marL="269240" marR="5080" indent="-256540">
              <a:lnSpc>
                <a:spcPct val="100000"/>
              </a:lnSpc>
              <a:buClr>
                <a:srgbClr val="1CACE3"/>
              </a:buClr>
              <a:buSzPct val="78125"/>
              <a:buFont typeface="Wingdings"/>
              <a:buChar char=""/>
              <a:tabLst>
                <a:tab pos="268605" algn="l"/>
                <a:tab pos="269240" algn="l"/>
              </a:tabLst>
            </a:pPr>
            <a:r>
              <a:rPr dirty="0" sz="1600" spc="-5" b="1">
                <a:solidFill>
                  <a:srgbClr val="C4442A"/>
                </a:solidFill>
                <a:latin typeface="Calibri"/>
                <a:cs typeface="Calibri"/>
              </a:rPr>
              <a:t>Çevirim içi </a:t>
            </a:r>
            <a:r>
              <a:rPr dirty="0" sz="1600" spc="-10" b="1">
                <a:solidFill>
                  <a:srgbClr val="C4442A"/>
                </a:solidFill>
                <a:latin typeface="Calibri"/>
                <a:cs typeface="Calibri"/>
              </a:rPr>
              <a:t>veri </a:t>
            </a:r>
            <a:r>
              <a:rPr dirty="0" sz="1600" spc="-5" b="1">
                <a:solidFill>
                  <a:srgbClr val="C4442A"/>
                </a:solidFill>
                <a:latin typeface="Calibri"/>
                <a:cs typeface="Calibri"/>
              </a:rPr>
              <a:t>iletimi (real-time): </a:t>
            </a:r>
            <a:r>
              <a:rPr dirty="0" sz="1600" spc="-20">
                <a:solidFill>
                  <a:srgbClr val="404040"/>
                </a:solidFill>
                <a:latin typeface="Calibri"/>
                <a:cs typeface="Calibri"/>
              </a:rPr>
              <a:t>Verinin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birimden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diğerine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anında iletilmesi 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olarak  </a:t>
            </a:r>
            <a:r>
              <a:rPr dirty="0" sz="1600" spc="-25">
                <a:solidFill>
                  <a:srgbClr val="404040"/>
                </a:solidFill>
                <a:latin typeface="Calibri"/>
                <a:cs typeface="Calibri"/>
              </a:rPr>
              <a:t>tanımlanır.</a:t>
            </a:r>
            <a:endParaRPr sz="1600">
              <a:latin typeface="Calibri"/>
              <a:cs typeface="Calibri"/>
            </a:endParaRPr>
          </a:p>
          <a:p>
            <a:pPr lvl="1" marL="611505" indent="-256540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SzPct val="78571"/>
              <a:buFont typeface="Wingdings"/>
              <a:buChar char=""/>
              <a:tabLst>
                <a:tab pos="611505" algn="l"/>
                <a:tab pos="612140" algn="l"/>
              </a:tabLst>
            </a:pP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Bu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tür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veri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iletişimi,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gerçek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zamanlı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sistemler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için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oldukça</a:t>
            </a:r>
            <a:r>
              <a:rPr dirty="0" sz="1400" spc="8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önemlidir.</a:t>
            </a:r>
            <a:endParaRPr sz="1400">
              <a:latin typeface="Calibri"/>
              <a:cs typeface="Calibri"/>
            </a:endParaRPr>
          </a:p>
          <a:p>
            <a:pPr lvl="1" marL="611505" marR="47625" indent="-256540">
              <a:lnSpc>
                <a:spcPct val="100000"/>
              </a:lnSpc>
              <a:spcBef>
                <a:spcPts val="345"/>
              </a:spcBef>
              <a:buClr>
                <a:srgbClr val="1CACE3"/>
              </a:buClr>
              <a:buSzPct val="78571"/>
              <a:buFont typeface="Wingdings"/>
              <a:buChar char=""/>
              <a:tabLst>
                <a:tab pos="611505" algn="l"/>
                <a:tab pos="612140" algn="l"/>
              </a:tabLst>
            </a:pP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Bilgi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sistemi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uygulamalarında, -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zamansal kritiklik,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gerçek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zamanlı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uygulamalara oranla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daha az 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olduğu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için - bu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tür iletişim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çok yaygın </a:t>
            </a:r>
            <a:r>
              <a:rPr dirty="0" sz="1400" spc="-20">
                <a:solidFill>
                  <a:srgbClr val="404040"/>
                </a:solidFill>
                <a:latin typeface="Calibri"/>
                <a:cs typeface="Calibri"/>
              </a:rPr>
              <a:t>değildir.</a:t>
            </a:r>
            <a:endParaRPr sz="1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1CACE3"/>
              </a:buClr>
              <a:buFont typeface="Wingdings"/>
              <a:buChar char=""/>
            </a:pPr>
            <a:endParaRPr sz="1400">
              <a:latin typeface="Times New Roman"/>
              <a:cs typeface="Times New Roman"/>
            </a:endParaRPr>
          </a:p>
          <a:p>
            <a:pPr marL="269240" indent="-256540">
              <a:lnSpc>
                <a:spcPct val="100000"/>
              </a:lnSpc>
              <a:spcBef>
                <a:spcPts val="1050"/>
              </a:spcBef>
              <a:buClr>
                <a:srgbClr val="1CACE3"/>
              </a:buClr>
              <a:buSzPct val="78125"/>
              <a:buFont typeface="Wingdings"/>
              <a:buChar char=""/>
              <a:tabLst>
                <a:tab pos="268605" algn="l"/>
                <a:tab pos="269240" algn="l"/>
              </a:tabLst>
            </a:pPr>
            <a:r>
              <a:rPr dirty="0" sz="1600" spc="-5" b="1">
                <a:solidFill>
                  <a:srgbClr val="C4442A"/>
                </a:solidFill>
                <a:latin typeface="Calibri"/>
                <a:cs typeface="Calibri"/>
              </a:rPr>
              <a:t>Çevirim </a:t>
            </a:r>
            <a:r>
              <a:rPr dirty="0" sz="1600" b="1">
                <a:solidFill>
                  <a:srgbClr val="C4442A"/>
                </a:solidFill>
                <a:latin typeface="Calibri"/>
                <a:cs typeface="Calibri"/>
              </a:rPr>
              <a:t>dışı </a:t>
            </a:r>
            <a:r>
              <a:rPr dirty="0" sz="1600" spc="-10" b="1">
                <a:solidFill>
                  <a:srgbClr val="C4442A"/>
                </a:solidFill>
                <a:latin typeface="Calibri"/>
                <a:cs typeface="Calibri"/>
              </a:rPr>
              <a:t>veri </a:t>
            </a:r>
            <a:r>
              <a:rPr dirty="0" sz="1600" spc="-5" b="1">
                <a:solidFill>
                  <a:srgbClr val="C4442A"/>
                </a:solidFill>
                <a:latin typeface="Calibri"/>
                <a:cs typeface="Calibri"/>
              </a:rPr>
              <a:t>iletimi </a:t>
            </a:r>
            <a:r>
              <a:rPr dirty="0" sz="1600" spc="-20" b="1">
                <a:solidFill>
                  <a:srgbClr val="C4442A"/>
                </a:solidFill>
                <a:latin typeface="Calibri"/>
                <a:cs typeface="Calibri"/>
              </a:rPr>
              <a:t>(disketler, </a:t>
            </a:r>
            <a:r>
              <a:rPr dirty="0" sz="1600" spc="-5" b="1">
                <a:solidFill>
                  <a:srgbClr val="C4442A"/>
                </a:solidFill>
                <a:latin typeface="Calibri"/>
                <a:cs typeface="Calibri"/>
              </a:rPr>
              <a:t>teypler):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Bilgilerin iletişim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hatları kanalıyla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 değil,</a:t>
            </a:r>
            <a:endParaRPr sz="1600">
              <a:latin typeface="Calibri"/>
              <a:cs typeface="Calibri"/>
            </a:endParaRPr>
          </a:p>
          <a:p>
            <a:pPr marL="269240">
              <a:lnSpc>
                <a:spcPct val="100000"/>
              </a:lnSpc>
            </a:pP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çevrim dışı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ortamlar (teyp, 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disket,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cd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vb.)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aracılığı ile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iletilmesi çevrim dışı iletişim</a:t>
            </a:r>
            <a:r>
              <a:rPr dirty="0" sz="1600" spc="17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olarak</a:t>
            </a:r>
            <a:endParaRPr sz="1600">
              <a:latin typeface="Calibri"/>
              <a:cs typeface="Calibri"/>
            </a:endParaRPr>
          </a:p>
          <a:p>
            <a:pPr marL="269240">
              <a:lnSpc>
                <a:spcPct val="100000"/>
              </a:lnSpc>
            </a:pPr>
            <a:r>
              <a:rPr dirty="0" sz="1600" spc="-20">
                <a:solidFill>
                  <a:srgbClr val="404040"/>
                </a:solidFill>
                <a:latin typeface="Calibri"/>
                <a:cs typeface="Calibri"/>
              </a:rPr>
              <a:t>tanımlanmaktadır.</a:t>
            </a:r>
            <a:endParaRPr sz="1600">
              <a:latin typeface="Calibri"/>
              <a:cs typeface="Calibri"/>
            </a:endParaRPr>
          </a:p>
          <a:p>
            <a:pPr lvl="1" marL="611505" indent="-256540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SzPct val="78571"/>
              <a:buFont typeface="Wingdings"/>
              <a:buChar char=""/>
              <a:tabLst>
                <a:tab pos="611505" algn="l"/>
                <a:tab pos="612140" algn="l"/>
              </a:tabLst>
            </a:pP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Kısacası, "kargo"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olarak tanımlanan iletişimin,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el ile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yapılan</a:t>
            </a:r>
            <a:r>
              <a:rPr dirty="0" sz="14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404040"/>
                </a:solidFill>
                <a:latin typeface="Calibri"/>
                <a:cs typeface="Calibri"/>
              </a:rPr>
              <a:t>türüdür.</a:t>
            </a:r>
            <a:endParaRPr sz="1400">
              <a:latin typeface="Calibri"/>
              <a:cs typeface="Calibri"/>
            </a:endParaRPr>
          </a:p>
          <a:p>
            <a:pPr lvl="1" marL="611505" indent="-256540">
              <a:lnSpc>
                <a:spcPct val="100000"/>
              </a:lnSpc>
              <a:spcBef>
                <a:spcPts val="340"/>
              </a:spcBef>
              <a:buClr>
                <a:srgbClr val="1CACE3"/>
              </a:buClr>
              <a:buSzPct val="78571"/>
              <a:buFont typeface="Wingdings"/>
              <a:buChar char=""/>
              <a:tabLst>
                <a:tab pos="611505" algn="l"/>
                <a:tab pos="612140" algn="l"/>
              </a:tabLst>
            </a:pP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Ağ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iletişiminin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sağlanamadığı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durumlarda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kullanılan bir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404040"/>
                </a:solidFill>
                <a:latin typeface="Calibri"/>
                <a:cs typeface="Calibri"/>
              </a:rPr>
              <a:t>yöntemdir.</a:t>
            </a:r>
            <a:endParaRPr sz="1400">
              <a:latin typeface="Calibri"/>
              <a:cs typeface="Calibri"/>
            </a:endParaRPr>
          </a:p>
          <a:p>
            <a:pPr lvl="1" marL="611505" indent="-256540">
              <a:lnSpc>
                <a:spcPct val="100000"/>
              </a:lnSpc>
              <a:spcBef>
                <a:spcPts val="320"/>
              </a:spcBef>
              <a:buClr>
                <a:srgbClr val="1CACE3"/>
              </a:buClr>
              <a:buSzPct val="78571"/>
              <a:buFont typeface="Wingdings"/>
              <a:buChar char=""/>
              <a:tabLst>
                <a:tab pos="611505" algn="l"/>
                <a:tab pos="612140" algn="l"/>
              </a:tabLst>
            </a:pP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Kullanımı giderek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azalmaktadır.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50"/>
              <a:t>Arşiv </a:t>
            </a:r>
            <a:r>
              <a:rPr dirty="0" spc="-45"/>
              <a:t>Alt</a:t>
            </a:r>
            <a:r>
              <a:rPr dirty="0" spc="-180"/>
              <a:t> </a:t>
            </a:r>
            <a:r>
              <a:rPr dirty="0" spc="-65"/>
              <a:t>Sistemi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10577" y="1866900"/>
            <a:ext cx="7428230" cy="3704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240" marR="326390" indent="-2565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79411"/>
              <a:buFont typeface="Wingdings"/>
              <a:buChar char=""/>
              <a:tabLst>
                <a:tab pos="268605" algn="l"/>
                <a:tab pos="269240" algn="l"/>
              </a:tabLst>
            </a:pPr>
            <a:r>
              <a:rPr dirty="0" sz="1700">
                <a:latin typeface="Calibri"/>
                <a:cs typeface="Calibri"/>
              </a:rPr>
              <a:t>Belirli bir </a:t>
            </a:r>
            <a:r>
              <a:rPr dirty="0" sz="1700" spc="-5">
                <a:latin typeface="Calibri"/>
                <a:cs typeface="Calibri"/>
              </a:rPr>
              <a:t>süre sonrasında sık olarak kullanılmayacak </a:t>
            </a:r>
            <a:r>
              <a:rPr dirty="0" sz="1700">
                <a:latin typeface="Calibri"/>
                <a:cs typeface="Calibri"/>
              </a:rPr>
              <a:t>olan bilgilerin</a:t>
            </a:r>
            <a:r>
              <a:rPr dirty="0" sz="1700" spc="-28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ayrılması </a:t>
            </a:r>
            <a:r>
              <a:rPr dirty="0" sz="1700" spc="-15">
                <a:latin typeface="Calibri"/>
                <a:cs typeface="Calibri"/>
              </a:rPr>
              <a:t>ve  </a:t>
            </a:r>
            <a:r>
              <a:rPr dirty="0" sz="1700" spc="-5">
                <a:latin typeface="Calibri"/>
                <a:cs typeface="Calibri"/>
              </a:rPr>
              <a:t>gerektiğinde </a:t>
            </a:r>
            <a:r>
              <a:rPr dirty="0" sz="1700">
                <a:latin typeface="Calibri"/>
                <a:cs typeface="Calibri"/>
              </a:rPr>
              <a:t>bu </a:t>
            </a:r>
            <a:r>
              <a:rPr dirty="0" sz="1700" spc="-5">
                <a:latin typeface="Calibri"/>
                <a:cs typeface="Calibri"/>
              </a:rPr>
              <a:t>bilgilere erişimi </a:t>
            </a:r>
            <a:r>
              <a:rPr dirty="0" sz="1700" spc="-10">
                <a:latin typeface="Calibri"/>
                <a:cs typeface="Calibri"/>
              </a:rPr>
              <a:t>sağlayan </a:t>
            </a:r>
            <a:r>
              <a:rPr dirty="0" sz="1700">
                <a:latin typeface="Calibri"/>
                <a:cs typeface="Calibri"/>
              </a:rPr>
              <a:t>alt</a:t>
            </a:r>
            <a:r>
              <a:rPr dirty="0" sz="1700" spc="-160">
                <a:latin typeface="Calibri"/>
                <a:cs typeface="Calibri"/>
              </a:rPr>
              <a:t> </a:t>
            </a:r>
            <a:r>
              <a:rPr dirty="0" sz="1700" spc="-15">
                <a:latin typeface="Calibri"/>
                <a:cs typeface="Calibri"/>
              </a:rPr>
              <a:t>sistemlerdir.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1CACE3"/>
              </a:buClr>
              <a:buFont typeface="Wingdings"/>
              <a:buChar char=""/>
            </a:pPr>
            <a:endParaRPr sz="2450">
              <a:latin typeface="Times New Roman"/>
              <a:cs typeface="Times New Roman"/>
            </a:endParaRPr>
          </a:p>
          <a:p>
            <a:pPr marL="269240" marR="5080" indent="-256540"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SzPct val="79411"/>
              <a:buFont typeface="Wingdings"/>
              <a:buChar char=""/>
              <a:tabLst>
                <a:tab pos="268605" algn="l"/>
                <a:tab pos="269240" algn="l"/>
              </a:tabLst>
            </a:pPr>
            <a:r>
              <a:rPr dirty="0" sz="1700" spc="-5">
                <a:latin typeface="Calibri"/>
                <a:cs typeface="Calibri"/>
              </a:rPr>
              <a:t>Örneğin, insan kaynakları </a:t>
            </a:r>
            <a:r>
              <a:rPr dirty="0" sz="1700" spc="-10">
                <a:latin typeface="Calibri"/>
                <a:cs typeface="Calibri"/>
              </a:rPr>
              <a:t>yönetimi </a:t>
            </a:r>
            <a:r>
              <a:rPr dirty="0" sz="1700">
                <a:latin typeface="Calibri"/>
                <a:cs typeface="Calibri"/>
              </a:rPr>
              <a:t>bilgi </a:t>
            </a:r>
            <a:r>
              <a:rPr dirty="0" sz="1700" spc="-10">
                <a:latin typeface="Calibri"/>
                <a:cs typeface="Calibri"/>
              </a:rPr>
              <a:t>sisteminde, </a:t>
            </a:r>
            <a:r>
              <a:rPr dirty="0" sz="1700" spc="-5">
                <a:latin typeface="Calibri"/>
                <a:cs typeface="Calibri"/>
              </a:rPr>
              <a:t>emekli </a:t>
            </a:r>
            <a:r>
              <a:rPr dirty="0" sz="1700">
                <a:latin typeface="Calibri"/>
                <a:cs typeface="Calibri"/>
              </a:rPr>
              <a:t>olan bir </a:t>
            </a:r>
            <a:r>
              <a:rPr dirty="0" sz="1700" spc="-5">
                <a:latin typeface="Calibri"/>
                <a:cs typeface="Calibri"/>
              </a:rPr>
              <a:t>kişiye </a:t>
            </a:r>
            <a:r>
              <a:rPr dirty="0" sz="1700">
                <a:latin typeface="Calibri"/>
                <a:cs typeface="Calibri"/>
              </a:rPr>
              <a:t>ilişkin  bilgilerin, çevrim-içi </a:t>
            </a:r>
            <a:r>
              <a:rPr dirty="0" sz="1700" spc="-5">
                <a:latin typeface="Calibri"/>
                <a:cs typeface="Calibri"/>
              </a:rPr>
              <a:t>olarak tutulan </a:t>
            </a:r>
            <a:r>
              <a:rPr dirty="0" sz="1700" spc="-10">
                <a:latin typeface="Calibri"/>
                <a:cs typeface="Calibri"/>
              </a:rPr>
              <a:t>veri </a:t>
            </a:r>
            <a:r>
              <a:rPr dirty="0" sz="1700" spc="-5">
                <a:latin typeface="Calibri"/>
                <a:cs typeface="Calibri"/>
              </a:rPr>
              <a:t>tabanından </a:t>
            </a:r>
            <a:r>
              <a:rPr dirty="0" sz="1700" spc="-10">
                <a:latin typeface="Calibri"/>
                <a:cs typeface="Calibri"/>
              </a:rPr>
              <a:t>alınarak, </a:t>
            </a:r>
            <a:r>
              <a:rPr dirty="0" sz="1700" spc="-5">
                <a:latin typeface="Calibri"/>
                <a:cs typeface="Calibri"/>
              </a:rPr>
              <a:t>çevrim dışı </a:t>
            </a:r>
            <a:r>
              <a:rPr dirty="0" sz="1700">
                <a:latin typeface="Calibri"/>
                <a:cs typeface="Calibri"/>
              </a:rPr>
              <a:t>bir</a:t>
            </a:r>
            <a:r>
              <a:rPr dirty="0" sz="1700" spc="-20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ortama  </a:t>
            </a:r>
            <a:r>
              <a:rPr dirty="0" sz="1700">
                <a:latin typeface="Calibri"/>
                <a:cs typeface="Calibri"/>
              </a:rPr>
              <a:t>alınması </a:t>
            </a:r>
            <a:r>
              <a:rPr dirty="0" sz="1700" spc="-15">
                <a:latin typeface="Calibri"/>
                <a:cs typeface="Calibri"/>
              </a:rPr>
              <a:t>ve </a:t>
            </a:r>
            <a:r>
              <a:rPr dirty="0" sz="1700" spc="-10">
                <a:latin typeface="Calibri"/>
                <a:cs typeface="Calibri"/>
              </a:rPr>
              <a:t>aradan </a:t>
            </a:r>
            <a:r>
              <a:rPr dirty="0" sz="1700" spc="-5">
                <a:latin typeface="Calibri"/>
                <a:cs typeface="Calibri"/>
              </a:rPr>
              <a:t>örneğin beş yıl </a:t>
            </a:r>
            <a:r>
              <a:rPr dirty="0" sz="1700" spc="-10">
                <a:latin typeface="Calibri"/>
                <a:cs typeface="Calibri"/>
              </a:rPr>
              <a:t>geçtikten sonra, </a:t>
            </a:r>
            <a:r>
              <a:rPr dirty="0" sz="1700" spc="-5">
                <a:latin typeface="Calibri"/>
                <a:cs typeface="Calibri"/>
              </a:rPr>
              <a:t>pasaport işlemleri </a:t>
            </a:r>
            <a:r>
              <a:rPr dirty="0" sz="1700">
                <a:latin typeface="Calibri"/>
                <a:cs typeface="Calibri"/>
              </a:rPr>
              <a:t>için </a:t>
            </a:r>
            <a:r>
              <a:rPr dirty="0" sz="1700" spc="-15">
                <a:latin typeface="Calibri"/>
                <a:cs typeface="Calibri"/>
              </a:rPr>
              <a:t>gerek  </a:t>
            </a:r>
            <a:r>
              <a:rPr dirty="0" sz="1700" spc="-5">
                <a:latin typeface="Calibri"/>
                <a:cs typeface="Calibri"/>
              </a:rPr>
              <a:t>duyulabilecek </a:t>
            </a:r>
            <a:r>
              <a:rPr dirty="0" sz="1700">
                <a:latin typeface="Calibri"/>
                <a:cs typeface="Calibri"/>
              </a:rPr>
              <a:t>kişi bilgilerine </a:t>
            </a:r>
            <a:r>
              <a:rPr dirty="0" sz="1700" spc="-5">
                <a:latin typeface="Calibri"/>
                <a:cs typeface="Calibri"/>
              </a:rPr>
              <a:t>erişilmesini </a:t>
            </a:r>
            <a:r>
              <a:rPr dirty="0" sz="1700" spc="-10">
                <a:latin typeface="Calibri"/>
                <a:cs typeface="Calibri"/>
              </a:rPr>
              <a:t>sağlayan </a:t>
            </a:r>
            <a:r>
              <a:rPr dirty="0" sz="1700" spc="-5">
                <a:latin typeface="Calibri"/>
                <a:cs typeface="Calibri"/>
              </a:rPr>
              <a:t>işlemler arşiv </a:t>
            </a:r>
            <a:r>
              <a:rPr dirty="0" sz="1700">
                <a:latin typeface="Calibri"/>
                <a:cs typeface="Calibri"/>
              </a:rPr>
              <a:t>alt </a:t>
            </a:r>
            <a:r>
              <a:rPr dirty="0" sz="1700" spc="-10">
                <a:latin typeface="Calibri"/>
                <a:cs typeface="Calibri"/>
              </a:rPr>
              <a:t>sistemleri  tarafından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 spc="-15">
                <a:latin typeface="Calibri"/>
                <a:cs typeface="Calibri"/>
              </a:rPr>
              <a:t>gerçekleştirilmektedir.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CACE3"/>
              </a:buClr>
              <a:buFont typeface="Wingdings"/>
              <a:buChar char=""/>
            </a:pPr>
            <a:endParaRPr sz="2450">
              <a:latin typeface="Times New Roman"/>
              <a:cs typeface="Times New Roman"/>
            </a:endParaRPr>
          </a:p>
          <a:p>
            <a:pPr marL="269240" indent="-256540">
              <a:lnSpc>
                <a:spcPct val="100000"/>
              </a:lnSpc>
              <a:buClr>
                <a:srgbClr val="1CACE3"/>
              </a:buClr>
              <a:buSzPct val="79411"/>
              <a:buFont typeface="Wingdings"/>
              <a:buChar char=""/>
              <a:tabLst>
                <a:tab pos="268605" algn="l"/>
                <a:tab pos="269240" algn="l"/>
              </a:tabLst>
            </a:pPr>
            <a:r>
              <a:rPr dirty="0" sz="1700" spc="-5">
                <a:latin typeface="Calibri"/>
                <a:cs typeface="Calibri"/>
              </a:rPr>
              <a:t>İşlem türü olarak </a:t>
            </a:r>
            <a:r>
              <a:rPr dirty="0" sz="1700" spc="-10">
                <a:latin typeface="Calibri"/>
                <a:cs typeface="Calibri"/>
              </a:rPr>
              <a:t>ortak </a:t>
            </a:r>
            <a:r>
              <a:rPr dirty="0" sz="1700">
                <a:latin typeface="Calibri"/>
                <a:cs typeface="Calibri"/>
              </a:rPr>
              <a:t>bir </a:t>
            </a:r>
            <a:r>
              <a:rPr dirty="0" sz="1700" spc="-10">
                <a:latin typeface="Calibri"/>
                <a:cs typeface="Calibri"/>
              </a:rPr>
              <a:t>çok özellik </a:t>
            </a:r>
            <a:r>
              <a:rPr dirty="0" sz="1700" spc="-5">
                <a:latin typeface="Calibri"/>
                <a:cs typeface="Calibri"/>
              </a:rPr>
              <a:t>içeren arşiv </a:t>
            </a:r>
            <a:r>
              <a:rPr dirty="0" sz="1700">
                <a:latin typeface="Calibri"/>
                <a:cs typeface="Calibri"/>
              </a:rPr>
              <a:t>alt </a:t>
            </a:r>
            <a:r>
              <a:rPr dirty="0" sz="1700" spc="-10">
                <a:latin typeface="Calibri"/>
                <a:cs typeface="Calibri"/>
              </a:rPr>
              <a:t>sistemleri, </a:t>
            </a:r>
            <a:r>
              <a:rPr dirty="0" sz="1700" spc="-5">
                <a:latin typeface="Calibri"/>
                <a:cs typeface="Calibri"/>
              </a:rPr>
              <a:t>uygulama</a:t>
            </a:r>
            <a:r>
              <a:rPr dirty="0" sz="1700" spc="-8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bazında</a:t>
            </a:r>
            <a:endParaRPr sz="1700">
              <a:latin typeface="Calibri"/>
              <a:cs typeface="Calibri"/>
            </a:endParaRPr>
          </a:p>
          <a:p>
            <a:pPr marL="269240">
              <a:lnSpc>
                <a:spcPct val="100000"/>
              </a:lnSpc>
            </a:pPr>
            <a:r>
              <a:rPr dirty="0" sz="1700">
                <a:latin typeface="Calibri"/>
                <a:cs typeface="Calibri"/>
              </a:rPr>
              <a:t>az </a:t>
            </a:r>
            <a:r>
              <a:rPr dirty="0" sz="1700" spc="-5">
                <a:latin typeface="Calibri"/>
                <a:cs typeface="Calibri"/>
              </a:rPr>
              <a:t>da olsa</a:t>
            </a:r>
            <a:r>
              <a:rPr dirty="0" sz="1700" spc="-15">
                <a:latin typeface="Calibri"/>
                <a:cs typeface="Calibri"/>
              </a:rPr>
              <a:t> farklılaşabilmektedir.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imes New Roman"/>
              <a:cs typeface="Times New Roman"/>
            </a:endParaRPr>
          </a:p>
          <a:p>
            <a:pPr marL="269240" indent="-256540">
              <a:lnSpc>
                <a:spcPct val="100000"/>
              </a:lnSpc>
              <a:buClr>
                <a:srgbClr val="1CACE3"/>
              </a:buClr>
              <a:buSzPct val="79411"/>
              <a:buFont typeface="Wingdings"/>
              <a:buChar char=""/>
              <a:tabLst>
                <a:tab pos="268605" algn="l"/>
                <a:tab pos="269240" algn="l"/>
              </a:tabLst>
            </a:pPr>
            <a:r>
              <a:rPr dirty="0" sz="1700" spc="-5">
                <a:latin typeface="Calibri"/>
                <a:cs typeface="Calibri"/>
              </a:rPr>
              <a:t>Aktif </a:t>
            </a:r>
            <a:r>
              <a:rPr dirty="0" sz="1700" spc="-10">
                <a:latin typeface="Calibri"/>
                <a:cs typeface="Calibri"/>
              </a:rPr>
              <a:t>veri</a:t>
            </a:r>
            <a:r>
              <a:rPr dirty="0" sz="170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tabanı.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55"/>
              <a:t>Dönüştürme </a:t>
            </a:r>
            <a:r>
              <a:rPr dirty="0" spc="-45"/>
              <a:t>Alt</a:t>
            </a:r>
            <a:r>
              <a:rPr dirty="0" spc="-120"/>
              <a:t> </a:t>
            </a:r>
            <a:r>
              <a:rPr dirty="0" spc="-65"/>
              <a:t>Sistemi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1871979"/>
            <a:ext cx="7456170" cy="1976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69240" marR="438150" indent="-2565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269240" algn="l"/>
              </a:tabLst>
            </a:pPr>
            <a:r>
              <a:rPr dirty="0" sz="2000" spc="-5">
                <a:latin typeface="Arial"/>
                <a:cs typeface="Arial"/>
              </a:rPr>
              <a:t>Geliştirilen bilgi </a:t>
            </a:r>
            <a:r>
              <a:rPr dirty="0" sz="2000">
                <a:latin typeface="Arial"/>
                <a:cs typeface="Arial"/>
              </a:rPr>
              <a:t>sisteminin </a:t>
            </a:r>
            <a:r>
              <a:rPr dirty="0" sz="2000" spc="-5">
                <a:latin typeface="Arial"/>
                <a:cs typeface="Arial"/>
              </a:rPr>
              <a:t>uygulamaya </a:t>
            </a:r>
            <a:r>
              <a:rPr dirty="0" sz="2000">
                <a:latin typeface="Arial"/>
                <a:cs typeface="Arial"/>
              </a:rPr>
              <a:t>alınmadan önce </a:t>
            </a:r>
            <a:r>
              <a:rPr dirty="0" sz="2000" spc="-5">
                <a:latin typeface="Arial"/>
                <a:cs typeface="Arial"/>
              </a:rPr>
              <a:t>veri  </a:t>
            </a:r>
            <a:r>
              <a:rPr dirty="0" sz="2000">
                <a:latin typeface="Arial"/>
                <a:cs typeface="Arial"/>
              </a:rPr>
              <a:t>dönüştürme </a:t>
            </a:r>
            <a:r>
              <a:rPr dirty="0" sz="2000" spc="-5">
                <a:latin typeface="Arial"/>
                <a:cs typeface="Arial"/>
              </a:rPr>
              <a:t>(mevcut </a:t>
            </a:r>
            <a:r>
              <a:rPr dirty="0" sz="2000">
                <a:latin typeface="Arial"/>
                <a:cs typeface="Arial"/>
              </a:rPr>
              <a:t>sistemdeki </a:t>
            </a:r>
            <a:r>
              <a:rPr dirty="0" sz="2000" spc="-10">
                <a:latin typeface="Arial"/>
                <a:cs typeface="Arial"/>
              </a:rPr>
              <a:t>verilerin yeni bilgi </a:t>
            </a:r>
            <a:r>
              <a:rPr dirty="0" sz="2000">
                <a:latin typeface="Arial"/>
                <a:cs typeface="Arial"/>
              </a:rPr>
              <a:t>sistemine  </a:t>
            </a:r>
            <a:r>
              <a:rPr dirty="0" sz="2000" spc="-5">
                <a:latin typeface="Arial"/>
                <a:cs typeface="Arial"/>
              </a:rPr>
              <a:t>aktarılması) işlemlerine ihtiyaç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vardır.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CACE3"/>
              </a:buClr>
              <a:buFont typeface="Wingdings"/>
              <a:buChar char=""/>
            </a:pPr>
            <a:endParaRPr sz="2900">
              <a:latin typeface="Times New Roman"/>
              <a:cs typeface="Times New Roman"/>
            </a:endParaRPr>
          </a:p>
          <a:p>
            <a:pPr marL="269240" marR="5080" indent="-256540">
              <a:lnSpc>
                <a:spcPct val="100000"/>
              </a:lnSpc>
              <a:buClr>
                <a:srgbClr val="1CACE3"/>
              </a:buClr>
              <a:buSzPct val="80000"/>
              <a:buFont typeface="Wingdings"/>
              <a:buChar char=""/>
              <a:tabLst>
                <a:tab pos="269240" algn="l"/>
              </a:tabLst>
            </a:pPr>
            <a:r>
              <a:rPr dirty="0" sz="2000" spc="-5">
                <a:latin typeface="Arial"/>
                <a:cs typeface="Arial"/>
              </a:rPr>
              <a:t>Mevcut uygulamalardaki </a:t>
            </a:r>
            <a:r>
              <a:rPr dirty="0" sz="2000" spc="-10">
                <a:latin typeface="Arial"/>
                <a:cs typeface="Arial"/>
              </a:rPr>
              <a:t>bilgisayar </a:t>
            </a:r>
            <a:r>
              <a:rPr dirty="0" sz="2000">
                <a:latin typeface="Arial"/>
                <a:cs typeface="Arial"/>
              </a:rPr>
              <a:t>ortamında saklanan </a:t>
            </a:r>
            <a:r>
              <a:rPr dirty="0" sz="2000" spc="-5">
                <a:latin typeface="Arial"/>
                <a:cs typeface="Arial"/>
              </a:rPr>
              <a:t>bilgilerin  </a:t>
            </a:r>
            <a:r>
              <a:rPr dirty="0" sz="2000">
                <a:latin typeface="Arial"/>
                <a:cs typeface="Arial"/>
              </a:rPr>
              <a:t>ortam </a:t>
            </a:r>
            <a:r>
              <a:rPr dirty="0" sz="2000" spc="-5">
                <a:latin typeface="Arial"/>
                <a:cs typeface="Arial"/>
              </a:rPr>
              <a:t>çeşitliliği, </a:t>
            </a:r>
            <a:r>
              <a:rPr dirty="0" sz="2000">
                <a:latin typeface="Arial"/>
                <a:cs typeface="Arial"/>
              </a:rPr>
              <a:t>dönüştürme </a:t>
            </a:r>
            <a:r>
              <a:rPr dirty="0" sz="2000" spc="-5">
                <a:latin typeface="Arial"/>
                <a:cs typeface="Arial"/>
              </a:rPr>
              <a:t>işlemlerini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zorlaştırır.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89020" y="4163059"/>
            <a:ext cx="2209800" cy="167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65"/>
              <a:t>Kullanıcı </a:t>
            </a:r>
            <a:r>
              <a:rPr dirty="0" spc="-85"/>
              <a:t>Arayüz</a:t>
            </a:r>
            <a:r>
              <a:rPr dirty="0" spc="-50"/>
              <a:t> </a:t>
            </a:r>
            <a:r>
              <a:rPr dirty="0" spc="-105"/>
              <a:t>Tasarımı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66339" y="3962971"/>
            <a:ext cx="4685665" cy="1946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 spc="-5">
                <a:latin typeface="Calibri"/>
                <a:cs typeface="Calibri"/>
              </a:rPr>
              <a:t>Kullanıcı </a:t>
            </a:r>
            <a:r>
              <a:rPr dirty="0" sz="1800">
                <a:latin typeface="Calibri"/>
                <a:cs typeface="Calibri"/>
              </a:rPr>
              <a:t>ile </a:t>
            </a:r>
            <a:r>
              <a:rPr dirty="0" sz="1800" spc="-5">
                <a:latin typeface="Calibri"/>
                <a:cs typeface="Calibri"/>
              </a:rPr>
              <a:t>ilişkisi </a:t>
            </a:r>
            <a:r>
              <a:rPr dirty="0" sz="1800" spc="-15">
                <a:latin typeface="Calibri"/>
                <a:cs typeface="Calibri"/>
              </a:rPr>
              <a:t>olmayan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arayüzler</a:t>
            </a:r>
            <a:endParaRPr sz="1800">
              <a:latin typeface="Calibri"/>
              <a:cs typeface="Calibri"/>
            </a:endParaRPr>
          </a:p>
          <a:p>
            <a:pPr lvl="1" marL="571500" indent="-215900">
              <a:lnSpc>
                <a:spcPct val="100000"/>
              </a:lnSpc>
              <a:spcBef>
                <a:spcPts val="5"/>
              </a:spcBef>
              <a:buClr>
                <a:srgbClr val="9999FF"/>
              </a:buClr>
              <a:buSzPct val="69444"/>
              <a:buFont typeface="Wingdings"/>
              <a:buChar char=""/>
              <a:tabLst>
                <a:tab pos="571500" algn="l"/>
              </a:tabLst>
            </a:pPr>
            <a:r>
              <a:rPr dirty="0" sz="1800" spc="-5">
                <a:latin typeface="Calibri"/>
                <a:cs typeface="Calibri"/>
              </a:rPr>
              <a:t>Modüller </a:t>
            </a:r>
            <a:r>
              <a:rPr dirty="0" sz="1800" spc="-15">
                <a:latin typeface="Calibri"/>
                <a:cs typeface="Calibri"/>
              </a:rPr>
              <a:t>arası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arayüz</a:t>
            </a:r>
            <a:endParaRPr sz="1800">
              <a:latin typeface="Calibri"/>
              <a:cs typeface="Calibri"/>
            </a:endParaRPr>
          </a:p>
          <a:p>
            <a:pPr lvl="1" marL="571500" indent="-215900">
              <a:lnSpc>
                <a:spcPct val="100000"/>
              </a:lnSpc>
              <a:buClr>
                <a:srgbClr val="9999FF"/>
              </a:buClr>
              <a:buSzPct val="69444"/>
              <a:buFont typeface="Wingdings"/>
              <a:buChar char=""/>
              <a:tabLst>
                <a:tab pos="571500" algn="l"/>
              </a:tabLst>
            </a:pPr>
            <a:r>
              <a:rPr dirty="0" sz="1800" spc="-10">
                <a:latin typeface="Calibri"/>
                <a:cs typeface="Calibri"/>
              </a:rPr>
              <a:t>Sistem </a:t>
            </a:r>
            <a:r>
              <a:rPr dirty="0" sz="1800">
                <a:latin typeface="Calibri"/>
                <a:cs typeface="Calibri"/>
              </a:rPr>
              <a:t>ile </a:t>
            </a:r>
            <a:r>
              <a:rPr dirty="0" sz="1800" spc="-5">
                <a:latin typeface="Calibri"/>
                <a:cs typeface="Calibri"/>
              </a:rPr>
              <a:t>dış nesneler </a:t>
            </a:r>
            <a:r>
              <a:rPr dirty="0" sz="1800" spc="-15">
                <a:latin typeface="Calibri"/>
                <a:cs typeface="Calibri"/>
              </a:rPr>
              <a:t>arası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arayüz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9999FF"/>
              </a:buClr>
              <a:buFont typeface="Wingdings"/>
              <a:buChar char=""/>
            </a:pPr>
            <a:endParaRPr sz="1850">
              <a:latin typeface="Times New Roman"/>
              <a:cs typeface="Times New Roman"/>
            </a:endParaRPr>
          </a:p>
          <a:p>
            <a:pPr marL="269240" indent="-256540">
              <a:lnSpc>
                <a:spcPct val="100000"/>
              </a:lnSpc>
              <a:buClr>
                <a:srgbClr val="1CACE3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 spc="-5">
                <a:latin typeface="Calibri"/>
                <a:cs typeface="Calibri"/>
              </a:rPr>
              <a:t>Kullanıcı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arayüzleri</a:t>
            </a:r>
            <a:endParaRPr sz="1800">
              <a:latin typeface="Calibri"/>
              <a:cs typeface="Calibri"/>
            </a:endParaRPr>
          </a:p>
          <a:p>
            <a:pPr lvl="1" marL="571500" indent="-215900">
              <a:lnSpc>
                <a:spcPct val="100000"/>
              </a:lnSpc>
              <a:buClr>
                <a:srgbClr val="9999FF"/>
              </a:buClr>
              <a:buSzPct val="69444"/>
              <a:buFont typeface="Wingdings"/>
              <a:buChar char=""/>
              <a:tabLst>
                <a:tab pos="571500" algn="l"/>
              </a:tabLst>
            </a:pPr>
            <a:r>
              <a:rPr dirty="0" sz="1800" spc="-5">
                <a:latin typeface="Calibri"/>
                <a:cs typeface="Calibri"/>
              </a:rPr>
              <a:t>Kullanım </a:t>
            </a:r>
            <a:r>
              <a:rPr dirty="0" sz="1800" spc="-15">
                <a:latin typeface="Calibri"/>
                <a:cs typeface="Calibri"/>
              </a:rPr>
              <a:t>kolaylığı </a:t>
            </a:r>
            <a:r>
              <a:rPr dirty="0" sz="1800" spc="-10">
                <a:latin typeface="Calibri"/>
                <a:cs typeface="Calibri"/>
              </a:rPr>
              <a:t>ve öğrenim zamanı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esastır.</a:t>
            </a:r>
            <a:endParaRPr sz="1800">
              <a:latin typeface="Calibri"/>
              <a:cs typeface="Calibri"/>
            </a:endParaRPr>
          </a:p>
          <a:p>
            <a:pPr lvl="1" marL="571500" indent="-215900">
              <a:lnSpc>
                <a:spcPct val="100000"/>
              </a:lnSpc>
              <a:buClr>
                <a:srgbClr val="9999FF"/>
              </a:buClr>
              <a:buSzPct val="69444"/>
              <a:buFont typeface="Wingdings"/>
              <a:buChar char=""/>
              <a:tabLst>
                <a:tab pos="571500" algn="l"/>
              </a:tabLst>
            </a:pPr>
            <a:r>
              <a:rPr dirty="0" sz="1800" spc="-15">
                <a:latin typeface="Calibri"/>
                <a:cs typeface="Calibri"/>
              </a:rPr>
              <a:t>Program </a:t>
            </a:r>
            <a:r>
              <a:rPr dirty="0" sz="1800">
                <a:latin typeface="Calibri"/>
                <a:cs typeface="Calibri"/>
              </a:rPr>
              <a:t>= </a:t>
            </a:r>
            <a:r>
              <a:rPr dirty="0" sz="1800" spc="-20">
                <a:latin typeface="Calibri"/>
                <a:cs typeface="Calibri"/>
              </a:rPr>
              <a:t>arayüz </a:t>
            </a:r>
            <a:r>
              <a:rPr dirty="0" sz="1800" spc="-5">
                <a:latin typeface="Calibri"/>
                <a:cs typeface="Calibri"/>
              </a:rPr>
              <a:t>yaklaşımı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 spc="-40">
                <a:latin typeface="Calibri"/>
                <a:cs typeface="Calibri"/>
              </a:rPr>
              <a:t>vardır.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11936" y="1997998"/>
            <a:ext cx="4472202" cy="1759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dirty="0" spc="-45"/>
              <a:t>Genel</a:t>
            </a:r>
            <a:r>
              <a:rPr dirty="0" spc="-160"/>
              <a:t> </a:t>
            </a:r>
            <a:r>
              <a:rPr dirty="0" spc="-65"/>
              <a:t>Prensipler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10577" y="1838959"/>
            <a:ext cx="7400290" cy="386207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269240" marR="674370" indent="-256540">
              <a:lnSpc>
                <a:spcPts val="1839"/>
              </a:lnSpc>
              <a:spcBef>
                <a:spcPts val="325"/>
              </a:spcBef>
              <a:buClr>
                <a:srgbClr val="1CACE3"/>
              </a:buClr>
              <a:buSzPct val="79411"/>
              <a:buFont typeface="Wingdings"/>
              <a:buChar char=""/>
              <a:tabLst>
                <a:tab pos="268605" algn="l"/>
                <a:tab pos="269240" algn="l"/>
              </a:tabLst>
            </a:pPr>
            <a:r>
              <a:rPr dirty="0" sz="1700" spc="-10">
                <a:latin typeface="Calibri"/>
                <a:cs typeface="Calibri"/>
              </a:rPr>
              <a:t>Komut </a:t>
            </a:r>
            <a:r>
              <a:rPr dirty="0" sz="1700" spc="-5">
                <a:latin typeface="Calibri"/>
                <a:cs typeface="Calibri"/>
              </a:rPr>
              <a:t>seçimi, </a:t>
            </a:r>
            <a:r>
              <a:rPr dirty="0" sz="1700" spc="-10">
                <a:latin typeface="Calibri"/>
                <a:cs typeface="Calibri"/>
              </a:rPr>
              <a:t>veri </a:t>
            </a:r>
            <a:r>
              <a:rPr dirty="0" sz="1700">
                <a:latin typeface="Calibri"/>
                <a:cs typeface="Calibri"/>
              </a:rPr>
              <a:t>giriş </a:t>
            </a:r>
            <a:r>
              <a:rPr dirty="0" sz="1700" spc="-5">
                <a:latin typeface="Calibri"/>
                <a:cs typeface="Calibri"/>
              </a:rPr>
              <a:t>formlarının şekli </a:t>
            </a:r>
            <a:r>
              <a:rPr dirty="0" sz="1700">
                <a:latin typeface="Calibri"/>
                <a:cs typeface="Calibri"/>
              </a:rPr>
              <a:t>gibi bir </a:t>
            </a:r>
            <a:r>
              <a:rPr dirty="0" sz="1700" spc="-10">
                <a:latin typeface="Calibri"/>
                <a:cs typeface="Calibri"/>
              </a:rPr>
              <a:t>çok konuda </a:t>
            </a:r>
            <a:r>
              <a:rPr dirty="0" sz="1700" spc="-5">
                <a:latin typeface="Calibri"/>
                <a:cs typeface="Calibri"/>
              </a:rPr>
              <a:t>tutarlı </a:t>
            </a:r>
            <a:r>
              <a:rPr dirty="0" sz="1700">
                <a:latin typeface="Calibri"/>
                <a:cs typeface="Calibri"/>
              </a:rPr>
              <a:t>bir </a:t>
            </a:r>
            <a:r>
              <a:rPr dirty="0" sz="1700" spc="-10">
                <a:latin typeface="Calibri"/>
                <a:cs typeface="Calibri"/>
              </a:rPr>
              <a:t>yapı  </a:t>
            </a:r>
            <a:r>
              <a:rPr dirty="0" sz="1700" spc="-15">
                <a:latin typeface="Calibri"/>
                <a:cs typeface="Calibri"/>
              </a:rPr>
              <a:t>izlenmedir.</a:t>
            </a:r>
            <a:endParaRPr sz="1700">
              <a:latin typeface="Calibri"/>
              <a:cs typeface="Calibri"/>
            </a:endParaRPr>
          </a:p>
          <a:p>
            <a:pPr marL="269240" indent="-256540">
              <a:lnSpc>
                <a:spcPct val="100000"/>
              </a:lnSpc>
              <a:spcBef>
                <a:spcPts val="994"/>
              </a:spcBef>
              <a:buClr>
                <a:srgbClr val="1CACE3"/>
              </a:buClr>
              <a:buSzPct val="79411"/>
              <a:buFont typeface="Wingdings"/>
              <a:buChar char=""/>
              <a:tabLst>
                <a:tab pos="268605" algn="l"/>
                <a:tab pos="269240" algn="l"/>
              </a:tabLst>
            </a:pPr>
            <a:r>
              <a:rPr dirty="0" sz="1700" spc="-5">
                <a:latin typeface="Calibri"/>
                <a:cs typeface="Calibri"/>
              </a:rPr>
              <a:t>Önemli silmelerde </a:t>
            </a:r>
            <a:r>
              <a:rPr dirty="0" sz="1700" spc="-15">
                <a:latin typeface="Calibri"/>
                <a:cs typeface="Calibri"/>
              </a:rPr>
              <a:t>teyit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 spc="-15">
                <a:latin typeface="Calibri"/>
                <a:cs typeface="Calibri"/>
              </a:rPr>
              <a:t>alınmalıdır.</a:t>
            </a:r>
            <a:endParaRPr sz="1700">
              <a:latin typeface="Calibri"/>
              <a:cs typeface="Calibri"/>
            </a:endParaRPr>
          </a:p>
          <a:p>
            <a:pPr marL="269240" indent="-256540">
              <a:lnSpc>
                <a:spcPct val="100000"/>
              </a:lnSpc>
              <a:spcBef>
                <a:spcPts val="1019"/>
              </a:spcBef>
              <a:buClr>
                <a:srgbClr val="1CACE3"/>
              </a:buClr>
              <a:buSzPct val="79411"/>
              <a:buFont typeface="Wingdings"/>
              <a:buChar char=""/>
              <a:tabLst>
                <a:tab pos="268605" algn="l"/>
                <a:tab pos="269240" algn="l"/>
              </a:tabLst>
            </a:pPr>
            <a:r>
              <a:rPr dirty="0" sz="1700" spc="-20">
                <a:latin typeface="Calibri"/>
                <a:cs typeface="Calibri"/>
              </a:rPr>
              <a:t>Yapılan </a:t>
            </a:r>
            <a:r>
              <a:rPr dirty="0" sz="1700" spc="-10">
                <a:latin typeface="Calibri"/>
                <a:cs typeface="Calibri"/>
              </a:rPr>
              <a:t>çoğu </a:t>
            </a:r>
            <a:r>
              <a:rPr dirty="0" sz="1700" spc="-5">
                <a:latin typeface="Calibri"/>
                <a:cs typeface="Calibri"/>
              </a:rPr>
              <a:t>işlem </a:t>
            </a:r>
            <a:r>
              <a:rPr dirty="0" sz="1700" spc="-20">
                <a:latin typeface="Calibri"/>
                <a:cs typeface="Calibri"/>
              </a:rPr>
              <a:t>kolayca </a:t>
            </a:r>
            <a:r>
              <a:rPr dirty="0" sz="1700" spc="-10">
                <a:latin typeface="Calibri"/>
                <a:cs typeface="Calibri"/>
              </a:rPr>
              <a:t>geri</a:t>
            </a:r>
            <a:r>
              <a:rPr dirty="0" sz="1700" spc="1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alınabilmelidir</a:t>
            </a:r>
            <a:endParaRPr sz="1700">
              <a:latin typeface="Calibri"/>
              <a:cs typeface="Calibri"/>
            </a:endParaRPr>
          </a:p>
          <a:p>
            <a:pPr marL="269240" indent="-256540">
              <a:lnSpc>
                <a:spcPct val="100000"/>
              </a:lnSpc>
              <a:spcBef>
                <a:spcPts val="1025"/>
              </a:spcBef>
              <a:buClr>
                <a:srgbClr val="1CACE3"/>
              </a:buClr>
              <a:buSzPct val="79411"/>
              <a:buFont typeface="Wingdings"/>
              <a:buChar char=""/>
              <a:tabLst>
                <a:tab pos="268605" algn="l"/>
                <a:tab pos="269240" algn="l"/>
              </a:tabLst>
            </a:pPr>
            <a:r>
              <a:rPr dirty="0" sz="1700" spc="-5">
                <a:latin typeface="Calibri"/>
                <a:cs typeface="Calibri"/>
              </a:rPr>
              <a:t>İşlemler arasında </a:t>
            </a:r>
            <a:r>
              <a:rPr dirty="0" sz="1700" spc="-10">
                <a:latin typeface="Calibri"/>
                <a:cs typeface="Calibri"/>
              </a:rPr>
              <a:t>ezbere tutacak </a:t>
            </a:r>
            <a:r>
              <a:rPr dirty="0" sz="1700">
                <a:latin typeface="Calibri"/>
                <a:cs typeface="Calibri"/>
              </a:rPr>
              <a:t>bilgi </a:t>
            </a:r>
            <a:r>
              <a:rPr dirty="0" sz="1700" spc="-5">
                <a:latin typeface="Calibri"/>
                <a:cs typeface="Calibri"/>
              </a:rPr>
              <a:t>miktarı</a:t>
            </a:r>
            <a:r>
              <a:rPr dirty="0" sz="1700" spc="-105">
                <a:latin typeface="Calibri"/>
                <a:cs typeface="Calibri"/>
              </a:rPr>
              <a:t> </a:t>
            </a:r>
            <a:r>
              <a:rPr dirty="0" sz="1700" spc="-15">
                <a:latin typeface="Calibri"/>
                <a:cs typeface="Calibri"/>
              </a:rPr>
              <a:t>azaltılmalıdır.</a:t>
            </a:r>
            <a:endParaRPr sz="1700">
              <a:latin typeface="Calibri"/>
              <a:cs typeface="Calibri"/>
            </a:endParaRPr>
          </a:p>
          <a:p>
            <a:pPr marL="269240" indent="-256540">
              <a:lnSpc>
                <a:spcPct val="100000"/>
              </a:lnSpc>
              <a:spcBef>
                <a:spcPts val="1019"/>
              </a:spcBef>
              <a:buClr>
                <a:srgbClr val="1CACE3"/>
              </a:buClr>
              <a:buSzPct val="79411"/>
              <a:buFont typeface="Wingdings"/>
              <a:buChar char=""/>
              <a:tabLst>
                <a:tab pos="268605" algn="l"/>
                <a:tab pos="269240" algn="l"/>
              </a:tabLst>
            </a:pPr>
            <a:r>
              <a:rPr dirty="0" sz="1700" spc="-5">
                <a:latin typeface="Calibri"/>
                <a:cs typeface="Calibri"/>
              </a:rPr>
              <a:t>Kullanıcı </a:t>
            </a:r>
            <a:r>
              <a:rPr dirty="0" sz="1700" spc="-10">
                <a:latin typeface="Calibri"/>
                <a:cs typeface="Calibri"/>
              </a:rPr>
              <a:t>hareketleri, </a:t>
            </a:r>
            <a:r>
              <a:rPr dirty="0" sz="1700" spc="-5">
                <a:latin typeface="Calibri"/>
                <a:cs typeface="Calibri"/>
              </a:rPr>
              <a:t>düşünme </a:t>
            </a:r>
            <a:r>
              <a:rPr dirty="0" sz="1700" spc="-15">
                <a:latin typeface="Calibri"/>
                <a:cs typeface="Calibri"/>
              </a:rPr>
              <a:t>ve </a:t>
            </a:r>
            <a:r>
              <a:rPr dirty="0" sz="1700">
                <a:latin typeface="Calibri"/>
                <a:cs typeface="Calibri"/>
              </a:rPr>
              <a:t>algılamasında </a:t>
            </a:r>
            <a:r>
              <a:rPr dirty="0" sz="1700" spc="-5">
                <a:latin typeface="Calibri"/>
                <a:cs typeface="Calibri"/>
              </a:rPr>
              <a:t>verimlilik</a:t>
            </a:r>
            <a:r>
              <a:rPr dirty="0" sz="1700" spc="-100">
                <a:latin typeface="Calibri"/>
                <a:cs typeface="Calibri"/>
              </a:rPr>
              <a:t> </a:t>
            </a:r>
            <a:r>
              <a:rPr dirty="0" sz="1700" spc="-20">
                <a:latin typeface="Calibri"/>
                <a:cs typeface="Calibri"/>
              </a:rPr>
              <a:t>sağlanmalıdır.</a:t>
            </a:r>
            <a:endParaRPr sz="1700">
              <a:latin typeface="Calibri"/>
              <a:cs typeface="Calibri"/>
            </a:endParaRPr>
          </a:p>
          <a:p>
            <a:pPr marL="269240" indent="-256540">
              <a:lnSpc>
                <a:spcPts val="1939"/>
              </a:lnSpc>
              <a:spcBef>
                <a:spcPts val="1019"/>
              </a:spcBef>
              <a:buClr>
                <a:srgbClr val="1CACE3"/>
              </a:buClr>
              <a:buSzPct val="79411"/>
              <a:buFont typeface="Wingdings"/>
              <a:buChar char=""/>
              <a:tabLst>
                <a:tab pos="268605" algn="l"/>
                <a:tab pos="269240" algn="l"/>
              </a:tabLst>
            </a:pPr>
            <a:r>
              <a:rPr dirty="0" sz="1700" spc="-5">
                <a:latin typeface="Calibri"/>
                <a:cs typeface="Calibri"/>
              </a:rPr>
              <a:t>Hataların </a:t>
            </a:r>
            <a:r>
              <a:rPr dirty="0" sz="1700" spc="-10">
                <a:latin typeface="Calibri"/>
                <a:cs typeface="Calibri"/>
              </a:rPr>
              <a:t>affedilmesi, </a:t>
            </a:r>
            <a:r>
              <a:rPr dirty="0" sz="1700" spc="-5">
                <a:latin typeface="Calibri"/>
                <a:cs typeface="Calibri"/>
              </a:rPr>
              <a:t>yanlış </a:t>
            </a:r>
            <a:r>
              <a:rPr dirty="0" sz="1700">
                <a:latin typeface="Calibri"/>
                <a:cs typeface="Calibri"/>
              </a:rPr>
              <a:t>giriş olduğunda </a:t>
            </a:r>
            <a:r>
              <a:rPr dirty="0" sz="1700" spc="-10">
                <a:latin typeface="Calibri"/>
                <a:cs typeface="Calibri"/>
              </a:rPr>
              <a:t>program </a:t>
            </a:r>
            <a:r>
              <a:rPr dirty="0" sz="1700" spc="-5">
                <a:latin typeface="Calibri"/>
                <a:cs typeface="Calibri"/>
              </a:rPr>
              <a:t>korunmalı </a:t>
            </a:r>
            <a:r>
              <a:rPr dirty="0" sz="1700" spc="-15">
                <a:latin typeface="Calibri"/>
                <a:cs typeface="Calibri"/>
              </a:rPr>
              <a:t>ve </a:t>
            </a:r>
            <a:r>
              <a:rPr dirty="0" sz="1700" spc="-10">
                <a:latin typeface="Calibri"/>
                <a:cs typeface="Calibri"/>
              </a:rPr>
              <a:t>düzeltme</a:t>
            </a:r>
            <a:r>
              <a:rPr dirty="0" sz="1700" spc="-18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şansı</a:t>
            </a:r>
            <a:endParaRPr sz="1700">
              <a:latin typeface="Calibri"/>
              <a:cs typeface="Calibri"/>
            </a:endParaRPr>
          </a:p>
          <a:p>
            <a:pPr marL="269240">
              <a:lnSpc>
                <a:spcPts val="1939"/>
              </a:lnSpc>
            </a:pPr>
            <a:r>
              <a:rPr dirty="0" sz="1700" spc="-15">
                <a:latin typeface="Calibri"/>
                <a:cs typeface="Calibri"/>
              </a:rPr>
              <a:t>verilmelidir.</a:t>
            </a:r>
            <a:endParaRPr sz="1700">
              <a:latin typeface="Calibri"/>
              <a:cs typeface="Calibri"/>
            </a:endParaRPr>
          </a:p>
          <a:p>
            <a:pPr marL="269240" indent="-256540">
              <a:lnSpc>
                <a:spcPct val="100000"/>
              </a:lnSpc>
              <a:spcBef>
                <a:spcPts val="1019"/>
              </a:spcBef>
              <a:buClr>
                <a:srgbClr val="1CACE3"/>
              </a:buClr>
              <a:buSzPct val="79411"/>
              <a:buFont typeface="Wingdings"/>
              <a:buChar char=""/>
              <a:tabLst>
                <a:tab pos="268605" algn="l"/>
                <a:tab pos="269240" algn="l"/>
              </a:tabLst>
            </a:pPr>
            <a:r>
              <a:rPr dirty="0" sz="1700" spc="-5">
                <a:latin typeface="Calibri"/>
                <a:cs typeface="Calibri"/>
              </a:rPr>
              <a:t>İşlemleri sınıflandırıp </a:t>
            </a:r>
            <a:r>
              <a:rPr dirty="0" sz="1700" spc="-10">
                <a:latin typeface="Calibri"/>
                <a:cs typeface="Calibri"/>
              </a:rPr>
              <a:t>ekran geometrisi </a:t>
            </a:r>
            <a:r>
              <a:rPr dirty="0" sz="1700">
                <a:latin typeface="Calibri"/>
                <a:cs typeface="Calibri"/>
              </a:rPr>
              <a:t>buna </a:t>
            </a:r>
            <a:r>
              <a:rPr dirty="0" sz="1700" spc="-5">
                <a:latin typeface="Calibri"/>
                <a:cs typeface="Calibri"/>
              </a:rPr>
              <a:t>uygun olarak</a:t>
            </a:r>
            <a:r>
              <a:rPr dirty="0" sz="1700" spc="-135">
                <a:latin typeface="Calibri"/>
                <a:cs typeface="Calibri"/>
              </a:rPr>
              <a:t> </a:t>
            </a:r>
            <a:r>
              <a:rPr dirty="0" sz="1700" spc="-15">
                <a:latin typeface="Calibri"/>
                <a:cs typeface="Calibri"/>
              </a:rPr>
              <a:t>kullanılmalıdır.</a:t>
            </a:r>
            <a:endParaRPr sz="1700">
              <a:latin typeface="Calibri"/>
              <a:cs typeface="Calibri"/>
            </a:endParaRPr>
          </a:p>
          <a:p>
            <a:pPr marL="269240" indent="-256540">
              <a:lnSpc>
                <a:spcPct val="100000"/>
              </a:lnSpc>
              <a:spcBef>
                <a:spcPts val="1019"/>
              </a:spcBef>
              <a:buClr>
                <a:srgbClr val="1CACE3"/>
              </a:buClr>
              <a:buSzPct val="79411"/>
              <a:buFont typeface="Wingdings"/>
              <a:buChar char=""/>
              <a:tabLst>
                <a:tab pos="268605" algn="l"/>
                <a:tab pos="269240" algn="l"/>
              </a:tabLst>
            </a:pPr>
            <a:r>
              <a:rPr dirty="0" sz="1700" spc="-10">
                <a:latin typeface="Calibri"/>
                <a:cs typeface="Calibri"/>
              </a:rPr>
              <a:t>Komut </a:t>
            </a:r>
            <a:r>
              <a:rPr dirty="0" sz="1700" spc="-5">
                <a:latin typeface="Calibri"/>
                <a:cs typeface="Calibri"/>
              </a:rPr>
              <a:t>isimleri </a:t>
            </a:r>
            <a:r>
              <a:rPr dirty="0" sz="1700">
                <a:latin typeface="Calibri"/>
                <a:cs typeface="Calibri"/>
              </a:rPr>
              <a:t>kısa </a:t>
            </a:r>
            <a:r>
              <a:rPr dirty="0" sz="1700" spc="-20">
                <a:latin typeface="Calibri"/>
                <a:cs typeface="Calibri"/>
              </a:rPr>
              <a:t>ve </a:t>
            </a:r>
            <a:r>
              <a:rPr dirty="0" sz="1700" spc="-5">
                <a:latin typeface="Calibri"/>
                <a:cs typeface="Calibri"/>
              </a:rPr>
              <a:t>basit</a:t>
            </a:r>
            <a:r>
              <a:rPr dirty="0" sz="1700" spc="-20">
                <a:latin typeface="Calibri"/>
                <a:cs typeface="Calibri"/>
              </a:rPr>
              <a:t> olmalıdır.</a:t>
            </a:r>
            <a:endParaRPr sz="1700">
              <a:latin typeface="Calibri"/>
              <a:cs typeface="Calibri"/>
            </a:endParaRPr>
          </a:p>
          <a:p>
            <a:pPr marL="269240" indent="-256540">
              <a:lnSpc>
                <a:spcPct val="100000"/>
              </a:lnSpc>
              <a:spcBef>
                <a:spcPts val="1019"/>
              </a:spcBef>
              <a:buClr>
                <a:srgbClr val="1CACE3"/>
              </a:buClr>
              <a:buSzPct val="79411"/>
              <a:buFont typeface="Wingdings"/>
              <a:buChar char=""/>
              <a:tabLst>
                <a:tab pos="268605" algn="l"/>
                <a:tab pos="269240" algn="l"/>
              </a:tabLst>
            </a:pPr>
            <a:r>
              <a:rPr dirty="0" sz="1700">
                <a:latin typeface="Calibri"/>
                <a:cs typeface="Calibri"/>
              </a:rPr>
              <a:t>Menülerin </a:t>
            </a:r>
            <a:r>
              <a:rPr dirty="0" sz="1700" spc="-15">
                <a:latin typeface="Calibri"/>
                <a:cs typeface="Calibri"/>
              </a:rPr>
              <a:t>ve </a:t>
            </a:r>
            <a:r>
              <a:rPr dirty="0" sz="1700" spc="-5">
                <a:latin typeface="Calibri"/>
                <a:cs typeface="Calibri"/>
              </a:rPr>
              <a:t>diğer etkileşimli araçların </a:t>
            </a:r>
            <a:r>
              <a:rPr dirty="0" sz="1700" spc="-10">
                <a:latin typeface="Calibri"/>
                <a:cs typeface="Calibri"/>
              </a:rPr>
              <a:t>standart </a:t>
            </a:r>
            <a:r>
              <a:rPr dirty="0" sz="1700" spc="-5">
                <a:latin typeface="Calibri"/>
                <a:cs typeface="Calibri"/>
              </a:rPr>
              <a:t>yapıda</a:t>
            </a:r>
            <a:r>
              <a:rPr dirty="0" sz="1700" spc="-175">
                <a:latin typeface="Calibri"/>
                <a:cs typeface="Calibri"/>
              </a:rPr>
              <a:t> </a:t>
            </a:r>
            <a:r>
              <a:rPr dirty="0" sz="1700" spc="-15">
                <a:latin typeface="Calibri"/>
                <a:cs typeface="Calibri"/>
              </a:rPr>
              <a:t>tasarlanmalıdır.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55"/>
              <a:t>Bilgi</a:t>
            </a:r>
            <a:r>
              <a:rPr dirty="0" spc="-120"/>
              <a:t> </a:t>
            </a:r>
            <a:r>
              <a:rPr dirty="0" spc="-65"/>
              <a:t>Gösterimi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3122" y="1847764"/>
            <a:ext cx="7343140" cy="2580005"/>
          </a:xfrm>
          <a:prstGeom prst="rect">
            <a:avLst/>
          </a:prstGeom>
        </p:spPr>
        <p:txBody>
          <a:bodyPr wrap="square" lIns="0" tIns="165735" rIns="0" bIns="0" rtlCol="0" vert="horz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1305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 spc="-30">
                <a:latin typeface="Arial"/>
                <a:cs typeface="Arial"/>
              </a:rPr>
              <a:t>Yalnızca </a:t>
            </a:r>
            <a:r>
              <a:rPr dirty="0" sz="1800" spc="-5">
                <a:latin typeface="Arial"/>
                <a:cs typeface="Arial"/>
              </a:rPr>
              <a:t>içinde bulunulan </a:t>
            </a:r>
            <a:r>
              <a:rPr dirty="0" sz="1800">
                <a:latin typeface="Arial"/>
                <a:cs typeface="Arial"/>
              </a:rPr>
              <a:t>konu çerçevesi </a:t>
            </a:r>
            <a:r>
              <a:rPr dirty="0" sz="1800" spc="-5">
                <a:latin typeface="Arial"/>
                <a:cs typeface="Arial"/>
              </a:rPr>
              <a:t>ile ilgili bilgi</a:t>
            </a:r>
            <a:r>
              <a:rPr dirty="0" sz="1800" spc="6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gösterilmeli</a:t>
            </a:r>
            <a:endParaRPr sz="18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20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 spc="-30">
                <a:latin typeface="Arial"/>
                <a:cs typeface="Arial"/>
              </a:rPr>
              <a:t>Veri </a:t>
            </a:r>
            <a:r>
              <a:rPr dirty="0" sz="1800">
                <a:latin typeface="Arial"/>
                <a:cs typeface="Arial"/>
              </a:rPr>
              <a:t>çokluğu </a:t>
            </a:r>
            <a:r>
              <a:rPr dirty="0" sz="1800" spc="-5">
                <a:latin typeface="Arial"/>
                <a:cs typeface="Arial"/>
              </a:rPr>
              <a:t>ile kullanıcı bunaltılmamalı, grafik </a:t>
            </a:r>
            <a:r>
              <a:rPr dirty="0" sz="1800">
                <a:latin typeface="Arial"/>
                <a:cs typeface="Arial"/>
              </a:rPr>
              <a:t>ve resimler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kullanılmalı</a:t>
            </a:r>
            <a:endParaRPr sz="18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18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 spc="-15">
                <a:latin typeface="Arial"/>
                <a:cs typeface="Arial"/>
              </a:rPr>
              <a:t>Tutarlı </a:t>
            </a:r>
            <a:r>
              <a:rPr dirty="0" sz="1800" spc="-5">
                <a:latin typeface="Arial"/>
                <a:cs typeface="Arial"/>
              </a:rPr>
              <a:t>başlık, </a:t>
            </a:r>
            <a:r>
              <a:rPr dirty="0" sz="1800">
                <a:latin typeface="Arial"/>
                <a:cs typeface="Arial"/>
              </a:rPr>
              <a:t>renkleme ve kısaltma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kullanılmalı</a:t>
            </a:r>
            <a:endParaRPr sz="18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185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 spc="-5">
                <a:latin typeface="Arial"/>
                <a:cs typeface="Arial"/>
              </a:rPr>
              <a:t>Hata mesajları </a:t>
            </a:r>
            <a:r>
              <a:rPr dirty="0" sz="1800" spc="-10">
                <a:latin typeface="Arial"/>
                <a:cs typeface="Arial"/>
              </a:rPr>
              <a:t>açıklayıcı </a:t>
            </a:r>
            <a:r>
              <a:rPr dirty="0" sz="1800">
                <a:latin typeface="Arial"/>
                <a:cs typeface="Arial"/>
              </a:rPr>
              <a:t>ve </a:t>
            </a:r>
            <a:r>
              <a:rPr dirty="0" sz="1800" spc="-10">
                <a:latin typeface="Arial"/>
                <a:cs typeface="Arial"/>
              </a:rPr>
              <a:t>anlaşılır</a:t>
            </a:r>
            <a:r>
              <a:rPr dirty="0" sz="1800" spc="7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olmalı</a:t>
            </a:r>
            <a:endParaRPr sz="18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20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 spc="-5">
                <a:latin typeface="Arial"/>
                <a:cs typeface="Arial"/>
              </a:rPr>
              <a:t>Değişik </a:t>
            </a:r>
            <a:r>
              <a:rPr dirty="0" sz="1800">
                <a:latin typeface="Arial"/>
                <a:cs typeface="Arial"/>
              </a:rPr>
              <a:t>tür </a:t>
            </a:r>
            <a:r>
              <a:rPr dirty="0" sz="1800" spc="-5">
                <a:latin typeface="Arial"/>
                <a:cs typeface="Arial"/>
              </a:rPr>
              <a:t>bilgiler </a:t>
            </a:r>
            <a:r>
              <a:rPr dirty="0" sz="1800">
                <a:latin typeface="Arial"/>
                <a:cs typeface="Arial"/>
              </a:rPr>
              <a:t>kendi </a:t>
            </a:r>
            <a:r>
              <a:rPr dirty="0" sz="1800" spc="-5">
                <a:latin typeface="Arial"/>
                <a:cs typeface="Arial"/>
              </a:rPr>
              <a:t>içinde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sınıflandırılmalı</a:t>
            </a:r>
            <a:endParaRPr sz="18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18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>
                <a:latin typeface="Arial"/>
                <a:cs typeface="Arial"/>
              </a:rPr>
              <a:t>Rakamsal </a:t>
            </a:r>
            <a:r>
              <a:rPr dirty="0" sz="1800" spc="-5">
                <a:latin typeface="Arial"/>
                <a:cs typeface="Arial"/>
              </a:rPr>
              <a:t>ifadelerde analog görüntü </a:t>
            </a:r>
            <a:r>
              <a:rPr dirty="0" sz="1800">
                <a:latin typeface="Arial"/>
                <a:cs typeface="Arial"/>
              </a:rPr>
              <a:t>verilmeli (%89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değil)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21400" y="2336800"/>
            <a:ext cx="2245359" cy="2245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105"/>
              <a:t>Veri</a:t>
            </a:r>
            <a:r>
              <a:rPr dirty="0" spc="-140"/>
              <a:t> </a:t>
            </a:r>
            <a:r>
              <a:rPr dirty="0" spc="-55"/>
              <a:t>Girişi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1849120"/>
            <a:ext cx="7137400" cy="36690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240" indent="-256540">
              <a:lnSpc>
                <a:spcPts val="2340"/>
              </a:lnSpc>
              <a:spcBef>
                <a:spcPts val="100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269240" algn="l"/>
              </a:tabLst>
            </a:pPr>
            <a:r>
              <a:rPr dirty="0" sz="2000" spc="-5">
                <a:latin typeface="Calibri"/>
                <a:cs typeface="Calibri"/>
              </a:rPr>
              <a:t>Kullanıcı </a:t>
            </a:r>
            <a:r>
              <a:rPr dirty="0" sz="2000" spc="-10">
                <a:latin typeface="Calibri"/>
                <a:cs typeface="Calibri"/>
              </a:rPr>
              <a:t>hareketleri </a:t>
            </a:r>
            <a:r>
              <a:rPr dirty="0" sz="2000">
                <a:latin typeface="Calibri"/>
                <a:cs typeface="Calibri"/>
              </a:rPr>
              <a:t>en </a:t>
            </a:r>
            <a:r>
              <a:rPr dirty="0" sz="2000" spc="-10">
                <a:latin typeface="Calibri"/>
                <a:cs typeface="Calibri"/>
              </a:rPr>
              <a:t>aza </a:t>
            </a:r>
            <a:r>
              <a:rPr dirty="0" sz="2000" spc="-15">
                <a:latin typeface="Calibri"/>
                <a:cs typeface="Calibri"/>
              </a:rPr>
              <a:t>indirilmelidir. </a:t>
            </a:r>
            <a:r>
              <a:rPr dirty="0" sz="2000" spc="-25">
                <a:latin typeface="Calibri"/>
                <a:cs typeface="Calibri"/>
              </a:rPr>
              <a:t>Yazma </a:t>
            </a:r>
            <a:r>
              <a:rPr dirty="0" sz="2000" spc="-5">
                <a:latin typeface="Calibri"/>
                <a:cs typeface="Calibri"/>
              </a:rPr>
              <a:t>yerine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ekrandaki</a:t>
            </a:r>
            <a:endParaRPr sz="2000">
              <a:latin typeface="Calibri"/>
              <a:cs typeface="Calibri"/>
            </a:endParaRPr>
          </a:p>
          <a:p>
            <a:pPr marL="269240">
              <a:lnSpc>
                <a:spcPts val="2280"/>
              </a:lnSpc>
            </a:pPr>
            <a:r>
              <a:rPr dirty="0" sz="2000" spc="-5">
                <a:latin typeface="Calibri"/>
                <a:cs typeface="Calibri"/>
              </a:rPr>
              <a:t>listelerden seçme, </a:t>
            </a:r>
            <a:r>
              <a:rPr dirty="0" sz="2000">
                <a:latin typeface="Calibri"/>
                <a:cs typeface="Calibri"/>
              </a:rPr>
              <a:t>bir </a:t>
            </a:r>
            <a:r>
              <a:rPr dirty="0" sz="2000" spc="-15">
                <a:latin typeface="Calibri"/>
                <a:cs typeface="Calibri"/>
              </a:rPr>
              <a:t>komuta </a:t>
            </a:r>
            <a:r>
              <a:rPr dirty="0" sz="2000">
                <a:latin typeface="Calibri"/>
                <a:cs typeface="Calibri"/>
              </a:rPr>
              <a:t>en az </a:t>
            </a:r>
            <a:r>
              <a:rPr dirty="0" sz="2000" spc="-10">
                <a:latin typeface="Calibri"/>
                <a:cs typeface="Calibri"/>
              </a:rPr>
              <a:t>sayıda </a:t>
            </a:r>
            <a:r>
              <a:rPr dirty="0" sz="2000" spc="-15">
                <a:latin typeface="Calibri"/>
                <a:cs typeface="Calibri"/>
              </a:rPr>
              <a:t>fare </a:t>
            </a:r>
            <a:r>
              <a:rPr dirty="0" sz="2000" spc="-5">
                <a:latin typeface="Calibri"/>
                <a:cs typeface="Calibri"/>
              </a:rPr>
              <a:t>tıklamasıyla</a:t>
            </a:r>
            <a:r>
              <a:rPr dirty="0" sz="2000" spc="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erişme</a:t>
            </a:r>
            <a:endParaRPr sz="2000">
              <a:latin typeface="Calibri"/>
              <a:cs typeface="Calibri"/>
            </a:endParaRPr>
          </a:p>
          <a:p>
            <a:pPr marL="269240">
              <a:lnSpc>
                <a:spcPts val="2340"/>
              </a:lnSpc>
            </a:pPr>
            <a:r>
              <a:rPr dirty="0" sz="2000">
                <a:latin typeface="Calibri"/>
                <a:cs typeface="Calibri"/>
              </a:rPr>
              <a:t>gibi.</a:t>
            </a:r>
            <a:endParaRPr sz="2000">
              <a:latin typeface="Calibri"/>
              <a:cs typeface="Calibri"/>
            </a:endParaRPr>
          </a:p>
          <a:p>
            <a:pPr marL="269240" marR="95885" indent="-256540">
              <a:lnSpc>
                <a:spcPts val="2280"/>
              </a:lnSpc>
              <a:spcBef>
                <a:spcPts val="1495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269240" algn="l"/>
              </a:tabLst>
            </a:pPr>
            <a:r>
              <a:rPr dirty="0" sz="2000" spc="-5">
                <a:latin typeface="Calibri"/>
                <a:cs typeface="Calibri"/>
              </a:rPr>
              <a:t>Gösterim </a:t>
            </a:r>
            <a:r>
              <a:rPr dirty="0" sz="2000" spc="-15">
                <a:latin typeface="Calibri"/>
                <a:cs typeface="Calibri"/>
              </a:rPr>
              <a:t>ve </a:t>
            </a:r>
            <a:r>
              <a:rPr dirty="0" sz="2000" spc="-5">
                <a:latin typeface="Calibri"/>
                <a:cs typeface="Calibri"/>
              </a:rPr>
              <a:t>girdi sahaları </a:t>
            </a:r>
            <a:r>
              <a:rPr dirty="0" sz="2000">
                <a:latin typeface="Calibri"/>
                <a:cs typeface="Calibri"/>
              </a:rPr>
              <a:t>birbirinden </a:t>
            </a:r>
            <a:r>
              <a:rPr dirty="0" sz="2000" spc="-10">
                <a:latin typeface="Calibri"/>
                <a:cs typeface="Calibri"/>
              </a:rPr>
              <a:t>ayırt </a:t>
            </a:r>
            <a:r>
              <a:rPr dirty="0" sz="2000">
                <a:latin typeface="Calibri"/>
                <a:cs typeface="Calibri"/>
              </a:rPr>
              <a:t>edecek biçemler </a:t>
            </a:r>
            <a:r>
              <a:rPr dirty="0" sz="2000" spc="-5">
                <a:latin typeface="Calibri"/>
                <a:cs typeface="Calibri"/>
              </a:rPr>
              <a:t>(renk,  büyüklük, yerleşim vb.) </a:t>
            </a:r>
            <a:r>
              <a:rPr dirty="0" sz="2000">
                <a:latin typeface="Calibri"/>
                <a:cs typeface="Calibri"/>
              </a:rPr>
              <a:t>tutarlı </a:t>
            </a:r>
            <a:r>
              <a:rPr dirty="0" sz="2000" spc="-10">
                <a:latin typeface="Calibri"/>
                <a:cs typeface="Calibri"/>
              </a:rPr>
              <a:t>olarak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kullanılmalıdır.</a:t>
            </a:r>
            <a:endParaRPr sz="2000">
              <a:latin typeface="Calibri"/>
              <a:cs typeface="Calibri"/>
            </a:endParaRPr>
          </a:p>
          <a:p>
            <a:pPr marL="269240" indent="-256540">
              <a:lnSpc>
                <a:spcPts val="2340"/>
              </a:lnSpc>
              <a:spcBef>
                <a:spcPts val="1265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269240" algn="l"/>
              </a:tabLst>
            </a:pPr>
            <a:r>
              <a:rPr dirty="0" sz="2000" spc="-5">
                <a:latin typeface="Calibri"/>
                <a:cs typeface="Calibri"/>
              </a:rPr>
              <a:t>Kullanıcı uyarlamasına </a:t>
            </a:r>
            <a:r>
              <a:rPr dirty="0" sz="2000">
                <a:latin typeface="Calibri"/>
                <a:cs typeface="Calibri"/>
              </a:rPr>
              <a:t>izin </a:t>
            </a:r>
            <a:r>
              <a:rPr dirty="0" sz="2000" spc="-5">
                <a:latin typeface="Calibri"/>
                <a:cs typeface="Calibri"/>
              </a:rPr>
              <a:t>verilmelidir: kullanıcı </a:t>
            </a:r>
            <a:r>
              <a:rPr dirty="0" sz="2000">
                <a:latin typeface="Calibri"/>
                <a:cs typeface="Calibri"/>
              </a:rPr>
              <a:t>bazı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özellikleri</a:t>
            </a:r>
            <a:endParaRPr sz="2000">
              <a:latin typeface="Calibri"/>
              <a:cs typeface="Calibri"/>
            </a:endParaRPr>
          </a:p>
          <a:p>
            <a:pPr marL="269240">
              <a:lnSpc>
                <a:spcPts val="2340"/>
              </a:lnSpc>
            </a:pPr>
            <a:r>
              <a:rPr dirty="0" sz="2000" spc="-20">
                <a:latin typeface="Calibri"/>
                <a:cs typeface="Calibri"/>
              </a:rPr>
              <a:t>tanımlayabilir, </a:t>
            </a:r>
            <a:r>
              <a:rPr dirty="0" sz="2000">
                <a:latin typeface="Calibri"/>
                <a:cs typeface="Calibri"/>
              </a:rPr>
              <a:t>bazı </a:t>
            </a:r>
            <a:r>
              <a:rPr dirty="0" sz="2000" spc="-10">
                <a:latin typeface="Calibri"/>
                <a:cs typeface="Calibri"/>
              </a:rPr>
              <a:t>uyarı </a:t>
            </a:r>
            <a:r>
              <a:rPr dirty="0" sz="2000">
                <a:latin typeface="Calibri"/>
                <a:cs typeface="Calibri"/>
              </a:rPr>
              <a:t>mesajlarını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istemeyebilir.</a:t>
            </a:r>
            <a:endParaRPr sz="2000">
              <a:latin typeface="Calibri"/>
              <a:cs typeface="Calibri"/>
            </a:endParaRPr>
          </a:p>
          <a:p>
            <a:pPr marL="269240" indent="-256540">
              <a:lnSpc>
                <a:spcPts val="2340"/>
              </a:lnSpc>
              <a:spcBef>
                <a:spcPts val="1325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269240" algn="l"/>
              </a:tabLst>
            </a:pPr>
            <a:r>
              <a:rPr dirty="0" sz="2000" spc="-5">
                <a:latin typeface="Calibri"/>
                <a:cs typeface="Calibri"/>
              </a:rPr>
              <a:t>Kullanılan </a:t>
            </a:r>
            <a:r>
              <a:rPr dirty="0" sz="2000" spc="-20">
                <a:latin typeface="Calibri"/>
                <a:cs typeface="Calibri"/>
              </a:rPr>
              <a:t>konu </a:t>
            </a:r>
            <a:r>
              <a:rPr dirty="0" sz="2000">
                <a:latin typeface="Calibri"/>
                <a:cs typeface="Calibri"/>
              </a:rPr>
              <a:t>ile ilgili </a:t>
            </a:r>
            <a:r>
              <a:rPr dirty="0" sz="2000" spc="-10">
                <a:latin typeface="Calibri"/>
                <a:cs typeface="Calibri"/>
              </a:rPr>
              <a:t>gereksiz komutlar geçici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olarak</a:t>
            </a:r>
            <a:endParaRPr sz="2000">
              <a:latin typeface="Calibri"/>
              <a:cs typeface="Calibri"/>
            </a:endParaRPr>
          </a:p>
          <a:p>
            <a:pPr marL="269240">
              <a:lnSpc>
                <a:spcPts val="2340"/>
              </a:lnSpc>
            </a:pPr>
            <a:r>
              <a:rPr dirty="0" sz="2000" spc="-10">
                <a:latin typeface="Calibri"/>
                <a:cs typeface="Calibri"/>
              </a:rPr>
              <a:t>etkisizleştirilmelidir.</a:t>
            </a:r>
            <a:endParaRPr sz="2000">
              <a:latin typeface="Calibri"/>
              <a:cs typeface="Calibri"/>
            </a:endParaRPr>
          </a:p>
          <a:p>
            <a:pPr marL="269240" indent="-256540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269240" algn="l"/>
              </a:tabLst>
            </a:pPr>
            <a:r>
              <a:rPr dirty="0" sz="2000">
                <a:latin typeface="Calibri"/>
                <a:cs typeface="Calibri"/>
              </a:rPr>
              <a:t>Bütün </a:t>
            </a:r>
            <a:r>
              <a:rPr dirty="0" sz="2000" spc="-5">
                <a:latin typeface="Calibri"/>
                <a:cs typeface="Calibri"/>
              </a:rPr>
              <a:t>girdiler için </a:t>
            </a:r>
            <a:r>
              <a:rPr dirty="0" sz="2000" spc="-15">
                <a:latin typeface="Calibri"/>
                <a:cs typeface="Calibri"/>
              </a:rPr>
              <a:t>yardım kolaylıkları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olmalıdır.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69659" y="4739640"/>
            <a:ext cx="1887219" cy="1554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100"/>
              <a:t>Yazılım </a:t>
            </a:r>
            <a:r>
              <a:rPr dirty="0" spc="-90"/>
              <a:t>Tasarımının</a:t>
            </a:r>
            <a:r>
              <a:rPr dirty="0" spc="40"/>
              <a:t> </a:t>
            </a:r>
            <a:r>
              <a:rPr dirty="0" spc="-50"/>
              <a:t>Önemi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10577" y="1874520"/>
            <a:ext cx="7454900" cy="28232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 spc="-25">
                <a:latin typeface="Arial"/>
                <a:cs typeface="Arial"/>
              </a:rPr>
              <a:t>Tasarlanmış </a:t>
            </a:r>
            <a:r>
              <a:rPr dirty="0" sz="1800" spc="-5">
                <a:latin typeface="Arial"/>
                <a:cs typeface="Arial"/>
              </a:rPr>
              <a:t>(designed) bir </a:t>
            </a:r>
            <a:r>
              <a:rPr dirty="0" sz="1800" spc="-10">
                <a:latin typeface="Arial"/>
                <a:cs typeface="Arial"/>
              </a:rPr>
              <a:t>dünyada</a:t>
            </a:r>
            <a:r>
              <a:rPr dirty="0" sz="1800" spc="65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yaşıyoruz.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CACE3"/>
              </a:buClr>
              <a:buFont typeface="Wingdings"/>
              <a:buChar char=""/>
            </a:pPr>
            <a:endParaRPr sz="2600">
              <a:latin typeface="Times New Roman"/>
              <a:cs typeface="Times New Roman"/>
            </a:endParaRPr>
          </a:p>
          <a:p>
            <a:pPr marL="269240" marR="5080" indent="-256540">
              <a:lnSpc>
                <a:spcPct val="100000"/>
              </a:lnSpc>
              <a:buClr>
                <a:srgbClr val="1CACE3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 spc="-35">
                <a:latin typeface="Arial"/>
                <a:cs typeface="Arial"/>
              </a:rPr>
              <a:t>Tasarım </a:t>
            </a:r>
            <a:r>
              <a:rPr dirty="0" sz="1800">
                <a:latin typeface="Arial"/>
                <a:cs typeface="Arial"/>
              </a:rPr>
              <a:t>ekonomik </a:t>
            </a:r>
            <a:r>
              <a:rPr dirty="0" sz="1800" spc="-5">
                <a:latin typeface="Arial"/>
                <a:cs typeface="Arial"/>
              </a:rPr>
              <a:t>olarak </a:t>
            </a:r>
            <a:r>
              <a:rPr dirty="0" sz="1800">
                <a:latin typeface="Arial"/>
                <a:cs typeface="Arial"/>
              </a:rPr>
              <a:t>öneme sahiptir ve </a:t>
            </a:r>
            <a:r>
              <a:rPr dirty="0" sz="1800" spc="-15">
                <a:latin typeface="Arial"/>
                <a:cs typeface="Arial"/>
              </a:rPr>
              <a:t>yaşam </a:t>
            </a:r>
            <a:r>
              <a:rPr dirty="0" sz="1800" spc="-5">
                <a:latin typeface="Arial"/>
                <a:cs typeface="Arial"/>
              </a:rPr>
              <a:t>kalitemizi doğrudan  </a:t>
            </a:r>
            <a:r>
              <a:rPr dirty="0" sz="1800" spc="-15">
                <a:latin typeface="Arial"/>
                <a:cs typeface="Arial"/>
              </a:rPr>
              <a:t>etkiler.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CACE3"/>
              </a:buClr>
              <a:buFont typeface="Wingdings"/>
              <a:buChar char=""/>
            </a:pPr>
            <a:endParaRPr sz="2600">
              <a:latin typeface="Times New Roman"/>
              <a:cs typeface="Times New Roman"/>
            </a:endParaRPr>
          </a:p>
          <a:p>
            <a:pPr marL="269240" indent="-256540">
              <a:lnSpc>
                <a:spcPct val="100000"/>
              </a:lnSpc>
              <a:buClr>
                <a:srgbClr val="1CACE3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 spc="-35">
                <a:latin typeface="Arial"/>
                <a:cs typeface="Arial"/>
              </a:rPr>
              <a:t>Yazılım </a:t>
            </a:r>
            <a:r>
              <a:rPr dirty="0" sz="1800">
                <a:latin typeface="Arial"/>
                <a:cs typeface="Arial"/>
              </a:rPr>
              <a:t>son </a:t>
            </a:r>
            <a:r>
              <a:rPr dirty="0" sz="1800" spc="-5">
                <a:latin typeface="Arial"/>
                <a:cs typeface="Arial"/>
              </a:rPr>
              <a:t>derece </a:t>
            </a:r>
            <a:r>
              <a:rPr dirty="0" sz="1800" spc="-25">
                <a:latin typeface="Arial"/>
                <a:cs typeface="Arial"/>
              </a:rPr>
              <a:t>yaygın </a:t>
            </a:r>
            <a:r>
              <a:rPr dirty="0" sz="1800" spc="-5">
                <a:latin typeface="Arial"/>
                <a:cs typeface="Arial"/>
              </a:rPr>
              <a:t>hale</a:t>
            </a:r>
            <a:r>
              <a:rPr dirty="0" sz="1800" spc="2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gelmektedir.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CACE3"/>
              </a:buClr>
              <a:buFont typeface="Wingdings"/>
              <a:buChar char=""/>
            </a:pPr>
            <a:endParaRPr sz="2600">
              <a:latin typeface="Times New Roman"/>
              <a:cs typeface="Times New Roman"/>
            </a:endParaRPr>
          </a:p>
          <a:p>
            <a:pPr marL="269240" marR="225425" indent="-256540">
              <a:lnSpc>
                <a:spcPct val="100000"/>
              </a:lnSpc>
              <a:buClr>
                <a:srgbClr val="1CACE3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 spc="-35">
                <a:latin typeface="Arial"/>
                <a:cs typeface="Arial"/>
              </a:rPr>
              <a:t>Yazılım </a:t>
            </a:r>
            <a:r>
              <a:rPr dirty="0" sz="1800" spc="-10">
                <a:latin typeface="Arial"/>
                <a:cs typeface="Arial"/>
              </a:rPr>
              <a:t>tasarımının </a:t>
            </a:r>
            <a:r>
              <a:rPr dirty="0" sz="1800" spc="-5">
                <a:latin typeface="Arial"/>
                <a:cs typeface="Arial"/>
              </a:rPr>
              <a:t>kalitesinin önemli </a:t>
            </a:r>
            <a:r>
              <a:rPr dirty="0" sz="1800">
                <a:latin typeface="Arial"/>
                <a:cs typeface="Arial"/>
              </a:rPr>
              <a:t>sonuçları </a:t>
            </a:r>
            <a:r>
              <a:rPr dirty="0" sz="1800" spc="-5">
                <a:latin typeface="Arial"/>
                <a:cs typeface="Arial"/>
              </a:rPr>
              <a:t>olmaktadır </a:t>
            </a:r>
            <a:r>
              <a:rPr dirty="0" sz="1800">
                <a:latin typeface="Arial"/>
                <a:cs typeface="Arial"/>
              </a:rPr>
              <a:t>ve </a:t>
            </a:r>
            <a:r>
              <a:rPr dirty="0" sz="1800" spc="-20">
                <a:latin typeface="Arial"/>
                <a:cs typeface="Arial"/>
              </a:rPr>
              <a:t>yazılım  </a:t>
            </a:r>
            <a:r>
              <a:rPr dirty="0" sz="1800" spc="-5">
                <a:latin typeface="Arial"/>
                <a:cs typeface="Arial"/>
              </a:rPr>
              <a:t>tasarımcıları </a:t>
            </a:r>
            <a:r>
              <a:rPr dirty="0" sz="1800" spc="-10">
                <a:latin typeface="Arial"/>
                <a:cs typeface="Arial"/>
              </a:rPr>
              <a:t>bunların </a:t>
            </a:r>
            <a:r>
              <a:rPr dirty="0" sz="1800" spc="-5">
                <a:latin typeface="Arial"/>
                <a:cs typeface="Arial"/>
              </a:rPr>
              <a:t>farkında olmalı, bunları </a:t>
            </a:r>
            <a:r>
              <a:rPr dirty="0" sz="1800" spc="-10">
                <a:latin typeface="Arial"/>
                <a:cs typeface="Arial"/>
              </a:rPr>
              <a:t>ciddiye</a:t>
            </a:r>
            <a:r>
              <a:rPr dirty="0" sz="1800" spc="7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almalıdır.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65"/>
              <a:t>Kullanıcı </a:t>
            </a:r>
            <a:r>
              <a:rPr dirty="0" spc="-85"/>
              <a:t>Arayüz</a:t>
            </a:r>
            <a:r>
              <a:rPr dirty="0" spc="-55"/>
              <a:t> </a:t>
            </a:r>
            <a:r>
              <a:rPr dirty="0" spc="-75"/>
              <a:t>Prototipi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10577" y="1846579"/>
            <a:ext cx="7496175" cy="289941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269240" marR="410209" indent="-256540">
              <a:lnSpc>
                <a:spcPts val="1939"/>
              </a:lnSpc>
              <a:spcBef>
                <a:spcPts val="345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 spc="-35">
                <a:latin typeface="Arial"/>
                <a:cs typeface="Arial"/>
              </a:rPr>
              <a:t>Tasarım </a:t>
            </a:r>
            <a:r>
              <a:rPr dirty="0" sz="1800" spc="-5">
                <a:latin typeface="Arial"/>
                <a:cs typeface="Arial"/>
              </a:rPr>
              <a:t>çalışması sonucunda, daha önceden gereksinim çalışması  </a:t>
            </a:r>
            <a:r>
              <a:rPr dirty="0" sz="1800" spc="-10">
                <a:latin typeface="Arial"/>
                <a:cs typeface="Arial"/>
              </a:rPr>
              <a:t>sırasında hazırlanmış </a:t>
            </a:r>
            <a:r>
              <a:rPr dirty="0" sz="1800" spc="-5">
                <a:latin typeface="Arial"/>
                <a:cs typeface="Arial"/>
              </a:rPr>
              <a:t>olan kullanıcı </a:t>
            </a:r>
            <a:r>
              <a:rPr dirty="0" sz="1800" spc="-15">
                <a:latin typeface="Arial"/>
                <a:cs typeface="Arial"/>
              </a:rPr>
              <a:t>arayüz </a:t>
            </a:r>
            <a:r>
              <a:rPr dirty="0" sz="1800" spc="-5">
                <a:latin typeface="Arial"/>
                <a:cs typeface="Arial"/>
              </a:rPr>
              <a:t>prototipi, </a:t>
            </a:r>
            <a:r>
              <a:rPr dirty="0" sz="1800">
                <a:latin typeface="Arial"/>
                <a:cs typeface="Arial"/>
              </a:rPr>
              <a:t>ekran </a:t>
            </a:r>
            <a:r>
              <a:rPr dirty="0" sz="1800" spc="-5">
                <a:latin typeface="Arial"/>
                <a:cs typeface="Arial"/>
              </a:rPr>
              <a:t>ve</a:t>
            </a:r>
            <a:r>
              <a:rPr dirty="0" sz="1800" spc="254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rapor</a:t>
            </a:r>
            <a:endParaRPr sz="1800">
              <a:latin typeface="Arial"/>
              <a:cs typeface="Arial"/>
            </a:endParaRPr>
          </a:p>
          <a:p>
            <a:pPr marL="269240">
              <a:lnSpc>
                <a:spcPts val="1805"/>
              </a:lnSpc>
            </a:pPr>
            <a:r>
              <a:rPr dirty="0" sz="1800" spc="-5">
                <a:latin typeface="Arial"/>
                <a:cs typeface="Arial"/>
              </a:rPr>
              <a:t>tasarımları biçimine </a:t>
            </a:r>
            <a:r>
              <a:rPr dirty="0" sz="1800" spc="-20">
                <a:latin typeface="Arial"/>
                <a:cs typeface="Arial"/>
              </a:rPr>
              <a:t>dönüşür. </a:t>
            </a:r>
            <a:r>
              <a:rPr dirty="0" sz="1800">
                <a:latin typeface="Arial"/>
                <a:cs typeface="Arial"/>
              </a:rPr>
              <a:t>Ekranlar son </a:t>
            </a:r>
            <a:r>
              <a:rPr dirty="0" sz="1800" spc="-5">
                <a:latin typeface="Arial"/>
                <a:cs typeface="Arial"/>
              </a:rPr>
              <a:t>halini </a:t>
            </a:r>
            <a:r>
              <a:rPr dirty="0" sz="1800" spc="-30">
                <a:latin typeface="Arial"/>
                <a:cs typeface="Arial"/>
              </a:rPr>
              <a:t>alır, </a:t>
            </a:r>
            <a:r>
              <a:rPr dirty="0" sz="1800" spc="-5">
                <a:latin typeface="Arial"/>
                <a:cs typeface="Arial"/>
              </a:rPr>
              <a:t>raporlar</a:t>
            </a:r>
            <a:r>
              <a:rPr dirty="0" sz="1800" spc="95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kesinleşir.</a:t>
            </a:r>
            <a:endParaRPr sz="1800">
              <a:latin typeface="Arial"/>
              <a:cs typeface="Arial"/>
            </a:endParaRPr>
          </a:p>
          <a:p>
            <a:pPr marL="269240">
              <a:lnSpc>
                <a:spcPts val="2050"/>
              </a:lnSpc>
            </a:pPr>
            <a:r>
              <a:rPr dirty="0" sz="1800" spc="-10">
                <a:latin typeface="Arial"/>
                <a:cs typeface="Arial"/>
              </a:rPr>
              <a:t>Kullanıcıya </a:t>
            </a:r>
            <a:r>
              <a:rPr dirty="0" sz="1800" spc="-5">
                <a:latin typeface="Arial"/>
                <a:cs typeface="Arial"/>
              </a:rPr>
              <a:t>gösterilerek onay</a:t>
            </a:r>
            <a:r>
              <a:rPr dirty="0" sz="1800" spc="7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alınır.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Times New Roman"/>
              <a:cs typeface="Times New Roman"/>
            </a:endParaRPr>
          </a:p>
          <a:p>
            <a:pPr marL="269240" indent="-256540">
              <a:lnSpc>
                <a:spcPts val="2050"/>
              </a:lnSpc>
              <a:buClr>
                <a:srgbClr val="1CACE3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>
                <a:latin typeface="Arial"/>
                <a:cs typeface="Arial"/>
              </a:rPr>
              <a:t>Tüm </a:t>
            </a:r>
            <a:r>
              <a:rPr dirty="0" sz="1800" spc="-5">
                <a:latin typeface="Arial"/>
                <a:cs typeface="Arial"/>
              </a:rPr>
              <a:t>programın tek elden </a:t>
            </a:r>
            <a:r>
              <a:rPr dirty="0" sz="1800" spc="-10">
                <a:latin typeface="Arial"/>
                <a:cs typeface="Arial"/>
              </a:rPr>
              <a:t>çıktığının </a:t>
            </a:r>
            <a:r>
              <a:rPr dirty="0" sz="1800">
                <a:latin typeface="Arial"/>
                <a:cs typeface="Arial"/>
              </a:rPr>
              <a:t>ifade </a:t>
            </a:r>
            <a:r>
              <a:rPr dirty="0" sz="1800" spc="-5">
                <a:latin typeface="Arial"/>
                <a:cs typeface="Arial"/>
              </a:rPr>
              <a:t>edilebilmesi </a:t>
            </a:r>
            <a:r>
              <a:rPr dirty="0" sz="1800" spc="-10">
                <a:latin typeface="Arial"/>
                <a:cs typeface="Arial"/>
              </a:rPr>
              <a:t>açısından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tüm</a:t>
            </a:r>
            <a:endParaRPr sz="1800">
              <a:latin typeface="Arial"/>
              <a:cs typeface="Arial"/>
            </a:endParaRPr>
          </a:p>
          <a:p>
            <a:pPr marL="269240">
              <a:lnSpc>
                <a:spcPts val="2050"/>
              </a:lnSpc>
            </a:pPr>
            <a:r>
              <a:rPr dirty="0" sz="1800" spc="-5">
                <a:latin typeface="Arial"/>
                <a:cs typeface="Arial"/>
              </a:rPr>
              <a:t>ekranların </a:t>
            </a:r>
            <a:r>
              <a:rPr dirty="0" sz="1800" spc="-15">
                <a:latin typeface="Arial"/>
                <a:cs typeface="Arial"/>
              </a:rPr>
              <a:t>aynı </a:t>
            </a:r>
            <a:r>
              <a:rPr dirty="0" sz="1800">
                <a:latin typeface="Arial"/>
                <a:cs typeface="Arial"/>
              </a:rPr>
              <a:t>şablon </a:t>
            </a:r>
            <a:r>
              <a:rPr dirty="0" sz="1800" spc="-10">
                <a:latin typeface="Arial"/>
                <a:cs typeface="Arial"/>
              </a:rPr>
              <a:t>üzerine </a:t>
            </a:r>
            <a:r>
              <a:rPr dirty="0" sz="1800" spc="-5">
                <a:latin typeface="Arial"/>
                <a:cs typeface="Arial"/>
              </a:rPr>
              <a:t>oturtulması</a:t>
            </a:r>
            <a:r>
              <a:rPr dirty="0" sz="1800" spc="5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önerilmektedir.</a:t>
            </a:r>
            <a:endParaRPr sz="1800">
              <a:latin typeface="Arial"/>
              <a:cs typeface="Arial"/>
            </a:endParaRPr>
          </a:p>
          <a:p>
            <a:pPr lvl="1" marL="570865" indent="-215900">
              <a:lnSpc>
                <a:spcPct val="100000"/>
              </a:lnSpc>
              <a:spcBef>
                <a:spcPts val="200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1500" algn="l"/>
              </a:tabLst>
            </a:pPr>
            <a:r>
              <a:rPr dirty="0" sz="1500" b="1">
                <a:latin typeface="Arial"/>
                <a:cs typeface="Arial"/>
              </a:rPr>
              <a:t>Menü</a:t>
            </a:r>
            <a:r>
              <a:rPr dirty="0" sz="1500" spc="-40" b="1">
                <a:latin typeface="Arial"/>
                <a:cs typeface="Arial"/>
              </a:rPr>
              <a:t> </a:t>
            </a:r>
            <a:r>
              <a:rPr dirty="0" sz="1500" spc="-5" b="1">
                <a:latin typeface="Arial"/>
                <a:cs typeface="Arial"/>
              </a:rPr>
              <a:t>Çubuğu</a:t>
            </a:r>
            <a:endParaRPr sz="1500">
              <a:latin typeface="Arial"/>
              <a:cs typeface="Arial"/>
            </a:endParaRPr>
          </a:p>
          <a:p>
            <a:pPr lvl="1" marL="570865" indent="-215900">
              <a:lnSpc>
                <a:spcPct val="100000"/>
              </a:lnSpc>
              <a:spcBef>
                <a:spcPts val="180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1500" algn="l"/>
              </a:tabLst>
            </a:pPr>
            <a:r>
              <a:rPr dirty="0" sz="1500" spc="-10" b="1">
                <a:latin typeface="Arial"/>
                <a:cs typeface="Arial"/>
              </a:rPr>
              <a:t>Araç</a:t>
            </a:r>
            <a:r>
              <a:rPr dirty="0" sz="1500" spc="1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Çubuğu</a:t>
            </a:r>
            <a:endParaRPr sz="1500">
              <a:latin typeface="Arial"/>
              <a:cs typeface="Arial"/>
            </a:endParaRPr>
          </a:p>
          <a:p>
            <a:pPr lvl="1" marL="570865" indent="-215900">
              <a:lnSpc>
                <a:spcPct val="100000"/>
              </a:lnSpc>
              <a:spcBef>
                <a:spcPts val="180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1500" algn="l"/>
              </a:tabLst>
            </a:pPr>
            <a:r>
              <a:rPr dirty="0" sz="1500" spc="-5" b="1">
                <a:solidFill>
                  <a:srgbClr val="373086"/>
                </a:solidFill>
                <a:latin typeface="Arial"/>
                <a:cs typeface="Arial"/>
              </a:rPr>
              <a:t>Gövde</a:t>
            </a:r>
            <a:r>
              <a:rPr dirty="0" sz="1500" b="1">
                <a:solidFill>
                  <a:srgbClr val="373086"/>
                </a:solidFill>
                <a:latin typeface="Arial"/>
                <a:cs typeface="Arial"/>
              </a:rPr>
              <a:t> </a:t>
            </a:r>
            <a:r>
              <a:rPr dirty="0" sz="1500" spc="-5" b="1">
                <a:solidFill>
                  <a:srgbClr val="373086"/>
                </a:solidFill>
                <a:latin typeface="Arial"/>
                <a:cs typeface="Arial"/>
              </a:rPr>
              <a:t>(Değişebilir)</a:t>
            </a:r>
            <a:endParaRPr sz="1500">
              <a:latin typeface="Arial"/>
              <a:cs typeface="Arial"/>
            </a:endParaRPr>
          </a:p>
          <a:p>
            <a:pPr lvl="1" marL="570865" indent="-215900">
              <a:lnSpc>
                <a:spcPct val="100000"/>
              </a:lnSpc>
              <a:spcBef>
                <a:spcPts val="185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1500" algn="l"/>
              </a:tabLst>
            </a:pPr>
            <a:r>
              <a:rPr dirty="0" sz="1500" spc="-5" b="1">
                <a:latin typeface="Arial"/>
                <a:cs typeface="Arial"/>
              </a:rPr>
              <a:t>Durum</a:t>
            </a:r>
            <a:r>
              <a:rPr dirty="0" sz="1500" b="1">
                <a:latin typeface="Arial"/>
                <a:cs typeface="Arial"/>
              </a:rPr>
              <a:t> Çubuğu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1042034"/>
            <a:ext cx="689165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4000" spc="-55"/>
              <a:t>Başlangıç </a:t>
            </a:r>
            <a:r>
              <a:rPr dirty="0" u="none" sz="4000" spc="-100"/>
              <a:t>Tasarım </a:t>
            </a:r>
            <a:r>
              <a:rPr dirty="0" u="none" sz="4000" spc="-80"/>
              <a:t>Gözden</a:t>
            </a:r>
            <a:r>
              <a:rPr dirty="0" u="none" sz="4000" spc="-30"/>
              <a:t> </a:t>
            </a:r>
            <a:r>
              <a:rPr dirty="0" u="none" sz="4000" spc="-55"/>
              <a:t>Geçirme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810577" y="1871979"/>
            <a:ext cx="7422515" cy="3867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240" marR="5080" indent="-2565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269240" algn="l"/>
              </a:tabLst>
            </a:pPr>
            <a:r>
              <a:rPr dirty="0" sz="2000" spc="-25">
                <a:latin typeface="Arial"/>
                <a:cs typeface="Arial"/>
              </a:rPr>
              <a:t>Yapılan </a:t>
            </a:r>
            <a:r>
              <a:rPr dirty="0" sz="2000" spc="-5">
                <a:latin typeface="Arial"/>
                <a:cs typeface="Arial"/>
              </a:rPr>
              <a:t>tasarım çalışmasının </a:t>
            </a:r>
            <a:r>
              <a:rPr dirty="0" sz="2000">
                <a:latin typeface="Arial"/>
                <a:cs typeface="Arial"/>
              </a:rPr>
              <a:t>bir önceki </a:t>
            </a:r>
            <a:r>
              <a:rPr dirty="0" sz="2000" spc="-5">
                <a:latin typeface="Arial"/>
                <a:cs typeface="Arial"/>
              </a:rPr>
              <a:t>geliştirme </a:t>
            </a:r>
            <a:r>
              <a:rPr dirty="0" sz="2000">
                <a:latin typeface="Arial"/>
                <a:cs typeface="Arial"/>
              </a:rPr>
              <a:t>aşaması </a:t>
            </a:r>
            <a:r>
              <a:rPr dirty="0" sz="2000" spc="-5">
                <a:latin typeface="Arial"/>
                <a:cs typeface="Arial"/>
              </a:rPr>
              <a:t>olan  analiz </a:t>
            </a:r>
            <a:r>
              <a:rPr dirty="0" sz="2000">
                <a:latin typeface="Arial"/>
                <a:cs typeface="Arial"/>
              </a:rPr>
              <a:t>aşamasında </a:t>
            </a:r>
            <a:r>
              <a:rPr dirty="0" sz="2000" spc="-5">
                <a:latin typeface="Arial"/>
                <a:cs typeface="Arial"/>
              </a:rPr>
              <a:t>belirlenen gereksinimleri </a:t>
            </a:r>
            <a:r>
              <a:rPr dirty="0" sz="2000" spc="-10">
                <a:latin typeface="Arial"/>
                <a:cs typeface="Arial"/>
              </a:rPr>
              <a:t>karşılayıp  </a:t>
            </a:r>
            <a:r>
              <a:rPr dirty="0" sz="2000" spc="-5">
                <a:latin typeface="Arial"/>
                <a:cs typeface="Arial"/>
              </a:rPr>
              <a:t>karşılamadığının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belirlenmesidir.</a:t>
            </a:r>
            <a:endParaRPr sz="2000">
              <a:latin typeface="Arial"/>
              <a:cs typeface="Arial"/>
            </a:endParaRPr>
          </a:p>
          <a:p>
            <a:pPr lvl="1" marL="570865" indent="-215900">
              <a:lnSpc>
                <a:spcPct val="100000"/>
              </a:lnSpc>
              <a:spcBef>
                <a:spcPts val="480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1500" algn="l"/>
              </a:tabLst>
            </a:pPr>
            <a:r>
              <a:rPr dirty="0" sz="2000">
                <a:latin typeface="Arial"/>
                <a:cs typeface="Arial"/>
              </a:rPr>
              <a:t>Sistem </a:t>
            </a:r>
            <a:r>
              <a:rPr dirty="0" sz="2000" spc="-5">
                <a:latin typeface="Arial"/>
                <a:cs typeface="Arial"/>
              </a:rPr>
              <a:t>gereksinimlerine yardımcı olan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kullanıcılar</a:t>
            </a:r>
            <a:endParaRPr sz="2000">
              <a:latin typeface="Arial"/>
              <a:cs typeface="Arial"/>
            </a:endParaRPr>
          </a:p>
          <a:p>
            <a:pPr lvl="1" marL="570865" indent="-215900">
              <a:lnSpc>
                <a:spcPct val="100000"/>
              </a:lnSpc>
              <a:spcBef>
                <a:spcPts val="484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1500" algn="l"/>
              </a:tabLst>
            </a:pPr>
            <a:r>
              <a:rPr dirty="0" sz="2000">
                <a:latin typeface="Arial"/>
                <a:cs typeface="Arial"/>
              </a:rPr>
              <a:t>Sistem </a:t>
            </a:r>
            <a:r>
              <a:rPr dirty="0" sz="2000" spc="-5">
                <a:latin typeface="Arial"/>
                <a:cs typeface="Arial"/>
              </a:rPr>
              <a:t>analizini yapan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çözümleyiciler</a:t>
            </a:r>
            <a:endParaRPr sz="2000">
              <a:latin typeface="Arial"/>
              <a:cs typeface="Arial"/>
            </a:endParaRPr>
          </a:p>
          <a:p>
            <a:pPr lvl="1" marL="570865" indent="-215900">
              <a:lnSpc>
                <a:spcPct val="100000"/>
              </a:lnSpc>
              <a:spcBef>
                <a:spcPts val="480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1500" algn="l"/>
              </a:tabLst>
            </a:pPr>
            <a:r>
              <a:rPr dirty="0" sz="2000">
                <a:latin typeface="Arial"/>
                <a:cs typeface="Arial"/>
              </a:rPr>
              <a:t>Sistemin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kullanıcıları</a:t>
            </a:r>
            <a:endParaRPr sz="2000">
              <a:latin typeface="Arial"/>
              <a:cs typeface="Arial"/>
            </a:endParaRPr>
          </a:p>
          <a:p>
            <a:pPr lvl="1" marL="570865" indent="-215900">
              <a:lnSpc>
                <a:spcPct val="100000"/>
              </a:lnSpc>
              <a:spcBef>
                <a:spcPts val="480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1500" algn="l"/>
              </a:tabLst>
            </a:pPr>
            <a:r>
              <a:rPr dirty="0" sz="2000" spc="-20">
                <a:latin typeface="Arial"/>
                <a:cs typeface="Arial"/>
              </a:rPr>
              <a:t>Tasarımcılar</a:t>
            </a:r>
            <a:endParaRPr sz="2000">
              <a:latin typeface="Arial"/>
              <a:cs typeface="Arial"/>
            </a:endParaRPr>
          </a:p>
          <a:p>
            <a:pPr lvl="1" marL="570865" indent="-215900">
              <a:lnSpc>
                <a:spcPct val="100000"/>
              </a:lnSpc>
              <a:spcBef>
                <a:spcPts val="480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1500" algn="l"/>
              </a:tabLst>
            </a:pPr>
            <a:r>
              <a:rPr dirty="0" sz="2000" spc="-5">
                <a:latin typeface="Arial"/>
                <a:cs typeface="Arial"/>
              </a:rPr>
              <a:t>Yönlendirici</a:t>
            </a:r>
            <a:endParaRPr sz="2000">
              <a:latin typeface="Arial"/>
              <a:cs typeface="Arial"/>
            </a:endParaRPr>
          </a:p>
          <a:p>
            <a:pPr lvl="1" marL="570865" indent="-215900">
              <a:lnSpc>
                <a:spcPct val="100000"/>
              </a:lnSpc>
              <a:spcBef>
                <a:spcPts val="480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1500" algn="l"/>
              </a:tabLst>
            </a:pPr>
            <a:r>
              <a:rPr dirty="0" sz="2000">
                <a:latin typeface="Arial"/>
                <a:cs typeface="Arial"/>
              </a:rPr>
              <a:t>Sekreter</a:t>
            </a:r>
            <a:endParaRPr sz="2000">
              <a:latin typeface="Arial"/>
              <a:cs typeface="Arial"/>
            </a:endParaRPr>
          </a:p>
          <a:p>
            <a:pPr lvl="1" marL="355600" marR="2867025">
              <a:lnSpc>
                <a:spcPct val="120000"/>
              </a:lnSpc>
              <a:spcBef>
                <a:spcPts val="5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1500" algn="l"/>
              </a:tabLst>
            </a:pPr>
            <a:r>
              <a:rPr dirty="0" sz="2000">
                <a:latin typeface="Arial"/>
                <a:cs typeface="Arial"/>
              </a:rPr>
              <a:t>Sistemi </a:t>
            </a:r>
            <a:r>
              <a:rPr dirty="0" sz="2000" spc="-5">
                <a:latin typeface="Arial"/>
                <a:cs typeface="Arial"/>
              </a:rPr>
              <a:t>geliştirecek programcılar  </a:t>
            </a:r>
            <a:r>
              <a:rPr dirty="0" sz="2000">
                <a:latin typeface="Arial"/>
                <a:cs typeface="Arial"/>
              </a:rPr>
              <a:t>dan </a:t>
            </a:r>
            <a:r>
              <a:rPr dirty="0" sz="2000" spc="-5">
                <a:latin typeface="Arial"/>
                <a:cs typeface="Arial"/>
              </a:rPr>
              <a:t>oluşan </a:t>
            </a:r>
            <a:r>
              <a:rPr dirty="0" sz="2000">
                <a:latin typeface="Arial"/>
                <a:cs typeface="Arial"/>
              </a:rPr>
              <a:t>bir </a:t>
            </a:r>
            <a:r>
              <a:rPr dirty="0" sz="2000" spc="-5">
                <a:latin typeface="Arial"/>
                <a:cs typeface="Arial"/>
              </a:rPr>
              <a:t>grup </a:t>
            </a:r>
            <a:r>
              <a:rPr dirty="0" sz="2000">
                <a:latin typeface="Arial"/>
                <a:cs typeface="Arial"/>
              </a:rPr>
              <a:t>tarafından</a:t>
            </a:r>
            <a:r>
              <a:rPr dirty="0" sz="2000" spc="-14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yapılır.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977646"/>
            <a:ext cx="723836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4400" spc="-70"/>
              <a:t>Ayrıntılı </a:t>
            </a:r>
            <a:r>
              <a:rPr dirty="0" u="none" sz="4400" spc="-100"/>
              <a:t>Tasarım </a:t>
            </a:r>
            <a:r>
              <a:rPr dirty="0" u="none" sz="4400" spc="-80"/>
              <a:t>Gözden</a:t>
            </a:r>
            <a:r>
              <a:rPr dirty="0" u="none" sz="4400" spc="-15"/>
              <a:t> </a:t>
            </a:r>
            <a:r>
              <a:rPr dirty="0" u="none" sz="4400" spc="-50"/>
              <a:t>Geçirme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810577" y="1874520"/>
            <a:ext cx="7544434" cy="2439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 spc="-10">
                <a:latin typeface="Arial"/>
                <a:cs typeface="Arial"/>
              </a:rPr>
              <a:t>Başlangıç </a:t>
            </a:r>
            <a:r>
              <a:rPr dirty="0" sz="1800" spc="-5">
                <a:latin typeface="Arial"/>
                <a:cs typeface="Arial"/>
              </a:rPr>
              <a:t>tasarımı </a:t>
            </a:r>
            <a:r>
              <a:rPr dirty="0" sz="1800" spc="-10">
                <a:latin typeface="Arial"/>
                <a:cs typeface="Arial"/>
              </a:rPr>
              <a:t>gözden </a:t>
            </a:r>
            <a:r>
              <a:rPr dirty="0" sz="1800" spc="-5">
                <a:latin typeface="Arial"/>
                <a:cs typeface="Arial"/>
              </a:rPr>
              <a:t>geçirme </a:t>
            </a:r>
            <a:r>
              <a:rPr dirty="0" sz="1800" spc="-10">
                <a:latin typeface="Arial"/>
                <a:cs typeface="Arial"/>
              </a:rPr>
              <a:t>çalışmasının başarılı </a:t>
            </a:r>
            <a:r>
              <a:rPr dirty="0" sz="1800" spc="-5">
                <a:latin typeface="Arial"/>
                <a:cs typeface="Arial"/>
              </a:rPr>
              <a:t>bir</a:t>
            </a:r>
            <a:r>
              <a:rPr dirty="0" sz="1800" spc="1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biçimde</a:t>
            </a:r>
            <a:endParaRPr sz="1800">
              <a:latin typeface="Arial"/>
              <a:cs typeface="Arial"/>
            </a:endParaRPr>
          </a:p>
          <a:p>
            <a:pPr marL="269240" marR="508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tamamlanmasından </a:t>
            </a:r>
            <a:r>
              <a:rPr dirty="0" sz="1800">
                <a:latin typeface="Arial"/>
                <a:cs typeface="Arial"/>
              </a:rPr>
              <a:t>sonra, </a:t>
            </a:r>
            <a:r>
              <a:rPr dirty="0" sz="1800" spc="-5">
                <a:latin typeface="Arial"/>
                <a:cs typeface="Arial"/>
              </a:rPr>
              <a:t>tasarımın </a:t>
            </a:r>
            <a:r>
              <a:rPr dirty="0" sz="1800">
                <a:latin typeface="Arial"/>
                <a:cs typeface="Arial"/>
              </a:rPr>
              <a:t>teknik </a:t>
            </a:r>
            <a:r>
              <a:rPr dirty="0" sz="1800" spc="-10">
                <a:latin typeface="Arial"/>
                <a:cs typeface="Arial"/>
              </a:rPr>
              <a:t>uygunluğunu </a:t>
            </a:r>
            <a:r>
              <a:rPr dirty="0" sz="1800" spc="-5">
                <a:latin typeface="Arial"/>
                <a:cs typeface="Arial"/>
              </a:rPr>
              <a:t>belirlemek için  </a:t>
            </a:r>
            <a:r>
              <a:rPr dirty="0" sz="1800" spc="-20">
                <a:solidFill>
                  <a:srgbClr val="373086"/>
                </a:solidFill>
                <a:latin typeface="Arial"/>
                <a:cs typeface="Arial"/>
              </a:rPr>
              <a:t>Ayrıntılı </a:t>
            </a:r>
            <a:r>
              <a:rPr dirty="0" sz="1800" spc="-35">
                <a:solidFill>
                  <a:srgbClr val="373086"/>
                </a:solidFill>
                <a:latin typeface="Arial"/>
                <a:cs typeface="Arial"/>
              </a:rPr>
              <a:t>Tasarım </a:t>
            </a:r>
            <a:r>
              <a:rPr dirty="0" sz="1800" spc="-10">
                <a:solidFill>
                  <a:srgbClr val="373086"/>
                </a:solidFill>
                <a:latin typeface="Arial"/>
                <a:cs typeface="Arial"/>
              </a:rPr>
              <a:t>Gözden </a:t>
            </a:r>
            <a:r>
              <a:rPr dirty="0" sz="1800">
                <a:solidFill>
                  <a:srgbClr val="373086"/>
                </a:solidFill>
                <a:latin typeface="Arial"/>
                <a:cs typeface="Arial"/>
              </a:rPr>
              <a:t>Geçirme </a:t>
            </a:r>
            <a:r>
              <a:rPr dirty="0" sz="1800" spc="-5">
                <a:latin typeface="Arial"/>
                <a:cs typeface="Arial"/>
              </a:rPr>
              <a:t>çalışması </a:t>
            </a:r>
            <a:r>
              <a:rPr dirty="0" sz="1800" spc="-30">
                <a:latin typeface="Arial"/>
                <a:cs typeface="Arial"/>
              </a:rPr>
              <a:t>yapılır. </a:t>
            </a:r>
            <a:r>
              <a:rPr dirty="0" sz="1800">
                <a:latin typeface="Arial"/>
                <a:cs typeface="Arial"/>
              </a:rPr>
              <a:t>Bu</a:t>
            </a:r>
            <a:r>
              <a:rPr dirty="0" sz="1800" spc="27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çalışmada;</a:t>
            </a:r>
            <a:endParaRPr sz="1800">
              <a:latin typeface="Arial"/>
              <a:cs typeface="Arial"/>
            </a:endParaRPr>
          </a:p>
          <a:p>
            <a:pPr lvl="1" marL="570865" indent="-215900">
              <a:lnSpc>
                <a:spcPct val="100000"/>
              </a:lnSpc>
              <a:spcBef>
                <a:spcPts val="440"/>
              </a:spcBef>
              <a:buClr>
                <a:srgbClr val="9999FF"/>
              </a:buClr>
              <a:buSzPct val="70588"/>
              <a:buFont typeface="Wingdings"/>
              <a:buChar char=""/>
              <a:tabLst>
                <a:tab pos="571500" algn="l"/>
              </a:tabLst>
            </a:pPr>
            <a:r>
              <a:rPr dirty="0" sz="1700">
                <a:latin typeface="Arial"/>
                <a:cs typeface="Arial"/>
              </a:rPr>
              <a:t>Çözümleyiciler</a:t>
            </a:r>
            <a:endParaRPr sz="1700">
              <a:latin typeface="Arial"/>
              <a:cs typeface="Arial"/>
            </a:endParaRPr>
          </a:p>
          <a:p>
            <a:pPr lvl="1" marL="570865" indent="-215900">
              <a:lnSpc>
                <a:spcPct val="100000"/>
              </a:lnSpc>
              <a:spcBef>
                <a:spcPts val="440"/>
              </a:spcBef>
              <a:buClr>
                <a:srgbClr val="9999FF"/>
              </a:buClr>
              <a:buSzPct val="70588"/>
              <a:buFont typeface="Wingdings"/>
              <a:buChar char=""/>
              <a:tabLst>
                <a:tab pos="571500" algn="l"/>
              </a:tabLst>
            </a:pPr>
            <a:r>
              <a:rPr dirty="0" sz="1700" spc="5">
                <a:latin typeface="Arial"/>
                <a:cs typeface="Arial"/>
              </a:rPr>
              <a:t>Sistem</a:t>
            </a:r>
            <a:r>
              <a:rPr dirty="0" sz="1700" spc="-15">
                <a:latin typeface="Arial"/>
                <a:cs typeface="Arial"/>
              </a:rPr>
              <a:t> </a:t>
            </a:r>
            <a:r>
              <a:rPr dirty="0" sz="1700" spc="-5">
                <a:latin typeface="Arial"/>
                <a:cs typeface="Arial"/>
              </a:rPr>
              <a:t>Tasarımcıları</a:t>
            </a:r>
            <a:endParaRPr sz="1700">
              <a:latin typeface="Arial"/>
              <a:cs typeface="Arial"/>
            </a:endParaRPr>
          </a:p>
          <a:p>
            <a:pPr lvl="1" marL="570865" indent="-215900">
              <a:lnSpc>
                <a:spcPct val="100000"/>
              </a:lnSpc>
              <a:spcBef>
                <a:spcPts val="445"/>
              </a:spcBef>
              <a:buClr>
                <a:srgbClr val="9999FF"/>
              </a:buClr>
              <a:buSzPct val="70588"/>
              <a:buFont typeface="Wingdings"/>
              <a:buChar char=""/>
              <a:tabLst>
                <a:tab pos="571500" algn="l"/>
              </a:tabLst>
            </a:pPr>
            <a:r>
              <a:rPr dirty="0" sz="1700" spc="5">
                <a:latin typeface="Arial"/>
                <a:cs typeface="Arial"/>
              </a:rPr>
              <a:t>Sistem</a:t>
            </a:r>
            <a:r>
              <a:rPr dirty="0" sz="1700" spc="3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Geliştiriciler</a:t>
            </a:r>
            <a:endParaRPr sz="1700">
              <a:latin typeface="Arial"/>
              <a:cs typeface="Arial"/>
            </a:endParaRPr>
          </a:p>
          <a:p>
            <a:pPr lvl="1" marL="570865" indent="-215900">
              <a:lnSpc>
                <a:spcPct val="100000"/>
              </a:lnSpc>
              <a:spcBef>
                <a:spcPts val="439"/>
              </a:spcBef>
              <a:buClr>
                <a:srgbClr val="9999FF"/>
              </a:buClr>
              <a:buSzPct val="70588"/>
              <a:buFont typeface="Wingdings"/>
              <a:buChar char=""/>
              <a:tabLst>
                <a:tab pos="571500" algn="l"/>
              </a:tabLst>
            </a:pPr>
            <a:r>
              <a:rPr dirty="0" sz="1700" spc="10">
                <a:latin typeface="Arial"/>
                <a:cs typeface="Arial"/>
              </a:rPr>
              <a:t>Sekreter</a:t>
            </a:r>
            <a:endParaRPr sz="17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439"/>
              </a:spcBef>
            </a:pPr>
            <a:r>
              <a:rPr dirty="0" sz="1800" spc="-5">
                <a:latin typeface="Arial"/>
                <a:cs typeface="Arial"/>
              </a:rPr>
              <a:t>den oluşan bir </a:t>
            </a:r>
            <a:r>
              <a:rPr dirty="0" sz="1800">
                <a:latin typeface="Arial"/>
                <a:cs typeface="Arial"/>
              </a:rPr>
              <a:t>ekip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kullanılır.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99279" y="3540226"/>
            <a:ext cx="3517900" cy="2223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110"/>
              <a:t>Tasarım </a:t>
            </a:r>
            <a:r>
              <a:rPr dirty="0" spc="-80"/>
              <a:t>Kalite</a:t>
            </a:r>
            <a:r>
              <a:rPr dirty="0" spc="-15"/>
              <a:t> </a:t>
            </a:r>
            <a:r>
              <a:rPr dirty="0" spc="-55"/>
              <a:t>Ölçütleri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2240533"/>
            <a:ext cx="6858634" cy="2218055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660"/>
              </a:spcBef>
              <a:buClr>
                <a:srgbClr val="1CACE3"/>
              </a:buClr>
              <a:buSzPct val="79166"/>
              <a:buFont typeface="Wingdings"/>
              <a:buChar char=""/>
              <a:tabLst>
                <a:tab pos="269240" algn="l"/>
              </a:tabLst>
            </a:pPr>
            <a:r>
              <a:rPr dirty="0" sz="2400" spc="-5">
                <a:solidFill>
                  <a:srgbClr val="9999FF"/>
                </a:solidFill>
                <a:latin typeface="Arial"/>
                <a:cs typeface="Arial"/>
              </a:rPr>
              <a:t>Bağlaşım</a:t>
            </a:r>
            <a:r>
              <a:rPr dirty="0" sz="2400" spc="-15">
                <a:solidFill>
                  <a:srgbClr val="9999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9999FF"/>
                </a:solidFill>
                <a:latin typeface="Arial"/>
                <a:cs typeface="Arial"/>
              </a:rPr>
              <a:t>(Coupling)</a:t>
            </a:r>
            <a:endParaRPr sz="2400">
              <a:latin typeface="Arial"/>
              <a:cs typeface="Arial"/>
            </a:endParaRPr>
          </a:p>
          <a:p>
            <a:pPr marL="269240">
              <a:lnSpc>
                <a:spcPct val="100000"/>
              </a:lnSpc>
              <a:spcBef>
                <a:spcPts val="560"/>
              </a:spcBef>
            </a:pPr>
            <a:r>
              <a:rPr dirty="0" sz="2400" spc="-35">
                <a:latin typeface="Arial"/>
                <a:cs typeface="Arial"/>
              </a:rPr>
              <a:t>Tasarımı </a:t>
            </a:r>
            <a:r>
              <a:rPr dirty="0" sz="2400" spc="-5">
                <a:latin typeface="Arial"/>
                <a:cs typeface="Arial"/>
              </a:rPr>
              <a:t>oluşturan </a:t>
            </a:r>
            <a:r>
              <a:rPr dirty="0" sz="2400">
                <a:latin typeface="Arial"/>
                <a:cs typeface="Arial"/>
              </a:rPr>
              <a:t>modüller </a:t>
            </a:r>
            <a:r>
              <a:rPr dirty="0" sz="2400" spc="-5">
                <a:latin typeface="Arial"/>
                <a:cs typeface="Arial"/>
              </a:rPr>
              <a:t>arası ilişki </a:t>
            </a:r>
            <a:r>
              <a:rPr dirty="0" sz="2400">
                <a:latin typeface="Arial"/>
                <a:cs typeface="Arial"/>
              </a:rPr>
              <a:t>ile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15">
                <a:latin typeface="Arial"/>
                <a:cs typeface="Arial"/>
              </a:rPr>
              <a:t>ilgilidir.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>
              <a:latin typeface="Times New Roman"/>
              <a:cs typeface="Times New Roman"/>
            </a:endParaRPr>
          </a:p>
          <a:p>
            <a:pPr marL="269240" marR="2579370" indent="-256540">
              <a:lnSpc>
                <a:spcPct val="120200"/>
              </a:lnSpc>
              <a:buClr>
                <a:srgbClr val="1CACE3"/>
              </a:buClr>
              <a:buSzPct val="79166"/>
              <a:buFont typeface="Wingdings"/>
              <a:buChar char=""/>
              <a:tabLst>
                <a:tab pos="269240" algn="l"/>
              </a:tabLst>
            </a:pPr>
            <a:r>
              <a:rPr dirty="0" sz="2400" spc="-30">
                <a:solidFill>
                  <a:srgbClr val="9999FF"/>
                </a:solidFill>
                <a:latin typeface="Arial"/>
                <a:cs typeface="Arial"/>
              </a:rPr>
              <a:t>Yapışıklık </a:t>
            </a:r>
            <a:r>
              <a:rPr dirty="0" sz="2400">
                <a:solidFill>
                  <a:srgbClr val="9999FF"/>
                </a:solidFill>
                <a:latin typeface="Arial"/>
                <a:cs typeface="Arial"/>
              </a:rPr>
              <a:t>(Cohesion) </a:t>
            </a:r>
            <a:r>
              <a:rPr dirty="0" sz="2400">
                <a:latin typeface="Arial"/>
                <a:cs typeface="Arial"/>
              </a:rPr>
              <a:t> Modüllerin iç </a:t>
            </a:r>
            <a:r>
              <a:rPr dirty="0" sz="2400" spc="-15">
                <a:latin typeface="Arial"/>
                <a:cs typeface="Arial"/>
              </a:rPr>
              <a:t>yapısı </a:t>
            </a:r>
            <a:r>
              <a:rPr dirty="0" sz="2400">
                <a:latin typeface="Arial"/>
                <a:cs typeface="Arial"/>
              </a:rPr>
              <a:t>ile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15">
                <a:latin typeface="Arial"/>
                <a:cs typeface="Arial"/>
              </a:rPr>
              <a:t>ilgilidir.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13687" y="3535578"/>
            <a:ext cx="2711065" cy="1975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55"/>
              <a:t>Bağlaşım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10577" y="1689626"/>
            <a:ext cx="7025005" cy="2812415"/>
          </a:xfrm>
          <a:prstGeom prst="rect">
            <a:avLst/>
          </a:prstGeom>
        </p:spPr>
        <p:txBody>
          <a:bodyPr wrap="square" lIns="0" tIns="179705" rIns="0" bIns="0" rtlCol="0" vert="horz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1415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269240" algn="l"/>
              </a:tabLst>
            </a:pPr>
            <a:r>
              <a:rPr dirty="0" sz="2000">
                <a:latin typeface="Arial"/>
                <a:cs typeface="Arial"/>
              </a:rPr>
              <a:t>Modüller arası </a:t>
            </a:r>
            <a:r>
              <a:rPr dirty="0" sz="2000" spc="-10">
                <a:latin typeface="Arial"/>
                <a:cs typeface="Arial"/>
              </a:rPr>
              <a:t>bağlılığın </a:t>
            </a:r>
            <a:r>
              <a:rPr dirty="0" sz="2000">
                <a:latin typeface="Arial"/>
                <a:cs typeface="Arial"/>
              </a:rPr>
              <a:t>ölçülmesi </a:t>
            </a:r>
            <a:r>
              <a:rPr dirty="0" sz="2000" spc="-5">
                <a:latin typeface="Arial"/>
                <a:cs typeface="Arial"/>
              </a:rPr>
              <a:t>için kullanılan </a:t>
            </a:r>
            <a:r>
              <a:rPr dirty="0" sz="2000">
                <a:latin typeface="Arial"/>
                <a:cs typeface="Arial"/>
              </a:rPr>
              <a:t>bir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 spc="-15">
                <a:latin typeface="Arial"/>
                <a:cs typeface="Arial"/>
              </a:rPr>
              <a:t>ölçüttür.</a:t>
            </a:r>
            <a:endParaRPr sz="20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269240" algn="l"/>
              </a:tabLst>
            </a:pPr>
            <a:r>
              <a:rPr dirty="0" sz="2000" spc="-5">
                <a:latin typeface="Arial"/>
                <a:cs typeface="Arial"/>
              </a:rPr>
              <a:t>Yüksek </a:t>
            </a:r>
            <a:r>
              <a:rPr dirty="0" sz="2000">
                <a:latin typeface="Arial"/>
                <a:cs typeface="Arial"/>
              </a:rPr>
              <a:t>kaliteli bir tasarımda </a:t>
            </a:r>
            <a:r>
              <a:rPr dirty="0" sz="2000" spc="-5">
                <a:latin typeface="Arial"/>
                <a:cs typeface="Arial"/>
              </a:rPr>
              <a:t>bağlaşım ölçümü </a:t>
            </a:r>
            <a:r>
              <a:rPr dirty="0" sz="2000">
                <a:latin typeface="Arial"/>
                <a:cs typeface="Arial"/>
              </a:rPr>
              <a:t>az</a:t>
            </a:r>
            <a:r>
              <a:rPr dirty="0" sz="2000" spc="-13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olmalıdır.</a:t>
            </a:r>
            <a:endParaRPr sz="20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440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269240" algn="l"/>
              </a:tabLst>
            </a:pPr>
            <a:r>
              <a:rPr dirty="0" sz="2000" spc="-5">
                <a:latin typeface="Arial"/>
                <a:cs typeface="Arial"/>
              </a:rPr>
              <a:t>Bağlaşımın </a:t>
            </a:r>
            <a:r>
              <a:rPr dirty="0" sz="2000">
                <a:latin typeface="Arial"/>
                <a:cs typeface="Arial"/>
              </a:rPr>
              <a:t>düşük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olması</a:t>
            </a:r>
            <a:endParaRPr sz="2000">
              <a:latin typeface="Arial"/>
              <a:cs typeface="Arial"/>
            </a:endParaRPr>
          </a:p>
          <a:p>
            <a:pPr lvl="1" marL="570865" indent="-215900">
              <a:lnSpc>
                <a:spcPct val="100000"/>
              </a:lnSpc>
              <a:spcBef>
                <a:spcPts val="440"/>
              </a:spcBef>
              <a:buClr>
                <a:srgbClr val="9999FF"/>
              </a:buClr>
              <a:buSzPct val="69444"/>
              <a:buFont typeface="Wingdings"/>
              <a:buChar char=""/>
              <a:tabLst>
                <a:tab pos="571500" algn="l"/>
              </a:tabLst>
            </a:pPr>
            <a:r>
              <a:rPr dirty="0" sz="1800" spc="-10">
                <a:latin typeface="Arial"/>
                <a:cs typeface="Arial"/>
              </a:rPr>
              <a:t>Hatanın </a:t>
            </a:r>
            <a:r>
              <a:rPr dirty="0" sz="1800" spc="-5">
                <a:latin typeface="Arial"/>
                <a:cs typeface="Arial"/>
              </a:rPr>
              <a:t>dalgasal </a:t>
            </a:r>
            <a:r>
              <a:rPr dirty="0" sz="1800" spc="-15">
                <a:latin typeface="Arial"/>
                <a:cs typeface="Arial"/>
              </a:rPr>
              <a:t>yayılma </a:t>
            </a:r>
            <a:r>
              <a:rPr dirty="0" sz="1800" spc="-10">
                <a:latin typeface="Arial"/>
                <a:cs typeface="Arial"/>
              </a:rPr>
              <a:t>özelliğinin</a:t>
            </a:r>
            <a:r>
              <a:rPr dirty="0" sz="1800" spc="1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azaltılması</a:t>
            </a:r>
            <a:endParaRPr sz="1800">
              <a:latin typeface="Arial"/>
              <a:cs typeface="Arial"/>
            </a:endParaRPr>
          </a:p>
          <a:p>
            <a:pPr lvl="1" marL="570865" indent="-215900">
              <a:lnSpc>
                <a:spcPct val="100000"/>
              </a:lnSpc>
              <a:spcBef>
                <a:spcPts val="445"/>
              </a:spcBef>
              <a:buClr>
                <a:srgbClr val="9999FF"/>
              </a:buClr>
              <a:buSzPct val="69444"/>
              <a:buFont typeface="Wingdings"/>
              <a:buChar char=""/>
              <a:tabLst>
                <a:tab pos="571500" algn="l"/>
              </a:tabLst>
            </a:pPr>
            <a:r>
              <a:rPr dirty="0" sz="1800">
                <a:latin typeface="Arial"/>
                <a:cs typeface="Arial"/>
              </a:rPr>
              <a:t>Modüllerin </a:t>
            </a:r>
            <a:r>
              <a:rPr dirty="0" sz="1800" spc="-5">
                <a:latin typeface="Arial"/>
                <a:cs typeface="Arial"/>
              </a:rPr>
              <a:t>bakım</a:t>
            </a:r>
            <a:r>
              <a:rPr dirty="0" sz="1800" spc="-10">
                <a:latin typeface="Arial"/>
                <a:cs typeface="Arial"/>
              </a:rPr>
              <a:t> kolaylığı</a:t>
            </a:r>
            <a:endParaRPr sz="1800">
              <a:latin typeface="Arial"/>
              <a:cs typeface="Arial"/>
            </a:endParaRPr>
          </a:p>
          <a:p>
            <a:pPr lvl="1" marL="570865" indent="-215900">
              <a:lnSpc>
                <a:spcPct val="100000"/>
              </a:lnSpc>
              <a:spcBef>
                <a:spcPts val="420"/>
              </a:spcBef>
              <a:buClr>
                <a:srgbClr val="9999FF"/>
              </a:buClr>
              <a:buSzPct val="69444"/>
              <a:buFont typeface="Wingdings"/>
              <a:buChar char=""/>
              <a:tabLst>
                <a:tab pos="571500" algn="l"/>
              </a:tabLst>
            </a:pPr>
            <a:r>
              <a:rPr dirty="0" sz="1800" spc="-5">
                <a:latin typeface="Arial"/>
                <a:cs typeface="Arial"/>
              </a:rPr>
              <a:t>Modüller arası ilişkilerde karmaşıklığın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azaltılması</a:t>
            </a:r>
            <a:endParaRPr sz="1800">
              <a:latin typeface="Arial"/>
              <a:cs typeface="Arial"/>
            </a:endParaRPr>
          </a:p>
          <a:p>
            <a:pPr marL="26924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nedenleri </a:t>
            </a:r>
            <a:r>
              <a:rPr dirty="0" sz="2000" spc="-5">
                <a:latin typeface="Arial"/>
                <a:cs typeface="Arial"/>
              </a:rPr>
              <a:t>ile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istenmektedir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110"/>
              <a:t>Yalın Veri</a:t>
            </a:r>
            <a:r>
              <a:rPr dirty="0" spc="-60"/>
              <a:t> Bağlaşımı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49750" y="1871979"/>
            <a:ext cx="40284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8219" algn="l"/>
                <a:tab pos="2237740" algn="l"/>
                <a:tab pos="3185795" algn="l"/>
              </a:tabLst>
            </a:pPr>
            <a:r>
              <a:rPr dirty="0" sz="2400" spc="-5">
                <a:latin typeface="Arial"/>
                <a:cs typeface="Arial"/>
              </a:rPr>
              <a:t>ar</a:t>
            </a:r>
            <a:r>
              <a:rPr dirty="0" sz="2400" spc="5">
                <a:latin typeface="Arial"/>
                <a:cs typeface="Arial"/>
              </a:rPr>
              <a:t>a</a:t>
            </a:r>
            <a:r>
              <a:rPr dirty="0" sz="2400">
                <a:latin typeface="Arial"/>
                <a:cs typeface="Arial"/>
              </a:rPr>
              <a:t>sı	i</a:t>
            </a:r>
            <a:r>
              <a:rPr dirty="0" sz="2400" spc="-15">
                <a:latin typeface="Arial"/>
                <a:cs typeface="Arial"/>
              </a:rPr>
              <a:t>l</a:t>
            </a:r>
            <a:r>
              <a:rPr dirty="0" sz="2400" spc="-5">
                <a:latin typeface="Arial"/>
                <a:cs typeface="Arial"/>
              </a:rPr>
              <a:t>etişi</a:t>
            </a:r>
            <a:r>
              <a:rPr dirty="0" sz="2400">
                <a:latin typeface="Arial"/>
                <a:cs typeface="Arial"/>
              </a:rPr>
              <a:t>m	</a:t>
            </a:r>
            <a:r>
              <a:rPr dirty="0" sz="2400" spc="-45">
                <a:latin typeface="Arial"/>
                <a:cs typeface="Arial"/>
              </a:rPr>
              <a:t>y</a:t>
            </a:r>
            <a:r>
              <a:rPr dirty="0" sz="2400" spc="-5">
                <a:latin typeface="Arial"/>
                <a:cs typeface="Arial"/>
              </a:rPr>
              <a:t>a</a:t>
            </a:r>
            <a:r>
              <a:rPr dirty="0" sz="2400" spc="5">
                <a:latin typeface="Arial"/>
                <a:cs typeface="Arial"/>
              </a:rPr>
              <a:t>l</a:t>
            </a:r>
            <a:r>
              <a:rPr dirty="0" sz="2400">
                <a:latin typeface="Arial"/>
                <a:cs typeface="Arial"/>
              </a:rPr>
              <a:t>ın	</a:t>
            </a:r>
            <a:r>
              <a:rPr dirty="0" sz="2400" spc="-20">
                <a:latin typeface="Arial"/>
                <a:cs typeface="Arial"/>
              </a:rPr>
              <a:t>v</a:t>
            </a:r>
            <a:r>
              <a:rPr dirty="0" sz="2400" spc="-5">
                <a:latin typeface="Arial"/>
                <a:cs typeface="Arial"/>
              </a:rPr>
              <a:t>er</a:t>
            </a:r>
            <a:r>
              <a:rPr dirty="0" sz="2400" spc="5">
                <a:latin typeface="Arial"/>
                <a:cs typeface="Arial"/>
              </a:rPr>
              <a:t>i</a:t>
            </a:r>
            <a:r>
              <a:rPr dirty="0" sz="2400" spc="-5">
                <a:latin typeface="Arial"/>
                <a:cs typeface="Arial"/>
              </a:rPr>
              <a:t>l</a:t>
            </a:r>
            <a:r>
              <a:rPr dirty="0" sz="2400" spc="-5">
                <a:latin typeface="Arial"/>
                <a:cs typeface="Arial"/>
              </a:rPr>
              <a:t>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577" y="1871979"/>
            <a:ext cx="3256279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240" indent="-2692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79166"/>
              <a:buFont typeface="Wingdings"/>
              <a:buChar char=""/>
              <a:tabLst>
                <a:tab pos="269240" algn="l"/>
                <a:tab pos="1805939" algn="l"/>
                <a:tab pos="2400935" algn="l"/>
              </a:tabLst>
            </a:pPr>
            <a:r>
              <a:rPr dirty="0" sz="2400">
                <a:latin typeface="Arial"/>
                <a:cs typeface="Arial"/>
              </a:rPr>
              <a:t>Herhangi	</a:t>
            </a:r>
            <a:r>
              <a:rPr dirty="0" sz="2400" spc="-5">
                <a:latin typeface="Arial"/>
                <a:cs typeface="Arial"/>
              </a:rPr>
              <a:t>iki	modül</a:t>
            </a:r>
            <a:endParaRPr sz="2400">
              <a:latin typeface="Arial"/>
              <a:cs typeface="Arial"/>
            </a:endParaRPr>
          </a:p>
          <a:p>
            <a:pPr algn="ctr" marL="84455">
              <a:lnSpc>
                <a:spcPct val="100000"/>
              </a:lnSpc>
              <a:tabLst>
                <a:tab pos="1713230" algn="l"/>
              </a:tabLst>
            </a:pPr>
            <a:r>
              <a:rPr dirty="0" sz="2400" spc="-10">
                <a:solidFill>
                  <a:srgbClr val="869CDF"/>
                </a:solidFill>
                <a:latin typeface="Arial"/>
                <a:cs typeface="Arial"/>
              </a:rPr>
              <a:t>(tamsayı,	</a:t>
            </a:r>
            <a:r>
              <a:rPr dirty="0" sz="2400" spc="-15">
                <a:solidFill>
                  <a:srgbClr val="869CDF"/>
                </a:solidFill>
                <a:latin typeface="Arial"/>
                <a:cs typeface="Arial"/>
              </a:rPr>
              <a:t>karakter,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45609" y="2237422"/>
            <a:ext cx="120078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869CDF"/>
                </a:solidFill>
                <a:latin typeface="Arial"/>
                <a:cs typeface="Arial"/>
              </a:rPr>
              <a:t>boolean,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7117" y="2603753"/>
            <a:ext cx="40360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59735" algn="l"/>
                <a:tab pos="3734435" algn="l"/>
              </a:tabLst>
            </a:pPr>
            <a:r>
              <a:rPr dirty="0" sz="2400" spc="-5">
                <a:latin typeface="Arial"/>
                <a:cs typeface="Arial"/>
              </a:rPr>
              <a:t>g</a:t>
            </a:r>
            <a:r>
              <a:rPr dirty="0" sz="2400" spc="5">
                <a:latin typeface="Arial"/>
                <a:cs typeface="Arial"/>
              </a:rPr>
              <a:t>e</a:t>
            </a:r>
            <a:r>
              <a:rPr dirty="0" sz="2400">
                <a:latin typeface="Arial"/>
                <a:cs typeface="Arial"/>
              </a:rPr>
              <a:t>rçek</a:t>
            </a:r>
            <a:r>
              <a:rPr dirty="0" sz="2400" spc="10">
                <a:latin typeface="Arial"/>
                <a:cs typeface="Arial"/>
              </a:rPr>
              <a:t>l</a:t>
            </a:r>
            <a:r>
              <a:rPr dirty="0" sz="2400" spc="-5">
                <a:latin typeface="Arial"/>
                <a:cs typeface="Arial"/>
              </a:rPr>
              <a:t>eştir</a:t>
            </a:r>
            <a:r>
              <a:rPr dirty="0" sz="2400" spc="10">
                <a:latin typeface="Arial"/>
                <a:cs typeface="Arial"/>
              </a:rPr>
              <a:t>i</a:t>
            </a:r>
            <a:r>
              <a:rPr dirty="0" sz="2400">
                <a:latin typeface="Arial"/>
                <a:cs typeface="Arial"/>
              </a:rPr>
              <a:t>l</a:t>
            </a:r>
            <a:r>
              <a:rPr dirty="0" sz="2400" spc="20">
                <a:latin typeface="Arial"/>
                <a:cs typeface="Arial"/>
              </a:rPr>
              <a:t>i</a:t>
            </a:r>
            <a:r>
              <a:rPr dirty="0" sz="2400" spc="-60">
                <a:latin typeface="Arial"/>
                <a:cs typeface="Arial"/>
              </a:rPr>
              <a:t>y</a:t>
            </a:r>
            <a:r>
              <a:rPr dirty="0" sz="2400" spc="-5">
                <a:latin typeface="Arial"/>
                <a:cs typeface="Arial"/>
              </a:rPr>
              <a:t>ors</a:t>
            </a:r>
            <a:r>
              <a:rPr dirty="0" sz="2400">
                <a:latin typeface="Arial"/>
                <a:cs typeface="Arial"/>
              </a:rPr>
              <a:t>a	</a:t>
            </a:r>
            <a:r>
              <a:rPr dirty="0" sz="2400">
                <a:latin typeface="Arial"/>
                <a:cs typeface="Arial"/>
              </a:rPr>
              <a:t>b</a:t>
            </a:r>
            <a:r>
              <a:rPr dirty="0" sz="2400" spc="-5">
                <a:latin typeface="Arial"/>
                <a:cs typeface="Arial"/>
              </a:rPr>
              <a:t>u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5">
                <a:latin typeface="Arial"/>
                <a:cs typeface="Arial"/>
              </a:rPr>
              <a:t>i</a:t>
            </a:r>
            <a:r>
              <a:rPr dirty="0" sz="2400" spc="-5">
                <a:latin typeface="Arial"/>
                <a:cs typeface="Arial"/>
              </a:rPr>
              <a:t>ki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13451" y="2237422"/>
            <a:ext cx="85915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6545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869CDF"/>
                </a:solidFill>
                <a:latin typeface="Arial"/>
                <a:cs typeface="Arial"/>
              </a:rPr>
              <a:t>vs)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Arial"/>
                <a:cs typeface="Arial"/>
              </a:rPr>
              <a:t>mo</a:t>
            </a:r>
            <a:r>
              <a:rPr dirty="0" sz="2400" spc="25">
                <a:latin typeface="Arial"/>
                <a:cs typeface="Arial"/>
              </a:rPr>
              <a:t>d</a:t>
            </a:r>
            <a:r>
              <a:rPr dirty="0" sz="2400" spc="-5">
                <a:latin typeface="Arial"/>
                <a:cs typeface="Arial"/>
              </a:rPr>
              <a:t>ül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83044" y="2237422"/>
            <a:ext cx="179768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715">
              <a:lnSpc>
                <a:spcPct val="100000"/>
              </a:lnSpc>
              <a:spcBef>
                <a:spcPts val="100"/>
              </a:spcBef>
              <a:tabLst>
                <a:tab pos="1463040" algn="l"/>
              </a:tabLst>
            </a:pPr>
            <a:r>
              <a:rPr dirty="0" sz="2400" spc="-5">
                <a:latin typeface="Arial"/>
                <a:cs typeface="Arial"/>
              </a:rPr>
              <a:t>ar</a:t>
            </a:r>
            <a:r>
              <a:rPr dirty="0" sz="2400">
                <a:latin typeface="Arial"/>
                <a:cs typeface="Arial"/>
              </a:rPr>
              <a:t>ac</a:t>
            </a:r>
            <a:r>
              <a:rPr dirty="0" sz="2400" spc="-10">
                <a:latin typeface="Arial"/>
                <a:cs typeface="Arial"/>
              </a:rPr>
              <a:t>ı</a:t>
            </a:r>
            <a:r>
              <a:rPr dirty="0" sz="2400" spc="-5">
                <a:latin typeface="Arial"/>
                <a:cs typeface="Arial"/>
              </a:rPr>
              <a:t>lığ</a:t>
            </a:r>
            <a:r>
              <a:rPr dirty="0" sz="2400">
                <a:latin typeface="Arial"/>
                <a:cs typeface="Arial"/>
              </a:rPr>
              <a:t>ı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5">
                <a:latin typeface="Arial"/>
                <a:cs typeface="Arial"/>
              </a:rPr>
              <a:t>ile</a:t>
            </a:r>
            <a:endParaRPr sz="24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  <a:tabLst>
                <a:tab pos="1079500" algn="l"/>
              </a:tabLst>
            </a:pPr>
            <a:r>
              <a:rPr dirty="0" sz="2400" spc="-45">
                <a:latin typeface="Arial"/>
                <a:cs typeface="Arial"/>
              </a:rPr>
              <a:t>y</a:t>
            </a:r>
            <a:r>
              <a:rPr dirty="0" sz="2400" spc="-5">
                <a:latin typeface="Arial"/>
                <a:cs typeface="Arial"/>
              </a:rPr>
              <a:t>a</a:t>
            </a:r>
            <a:r>
              <a:rPr dirty="0" sz="2400" spc="5">
                <a:latin typeface="Arial"/>
                <a:cs typeface="Arial"/>
              </a:rPr>
              <a:t>l</a:t>
            </a:r>
            <a:r>
              <a:rPr dirty="0" sz="2400">
                <a:latin typeface="Arial"/>
                <a:cs typeface="Arial"/>
              </a:rPr>
              <a:t>ın	</a:t>
            </a:r>
            <a:r>
              <a:rPr dirty="0" sz="2400" spc="-20">
                <a:latin typeface="Arial"/>
                <a:cs typeface="Arial"/>
              </a:rPr>
              <a:t>v</a:t>
            </a:r>
            <a:r>
              <a:rPr dirty="0" sz="2400" spc="-5">
                <a:latin typeface="Arial"/>
                <a:cs typeface="Arial"/>
              </a:rPr>
              <a:t>eri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7117" y="2969323"/>
            <a:ext cx="448564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bağlaşımlıdır </a:t>
            </a:r>
            <a:r>
              <a:rPr dirty="0" sz="2400">
                <a:latin typeface="Arial"/>
                <a:cs typeface="Arial"/>
              </a:rPr>
              <a:t>şeklinde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15">
                <a:latin typeface="Arial"/>
                <a:cs typeface="Arial"/>
              </a:rPr>
              <a:t>tanımlanır.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81120" y="4020820"/>
            <a:ext cx="1427479" cy="14300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70"/>
              <a:t>Karmaşık </a:t>
            </a:r>
            <a:r>
              <a:rPr dirty="0" spc="-105"/>
              <a:t>Veri</a:t>
            </a:r>
            <a:r>
              <a:rPr dirty="0" spc="-60"/>
              <a:t> Bağlaşımı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1871979"/>
            <a:ext cx="7571740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69240" marR="5080" indent="-2565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79166"/>
              <a:buFont typeface="Wingdings"/>
              <a:buChar char=""/>
              <a:tabLst>
                <a:tab pos="269240" algn="l"/>
              </a:tabLst>
            </a:pPr>
            <a:r>
              <a:rPr dirty="0" sz="2400">
                <a:latin typeface="Arial"/>
                <a:cs typeface="Arial"/>
              </a:rPr>
              <a:t>Herhangi </a:t>
            </a:r>
            <a:r>
              <a:rPr dirty="0" sz="2400" spc="-5">
                <a:latin typeface="Arial"/>
                <a:cs typeface="Arial"/>
              </a:rPr>
              <a:t>iki modül arasındaki iletişimde </a:t>
            </a:r>
            <a:r>
              <a:rPr dirty="0" sz="2400">
                <a:latin typeface="Arial"/>
                <a:cs typeface="Arial"/>
              </a:rPr>
              <a:t>kullanılan  parametrelerin </a:t>
            </a:r>
            <a:r>
              <a:rPr dirty="0" sz="2400" spc="-5">
                <a:latin typeface="Arial"/>
                <a:cs typeface="Arial"/>
              </a:rPr>
              <a:t>karmaşık </a:t>
            </a:r>
            <a:r>
              <a:rPr dirty="0" sz="2400" spc="-10">
                <a:latin typeface="Arial"/>
                <a:cs typeface="Arial"/>
              </a:rPr>
              <a:t>veri </a:t>
            </a:r>
            <a:r>
              <a:rPr dirty="0" sz="2400" spc="-5">
                <a:latin typeface="Arial"/>
                <a:cs typeface="Arial"/>
              </a:rPr>
              <a:t>yapısı </a:t>
            </a:r>
            <a:r>
              <a:rPr dirty="0" sz="2400" spc="-10">
                <a:solidFill>
                  <a:srgbClr val="869CDF"/>
                </a:solidFill>
                <a:latin typeface="Arial"/>
                <a:cs typeface="Arial"/>
              </a:rPr>
              <a:t>(kayıt, </a:t>
            </a:r>
            <a:r>
              <a:rPr dirty="0" sz="2400">
                <a:solidFill>
                  <a:srgbClr val="869CDF"/>
                </a:solidFill>
                <a:latin typeface="Arial"/>
                <a:cs typeface="Arial"/>
              </a:rPr>
              <a:t>dizi,  nesne, </a:t>
            </a:r>
            <a:r>
              <a:rPr dirty="0" sz="2400" spc="-10">
                <a:solidFill>
                  <a:srgbClr val="869CDF"/>
                </a:solidFill>
                <a:latin typeface="Arial"/>
                <a:cs typeface="Arial"/>
              </a:rPr>
              <a:t>vs) </a:t>
            </a:r>
            <a:r>
              <a:rPr dirty="0" sz="2400">
                <a:latin typeface="Arial"/>
                <a:cs typeface="Arial"/>
              </a:rPr>
              <a:t>olması durumunda </a:t>
            </a:r>
            <a:r>
              <a:rPr dirty="0" sz="2400" spc="-5">
                <a:latin typeface="Arial"/>
                <a:cs typeface="Arial"/>
              </a:rPr>
              <a:t>modüller karmaşık </a:t>
            </a:r>
            <a:r>
              <a:rPr dirty="0" sz="2400" spc="-10">
                <a:latin typeface="Arial"/>
                <a:cs typeface="Arial"/>
              </a:rPr>
              <a:t>veri  paylaşımlı </a:t>
            </a:r>
            <a:r>
              <a:rPr dirty="0" sz="2400">
                <a:latin typeface="Arial"/>
                <a:cs typeface="Arial"/>
              </a:rPr>
              <a:t>olarak</a:t>
            </a:r>
            <a:r>
              <a:rPr dirty="0" sz="2400" spc="35">
                <a:latin typeface="Arial"/>
                <a:cs typeface="Arial"/>
              </a:rPr>
              <a:t> </a:t>
            </a:r>
            <a:r>
              <a:rPr dirty="0" sz="2400" spc="-15">
                <a:latin typeface="Arial"/>
                <a:cs typeface="Arial"/>
              </a:rPr>
              <a:t>tanımlanır.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57729" y="3888541"/>
            <a:ext cx="1756330" cy="19077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55"/>
              <a:t>Denetim</a:t>
            </a:r>
            <a:r>
              <a:rPr dirty="0" spc="-130"/>
              <a:t> </a:t>
            </a:r>
            <a:r>
              <a:rPr dirty="0" spc="-55"/>
              <a:t>Bağlaşımı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1869440"/>
            <a:ext cx="7156450" cy="1260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240" marR="5080" indent="-2565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79629"/>
              <a:buFont typeface="Wingdings"/>
              <a:buChar char=""/>
              <a:tabLst>
                <a:tab pos="269240" algn="l"/>
              </a:tabLst>
            </a:pPr>
            <a:r>
              <a:rPr dirty="0" sz="2700">
                <a:latin typeface="Arial"/>
                <a:cs typeface="Arial"/>
              </a:rPr>
              <a:t>İki </a:t>
            </a:r>
            <a:r>
              <a:rPr dirty="0" sz="2700" spc="-5">
                <a:latin typeface="Arial"/>
                <a:cs typeface="Arial"/>
              </a:rPr>
              <a:t>Modül </a:t>
            </a:r>
            <a:r>
              <a:rPr dirty="0" sz="2700" spc="-10">
                <a:latin typeface="Arial"/>
                <a:cs typeface="Arial"/>
              </a:rPr>
              <a:t>arasında </a:t>
            </a:r>
            <a:r>
              <a:rPr dirty="0" sz="2700" spc="-5">
                <a:latin typeface="Arial"/>
                <a:cs typeface="Arial"/>
              </a:rPr>
              <a:t>iletişim parametresi olarak </a:t>
            </a:r>
            <a:r>
              <a:rPr dirty="0" sz="2700" spc="-5">
                <a:solidFill>
                  <a:srgbClr val="869CDF"/>
                </a:solidFill>
                <a:latin typeface="Arial"/>
                <a:cs typeface="Arial"/>
              </a:rPr>
              <a:t> denetim </a:t>
            </a:r>
            <a:r>
              <a:rPr dirty="0" sz="2700" spc="5">
                <a:solidFill>
                  <a:srgbClr val="869CDF"/>
                </a:solidFill>
                <a:latin typeface="Arial"/>
                <a:cs typeface="Arial"/>
              </a:rPr>
              <a:t>verisi </a:t>
            </a:r>
            <a:r>
              <a:rPr dirty="0" sz="2700" spc="-15">
                <a:latin typeface="Arial"/>
                <a:cs typeface="Arial"/>
              </a:rPr>
              <a:t>kullanılıyorsa </a:t>
            </a:r>
            <a:r>
              <a:rPr dirty="0" sz="2700" spc="-5">
                <a:latin typeface="Arial"/>
                <a:cs typeface="Arial"/>
              </a:rPr>
              <a:t>bu </a:t>
            </a:r>
            <a:r>
              <a:rPr dirty="0" sz="2700">
                <a:latin typeface="Arial"/>
                <a:cs typeface="Arial"/>
              </a:rPr>
              <a:t>iki </a:t>
            </a:r>
            <a:r>
              <a:rPr dirty="0" sz="2700" spc="-10">
                <a:latin typeface="Arial"/>
                <a:cs typeface="Arial"/>
              </a:rPr>
              <a:t>modül  </a:t>
            </a:r>
            <a:r>
              <a:rPr dirty="0" sz="2700" spc="-5">
                <a:latin typeface="Arial"/>
                <a:cs typeface="Arial"/>
              </a:rPr>
              <a:t>denetim </a:t>
            </a:r>
            <a:r>
              <a:rPr dirty="0" sz="2700" spc="-10">
                <a:latin typeface="Arial"/>
                <a:cs typeface="Arial"/>
              </a:rPr>
              <a:t>bağlaşımlı </a:t>
            </a:r>
            <a:r>
              <a:rPr dirty="0" sz="2700" spc="-5">
                <a:latin typeface="Arial"/>
                <a:cs typeface="Arial"/>
              </a:rPr>
              <a:t>olarak</a:t>
            </a:r>
            <a:r>
              <a:rPr dirty="0" sz="2700" spc="15">
                <a:latin typeface="Arial"/>
                <a:cs typeface="Arial"/>
              </a:rPr>
              <a:t> </a:t>
            </a:r>
            <a:r>
              <a:rPr dirty="0" sz="2700" spc="-25">
                <a:latin typeface="Arial"/>
                <a:cs typeface="Arial"/>
              </a:rPr>
              <a:t>tanımlanır.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56279" y="3515359"/>
            <a:ext cx="3276600" cy="2354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65"/>
              <a:t>Ortak </a:t>
            </a:r>
            <a:r>
              <a:rPr dirty="0" spc="-110"/>
              <a:t>Veri</a:t>
            </a:r>
            <a:r>
              <a:rPr dirty="0" spc="-145"/>
              <a:t> </a:t>
            </a:r>
            <a:r>
              <a:rPr dirty="0" spc="-55"/>
              <a:t>Bağlaşımı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80670" marR="5080" indent="-2565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80670" algn="l"/>
              </a:tabLst>
            </a:pPr>
            <a:r>
              <a:rPr dirty="0"/>
              <a:t>Eğer iki modül </a:t>
            </a:r>
            <a:r>
              <a:rPr dirty="0" spc="-5"/>
              <a:t>ortak bir alanda tanımlanmış </a:t>
            </a:r>
            <a:r>
              <a:rPr dirty="0"/>
              <a:t>verilere </a:t>
            </a:r>
            <a:r>
              <a:rPr dirty="0" spc="-10"/>
              <a:t>ulaşabiliyorsa </a:t>
            </a:r>
            <a:r>
              <a:rPr dirty="0" spc="-5"/>
              <a:t>bu </a:t>
            </a:r>
            <a:r>
              <a:rPr dirty="0"/>
              <a:t>iki  modül </a:t>
            </a:r>
            <a:r>
              <a:rPr dirty="0" spc="-5">
                <a:solidFill>
                  <a:srgbClr val="869CDF"/>
                </a:solidFill>
              </a:rPr>
              <a:t>ortak </a:t>
            </a:r>
            <a:r>
              <a:rPr dirty="0">
                <a:solidFill>
                  <a:srgbClr val="869CDF"/>
                </a:solidFill>
              </a:rPr>
              <a:t>veri </a:t>
            </a:r>
            <a:r>
              <a:rPr dirty="0" spc="-5">
                <a:solidFill>
                  <a:srgbClr val="869CDF"/>
                </a:solidFill>
              </a:rPr>
              <a:t>bağlaşımlı </a:t>
            </a:r>
            <a:r>
              <a:rPr dirty="0" spc="-5"/>
              <a:t>olarak</a:t>
            </a:r>
            <a:r>
              <a:rPr dirty="0" spc="-15"/>
              <a:t> tanımlanır.</a:t>
            </a:r>
          </a:p>
          <a:p>
            <a:pPr marL="11430">
              <a:lnSpc>
                <a:spcPct val="100000"/>
              </a:lnSpc>
              <a:spcBef>
                <a:spcPts val="30"/>
              </a:spcBef>
              <a:buClr>
                <a:srgbClr val="1CACE3"/>
              </a:buClr>
              <a:buFont typeface="Wingdings"/>
              <a:buChar char=""/>
            </a:pPr>
            <a:endParaRPr sz="2600">
              <a:latin typeface="Times New Roman"/>
              <a:cs typeface="Times New Roman"/>
            </a:endParaRPr>
          </a:p>
          <a:p>
            <a:pPr marL="280670" indent="-256540">
              <a:lnSpc>
                <a:spcPts val="2160"/>
              </a:lnSpc>
              <a:buClr>
                <a:srgbClr val="1CACE3"/>
              </a:buClr>
              <a:buSzPct val="80555"/>
              <a:buFont typeface="Wingdings"/>
              <a:buChar char=""/>
              <a:tabLst>
                <a:tab pos="280670" algn="l"/>
              </a:tabLst>
            </a:pPr>
            <a:r>
              <a:rPr dirty="0" spc="-20"/>
              <a:t>Verilerin </a:t>
            </a:r>
            <a:r>
              <a:rPr dirty="0" spc="-5"/>
              <a:t>ortak </a:t>
            </a:r>
            <a:r>
              <a:rPr dirty="0"/>
              <a:t>veri </a:t>
            </a:r>
            <a:r>
              <a:rPr dirty="0" spc="-5"/>
              <a:t>bağlaşımlı olmaları </a:t>
            </a:r>
            <a:r>
              <a:rPr dirty="0"/>
              <a:t>şu </a:t>
            </a:r>
            <a:r>
              <a:rPr dirty="0" spc="-5"/>
              <a:t>nedenlerden </a:t>
            </a:r>
            <a:r>
              <a:rPr dirty="0" spc="-15"/>
              <a:t>dolayı</a:t>
            </a:r>
            <a:r>
              <a:rPr dirty="0" spc="25"/>
              <a:t> </a:t>
            </a:r>
            <a:r>
              <a:rPr dirty="0" spc="-5"/>
              <a:t>fazla</a:t>
            </a:r>
          </a:p>
          <a:p>
            <a:pPr marL="280670">
              <a:lnSpc>
                <a:spcPct val="100000"/>
              </a:lnSpc>
            </a:pPr>
            <a:r>
              <a:rPr dirty="0" spc="-5"/>
              <a:t>istenmez;</a:t>
            </a:r>
          </a:p>
          <a:p>
            <a:pPr lvl="1" marL="582295" indent="-215900">
              <a:lnSpc>
                <a:spcPct val="100000"/>
              </a:lnSpc>
              <a:spcBef>
                <a:spcPts val="545"/>
              </a:spcBef>
              <a:buClr>
                <a:srgbClr val="9999FF"/>
              </a:buClr>
              <a:buSzPct val="70588"/>
              <a:buFont typeface="Wingdings"/>
              <a:buChar char=""/>
              <a:tabLst>
                <a:tab pos="582930" algn="l"/>
              </a:tabLst>
            </a:pPr>
            <a:r>
              <a:rPr dirty="0" sz="1700" spc="10">
                <a:latin typeface="Arial"/>
                <a:cs typeface="Arial"/>
              </a:rPr>
              <a:t>Ortak </a:t>
            </a:r>
            <a:r>
              <a:rPr dirty="0" sz="1700" spc="5">
                <a:latin typeface="Arial"/>
                <a:cs typeface="Arial"/>
              </a:rPr>
              <a:t>veri alanını izlemek</a:t>
            </a:r>
            <a:r>
              <a:rPr dirty="0" sz="1700" spc="-10">
                <a:latin typeface="Arial"/>
                <a:cs typeface="Arial"/>
              </a:rPr>
              <a:t> zordur.</a:t>
            </a:r>
            <a:endParaRPr sz="1700">
              <a:latin typeface="Arial"/>
              <a:cs typeface="Arial"/>
            </a:endParaRPr>
          </a:p>
          <a:p>
            <a:pPr lvl="1" marL="582295" indent="-215900">
              <a:lnSpc>
                <a:spcPts val="2010"/>
              </a:lnSpc>
              <a:spcBef>
                <a:spcPts val="540"/>
              </a:spcBef>
              <a:buClr>
                <a:srgbClr val="9999FF"/>
              </a:buClr>
              <a:buSzPct val="70588"/>
              <a:buFont typeface="Wingdings"/>
              <a:buChar char=""/>
              <a:tabLst>
                <a:tab pos="582930" algn="l"/>
              </a:tabLst>
            </a:pPr>
            <a:r>
              <a:rPr dirty="0" sz="1700" spc="10">
                <a:latin typeface="Arial"/>
                <a:cs typeface="Arial"/>
              </a:rPr>
              <a:t>Ortak </a:t>
            </a:r>
            <a:r>
              <a:rPr dirty="0" sz="1700" spc="5">
                <a:latin typeface="Arial"/>
                <a:cs typeface="Arial"/>
              </a:rPr>
              <a:t>veri kullanan </a:t>
            </a:r>
            <a:r>
              <a:rPr dirty="0" sz="1700" spc="10">
                <a:latin typeface="Arial"/>
                <a:cs typeface="Arial"/>
              </a:rPr>
              <a:t>modüllerde </a:t>
            </a:r>
            <a:r>
              <a:rPr dirty="0" sz="1700">
                <a:latin typeface="Arial"/>
                <a:cs typeface="Arial"/>
              </a:rPr>
              <a:t>yapılan </a:t>
            </a:r>
            <a:r>
              <a:rPr dirty="0" sz="1700" spc="5">
                <a:latin typeface="Arial"/>
                <a:cs typeface="Arial"/>
              </a:rPr>
              <a:t>değişiklikler diğer</a:t>
            </a:r>
            <a:r>
              <a:rPr dirty="0" sz="1700" spc="70">
                <a:latin typeface="Arial"/>
                <a:cs typeface="Arial"/>
              </a:rPr>
              <a:t> </a:t>
            </a:r>
            <a:r>
              <a:rPr dirty="0" sz="1700" spc="10">
                <a:latin typeface="Arial"/>
                <a:cs typeface="Arial"/>
              </a:rPr>
              <a:t>modülleri</a:t>
            </a:r>
            <a:endParaRPr sz="1700">
              <a:latin typeface="Arial"/>
              <a:cs typeface="Arial"/>
            </a:endParaRPr>
          </a:p>
          <a:p>
            <a:pPr marL="582295">
              <a:lnSpc>
                <a:spcPts val="2010"/>
              </a:lnSpc>
            </a:pPr>
            <a:r>
              <a:rPr dirty="0" sz="1700" spc="-5"/>
              <a:t>etkiler.</a:t>
            </a:r>
            <a:endParaRPr sz="1700"/>
          </a:p>
          <a:p>
            <a:pPr lvl="1" marL="582295" marR="93345" indent="-215900">
              <a:lnSpc>
                <a:spcPts val="1960"/>
              </a:lnSpc>
              <a:spcBef>
                <a:spcPts val="675"/>
              </a:spcBef>
              <a:buClr>
                <a:srgbClr val="9999FF"/>
              </a:buClr>
              <a:buSzPct val="70588"/>
              <a:buFont typeface="Wingdings"/>
              <a:buChar char=""/>
              <a:tabLst>
                <a:tab pos="582930" algn="l"/>
              </a:tabLst>
            </a:pPr>
            <a:r>
              <a:rPr dirty="0" sz="1700" spc="10">
                <a:latin typeface="Arial"/>
                <a:cs typeface="Arial"/>
              </a:rPr>
              <a:t>Ortak </a:t>
            </a:r>
            <a:r>
              <a:rPr dirty="0" sz="1700" spc="5">
                <a:latin typeface="Arial"/>
                <a:cs typeface="Arial"/>
              </a:rPr>
              <a:t>veri üzerinde </a:t>
            </a:r>
            <a:r>
              <a:rPr dirty="0" sz="1700">
                <a:latin typeface="Arial"/>
                <a:cs typeface="Arial"/>
              </a:rPr>
              <a:t>yapılacak </a:t>
            </a:r>
            <a:r>
              <a:rPr dirty="0" sz="1700" spc="5">
                <a:latin typeface="Arial"/>
                <a:cs typeface="Arial"/>
              </a:rPr>
              <a:t>değişikliklerde </a:t>
            </a:r>
            <a:r>
              <a:rPr dirty="0" sz="1700" spc="10">
                <a:latin typeface="Arial"/>
                <a:cs typeface="Arial"/>
              </a:rPr>
              <a:t>bu </a:t>
            </a:r>
            <a:r>
              <a:rPr dirty="0" sz="1700">
                <a:latin typeface="Arial"/>
                <a:cs typeface="Arial"/>
              </a:rPr>
              <a:t>veriyi </a:t>
            </a:r>
            <a:r>
              <a:rPr dirty="0" sz="1700" spc="5">
                <a:latin typeface="Arial"/>
                <a:cs typeface="Arial"/>
              </a:rPr>
              <a:t>kullanacak bütün  </a:t>
            </a:r>
            <a:r>
              <a:rPr dirty="0" sz="1700" spc="10">
                <a:latin typeface="Arial"/>
                <a:cs typeface="Arial"/>
              </a:rPr>
              <a:t>modüller </a:t>
            </a:r>
            <a:r>
              <a:rPr dirty="0" sz="1700" spc="5">
                <a:latin typeface="Arial"/>
                <a:cs typeface="Arial"/>
              </a:rPr>
              <a:t>göz önüne</a:t>
            </a:r>
            <a:r>
              <a:rPr dirty="0" sz="1700" spc="-1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alınmalıdır.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50"/>
              <a:t>İçerik</a:t>
            </a:r>
            <a:r>
              <a:rPr dirty="0" spc="-125"/>
              <a:t> </a:t>
            </a:r>
            <a:r>
              <a:rPr dirty="0" spc="-60"/>
              <a:t>Bağlaşımı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1871979"/>
            <a:ext cx="7573645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69240" marR="5080" indent="-2565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79166"/>
              <a:buFont typeface="Wingdings"/>
              <a:buChar char=""/>
              <a:tabLst>
                <a:tab pos="269240" algn="l"/>
              </a:tabLst>
            </a:pPr>
            <a:r>
              <a:rPr dirty="0" sz="2400">
                <a:latin typeface="Arial"/>
                <a:cs typeface="Arial"/>
              </a:rPr>
              <a:t>Modüllerin iç içe </a:t>
            </a:r>
            <a:r>
              <a:rPr dirty="0" sz="2400" spc="-5">
                <a:latin typeface="Arial"/>
                <a:cs typeface="Arial"/>
              </a:rPr>
              <a:t>tasarlanması sonucu, </a:t>
            </a:r>
            <a:r>
              <a:rPr dirty="0" sz="2400">
                <a:latin typeface="Arial"/>
                <a:cs typeface="Arial"/>
              </a:rPr>
              <a:t>bir </a:t>
            </a:r>
            <a:r>
              <a:rPr dirty="0" sz="2400" spc="-5">
                <a:latin typeface="Arial"/>
                <a:cs typeface="Arial"/>
              </a:rPr>
              <a:t>modülün  </a:t>
            </a:r>
            <a:r>
              <a:rPr dirty="0" sz="2400">
                <a:latin typeface="Arial"/>
                <a:cs typeface="Arial"/>
              </a:rPr>
              <a:t>başka bir modül içerisinde </a:t>
            </a:r>
            <a:r>
              <a:rPr dirty="0" sz="2400" spc="-5">
                <a:latin typeface="Arial"/>
                <a:cs typeface="Arial"/>
              </a:rPr>
              <a:t>tanımlanmış </a:t>
            </a:r>
            <a:r>
              <a:rPr dirty="0" sz="2400" spc="-10">
                <a:latin typeface="Arial"/>
                <a:cs typeface="Arial"/>
              </a:rPr>
              <a:t>veri </a:t>
            </a:r>
            <a:r>
              <a:rPr dirty="0" sz="2400" spc="-5">
                <a:latin typeface="Arial"/>
                <a:cs typeface="Arial"/>
              </a:rPr>
              <a:t>alanına  </a:t>
            </a:r>
            <a:r>
              <a:rPr dirty="0" sz="2400">
                <a:latin typeface="Arial"/>
                <a:cs typeface="Arial"/>
              </a:rPr>
              <a:t>erişebilmesi </a:t>
            </a:r>
            <a:r>
              <a:rPr dirty="0" sz="2400" spc="-5">
                <a:latin typeface="Arial"/>
                <a:cs typeface="Arial"/>
              </a:rPr>
              <a:t>olanaklaşır </a:t>
            </a:r>
            <a:r>
              <a:rPr dirty="0" sz="2400" spc="-15">
                <a:latin typeface="Arial"/>
                <a:cs typeface="Arial"/>
              </a:rPr>
              <a:t>ve </a:t>
            </a:r>
            <a:r>
              <a:rPr dirty="0" sz="2400">
                <a:latin typeface="Arial"/>
                <a:cs typeface="Arial"/>
              </a:rPr>
              <a:t>bu durum </a:t>
            </a:r>
            <a:r>
              <a:rPr dirty="0" sz="2400">
                <a:solidFill>
                  <a:srgbClr val="869CDF"/>
                </a:solidFill>
                <a:latin typeface="Arial"/>
                <a:cs typeface="Arial"/>
              </a:rPr>
              <a:t>içerik  </a:t>
            </a:r>
            <a:r>
              <a:rPr dirty="0" sz="2400" spc="-5">
                <a:solidFill>
                  <a:srgbClr val="869CDF"/>
                </a:solidFill>
                <a:latin typeface="Arial"/>
                <a:cs typeface="Arial"/>
              </a:rPr>
              <a:t>bağlaşımına </a:t>
            </a:r>
            <a:r>
              <a:rPr dirty="0" sz="2400" spc="-25">
                <a:latin typeface="Arial"/>
                <a:cs typeface="Arial"/>
              </a:rPr>
              <a:t>yol</a:t>
            </a:r>
            <a:r>
              <a:rPr dirty="0" sz="2400" spc="50">
                <a:latin typeface="Arial"/>
                <a:cs typeface="Arial"/>
              </a:rPr>
              <a:t> </a:t>
            </a:r>
            <a:r>
              <a:rPr dirty="0" sz="2400" spc="-30">
                <a:latin typeface="Arial"/>
                <a:cs typeface="Arial"/>
              </a:rPr>
              <a:t>açar.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60731" y="3744611"/>
            <a:ext cx="3477197" cy="2125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50"/>
              <a:t>Giriş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10577" y="1874520"/>
            <a:ext cx="6935470" cy="2922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240" marR="230504" indent="-2565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 spc="-30">
                <a:latin typeface="Arial"/>
                <a:cs typeface="Arial"/>
              </a:rPr>
              <a:t>Tasarım, </a:t>
            </a:r>
            <a:r>
              <a:rPr dirty="0" sz="1800">
                <a:latin typeface="Arial"/>
                <a:cs typeface="Arial"/>
              </a:rPr>
              <a:t>Sistem </a:t>
            </a:r>
            <a:r>
              <a:rPr dirty="0" sz="1800" spc="-5">
                <a:latin typeface="Arial"/>
                <a:cs typeface="Arial"/>
              </a:rPr>
              <a:t>Analizi çalışması </a:t>
            </a:r>
            <a:r>
              <a:rPr dirty="0" sz="1800">
                <a:latin typeface="Arial"/>
                <a:cs typeface="Arial"/>
              </a:rPr>
              <a:t>sonucunda </a:t>
            </a:r>
            <a:r>
              <a:rPr dirty="0" sz="1800" spc="-5">
                <a:latin typeface="Arial"/>
                <a:cs typeface="Arial"/>
              </a:rPr>
              <a:t>üretilen </a:t>
            </a:r>
            <a:r>
              <a:rPr dirty="0" sz="1800" spc="-5">
                <a:solidFill>
                  <a:srgbClr val="373086"/>
                </a:solidFill>
                <a:latin typeface="Arial"/>
                <a:cs typeface="Arial"/>
              </a:rPr>
              <a:t>Mantıksal  </a:t>
            </a:r>
            <a:r>
              <a:rPr dirty="0" sz="1800">
                <a:solidFill>
                  <a:srgbClr val="373086"/>
                </a:solidFill>
                <a:latin typeface="Arial"/>
                <a:cs typeface="Arial"/>
              </a:rPr>
              <a:t>Modelin </a:t>
            </a:r>
            <a:r>
              <a:rPr dirty="0" sz="1800" spc="-5">
                <a:solidFill>
                  <a:srgbClr val="373086"/>
                </a:solidFill>
                <a:latin typeface="Arial"/>
                <a:cs typeface="Arial"/>
              </a:rPr>
              <a:t>Fiziksel </a:t>
            </a:r>
            <a:r>
              <a:rPr dirty="0" sz="1800">
                <a:solidFill>
                  <a:srgbClr val="373086"/>
                </a:solidFill>
                <a:latin typeface="Arial"/>
                <a:cs typeface="Arial"/>
              </a:rPr>
              <a:t>Modele </a:t>
            </a:r>
            <a:r>
              <a:rPr dirty="0" sz="1800" spc="-5">
                <a:solidFill>
                  <a:srgbClr val="373086"/>
                </a:solidFill>
                <a:latin typeface="Arial"/>
                <a:cs typeface="Arial"/>
              </a:rPr>
              <a:t>dönüştürülme</a:t>
            </a:r>
            <a:r>
              <a:rPr dirty="0" sz="1800" spc="-30">
                <a:solidFill>
                  <a:srgbClr val="373086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373086"/>
                </a:solidFill>
                <a:latin typeface="Arial"/>
                <a:cs typeface="Arial"/>
              </a:rPr>
              <a:t>çalışmasıdır.</a:t>
            </a:r>
            <a:endParaRPr sz="18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72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 spc="-5">
                <a:latin typeface="Arial"/>
                <a:cs typeface="Arial"/>
              </a:rPr>
              <a:t>Fiziksel </a:t>
            </a:r>
            <a:r>
              <a:rPr dirty="0" sz="1800">
                <a:latin typeface="Arial"/>
                <a:cs typeface="Arial"/>
              </a:rPr>
              <a:t>Model </a:t>
            </a:r>
            <a:r>
              <a:rPr dirty="0" sz="1800" spc="-5">
                <a:latin typeface="Arial"/>
                <a:cs typeface="Arial"/>
              </a:rPr>
              <a:t>geliştirilecek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yazılımın;</a:t>
            </a:r>
            <a:endParaRPr sz="1800">
              <a:latin typeface="Arial"/>
              <a:cs typeface="Arial"/>
            </a:endParaRPr>
          </a:p>
          <a:p>
            <a:pPr lvl="1" marL="570865" indent="-215900">
              <a:lnSpc>
                <a:spcPct val="100000"/>
              </a:lnSpc>
              <a:spcBef>
                <a:spcPts val="440"/>
              </a:spcBef>
              <a:buClr>
                <a:srgbClr val="9999FF"/>
              </a:buClr>
              <a:buSzPct val="70588"/>
              <a:buFont typeface="Wingdings"/>
              <a:buChar char=""/>
              <a:tabLst>
                <a:tab pos="571500" algn="l"/>
              </a:tabLst>
            </a:pPr>
            <a:r>
              <a:rPr dirty="0" sz="1700" spc="5">
                <a:latin typeface="Arial"/>
                <a:cs typeface="Arial"/>
              </a:rPr>
              <a:t>hangi parçalardan</a:t>
            </a:r>
            <a:r>
              <a:rPr dirty="0" sz="1700" spc="15">
                <a:latin typeface="Arial"/>
                <a:cs typeface="Arial"/>
              </a:rPr>
              <a:t> </a:t>
            </a:r>
            <a:r>
              <a:rPr dirty="0" sz="1700" spc="5">
                <a:latin typeface="Arial"/>
                <a:cs typeface="Arial"/>
              </a:rPr>
              <a:t>oluşacağını,</a:t>
            </a:r>
            <a:endParaRPr sz="1700">
              <a:latin typeface="Arial"/>
              <a:cs typeface="Arial"/>
            </a:endParaRPr>
          </a:p>
          <a:p>
            <a:pPr lvl="1" marL="570865" indent="-215900">
              <a:lnSpc>
                <a:spcPct val="100000"/>
              </a:lnSpc>
              <a:spcBef>
                <a:spcPts val="445"/>
              </a:spcBef>
              <a:buClr>
                <a:srgbClr val="9999FF"/>
              </a:buClr>
              <a:buSzPct val="70588"/>
              <a:buFont typeface="Wingdings"/>
              <a:buChar char=""/>
              <a:tabLst>
                <a:tab pos="571500" algn="l"/>
              </a:tabLst>
            </a:pPr>
            <a:r>
              <a:rPr dirty="0" sz="1700" spc="5">
                <a:latin typeface="Arial"/>
                <a:cs typeface="Arial"/>
              </a:rPr>
              <a:t>bu parçalar arasındaki </a:t>
            </a:r>
            <a:r>
              <a:rPr dirty="0" sz="1700">
                <a:latin typeface="Arial"/>
                <a:cs typeface="Arial"/>
              </a:rPr>
              <a:t>ilişkilerin </a:t>
            </a:r>
            <a:r>
              <a:rPr dirty="0" sz="1700" spc="5">
                <a:latin typeface="Arial"/>
                <a:cs typeface="Arial"/>
              </a:rPr>
              <a:t>neler</a:t>
            </a:r>
            <a:r>
              <a:rPr dirty="0" sz="1700" spc="50">
                <a:latin typeface="Arial"/>
                <a:cs typeface="Arial"/>
              </a:rPr>
              <a:t> </a:t>
            </a:r>
            <a:r>
              <a:rPr dirty="0" sz="1700" spc="5">
                <a:latin typeface="Arial"/>
                <a:cs typeface="Arial"/>
              </a:rPr>
              <a:t>olacağını,</a:t>
            </a:r>
            <a:endParaRPr sz="1700">
              <a:latin typeface="Arial"/>
              <a:cs typeface="Arial"/>
            </a:endParaRPr>
          </a:p>
          <a:p>
            <a:pPr lvl="1" marL="570865" indent="-215900">
              <a:lnSpc>
                <a:spcPct val="100000"/>
              </a:lnSpc>
              <a:spcBef>
                <a:spcPts val="439"/>
              </a:spcBef>
              <a:buClr>
                <a:srgbClr val="9999FF"/>
              </a:buClr>
              <a:buSzPct val="70588"/>
              <a:buFont typeface="Wingdings"/>
              <a:buChar char=""/>
              <a:tabLst>
                <a:tab pos="571500" algn="l"/>
              </a:tabLst>
            </a:pPr>
            <a:r>
              <a:rPr dirty="0" sz="1700" spc="5">
                <a:latin typeface="Arial"/>
                <a:cs typeface="Arial"/>
              </a:rPr>
              <a:t>parçaların </a:t>
            </a:r>
            <a:r>
              <a:rPr dirty="0" sz="1700">
                <a:latin typeface="Arial"/>
                <a:cs typeface="Arial"/>
              </a:rPr>
              <a:t>iç yapısının</a:t>
            </a:r>
            <a:r>
              <a:rPr dirty="0" sz="1700" spc="45">
                <a:latin typeface="Arial"/>
                <a:cs typeface="Arial"/>
              </a:rPr>
              <a:t> </a:t>
            </a:r>
            <a:r>
              <a:rPr dirty="0" sz="1700" spc="5">
                <a:latin typeface="Arial"/>
                <a:cs typeface="Arial"/>
              </a:rPr>
              <a:t>ayrıntılarını,</a:t>
            </a:r>
            <a:endParaRPr sz="1700">
              <a:latin typeface="Arial"/>
              <a:cs typeface="Arial"/>
            </a:endParaRPr>
          </a:p>
          <a:p>
            <a:pPr lvl="1" marL="570865" indent="-215900">
              <a:lnSpc>
                <a:spcPct val="100000"/>
              </a:lnSpc>
              <a:spcBef>
                <a:spcPts val="459"/>
              </a:spcBef>
              <a:buClr>
                <a:srgbClr val="9999FF"/>
              </a:buClr>
              <a:buSzPct val="70588"/>
              <a:buFont typeface="Wingdings"/>
              <a:buChar char=""/>
              <a:tabLst>
                <a:tab pos="571500" algn="l"/>
              </a:tabLst>
            </a:pPr>
            <a:r>
              <a:rPr dirty="0" sz="1700" spc="10">
                <a:latin typeface="Arial"/>
                <a:cs typeface="Arial"/>
              </a:rPr>
              <a:t>gerekecek veri </a:t>
            </a:r>
            <a:r>
              <a:rPr dirty="0" sz="1700">
                <a:latin typeface="Arial"/>
                <a:cs typeface="Arial"/>
              </a:rPr>
              <a:t>yapısının </a:t>
            </a:r>
            <a:r>
              <a:rPr dirty="0" sz="1700" spc="5">
                <a:latin typeface="Arial"/>
                <a:cs typeface="Arial"/>
              </a:rPr>
              <a:t>fiziksel </a:t>
            </a:r>
            <a:r>
              <a:rPr dirty="0" sz="1700" spc="10">
                <a:latin typeface="Arial"/>
                <a:cs typeface="Arial"/>
              </a:rPr>
              <a:t>biçimini </a:t>
            </a:r>
            <a:r>
              <a:rPr dirty="0" sz="1700">
                <a:latin typeface="Arial"/>
                <a:cs typeface="Arial"/>
              </a:rPr>
              <a:t>(dosya, </a:t>
            </a:r>
            <a:r>
              <a:rPr dirty="0" sz="1700" spc="10">
                <a:latin typeface="Arial"/>
                <a:cs typeface="Arial"/>
              </a:rPr>
              <a:t>veri </a:t>
            </a:r>
            <a:r>
              <a:rPr dirty="0" sz="1700" spc="5">
                <a:latin typeface="Arial"/>
                <a:cs typeface="Arial"/>
              </a:rPr>
              <a:t>tabanı,</a:t>
            </a:r>
            <a:r>
              <a:rPr dirty="0" sz="1700" spc="120">
                <a:latin typeface="Arial"/>
                <a:cs typeface="Arial"/>
              </a:rPr>
              <a:t> </a:t>
            </a:r>
            <a:r>
              <a:rPr dirty="0" sz="1700" spc="10">
                <a:latin typeface="Arial"/>
                <a:cs typeface="Arial"/>
              </a:rPr>
              <a:t>hash</a:t>
            </a:r>
            <a:endParaRPr sz="1700">
              <a:latin typeface="Arial"/>
              <a:cs typeface="Arial"/>
            </a:endParaRPr>
          </a:p>
          <a:p>
            <a:pPr marL="570865">
              <a:lnSpc>
                <a:spcPct val="100000"/>
              </a:lnSpc>
              <a:spcBef>
                <a:spcPts val="20"/>
              </a:spcBef>
            </a:pPr>
            <a:r>
              <a:rPr dirty="0" sz="1700" spc="5">
                <a:latin typeface="Arial"/>
                <a:cs typeface="Arial"/>
              </a:rPr>
              <a:t>tablosu, </a:t>
            </a:r>
            <a:r>
              <a:rPr dirty="0" sz="1700" spc="-5">
                <a:latin typeface="Arial"/>
                <a:cs typeface="Arial"/>
              </a:rPr>
              <a:t>vektör,</a:t>
            </a:r>
            <a:r>
              <a:rPr dirty="0" sz="1700" spc="-15">
                <a:latin typeface="Arial"/>
                <a:cs typeface="Arial"/>
              </a:rPr>
              <a:t> </a:t>
            </a:r>
            <a:r>
              <a:rPr dirty="0" sz="1700" spc="5">
                <a:latin typeface="Arial"/>
                <a:cs typeface="Arial"/>
              </a:rPr>
              <a:t>vs.)</a:t>
            </a:r>
            <a:endParaRPr sz="1700">
              <a:latin typeface="Arial"/>
              <a:cs typeface="Arial"/>
            </a:endParaRPr>
          </a:p>
          <a:p>
            <a:pPr marL="269240">
              <a:lnSpc>
                <a:spcPct val="100000"/>
              </a:lnSpc>
              <a:spcBef>
                <a:spcPts val="440"/>
              </a:spcBef>
            </a:pPr>
            <a:r>
              <a:rPr dirty="0" sz="1800" spc="-5">
                <a:latin typeface="Arial"/>
                <a:cs typeface="Arial"/>
              </a:rPr>
              <a:t>tasarımını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içerir.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90"/>
              <a:t>Yapışıklık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10577" y="1854200"/>
            <a:ext cx="7331709" cy="256667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269240" marR="642620" indent="-256540">
              <a:lnSpc>
                <a:spcPct val="94800"/>
              </a:lnSpc>
              <a:spcBef>
                <a:spcPts val="250"/>
              </a:spcBef>
              <a:buClr>
                <a:srgbClr val="1CACE3"/>
              </a:buClr>
              <a:buSzPct val="79166"/>
              <a:buFont typeface="Wingdings"/>
              <a:buChar char=""/>
              <a:tabLst>
                <a:tab pos="269240" algn="l"/>
              </a:tabLst>
            </a:pPr>
            <a:r>
              <a:rPr dirty="0" sz="2400">
                <a:latin typeface="Arial"/>
                <a:cs typeface="Arial"/>
              </a:rPr>
              <a:t>Bir modülün kendi </a:t>
            </a:r>
            <a:r>
              <a:rPr dirty="0" sz="2400" spc="-5">
                <a:latin typeface="Arial"/>
                <a:cs typeface="Arial"/>
              </a:rPr>
              <a:t>içindeki işlemler arasındaki  </a:t>
            </a:r>
            <a:r>
              <a:rPr dirty="0" sz="2400">
                <a:latin typeface="Arial"/>
                <a:cs typeface="Arial"/>
              </a:rPr>
              <a:t>ilişkilere ilişkin </a:t>
            </a:r>
            <a:r>
              <a:rPr dirty="0" sz="2400" spc="-5">
                <a:latin typeface="Arial"/>
                <a:cs typeface="Arial"/>
              </a:rPr>
              <a:t>bir </a:t>
            </a:r>
            <a:r>
              <a:rPr dirty="0" sz="2400" spc="-20">
                <a:latin typeface="Arial"/>
                <a:cs typeface="Arial"/>
              </a:rPr>
              <a:t>ölçüttür. </a:t>
            </a:r>
            <a:r>
              <a:rPr dirty="0" sz="2400">
                <a:solidFill>
                  <a:srgbClr val="869CDF"/>
                </a:solidFill>
                <a:latin typeface="Arial"/>
                <a:cs typeface="Arial"/>
              </a:rPr>
              <a:t>Modül </a:t>
            </a:r>
            <a:r>
              <a:rPr dirty="0" sz="2400" spc="-5">
                <a:solidFill>
                  <a:srgbClr val="869CDF"/>
                </a:solidFill>
                <a:latin typeface="Arial"/>
                <a:cs typeface="Arial"/>
              </a:rPr>
              <a:t>gücü </a:t>
            </a:r>
            <a:r>
              <a:rPr dirty="0" sz="2400">
                <a:latin typeface="Arial"/>
                <a:cs typeface="Arial"/>
              </a:rPr>
              <a:t>olarak </a:t>
            </a:r>
            <a:r>
              <a:rPr dirty="0" sz="2400" spc="-5">
                <a:latin typeface="Arial"/>
                <a:cs typeface="Arial"/>
              </a:rPr>
              <a:t>ta  </a:t>
            </a:r>
            <a:r>
              <a:rPr dirty="0" sz="2400" spc="-15">
                <a:latin typeface="Arial"/>
                <a:cs typeface="Arial"/>
              </a:rPr>
              <a:t>tanımlanır.</a:t>
            </a:r>
            <a:endParaRPr sz="2400">
              <a:latin typeface="Arial"/>
              <a:cs typeface="Arial"/>
            </a:endParaRPr>
          </a:p>
          <a:p>
            <a:pPr marL="269240" indent="-256540">
              <a:lnSpc>
                <a:spcPts val="2810"/>
              </a:lnSpc>
              <a:spcBef>
                <a:spcPts val="1580"/>
              </a:spcBef>
              <a:buClr>
                <a:srgbClr val="1CACE3"/>
              </a:buClr>
              <a:buSzPct val="79166"/>
              <a:buFont typeface="Wingdings"/>
              <a:buChar char=""/>
              <a:tabLst>
                <a:tab pos="269240" algn="l"/>
              </a:tabLst>
            </a:pPr>
            <a:r>
              <a:rPr dirty="0" sz="2400" spc="-35">
                <a:latin typeface="Arial"/>
                <a:cs typeface="Arial"/>
              </a:rPr>
              <a:t>Tasarımda </a:t>
            </a:r>
            <a:r>
              <a:rPr dirty="0" sz="2400" spc="-10">
                <a:solidFill>
                  <a:srgbClr val="869CDF"/>
                </a:solidFill>
                <a:latin typeface="Arial"/>
                <a:cs typeface="Arial"/>
              </a:rPr>
              <a:t>yapışıklık </a:t>
            </a:r>
            <a:r>
              <a:rPr dirty="0" sz="2400">
                <a:latin typeface="Arial"/>
                <a:cs typeface="Arial"/>
              </a:rPr>
              <a:t>özelliğinin </a:t>
            </a:r>
            <a:r>
              <a:rPr dirty="0" sz="2400" spc="-15">
                <a:latin typeface="Arial"/>
                <a:cs typeface="Arial"/>
              </a:rPr>
              <a:t>yüksek </a:t>
            </a:r>
            <a:r>
              <a:rPr dirty="0" sz="2400">
                <a:latin typeface="Arial"/>
                <a:cs typeface="Arial"/>
              </a:rPr>
              <a:t>olması</a:t>
            </a:r>
            <a:r>
              <a:rPr dirty="0" sz="2400" spc="9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tercih</a:t>
            </a:r>
            <a:endParaRPr sz="2400">
              <a:latin typeface="Arial"/>
              <a:cs typeface="Arial"/>
            </a:endParaRPr>
          </a:p>
          <a:p>
            <a:pPr marL="269240">
              <a:lnSpc>
                <a:spcPts val="2810"/>
              </a:lnSpc>
            </a:pPr>
            <a:r>
              <a:rPr dirty="0" sz="2400" spc="-20">
                <a:latin typeface="Arial"/>
                <a:cs typeface="Arial"/>
              </a:rPr>
              <a:t>edilir.</a:t>
            </a:r>
            <a:endParaRPr sz="24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580"/>
              </a:spcBef>
              <a:buClr>
                <a:srgbClr val="1CACE3"/>
              </a:buClr>
              <a:buSzPct val="79166"/>
              <a:buFont typeface="Wingdings"/>
              <a:buChar char=""/>
              <a:tabLst>
                <a:tab pos="269240" algn="l"/>
              </a:tabLst>
            </a:pPr>
            <a:r>
              <a:rPr dirty="0" sz="2400" spc="-30">
                <a:latin typeface="Arial"/>
                <a:cs typeface="Arial"/>
              </a:rPr>
              <a:t>Yapışıklık </a:t>
            </a:r>
            <a:r>
              <a:rPr dirty="0" sz="2400">
                <a:latin typeface="Arial"/>
                <a:cs typeface="Arial"/>
              </a:rPr>
              <a:t>ile </a:t>
            </a:r>
            <a:r>
              <a:rPr dirty="0" sz="2400" spc="-5">
                <a:latin typeface="Arial"/>
                <a:cs typeface="Arial"/>
              </a:rPr>
              <a:t>Bağlaşım </a:t>
            </a:r>
            <a:r>
              <a:rPr dirty="0" sz="2400">
                <a:latin typeface="Arial"/>
                <a:cs typeface="Arial"/>
              </a:rPr>
              <a:t>ters</a:t>
            </a:r>
            <a:r>
              <a:rPr dirty="0" sz="2400" spc="45">
                <a:latin typeface="Arial"/>
                <a:cs typeface="Arial"/>
              </a:rPr>
              <a:t> </a:t>
            </a:r>
            <a:r>
              <a:rPr dirty="0" sz="2400" spc="-15">
                <a:latin typeface="Arial"/>
                <a:cs typeface="Arial"/>
              </a:rPr>
              <a:t>orantılıdır.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55"/>
              <a:t>İşlevsel</a:t>
            </a:r>
            <a:r>
              <a:rPr dirty="0" spc="-105"/>
              <a:t> </a:t>
            </a:r>
            <a:r>
              <a:rPr dirty="0" spc="-90"/>
              <a:t>Yapışıklık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1871979"/>
            <a:ext cx="7440295" cy="1633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79166"/>
              <a:buFont typeface="Wingdings"/>
              <a:buChar char=""/>
              <a:tabLst>
                <a:tab pos="269240" algn="l"/>
              </a:tabLst>
            </a:pPr>
            <a:r>
              <a:rPr dirty="0" sz="2400" spc="-5">
                <a:latin typeface="Arial"/>
                <a:cs typeface="Arial"/>
              </a:rPr>
              <a:t>İşlevsel </a:t>
            </a:r>
            <a:r>
              <a:rPr dirty="0" sz="2400" spc="-40">
                <a:latin typeface="Arial"/>
                <a:cs typeface="Arial"/>
              </a:rPr>
              <a:t>Yapışık </a:t>
            </a:r>
            <a:r>
              <a:rPr dirty="0" sz="2400">
                <a:latin typeface="Arial"/>
                <a:cs typeface="Arial"/>
              </a:rPr>
              <a:t>bir modül, tek bir iş </a:t>
            </a:r>
            <a:r>
              <a:rPr dirty="0" sz="2400" spc="-5">
                <a:latin typeface="Arial"/>
                <a:cs typeface="Arial"/>
              </a:rPr>
              <a:t>problemine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ilişkin</a:t>
            </a:r>
            <a:endParaRPr sz="2400">
              <a:latin typeface="Arial"/>
              <a:cs typeface="Arial"/>
            </a:endParaRPr>
          </a:p>
          <a:p>
            <a:pPr marL="269240">
              <a:lnSpc>
                <a:spcPct val="100000"/>
              </a:lnSpc>
            </a:pPr>
            <a:r>
              <a:rPr dirty="0" sz="2400">
                <a:latin typeface="Arial"/>
                <a:cs typeface="Arial"/>
              </a:rPr>
              <a:t>sorunu çözen modül </a:t>
            </a:r>
            <a:r>
              <a:rPr dirty="0" sz="2400" spc="-5">
                <a:latin typeface="Arial"/>
                <a:cs typeface="Arial"/>
              </a:rPr>
              <a:t>olarak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15">
                <a:latin typeface="Arial"/>
                <a:cs typeface="Arial"/>
              </a:rPr>
              <a:t>tanımlanır.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450">
              <a:latin typeface="Times New Roman"/>
              <a:cs typeface="Times New Roman"/>
            </a:endParaRPr>
          </a:p>
          <a:p>
            <a:pPr marL="269240" indent="-256540">
              <a:lnSpc>
                <a:spcPct val="100000"/>
              </a:lnSpc>
              <a:buClr>
                <a:srgbClr val="1CACE3"/>
              </a:buClr>
              <a:buSzPct val="79166"/>
              <a:buFont typeface="Wingdings"/>
              <a:buChar char=""/>
              <a:tabLst>
                <a:tab pos="269240" algn="l"/>
              </a:tabLst>
            </a:pPr>
            <a:r>
              <a:rPr dirty="0" sz="2400">
                <a:latin typeface="Arial"/>
                <a:cs typeface="Arial"/>
              </a:rPr>
              <a:t>Maas_Hesapla, Alan_Hesapla</a:t>
            </a:r>
            <a:r>
              <a:rPr dirty="0" sz="2400" spc="-19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gibi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58840" y="3063866"/>
            <a:ext cx="2307271" cy="2372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70"/>
              <a:t>Sırasal</a:t>
            </a:r>
            <a:r>
              <a:rPr dirty="0" spc="-90"/>
              <a:t> </a:t>
            </a:r>
            <a:r>
              <a:rPr dirty="0" spc="-85"/>
              <a:t>Yapışıklık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10577" y="1871979"/>
            <a:ext cx="7277100" cy="2294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240" marR="5080" indent="-2565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269240" algn="l"/>
              </a:tabLst>
            </a:pPr>
            <a:r>
              <a:rPr dirty="0" sz="2000">
                <a:latin typeface="Arial"/>
                <a:cs typeface="Arial"/>
              </a:rPr>
              <a:t>Bir modülün </a:t>
            </a:r>
            <a:r>
              <a:rPr dirty="0" sz="2000" spc="-5">
                <a:latin typeface="Arial"/>
                <a:cs typeface="Arial"/>
              </a:rPr>
              <a:t>içindeki işlemler incelendiğinde, </a:t>
            </a:r>
            <a:r>
              <a:rPr dirty="0" sz="2000">
                <a:latin typeface="Arial"/>
                <a:cs typeface="Arial"/>
              </a:rPr>
              <a:t>bir </a:t>
            </a:r>
            <a:r>
              <a:rPr dirty="0" sz="2000" spc="-5">
                <a:latin typeface="Arial"/>
                <a:cs typeface="Arial"/>
              </a:rPr>
              <a:t>işlemin </a:t>
            </a:r>
            <a:r>
              <a:rPr dirty="0" sz="2000" spc="-10">
                <a:latin typeface="Arial"/>
                <a:cs typeface="Arial"/>
              </a:rPr>
              <a:t>çıktısı,  </a:t>
            </a:r>
            <a:r>
              <a:rPr dirty="0" sz="2000" spc="-5">
                <a:latin typeface="Arial"/>
                <a:cs typeface="Arial"/>
              </a:rPr>
              <a:t>diğer </a:t>
            </a:r>
            <a:r>
              <a:rPr dirty="0" sz="2000">
                <a:latin typeface="Arial"/>
                <a:cs typeface="Arial"/>
              </a:rPr>
              <a:t>bir </a:t>
            </a:r>
            <a:r>
              <a:rPr dirty="0" sz="2000" spc="-5">
                <a:latin typeface="Arial"/>
                <a:cs typeface="Arial"/>
              </a:rPr>
              <a:t>işlemin </a:t>
            </a:r>
            <a:r>
              <a:rPr dirty="0" sz="2000" spc="-10">
                <a:latin typeface="Arial"/>
                <a:cs typeface="Arial"/>
              </a:rPr>
              <a:t>girdisi </a:t>
            </a:r>
            <a:r>
              <a:rPr dirty="0" sz="2000" spc="-5">
                <a:latin typeface="Arial"/>
                <a:cs typeface="Arial"/>
              </a:rPr>
              <a:t>olarak kullanılıyorsa </a:t>
            </a:r>
            <a:r>
              <a:rPr dirty="0" sz="2000">
                <a:latin typeface="Arial"/>
                <a:cs typeface="Arial"/>
              </a:rPr>
              <a:t>bu modül </a:t>
            </a:r>
            <a:r>
              <a:rPr dirty="0" sz="2000" spc="-5">
                <a:solidFill>
                  <a:srgbClr val="869CDF"/>
                </a:solidFill>
                <a:latin typeface="Arial"/>
                <a:cs typeface="Arial"/>
              </a:rPr>
              <a:t>sırasal  </a:t>
            </a:r>
            <a:r>
              <a:rPr dirty="0" sz="2000" spc="-10">
                <a:solidFill>
                  <a:srgbClr val="869CDF"/>
                </a:solidFill>
                <a:latin typeface="Arial"/>
                <a:cs typeface="Arial"/>
              </a:rPr>
              <a:t>yapışık </a:t>
            </a:r>
            <a:r>
              <a:rPr dirty="0" sz="2000">
                <a:latin typeface="Arial"/>
                <a:cs typeface="Arial"/>
              </a:rPr>
              <a:t>bir </a:t>
            </a:r>
            <a:r>
              <a:rPr dirty="0" sz="2000" spc="5">
                <a:latin typeface="Arial"/>
                <a:cs typeface="Arial"/>
              </a:rPr>
              <a:t>modül </a:t>
            </a:r>
            <a:r>
              <a:rPr dirty="0" sz="2000" spc="-5">
                <a:latin typeface="Arial"/>
                <a:cs typeface="Arial"/>
              </a:rPr>
              <a:t>olarak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15">
                <a:latin typeface="Arial"/>
                <a:cs typeface="Arial"/>
              </a:rPr>
              <a:t>adlandırılır.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396240" marR="2835910">
              <a:lnSpc>
                <a:spcPct val="119900"/>
              </a:lnSpc>
            </a:pPr>
            <a:r>
              <a:rPr dirty="0" sz="1800" spc="-15">
                <a:latin typeface="Arial"/>
                <a:cs typeface="Arial"/>
              </a:rPr>
              <a:t>Ham_Veri_Kaydını_Düzelt  </a:t>
            </a:r>
            <a:r>
              <a:rPr dirty="0" sz="1800" spc="-5">
                <a:latin typeface="Arial"/>
                <a:cs typeface="Arial"/>
              </a:rPr>
              <a:t>Du</a:t>
            </a:r>
            <a:r>
              <a:rPr dirty="0" sz="1800" spc="-25">
                <a:latin typeface="Arial"/>
                <a:cs typeface="Arial"/>
              </a:rPr>
              <a:t>z</a:t>
            </a:r>
            <a:r>
              <a:rPr dirty="0" sz="1800" spc="-5">
                <a:latin typeface="Arial"/>
                <a:cs typeface="Arial"/>
              </a:rPr>
              <a:t>eltil</a:t>
            </a:r>
            <a:r>
              <a:rPr dirty="0" sz="1800" spc="10">
                <a:latin typeface="Arial"/>
                <a:cs typeface="Arial"/>
              </a:rPr>
              <a:t>m</a:t>
            </a:r>
            <a:r>
              <a:rPr dirty="0" sz="1800" spc="-5">
                <a:latin typeface="Arial"/>
                <a:cs typeface="Arial"/>
              </a:rPr>
              <a:t>is_Ha</a:t>
            </a:r>
            <a:r>
              <a:rPr dirty="0" sz="1800" spc="10">
                <a:latin typeface="Arial"/>
                <a:cs typeface="Arial"/>
              </a:rPr>
              <a:t>m</a:t>
            </a:r>
            <a:r>
              <a:rPr dirty="0" sz="1800" spc="-5">
                <a:latin typeface="Arial"/>
                <a:cs typeface="Arial"/>
              </a:rPr>
              <a:t>_</a:t>
            </a:r>
            <a:r>
              <a:rPr dirty="0" sz="1800" spc="-105">
                <a:latin typeface="Arial"/>
                <a:cs typeface="Arial"/>
              </a:rPr>
              <a:t>V</a:t>
            </a:r>
            <a:r>
              <a:rPr dirty="0" sz="1800" spc="-5">
                <a:latin typeface="Arial"/>
                <a:cs typeface="Arial"/>
              </a:rPr>
              <a:t>eri_Ka</a:t>
            </a:r>
            <a:r>
              <a:rPr dirty="0" sz="1800" spc="-50">
                <a:latin typeface="Arial"/>
                <a:cs typeface="Arial"/>
              </a:rPr>
              <a:t>y</a:t>
            </a:r>
            <a:r>
              <a:rPr dirty="0" sz="1800" spc="-5">
                <a:latin typeface="Arial"/>
                <a:cs typeface="Arial"/>
              </a:rPr>
              <a:t>dini_Dogrula  </a:t>
            </a:r>
            <a:r>
              <a:rPr dirty="0" sz="1800" spc="-5">
                <a:latin typeface="Arial"/>
                <a:cs typeface="Arial"/>
              </a:rPr>
              <a:t>Dogrulanmis_Kaydi_Gonder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60"/>
              <a:t>İletişimsel</a:t>
            </a:r>
            <a:r>
              <a:rPr dirty="0" spc="-20"/>
              <a:t> </a:t>
            </a:r>
            <a:r>
              <a:rPr dirty="0" spc="-90"/>
              <a:t>Yapışıklık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1871979"/>
            <a:ext cx="6958965" cy="2569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240" marR="5080" indent="-2565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269240" algn="l"/>
              </a:tabLst>
            </a:pPr>
            <a:r>
              <a:rPr dirty="0" sz="2000">
                <a:latin typeface="Arial"/>
                <a:cs typeface="Arial"/>
              </a:rPr>
              <a:t>Bir modülün </a:t>
            </a:r>
            <a:r>
              <a:rPr dirty="0" sz="2000" spc="-5">
                <a:latin typeface="Arial"/>
                <a:cs typeface="Arial"/>
              </a:rPr>
              <a:t>içindeki </a:t>
            </a:r>
            <a:r>
              <a:rPr dirty="0" sz="2000">
                <a:latin typeface="Arial"/>
                <a:cs typeface="Arial"/>
              </a:rPr>
              <a:t>farklı </a:t>
            </a:r>
            <a:r>
              <a:rPr dirty="0" sz="2000" spc="-5">
                <a:latin typeface="Arial"/>
                <a:cs typeface="Arial"/>
              </a:rPr>
              <a:t>işlemler aynı </a:t>
            </a:r>
            <a:r>
              <a:rPr dirty="0" sz="2000" spc="-10">
                <a:latin typeface="Arial"/>
                <a:cs typeface="Arial"/>
              </a:rPr>
              <a:t>girdi ya </a:t>
            </a:r>
            <a:r>
              <a:rPr dirty="0" sz="2000">
                <a:latin typeface="Arial"/>
                <a:cs typeface="Arial"/>
              </a:rPr>
              <a:t>da </a:t>
            </a:r>
            <a:r>
              <a:rPr dirty="0" sz="2000" spc="-10">
                <a:latin typeface="Arial"/>
                <a:cs typeface="Arial"/>
              </a:rPr>
              <a:t>çıktıyı  </a:t>
            </a:r>
            <a:r>
              <a:rPr dirty="0" sz="2000" spc="-5">
                <a:latin typeface="Arial"/>
                <a:cs typeface="Arial"/>
              </a:rPr>
              <a:t>kullanıyorlarsa </a:t>
            </a:r>
            <a:r>
              <a:rPr dirty="0" sz="2000">
                <a:latin typeface="Arial"/>
                <a:cs typeface="Arial"/>
              </a:rPr>
              <a:t>bu modül </a:t>
            </a:r>
            <a:r>
              <a:rPr dirty="0" sz="2000" spc="-5">
                <a:solidFill>
                  <a:srgbClr val="869CDF"/>
                </a:solidFill>
                <a:latin typeface="Arial"/>
                <a:cs typeface="Arial"/>
              </a:rPr>
              <a:t>iletişimsel </a:t>
            </a:r>
            <a:r>
              <a:rPr dirty="0" sz="2000" spc="-10">
                <a:solidFill>
                  <a:srgbClr val="869CDF"/>
                </a:solidFill>
                <a:latin typeface="Arial"/>
                <a:cs typeface="Arial"/>
              </a:rPr>
              <a:t>yapışık </a:t>
            </a:r>
            <a:r>
              <a:rPr dirty="0" sz="2000" spc="-5">
                <a:latin typeface="Arial"/>
                <a:cs typeface="Arial"/>
              </a:rPr>
              <a:t>bir </a:t>
            </a:r>
            <a:r>
              <a:rPr dirty="0" sz="2000">
                <a:latin typeface="Arial"/>
                <a:cs typeface="Arial"/>
              </a:rPr>
              <a:t>modül </a:t>
            </a:r>
            <a:r>
              <a:rPr dirty="0" sz="2000" spc="-5">
                <a:latin typeface="Arial"/>
                <a:cs typeface="Arial"/>
              </a:rPr>
              <a:t>olarak  </a:t>
            </a:r>
            <a:r>
              <a:rPr dirty="0" sz="2000" spc="-15">
                <a:latin typeface="Arial"/>
                <a:cs typeface="Arial"/>
              </a:rPr>
              <a:t>adlandırılır.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579120" marR="4367530">
              <a:lnSpc>
                <a:spcPct val="121600"/>
              </a:lnSpc>
              <a:spcBef>
                <a:spcPts val="5"/>
              </a:spcBef>
            </a:pPr>
            <a:r>
              <a:rPr dirty="0" sz="1700" spc="5">
                <a:latin typeface="Arial"/>
                <a:cs typeface="Arial"/>
              </a:rPr>
              <a:t>Sicil_No_yu_Al  Adres_Bilgisini_Bul  </a:t>
            </a:r>
            <a:r>
              <a:rPr dirty="0" sz="1700" spc="-5">
                <a:latin typeface="Arial"/>
                <a:cs typeface="Arial"/>
              </a:rPr>
              <a:t>Telefon_Bilgisini_Bul  </a:t>
            </a:r>
            <a:r>
              <a:rPr dirty="0" sz="1700" spc="5">
                <a:latin typeface="Arial"/>
                <a:cs typeface="Arial"/>
              </a:rPr>
              <a:t>Maas_Bilgisini_Bul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01159" y="2702560"/>
            <a:ext cx="3716020" cy="2560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dirty="0" spc="-100"/>
              <a:t>Yordamsal</a:t>
            </a:r>
            <a:r>
              <a:rPr dirty="0" spc="-75"/>
              <a:t> </a:t>
            </a:r>
            <a:r>
              <a:rPr dirty="0" spc="-90"/>
              <a:t>Yapışıklık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1854200"/>
            <a:ext cx="7573645" cy="2970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240" indent="-256540">
              <a:lnSpc>
                <a:spcPts val="2800"/>
              </a:lnSpc>
              <a:spcBef>
                <a:spcPts val="100"/>
              </a:spcBef>
              <a:buClr>
                <a:srgbClr val="1CACE3"/>
              </a:buClr>
              <a:buSzPct val="79166"/>
              <a:buFont typeface="Wingdings"/>
              <a:buChar char=""/>
              <a:tabLst>
                <a:tab pos="269240" algn="l"/>
                <a:tab pos="2011680" algn="l"/>
                <a:tab pos="3310254" algn="l"/>
                <a:tab pos="5012690" algn="l"/>
                <a:tab pos="6371590" algn="l"/>
              </a:tabLst>
            </a:pPr>
            <a:r>
              <a:rPr dirty="0" sz="2400" spc="-265">
                <a:latin typeface="Arial"/>
                <a:cs typeface="Arial"/>
              </a:rPr>
              <a:t>Y</a:t>
            </a:r>
            <a:r>
              <a:rPr dirty="0" sz="2400" spc="15">
                <a:latin typeface="Arial"/>
                <a:cs typeface="Arial"/>
              </a:rPr>
              <a:t>o</a:t>
            </a:r>
            <a:r>
              <a:rPr dirty="0" sz="2400" spc="-5">
                <a:latin typeface="Arial"/>
                <a:cs typeface="Arial"/>
              </a:rPr>
              <a:t>rd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5">
                <a:latin typeface="Arial"/>
                <a:cs typeface="Arial"/>
              </a:rPr>
              <a:t>msal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240">
                <a:latin typeface="Arial"/>
                <a:cs typeface="Arial"/>
              </a:rPr>
              <a:t>Y</a:t>
            </a:r>
            <a:r>
              <a:rPr dirty="0" sz="2400" spc="-5">
                <a:latin typeface="Arial"/>
                <a:cs typeface="Arial"/>
              </a:rPr>
              <a:t>a</a:t>
            </a:r>
            <a:r>
              <a:rPr dirty="0" sz="2400" spc="5">
                <a:latin typeface="Arial"/>
                <a:cs typeface="Arial"/>
              </a:rPr>
              <a:t>p</a:t>
            </a:r>
            <a:r>
              <a:rPr dirty="0" sz="2400">
                <a:latin typeface="Arial"/>
                <a:cs typeface="Arial"/>
              </a:rPr>
              <a:t>ı</a:t>
            </a:r>
            <a:r>
              <a:rPr dirty="0" sz="2400" spc="10">
                <a:latin typeface="Arial"/>
                <a:cs typeface="Arial"/>
              </a:rPr>
              <a:t>şı</a:t>
            </a:r>
            <a:r>
              <a:rPr dirty="0" sz="2400">
                <a:latin typeface="Arial"/>
                <a:cs typeface="Arial"/>
              </a:rPr>
              <a:t>k	mo</a:t>
            </a:r>
            <a:r>
              <a:rPr dirty="0" sz="2400" spc="5">
                <a:latin typeface="Arial"/>
                <a:cs typeface="Arial"/>
              </a:rPr>
              <a:t>d</a:t>
            </a:r>
            <a:r>
              <a:rPr dirty="0" sz="2400" spc="-5">
                <a:latin typeface="Arial"/>
                <a:cs typeface="Arial"/>
              </a:rPr>
              <a:t>ü</a:t>
            </a:r>
            <a:r>
              <a:rPr dirty="0" sz="2400" spc="5">
                <a:latin typeface="Arial"/>
                <a:cs typeface="Arial"/>
              </a:rPr>
              <a:t>l</a:t>
            </a:r>
            <a:r>
              <a:rPr dirty="0" sz="2400" spc="-5">
                <a:latin typeface="Arial"/>
                <a:cs typeface="Arial"/>
              </a:rPr>
              <a:t>d</a:t>
            </a:r>
            <a:r>
              <a:rPr dirty="0" sz="2400" spc="5">
                <a:latin typeface="Arial"/>
                <a:cs typeface="Arial"/>
              </a:rPr>
              <a:t>e</a:t>
            </a:r>
            <a:r>
              <a:rPr dirty="0" sz="2400">
                <a:latin typeface="Arial"/>
                <a:cs typeface="Arial"/>
              </a:rPr>
              <a:t>ki	iş</a:t>
            </a:r>
            <a:r>
              <a:rPr dirty="0" sz="2400" spc="-15">
                <a:latin typeface="Arial"/>
                <a:cs typeface="Arial"/>
              </a:rPr>
              <a:t>l</a:t>
            </a:r>
            <a:r>
              <a:rPr dirty="0" sz="2400" spc="-5">
                <a:latin typeface="Arial"/>
                <a:cs typeface="Arial"/>
              </a:rPr>
              <a:t>em</a:t>
            </a:r>
            <a:r>
              <a:rPr dirty="0" sz="2400" spc="10">
                <a:latin typeface="Arial"/>
                <a:cs typeface="Arial"/>
              </a:rPr>
              <a:t>l</a:t>
            </a:r>
            <a:r>
              <a:rPr dirty="0" sz="2400" spc="-5">
                <a:latin typeface="Arial"/>
                <a:cs typeface="Arial"/>
              </a:rPr>
              <a:t>e</a:t>
            </a:r>
            <a:r>
              <a:rPr dirty="0" sz="2400">
                <a:latin typeface="Arial"/>
                <a:cs typeface="Arial"/>
              </a:rPr>
              <a:t>r	ar</a:t>
            </a:r>
            <a:r>
              <a:rPr dirty="0" sz="2400" spc="5">
                <a:latin typeface="Arial"/>
                <a:cs typeface="Arial"/>
              </a:rPr>
              <a:t>a</a:t>
            </a:r>
            <a:r>
              <a:rPr dirty="0" sz="2400">
                <a:latin typeface="Arial"/>
                <a:cs typeface="Arial"/>
              </a:rPr>
              <a:t>sın</a:t>
            </a:r>
            <a:r>
              <a:rPr dirty="0" sz="2400" spc="5">
                <a:latin typeface="Arial"/>
                <a:cs typeface="Arial"/>
              </a:rPr>
              <a:t>d</a:t>
            </a:r>
            <a:r>
              <a:rPr dirty="0" sz="240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269240">
              <a:lnSpc>
                <a:spcPts val="2800"/>
              </a:lnSpc>
            </a:pPr>
            <a:r>
              <a:rPr dirty="0" sz="2400">
                <a:latin typeface="Arial"/>
                <a:cs typeface="Arial"/>
              </a:rPr>
              <a:t>denetim ilişkisi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15">
                <a:latin typeface="Arial"/>
                <a:cs typeface="Arial"/>
              </a:rPr>
              <a:t>bulunmaktadır.</a:t>
            </a:r>
            <a:endParaRPr sz="2400">
              <a:latin typeface="Arial"/>
              <a:cs typeface="Arial"/>
            </a:endParaRPr>
          </a:p>
          <a:p>
            <a:pPr marL="269240" indent="-256540">
              <a:lnSpc>
                <a:spcPts val="2800"/>
              </a:lnSpc>
              <a:spcBef>
                <a:spcPts val="1600"/>
              </a:spcBef>
              <a:buClr>
                <a:srgbClr val="1CACE3"/>
              </a:buClr>
              <a:buSzPct val="79166"/>
              <a:buFont typeface="Wingdings"/>
              <a:buChar char=""/>
              <a:tabLst>
                <a:tab pos="269240" algn="l"/>
                <a:tab pos="4885690" algn="l"/>
              </a:tabLst>
            </a:pPr>
            <a:r>
              <a:rPr dirty="0" sz="2400" spc="-5">
                <a:latin typeface="Arial"/>
                <a:cs typeface="Arial"/>
              </a:rPr>
              <a:t>İşlemlerin  birbirleri  </a:t>
            </a:r>
            <a:r>
              <a:rPr dirty="0" sz="2400">
                <a:latin typeface="Arial"/>
                <a:cs typeface="Arial"/>
              </a:rPr>
              <a:t>ile</a:t>
            </a:r>
            <a:r>
              <a:rPr dirty="0" sz="2400" spc="-29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veri</a:t>
            </a:r>
            <a:r>
              <a:rPr dirty="0" sz="2400" spc="3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ilişkisi	</a:t>
            </a:r>
            <a:r>
              <a:rPr dirty="0" sz="2400" spc="-25">
                <a:latin typeface="Arial"/>
                <a:cs typeface="Arial"/>
              </a:rPr>
              <a:t>yoktur, </a:t>
            </a:r>
            <a:r>
              <a:rPr dirty="0" sz="2400">
                <a:latin typeface="Arial"/>
                <a:cs typeface="Arial"/>
              </a:rPr>
              <a:t>ancak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işlem</a:t>
            </a:r>
            <a:endParaRPr sz="2400">
              <a:latin typeface="Arial"/>
              <a:cs typeface="Arial"/>
            </a:endParaRPr>
          </a:p>
          <a:p>
            <a:pPr marL="269240">
              <a:lnSpc>
                <a:spcPts val="2800"/>
              </a:lnSpc>
            </a:pPr>
            <a:r>
              <a:rPr dirty="0" sz="2400" spc="-5">
                <a:latin typeface="Arial"/>
                <a:cs typeface="Arial"/>
              </a:rPr>
              <a:t>sırası</a:t>
            </a:r>
            <a:r>
              <a:rPr dirty="0" sz="2400" spc="-15">
                <a:latin typeface="Arial"/>
                <a:cs typeface="Arial"/>
              </a:rPr>
              <a:t> önemlidir.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00">
              <a:latin typeface="Times New Roman"/>
              <a:cs typeface="Times New Roman"/>
            </a:endParaRPr>
          </a:p>
          <a:p>
            <a:pPr marL="579120" marR="3589654">
              <a:lnSpc>
                <a:spcPct val="120100"/>
              </a:lnSpc>
            </a:pPr>
            <a:r>
              <a:rPr dirty="0" sz="2400" spc="-15">
                <a:latin typeface="Arial"/>
                <a:cs typeface="Arial"/>
              </a:rPr>
              <a:t>Ekran_Goruntusunu_Yaz  </a:t>
            </a:r>
            <a:r>
              <a:rPr dirty="0" sz="2400" spc="-5">
                <a:latin typeface="Arial"/>
                <a:cs typeface="Arial"/>
              </a:rPr>
              <a:t>Giris_Kaydini_Oku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99379" y="3858259"/>
            <a:ext cx="3048000" cy="1275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60"/>
              <a:t>Zamansal</a:t>
            </a:r>
            <a:r>
              <a:rPr dirty="0" spc="-40"/>
              <a:t> </a:t>
            </a:r>
            <a:r>
              <a:rPr dirty="0" spc="-90"/>
              <a:t>Yapışıklık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1871979"/>
            <a:ext cx="7572375" cy="3039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69240" marR="5080" indent="-2565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79166"/>
              <a:buFont typeface="Wingdings"/>
              <a:buChar char=""/>
              <a:tabLst>
                <a:tab pos="269240" algn="l"/>
              </a:tabLst>
            </a:pPr>
            <a:r>
              <a:rPr dirty="0" sz="2400" spc="-5">
                <a:latin typeface="Arial"/>
                <a:cs typeface="Arial"/>
              </a:rPr>
              <a:t>Bir </a:t>
            </a:r>
            <a:r>
              <a:rPr dirty="0" sz="2400">
                <a:latin typeface="Arial"/>
                <a:cs typeface="Arial"/>
              </a:rPr>
              <a:t>modül </a:t>
            </a:r>
            <a:r>
              <a:rPr dirty="0" sz="2400" spc="-5">
                <a:latin typeface="Arial"/>
                <a:cs typeface="Arial"/>
              </a:rPr>
              <a:t>içindeki </a:t>
            </a:r>
            <a:r>
              <a:rPr dirty="0" sz="2400">
                <a:latin typeface="Arial"/>
                <a:cs typeface="Arial"/>
              </a:rPr>
              <a:t>işlemlerin </a:t>
            </a:r>
            <a:r>
              <a:rPr dirty="0" sz="2400" spc="-5">
                <a:latin typeface="Arial"/>
                <a:cs typeface="Arial"/>
              </a:rPr>
              <a:t>belirli </a:t>
            </a:r>
            <a:r>
              <a:rPr dirty="0" sz="2400">
                <a:latin typeface="Arial"/>
                <a:cs typeface="Arial"/>
              </a:rPr>
              <a:t>bir zamanda  </a:t>
            </a:r>
            <a:r>
              <a:rPr dirty="0" sz="2400" spc="-5">
                <a:latin typeface="Arial"/>
                <a:cs typeface="Arial"/>
              </a:rPr>
              <a:t>uygulanması gerekiyor </a:t>
            </a:r>
            <a:r>
              <a:rPr dirty="0" sz="2400" spc="-15">
                <a:latin typeface="Arial"/>
                <a:cs typeface="Arial"/>
              </a:rPr>
              <a:t>ve </a:t>
            </a:r>
            <a:r>
              <a:rPr dirty="0" sz="2400">
                <a:latin typeface="Arial"/>
                <a:cs typeface="Arial"/>
              </a:rPr>
              <a:t>bu işlemlerin kendi  </a:t>
            </a:r>
            <a:r>
              <a:rPr dirty="0" sz="2400" spc="-5">
                <a:latin typeface="Arial"/>
                <a:cs typeface="Arial"/>
              </a:rPr>
              <a:t>aralarında herhangi </a:t>
            </a:r>
            <a:r>
              <a:rPr dirty="0" sz="2400">
                <a:latin typeface="Arial"/>
                <a:cs typeface="Arial"/>
              </a:rPr>
              <a:t>bir ilişkisi </a:t>
            </a:r>
            <a:r>
              <a:rPr dirty="0" sz="2400" spc="-15">
                <a:latin typeface="Arial"/>
                <a:cs typeface="Arial"/>
              </a:rPr>
              <a:t>yok,</a:t>
            </a:r>
            <a:r>
              <a:rPr dirty="0" sz="2400" spc="635">
                <a:latin typeface="Arial"/>
                <a:cs typeface="Arial"/>
              </a:rPr>
              <a:t> </a:t>
            </a:r>
            <a:r>
              <a:rPr dirty="0" sz="2400" spc="-15">
                <a:latin typeface="Arial"/>
                <a:cs typeface="Arial"/>
              </a:rPr>
              <a:t>yani  </a:t>
            </a:r>
            <a:r>
              <a:rPr dirty="0" sz="2400">
                <a:latin typeface="Arial"/>
                <a:cs typeface="Arial"/>
              </a:rPr>
              <a:t>işlemlerin  </a:t>
            </a:r>
            <a:r>
              <a:rPr dirty="0" sz="2400" spc="-5">
                <a:latin typeface="Arial"/>
                <a:cs typeface="Arial"/>
              </a:rPr>
              <a:t>sırası </a:t>
            </a:r>
            <a:r>
              <a:rPr dirty="0" sz="2400">
                <a:latin typeface="Arial"/>
                <a:cs typeface="Arial"/>
              </a:rPr>
              <a:t>önemli değil ise, </a:t>
            </a:r>
            <a:r>
              <a:rPr dirty="0" sz="2400">
                <a:solidFill>
                  <a:srgbClr val="869CDF"/>
                </a:solidFill>
                <a:latin typeface="Arial"/>
                <a:cs typeface="Arial"/>
              </a:rPr>
              <a:t>zamansal </a:t>
            </a:r>
            <a:r>
              <a:rPr dirty="0" sz="2400" spc="-10">
                <a:solidFill>
                  <a:srgbClr val="869CDF"/>
                </a:solidFill>
                <a:latin typeface="Arial"/>
                <a:cs typeface="Arial"/>
              </a:rPr>
              <a:t>yapışıklık</a:t>
            </a:r>
            <a:r>
              <a:rPr dirty="0" sz="2400" spc="15">
                <a:solidFill>
                  <a:srgbClr val="869CDF"/>
                </a:solidFill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vardır.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00">
              <a:latin typeface="Times New Roman"/>
              <a:cs typeface="Times New Roman"/>
            </a:endParaRPr>
          </a:p>
          <a:p>
            <a:pPr marL="579120" marR="4981575">
              <a:lnSpc>
                <a:spcPct val="121300"/>
              </a:lnSpc>
              <a:spcBef>
                <a:spcPts val="5"/>
              </a:spcBef>
            </a:pPr>
            <a:r>
              <a:rPr dirty="0" sz="2000" spc="5">
                <a:latin typeface="Arial"/>
                <a:cs typeface="Arial"/>
              </a:rPr>
              <a:t>Alarm_Zilini_Ac  </a:t>
            </a:r>
            <a:r>
              <a:rPr dirty="0" sz="2000" spc="-5">
                <a:latin typeface="Arial"/>
                <a:cs typeface="Arial"/>
              </a:rPr>
              <a:t>Kapiyi_Ac  </a:t>
            </a:r>
            <a:r>
              <a:rPr dirty="0" sz="2000">
                <a:latin typeface="Arial"/>
                <a:cs typeface="Arial"/>
              </a:rPr>
              <a:t>Kamerayi_Calistir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35465" y="3847846"/>
            <a:ext cx="3525926" cy="21140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65"/>
              <a:t>Mantıksal</a:t>
            </a:r>
            <a:r>
              <a:rPr dirty="0" spc="-85"/>
              <a:t> </a:t>
            </a:r>
            <a:r>
              <a:rPr dirty="0" spc="-90"/>
              <a:t>Yapışıklık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1869440"/>
            <a:ext cx="6879590" cy="2180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240" marR="5080" indent="-2565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79629"/>
              <a:buFont typeface="Wingdings"/>
              <a:buChar char=""/>
              <a:tabLst>
                <a:tab pos="269240" algn="l"/>
              </a:tabLst>
            </a:pPr>
            <a:r>
              <a:rPr dirty="0" sz="2700" spc="-5">
                <a:latin typeface="Arial"/>
                <a:cs typeface="Arial"/>
              </a:rPr>
              <a:t>Mantıksal olarak </a:t>
            </a:r>
            <a:r>
              <a:rPr dirty="0" sz="2700" spc="-20">
                <a:latin typeface="Arial"/>
                <a:cs typeface="Arial"/>
              </a:rPr>
              <a:t>aynı </a:t>
            </a:r>
            <a:r>
              <a:rPr dirty="0" sz="2700" spc="-5">
                <a:latin typeface="Arial"/>
                <a:cs typeface="Arial"/>
              </a:rPr>
              <a:t>türdeki işlemlerin bir  </a:t>
            </a:r>
            <a:r>
              <a:rPr dirty="0" sz="2700" spc="-15">
                <a:latin typeface="Arial"/>
                <a:cs typeface="Arial"/>
              </a:rPr>
              <a:t>araya </a:t>
            </a:r>
            <a:r>
              <a:rPr dirty="0" sz="2700" spc="-10">
                <a:latin typeface="Arial"/>
                <a:cs typeface="Arial"/>
              </a:rPr>
              <a:t>toplandığı </a:t>
            </a:r>
            <a:r>
              <a:rPr dirty="0" sz="2700" spc="-5">
                <a:latin typeface="Arial"/>
                <a:cs typeface="Arial"/>
              </a:rPr>
              <a:t>modüller </a:t>
            </a:r>
            <a:r>
              <a:rPr dirty="0" sz="2700" spc="-5">
                <a:solidFill>
                  <a:srgbClr val="869CDF"/>
                </a:solidFill>
                <a:latin typeface="Arial"/>
                <a:cs typeface="Arial"/>
              </a:rPr>
              <a:t>mantıksal </a:t>
            </a:r>
            <a:r>
              <a:rPr dirty="0" sz="2700" spc="-20">
                <a:solidFill>
                  <a:srgbClr val="869CDF"/>
                </a:solidFill>
                <a:latin typeface="Arial"/>
                <a:cs typeface="Arial"/>
              </a:rPr>
              <a:t>yapışık </a:t>
            </a:r>
            <a:r>
              <a:rPr dirty="0" sz="2700" spc="-20">
                <a:latin typeface="Arial"/>
                <a:cs typeface="Arial"/>
              </a:rPr>
              <a:t> </a:t>
            </a:r>
            <a:r>
              <a:rPr dirty="0" sz="2700" spc="-5">
                <a:latin typeface="Arial"/>
                <a:cs typeface="Arial"/>
              </a:rPr>
              <a:t>olarak</a:t>
            </a:r>
            <a:r>
              <a:rPr dirty="0" sz="2700" spc="-10">
                <a:latin typeface="Arial"/>
                <a:cs typeface="Arial"/>
              </a:rPr>
              <a:t> </a:t>
            </a:r>
            <a:r>
              <a:rPr dirty="0" sz="2700" spc="-25">
                <a:latin typeface="Arial"/>
                <a:cs typeface="Arial"/>
              </a:rPr>
              <a:t>adlandırılır.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9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2300" spc="5">
                <a:latin typeface="Arial"/>
                <a:cs typeface="Arial"/>
              </a:rPr>
              <a:t>Dizilere </a:t>
            </a:r>
            <a:r>
              <a:rPr dirty="0" sz="2300" spc="10">
                <a:latin typeface="Arial"/>
                <a:cs typeface="Arial"/>
              </a:rPr>
              <a:t>değer atama</a:t>
            </a:r>
            <a:r>
              <a:rPr dirty="0" sz="2300" spc="-100">
                <a:latin typeface="Arial"/>
                <a:cs typeface="Arial"/>
              </a:rPr>
              <a:t> </a:t>
            </a:r>
            <a:r>
              <a:rPr dirty="0" sz="2300" spc="5">
                <a:latin typeface="Arial"/>
                <a:cs typeface="Arial"/>
              </a:rPr>
              <a:t>işlemleri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16591" y="3380740"/>
            <a:ext cx="2121537" cy="24602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66313" y="4417050"/>
            <a:ext cx="1420424" cy="1569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07559" y="4782820"/>
            <a:ext cx="1059180" cy="360680"/>
          </a:xfrm>
          <a:custGeom>
            <a:avLst/>
            <a:gdLst/>
            <a:ahLst/>
            <a:cxnLst/>
            <a:rect l="l" t="t" r="r" b="b"/>
            <a:pathLst>
              <a:path w="1059179" h="360679">
                <a:moveTo>
                  <a:pt x="180339" y="0"/>
                </a:moveTo>
                <a:lnTo>
                  <a:pt x="0" y="180339"/>
                </a:lnTo>
                <a:lnTo>
                  <a:pt x="180339" y="360679"/>
                </a:lnTo>
                <a:lnTo>
                  <a:pt x="180339" y="270509"/>
                </a:lnTo>
                <a:lnTo>
                  <a:pt x="969010" y="270509"/>
                </a:lnTo>
                <a:lnTo>
                  <a:pt x="1059179" y="180339"/>
                </a:lnTo>
                <a:lnTo>
                  <a:pt x="969009" y="90169"/>
                </a:lnTo>
                <a:lnTo>
                  <a:pt x="180339" y="90169"/>
                </a:lnTo>
                <a:lnTo>
                  <a:pt x="180339" y="0"/>
                </a:lnTo>
                <a:close/>
              </a:path>
              <a:path w="1059179" h="360679">
                <a:moveTo>
                  <a:pt x="969010" y="270509"/>
                </a:moveTo>
                <a:lnTo>
                  <a:pt x="878839" y="270509"/>
                </a:lnTo>
                <a:lnTo>
                  <a:pt x="878839" y="360679"/>
                </a:lnTo>
                <a:lnTo>
                  <a:pt x="969010" y="270509"/>
                </a:lnTo>
                <a:close/>
              </a:path>
              <a:path w="1059179" h="360679">
                <a:moveTo>
                  <a:pt x="878839" y="0"/>
                </a:moveTo>
                <a:lnTo>
                  <a:pt x="878839" y="90169"/>
                </a:lnTo>
                <a:lnTo>
                  <a:pt x="969009" y="90169"/>
                </a:lnTo>
                <a:lnTo>
                  <a:pt x="878839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07559" y="4782820"/>
            <a:ext cx="1059180" cy="360680"/>
          </a:xfrm>
          <a:custGeom>
            <a:avLst/>
            <a:gdLst/>
            <a:ahLst/>
            <a:cxnLst/>
            <a:rect l="l" t="t" r="r" b="b"/>
            <a:pathLst>
              <a:path w="1059179" h="360679">
                <a:moveTo>
                  <a:pt x="0" y="180339"/>
                </a:moveTo>
                <a:lnTo>
                  <a:pt x="180339" y="0"/>
                </a:lnTo>
                <a:lnTo>
                  <a:pt x="180339" y="90169"/>
                </a:lnTo>
                <a:lnTo>
                  <a:pt x="878839" y="90169"/>
                </a:lnTo>
                <a:lnTo>
                  <a:pt x="878839" y="0"/>
                </a:lnTo>
                <a:lnTo>
                  <a:pt x="1059179" y="180339"/>
                </a:lnTo>
                <a:lnTo>
                  <a:pt x="878839" y="360679"/>
                </a:lnTo>
                <a:lnTo>
                  <a:pt x="878839" y="270509"/>
                </a:lnTo>
                <a:lnTo>
                  <a:pt x="180339" y="270509"/>
                </a:lnTo>
                <a:lnTo>
                  <a:pt x="180339" y="360679"/>
                </a:lnTo>
                <a:lnTo>
                  <a:pt x="0" y="180339"/>
                </a:lnTo>
                <a:close/>
              </a:path>
            </a:pathLst>
          </a:custGeom>
          <a:ln w="15239">
            <a:solidFill>
              <a:srgbClr val="117D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65"/>
              <a:t>Gelişigüzel</a:t>
            </a:r>
            <a:r>
              <a:rPr dirty="0" spc="-70"/>
              <a:t> </a:t>
            </a:r>
            <a:r>
              <a:rPr dirty="0" spc="-90"/>
              <a:t>Yapışıklık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1869440"/>
            <a:ext cx="7231380" cy="2635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79629"/>
              <a:buFont typeface="Wingdings"/>
              <a:buChar char=""/>
              <a:tabLst>
                <a:tab pos="269240" algn="l"/>
              </a:tabLst>
            </a:pPr>
            <a:r>
              <a:rPr dirty="0" sz="2700" spc="-5">
                <a:latin typeface="Arial"/>
                <a:cs typeface="Arial"/>
              </a:rPr>
              <a:t>İşlemler </a:t>
            </a:r>
            <a:r>
              <a:rPr dirty="0" sz="2700" spc="-10">
                <a:latin typeface="Arial"/>
                <a:cs typeface="Arial"/>
              </a:rPr>
              <a:t>arasında </a:t>
            </a:r>
            <a:r>
              <a:rPr dirty="0" sz="2700" spc="-5">
                <a:latin typeface="Arial"/>
                <a:cs typeface="Arial"/>
              </a:rPr>
              <a:t>herhangi bir ilişki</a:t>
            </a:r>
            <a:r>
              <a:rPr dirty="0" sz="2700" spc="-35">
                <a:latin typeface="Arial"/>
                <a:cs typeface="Arial"/>
              </a:rPr>
              <a:t> </a:t>
            </a:r>
            <a:r>
              <a:rPr dirty="0" sz="2700" spc="-5">
                <a:latin typeface="Arial"/>
                <a:cs typeface="Arial"/>
              </a:rPr>
              <a:t>bulunmaz.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>
              <a:latin typeface="Times New Roman"/>
              <a:cs typeface="Times New Roman"/>
            </a:endParaRPr>
          </a:p>
          <a:p>
            <a:pPr marL="579120" marR="2403475">
              <a:lnSpc>
                <a:spcPct val="121600"/>
              </a:lnSpc>
            </a:pPr>
            <a:r>
              <a:rPr dirty="0" sz="2300" spc="5">
                <a:latin typeface="Arial"/>
                <a:cs typeface="Arial"/>
              </a:rPr>
              <a:t>Ara_Kayit_Oku  B_dizisine_baslangic_deger_ata  </a:t>
            </a:r>
            <a:r>
              <a:rPr dirty="0" sz="2300" spc="10">
                <a:latin typeface="Arial"/>
                <a:cs typeface="Arial"/>
              </a:rPr>
              <a:t>Stok_kutugu_oku  </a:t>
            </a:r>
            <a:r>
              <a:rPr dirty="0" sz="2300" spc="5">
                <a:latin typeface="Arial"/>
                <a:cs typeface="Arial"/>
              </a:rPr>
              <a:t>Hata_iletisi_yaz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64379" y="3040379"/>
            <a:ext cx="3634739" cy="2451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112522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pc="-65"/>
              <a:t>Ö</a:t>
            </a:r>
            <a:r>
              <a:rPr dirty="0" u="none" spc="-190"/>
              <a:t>z</a:t>
            </a:r>
            <a:r>
              <a:rPr dirty="0" u="none" spc="-75"/>
              <a:t>e</a:t>
            </a:r>
            <a:r>
              <a:rPr dirty="0" u="none"/>
              <a:t>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617219" y="1765617"/>
            <a:ext cx="7486650" cy="4314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4940" indent="-1422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dirty="0" sz="1400" spc="-25">
                <a:solidFill>
                  <a:srgbClr val="404040"/>
                </a:solidFill>
                <a:latin typeface="Arial"/>
                <a:cs typeface="Arial"/>
              </a:rPr>
              <a:t>Tasarım, </a:t>
            </a:r>
            <a:r>
              <a:rPr dirty="0" sz="1400">
                <a:solidFill>
                  <a:srgbClr val="404040"/>
                </a:solidFill>
                <a:latin typeface="Arial"/>
                <a:cs typeface="Arial"/>
              </a:rPr>
              <a:t>Sistem Analizi </a:t>
            </a:r>
            <a:r>
              <a:rPr dirty="0" sz="1400" spc="-5">
                <a:solidFill>
                  <a:srgbClr val="404040"/>
                </a:solidFill>
                <a:latin typeface="Arial"/>
                <a:cs typeface="Arial"/>
              </a:rPr>
              <a:t>çalışması </a:t>
            </a:r>
            <a:r>
              <a:rPr dirty="0" sz="1400">
                <a:solidFill>
                  <a:srgbClr val="404040"/>
                </a:solidFill>
                <a:latin typeface="Arial"/>
                <a:cs typeface="Arial"/>
              </a:rPr>
              <a:t>sonucunda </a:t>
            </a:r>
            <a:r>
              <a:rPr dirty="0" sz="1400" spc="-5">
                <a:solidFill>
                  <a:srgbClr val="404040"/>
                </a:solidFill>
                <a:latin typeface="Arial"/>
                <a:cs typeface="Arial"/>
              </a:rPr>
              <a:t>üretilen </a:t>
            </a:r>
            <a:r>
              <a:rPr dirty="0" sz="1400" spc="-10">
                <a:solidFill>
                  <a:srgbClr val="404040"/>
                </a:solidFill>
                <a:latin typeface="Arial"/>
                <a:cs typeface="Arial"/>
              </a:rPr>
              <a:t>Mantıksal </a:t>
            </a:r>
            <a:r>
              <a:rPr dirty="0" sz="1400" spc="-5">
                <a:solidFill>
                  <a:srgbClr val="404040"/>
                </a:solidFill>
                <a:latin typeface="Arial"/>
                <a:cs typeface="Arial"/>
              </a:rPr>
              <a:t>Modelin </a:t>
            </a:r>
            <a:r>
              <a:rPr dirty="0" sz="1400">
                <a:solidFill>
                  <a:srgbClr val="404040"/>
                </a:solidFill>
                <a:latin typeface="Arial"/>
                <a:cs typeface="Arial"/>
              </a:rPr>
              <a:t>Fiziksel</a:t>
            </a:r>
            <a:r>
              <a:rPr dirty="0" sz="1400" spc="-1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Arial"/>
                <a:cs typeface="Arial"/>
              </a:rPr>
              <a:t>Modele</a:t>
            </a:r>
            <a:endParaRPr sz="1400">
              <a:latin typeface="Arial"/>
              <a:cs typeface="Arial"/>
            </a:endParaRPr>
          </a:p>
          <a:p>
            <a:pPr marL="103505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solidFill>
                  <a:srgbClr val="404040"/>
                </a:solidFill>
                <a:latin typeface="Arial"/>
                <a:cs typeface="Arial"/>
              </a:rPr>
              <a:t>dönüştürülme</a:t>
            </a:r>
            <a:r>
              <a:rPr dirty="0" sz="14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404040"/>
                </a:solidFill>
                <a:latin typeface="Arial"/>
                <a:cs typeface="Arial"/>
              </a:rPr>
              <a:t>çalışmasıdır.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154940" indent="-142240"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dirty="0" sz="1400" spc="-30">
                <a:solidFill>
                  <a:srgbClr val="404040"/>
                </a:solidFill>
                <a:latin typeface="Arial"/>
                <a:cs typeface="Arial"/>
              </a:rPr>
              <a:t>Tasarım </a:t>
            </a:r>
            <a:r>
              <a:rPr dirty="0" sz="1400" spc="-5">
                <a:solidFill>
                  <a:srgbClr val="404040"/>
                </a:solidFill>
                <a:latin typeface="Arial"/>
                <a:cs typeface="Arial"/>
              </a:rPr>
              <a:t>kavramları: Soyutlama, İyileştirme </a:t>
            </a:r>
            <a:r>
              <a:rPr dirty="0" sz="140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dirty="0" sz="1400" spc="-5">
                <a:solidFill>
                  <a:srgbClr val="404040"/>
                </a:solidFill>
                <a:latin typeface="Arial"/>
                <a:cs typeface="Arial"/>
              </a:rPr>
              <a:t>Modülerlik </a:t>
            </a:r>
            <a:r>
              <a:rPr dirty="0" sz="1400">
                <a:solidFill>
                  <a:srgbClr val="404040"/>
                </a:solidFill>
                <a:latin typeface="Arial"/>
                <a:cs typeface="Arial"/>
              </a:rPr>
              <a:t>olmak </a:t>
            </a:r>
            <a:r>
              <a:rPr dirty="0" sz="1400" spc="-5">
                <a:solidFill>
                  <a:srgbClr val="404040"/>
                </a:solidFill>
                <a:latin typeface="Arial"/>
                <a:cs typeface="Arial"/>
              </a:rPr>
              <a:t>üzere </a:t>
            </a:r>
            <a:r>
              <a:rPr dirty="0" sz="1400">
                <a:solidFill>
                  <a:srgbClr val="404040"/>
                </a:solidFill>
                <a:latin typeface="Arial"/>
                <a:cs typeface="Arial"/>
              </a:rPr>
              <a:t>3</a:t>
            </a:r>
            <a:r>
              <a:rPr dirty="0" sz="1400" spc="-15">
                <a:solidFill>
                  <a:srgbClr val="404040"/>
                </a:solidFill>
                <a:latin typeface="Arial"/>
                <a:cs typeface="Arial"/>
              </a:rPr>
              <a:t> çeşittir.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1CACE3"/>
              </a:buClr>
              <a:buFont typeface="Wingdings"/>
              <a:buChar char=""/>
            </a:pPr>
            <a:endParaRPr sz="1200">
              <a:latin typeface="Times New Roman"/>
              <a:cs typeface="Times New Roman"/>
            </a:endParaRPr>
          </a:p>
          <a:p>
            <a:pPr marL="103505" marR="5080" indent="-91440">
              <a:lnSpc>
                <a:spcPct val="100000"/>
              </a:lnSpc>
              <a:buClr>
                <a:srgbClr val="1CACE3"/>
              </a:buClr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dirty="0" sz="1400" spc="-25">
                <a:latin typeface="Arial"/>
                <a:cs typeface="Arial"/>
              </a:rPr>
              <a:t>Yapı Tasarımı, </a:t>
            </a:r>
            <a:r>
              <a:rPr dirty="0" sz="1400" spc="-10">
                <a:latin typeface="Arial"/>
                <a:cs typeface="Arial"/>
              </a:rPr>
              <a:t>arayüz tasarımı </a:t>
            </a:r>
            <a:r>
              <a:rPr dirty="0" sz="1400">
                <a:latin typeface="Arial"/>
                <a:cs typeface="Arial"/>
              </a:rPr>
              <a:t>ve </a:t>
            </a:r>
            <a:r>
              <a:rPr dirty="0" sz="1400" spc="-5">
                <a:latin typeface="Arial"/>
                <a:cs typeface="Arial"/>
              </a:rPr>
              <a:t>süreç </a:t>
            </a:r>
            <a:r>
              <a:rPr dirty="0" sz="1400" spc="-10">
                <a:latin typeface="Arial"/>
                <a:cs typeface="Arial"/>
              </a:rPr>
              <a:t>tasarımından </a:t>
            </a:r>
            <a:r>
              <a:rPr dirty="0" sz="1400" spc="-5">
                <a:latin typeface="Arial"/>
                <a:cs typeface="Arial"/>
              </a:rPr>
              <a:t>önce </a:t>
            </a:r>
            <a:r>
              <a:rPr dirty="0" sz="1400" spc="-10">
                <a:latin typeface="Arial"/>
                <a:cs typeface="Arial"/>
              </a:rPr>
              <a:t>yapılması </a:t>
            </a:r>
            <a:r>
              <a:rPr dirty="0" sz="1400" spc="-5">
                <a:latin typeface="Arial"/>
                <a:cs typeface="Arial"/>
              </a:rPr>
              <a:t>gereken </a:t>
            </a:r>
            <a:r>
              <a:rPr dirty="0" sz="1400">
                <a:latin typeface="Arial"/>
                <a:cs typeface="Arial"/>
              </a:rPr>
              <a:t>ilk </a:t>
            </a:r>
            <a:r>
              <a:rPr dirty="0" sz="1400" spc="-10">
                <a:latin typeface="Arial"/>
                <a:cs typeface="Arial"/>
              </a:rPr>
              <a:t>tasarım </a:t>
            </a:r>
            <a:r>
              <a:rPr dirty="0" sz="1400" spc="-5">
                <a:latin typeface="Arial"/>
                <a:cs typeface="Arial"/>
              </a:rPr>
              <a:t>veri  </a:t>
            </a:r>
            <a:r>
              <a:rPr dirty="0" sz="1400" spc="-20">
                <a:latin typeface="Arial"/>
                <a:cs typeface="Arial"/>
              </a:rPr>
              <a:t>tasarımıdır.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1CACE3"/>
              </a:buClr>
              <a:buFont typeface="Wingdings"/>
              <a:buChar char=""/>
            </a:pPr>
            <a:endParaRPr sz="1200">
              <a:latin typeface="Times New Roman"/>
              <a:cs typeface="Times New Roman"/>
            </a:endParaRPr>
          </a:p>
          <a:p>
            <a:pPr marL="154940" indent="-142240">
              <a:lnSpc>
                <a:spcPct val="100000"/>
              </a:lnSpc>
              <a:buClr>
                <a:srgbClr val="1CACE3"/>
              </a:buClr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dirty="0" sz="1400" spc="-25">
                <a:latin typeface="Arial"/>
                <a:cs typeface="Arial"/>
              </a:rPr>
              <a:t>Veri </a:t>
            </a:r>
            <a:r>
              <a:rPr dirty="0" sz="1400" spc="-5">
                <a:latin typeface="Arial"/>
                <a:cs typeface="Arial"/>
              </a:rPr>
              <a:t>Akışları </a:t>
            </a:r>
            <a:r>
              <a:rPr dirty="0" sz="1400">
                <a:latin typeface="Arial"/>
                <a:cs typeface="Arial"/>
              </a:rPr>
              <a:t>Üç </a:t>
            </a:r>
            <a:r>
              <a:rPr dirty="0" sz="1400" spc="-5">
                <a:latin typeface="Arial"/>
                <a:cs typeface="Arial"/>
              </a:rPr>
              <a:t>parçada incelenebilir: Girdi </a:t>
            </a:r>
            <a:r>
              <a:rPr dirty="0" sz="1400" spc="-10">
                <a:latin typeface="Arial"/>
                <a:cs typeface="Arial"/>
              </a:rPr>
              <a:t>Akışı, Çıktı </a:t>
            </a:r>
            <a:r>
              <a:rPr dirty="0" sz="1400" spc="-5">
                <a:latin typeface="Arial"/>
                <a:cs typeface="Arial"/>
              </a:rPr>
              <a:t>Akışı </a:t>
            </a:r>
            <a:r>
              <a:rPr dirty="0" sz="1400">
                <a:latin typeface="Arial"/>
                <a:cs typeface="Arial"/>
              </a:rPr>
              <a:t>ve </a:t>
            </a:r>
            <a:r>
              <a:rPr dirty="0" sz="1400" spc="-5">
                <a:latin typeface="Arial"/>
                <a:cs typeface="Arial"/>
              </a:rPr>
              <a:t>İşlem</a:t>
            </a:r>
            <a:r>
              <a:rPr dirty="0" sz="1400" spc="-2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Akışı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1CACE3"/>
              </a:buClr>
              <a:buFont typeface="Wingdings"/>
              <a:buChar char=""/>
            </a:pPr>
            <a:endParaRPr sz="1200">
              <a:latin typeface="Times New Roman"/>
              <a:cs typeface="Times New Roman"/>
            </a:endParaRPr>
          </a:p>
          <a:p>
            <a:pPr marL="154940" indent="-142240">
              <a:lnSpc>
                <a:spcPct val="100000"/>
              </a:lnSpc>
              <a:buClr>
                <a:srgbClr val="1CACE3"/>
              </a:buClr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dirty="0" sz="1400" spc="-5">
                <a:latin typeface="Arial"/>
                <a:cs typeface="Arial"/>
              </a:rPr>
              <a:t>Süreç </a:t>
            </a:r>
            <a:r>
              <a:rPr dirty="0" sz="1400" spc="-10">
                <a:latin typeface="Arial"/>
                <a:cs typeface="Arial"/>
              </a:rPr>
              <a:t>tasarımı; </a:t>
            </a:r>
            <a:r>
              <a:rPr dirty="0" sz="1400">
                <a:latin typeface="Arial"/>
                <a:cs typeface="Arial"/>
              </a:rPr>
              <a:t>veri, </a:t>
            </a:r>
            <a:r>
              <a:rPr dirty="0" sz="1400" spc="-10">
                <a:latin typeface="Arial"/>
                <a:cs typeface="Arial"/>
              </a:rPr>
              <a:t>yapı </a:t>
            </a:r>
            <a:r>
              <a:rPr dirty="0" sz="1400">
                <a:latin typeface="Arial"/>
                <a:cs typeface="Arial"/>
              </a:rPr>
              <a:t>ve </a:t>
            </a:r>
            <a:r>
              <a:rPr dirty="0" sz="1400" spc="-5">
                <a:latin typeface="Arial"/>
                <a:cs typeface="Arial"/>
              </a:rPr>
              <a:t>ara </a:t>
            </a:r>
            <a:r>
              <a:rPr dirty="0" sz="1400" spc="-15">
                <a:latin typeface="Arial"/>
                <a:cs typeface="Arial"/>
              </a:rPr>
              <a:t>yüz </a:t>
            </a:r>
            <a:r>
              <a:rPr dirty="0" sz="1400" spc="-10">
                <a:latin typeface="Arial"/>
                <a:cs typeface="Arial"/>
              </a:rPr>
              <a:t>tasarımından </a:t>
            </a:r>
            <a:r>
              <a:rPr dirty="0" sz="1400" spc="-5">
                <a:latin typeface="Arial"/>
                <a:cs typeface="Arial"/>
              </a:rPr>
              <a:t>sonra</a:t>
            </a:r>
            <a:r>
              <a:rPr dirty="0" sz="1400" spc="105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yapılır.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1CACE3"/>
              </a:buClr>
              <a:buFont typeface="Wingdings"/>
              <a:buChar char=""/>
            </a:pPr>
            <a:endParaRPr sz="1200">
              <a:latin typeface="Times New Roman"/>
              <a:cs typeface="Times New Roman"/>
            </a:endParaRPr>
          </a:p>
          <a:p>
            <a:pPr marL="154940" indent="-142240">
              <a:lnSpc>
                <a:spcPct val="100000"/>
              </a:lnSpc>
              <a:buClr>
                <a:srgbClr val="1CACE3"/>
              </a:buClr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dirty="0" sz="1400" spc="-5">
                <a:latin typeface="Arial"/>
                <a:cs typeface="Arial"/>
              </a:rPr>
              <a:t>Program </a:t>
            </a:r>
            <a:r>
              <a:rPr dirty="0" sz="1400" spc="-10">
                <a:latin typeface="Arial"/>
                <a:cs typeface="Arial"/>
              </a:rPr>
              <a:t>Akış Diyagramları: </a:t>
            </a:r>
            <a:r>
              <a:rPr dirty="0" sz="1400" spc="-25">
                <a:latin typeface="Arial"/>
                <a:cs typeface="Arial"/>
              </a:rPr>
              <a:t>Tekrarlı, </a:t>
            </a:r>
            <a:r>
              <a:rPr dirty="0" sz="1400" spc="-15">
                <a:latin typeface="Arial"/>
                <a:cs typeface="Arial"/>
              </a:rPr>
              <a:t>ardışıl </a:t>
            </a:r>
            <a:r>
              <a:rPr dirty="0" sz="1400">
                <a:latin typeface="Arial"/>
                <a:cs typeface="Arial"/>
              </a:rPr>
              <a:t>ve koşullu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şeklindedir.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CACE3"/>
              </a:buClr>
              <a:buFont typeface="Wingdings"/>
              <a:buChar char=""/>
            </a:pPr>
            <a:endParaRPr sz="1150">
              <a:latin typeface="Times New Roman"/>
              <a:cs typeface="Times New Roman"/>
            </a:endParaRPr>
          </a:p>
          <a:p>
            <a:pPr marL="103505">
              <a:lnSpc>
                <a:spcPct val="100000"/>
              </a:lnSpc>
            </a:pP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Tasarlanması Gereken Ortak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Alt</a:t>
            </a:r>
            <a:r>
              <a:rPr dirty="0" sz="14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Sistemler;</a:t>
            </a:r>
            <a:endParaRPr sz="1400">
              <a:latin typeface="Calibri"/>
              <a:cs typeface="Calibri"/>
            </a:endParaRPr>
          </a:p>
          <a:p>
            <a:pPr lvl="1" marL="396240" indent="-183515">
              <a:lnSpc>
                <a:spcPct val="100000"/>
              </a:lnSpc>
              <a:spcBef>
                <a:spcPts val="240"/>
              </a:spcBef>
              <a:buClr>
                <a:srgbClr val="1CACE3"/>
              </a:buClr>
              <a:buSzPct val="78571"/>
              <a:buFont typeface="Calibri"/>
              <a:buChar char="◦"/>
              <a:tabLst>
                <a:tab pos="396240" algn="l"/>
                <a:tab pos="396875" algn="l"/>
              </a:tabLst>
            </a:pPr>
            <a:r>
              <a:rPr dirty="0" sz="1400" spc="-10">
                <a:latin typeface="Arial"/>
                <a:cs typeface="Arial"/>
              </a:rPr>
              <a:t>Yetkilendirme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altsistemi</a:t>
            </a:r>
            <a:endParaRPr sz="1400">
              <a:latin typeface="Arial"/>
              <a:cs typeface="Arial"/>
            </a:endParaRPr>
          </a:p>
          <a:p>
            <a:pPr lvl="1" marL="396240" indent="-183515">
              <a:lnSpc>
                <a:spcPct val="100000"/>
              </a:lnSpc>
              <a:buClr>
                <a:srgbClr val="1CACE3"/>
              </a:buClr>
              <a:buSzPct val="78571"/>
              <a:buFont typeface="Calibri"/>
              <a:buChar char="◦"/>
              <a:tabLst>
                <a:tab pos="396240" algn="l"/>
                <a:tab pos="396875" algn="l"/>
              </a:tabLst>
            </a:pPr>
            <a:r>
              <a:rPr dirty="0" sz="1400" spc="-5">
                <a:latin typeface="Arial"/>
                <a:cs typeface="Arial"/>
              </a:rPr>
              <a:t>Güvenlik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altsistemi</a:t>
            </a:r>
            <a:endParaRPr sz="1400">
              <a:latin typeface="Arial"/>
              <a:cs typeface="Arial"/>
            </a:endParaRPr>
          </a:p>
          <a:p>
            <a:pPr lvl="1" marL="396240" indent="-183515">
              <a:lnSpc>
                <a:spcPct val="100000"/>
              </a:lnSpc>
              <a:buClr>
                <a:srgbClr val="1CACE3"/>
              </a:buClr>
              <a:buSzPct val="78571"/>
              <a:buFont typeface="Calibri"/>
              <a:buChar char="◦"/>
              <a:tabLst>
                <a:tab pos="396240" algn="l"/>
                <a:tab pos="396875" algn="l"/>
              </a:tabLst>
            </a:pPr>
            <a:r>
              <a:rPr dirty="0" sz="1400" spc="-15">
                <a:latin typeface="Arial"/>
                <a:cs typeface="Arial"/>
              </a:rPr>
              <a:t>Yedekleme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altsistemi</a:t>
            </a:r>
            <a:endParaRPr sz="1400">
              <a:latin typeface="Arial"/>
              <a:cs typeface="Arial"/>
            </a:endParaRPr>
          </a:p>
          <a:p>
            <a:pPr lvl="1" marL="396240" indent="-183515">
              <a:lnSpc>
                <a:spcPct val="100000"/>
              </a:lnSpc>
              <a:buClr>
                <a:srgbClr val="1CACE3"/>
              </a:buClr>
              <a:buSzPct val="78571"/>
              <a:buFont typeface="Calibri"/>
              <a:buChar char="◦"/>
              <a:tabLst>
                <a:tab pos="396240" algn="l"/>
                <a:tab pos="396875" algn="l"/>
              </a:tabLst>
            </a:pPr>
            <a:r>
              <a:rPr dirty="0" sz="1400" spc="-25">
                <a:latin typeface="Arial"/>
                <a:cs typeface="Arial"/>
              </a:rPr>
              <a:t>Veri </a:t>
            </a:r>
            <a:r>
              <a:rPr dirty="0" sz="1400" spc="-5">
                <a:latin typeface="Arial"/>
                <a:cs typeface="Arial"/>
              </a:rPr>
              <a:t>transferi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altsistemi</a:t>
            </a:r>
            <a:endParaRPr sz="1400">
              <a:latin typeface="Arial"/>
              <a:cs typeface="Arial"/>
            </a:endParaRPr>
          </a:p>
          <a:p>
            <a:pPr lvl="1" marL="396240" indent="-183515">
              <a:lnSpc>
                <a:spcPts val="1660"/>
              </a:lnSpc>
              <a:buClr>
                <a:srgbClr val="1CACE3"/>
              </a:buClr>
              <a:buSzPct val="78571"/>
              <a:buFont typeface="Calibri"/>
              <a:buChar char="◦"/>
              <a:tabLst>
                <a:tab pos="396240" algn="l"/>
                <a:tab pos="396875" algn="l"/>
              </a:tabLst>
            </a:pPr>
            <a:r>
              <a:rPr dirty="0" sz="1400" spc="-5">
                <a:latin typeface="Arial"/>
                <a:cs typeface="Arial"/>
              </a:rPr>
              <a:t>Arşiv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altsistemi</a:t>
            </a:r>
            <a:endParaRPr sz="1400">
              <a:latin typeface="Arial"/>
              <a:cs typeface="Arial"/>
            </a:endParaRPr>
          </a:p>
          <a:p>
            <a:pPr lvl="1" marL="396240" indent="-183515">
              <a:lnSpc>
                <a:spcPts val="1660"/>
              </a:lnSpc>
              <a:buClr>
                <a:srgbClr val="1CACE3"/>
              </a:buClr>
              <a:buSzPct val="78571"/>
              <a:buFont typeface="Calibri"/>
              <a:buChar char="◦"/>
              <a:tabLst>
                <a:tab pos="396240" algn="l"/>
                <a:tab pos="396875" algn="l"/>
                <a:tab pos="2469515" algn="l"/>
              </a:tabLst>
            </a:pPr>
            <a:r>
              <a:rPr dirty="0" sz="1400" spc="-5">
                <a:latin typeface="Arial"/>
                <a:cs typeface="Arial"/>
              </a:rPr>
              <a:t>Dönüştürme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altsistemi	</a:t>
            </a:r>
            <a:r>
              <a:rPr dirty="0" sz="1400" spc="-10">
                <a:latin typeface="Arial"/>
                <a:cs typeface="Arial"/>
              </a:rPr>
              <a:t>şeklindedir.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173418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pc="-55"/>
              <a:t>Sorular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617219" y="1737677"/>
            <a:ext cx="7459980" cy="4409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tasarım sürecinin temel işlemlerini sayınız. E-R diyagramı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çizerek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ilişkilerini</a:t>
            </a:r>
            <a:r>
              <a:rPr dirty="0" sz="1400" spc="1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gösteriniz.</a:t>
            </a:r>
            <a:endParaRPr sz="1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45"/>
              </a:spcBef>
              <a:buClr>
                <a:srgbClr val="1CACE3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Geliştireceğiniz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uygulama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için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ekran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şablonunuzu</a:t>
            </a: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belirleyiniz.</a:t>
            </a:r>
            <a:endParaRPr sz="1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20"/>
              </a:spcBef>
              <a:buClr>
                <a:srgbClr val="1CACE3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Bağlaşım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ve yapışıklık kavramlarını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açıklayınız.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Program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bakımı ile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ilişkilerini</a:t>
            </a:r>
            <a:r>
              <a:rPr dirty="0" sz="14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belirtiniz.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CACE3"/>
              </a:buClr>
              <a:buFont typeface="Calibri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marL="355600" marR="26034" indent="-343535">
              <a:lnSpc>
                <a:spcPts val="1520"/>
              </a:lnSpc>
              <a:buClr>
                <a:srgbClr val="1CACE3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sistem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tümüyle bağlaşımsız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biçimde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tasarlanabilir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mi? </a:t>
            </a:r>
            <a:r>
              <a:rPr dirty="0" sz="1400" spc="-25">
                <a:solidFill>
                  <a:srgbClr val="404040"/>
                </a:solidFill>
                <a:latin typeface="Calibri"/>
                <a:cs typeface="Calibri"/>
              </a:rPr>
              <a:t>Yani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sistemin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tüm modülleri arasında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hiç  bağlaşım olmadan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tasarım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yapılabilir</a:t>
            </a:r>
            <a:r>
              <a:rPr dirty="0" sz="1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mi?</a:t>
            </a:r>
            <a:endParaRPr sz="1400">
              <a:latin typeface="Calibri"/>
              <a:cs typeface="Calibri"/>
            </a:endParaRPr>
          </a:p>
          <a:p>
            <a:pPr marL="355600" indent="-343535">
              <a:lnSpc>
                <a:spcPts val="1600"/>
              </a:lnSpc>
              <a:spcBef>
                <a:spcPts val="1195"/>
              </a:spcBef>
              <a:buClr>
                <a:srgbClr val="1CACE3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Tümüyle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işlevsel yapışık modüllerden oluşan bir </a:t>
            </a: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sistem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tasarlanabilir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mi? Neden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yapılabilir?</a:t>
            </a:r>
            <a:r>
              <a:rPr dirty="0" sz="1400" spc="1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Neden</a:t>
            </a:r>
            <a:endParaRPr sz="1400">
              <a:latin typeface="Calibri"/>
              <a:cs typeface="Calibri"/>
            </a:endParaRPr>
          </a:p>
          <a:p>
            <a:pPr marL="355600">
              <a:lnSpc>
                <a:spcPts val="1600"/>
              </a:lnSpc>
            </a:pP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yapılamaz?</a:t>
            </a:r>
            <a:endParaRPr sz="1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20"/>
              </a:spcBef>
              <a:buClr>
                <a:srgbClr val="1CACE3"/>
              </a:buClr>
              <a:buAutoNum type="arabicPeriod" startAt="6"/>
              <a:tabLst>
                <a:tab pos="355600" algn="l"/>
                <a:tab pos="356235" algn="l"/>
              </a:tabLst>
            </a:pP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Bağlaşım ile </a:t>
            </a: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Taşınabilriliği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arasındaki ilişkiyi</a:t>
            </a:r>
            <a:r>
              <a:rPr dirty="0" sz="1400" spc="9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belirtiniz.</a:t>
            </a:r>
            <a:endParaRPr sz="1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40"/>
              </a:spcBef>
              <a:buClr>
                <a:srgbClr val="1CACE3"/>
              </a:buClr>
              <a:buAutoNum type="arabicPeriod" startAt="6"/>
              <a:tabLst>
                <a:tab pos="355600" algn="l"/>
                <a:tab pos="356235" algn="l"/>
              </a:tabLst>
            </a:pPr>
            <a:r>
              <a:rPr dirty="0" sz="1400" spc="-20">
                <a:solidFill>
                  <a:srgbClr val="404040"/>
                </a:solidFill>
                <a:latin typeface="Calibri"/>
                <a:cs typeface="Calibri"/>
              </a:rPr>
              <a:t>Tasarım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gözden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geçirmenin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önemi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nedir?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Yapılmaması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ne tür sonuçlara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yol</a:t>
            </a:r>
            <a:r>
              <a:rPr dirty="0" sz="14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açar?</a:t>
            </a:r>
            <a:endParaRPr sz="1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45"/>
              </a:spcBef>
              <a:buClr>
                <a:srgbClr val="1CACE3"/>
              </a:buClr>
              <a:buAutoNum type="arabicPeriod" startAt="6"/>
              <a:tabLst>
                <a:tab pos="355600" algn="l"/>
                <a:tab pos="356235" algn="l"/>
              </a:tabLst>
            </a:pP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Arşiv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alt </a:t>
            </a: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sistemi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ile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yedekleme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alt </a:t>
            </a: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sistemi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arasındaki benzerlikleri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farklılıkları</a:t>
            </a:r>
            <a:r>
              <a:rPr dirty="0" sz="1400" spc="19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belirtiniz.</a:t>
            </a:r>
            <a:endParaRPr sz="1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20"/>
              </a:spcBef>
              <a:buClr>
                <a:srgbClr val="1CACE3"/>
              </a:buClr>
              <a:buAutoNum type="arabicPeriod" startAt="6"/>
              <a:tabLst>
                <a:tab pos="355600" algn="l"/>
                <a:tab pos="356235" algn="l"/>
              </a:tabLst>
            </a:pPr>
            <a:r>
              <a:rPr dirty="0" sz="1400" spc="-20">
                <a:solidFill>
                  <a:srgbClr val="404040"/>
                </a:solidFill>
                <a:latin typeface="Calibri"/>
                <a:cs typeface="Calibri"/>
              </a:rPr>
              <a:t>Tasarım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ile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sınama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arasındaki ilişkiyi</a:t>
            </a:r>
            <a:r>
              <a:rPr dirty="0" sz="14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belirtiniz.</a:t>
            </a:r>
            <a:endParaRPr sz="1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40"/>
              </a:spcBef>
              <a:buClr>
                <a:srgbClr val="1CACE3"/>
              </a:buClr>
              <a:buAutoNum type="arabicPeriod" startAt="6"/>
              <a:tabLst>
                <a:tab pos="356235" algn="l"/>
              </a:tabLst>
            </a:pP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13.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Geliştirdiğiniz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uygulama tasarımı</a:t>
            </a:r>
            <a:r>
              <a:rPr dirty="0" sz="1400" spc="7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için</a:t>
            </a:r>
            <a:endParaRPr sz="1400">
              <a:latin typeface="Calibri"/>
              <a:cs typeface="Calibri"/>
            </a:endParaRPr>
          </a:p>
          <a:p>
            <a:pPr lvl="1" marL="520700" indent="-165735">
              <a:lnSpc>
                <a:spcPct val="100000"/>
              </a:lnSpc>
              <a:spcBef>
                <a:spcPts val="300"/>
              </a:spcBef>
              <a:buAutoNum type="alphaLcParenBoth"/>
              <a:tabLst>
                <a:tab pos="521334" algn="l"/>
              </a:tabLst>
            </a:pPr>
            <a:r>
              <a:rPr dirty="0" sz="1000" spc="-5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dirty="0" sz="1000" spc="-10">
                <a:solidFill>
                  <a:srgbClr val="404040"/>
                </a:solidFill>
                <a:latin typeface="Calibri"/>
                <a:cs typeface="Calibri"/>
              </a:rPr>
              <a:t>birim </a:t>
            </a:r>
            <a:r>
              <a:rPr dirty="0" sz="1000" spc="-5">
                <a:solidFill>
                  <a:srgbClr val="404040"/>
                </a:solidFill>
                <a:latin typeface="Calibri"/>
                <a:cs typeface="Calibri"/>
              </a:rPr>
              <a:t>sınama</a:t>
            </a:r>
            <a:r>
              <a:rPr dirty="0" sz="10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04040"/>
                </a:solidFill>
                <a:latin typeface="Calibri"/>
                <a:cs typeface="Calibri"/>
              </a:rPr>
              <a:t>belirtimi</a:t>
            </a:r>
            <a:endParaRPr sz="1000">
              <a:latin typeface="Calibri"/>
              <a:cs typeface="Calibri"/>
            </a:endParaRPr>
          </a:p>
          <a:p>
            <a:pPr lvl="1" marL="528320" indent="-173355">
              <a:lnSpc>
                <a:spcPct val="100000"/>
              </a:lnSpc>
              <a:spcBef>
                <a:spcPts val="400"/>
              </a:spcBef>
              <a:buAutoNum type="alphaLcParenBoth"/>
              <a:tabLst>
                <a:tab pos="528955" algn="l"/>
                <a:tab pos="2606675" algn="l"/>
              </a:tabLst>
            </a:pPr>
            <a:r>
              <a:rPr dirty="0" sz="1000">
                <a:solidFill>
                  <a:srgbClr val="404040"/>
                </a:solidFill>
                <a:latin typeface="Calibri"/>
                <a:cs typeface="Calibri"/>
              </a:rPr>
              <a:t>İki sistem </a:t>
            </a:r>
            <a:r>
              <a:rPr dirty="0" sz="1000" spc="-5">
                <a:solidFill>
                  <a:srgbClr val="404040"/>
                </a:solidFill>
                <a:latin typeface="Calibri"/>
                <a:cs typeface="Calibri"/>
              </a:rPr>
              <a:t>sınama</a:t>
            </a:r>
            <a:r>
              <a:rPr dirty="0" sz="10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04040"/>
                </a:solidFill>
                <a:latin typeface="Calibri"/>
                <a:cs typeface="Calibri"/>
              </a:rPr>
              <a:t>belirtimi</a:t>
            </a:r>
            <a:r>
              <a:rPr dirty="0" sz="10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404040"/>
                </a:solidFill>
                <a:latin typeface="Calibri"/>
                <a:cs typeface="Calibri"/>
              </a:rPr>
              <a:t>(senaryo)	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hazırlayınız.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100"/>
              <a:t>Yazılım</a:t>
            </a:r>
            <a:r>
              <a:rPr dirty="0" spc="-80"/>
              <a:t> </a:t>
            </a:r>
            <a:r>
              <a:rPr dirty="0" spc="-50"/>
              <a:t>Ürünleri	</a:t>
            </a:r>
          </a:p>
        </p:txBody>
      </p:sp>
      <p:sp>
        <p:nvSpPr>
          <p:cNvPr id="3" name="object 3"/>
          <p:cNvSpPr/>
          <p:nvPr/>
        </p:nvSpPr>
        <p:spPr>
          <a:xfrm>
            <a:off x="1750060" y="2065020"/>
            <a:ext cx="6101080" cy="2700020"/>
          </a:xfrm>
          <a:custGeom>
            <a:avLst/>
            <a:gdLst/>
            <a:ahLst/>
            <a:cxnLst/>
            <a:rect l="l" t="t" r="r" b="b"/>
            <a:pathLst>
              <a:path w="6101080" h="2700020">
                <a:moveTo>
                  <a:pt x="5651119" y="0"/>
                </a:moveTo>
                <a:lnTo>
                  <a:pt x="449960" y="0"/>
                </a:lnTo>
                <a:lnTo>
                  <a:pt x="400927" y="2639"/>
                </a:lnTo>
                <a:lnTo>
                  <a:pt x="353424" y="10376"/>
                </a:lnTo>
                <a:lnTo>
                  <a:pt x="307726" y="22936"/>
                </a:lnTo>
                <a:lnTo>
                  <a:pt x="264107" y="40043"/>
                </a:lnTo>
                <a:lnTo>
                  <a:pt x="222842" y="61425"/>
                </a:lnTo>
                <a:lnTo>
                  <a:pt x="184205" y="86807"/>
                </a:lnTo>
                <a:lnTo>
                  <a:pt x="148471" y="115913"/>
                </a:lnTo>
                <a:lnTo>
                  <a:pt x="115913" y="148471"/>
                </a:lnTo>
                <a:lnTo>
                  <a:pt x="86807" y="184205"/>
                </a:lnTo>
                <a:lnTo>
                  <a:pt x="61425" y="222842"/>
                </a:lnTo>
                <a:lnTo>
                  <a:pt x="40043" y="264107"/>
                </a:lnTo>
                <a:lnTo>
                  <a:pt x="22936" y="307726"/>
                </a:lnTo>
                <a:lnTo>
                  <a:pt x="10376" y="353424"/>
                </a:lnTo>
                <a:lnTo>
                  <a:pt x="2639" y="400927"/>
                </a:lnTo>
                <a:lnTo>
                  <a:pt x="0" y="449960"/>
                </a:lnTo>
                <a:lnTo>
                  <a:pt x="0" y="2250059"/>
                </a:lnTo>
                <a:lnTo>
                  <a:pt x="2639" y="2299092"/>
                </a:lnTo>
                <a:lnTo>
                  <a:pt x="10376" y="2346595"/>
                </a:lnTo>
                <a:lnTo>
                  <a:pt x="22936" y="2392293"/>
                </a:lnTo>
                <a:lnTo>
                  <a:pt x="40043" y="2435912"/>
                </a:lnTo>
                <a:lnTo>
                  <a:pt x="61425" y="2477177"/>
                </a:lnTo>
                <a:lnTo>
                  <a:pt x="86807" y="2515814"/>
                </a:lnTo>
                <a:lnTo>
                  <a:pt x="115913" y="2551548"/>
                </a:lnTo>
                <a:lnTo>
                  <a:pt x="148471" y="2584106"/>
                </a:lnTo>
                <a:lnTo>
                  <a:pt x="184205" y="2613212"/>
                </a:lnTo>
                <a:lnTo>
                  <a:pt x="222842" y="2638594"/>
                </a:lnTo>
                <a:lnTo>
                  <a:pt x="264107" y="2659976"/>
                </a:lnTo>
                <a:lnTo>
                  <a:pt x="307726" y="2677083"/>
                </a:lnTo>
                <a:lnTo>
                  <a:pt x="353424" y="2689643"/>
                </a:lnTo>
                <a:lnTo>
                  <a:pt x="400927" y="2697380"/>
                </a:lnTo>
                <a:lnTo>
                  <a:pt x="449960" y="2700019"/>
                </a:lnTo>
                <a:lnTo>
                  <a:pt x="5651119" y="2700019"/>
                </a:lnTo>
                <a:lnTo>
                  <a:pt x="5700152" y="2697380"/>
                </a:lnTo>
                <a:lnTo>
                  <a:pt x="5747655" y="2689643"/>
                </a:lnTo>
                <a:lnTo>
                  <a:pt x="5793353" y="2677083"/>
                </a:lnTo>
                <a:lnTo>
                  <a:pt x="5836972" y="2659976"/>
                </a:lnTo>
                <a:lnTo>
                  <a:pt x="5878237" y="2638594"/>
                </a:lnTo>
                <a:lnTo>
                  <a:pt x="5916874" y="2613212"/>
                </a:lnTo>
                <a:lnTo>
                  <a:pt x="5952608" y="2584106"/>
                </a:lnTo>
                <a:lnTo>
                  <a:pt x="5985166" y="2551548"/>
                </a:lnTo>
                <a:lnTo>
                  <a:pt x="6014272" y="2515814"/>
                </a:lnTo>
                <a:lnTo>
                  <a:pt x="6039654" y="2477177"/>
                </a:lnTo>
                <a:lnTo>
                  <a:pt x="6061036" y="2435912"/>
                </a:lnTo>
                <a:lnTo>
                  <a:pt x="6078143" y="2392293"/>
                </a:lnTo>
                <a:lnTo>
                  <a:pt x="6090703" y="2346595"/>
                </a:lnTo>
                <a:lnTo>
                  <a:pt x="6098440" y="2299092"/>
                </a:lnTo>
                <a:lnTo>
                  <a:pt x="6101080" y="2250059"/>
                </a:lnTo>
                <a:lnTo>
                  <a:pt x="6101080" y="449960"/>
                </a:lnTo>
                <a:lnTo>
                  <a:pt x="6098440" y="400927"/>
                </a:lnTo>
                <a:lnTo>
                  <a:pt x="6090703" y="353424"/>
                </a:lnTo>
                <a:lnTo>
                  <a:pt x="6078143" y="307726"/>
                </a:lnTo>
                <a:lnTo>
                  <a:pt x="6061036" y="264107"/>
                </a:lnTo>
                <a:lnTo>
                  <a:pt x="6039654" y="222842"/>
                </a:lnTo>
                <a:lnTo>
                  <a:pt x="6014272" y="184205"/>
                </a:lnTo>
                <a:lnTo>
                  <a:pt x="5985166" y="148471"/>
                </a:lnTo>
                <a:lnTo>
                  <a:pt x="5952608" y="115913"/>
                </a:lnTo>
                <a:lnTo>
                  <a:pt x="5916874" y="86807"/>
                </a:lnTo>
                <a:lnTo>
                  <a:pt x="5878237" y="61425"/>
                </a:lnTo>
                <a:lnTo>
                  <a:pt x="5836972" y="40043"/>
                </a:lnTo>
                <a:lnTo>
                  <a:pt x="5793353" y="22936"/>
                </a:lnTo>
                <a:lnTo>
                  <a:pt x="5747655" y="10376"/>
                </a:lnTo>
                <a:lnTo>
                  <a:pt x="5700152" y="2639"/>
                </a:lnTo>
                <a:lnTo>
                  <a:pt x="5651119" y="0"/>
                </a:lnTo>
                <a:close/>
              </a:path>
            </a:pathLst>
          </a:custGeom>
          <a:solidFill>
            <a:srgbClr val="79DF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50060" y="2065020"/>
            <a:ext cx="6101080" cy="2700020"/>
          </a:xfrm>
          <a:custGeom>
            <a:avLst/>
            <a:gdLst/>
            <a:ahLst/>
            <a:cxnLst/>
            <a:rect l="l" t="t" r="r" b="b"/>
            <a:pathLst>
              <a:path w="6101080" h="2700020">
                <a:moveTo>
                  <a:pt x="0" y="449960"/>
                </a:moveTo>
                <a:lnTo>
                  <a:pt x="2639" y="400927"/>
                </a:lnTo>
                <a:lnTo>
                  <a:pt x="10376" y="353424"/>
                </a:lnTo>
                <a:lnTo>
                  <a:pt x="22936" y="307726"/>
                </a:lnTo>
                <a:lnTo>
                  <a:pt x="40043" y="264107"/>
                </a:lnTo>
                <a:lnTo>
                  <a:pt x="61425" y="222842"/>
                </a:lnTo>
                <a:lnTo>
                  <a:pt x="86807" y="184205"/>
                </a:lnTo>
                <a:lnTo>
                  <a:pt x="115913" y="148471"/>
                </a:lnTo>
                <a:lnTo>
                  <a:pt x="148471" y="115913"/>
                </a:lnTo>
                <a:lnTo>
                  <a:pt x="184205" y="86807"/>
                </a:lnTo>
                <a:lnTo>
                  <a:pt x="222842" y="61425"/>
                </a:lnTo>
                <a:lnTo>
                  <a:pt x="264107" y="40043"/>
                </a:lnTo>
                <a:lnTo>
                  <a:pt x="307726" y="22936"/>
                </a:lnTo>
                <a:lnTo>
                  <a:pt x="353424" y="10376"/>
                </a:lnTo>
                <a:lnTo>
                  <a:pt x="400927" y="2639"/>
                </a:lnTo>
                <a:lnTo>
                  <a:pt x="449960" y="0"/>
                </a:lnTo>
                <a:lnTo>
                  <a:pt x="5651119" y="0"/>
                </a:lnTo>
                <a:lnTo>
                  <a:pt x="5700152" y="2639"/>
                </a:lnTo>
                <a:lnTo>
                  <a:pt x="5747655" y="10376"/>
                </a:lnTo>
                <a:lnTo>
                  <a:pt x="5793353" y="22936"/>
                </a:lnTo>
                <a:lnTo>
                  <a:pt x="5836972" y="40043"/>
                </a:lnTo>
                <a:lnTo>
                  <a:pt x="5878237" y="61425"/>
                </a:lnTo>
                <a:lnTo>
                  <a:pt x="5916874" y="86807"/>
                </a:lnTo>
                <a:lnTo>
                  <a:pt x="5952608" y="115913"/>
                </a:lnTo>
                <a:lnTo>
                  <a:pt x="5985166" y="148471"/>
                </a:lnTo>
                <a:lnTo>
                  <a:pt x="6014272" y="184205"/>
                </a:lnTo>
                <a:lnTo>
                  <a:pt x="6039654" y="222842"/>
                </a:lnTo>
                <a:lnTo>
                  <a:pt x="6061036" y="264107"/>
                </a:lnTo>
                <a:lnTo>
                  <a:pt x="6078143" y="307726"/>
                </a:lnTo>
                <a:lnTo>
                  <a:pt x="6090703" y="353424"/>
                </a:lnTo>
                <a:lnTo>
                  <a:pt x="6098440" y="400927"/>
                </a:lnTo>
                <a:lnTo>
                  <a:pt x="6101080" y="449960"/>
                </a:lnTo>
                <a:lnTo>
                  <a:pt x="6101080" y="2250059"/>
                </a:lnTo>
                <a:lnTo>
                  <a:pt x="6098440" y="2299092"/>
                </a:lnTo>
                <a:lnTo>
                  <a:pt x="6090703" y="2346595"/>
                </a:lnTo>
                <a:lnTo>
                  <a:pt x="6078143" y="2392293"/>
                </a:lnTo>
                <a:lnTo>
                  <a:pt x="6061036" y="2435912"/>
                </a:lnTo>
                <a:lnTo>
                  <a:pt x="6039654" y="2477177"/>
                </a:lnTo>
                <a:lnTo>
                  <a:pt x="6014272" y="2515814"/>
                </a:lnTo>
                <a:lnTo>
                  <a:pt x="5985166" y="2551548"/>
                </a:lnTo>
                <a:lnTo>
                  <a:pt x="5952608" y="2584106"/>
                </a:lnTo>
                <a:lnTo>
                  <a:pt x="5916874" y="2613212"/>
                </a:lnTo>
                <a:lnTo>
                  <a:pt x="5878237" y="2638594"/>
                </a:lnTo>
                <a:lnTo>
                  <a:pt x="5836972" y="2659976"/>
                </a:lnTo>
                <a:lnTo>
                  <a:pt x="5793353" y="2677083"/>
                </a:lnTo>
                <a:lnTo>
                  <a:pt x="5747655" y="2689643"/>
                </a:lnTo>
                <a:lnTo>
                  <a:pt x="5700152" y="2697380"/>
                </a:lnTo>
                <a:lnTo>
                  <a:pt x="5651119" y="2700019"/>
                </a:lnTo>
                <a:lnTo>
                  <a:pt x="449960" y="2700019"/>
                </a:lnTo>
                <a:lnTo>
                  <a:pt x="400927" y="2697380"/>
                </a:lnTo>
                <a:lnTo>
                  <a:pt x="353424" y="2689643"/>
                </a:lnTo>
                <a:lnTo>
                  <a:pt x="307726" y="2677083"/>
                </a:lnTo>
                <a:lnTo>
                  <a:pt x="264107" y="2659976"/>
                </a:lnTo>
                <a:lnTo>
                  <a:pt x="222842" y="2638594"/>
                </a:lnTo>
                <a:lnTo>
                  <a:pt x="184205" y="2613212"/>
                </a:lnTo>
                <a:lnTo>
                  <a:pt x="148471" y="2584106"/>
                </a:lnTo>
                <a:lnTo>
                  <a:pt x="115913" y="2551548"/>
                </a:lnTo>
                <a:lnTo>
                  <a:pt x="86807" y="2515814"/>
                </a:lnTo>
                <a:lnTo>
                  <a:pt x="61425" y="2477177"/>
                </a:lnTo>
                <a:lnTo>
                  <a:pt x="40043" y="2435912"/>
                </a:lnTo>
                <a:lnTo>
                  <a:pt x="22936" y="2392293"/>
                </a:lnTo>
                <a:lnTo>
                  <a:pt x="10376" y="2346595"/>
                </a:lnTo>
                <a:lnTo>
                  <a:pt x="2639" y="2299092"/>
                </a:lnTo>
                <a:lnTo>
                  <a:pt x="0" y="2250059"/>
                </a:lnTo>
                <a:lnTo>
                  <a:pt x="0" y="449960"/>
                </a:lnTo>
                <a:close/>
              </a:path>
            </a:pathLst>
          </a:custGeom>
          <a:ln w="15239">
            <a:solidFill>
              <a:srgbClr val="117D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99920" y="2263139"/>
            <a:ext cx="5715000" cy="2303780"/>
          </a:xfrm>
          <a:custGeom>
            <a:avLst/>
            <a:gdLst/>
            <a:ahLst/>
            <a:cxnLst/>
            <a:rect l="l" t="t" r="r" b="b"/>
            <a:pathLst>
              <a:path w="5715000" h="2303779">
                <a:moveTo>
                  <a:pt x="5331079" y="0"/>
                </a:moveTo>
                <a:lnTo>
                  <a:pt x="383921" y="0"/>
                </a:lnTo>
                <a:lnTo>
                  <a:pt x="335776" y="2992"/>
                </a:lnTo>
                <a:lnTo>
                  <a:pt x="289412" y="11729"/>
                </a:lnTo>
                <a:lnTo>
                  <a:pt x="245190" y="25850"/>
                </a:lnTo>
                <a:lnTo>
                  <a:pt x="203469" y="44996"/>
                </a:lnTo>
                <a:lnTo>
                  <a:pt x="164609" y="68805"/>
                </a:lnTo>
                <a:lnTo>
                  <a:pt x="128972" y="96917"/>
                </a:lnTo>
                <a:lnTo>
                  <a:pt x="96917" y="128972"/>
                </a:lnTo>
                <a:lnTo>
                  <a:pt x="68805" y="164609"/>
                </a:lnTo>
                <a:lnTo>
                  <a:pt x="44996" y="203469"/>
                </a:lnTo>
                <a:lnTo>
                  <a:pt x="25850" y="245190"/>
                </a:lnTo>
                <a:lnTo>
                  <a:pt x="11729" y="289412"/>
                </a:lnTo>
                <a:lnTo>
                  <a:pt x="2992" y="335776"/>
                </a:lnTo>
                <a:lnTo>
                  <a:pt x="0" y="383921"/>
                </a:lnTo>
                <a:lnTo>
                  <a:pt x="0" y="1919859"/>
                </a:lnTo>
                <a:lnTo>
                  <a:pt x="2992" y="1968003"/>
                </a:lnTo>
                <a:lnTo>
                  <a:pt x="11729" y="2014367"/>
                </a:lnTo>
                <a:lnTo>
                  <a:pt x="25850" y="2058589"/>
                </a:lnTo>
                <a:lnTo>
                  <a:pt x="44996" y="2100310"/>
                </a:lnTo>
                <a:lnTo>
                  <a:pt x="68805" y="2139170"/>
                </a:lnTo>
                <a:lnTo>
                  <a:pt x="96917" y="2174807"/>
                </a:lnTo>
                <a:lnTo>
                  <a:pt x="128972" y="2206862"/>
                </a:lnTo>
                <a:lnTo>
                  <a:pt x="164609" y="2234974"/>
                </a:lnTo>
                <a:lnTo>
                  <a:pt x="203469" y="2258783"/>
                </a:lnTo>
                <a:lnTo>
                  <a:pt x="245190" y="2277929"/>
                </a:lnTo>
                <a:lnTo>
                  <a:pt x="289412" y="2292050"/>
                </a:lnTo>
                <a:lnTo>
                  <a:pt x="335776" y="2300787"/>
                </a:lnTo>
                <a:lnTo>
                  <a:pt x="383921" y="2303780"/>
                </a:lnTo>
                <a:lnTo>
                  <a:pt x="5331079" y="2303780"/>
                </a:lnTo>
                <a:lnTo>
                  <a:pt x="5379223" y="2300787"/>
                </a:lnTo>
                <a:lnTo>
                  <a:pt x="5425587" y="2292050"/>
                </a:lnTo>
                <a:lnTo>
                  <a:pt x="5469809" y="2277929"/>
                </a:lnTo>
                <a:lnTo>
                  <a:pt x="5511530" y="2258783"/>
                </a:lnTo>
                <a:lnTo>
                  <a:pt x="5550390" y="2234974"/>
                </a:lnTo>
                <a:lnTo>
                  <a:pt x="5586027" y="2206862"/>
                </a:lnTo>
                <a:lnTo>
                  <a:pt x="5618082" y="2174807"/>
                </a:lnTo>
                <a:lnTo>
                  <a:pt x="5646194" y="2139170"/>
                </a:lnTo>
                <a:lnTo>
                  <a:pt x="5670003" y="2100310"/>
                </a:lnTo>
                <a:lnTo>
                  <a:pt x="5689149" y="2058589"/>
                </a:lnTo>
                <a:lnTo>
                  <a:pt x="5703270" y="2014367"/>
                </a:lnTo>
                <a:lnTo>
                  <a:pt x="5712007" y="1968003"/>
                </a:lnTo>
                <a:lnTo>
                  <a:pt x="5715000" y="1919859"/>
                </a:lnTo>
                <a:lnTo>
                  <a:pt x="5715000" y="383921"/>
                </a:lnTo>
                <a:lnTo>
                  <a:pt x="5712007" y="335776"/>
                </a:lnTo>
                <a:lnTo>
                  <a:pt x="5703270" y="289412"/>
                </a:lnTo>
                <a:lnTo>
                  <a:pt x="5689149" y="245190"/>
                </a:lnTo>
                <a:lnTo>
                  <a:pt x="5670003" y="203469"/>
                </a:lnTo>
                <a:lnTo>
                  <a:pt x="5646194" y="164609"/>
                </a:lnTo>
                <a:lnTo>
                  <a:pt x="5618082" y="128972"/>
                </a:lnTo>
                <a:lnTo>
                  <a:pt x="5586027" y="96917"/>
                </a:lnTo>
                <a:lnTo>
                  <a:pt x="5550390" y="68805"/>
                </a:lnTo>
                <a:lnTo>
                  <a:pt x="5511530" y="44996"/>
                </a:lnTo>
                <a:lnTo>
                  <a:pt x="5469809" y="25850"/>
                </a:lnTo>
                <a:lnTo>
                  <a:pt x="5425587" y="11729"/>
                </a:lnTo>
                <a:lnTo>
                  <a:pt x="5379223" y="2992"/>
                </a:lnTo>
                <a:lnTo>
                  <a:pt x="5331079" y="0"/>
                </a:lnTo>
                <a:close/>
              </a:path>
            </a:pathLst>
          </a:custGeom>
          <a:solidFill>
            <a:srgbClr val="A2CE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99920" y="2263139"/>
            <a:ext cx="5715000" cy="2303780"/>
          </a:xfrm>
          <a:custGeom>
            <a:avLst/>
            <a:gdLst/>
            <a:ahLst/>
            <a:cxnLst/>
            <a:rect l="l" t="t" r="r" b="b"/>
            <a:pathLst>
              <a:path w="5715000" h="2303779">
                <a:moveTo>
                  <a:pt x="0" y="383921"/>
                </a:moveTo>
                <a:lnTo>
                  <a:pt x="2992" y="335776"/>
                </a:lnTo>
                <a:lnTo>
                  <a:pt x="11729" y="289412"/>
                </a:lnTo>
                <a:lnTo>
                  <a:pt x="25850" y="245190"/>
                </a:lnTo>
                <a:lnTo>
                  <a:pt x="44996" y="203469"/>
                </a:lnTo>
                <a:lnTo>
                  <a:pt x="68805" y="164609"/>
                </a:lnTo>
                <a:lnTo>
                  <a:pt x="96917" y="128972"/>
                </a:lnTo>
                <a:lnTo>
                  <a:pt x="128972" y="96917"/>
                </a:lnTo>
                <a:lnTo>
                  <a:pt x="164609" y="68805"/>
                </a:lnTo>
                <a:lnTo>
                  <a:pt x="203469" y="44996"/>
                </a:lnTo>
                <a:lnTo>
                  <a:pt x="245190" y="25850"/>
                </a:lnTo>
                <a:lnTo>
                  <a:pt x="289412" y="11729"/>
                </a:lnTo>
                <a:lnTo>
                  <a:pt x="335776" y="2992"/>
                </a:lnTo>
                <a:lnTo>
                  <a:pt x="383921" y="0"/>
                </a:lnTo>
                <a:lnTo>
                  <a:pt x="5331079" y="0"/>
                </a:lnTo>
                <a:lnTo>
                  <a:pt x="5379223" y="2992"/>
                </a:lnTo>
                <a:lnTo>
                  <a:pt x="5425587" y="11729"/>
                </a:lnTo>
                <a:lnTo>
                  <a:pt x="5469809" y="25850"/>
                </a:lnTo>
                <a:lnTo>
                  <a:pt x="5511530" y="44996"/>
                </a:lnTo>
                <a:lnTo>
                  <a:pt x="5550390" y="68805"/>
                </a:lnTo>
                <a:lnTo>
                  <a:pt x="5586027" y="96917"/>
                </a:lnTo>
                <a:lnTo>
                  <a:pt x="5618082" y="128972"/>
                </a:lnTo>
                <a:lnTo>
                  <a:pt x="5646194" y="164609"/>
                </a:lnTo>
                <a:lnTo>
                  <a:pt x="5670003" y="203469"/>
                </a:lnTo>
                <a:lnTo>
                  <a:pt x="5689149" y="245190"/>
                </a:lnTo>
                <a:lnTo>
                  <a:pt x="5703270" y="289412"/>
                </a:lnTo>
                <a:lnTo>
                  <a:pt x="5712007" y="335776"/>
                </a:lnTo>
                <a:lnTo>
                  <a:pt x="5715000" y="383921"/>
                </a:lnTo>
                <a:lnTo>
                  <a:pt x="5715000" y="1919859"/>
                </a:lnTo>
                <a:lnTo>
                  <a:pt x="5712007" y="1968003"/>
                </a:lnTo>
                <a:lnTo>
                  <a:pt x="5703270" y="2014367"/>
                </a:lnTo>
                <a:lnTo>
                  <a:pt x="5689149" y="2058589"/>
                </a:lnTo>
                <a:lnTo>
                  <a:pt x="5670003" y="2100310"/>
                </a:lnTo>
                <a:lnTo>
                  <a:pt x="5646194" y="2139170"/>
                </a:lnTo>
                <a:lnTo>
                  <a:pt x="5618082" y="2174807"/>
                </a:lnTo>
                <a:lnTo>
                  <a:pt x="5586027" y="2206862"/>
                </a:lnTo>
                <a:lnTo>
                  <a:pt x="5550390" y="2234974"/>
                </a:lnTo>
                <a:lnTo>
                  <a:pt x="5511530" y="2258783"/>
                </a:lnTo>
                <a:lnTo>
                  <a:pt x="5469809" y="2277929"/>
                </a:lnTo>
                <a:lnTo>
                  <a:pt x="5425587" y="2292050"/>
                </a:lnTo>
                <a:lnTo>
                  <a:pt x="5379223" y="2300787"/>
                </a:lnTo>
                <a:lnTo>
                  <a:pt x="5331079" y="2303780"/>
                </a:lnTo>
                <a:lnTo>
                  <a:pt x="383921" y="2303780"/>
                </a:lnTo>
                <a:lnTo>
                  <a:pt x="335776" y="2300787"/>
                </a:lnTo>
                <a:lnTo>
                  <a:pt x="289412" y="2292050"/>
                </a:lnTo>
                <a:lnTo>
                  <a:pt x="245190" y="2277929"/>
                </a:lnTo>
                <a:lnTo>
                  <a:pt x="203469" y="2258783"/>
                </a:lnTo>
                <a:lnTo>
                  <a:pt x="164609" y="2234974"/>
                </a:lnTo>
                <a:lnTo>
                  <a:pt x="128972" y="2206862"/>
                </a:lnTo>
                <a:lnTo>
                  <a:pt x="96917" y="2174807"/>
                </a:lnTo>
                <a:lnTo>
                  <a:pt x="68805" y="2139170"/>
                </a:lnTo>
                <a:lnTo>
                  <a:pt x="44996" y="2100310"/>
                </a:lnTo>
                <a:lnTo>
                  <a:pt x="25850" y="2058589"/>
                </a:lnTo>
                <a:lnTo>
                  <a:pt x="11729" y="2014367"/>
                </a:lnTo>
                <a:lnTo>
                  <a:pt x="2992" y="1968003"/>
                </a:lnTo>
                <a:lnTo>
                  <a:pt x="0" y="1919859"/>
                </a:lnTo>
                <a:lnTo>
                  <a:pt x="0" y="383921"/>
                </a:lnTo>
                <a:close/>
              </a:path>
            </a:pathLst>
          </a:custGeom>
          <a:ln w="15240">
            <a:solidFill>
              <a:srgbClr val="117D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091308" y="2709545"/>
            <a:ext cx="5333365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12171B"/>
                </a:solidFill>
                <a:latin typeface="Times New Roman"/>
                <a:cs typeface="Times New Roman"/>
              </a:rPr>
              <a:t>Bir </a:t>
            </a:r>
            <a:r>
              <a:rPr dirty="0" sz="1800" spc="-10">
                <a:solidFill>
                  <a:srgbClr val="12171B"/>
                </a:solidFill>
                <a:latin typeface="Times New Roman"/>
                <a:cs typeface="Times New Roman"/>
              </a:rPr>
              <a:t>yazılım </a:t>
            </a:r>
            <a:r>
              <a:rPr dirty="0" sz="1800">
                <a:solidFill>
                  <a:srgbClr val="12171B"/>
                </a:solidFill>
                <a:latin typeface="Times New Roman"/>
                <a:cs typeface="Times New Roman"/>
              </a:rPr>
              <a:t>ürünü, </a:t>
            </a:r>
            <a:r>
              <a:rPr dirty="0" sz="1800" spc="-5">
                <a:solidFill>
                  <a:srgbClr val="12171B"/>
                </a:solidFill>
                <a:latin typeface="Times New Roman"/>
                <a:cs typeface="Times New Roman"/>
              </a:rPr>
              <a:t>müşterinin gereksinim </a:t>
            </a:r>
            <a:r>
              <a:rPr dirty="0" sz="1800" spc="-10">
                <a:solidFill>
                  <a:srgbClr val="12171B"/>
                </a:solidFill>
                <a:latin typeface="Times New Roman"/>
                <a:cs typeface="Times New Roman"/>
              </a:rPr>
              <a:t>ve </a:t>
            </a:r>
            <a:r>
              <a:rPr dirty="0" sz="1800" spc="-5">
                <a:solidFill>
                  <a:srgbClr val="12171B"/>
                </a:solidFill>
                <a:latin typeface="Times New Roman"/>
                <a:cs typeface="Times New Roman"/>
              </a:rPr>
              <a:t>isteklerini  karşılayan bir </a:t>
            </a:r>
            <a:r>
              <a:rPr dirty="0" sz="1800" spc="-10">
                <a:solidFill>
                  <a:srgbClr val="12171B"/>
                </a:solidFill>
                <a:latin typeface="Times New Roman"/>
                <a:cs typeface="Times New Roman"/>
              </a:rPr>
              <a:t>veya </a:t>
            </a:r>
            <a:r>
              <a:rPr dirty="0" sz="1800" spc="-5">
                <a:solidFill>
                  <a:srgbClr val="12171B"/>
                </a:solidFill>
                <a:latin typeface="Times New Roman"/>
                <a:cs typeface="Times New Roman"/>
              </a:rPr>
              <a:t>daha </a:t>
            </a:r>
            <a:r>
              <a:rPr dirty="0" sz="1800">
                <a:solidFill>
                  <a:srgbClr val="12171B"/>
                </a:solidFill>
                <a:latin typeface="Times New Roman"/>
                <a:cs typeface="Times New Roman"/>
              </a:rPr>
              <a:t>fazla </a:t>
            </a:r>
            <a:r>
              <a:rPr dirty="0" sz="1800" spc="-5">
                <a:solidFill>
                  <a:srgbClr val="12171B"/>
                </a:solidFill>
                <a:latin typeface="Times New Roman"/>
                <a:cs typeface="Times New Roman"/>
              </a:rPr>
              <a:t>programdan, verilerden, </a:t>
            </a:r>
            <a:r>
              <a:rPr dirty="0" sz="1800" spc="-25">
                <a:solidFill>
                  <a:srgbClr val="12171B"/>
                </a:solidFill>
                <a:latin typeface="Times New Roman"/>
                <a:cs typeface="Times New Roman"/>
              </a:rPr>
              <a:t>ve  </a:t>
            </a:r>
            <a:r>
              <a:rPr dirty="0" sz="1800" spc="-5">
                <a:solidFill>
                  <a:srgbClr val="12171B"/>
                </a:solidFill>
                <a:latin typeface="Times New Roman"/>
                <a:cs typeface="Times New Roman"/>
              </a:rPr>
              <a:t>destekleyici materyal </a:t>
            </a:r>
            <a:r>
              <a:rPr dirty="0" sz="1800" spc="-15">
                <a:solidFill>
                  <a:srgbClr val="12171B"/>
                </a:solidFill>
                <a:latin typeface="Times New Roman"/>
                <a:cs typeface="Times New Roman"/>
              </a:rPr>
              <a:t>ve </a:t>
            </a:r>
            <a:r>
              <a:rPr dirty="0" sz="1800" spc="-5">
                <a:solidFill>
                  <a:srgbClr val="12171B"/>
                </a:solidFill>
                <a:latin typeface="Times New Roman"/>
                <a:cs typeface="Times New Roman"/>
              </a:rPr>
              <a:t>hizmetlerden </a:t>
            </a:r>
            <a:r>
              <a:rPr dirty="0" sz="1800">
                <a:solidFill>
                  <a:srgbClr val="12171B"/>
                </a:solidFill>
                <a:latin typeface="Times New Roman"/>
                <a:cs typeface="Times New Roman"/>
              </a:rPr>
              <a:t>oluşan bir </a:t>
            </a:r>
            <a:r>
              <a:rPr dirty="0" sz="1800" spc="-15">
                <a:solidFill>
                  <a:srgbClr val="12171B"/>
                </a:solidFill>
                <a:latin typeface="Times New Roman"/>
                <a:cs typeface="Times New Roman"/>
              </a:rPr>
              <a:t>varlıktır.  </a:t>
            </a:r>
            <a:r>
              <a:rPr dirty="0" sz="1800" spc="-5">
                <a:solidFill>
                  <a:srgbClr val="12171B"/>
                </a:solidFill>
                <a:latin typeface="Times New Roman"/>
                <a:cs typeface="Times New Roman"/>
              </a:rPr>
              <a:t>Bu </a:t>
            </a:r>
            <a:r>
              <a:rPr dirty="0" sz="1800">
                <a:solidFill>
                  <a:srgbClr val="12171B"/>
                </a:solidFill>
                <a:latin typeface="Times New Roman"/>
                <a:cs typeface="Times New Roman"/>
              </a:rPr>
              <a:t>ürün, tek başına bir </a:t>
            </a:r>
            <a:r>
              <a:rPr dirty="0" sz="1800" spc="-5">
                <a:solidFill>
                  <a:srgbClr val="12171B"/>
                </a:solidFill>
                <a:latin typeface="Times New Roman"/>
                <a:cs typeface="Times New Roman"/>
              </a:rPr>
              <a:t>ürün olabileceği gibi başka </a:t>
            </a:r>
            <a:r>
              <a:rPr dirty="0" sz="1800">
                <a:solidFill>
                  <a:srgbClr val="12171B"/>
                </a:solidFill>
                <a:latin typeface="Times New Roman"/>
                <a:cs typeface="Times New Roman"/>
              </a:rPr>
              <a:t>bir  ürünün </a:t>
            </a:r>
            <a:r>
              <a:rPr dirty="0" sz="1800" spc="-5">
                <a:solidFill>
                  <a:srgbClr val="12171B"/>
                </a:solidFill>
                <a:latin typeface="Times New Roman"/>
                <a:cs typeface="Times New Roman"/>
              </a:rPr>
              <a:t>temel bileşeni de</a:t>
            </a:r>
            <a:r>
              <a:rPr dirty="0" sz="1800" spc="15">
                <a:solidFill>
                  <a:srgbClr val="12171B"/>
                </a:solidFill>
                <a:latin typeface="Times New Roman"/>
                <a:cs typeface="Times New Roman"/>
              </a:rPr>
              <a:t> </a:t>
            </a:r>
            <a:r>
              <a:rPr dirty="0" sz="1800" spc="-15">
                <a:solidFill>
                  <a:srgbClr val="12171B"/>
                </a:solidFill>
                <a:latin typeface="Times New Roman"/>
                <a:cs typeface="Times New Roman"/>
              </a:rPr>
              <a:t>olabilir.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dirty="0" spc="-80"/>
              <a:t>Kaynaklar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02017" y="1869440"/>
            <a:ext cx="7259955" cy="3582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“Software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Engineering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Practitioner’s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Approach” (7th. Ed.),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Roger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S. Pressman,</a:t>
            </a:r>
            <a:r>
              <a:rPr dirty="0" sz="1400" spc="1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2013.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“Software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Engineering”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(8th. Ed.),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Ian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Sommerville,</a:t>
            </a:r>
            <a:r>
              <a:rPr dirty="0" sz="1400" spc="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2007.</a:t>
            </a:r>
            <a:endParaRPr sz="1400">
              <a:latin typeface="Calibri"/>
              <a:cs typeface="Calibri"/>
            </a:endParaRPr>
          </a:p>
          <a:p>
            <a:pPr marL="12700" marR="2703195">
              <a:lnSpc>
                <a:spcPct val="183300"/>
              </a:lnSpc>
            </a:pP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“Guide </a:t>
            </a: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Software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Engineering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Body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 sz="1400" spc="-20">
                <a:solidFill>
                  <a:srgbClr val="404040"/>
                </a:solidFill>
                <a:latin typeface="Calibri"/>
                <a:cs typeface="Calibri"/>
              </a:rPr>
              <a:t>Knowledge”,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2004. 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” </a:t>
            </a: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Mühendisliğine Giriş </a:t>
            </a:r>
            <a:r>
              <a:rPr dirty="0" sz="1400" spc="-75">
                <a:solidFill>
                  <a:srgbClr val="404040"/>
                </a:solidFill>
                <a:latin typeface="Calibri"/>
                <a:cs typeface="Calibri"/>
              </a:rPr>
              <a:t>”,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TBİL-211, </a:t>
            </a:r>
            <a:r>
              <a:rPr dirty="0" sz="1400" spc="-55">
                <a:solidFill>
                  <a:srgbClr val="404040"/>
                </a:solidFill>
                <a:latin typeface="Calibri"/>
                <a:cs typeface="Calibri"/>
              </a:rPr>
              <a:t>Dr.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Ali</a:t>
            </a:r>
            <a:r>
              <a:rPr dirty="0" sz="14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Arifoğlu.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” </a:t>
            </a: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Mühendisliği ”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(2. Basım), </a:t>
            </a:r>
            <a:r>
              <a:rPr dirty="0" sz="1400" spc="-55">
                <a:solidFill>
                  <a:srgbClr val="404040"/>
                </a:solidFill>
                <a:latin typeface="Calibri"/>
                <a:cs typeface="Calibri"/>
              </a:rPr>
              <a:t>Dr.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M.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Erhan Sarıdoğan,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2008, İstanbul: </a:t>
            </a: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Papatya</a:t>
            </a:r>
            <a:r>
              <a:rPr dirty="0" sz="1400" spc="2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Yayıncılık.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Kalıpsiz,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O.,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Buharalı, </a:t>
            </a:r>
            <a:r>
              <a:rPr dirty="0" sz="1400" spc="5">
                <a:solidFill>
                  <a:srgbClr val="404040"/>
                </a:solidFill>
                <a:latin typeface="Calibri"/>
                <a:cs typeface="Calibri"/>
              </a:rPr>
              <a:t>A.,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Biricik,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G.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(2005).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Bilgisayar Bilimlerinde </a:t>
            </a: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Sistem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Analizi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Tasarımı</a:t>
            </a:r>
            <a:r>
              <a:rPr dirty="0" sz="1400" spc="18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Nesneye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Yönelik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Modelleme.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İstanbul: </a:t>
            </a: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Papatya</a:t>
            </a:r>
            <a:r>
              <a:rPr dirty="0" sz="14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Yayıncılık.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Buzluca, </a:t>
            </a:r>
            <a:r>
              <a:rPr dirty="0" sz="1400" spc="-75">
                <a:solidFill>
                  <a:srgbClr val="404040"/>
                </a:solidFill>
                <a:latin typeface="Calibri"/>
                <a:cs typeface="Calibri"/>
              </a:rPr>
              <a:t>F.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(2010) </a:t>
            </a: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Modelleme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Tasarımı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ders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notları</a:t>
            </a:r>
            <a:r>
              <a:rPr dirty="0" sz="14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  <a:hlinkClick r:id="rId2"/>
              </a:rPr>
              <a:t>http://www.buzluca.info/dersler.html)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Hacettepe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Üniversitesi BBS-651,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A. </a:t>
            </a:r>
            <a:r>
              <a:rPr dirty="0" sz="1400" spc="-20">
                <a:solidFill>
                  <a:srgbClr val="404040"/>
                </a:solidFill>
                <a:latin typeface="Calibri"/>
                <a:cs typeface="Calibri"/>
              </a:rPr>
              <a:t>Tarhan,</a:t>
            </a:r>
            <a:r>
              <a:rPr dirty="0" sz="1400" spc="9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2010.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Proje </a:t>
            </a: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Yönetimi, </a:t>
            </a:r>
            <a:r>
              <a:rPr dirty="0" sz="1400" spc="-25">
                <a:solidFill>
                  <a:srgbClr val="404040"/>
                </a:solidFill>
                <a:latin typeface="Calibri"/>
                <a:cs typeface="Calibri"/>
              </a:rPr>
              <a:t>Yrd.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Doç. </a:t>
            </a:r>
            <a:r>
              <a:rPr dirty="0" sz="1400" spc="-55">
                <a:solidFill>
                  <a:srgbClr val="404040"/>
                </a:solidFill>
                <a:latin typeface="Calibri"/>
                <a:cs typeface="Calibri"/>
              </a:rPr>
              <a:t>Dr.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Hacer</a:t>
            </a:r>
            <a:r>
              <a:rPr dirty="0" sz="1400" spc="7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KARACAN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dirty="0" spc="-80"/>
              <a:t>Kaynaklar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02017" y="1894840"/>
            <a:ext cx="7259955" cy="3966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“Software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Engineering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Practitioner’s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Approach” (7th. Ed.),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Roger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S. Pressman,</a:t>
            </a:r>
            <a:r>
              <a:rPr dirty="0" sz="1400" spc="1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2013.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“Software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Engineering”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(8th. Ed.),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Ian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Sommerville,</a:t>
            </a:r>
            <a:r>
              <a:rPr dirty="0" sz="1400" spc="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2007.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“Guide </a:t>
            </a: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Software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Engineering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Body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 sz="1400" spc="-20">
                <a:solidFill>
                  <a:srgbClr val="404040"/>
                </a:solidFill>
                <a:latin typeface="Calibri"/>
                <a:cs typeface="Calibri"/>
              </a:rPr>
              <a:t>Knowledge”,</a:t>
            </a:r>
            <a:r>
              <a:rPr dirty="0" sz="1400" spc="1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2004.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” </a:t>
            </a: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Mühendisliğine </a:t>
            </a:r>
            <a:r>
              <a:rPr dirty="0" sz="1400" spc="-30">
                <a:solidFill>
                  <a:srgbClr val="404040"/>
                </a:solidFill>
                <a:latin typeface="Calibri"/>
                <a:cs typeface="Calibri"/>
              </a:rPr>
              <a:t>Giriş”,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TBİL-211, </a:t>
            </a:r>
            <a:r>
              <a:rPr dirty="0" sz="1400" spc="-55">
                <a:solidFill>
                  <a:srgbClr val="404040"/>
                </a:solidFill>
                <a:latin typeface="Calibri"/>
                <a:cs typeface="Calibri"/>
              </a:rPr>
              <a:t>Dr.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Ali</a:t>
            </a:r>
            <a:r>
              <a:rPr dirty="0" sz="1400" spc="19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Arifoğlu.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”Yazılım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Mühendisliği”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(2. Basım), </a:t>
            </a:r>
            <a:r>
              <a:rPr dirty="0" sz="1400" spc="-55">
                <a:solidFill>
                  <a:srgbClr val="404040"/>
                </a:solidFill>
                <a:latin typeface="Calibri"/>
                <a:cs typeface="Calibri"/>
              </a:rPr>
              <a:t>Dr.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M.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Erhan Sarıdoğan,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2008, İstanbul: </a:t>
            </a: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Papatya</a:t>
            </a:r>
            <a:r>
              <a:rPr dirty="0" sz="1400" spc="2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Yayıncılık.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Kalıpsiz,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O.,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Buharalı, </a:t>
            </a:r>
            <a:r>
              <a:rPr dirty="0" sz="1400" spc="5">
                <a:solidFill>
                  <a:srgbClr val="404040"/>
                </a:solidFill>
                <a:latin typeface="Calibri"/>
                <a:cs typeface="Calibri"/>
              </a:rPr>
              <a:t>A.,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Biricik,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G.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(2005).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Bilgisayar Bilimlerinde </a:t>
            </a: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Sistem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Analizi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Tasarımı</a:t>
            </a:r>
            <a:r>
              <a:rPr dirty="0" sz="1400" spc="1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Nesneye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Yönelik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Modelleme.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İstanbul: </a:t>
            </a: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Papatya</a:t>
            </a:r>
            <a:r>
              <a:rPr dirty="0" sz="14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Yayıncılık.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ts val="3420"/>
              </a:lnSpc>
              <a:spcBef>
                <a:spcPts val="405"/>
              </a:spcBef>
            </a:pP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Buzluca, </a:t>
            </a:r>
            <a:r>
              <a:rPr dirty="0" sz="1400" spc="-75">
                <a:solidFill>
                  <a:srgbClr val="404040"/>
                </a:solidFill>
                <a:latin typeface="Calibri"/>
                <a:cs typeface="Calibri"/>
              </a:rPr>
              <a:t>F.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(2010) </a:t>
            </a: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Modelleme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Tasarımı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ders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notları </a:t>
            </a: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  <a:hlinkClick r:id="rId2"/>
              </a:rPr>
              <a:t>http://www.buzluca.info/dersler.html) </a:t>
            </a: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Hacettepe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Üniversitesi BBS-651,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A. </a:t>
            </a: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Tarhan,</a:t>
            </a:r>
            <a:r>
              <a:rPr dirty="0" sz="1400" spc="9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2010.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dirty="0" sz="1400" spc="-10">
                <a:solidFill>
                  <a:srgbClr val="404040"/>
                </a:solidFill>
                <a:latin typeface="Calibri"/>
                <a:cs typeface="Calibri"/>
              </a:rPr>
              <a:t>Proje </a:t>
            </a:r>
            <a:r>
              <a:rPr dirty="0" sz="1400" spc="-15">
                <a:solidFill>
                  <a:srgbClr val="404040"/>
                </a:solidFill>
                <a:latin typeface="Calibri"/>
                <a:cs typeface="Calibri"/>
              </a:rPr>
              <a:t>Yönetimi, </a:t>
            </a:r>
            <a:r>
              <a:rPr dirty="0" sz="1400" spc="-25">
                <a:solidFill>
                  <a:srgbClr val="404040"/>
                </a:solidFill>
                <a:latin typeface="Calibri"/>
                <a:cs typeface="Calibri"/>
              </a:rPr>
              <a:t>Yrd.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Doç. </a:t>
            </a:r>
            <a:r>
              <a:rPr dirty="0" sz="1400" spc="-55">
                <a:solidFill>
                  <a:srgbClr val="404040"/>
                </a:solidFill>
                <a:latin typeface="Calibri"/>
                <a:cs typeface="Calibri"/>
              </a:rPr>
              <a:t>Dr. </a:t>
            </a:r>
            <a:r>
              <a:rPr dirty="0" sz="1400">
                <a:solidFill>
                  <a:srgbClr val="404040"/>
                </a:solidFill>
                <a:latin typeface="Calibri"/>
                <a:cs typeface="Calibri"/>
              </a:rPr>
              <a:t>Hacer</a:t>
            </a:r>
            <a:r>
              <a:rPr dirty="0" sz="1400" spc="8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Calibri"/>
                <a:cs typeface="Calibri"/>
              </a:rPr>
              <a:t>KARACAN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157" y="886142"/>
            <a:ext cx="128714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65" b="0">
                <a:solidFill>
                  <a:srgbClr val="404040"/>
                </a:solidFill>
                <a:latin typeface="Calibri Light"/>
                <a:cs typeface="Calibri Light"/>
              </a:rPr>
              <a:t>Ö</a:t>
            </a:r>
            <a:r>
              <a:rPr dirty="0" sz="4800" spc="-60" b="0">
                <a:solidFill>
                  <a:srgbClr val="404040"/>
                </a:solidFill>
                <a:latin typeface="Calibri Light"/>
                <a:cs typeface="Calibri Light"/>
              </a:rPr>
              <a:t>d</a:t>
            </a:r>
            <a:r>
              <a:rPr dirty="0" sz="4800" spc="-75" b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dirty="0" sz="4800" b="0">
                <a:solidFill>
                  <a:srgbClr val="404040"/>
                </a:solidFill>
                <a:latin typeface="Calibri Light"/>
                <a:cs typeface="Calibri Light"/>
              </a:rPr>
              <a:t>v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13779" y="949960"/>
            <a:ext cx="1907539" cy="1849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79157" y="2050796"/>
            <a:ext cx="48025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alibri"/>
                <a:cs typeface="Calibri"/>
              </a:rPr>
              <a:t>Yazılım </a:t>
            </a:r>
            <a:r>
              <a:rPr dirty="0" sz="1800" spc="-25">
                <a:latin typeface="Calibri"/>
                <a:cs typeface="Calibri"/>
              </a:rPr>
              <a:t>Tasarım </a:t>
            </a:r>
            <a:r>
              <a:rPr dirty="0" sz="1800" spc="-10">
                <a:latin typeface="Calibri"/>
                <a:cs typeface="Calibri"/>
              </a:rPr>
              <a:t>Kalıpları </a:t>
            </a:r>
            <a:r>
              <a:rPr dirty="0" sz="1800" spc="-5">
                <a:latin typeface="Calibri"/>
                <a:cs typeface="Calibri"/>
              </a:rPr>
              <a:t>hakkında </a:t>
            </a:r>
            <a:r>
              <a:rPr dirty="0" sz="1800" spc="-10">
                <a:latin typeface="Calibri"/>
                <a:cs typeface="Calibri"/>
              </a:rPr>
              <a:t>araştırma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yapınız.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30879" y="2677160"/>
            <a:ext cx="3302000" cy="3390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20060" y="2885439"/>
            <a:ext cx="2382519" cy="23825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100"/>
              <a:t>Yazılım </a:t>
            </a:r>
            <a:r>
              <a:rPr dirty="0" spc="-105"/>
              <a:t>Tasarımı</a:t>
            </a:r>
            <a:r>
              <a:rPr dirty="0" spc="-15"/>
              <a:t> </a:t>
            </a:r>
            <a:r>
              <a:rPr dirty="0" spc="-45"/>
              <a:t>Nedir?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77" y="1874520"/>
            <a:ext cx="6988809" cy="902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240" marR="5080" indent="-2565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 spc="-35">
                <a:latin typeface="Arial"/>
                <a:cs typeface="Arial"/>
              </a:rPr>
              <a:t>Yazılım </a:t>
            </a:r>
            <a:r>
              <a:rPr dirty="0" sz="1800" spc="-5">
                <a:latin typeface="Arial"/>
                <a:cs typeface="Arial"/>
              </a:rPr>
              <a:t>tasarımcıları da </a:t>
            </a:r>
            <a:r>
              <a:rPr dirty="0" sz="1800">
                <a:latin typeface="Arial"/>
                <a:cs typeface="Arial"/>
              </a:rPr>
              <a:t>temelde </a:t>
            </a:r>
            <a:r>
              <a:rPr dirty="0" sz="1800" spc="-5">
                <a:latin typeface="Arial"/>
                <a:cs typeface="Arial"/>
              </a:rPr>
              <a:t>diğer disiplinlerdeki tasarımcıların  </a:t>
            </a:r>
            <a:r>
              <a:rPr dirty="0" sz="1800" spc="-15">
                <a:latin typeface="Arial"/>
                <a:cs typeface="Arial"/>
              </a:rPr>
              <a:t>yaptığı </a:t>
            </a:r>
            <a:r>
              <a:rPr dirty="0" sz="1800" spc="-5">
                <a:latin typeface="Arial"/>
                <a:cs typeface="Arial"/>
              </a:rPr>
              <a:t>işi</a:t>
            </a:r>
            <a:r>
              <a:rPr dirty="0" sz="1800" spc="60">
                <a:latin typeface="Arial"/>
                <a:cs typeface="Arial"/>
              </a:rPr>
              <a:t> </a:t>
            </a:r>
            <a:r>
              <a:rPr dirty="0" sz="1800" spc="-30">
                <a:latin typeface="Arial"/>
                <a:cs typeface="Arial"/>
              </a:rPr>
              <a:t>yapar.</a:t>
            </a:r>
            <a:endParaRPr sz="18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42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 spc="-25">
                <a:latin typeface="Arial"/>
                <a:cs typeface="Arial"/>
              </a:rPr>
              <a:t>Tasarlanan </a:t>
            </a:r>
            <a:r>
              <a:rPr dirty="0" sz="1800">
                <a:latin typeface="Arial"/>
                <a:cs typeface="Arial"/>
              </a:rPr>
              <a:t>şey </a:t>
            </a:r>
            <a:r>
              <a:rPr dirty="0" sz="1800" spc="-5">
                <a:latin typeface="Arial"/>
                <a:cs typeface="Arial"/>
              </a:rPr>
              <a:t>bir </a:t>
            </a:r>
            <a:r>
              <a:rPr dirty="0" sz="1800" spc="-20">
                <a:latin typeface="Arial"/>
                <a:cs typeface="Arial"/>
              </a:rPr>
              <a:t>yazılım</a:t>
            </a:r>
            <a:r>
              <a:rPr dirty="0" sz="1800" spc="10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ürünüdür.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06600" y="3581400"/>
            <a:ext cx="5052060" cy="1414780"/>
          </a:xfrm>
          <a:custGeom>
            <a:avLst/>
            <a:gdLst/>
            <a:ahLst/>
            <a:cxnLst/>
            <a:rect l="l" t="t" r="r" b="b"/>
            <a:pathLst>
              <a:path w="5052059" h="1414779">
                <a:moveTo>
                  <a:pt x="4816221" y="0"/>
                </a:moveTo>
                <a:lnTo>
                  <a:pt x="235838" y="0"/>
                </a:lnTo>
                <a:lnTo>
                  <a:pt x="188294" y="4789"/>
                </a:lnTo>
                <a:lnTo>
                  <a:pt x="144018" y="18526"/>
                </a:lnTo>
                <a:lnTo>
                  <a:pt x="103956" y="40263"/>
                </a:lnTo>
                <a:lnTo>
                  <a:pt x="69056" y="69056"/>
                </a:lnTo>
                <a:lnTo>
                  <a:pt x="40263" y="103956"/>
                </a:lnTo>
                <a:lnTo>
                  <a:pt x="18526" y="144018"/>
                </a:lnTo>
                <a:lnTo>
                  <a:pt x="4789" y="188294"/>
                </a:lnTo>
                <a:lnTo>
                  <a:pt x="0" y="235838"/>
                </a:lnTo>
                <a:lnTo>
                  <a:pt x="0" y="1178941"/>
                </a:lnTo>
                <a:lnTo>
                  <a:pt x="4789" y="1226485"/>
                </a:lnTo>
                <a:lnTo>
                  <a:pt x="18526" y="1270762"/>
                </a:lnTo>
                <a:lnTo>
                  <a:pt x="40263" y="1310823"/>
                </a:lnTo>
                <a:lnTo>
                  <a:pt x="69056" y="1345723"/>
                </a:lnTo>
                <a:lnTo>
                  <a:pt x="103956" y="1374516"/>
                </a:lnTo>
                <a:lnTo>
                  <a:pt x="144018" y="1396253"/>
                </a:lnTo>
                <a:lnTo>
                  <a:pt x="188294" y="1409990"/>
                </a:lnTo>
                <a:lnTo>
                  <a:pt x="235838" y="1414780"/>
                </a:lnTo>
                <a:lnTo>
                  <a:pt x="4816221" y="1414780"/>
                </a:lnTo>
                <a:lnTo>
                  <a:pt x="4863765" y="1409990"/>
                </a:lnTo>
                <a:lnTo>
                  <a:pt x="4908041" y="1396253"/>
                </a:lnTo>
                <a:lnTo>
                  <a:pt x="4948103" y="1374516"/>
                </a:lnTo>
                <a:lnTo>
                  <a:pt x="4983003" y="1345723"/>
                </a:lnTo>
                <a:lnTo>
                  <a:pt x="5011796" y="1310823"/>
                </a:lnTo>
                <a:lnTo>
                  <a:pt x="5033533" y="1270762"/>
                </a:lnTo>
                <a:lnTo>
                  <a:pt x="5047270" y="1226485"/>
                </a:lnTo>
                <a:lnTo>
                  <a:pt x="5052059" y="1178941"/>
                </a:lnTo>
                <a:lnTo>
                  <a:pt x="5052059" y="235838"/>
                </a:lnTo>
                <a:lnTo>
                  <a:pt x="5047270" y="188294"/>
                </a:lnTo>
                <a:lnTo>
                  <a:pt x="5033533" y="144018"/>
                </a:lnTo>
                <a:lnTo>
                  <a:pt x="5011796" y="103956"/>
                </a:lnTo>
                <a:lnTo>
                  <a:pt x="4983003" y="69056"/>
                </a:lnTo>
                <a:lnTo>
                  <a:pt x="4948103" y="40263"/>
                </a:lnTo>
                <a:lnTo>
                  <a:pt x="4908042" y="18526"/>
                </a:lnTo>
                <a:lnTo>
                  <a:pt x="4863765" y="4789"/>
                </a:lnTo>
                <a:lnTo>
                  <a:pt x="4816221" y="0"/>
                </a:lnTo>
                <a:close/>
              </a:path>
            </a:pathLst>
          </a:custGeom>
          <a:solidFill>
            <a:srgbClr val="79DF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06600" y="3581400"/>
            <a:ext cx="5052060" cy="1414780"/>
          </a:xfrm>
          <a:custGeom>
            <a:avLst/>
            <a:gdLst/>
            <a:ahLst/>
            <a:cxnLst/>
            <a:rect l="l" t="t" r="r" b="b"/>
            <a:pathLst>
              <a:path w="5052059" h="1414779">
                <a:moveTo>
                  <a:pt x="0" y="235838"/>
                </a:moveTo>
                <a:lnTo>
                  <a:pt x="4789" y="188294"/>
                </a:lnTo>
                <a:lnTo>
                  <a:pt x="18526" y="144018"/>
                </a:lnTo>
                <a:lnTo>
                  <a:pt x="40263" y="103956"/>
                </a:lnTo>
                <a:lnTo>
                  <a:pt x="69056" y="69056"/>
                </a:lnTo>
                <a:lnTo>
                  <a:pt x="103956" y="40263"/>
                </a:lnTo>
                <a:lnTo>
                  <a:pt x="144018" y="18526"/>
                </a:lnTo>
                <a:lnTo>
                  <a:pt x="188294" y="4789"/>
                </a:lnTo>
                <a:lnTo>
                  <a:pt x="235838" y="0"/>
                </a:lnTo>
                <a:lnTo>
                  <a:pt x="4816221" y="0"/>
                </a:lnTo>
                <a:lnTo>
                  <a:pt x="4863765" y="4789"/>
                </a:lnTo>
                <a:lnTo>
                  <a:pt x="4908042" y="18526"/>
                </a:lnTo>
                <a:lnTo>
                  <a:pt x="4948103" y="40263"/>
                </a:lnTo>
                <a:lnTo>
                  <a:pt x="4983003" y="69056"/>
                </a:lnTo>
                <a:lnTo>
                  <a:pt x="5011796" y="103956"/>
                </a:lnTo>
                <a:lnTo>
                  <a:pt x="5033533" y="144017"/>
                </a:lnTo>
                <a:lnTo>
                  <a:pt x="5047270" y="188294"/>
                </a:lnTo>
                <a:lnTo>
                  <a:pt x="5052059" y="235838"/>
                </a:lnTo>
                <a:lnTo>
                  <a:pt x="5052059" y="1178941"/>
                </a:lnTo>
                <a:lnTo>
                  <a:pt x="5047270" y="1226485"/>
                </a:lnTo>
                <a:lnTo>
                  <a:pt x="5033533" y="1270762"/>
                </a:lnTo>
                <a:lnTo>
                  <a:pt x="5011796" y="1310823"/>
                </a:lnTo>
                <a:lnTo>
                  <a:pt x="4983003" y="1345723"/>
                </a:lnTo>
                <a:lnTo>
                  <a:pt x="4948103" y="1374516"/>
                </a:lnTo>
                <a:lnTo>
                  <a:pt x="4908041" y="1396253"/>
                </a:lnTo>
                <a:lnTo>
                  <a:pt x="4863765" y="1409990"/>
                </a:lnTo>
                <a:lnTo>
                  <a:pt x="4816221" y="1414780"/>
                </a:lnTo>
                <a:lnTo>
                  <a:pt x="235838" y="1414780"/>
                </a:lnTo>
                <a:lnTo>
                  <a:pt x="188294" y="1409990"/>
                </a:lnTo>
                <a:lnTo>
                  <a:pt x="144018" y="1396253"/>
                </a:lnTo>
                <a:lnTo>
                  <a:pt x="103956" y="1374516"/>
                </a:lnTo>
                <a:lnTo>
                  <a:pt x="69056" y="1345723"/>
                </a:lnTo>
                <a:lnTo>
                  <a:pt x="40263" y="1310823"/>
                </a:lnTo>
                <a:lnTo>
                  <a:pt x="18526" y="1270762"/>
                </a:lnTo>
                <a:lnTo>
                  <a:pt x="4789" y="1226485"/>
                </a:lnTo>
                <a:lnTo>
                  <a:pt x="0" y="1178941"/>
                </a:lnTo>
                <a:lnTo>
                  <a:pt x="0" y="235838"/>
                </a:lnTo>
                <a:close/>
              </a:path>
            </a:pathLst>
          </a:custGeom>
          <a:ln w="15240">
            <a:solidFill>
              <a:srgbClr val="117D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02460" y="3482340"/>
            <a:ext cx="5064760" cy="1430020"/>
          </a:xfrm>
          <a:custGeom>
            <a:avLst/>
            <a:gdLst/>
            <a:ahLst/>
            <a:cxnLst/>
            <a:rect l="l" t="t" r="r" b="b"/>
            <a:pathLst>
              <a:path w="5064759" h="1430020">
                <a:moveTo>
                  <a:pt x="4826381" y="0"/>
                </a:moveTo>
                <a:lnTo>
                  <a:pt x="238378" y="0"/>
                </a:lnTo>
                <a:lnTo>
                  <a:pt x="190324" y="4841"/>
                </a:lnTo>
                <a:lnTo>
                  <a:pt x="145571" y="18726"/>
                </a:lnTo>
                <a:lnTo>
                  <a:pt x="105078" y="40699"/>
                </a:lnTo>
                <a:lnTo>
                  <a:pt x="69802" y="69802"/>
                </a:lnTo>
                <a:lnTo>
                  <a:pt x="40699" y="105078"/>
                </a:lnTo>
                <a:lnTo>
                  <a:pt x="18726" y="145571"/>
                </a:lnTo>
                <a:lnTo>
                  <a:pt x="4841" y="190324"/>
                </a:lnTo>
                <a:lnTo>
                  <a:pt x="0" y="238379"/>
                </a:lnTo>
                <a:lnTo>
                  <a:pt x="0" y="1191641"/>
                </a:lnTo>
                <a:lnTo>
                  <a:pt x="4841" y="1239695"/>
                </a:lnTo>
                <a:lnTo>
                  <a:pt x="18726" y="1284448"/>
                </a:lnTo>
                <a:lnTo>
                  <a:pt x="40699" y="1324941"/>
                </a:lnTo>
                <a:lnTo>
                  <a:pt x="69802" y="1360217"/>
                </a:lnTo>
                <a:lnTo>
                  <a:pt x="105078" y="1389320"/>
                </a:lnTo>
                <a:lnTo>
                  <a:pt x="145571" y="1411293"/>
                </a:lnTo>
                <a:lnTo>
                  <a:pt x="190324" y="1425178"/>
                </a:lnTo>
                <a:lnTo>
                  <a:pt x="238378" y="1430020"/>
                </a:lnTo>
                <a:lnTo>
                  <a:pt x="4826381" y="1430020"/>
                </a:lnTo>
                <a:lnTo>
                  <a:pt x="4874435" y="1425178"/>
                </a:lnTo>
                <a:lnTo>
                  <a:pt x="4919188" y="1411293"/>
                </a:lnTo>
                <a:lnTo>
                  <a:pt x="4959681" y="1389320"/>
                </a:lnTo>
                <a:lnTo>
                  <a:pt x="4994957" y="1360217"/>
                </a:lnTo>
                <a:lnTo>
                  <a:pt x="5024060" y="1324941"/>
                </a:lnTo>
                <a:lnTo>
                  <a:pt x="5046033" y="1284448"/>
                </a:lnTo>
                <a:lnTo>
                  <a:pt x="5059918" y="1239695"/>
                </a:lnTo>
                <a:lnTo>
                  <a:pt x="5064760" y="1191641"/>
                </a:lnTo>
                <a:lnTo>
                  <a:pt x="5064760" y="238379"/>
                </a:lnTo>
                <a:lnTo>
                  <a:pt x="5059918" y="190324"/>
                </a:lnTo>
                <a:lnTo>
                  <a:pt x="5046033" y="145571"/>
                </a:lnTo>
                <a:lnTo>
                  <a:pt x="5024060" y="105078"/>
                </a:lnTo>
                <a:lnTo>
                  <a:pt x="4994957" y="69802"/>
                </a:lnTo>
                <a:lnTo>
                  <a:pt x="4959681" y="40699"/>
                </a:lnTo>
                <a:lnTo>
                  <a:pt x="4919188" y="18726"/>
                </a:lnTo>
                <a:lnTo>
                  <a:pt x="4874435" y="4841"/>
                </a:lnTo>
                <a:lnTo>
                  <a:pt x="4826381" y="0"/>
                </a:lnTo>
                <a:close/>
              </a:path>
            </a:pathLst>
          </a:custGeom>
          <a:solidFill>
            <a:srgbClr val="A2CE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02460" y="3482340"/>
            <a:ext cx="5064760" cy="1430020"/>
          </a:xfrm>
          <a:custGeom>
            <a:avLst/>
            <a:gdLst/>
            <a:ahLst/>
            <a:cxnLst/>
            <a:rect l="l" t="t" r="r" b="b"/>
            <a:pathLst>
              <a:path w="5064759" h="1430020">
                <a:moveTo>
                  <a:pt x="0" y="238379"/>
                </a:moveTo>
                <a:lnTo>
                  <a:pt x="4841" y="190324"/>
                </a:lnTo>
                <a:lnTo>
                  <a:pt x="18726" y="145571"/>
                </a:lnTo>
                <a:lnTo>
                  <a:pt x="40699" y="105078"/>
                </a:lnTo>
                <a:lnTo>
                  <a:pt x="69802" y="69802"/>
                </a:lnTo>
                <a:lnTo>
                  <a:pt x="105078" y="40699"/>
                </a:lnTo>
                <a:lnTo>
                  <a:pt x="145571" y="18726"/>
                </a:lnTo>
                <a:lnTo>
                  <a:pt x="190324" y="4841"/>
                </a:lnTo>
                <a:lnTo>
                  <a:pt x="238378" y="0"/>
                </a:lnTo>
                <a:lnTo>
                  <a:pt x="4826381" y="0"/>
                </a:lnTo>
                <a:lnTo>
                  <a:pt x="4874435" y="4841"/>
                </a:lnTo>
                <a:lnTo>
                  <a:pt x="4919188" y="18726"/>
                </a:lnTo>
                <a:lnTo>
                  <a:pt x="4959681" y="40699"/>
                </a:lnTo>
                <a:lnTo>
                  <a:pt x="4994957" y="69802"/>
                </a:lnTo>
                <a:lnTo>
                  <a:pt x="5024060" y="105078"/>
                </a:lnTo>
                <a:lnTo>
                  <a:pt x="5046033" y="145571"/>
                </a:lnTo>
                <a:lnTo>
                  <a:pt x="5059918" y="190324"/>
                </a:lnTo>
                <a:lnTo>
                  <a:pt x="5064760" y="238379"/>
                </a:lnTo>
                <a:lnTo>
                  <a:pt x="5064760" y="1191641"/>
                </a:lnTo>
                <a:lnTo>
                  <a:pt x="5059918" y="1239695"/>
                </a:lnTo>
                <a:lnTo>
                  <a:pt x="5046033" y="1284448"/>
                </a:lnTo>
                <a:lnTo>
                  <a:pt x="5024060" y="1324941"/>
                </a:lnTo>
                <a:lnTo>
                  <a:pt x="4994957" y="1360217"/>
                </a:lnTo>
                <a:lnTo>
                  <a:pt x="4959681" y="1389320"/>
                </a:lnTo>
                <a:lnTo>
                  <a:pt x="4919188" y="1411293"/>
                </a:lnTo>
                <a:lnTo>
                  <a:pt x="4874435" y="1425178"/>
                </a:lnTo>
                <a:lnTo>
                  <a:pt x="4826381" y="1430020"/>
                </a:lnTo>
                <a:lnTo>
                  <a:pt x="238378" y="1430020"/>
                </a:lnTo>
                <a:lnTo>
                  <a:pt x="190324" y="1425178"/>
                </a:lnTo>
                <a:lnTo>
                  <a:pt x="145571" y="1411293"/>
                </a:lnTo>
                <a:lnTo>
                  <a:pt x="105078" y="1389320"/>
                </a:lnTo>
                <a:lnTo>
                  <a:pt x="69802" y="1360217"/>
                </a:lnTo>
                <a:lnTo>
                  <a:pt x="40699" y="1324941"/>
                </a:lnTo>
                <a:lnTo>
                  <a:pt x="18726" y="1284448"/>
                </a:lnTo>
                <a:lnTo>
                  <a:pt x="4841" y="1239695"/>
                </a:lnTo>
                <a:lnTo>
                  <a:pt x="0" y="1191641"/>
                </a:lnTo>
                <a:lnTo>
                  <a:pt x="0" y="238379"/>
                </a:lnTo>
                <a:close/>
              </a:path>
            </a:pathLst>
          </a:custGeom>
          <a:ln w="15239">
            <a:solidFill>
              <a:srgbClr val="117D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063114" y="3728084"/>
            <a:ext cx="4354195" cy="8591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55"/>
              </a:spcBef>
            </a:pPr>
            <a:r>
              <a:rPr dirty="0" sz="1800" spc="-35" b="1">
                <a:solidFill>
                  <a:srgbClr val="50171F"/>
                </a:solidFill>
                <a:latin typeface="Calibri"/>
                <a:cs typeface="Calibri"/>
              </a:rPr>
              <a:t>Yazılım </a:t>
            </a:r>
            <a:r>
              <a:rPr dirty="0" sz="1800" spc="-10" b="1">
                <a:solidFill>
                  <a:srgbClr val="50171F"/>
                </a:solidFill>
                <a:latin typeface="Calibri"/>
                <a:cs typeface="Calibri"/>
              </a:rPr>
              <a:t>tasarımı</a:t>
            </a:r>
            <a:r>
              <a:rPr dirty="0" sz="1800" spc="-10">
                <a:solidFill>
                  <a:srgbClr val="50171F"/>
                </a:solidFill>
                <a:latin typeface="Calibri"/>
                <a:cs typeface="Calibri"/>
              </a:rPr>
              <a:t>, müşterinin </a:t>
            </a:r>
            <a:r>
              <a:rPr dirty="0" sz="1800" spc="-15">
                <a:solidFill>
                  <a:srgbClr val="50171F"/>
                </a:solidFill>
                <a:latin typeface="Calibri"/>
                <a:cs typeface="Calibri"/>
              </a:rPr>
              <a:t>gereksinim </a:t>
            </a:r>
            <a:r>
              <a:rPr dirty="0" sz="1800" spc="-35">
                <a:solidFill>
                  <a:srgbClr val="50171F"/>
                </a:solidFill>
                <a:latin typeface="Calibri"/>
                <a:cs typeface="Calibri"/>
              </a:rPr>
              <a:t>ve  </a:t>
            </a:r>
            <a:r>
              <a:rPr dirty="0" sz="1800" spc="-10">
                <a:solidFill>
                  <a:srgbClr val="50171F"/>
                </a:solidFill>
                <a:latin typeface="Calibri"/>
                <a:cs typeface="Calibri"/>
              </a:rPr>
              <a:t>isteklerini </a:t>
            </a:r>
            <a:r>
              <a:rPr dirty="0" sz="1800" spc="-25">
                <a:solidFill>
                  <a:srgbClr val="50171F"/>
                </a:solidFill>
                <a:latin typeface="Calibri"/>
                <a:cs typeface="Calibri"/>
              </a:rPr>
              <a:t>karşılayan </a:t>
            </a:r>
            <a:r>
              <a:rPr dirty="0" sz="1800" spc="-5">
                <a:solidFill>
                  <a:srgbClr val="50171F"/>
                </a:solidFill>
                <a:latin typeface="Calibri"/>
                <a:cs typeface="Calibri"/>
              </a:rPr>
              <a:t>yazılım </a:t>
            </a:r>
            <a:r>
              <a:rPr dirty="0" sz="1800" spc="-10">
                <a:solidFill>
                  <a:srgbClr val="50171F"/>
                </a:solidFill>
                <a:latin typeface="Calibri"/>
                <a:cs typeface="Calibri"/>
              </a:rPr>
              <a:t>ürününün </a:t>
            </a:r>
            <a:r>
              <a:rPr dirty="0" sz="1800" spc="-15">
                <a:solidFill>
                  <a:srgbClr val="50171F"/>
                </a:solidFill>
                <a:latin typeface="Calibri"/>
                <a:cs typeface="Calibri"/>
              </a:rPr>
              <a:t>doğasını  </a:t>
            </a:r>
            <a:r>
              <a:rPr dirty="0" sz="1800" spc="-20">
                <a:solidFill>
                  <a:srgbClr val="50171F"/>
                </a:solidFill>
                <a:latin typeface="Calibri"/>
                <a:cs typeface="Calibri"/>
              </a:rPr>
              <a:t>ve </a:t>
            </a:r>
            <a:r>
              <a:rPr dirty="0" sz="1800" spc="-5">
                <a:solidFill>
                  <a:srgbClr val="50171F"/>
                </a:solidFill>
                <a:latin typeface="Calibri"/>
                <a:cs typeface="Calibri"/>
              </a:rPr>
              <a:t>bileşimini belirleme</a:t>
            </a:r>
            <a:r>
              <a:rPr dirty="0" sz="1800" spc="10">
                <a:solidFill>
                  <a:srgbClr val="50171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50171F"/>
                </a:solidFill>
                <a:latin typeface="Calibri"/>
                <a:cs typeface="Calibri"/>
              </a:rPr>
              <a:t>etkinliğidir.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110"/>
              <a:t>Tasarım</a:t>
            </a:r>
            <a:r>
              <a:rPr dirty="0" spc="-95"/>
              <a:t> </a:t>
            </a:r>
            <a:r>
              <a:rPr dirty="0" spc="-85"/>
              <a:t>Kavramları	</a:t>
            </a:r>
          </a:p>
        </p:txBody>
      </p:sp>
      <p:sp>
        <p:nvSpPr>
          <p:cNvPr id="3" name="object 3"/>
          <p:cNvSpPr/>
          <p:nvPr/>
        </p:nvSpPr>
        <p:spPr>
          <a:xfrm>
            <a:off x="744219" y="1892300"/>
            <a:ext cx="3157220" cy="563880"/>
          </a:xfrm>
          <a:custGeom>
            <a:avLst/>
            <a:gdLst/>
            <a:ahLst/>
            <a:cxnLst/>
            <a:rect l="l" t="t" r="r" b="b"/>
            <a:pathLst>
              <a:path w="3157220" h="563880">
                <a:moveTo>
                  <a:pt x="3063240" y="0"/>
                </a:moveTo>
                <a:lnTo>
                  <a:pt x="0" y="0"/>
                </a:lnTo>
                <a:lnTo>
                  <a:pt x="0" y="563879"/>
                </a:lnTo>
                <a:lnTo>
                  <a:pt x="3157220" y="563879"/>
                </a:lnTo>
                <a:lnTo>
                  <a:pt x="3157220" y="93979"/>
                </a:lnTo>
                <a:lnTo>
                  <a:pt x="3063240" y="0"/>
                </a:lnTo>
                <a:close/>
              </a:path>
            </a:pathLst>
          </a:custGeom>
          <a:solidFill>
            <a:srgbClr val="1D61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4219" y="1892300"/>
            <a:ext cx="3157220" cy="563880"/>
          </a:xfrm>
          <a:custGeom>
            <a:avLst/>
            <a:gdLst/>
            <a:ahLst/>
            <a:cxnLst/>
            <a:rect l="l" t="t" r="r" b="b"/>
            <a:pathLst>
              <a:path w="3157220" h="563880">
                <a:moveTo>
                  <a:pt x="0" y="0"/>
                </a:moveTo>
                <a:lnTo>
                  <a:pt x="3063240" y="0"/>
                </a:lnTo>
                <a:lnTo>
                  <a:pt x="3157220" y="93979"/>
                </a:lnTo>
                <a:lnTo>
                  <a:pt x="3157220" y="563879"/>
                </a:lnTo>
                <a:lnTo>
                  <a:pt x="0" y="563879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117D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4219" y="2456179"/>
            <a:ext cx="7739380" cy="3068320"/>
          </a:xfrm>
          <a:custGeom>
            <a:avLst/>
            <a:gdLst/>
            <a:ahLst/>
            <a:cxnLst/>
            <a:rect l="l" t="t" r="r" b="b"/>
            <a:pathLst>
              <a:path w="7739380" h="3068320">
                <a:moveTo>
                  <a:pt x="0" y="3068320"/>
                </a:moveTo>
                <a:lnTo>
                  <a:pt x="7739380" y="3068320"/>
                </a:lnTo>
                <a:lnTo>
                  <a:pt x="7739380" y="0"/>
                </a:lnTo>
                <a:lnTo>
                  <a:pt x="0" y="0"/>
                </a:lnTo>
                <a:lnTo>
                  <a:pt x="0" y="3068320"/>
                </a:lnTo>
                <a:close/>
              </a:path>
            </a:pathLst>
          </a:custGeom>
          <a:ln w="15240">
            <a:solidFill>
              <a:srgbClr val="3D87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23594" y="2034159"/>
            <a:ext cx="7209155" cy="1353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Soyutlama (abstraction):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269240" marR="5080" indent="-256540">
              <a:lnSpc>
                <a:spcPct val="100000"/>
              </a:lnSpc>
              <a:buClr>
                <a:srgbClr val="996666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dirty="0" sz="1800" spc="-10" b="1">
                <a:solidFill>
                  <a:srgbClr val="C00000"/>
                </a:solidFill>
                <a:latin typeface="Arial"/>
                <a:cs typeface="Arial"/>
              </a:rPr>
              <a:t>Soyutlama </a:t>
            </a:r>
            <a:r>
              <a:rPr dirty="0" sz="1800" b="1">
                <a:solidFill>
                  <a:srgbClr val="C00000"/>
                </a:solidFill>
                <a:latin typeface="Arial"/>
                <a:cs typeface="Arial"/>
              </a:rPr>
              <a:t>(abstraction): </a:t>
            </a:r>
            <a:r>
              <a:rPr dirty="0" sz="1800" spc="-10">
                <a:latin typeface="Arial"/>
                <a:cs typeface="Arial"/>
              </a:rPr>
              <a:t>Detayları gizleyerek </a:t>
            </a:r>
            <a:r>
              <a:rPr dirty="0" sz="1800" spc="-10">
                <a:solidFill>
                  <a:srgbClr val="373086"/>
                </a:solidFill>
                <a:latin typeface="Arial"/>
                <a:cs typeface="Arial"/>
              </a:rPr>
              <a:t>yukarıdan </a:t>
            </a:r>
            <a:r>
              <a:rPr dirty="0" sz="1800">
                <a:solidFill>
                  <a:srgbClr val="373086"/>
                </a:solidFill>
                <a:latin typeface="Arial"/>
                <a:cs typeface="Arial"/>
              </a:rPr>
              <a:t>bakabilme  imkanı</a:t>
            </a:r>
            <a:r>
              <a:rPr dirty="0" sz="1800" spc="-50">
                <a:solidFill>
                  <a:srgbClr val="373086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373086"/>
                </a:solidFill>
                <a:latin typeface="Arial"/>
                <a:cs typeface="Arial"/>
              </a:rPr>
              <a:t>sağlanır.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84741" y="3512317"/>
            <a:ext cx="1016997" cy="14005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309369" y="3536950"/>
            <a:ext cx="932180" cy="1315720"/>
          </a:xfrm>
          <a:prstGeom prst="rect">
            <a:avLst/>
          </a:prstGeom>
          <a:solidFill>
            <a:srgbClr val="BEBEBE"/>
          </a:solidFill>
          <a:ln w="12700">
            <a:solidFill>
              <a:srgbClr val="0D5671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Times New Roman"/>
              <a:cs typeface="Times New Roman"/>
            </a:endParaRPr>
          </a:p>
          <a:p>
            <a:pPr marL="278130">
              <a:lnSpc>
                <a:spcPct val="100000"/>
              </a:lnSpc>
            </a:pPr>
            <a:r>
              <a:rPr dirty="0" sz="1500" spc="-5" b="1">
                <a:solidFill>
                  <a:srgbClr val="0D0D0D"/>
                </a:solidFill>
                <a:latin typeface="Calibri"/>
                <a:cs typeface="Calibri"/>
              </a:rPr>
              <a:t>KAPI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  <p:sp>
        <p:nvSpPr>
          <p:cNvPr id="9" name="object 9"/>
          <p:cNvSpPr txBox="1"/>
          <p:nvPr/>
        </p:nvSpPr>
        <p:spPr>
          <a:xfrm>
            <a:off x="2960116" y="3307079"/>
            <a:ext cx="525716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Soyutlama </a:t>
            </a:r>
            <a:r>
              <a:rPr dirty="0" sz="1800" spc="-20">
                <a:latin typeface="Calibri"/>
                <a:cs typeface="Calibri"/>
              </a:rPr>
              <a:t>kavramı  </a:t>
            </a:r>
            <a:r>
              <a:rPr dirty="0" sz="1800" spc="-5">
                <a:latin typeface="Calibri"/>
                <a:cs typeface="Calibri"/>
              </a:rPr>
              <a:t>veri, işlev </a:t>
            </a:r>
            <a:r>
              <a:rPr dirty="0" sz="1800" spc="-10">
                <a:latin typeface="Calibri"/>
                <a:cs typeface="Calibri"/>
              </a:rPr>
              <a:t>ve yapısal </a:t>
            </a:r>
            <a:r>
              <a:rPr dirty="0" sz="1800">
                <a:latin typeface="Calibri"/>
                <a:cs typeface="Calibri"/>
              </a:rPr>
              <a:t>açılar için  </a:t>
            </a:r>
            <a:r>
              <a:rPr dirty="0" sz="1800" spc="-25">
                <a:latin typeface="Calibri"/>
                <a:cs typeface="Calibri"/>
              </a:rPr>
              <a:t>geçerlidir. </a:t>
            </a:r>
            <a:r>
              <a:rPr dirty="0" sz="1800" spc="-5">
                <a:latin typeface="Calibri"/>
                <a:cs typeface="Calibri"/>
              </a:rPr>
              <a:t>Örneğin bir </a:t>
            </a:r>
            <a:r>
              <a:rPr dirty="0" sz="1800" spc="-10">
                <a:latin typeface="Calibri"/>
                <a:cs typeface="Calibri"/>
              </a:rPr>
              <a:t>kapı nesne </a:t>
            </a:r>
            <a:r>
              <a:rPr dirty="0" sz="1800" spc="-15">
                <a:latin typeface="Calibri"/>
                <a:cs typeface="Calibri"/>
              </a:rPr>
              <a:t>olarak </a:t>
            </a:r>
            <a:r>
              <a:rPr dirty="0" sz="1800">
                <a:latin typeface="Calibri"/>
                <a:cs typeface="Calibri"/>
              </a:rPr>
              <a:t>ele </a:t>
            </a:r>
            <a:r>
              <a:rPr dirty="0" sz="1800" spc="-5">
                <a:latin typeface="Calibri"/>
                <a:cs typeface="Calibri"/>
              </a:rPr>
              <a:t>alındığında  onun</a:t>
            </a:r>
            <a:r>
              <a:rPr dirty="0" sz="1800" spc="1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kulpu,</a:t>
            </a:r>
            <a:r>
              <a:rPr dirty="0" sz="1800" spc="1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rengi</a:t>
            </a:r>
            <a:r>
              <a:rPr dirty="0" sz="1800" spc="1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menteşeleri,</a:t>
            </a:r>
            <a:r>
              <a:rPr dirty="0" sz="1800" spc="1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malzemesi</a:t>
            </a:r>
            <a:r>
              <a:rPr dirty="0" sz="1800" spc="1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gibi</a:t>
            </a:r>
            <a:r>
              <a:rPr dirty="0" sz="1800" spc="1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detayları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60116" y="4130420"/>
            <a:ext cx="21151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62100" algn="l"/>
              </a:tabLst>
            </a:pPr>
            <a:r>
              <a:rPr dirty="0" sz="1800" spc="-5">
                <a:latin typeface="Calibri"/>
                <a:cs typeface="Calibri"/>
              </a:rPr>
              <a:t>düşünmeden	</a:t>
            </a:r>
            <a:r>
              <a:rPr dirty="0" sz="1800" spc="-10">
                <a:latin typeface="Calibri"/>
                <a:cs typeface="Calibri"/>
              </a:rPr>
              <a:t>kapıyı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60116" y="4404614"/>
            <a:ext cx="17703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değerlendirebiliriz.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04305" y="4130420"/>
            <a:ext cx="8286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4940" marR="5080" indent="-14287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m</a:t>
            </a:r>
            <a:r>
              <a:rPr dirty="0" sz="1800" spc="5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marisi  </a:t>
            </a:r>
            <a:r>
              <a:rPr dirty="0" sz="1800" spc="-5">
                <a:latin typeface="Calibri"/>
                <a:cs typeface="Calibri"/>
              </a:rPr>
              <a:t>diğer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30185" y="4130420"/>
            <a:ext cx="8890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0416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iç</a:t>
            </a:r>
            <a:r>
              <a:rPr dirty="0" sz="1800" spc="5">
                <a:latin typeface="Calibri"/>
                <a:cs typeface="Calibri"/>
              </a:rPr>
              <a:t>i</a:t>
            </a:r>
            <a:r>
              <a:rPr dirty="0" sz="1800" spc="-5">
                <a:latin typeface="Calibri"/>
                <a:cs typeface="Calibri"/>
              </a:rPr>
              <a:t>nde  de</a:t>
            </a:r>
            <a:r>
              <a:rPr dirty="0" sz="1800" spc="-30">
                <a:latin typeface="Calibri"/>
                <a:cs typeface="Calibri"/>
              </a:rPr>
              <a:t>t</a:t>
            </a:r>
            <a:r>
              <a:rPr dirty="0" sz="1800" spc="-45">
                <a:latin typeface="Calibri"/>
                <a:cs typeface="Calibri"/>
              </a:rPr>
              <a:t>a</a:t>
            </a:r>
            <a:r>
              <a:rPr dirty="0" sz="1800">
                <a:latin typeface="Calibri"/>
                <a:cs typeface="Calibri"/>
              </a:rPr>
              <a:t>y</a:t>
            </a:r>
            <a:r>
              <a:rPr dirty="0" sz="1800" spc="5">
                <a:latin typeface="Calibri"/>
                <a:cs typeface="Calibri"/>
              </a:rPr>
              <a:t>l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5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60116" y="4678933"/>
            <a:ext cx="26181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85240" algn="l"/>
                <a:tab pos="1760220" algn="l"/>
              </a:tabLst>
            </a:pPr>
            <a:r>
              <a:rPr dirty="0" sz="1800" spc="-10">
                <a:latin typeface="Calibri"/>
                <a:cs typeface="Calibri"/>
              </a:rPr>
              <a:t>yoğunlaşan	</a:t>
            </a:r>
            <a:r>
              <a:rPr dirty="0" sz="1800" spc="-5">
                <a:latin typeface="Calibri"/>
                <a:cs typeface="Calibri"/>
              </a:rPr>
              <a:t>bir	</a:t>
            </a:r>
            <a:r>
              <a:rPr dirty="0" sz="1800" spc="-10">
                <a:latin typeface="Calibri"/>
                <a:cs typeface="Calibri"/>
              </a:rPr>
              <a:t>tasarımcı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22164" y="4130420"/>
            <a:ext cx="133858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6540">
              <a:lnSpc>
                <a:spcPct val="100000"/>
              </a:lnSpc>
              <a:spcBef>
                <a:spcPts val="100"/>
              </a:spcBef>
              <a:tabLst>
                <a:tab pos="599440" algn="l"/>
                <a:tab pos="848360" algn="l"/>
              </a:tabLst>
            </a:pPr>
            <a:r>
              <a:rPr dirty="0" sz="1800" spc="-5">
                <a:latin typeface="Calibri"/>
                <a:cs typeface="Calibri"/>
              </a:rPr>
              <a:t>bir		</a:t>
            </a:r>
            <a:r>
              <a:rPr dirty="0" sz="1800">
                <a:latin typeface="Calibri"/>
                <a:cs typeface="Calibri"/>
              </a:rPr>
              <a:t>ev  A</a:t>
            </a:r>
            <a:r>
              <a:rPr dirty="0" sz="1800" spc="-25">
                <a:latin typeface="Calibri"/>
                <a:cs typeface="Calibri"/>
              </a:rPr>
              <a:t>k</a:t>
            </a:r>
            <a:r>
              <a:rPr dirty="0" sz="1800" spc="-5">
                <a:latin typeface="Calibri"/>
                <a:cs typeface="Calibri"/>
              </a:rPr>
              <a:t>s</a:t>
            </a:r>
            <a:r>
              <a:rPr dirty="0" sz="1800">
                <a:latin typeface="Calibri"/>
                <a:cs typeface="Calibri"/>
              </a:rPr>
              <a:t>i	</a:t>
            </a:r>
            <a:r>
              <a:rPr dirty="0" sz="1800" spc="-25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akti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 spc="-5">
                <a:latin typeface="Calibri"/>
                <a:cs typeface="Calibri"/>
              </a:rPr>
              <a:t>de</a:t>
            </a:r>
            <a:endParaRPr sz="1800">
              <a:latin typeface="Calibri"/>
              <a:cs typeface="Calibri"/>
            </a:endParaRPr>
          </a:p>
          <a:p>
            <a:pPr marL="668020">
              <a:lnSpc>
                <a:spcPct val="100000"/>
              </a:lnSpc>
            </a:pPr>
            <a:r>
              <a:rPr dirty="0" sz="1800" spc="-15">
                <a:latin typeface="Calibri"/>
                <a:cs typeface="Calibri"/>
              </a:rPr>
              <a:t>‘oda’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58584" y="4678933"/>
            <a:ext cx="17608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8720" algn="l"/>
              </a:tabLst>
            </a:pPr>
            <a:r>
              <a:rPr dirty="0" sz="1800" spc="10">
                <a:latin typeface="Calibri"/>
                <a:cs typeface="Calibri"/>
              </a:rPr>
              <a:t>d</a:t>
            </a:r>
            <a:r>
              <a:rPr dirty="0" sz="1800" spc="-5">
                <a:latin typeface="Calibri"/>
                <a:cs typeface="Calibri"/>
              </a:rPr>
              <a:t>ü</a:t>
            </a:r>
            <a:r>
              <a:rPr dirty="0" sz="1800" spc="-40">
                <a:latin typeface="Calibri"/>
                <a:cs typeface="Calibri"/>
              </a:rPr>
              <a:t>z</a:t>
            </a:r>
            <a:r>
              <a:rPr dirty="0" sz="1800" spc="-20">
                <a:latin typeface="Calibri"/>
                <a:cs typeface="Calibri"/>
              </a:rPr>
              <a:t>e</a:t>
            </a:r>
            <a:r>
              <a:rPr dirty="0" sz="1800">
                <a:latin typeface="Calibri"/>
                <a:cs typeface="Calibri"/>
              </a:rPr>
              <a:t>y</a:t>
            </a:r>
            <a:r>
              <a:rPr dirty="0" sz="1800" spc="5">
                <a:latin typeface="Calibri"/>
                <a:cs typeface="Calibri"/>
              </a:rPr>
              <a:t>i</a:t>
            </a:r>
            <a:r>
              <a:rPr dirty="0" sz="1800" spc="-5">
                <a:latin typeface="Calibri"/>
                <a:cs typeface="Calibri"/>
              </a:rPr>
              <a:t>n</a:t>
            </a:r>
            <a:r>
              <a:rPr dirty="0" sz="1800" spc="-15">
                <a:latin typeface="Calibri"/>
                <a:cs typeface="Calibri"/>
              </a:rPr>
              <a:t>d</a:t>
            </a:r>
            <a:r>
              <a:rPr dirty="0" sz="1800">
                <a:latin typeface="Calibri"/>
                <a:cs typeface="Calibri"/>
              </a:rPr>
              <a:t>e	</a:t>
            </a:r>
            <a:r>
              <a:rPr dirty="0" sz="1800" spc="-25">
                <a:latin typeface="Calibri"/>
                <a:cs typeface="Calibri"/>
              </a:rPr>
              <a:t>g</a:t>
            </a:r>
            <a:r>
              <a:rPr dirty="0" sz="1800" spc="10">
                <a:latin typeface="Calibri"/>
                <a:cs typeface="Calibri"/>
              </a:rPr>
              <a:t>ö</a:t>
            </a:r>
            <a:r>
              <a:rPr dirty="0" sz="1800" spc="-45">
                <a:latin typeface="Calibri"/>
                <a:cs typeface="Calibri"/>
              </a:rPr>
              <a:t>r</a:t>
            </a:r>
            <a:r>
              <a:rPr dirty="0" sz="1800" spc="-5">
                <a:latin typeface="Calibri"/>
                <a:cs typeface="Calibri"/>
              </a:rPr>
              <a:t>s</a:t>
            </a:r>
            <a:r>
              <a:rPr dirty="0" sz="1800" spc="20">
                <a:latin typeface="Calibri"/>
                <a:cs typeface="Calibri"/>
              </a:rPr>
              <a:t>e</a:t>
            </a:r>
            <a:r>
              <a:rPr dirty="0" sz="1800">
                <a:latin typeface="Calibri"/>
                <a:cs typeface="Calibri"/>
              </a:rPr>
              <a:t>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60116" y="4953634"/>
            <a:ext cx="29216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canlandırmalara </a:t>
            </a:r>
            <a:r>
              <a:rPr dirty="0" sz="1800" spc="-5">
                <a:latin typeface="Calibri"/>
                <a:cs typeface="Calibri"/>
              </a:rPr>
              <a:t>hakim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olamaz.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 spc="-1050" b="0">
                <a:latin typeface="Times New Roman"/>
                <a:cs typeface="Times New Roman"/>
              </a:rPr>
              <a:t> </a:t>
            </a:r>
            <a:r>
              <a:rPr dirty="0" spc="-110"/>
              <a:t>Tasarım</a:t>
            </a:r>
            <a:r>
              <a:rPr dirty="0" spc="-95"/>
              <a:t> </a:t>
            </a:r>
            <a:r>
              <a:rPr dirty="0" spc="-85"/>
              <a:t>Kavramları	</a:t>
            </a:r>
          </a:p>
        </p:txBody>
      </p:sp>
      <p:sp>
        <p:nvSpPr>
          <p:cNvPr id="3" name="object 3"/>
          <p:cNvSpPr/>
          <p:nvPr/>
        </p:nvSpPr>
        <p:spPr>
          <a:xfrm>
            <a:off x="949960" y="1958339"/>
            <a:ext cx="2887980" cy="652780"/>
          </a:xfrm>
          <a:custGeom>
            <a:avLst/>
            <a:gdLst/>
            <a:ahLst/>
            <a:cxnLst/>
            <a:rect l="l" t="t" r="r" b="b"/>
            <a:pathLst>
              <a:path w="2887979" h="652780">
                <a:moveTo>
                  <a:pt x="2779141" y="0"/>
                </a:moveTo>
                <a:lnTo>
                  <a:pt x="0" y="0"/>
                </a:lnTo>
                <a:lnTo>
                  <a:pt x="0" y="652780"/>
                </a:lnTo>
                <a:lnTo>
                  <a:pt x="2887979" y="652780"/>
                </a:lnTo>
                <a:lnTo>
                  <a:pt x="2887979" y="108838"/>
                </a:lnTo>
                <a:lnTo>
                  <a:pt x="2779141" y="0"/>
                </a:lnTo>
                <a:close/>
              </a:path>
            </a:pathLst>
          </a:custGeom>
          <a:solidFill>
            <a:srgbClr val="308A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49960" y="1958339"/>
            <a:ext cx="2887980" cy="652780"/>
          </a:xfrm>
          <a:custGeom>
            <a:avLst/>
            <a:gdLst/>
            <a:ahLst/>
            <a:cxnLst/>
            <a:rect l="l" t="t" r="r" b="b"/>
            <a:pathLst>
              <a:path w="2887979" h="652780">
                <a:moveTo>
                  <a:pt x="0" y="0"/>
                </a:moveTo>
                <a:lnTo>
                  <a:pt x="2779141" y="0"/>
                </a:lnTo>
                <a:lnTo>
                  <a:pt x="2887979" y="108838"/>
                </a:lnTo>
                <a:lnTo>
                  <a:pt x="2887979" y="652780"/>
                </a:lnTo>
                <a:lnTo>
                  <a:pt x="0" y="652780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117D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29652" y="2147570"/>
            <a:ext cx="25819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İyileştirme</a:t>
            </a:r>
            <a:r>
              <a:rPr dirty="0" sz="1800" spc="-8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(enhancement):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49960" y="2611120"/>
            <a:ext cx="7350759" cy="3274060"/>
          </a:xfrm>
          <a:custGeom>
            <a:avLst/>
            <a:gdLst/>
            <a:ahLst/>
            <a:cxnLst/>
            <a:rect l="l" t="t" r="r" b="b"/>
            <a:pathLst>
              <a:path w="7350759" h="3274060">
                <a:moveTo>
                  <a:pt x="0" y="3274059"/>
                </a:moveTo>
                <a:lnTo>
                  <a:pt x="7350759" y="3274059"/>
                </a:lnTo>
                <a:lnTo>
                  <a:pt x="7350759" y="0"/>
                </a:lnTo>
                <a:lnTo>
                  <a:pt x="0" y="0"/>
                </a:lnTo>
                <a:lnTo>
                  <a:pt x="0" y="3274059"/>
                </a:lnTo>
                <a:close/>
              </a:path>
            </a:pathLst>
          </a:custGeom>
          <a:ln w="15240">
            <a:solidFill>
              <a:srgbClr val="3D87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55191" y="4109222"/>
            <a:ext cx="950975" cy="6461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97939" y="4218940"/>
            <a:ext cx="660399" cy="48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79830" y="4133850"/>
            <a:ext cx="866140" cy="561340"/>
          </a:xfrm>
          <a:custGeom>
            <a:avLst/>
            <a:gdLst/>
            <a:ahLst/>
            <a:cxnLst/>
            <a:rect l="l" t="t" r="r" b="b"/>
            <a:pathLst>
              <a:path w="866139" h="561339">
                <a:moveTo>
                  <a:pt x="0" y="561339"/>
                </a:moveTo>
                <a:lnTo>
                  <a:pt x="866140" y="561339"/>
                </a:lnTo>
                <a:lnTo>
                  <a:pt x="866140" y="0"/>
                </a:lnTo>
                <a:lnTo>
                  <a:pt x="0" y="0"/>
                </a:lnTo>
                <a:lnTo>
                  <a:pt x="0" y="56133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79830" y="4133850"/>
            <a:ext cx="866140" cy="561340"/>
          </a:xfrm>
          <a:custGeom>
            <a:avLst/>
            <a:gdLst/>
            <a:ahLst/>
            <a:cxnLst/>
            <a:rect l="l" t="t" r="r" b="b"/>
            <a:pathLst>
              <a:path w="866139" h="561339">
                <a:moveTo>
                  <a:pt x="0" y="561339"/>
                </a:moveTo>
                <a:lnTo>
                  <a:pt x="866140" y="561339"/>
                </a:lnTo>
                <a:lnTo>
                  <a:pt x="866140" y="0"/>
                </a:lnTo>
                <a:lnTo>
                  <a:pt x="0" y="0"/>
                </a:lnTo>
                <a:lnTo>
                  <a:pt x="0" y="561339"/>
                </a:lnTo>
                <a:close/>
              </a:path>
            </a:pathLst>
          </a:custGeom>
          <a:ln w="12700">
            <a:solidFill>
              <a:srgbClr val="0D56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29652" y="2932684"/>
            <a:ext cx="7193280" cy="1223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68605" marR="5080" indent="-256540">
              <a:lnSpc>
                <a:spcPct val="100000"/>
              </a:lnSpc>
              <a:spcBef>
                <a:spcPts val="100"/>
              </a:spcBef>
              <a:buClr>
                <a:srgbClr val="996666"/>
              </a:buClr>
              <a:buSzPct val="78125"/>
              <a:buFont typeface="Wingdings"/>
              <a:buChar char=""/>
              <a:tabLst>
                <a:tab pos="269240" algn="l"/>
              </a:tabLst>
            </a:pPr>
            <a:r>
              <a:rPr dirty="0" sz="1600" spc="-5" b="1">
                <a:solidFill>
                  <a:srgbClr val="C00000"/>
                </a:solidFill>
                <a:latin typeface="Arial"/>
                <a:cs typeface="Arial"/>
              </a:rPr>
              <a:t>İyileştirme </a:t>
            </a:r>
            <a:r>
              <a:rPr dirty="0" sz="1600" b="1">
                <a:solidFill>
                  <a:srgbClr val="C00000"/>
                </a:solidFill>
                <a:latin typeface="Arial"/>
                <a:cs typeface="Arial"/>
              </a:rPr>
              <a:t>(enhancement): </a:t>
            </a:r>
            <a:r>
              <a:rPr dirty="0" sz="1600" spc="-5">
                <a:latin typeface="Arial"/>
                <a:cs typeface="Arial"/>
              </a:rPr>
              <a:t>Soyutlama düzeyinde irdeleme bittikten </a:t>
            </a:r>
            <a:r>
              <a:rPr dirty="0" sz="1600">
                <a:latin typeface="Arial"/>
                <a:cs typeface="Arial"/>
              </a:rPr>
              <a:t>sonra,  </a:t>
            </a:r>
            <a:r>
              <a:rPr dirty="0" sz="1600" spc="-5">
                <a:latin typeface="Arial"/>
                <a:cs typeface="Arial"/>
              </a:rPr>
              <a:t>daha alt seviyelere inilerek tanımlamalarda </a:t>
            </a:r>
            <a:r>
              <a:rPr dirty="0" sz="1600">
                <a:latin typeface="Arial"/>
                <a:cs typeface="Arial"/>
              </a:rPr>
              <a:t>ayrıntı, </a:t>
            </a:r>
            <a:r>
              <a:rPr dirty="0" sz="1600" spc="-5">
                <a:latin typeface="Arial"/>
                <a:cs typeface="Arial"/>
              </a:rPr>
              <a:t>bazen </a:t>
            </a:r>
            <a:r>
              <a:rPr dirty="0" sz="1600">
                <a:latin typeface="Arial"/>
                <a:cs typeface="Arial"/>
              </a:rPr>
              <a:t>de </a:t>
            </a:r>
            <a:r>
              <a:rPr dirty="0" sz="1600" spc="-5">
                <a:latin typeface="Arial"/>
                <a:cs typeface="Arial"/>
              </a:rPr>
              <a:t>düzeltme  </a:t>
            </a:r>
            <a:r>
              <a:rPr dirty="0" sz="1600" spc="-10">
                <a:latin typeface="Arial"/>
                <a:cs typeface="Arial"/>
              </a:rPr>
              <a:t>yapılarak </a:t>
            </a:r>
            <a:r>
              <a:rPr dirty="0" sz="1600" spc="-10">
                <a:solidFill>
                  <a:srgbClr val="373086"/>
                </a:solidFill>
                <a:latin typeface="Arial"/>
                <a:cs typeface="Arial"/>
              </a:rPr>
              <a:t>tasarımın daha </a:t>
            </a:r>
            <a:r>
              <a:rPr dirty="0" sz="1600" spc="-5">
                <a:solidFill>
                  <a:srgbClr val="373086"/>
                </a:solidFill>
                <a:latin typeface="Arial"/>
                <a:cs typeface="Arial"/>
              </a:rPr>
              <a:t>kesinlik </a:t>
            </a:r>
            <a:r>
              <a:rPr dirty="0" sz="1600" spc="-10">
                <a:solidFill>
                  <a:srgbClr val="373086"/>
                </a:solidFill>
                <a:latin typeface="Arial"/>
                <a:cs typeface="Arial"/>
              </a:rPr>
              <a:t>kazanması</a:t>
            </a:r>
            <a:r>
              <a:rPr dirty="0" sz="1600" spc="280">
                <a:solidFill>
                  <a:srgbClr val="373086"/>
                </a:solidFill>
                <a:latin typeface="Arial"/>
                <a:cs typeface="Arial"/>
              </a:rPr>
              <a:t> </a:t>
            </a:r>
            <a:r>
              <a:rPr dirty="0" sz="1600" spc="-20">
                <a:solidFill>
                  <a:srgbClr val="373086"/>
                </a:solidFill>
                <a:latin typeface="Arial"/>
                <a:cs typeface="Arial"/>
              </a:rPr>
              <a:t>sağlanır.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2267585">
              <a:lnSpc>
                <a:spcPct val="100000"/>
              </a:lnSpc>
              <a:tabLst>
                <a:tab pos="3288665" algn="l"/>
                <a:tab pos="4089400" algn="l"/>
                <a:tab pos="4602480" algn="l"/>
                <a:tab pos="5120640" algn="l"/>
                <a:tab pos="5464175" algn="l"/>
                <a:tab pos="6179820" algn="l"/>
                <a:tab pos="6777355" algn="l"/>
              </a:tabLst>
            </a:pPr>
            <a:r>
              <a:rPr dirty="0" sz="1600" spc="-5">
                <a:latin typeface="Calibri"/>
                <a:cs typeface="Calibri"/>
              </a:rPr>
              <a:t>Soyutlama	</a:t>
            </a:r>
            <a:r>
              <a:rPr dirty="0" sz="1600" spc="-20">
                <a:latin typeface="Calibri"/>
                <a:cs typeface="Calibri"/>
              </a:rPr>
              <a:t>kavramı	</a:t>
            </a:r>
            <a:r>
              <a:rPr dirty="0" sz="1600" spc="-10">
                <a:latin typeface="Calibri"/>
                <a:cs typeface="Calibri"/>
              </a:rPr>
              <a:t>veri,	</a:t>
            </a:r>
            <a:r>
              <a:rPr dirty="0" sz="1600" spc="-5">
                <a:latin typeface="Calibri"/>
                <a:cs typeface="Calibri"/>
              </a:rPr>
              <a:t>işlev	</a:t>
            </a:r>
            <a:r>
              <a:rPr dirty="0" sz="1600" spc="-15">
                <a:latin typeface="Calibri"/>
                <a:cs typeface="Calibri"/>
              </a:rPr>
              <a:t>ve	</a:t>
            </a:r>
            <a:r>
              <a:rPr dirty="0" sz="1600" spc="-10">
                <a:latin typeface="Calibri"/>
                <a:cs typeface="Calibri"/>
              </a:rPr>
              <a:t>yapısal	açılar	</a:t>
            </a:r>
            <a:r>
              <a:rPr dirty="0" sz="1600" spc="-5">
                <a:latin typeface="Calibri"/>
                <a:cs typeface="Calibri"/>
              </a:rPr>
              <a:t>için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84854" y="4130929"/>
            <a:ext cx="482346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-20">
                <a:latin typeface="Calibri"/>
                <a:cs typeface="Calibri"/>
              </a:rPr>
              <a:t>geçerlidir. </a:t>
            </a:r>
            <a:r>
              <a:rPr dirty="0" sz="1600" spc="-5">
                <a:latin typeface="Calibri"/>
                <a:cs typeface="Calibri"/>
              </a:rPr>
              <a:t>Örneğin bir </a:t>
            </a:r>
            <a:r>
              <a:rPr dirty="0" sz="1600" spc="-15">
                <a:latin typeface="Calibri"/>
                <a:cs typeface="Calibri"/>
              </a:rPr>
              <a:t>kapı </a:t>
            </a:r>
            <a:r>
              <a:rPr dirty="0" sz="1600" spc="-10">
                <a:latin typeface="Calibri"/>
                <a:cs typeface="Calibri"/>
              </a:rPr>
              <a:t>nesne olarak </a:t>
            </a:r>
            <a:r>
              <a:rPr dirty="0" sz="1600">
                <a:latin typeface="Calibri"/>
                <a:cs typeface="Calibri"/>
              </a:rPr>
              <a:t>ele </a:t>
            </a:r>
            <a:r>
              <a:rPr dirty="0" sz="1600" spc="-10">
                <a:latin typeface="Calibri"/>
                <a:cs typeface="Calibri"/>
              </a:rPr>
              <a:t>alındığında  </a:t>
            </a:r>
            <a:r>
              <a:rPr dirty="0" sz="1600" spc="-5">
                <a:latin typeface="Calibri"/>
                <a:cs typeface="Calibri"/>
              </a:rPr>
              <a:t>onun </a:t>
            </a:r>
            <a:r>
              <a:rPr dirty="0" sz="1600" spc="-10">
                <a:latin typeface="Calibri"/>
                <a:cs typeface="Calibri"/>
              </a:rPr>
              <a:t>kulpu, </a:t>
            </a:r>
            <a:r>
              <a:rPr dirty="0" sz="1600" spc="-5">
                <a:latin typeface="Calibri"/>
                <a:cs typeface="Calibri"/>
              </a:rPr>
              <a:t>rengi menteşeleri, </a:t>
            </a:r>
            <a:r>
              <a:rPr dirty="0" sz="1600" spc="-10">
                <a:latin typeface="Calibri"/>
                <a:cs typeface="Calibri"/>
              </a:rPr>
              <a:t>malzemesi </a:t>
            </a:r>
            <a:r>
              <a:rPr dirty="0" sz="1600" spc="-5">
                <a:latin typeface="Calibri"/>
                <a:cs typeface="Calibri"/>
              </a:rPr>
              <a:t>gibi</a:t>
            </a:r>
            <a:r>
              <a:rPr dirty="0" sz="1600" spc="2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detayları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84854" y="4618291"/>
            <a:ext cx="190881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19860" algn="l"/>
              </a:tabLst>
            </a:pPr>
            <a:r>
              <a:rPr dirty="0" sz="1600" spc="-5">
                <a:latin typeface="Calibri"/>
                <a:cs typeface="Calibri"/>
              </a:rPr>
              <a:t>düşünmeden	</a:t>
            </a:r>
            <a:r>
              <a:rPr dirty="0" sz="1600" spc="-15">
                <a:latin typeface="Calibri"/>
                <a:cs typeface="Calibri"/>
              </a:rPr>
              <a:t>kapıyı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52183" y="4618291"/>
            <a:ext cx="735330" cy="51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Calibri"/>
                <a:cs typeface="Calibri"/>
              </a:rPr>
              <a:t>m</a:t>
            </a:r>
            <a:r>
              <a:rPr dirty="0" sz="1600" spc="-10">
                <a:latin typeface="Calibri"/>
                <a:cs typeface="Calibri"/>
              </a:rPr>
              <a:t>i</a:t>
            </a:r>
            <a:r>
              <a:rPr dirty="0" sz="1600">
                <a:latin typeface="Calibri"/>
                <a:cs typeface="Calibri"/>
              </a:rPr>
              <a:t>m</a:t>
            </a:r>
            <a:r>
              <a:rPr dirty="0" sz="1600" spc="-10">
                <a:latin typeface="Calibri"/>
                <a:cs typeface="Calibri"/>
              </a:rPr>
              <a:t>a</a:t>
            </a:r>
            <a:r>
              <a:rPr dirty="0" sz="1600">
                <a:latin typeface="Calibri"/>
                <a:cs typeface="Calibri"/>
              </a:rPr>
              <a:t>r</a:t>
            </a:r>
            <a:r>
              <a:rPr dirty="0" sz="1600" spc="-10">
                <a:latin typeface="Calibri"/>
                <a:cs typeface="Calibri"/>
              </a:rPr>
              <a:t>is</a:t>
            </a:r>
            <a:r>
              <a:rPr dirty="0" sz="1600">
                <a:latin typeface="Calibri"/>
                <a:cs typeface="Calibri"/>
              </a:rPr>
              <a:t>i</a:t>
            </a:r>
            <a:endParaRPr sz="1600">
              <a:latin typeface="Calibri"/>
              <a:cs typeface="Calibri"/>
            </a:endParaRPr>
          </a:p>
          <a:p>
            <a:pPr algn="ctr" marR="29209">
              <a:lnSpc>
                <a:spcPct val="100000"/>
              </a:lnSpc>
              <a:spcBef>
                <a:spcPts val="5"/>
              </a:spcBef>
            </a:pPr>
            <a:r>
              <a:rPr dirty="0" sz="1600" spc="-10">
                <a:latin typeface="Calibri"/>
                <a:cs typeface="Calibri"/>
              </a:rPr>
              <a:t>diğer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17105" y="4618291"/>
            <a:ext cx="788670" cy="51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635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latin typeface="Calibri"/>
                <a:cs typeface="Calibri"/>
              </a:rPr>
              <a:t>i</a:t>
            </a:r>
            <a:r>
              <a:rPr dirty="0" sz="1600">
                <a:latin typeface="Calibri"/>
                <a:cs typeface="Calibri"/>
              </a:rPr>
              <a:t>ç</a:t>
            </a:r>
            <a:r>
              <a:rPr dirty="0" sz="1600" spc="-10">
                <a:latin typeface="Calibri"/>
                <a:cs typeface="Calibri"/>
              </a:rPr>
              <a:t>i</a:t>
            </a:r>
            <a:r>
              <a:rPr dirty="0" sz="1600" spc="-5">
                <a:latin typeface="Calibri"/>
                <a:cs typeface="Calibri"/>
              </a:rPr>
              <a:t>n</a:t>
            </a:r>
            <a:r>
              <a:rPr dirty="0" sz="1600" spc="15">
                <a:latin typeface="Calibri"/>
                <a:cs typeface="Calibri"/>
              </a:rPr>
              <a:t>d</a:t>
            </a:r>
            <a:r>
              <a:rPr dirty="0" sz="160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latin typeface="Calibri"/>
                <a:cs typeface="Calibri"/>
              </a:rPr>
              <a:t>d</a:t>
            </a:r>
            <a:r>
              <a:rPr dirty="0" sz="1600" spc="-20">
                <a:latin typeface="Calibri"/>
                <a:cs typeface="Calibri"/>
              </a:rPr>
              <a:t>et</a:t>
            </a:r>
            <a:r>
              <a:rPr dirty="0" sz="1600" spc="-30">
                <a:latin typeface="Calibri"/>
                <a:cs typeface="Calibri"/>
              </a:rPr>
              <a:t>a</a:t>
            </a:r>
            <a:r>
              <a:rPr dirty="0" sz="1600">
                <a:latin typeface="Calibri"/>
                <a:cs typeface="Calibri"/>
              </a:rPr>
              <a:t>y</a:t>
            </a:r>
            <a:r>
              <a:rPr dirty="0" sz="1600" spc="-15">
                <a:latin typeface="Calibri"/>
                <a:cs typeface="Calibri"/>
              </a:rPr>
              <a:t>l</a:t>
            </a:r>
            <a:r>
              <a:rPr dirty="0" sz="1600" spc="-10">
                <a:latin typeface="Calibri"/>
                <a:cs typeface="Calibri"/>
              </a:rPr>
              <a:t>a</a:t>
            </a:r>
            <a:r>
              <a:rPr dirty="0" sz="1600" spc="-40">
                <a:latin typeface="Calibri"/>
                <a:cs typeface="Calibri"/>
              </a:rPr>
              <a:t>r</a:t>
            </a:r>
            <a:r>
              <a:rPr dirty="0" sz="1600"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84854" y="4862829"/>
            <a:ext cx="238887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170940" algn="l"/>
                <a:tab pos="1623060" algn="l"/>
              </a:tabLst>
            </a:pPr>
            <a:r>
              <a:rPr dirty="0" sz="1600" spc="-5">
                <a:latin typeface="Calibri"/>
                <a:cs typeface="Calibri"/>
              </a:rPr>
              <a:t>değerlendirebiliriz.  </a:t>
            </a:r>
            <a:r>
              <a:rPr dirty="0" sz="1600" spc="-25">
                <a:latin typeface="Calibri"/>
                <a:cs typeface="Calibri"/>
              </a:rPr>
              <a:t>y</a:t>
            </a:r>
            <a:r>
              <a:rPr dirty="0" sz="1600" spc="-5">
                <a:latin typeface="Calibri"/>
                <a:cs typeface="Calibri"/>
              </a:rPr>
              <a:t>oğun</a:t>
            </a:r>
            <a:r>
              <a:rPr dirty="0" sz="1600" spc="-10">
                <a:latin typeface="Calibri"/>
                <a:cs typeface="Calibri"/>
              </a:rPr>
              <a:t>la</a:t>
            </a:r>
            <a:r>
              <a:rPr dirty="0" sz="1600" spc="-5">
                <a:latin typeface="Calibri"/>
                <a:cs typeface="Calibri"/>
              </a:rPr>
              <a:t>ş</a:t>
            </a:r>
            <a:r>
              <a:rPr dirty="0" sz="1600" spc="-10">
                <a:latin typeface="Calibri"/>
                <a:cs typeface="Calibri"/>
              </a:rPr>
              <a:t>a</a:t>
            </a:r>
            <a:r>
              <a:rPr dirty="0" sz="1600">
                <a:latin typeface="Calibri"/>
                <a:cs typeface="Calibri"/>
              </a:rPr>
              <a:t>n	</a:t>
            </a:r>
            <a:r>
              <a:rPr dirty="0" sz="1600" spc="-5">
                <a:latin typeface="Calibri"/>
                <a:cs typeface="Calibri"/>
              </a:rPr>
              <a:t>b</a:t>
            </a:r>
            <a:r>
              <a:rPr dirty="0" sz="1600" spc="-10">
                <a:latin typeface="Calibri"/>
                <a:cs typeface="Calibri"/>
              </a:rPr>
              <a:t>i</a:t>
            </a:r>
            <a:r>
              <a:rPr dirty="0" sz="1600">
                <a:latin typeface="Calibri"/>
                <a:cs typeface="Calibri"/>
              </a:rPr>
              <a:t>r	</a:t>
            </a:r>
            <a:r>
              <a:rPr dirty="0" sz="1600" spc="-20">
                <a:latin typeface="Calibri"/>
                <a:cs typeface="Calibri"/>
              </a:rPr>
              <a:t>t</a:t>
            </a:r>
            <a:r>
              <a:rPr dirty="0" sz="1600" spc="-10">
                <a:latin typeface="Calibri"/>
                <a:cs typeface="Calibri"/>
              </a:rPr>
              <a:t>a</a:t>
            </a:r>
            <a:r>
              <a:rPr dirty="0" sz="1600" spc="-5">
                <a:latin typeface="Calibri"/>
                <a:cs typeface="Calibri"/>
              </a:rPr>
              <a:t>s</a:t>
            </a:r>
            <a:r>
              <a:rPr dirty="0" sz="1600" spc="10">
                <a:latin typeface="Calibri"/>
                <a:cs typeface="Calibri"/>
              </a:rPr>
              <a:t>a</a:t>
            </a:r>
            <a:r>
              <a:rPr dirty="0" sz="1600">
                <a:latin typeface="Calibri"/>
                <a:cs typeface="Calibri"/>
              </a:rPr>
              <a:t>r</a:t>
            </a:r>
            <a:r>
              <a:rPr dirty="0" sz="1600" spc="-10">
                <a:latin typeface="Calibri"/>
                <a:cs typeface="Calibri"/>
              </a:rPr>
              <a:t>ı</a:t>
            </a:r>
            <a:r>
              <a:rPr dirty="0" sz="1600">
                <a:latin typeface="Calibri"/>
                <a:cs typeface="Calibri"/>
              </a:rPr>
              <a:t>mcı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66690" y="4618291"/>
            <a:ext cx="1218565" cy="758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dirty="0" sz="1600" spc="-10">
                <a:latin typeface="Calibri"/>
                <a:cs typeface="Calibri"/>
              </a:rPr>
              <a:t>bir	</a:t>
            </a:r>
            <a:r>
              <a:rPr dirty="0" sz="1600">
                <a:latin typeface="Calibri"/>
                <a:cs typeface="Calibri"/>
              </a:rPr>
              <a:t>ev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  <a:tabLst>
                <a:tab pos="548005" algn="l"/>
              </a:tabLst>
            </a:pPr>
            <a:r>
              <a:rPr dirty="0" sz="1600" spc="-10">
                <a:latin typeface="Calibri"/>
                <a:cs typeface="Calibri"/>
              </a:rPr>
              <a:t>A</a:t>
            </a:r>
            <a:r>
              <a:rPr dirty="0" sz="1600" spc="-30">
                <a:latin typeface="Calibri"/>
                <a:cs typeface="Calibri"/>
              </a:rPr>
              <a:t>k</a:t>
            </a:r>
            <a:r>
              <a:rPr dirty="0" sz="1600" spc="-5">
                <a:latin typeface="Calibri"/>
                <a:cs typeface="Calibri"/>
              </a:rPr>
              <a:t>s</a:t>
            </a:r>
            <a:r>
              <a:rPr dirty="0" sz="1600">
                <a:latin typeface="Calibri"/>
                <a:cs typeface="Calibri"/>
              </a:rPr>
              <a:t>i	</a:t>
            </a:r>
            <a:r>
              <a:rPr dirty="0" sz="1600" spc="-20">
                <a:latin typeface="Calibri"/>
                <a:cs typeface="Calibri"/>
              </a:rPr>
              <a:t>t</a:t>
            </a:r>
            <a:r>
              <a:rPr dirty="0" sz="1600" spc="-10">
                <a:latin typeface="Calibri"/>
                <a:cs typeface="Calibri"/>
              </a:rPr>
              <a:t>ak</a:t>
            </a:r>
            <a:r>
              <a:rPr dirty="0" sz="1600">
                <a:latin typeface="Calibri"/>
                <a:cs typeface="Calibri"/>
              </a:rPr>
              <a:t>ti</a:t>
            </a:r>
            <a:r>
              <a:rPr dirty="0" sz="1600" spc="-25">
                <a:latin typeface="Calibri"/>
                <a:cs typeface="Calibri"/>
              </a:rPr>
              <a:t>r</a:t>
            </a:r>
            <a:r>
              <a:rPr dirty="0" sz="1600" spc="-5">
                <a:latin typeface="Calibri"/>
                <a:cs typeface="Calibri"/>
              </a:rPr>
              <a:t>de</a:t>
            </a:r>
            <a:endParaRPr sz="1600">
              <a:latin typeface="Calibri"/>
              <a:cs typeface="Calibri"/>
            </a:endParaRPr>
          </a:p>
          <a:p>
            <a:pPr algn="ctr" marL="429895">
              <a:lnSpc>
                <a:spcPct val="100000"/>
              </a:lnSpc>
            </a:pPr>
            <a:r>
              <a:rPr dirty="0" sz="1600" spc="-20">
                <a:latin typeface="Calibri"/>
                <a:cs typeface="Calibri"/>
              </a:rPr>
              <a:t>‘oda’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09131" y="5106670"/>
            <a:ext cx="868044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latin typeface="Calibri"/>
                <a:cs typeface="Calibri"/>
              </a:rPr>
              <a:t>düzeyinde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81265" y="5106670"/>
            <a:ext cx="52387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5">
                <a:latin typeface="Calibri"/>
                <a:cs typeface="Calibri"/>
              </a:rPr>
              <a:t>g</a:t>
            </a:r>
            <a:r>
              <a:rPr dirty="0" sz="1600" spc="-5">
                <a:latin typeface="Calibri"/>
                <a:cs typeface="Calibri"/>
              </a:rPr>
              <a:t>ö</a:t>
            </a:r>
            <a:r>
              <a:rPr dirty="0" sz="1600" spc="-25">
                <a:latin typeface="Calibri"/>
                <a:cs typeface="Calibri"/>
              </a:rPr>
              <a:t>r</a:t>
            </a:r>
            <a:r>
              <a:rPr dirty="0" sz="1600" spc="-5">
                <a:latin typeface="Calibri"/>
                <a:cs typeface="Calibri"/>
              </a:rPr>
              <a:t>s</a:t>
            </a:r>
            <a:r>
              <a:rPr dirty="0" sz="1600" spc="20">
                <a:latin typeface="Calibri"/>
                <a:cs typeface="Calibri"/>
              </a:rPr>
              <a:t>e</a:t>
            </a:r>
            <a:r>
              <a:rPr dirty="0" sz="1600">
                <a:latin typeface="Calibri"/>
                <a:cs typeface="Calibri"/>
              </a:rPr>
              <a:t>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84854" y="5350509"/>
            <a:ext cx="258699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latin typeface="Calibri"/>
                <a:cs typeface="Calibri"/>
              </a:rPr>
              <a:t>canlandırmalara hakim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olamaz.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039620" y="4104640"/>
            <a:ext cx="1125220" cy="6527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098039" y="4218940"/>
            <a:ext cx="1005839" cy="4800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068829" y="4133850"/>
            <a:ext cx="1031240" cy="558800"/>
          </a:xfrm>
          <a:custGeom>
            <a:avLst/>
            <a:gdLst/>
            <a:ahLst/>
            <a:cxnLst/>
            <a:rect l="l" t="t" r="r" b="b"/>
            <a:pathLst>
              <a:path w="1031239" h="558800">
                <a:moveTo>
                  <a:pt x="0" y="558800"/>
                </a:moveTo>
                <a:lnTo>
                  <a:pt x="1031240" y="558800"/>
                </a:lnTo>
                <a:lnTo>
                  <a:pt x="1031240" y="0"/>
                </a:lnTo>
                <a:lnTo>
                  <a:pt x="0" y="0"/>
                </a:lnTo>
                <a:lnTo>
                  <a:pt x="0" y="55880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068829" y="4133850"/>
            <a:ext cx="1031240" cy="558800"/>
          </a:xfrm>
          <a:custGeom>
            <a:avLst/>
            <a:gdLst/>
            <a:ahLst/>
            <a:cxnLst/>
            <a:rect l="l" t="t" r="r" b="b"/>
            <a:pathLst>
              <a:path w="1031239" h="558800">
                <a:moveTo>
                  <a:pt x="0" y="558800"/>
                </a:moveTo>
                <a:lnTo>
                  <a:pt x="1031240" y="558800"/>
                </a:lnTo>
                <a:lnTo>
                  <a:pt x="1031240" y="0"/>
                </a:lnTo>
                <a:lnTo>
                  <a:pt x="0" y="0"/>
                </a:lnTo>
                <a:lnTo>
                  <a:pt x="0" y="558800"/>
                </a:lnTo>
                <a:close/>
              </a:path>
            </a:pathLst>
          </a:custGeom>
          <a:ln w="12700">
            <a:solidFill>
              <a:srgbClr val="0D56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186180" y="4275073"/>
            <a:ext cx="1907539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8285">
              <a:lnSpc>
                <a:spcPct val="100000"/>
              </a:lnSpc>
              <a:spcBef>
                <a:spcPts val="100"/>
              </a:spcBef>
              <a:tabLst>
                <a:tab pos="1050290" algn="l"/>
              </a:tabLst>
            </a:pPr>
            <a:r>
              <a:rPr dirty="0" sz="1500" spc="-15" b="1">
                <a:solidFill>
                  <a:srgbClr val="0D0D0D"/>
                </a:solidFill>
                <a:latin typeface="Calibri"/>
                <a:cs typeface="Calibri"/>
              </a:rPr>
              <a:t>Kulp	</a:t>
            </a:r>
            <a:r>
              <a:rPr dirty="0" sz="1500" spc="-10" b="1">
                <a:solidFill>
                  <a:srgbClr val="0D0D0D"/>
                </a:solidFill>
                <a:latin typeface="Calibri"/>
                <a:cs typeface="Calibri"/>
              </a:rPr>
              <a:t>Menteşe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50619" y="4691379"/>
            <a:ext cx="960119" cy="6553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277619" y="4805679"/>
            <a:ext cx="703580" cy="4800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179830" y="4720590"/>
            <a:ext cx="866140" cy="561340"/>
          </a:xfrm>
          <a:custGeom>
            <a:avLst/>
            <a:gdLst/>
            <a:ahLst/>
            <a:cxnLst/>
            <a:rect l="l" t="t" r="r" b="b"/>
            <a:pathLst>
              <a:path w="866139" h="561339">
                <a:moveTo>
                  <a:pt x="0" y="561340"/>
                </a:moveTo>
                <a:lnTo>
                  <a:pt x="866140" y="561340"/>
                </a:lnTo>
                <a:lnTo>
                  <a:pt x="866140" y="0"/>
                </a:lnTo>
                <a:lnTo>
                  <a:pt x="0" y="0"/>
                </a:lnTo>
                <a:lnTo>
                  <a:pt x="0" y="56134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179830" y="4720590"/>
            <a:ext cx="866140" cy="561340"/>
          </a:xfrm>
          <a:custGeom>
            <a:avLst/>
            <a:gdLst/>
            <a:ahLst/>
            <a:cxnLst/>
            <a:rect l="l" t="t" r="r" b="b"/>
            <a:pathLst>
              <a:path w="866139" h="561339">
                <a:moveTo>
                  <a:pt x="0" y="561340"/>
                </a:moveTo>
                <a:lnTo>
                  <a:pt x="866140" y="561340"/>
                </a:lnTo>
                <a:lnTo>
                  <a:pt x="866140" y="0"/>
                </a:lnTo>
                <a:lnTo>
                  <a:pt x="0" y="0"/>
                </a:lnTo>
                <a:lnTo>
                  <a:pt x="0" y="561340"/>
                </a:lnTo>
                <a:close/>
              </a:path>
            </a:pathLst>
          </a:custGeom>
          <a:ln w="12700">
            <a:solidFill>
              <a:srgbClr val="0D56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186180" y="4861941"/>
            <a:ext cx="85344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solidFill>
                  <a:srgbClr val="0D0D0D"/>
                </a:solidFill>
                <a:latin typeface="Calibri"/>
                <a:cs typeface="Calibri"/>
              </a:rPr>
              <a:t>Renk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039620" y="4691379"/>
            <a:ext cx="1125220" cy="652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080260" y="4805679"/>
            <a:ext cx="1038860" cy="4800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068829" y="4720590"/>
            <a:ext cx="1031240" cy="558800"/>
          </a:xfrm>
          <a:custGeom>
            <a:avLst/>
            <a:gdLst/>
            <a:ahLst/>
            <a:cxnLst/>
            <a:rect l="l" t="t" r="r" b="b"/>
            <a:pathLst>
              <a:path w="1031239" h="558800">
                <a:moveTo>
                  <a:pt x="0" y="558800"/>
                </a:moveTo>
                <a:lnTo>
                  <a:pt x="1031240" y="558800"/>
                </a:lnTo>
                <a:lnTo>
                  <a:pt x="1031240" y="0"/>
                </a:lnTo>
                <a:lnTo>
                  <a:pt x="0" y="0"/>
                </a:lnTo>
                <a:lnTo>
                  <a:pt x="0" y="55880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068829" y="4720590"/>
            <a:ext cx="1031240" cy="558800"/>
          </a:xfrm>
          <a:custGeom>
            <a:avLst/>
            <a:gdLst/>
            <a:ahLst/>
            <a:cxnLst/>
            <a:rect l="l" t="t" r="r" b="b"/>
            <a:pathLst>
              <a:path w="1031239" h="558800">
                <a:moveTo>
                  <a:pt x="0" y="558800"/>
                </a:moveTo>
                <a:lnTo>
                  <a:pt x="1031240" y="558800"/>
                </a:lnTo>
                <a:lnTo>
                  <a:pt x="1031240" y="0"/>
                </a:lnTo>
                <a:lnTo>
                  <a:pt x="0" y="0"/>
                </a:lnTo>
                <a:lnTo>
                  <a:pt x="0" y="558800"/>
                </a:lnTo>
                <a:close/>
              </a:path>
            </a:pathLst>
          </a:custGeom>
          <a:ln w="12700">
            <a:solidFill>
              <a:srgbClr val="0D56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2052320" y="4861305"/>
            <a:ext cx="10414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solidFill>
                  <a:srgbClr val="0D0D0D"/>
                </a:solidFill>
                <a:latin typeface="Calibri"/>
                <a:cs typeface="Calibri"/>
              </a:rPr>
              <a:t>Malzeme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040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Muhammet BAYKARA</dc:creator>
  <dc:title>PowerPoint Presentation</dc:title>
  <dcterms:created xsi:type="dcterms:W3CDTF">2019-03-15T10:52:24Z</dcterms:created>
  <dcterms:modified xsi:type="dcterms:W3CDTF">2019-03-15T10:52:24Z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2018-03-01T00:00:00Z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2019-03-15T00:00:00Z</vt:filetime>
  </property>
</Properties>
</file>