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9157" y="886142"/>
            <a:ext cx="738568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15950" y="1431289"/>
            <a:ext cx="7914640" cy="383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377507"/>
            <a:ext cx="7622540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172" y="1828800"/>
            <a:ext cx="7399655" cy="436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56575" y="6521767"/>
            <a:ext cx="292734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luca.info/dersler.html)" TargetMode="External"/><Relationship Id="rId3" Type="http://schemas.openxmlformats.org/officeDocument/2006/relationships/hyperlink" Target="http://www.cclub.metu.edu.tr/bergi_yeni/e-bergi/2008/Ekim/Cevik-Modelleme-ve-Cevik-Yazilim-Gelistirme" TargetMode="External"/><Relationship Id="rId4" Type="http://schemas.openxmlformats.org/officeDocument/2006/relationships/hyperlink" Target="http://wiki.expertiza.ncsu.edu/index.php/CSC/ECE_517_Fall_2011/ch6_6d_sk" TargetMode="External"/><Relationship Id="rId5" Type="http://schemas.openxmlformats.org/officeDocument/2006/relationships/hyperlink" Target="http://dsdmofagilemethodology.wikidot.com/" TargetMode="External"/><Relationship Id="rId6" Type="http://schemas.openxmlformats.org/officeDocument/2006/relationships/hyperlink" Target="http://caglarkaya.piquestion.com/2014/07/01/244/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3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" y="6400800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200"/>
                </a:moveTo>
                <a:lnTo>
                  <a:pt x="9141460" y="457200"/>
                </a:lnTo>
                <a:lnTo>
                  <a:pt x="9141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34759"/>
            <a:ext cx="9141460" cy="63500"/>
          </a:xfrm>
          <a:custGeom>
            <a:avLst/>
            <a:gdLst/>
            <a:ahLst/>
            <a:cxnLst/>
            <a:rect l="l" t="t" r="r" b="b"/>
            <a:pathLst>
              <a:path w="9141460" h="63500">
                <a:moveTo>
                  <a:pt x="0" y="63499"/>
                </a:moveTo>
                <a:lnTo>
                  <a:pt x="9141460" y="63499"/>
                </a:lnTo>
                <a:lnTo>
                  <a:pt x="9141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8050" y="434467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0752" y="3076257"/>
            <a:ext cx="7458709" cy="11652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276475" marR="5080" indent="-2264410">
              <a:lnSpc>
                <a:spcPts val="4120"/>
              </a:lnSpc>
              <a:spcBef>
                <a:spcPts val="844"/>
              </a:spcBef>
            </a:pPr>
            <a:r>
              <a:rPr dirty="0" sz="4050" spc="-35" b="0">
                <a:solidFill>
                  <a:srgbClr val="124262"/>
                </a:solidFill>
                <a:latin typeface="Calibri Light"/>
                <a:cs typeface="Calibri Light"/>
              </a:rPr>
              <a:t>YMT </a:t>
            </a:r>
            <a:r>
              <a:rPr dirty="0" sz="4050" spc="-65" b="0">
                <a:solidFill>
                  <a:srgbClr val="124262"/>
                </a:solidFill>
                <a:latin typeface="Calibri Light"/>
                <a:cs typeface="Calibri Light"/>
              </a:rPr>
              <a:t>312-Yazılım </a:t>
            </a:r>
            <a:r>
              <a:rPr dirty="0" sz="4050" spc="-85" b="0">
                <a:solidFill>
                  <a:srgbClr val="124262"/>
                </a:solidFill>
                <a:latin typeface="Calibri Light"/>
                <a:cs typeface="Calibri Light"/>
              </a:rPr>
              <a:t>Tasarım </a:t>
            </a:r>
            <a:r>
              <a:rPr dirty="0" sz="4050" spc="-125" b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dirty="0" sz="4050" spc="-370" b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dirty="0" sz="4050" spc="-40" b="0">
                <a:solidFill>
                  <a:srgbClr val="124262"/>
                </a:solidFill>
                <a:latin typeface="Calibri Light"/>
                <a:cs typeface="Calibri Light"/>
              </a:rPr>
              <a:t>Mimarisi  </a:t>
            </a:r>
            <a:r>
              <a:rPr dirty="0" sz="4050" spc="-65" b="0">
                <a:solidFill>
                  <a:srgbClr val="2583C5"/>
                </a:solidFill>
                <a:latin typeface="Calibri Light"/>
                <a:cs typeface="Calibri Light"/>
              </a:rPr>
              <a:t>MimariTasarım</a:t>
            </a:r>
            <a:endParaRPr sz="405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8240" y="4152900"/>
            <a:ext cx="145542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1396" y="4637404"/>
            <a:ext cx="70116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9803" y="4552060"/>
            <a:ext cx="194136" cy="178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3419" y="4874435"/>
            <a:ext cx="3589485" cy="186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7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3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6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1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4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Mimari </a:t>
            </a:r>
            <a:r>
              <a:rPr dirty="0" spc="-110"/>
              <a:t>Tasarım</a:t>
            </a:r>
            <a:r>
              <a:rPr dirty="0" spc="-80"/>
              <a:t> </a:t>
            </a:r>
            <a:r>
              <a:rPr dirty="0" spc="-65"/>
              <a:t>Süreci	</a:t>
            </a:r>
          </a:p>
        </p:txBody>
      </p:sp>
      <p:sp>
        <p:nvSpPr>
          <p:cNvPr id="3" name="object 3"/>
          <p:cNvSpPr/>
          <p:nvPr/>
        </p:nvSpPr>
        <p:spPr>
          <a:xfrm>
            <a:off x="2677160" y="1762760"/>
            <a:ext cx="3586479" cy="458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0948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50"/>
              <a:t>Mimari </a:t>
            </a:r>
            <a:r>
              <a:rPr dirty="0" u="none" sz="4400" spc="-100"/>
              <a:t>Tasarım </a:t>
            </a:r>
            <a:r>
              <a:rPr dirty="0" u="none" sz="4400" spc="-55"/>
              <a:t>Dokümanı</a:t>
            </a:r>
            <a:r>
              <a:rPr dirty="0" u="none" sz="4400" spc="-90"/>
              <a:t> </a:t>
            </a:r>
            <a:r>
              <a:rPr dirty="0" u="none" sz="4400" spc="-50"/>
              <a:t>(SAD)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266305" cy="33820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255904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Ürüne Genel Bakış (Product Overview)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—Ürün vizyonu,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paydaşlar,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hedeflenen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pazar,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vs.</a:t>
            </a:r>
            <a:endParaRPr sz="2000">
              <a:latin typeface="Calibri"/>
              <a:cs typeface="Calibri"/>
            </a:endParaRPr>
          </a:p>
          <a:p>
            <a:pPr marL="104139" marR="189230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Mimari Modeller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(Architectural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Models)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—Statik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dinamik çeşitli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modellere ilişkin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spesifikasyonlar,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DeSCRIPTR</a:t>
            </a:r>
            <a:endParaRPr sz="1800">
              <a:latin typeface="Calibri"/>
              <a:cs typeface="Calibri"/>
            </a:endParaRPr>
          </a:p>
          <a:p>
            <a:pPr marL="214629" indent="-202565">
              <a:lnSpc>
                <a:spcPts val="2280"/>
              </a:lnSpc>
              <a:spcBef>
                <a:spcPts val="13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Modellerin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Nasıl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Eşleştiği (Mapping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dirty="0" sz="2000" spc="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Models)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—Modellere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ilişkin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tablolar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bilgiler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ct val="9000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Tasarımın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Gerekçesi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(Architectural Design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Rationale)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—Zor,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önemli,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kafa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karıştıcı,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değiştirilmesi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zor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kararlarına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dair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açıklamalar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9786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75"/>
              <a:t>Kalite </a:t>
            </a:r>
            <a:r>
              <a:rPr dirty="0" u="none" sz="4000" spc="-60"/>
              <a:t>Nitelikleri </a:t>
            </a:r>
            <a:r>
              <a:rPr dirty="0" u="none" sz="4000" spc="-55"/>
              <a:t>(Quality</a:t>
            </a:r>
            <a:r>
              <a:rPr dirty="0" u="none" sz="4000" spc="-5"/>
              <a:t> </a:t>
            </a:r>
            <a:r>
              <a:rPr dirty="0" u="none" sz="4000" spc="-70"/>
              <a:t>Attributes)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034539" y="2029460"/>
            <a:ext cx="5095240" cy="224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39" y="2029460"/>
            <a:ext cx="5095240" cy="2245360"/>
          </a:xfrm>
          <a:custGeom>
            <a:avLst/>
            <a:gdLst/>
            <a:ahLst/>
            <a:cxnLst/>
            <a:rect l="l" t="t" r="r" b="b"/>
            <a:pathLst>
              <a:path w="5095240" h="2245360">
                <a:moveTo>
                  <a:pt x="0" y="374268"/>
                </a:moveTo>
                <a:lnTo>
                  <a:pt x="2915" y="327311"/>
                </a:lnTo>
                <a:lnTo>
                  <a:pt x="11427" y="282096"/>
                </a:lnTo>
                <a:lnTo>
                  <a:pt x="25186" y="238976"/>
                </a:lnTo>
                <a:lnTo>
                  <a:pt x="43841" y="198299"/>
                </a:lnTo>
                <a:lnTo>
                  <a:pt x="67042" y="160417"/>
                </a:lnTo>
                <a:lnTo>
                  <a:pt x="94438" y="125680"/>
                </a:lnTo>
                <a:lnTo>
                  <a:pt x="125680" y="94438"/>
                </a:lnTo>
                <a:lnTo>
                  <a:pt x="160417" y="67042"/>
                </a:lnTo>
                <a:lnTo>
                  <a:pt x="198299" y="43841"/>
                </a:lnTo>
                <a:lnTo>
                  <a:pt x="238976" y="25186"/>
                </a:lnTo>
                <a:lnTo>
                  <a:pt x="282096" y="11427"/>
                </a:lnTo>
                <a:lnTo>
                  <a:pt x="327311" y="2915"/>
                </a:lnTo>
                <a:lnTo>
                  <a:pt x="374269" y="0"/>
                </a:lnTo>
                <a:lnTo>
                  <a:pt x="4720970" y="0"/>
                </a:lnTo>
                <a:lnTo>
                  <a:pt x="4767928" y="2915"/>
                </a:lnTo>
                <a:lnTo>
                  <a:pt x="4813143" y="11427"/>
                </a:lnTo>
                <a:lnTo>
                  <a:pt x="4856263" y="25186"/>
                </a:lnTo>
                <a:lnTo>
                  <a:pt x="4896940" y="43841"/>
                </a:lnTo>
                <a:lnTo>
                  <a:pt x="4934822" y="67042"/>
                </a:lnTo>
                <a:lnTo>
                  <a:pt x="4969559" y="94438"/>
                </a:lnTo>
                <a:lnTo>
                  <a:pt x="5000801" y="125680"/>
                </a:lnTo>
                <a:lnTo>
                  <a:pt x="5028197" y="160417"/>
                </a:lnTo>
                <a:lnTo>
                  <a:pt x="5051398" y="198299"/>
                </a:lnTo>
                <a:lnTo>
                  <a:pt x="5070053" y="238976"/>
                </a:lnTo>
                <a:lnTo>
                  <a:pt x="5083812" y="282096"/>
                </a:lnTo>
                <a:lnTo>
                  <a:pt x="5092324" y="327311"/>
                </a:lnTo>
                <a:lnTo>
                  <a:pt x="5095240" y="374268"/>
                </a:lnTo>
                <a:lnTo>
                  <a:pt x="5095240" y="1871090"/>
                </a:lnTo>
                <a:lnTo>
                  <a:pt x="5092324" y="1918048"/>
                </a:lnTo>
                <a:lnTo>
                  <a:pt x="5083812" y="1963263"/>
                </a:lnTo>
                <a:lnTo>
                  <a:pt x="5070053" y="2006383"/>
                </a:lnTo>
                <a:lnTo>
                  <a:pt x="5051398" y="2047060"/>
                </a:lnTo>
                <a:lnTo>
                  <a:pt x="5028197" y="2084942"/>
                </a:lnTo>
                <a:lnTo>
                  <a:pt x="5000801" y="2119679"/>
                </a:lnTo>
                <a:lnTo>
                  <a:pt x="4969559" y="2150921"/>
                </a:lnTo>
                <a:lnTo>
                  <a:pt x="4934822" y="2178317"/>
                </a:lnTo>
                <a:lnTo>
                  <a:pt x="4896940" y="2201518"/>
                </a:lnTo>
                <a:lnTo>
                  <a:pt x="4856263" y="2220173"/>
                </a:lnTo>
                <a:lnTo>
                  <a:pt x="4813143" y="2233932"/>
                </a:lnTo>
                <a:lnTo>
                  <a:pt x="4767928" y="2242444"/>
                </a:lnTo>
                <a:lnTo>
                  <a:pt x="4720970" y="2245360"/>
                </a:lnTo>
                <a:lnTo>
                  <a:pt x="374269" y="2245360"/>
                </a:lnTo>
                <a:lnTo>
                  <a:pt x="327311" y="2242444"/>
                </a:lnTo>
                <a:lnTo>
                  <a:pt x="282096" y="2233932"/>
                </a:lnTo>
                <a:lnTo>
                  <a:pt x="238976" y="2220173"/>
                </a:lnTo>
                <a:lnTo>
                  <a:pt x="198299" y="2201518"/>
                </a:lnTo>
                <a:lnTo>
                  <a:pt x="160417" y="2178317"/>
                </a:lnTo>
                <a:lnTo>
                  <a:pt x="125680" y="2150921"/>
                </a:lnTo>
                <a:lnTo>
                  <a:pt x="94438" y="2119679"/>
                </a:lnTo>
                <a:lnTo>
                  <a:pt x="67042" y="2084942"/>
                </a:lnTo>
                <a:lnTo>
                  <a:pt x="43841" y="2047060"/>
                </a:lnTo>
                <a:lnTo>
                  <a:pt x="25186" y="2006383"/>
                </a:lnTo>
                <a:lnTo>
                  <a:pt x="11427" y="1963263"/>
                </a:lnTo>
                <a:lnTo>
                  <a:pt x="2915" y="1918048"/>
                </a:lnTo>
                <a:lnTo>
                  <a:pt x="0" y="1871090"/>
                </a:lnTo>
                <a:lnTo>
                  <a:pt x="0" y="374268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0720" y="2014220"/>
            <a:ext cx="5120640" cy="2166620"/>
          </a:xfrm>
          <a:custGeom>
            <a:avLst/>
            <a:gdLst/>
            <a:ahLst/>
            <a:cxnLst/>
            <a:rect l="l" t="t" r="r" b="b"/>
            <a:pathLst>
              <a:path w="5120640" h="2166620">
                <a:moveTo>
                  <a:pt x="4759579" y="0"/>
                </a:moveTo>
                <a:lnTo>
                  <a:pt x="361061" y="0"/>
                </a:lnTo>
                <a:lnTo>
                  <a:pt x="312071" y="3296"/>
                </a:lnTo>
                <a:lnTo>
                  <a:pt x="265083" y="12898"/>
                </a:lnTo>
                <a:lnTo>
                  <a:pt x="220527" y="28376"/>
                </a:lnTo>
                <a:lnTo>
                  <a:pt x="178834" y="49299"/>
                </a:lnTo>
                <a:lnTo>
                  <a:pt x="140435" y="75237"/>
                </a:lnTo>
                <a:lnTo>
                  <a:pt x="105759" y="105759"/>
                </a:lnTo>
                <a:lnTo>
                  <a:pt x="75237" y="140435"/>
                </a:lnTo>
                <a:lnTo>
                  <a:pt x="49299" y="178834"/>
                </a:lnTo>
                <a:lnTo>
                  <a:pt x="28376" y="220527"/>
                </a:lnTo>
                <a:lnTo>
                  <a:pt x="12898" y="265083"/>
                </a:lnTo>
                <a:lnTo>
                  <a:pt x="3296" y="312071"/>
                </a:lnTo>
                <a:lnTo>
                  <a:pt x="0" y="361060"/>
                </a:lnTo>
                <a:lnTo>
                  <a:pt x="0" y="1805558"/>
                </a:lnTo>
                <a:lnTo>
                  <a:pt x="3296" y="1854548"/>
                </a:lnTo>
                <a:lnTo>
                  <a:pt x="12898" y="1901536"/>
                </a:lnTo>
                <a:lnTo>
                  <a:pt x="28376" y="1946092"/>
                </a:lnTo>
                <a:lnTo>
                  <a:pt x="49299" y="1987785"/>
                </a:lnTo>
                <a:lnTo>
                  <a:pt x="75237" y="2026184"/>
                </a:lnTo>
                <a:lnTo>
                  <a:pt x="105759" y="2060860"/>
                </a:lnTo>
                <a:lnTo>
                  <a:pt x="140435" y="2091382"/>
                </a:lnTo>
                <a:lnTo>
                  <a:pt x="178834" y="2117320"/>
                </a:lnTo>
                <a:lnTo>
                  <a:pt x="220527" y="2138243"/>
                </a:lnTo>
                <a:lnTo>
                  <a:pt x="265083" y="2153721"/>
                </a:lnTo>
                <a:lnTo>
                  <a:pt x="312071" y="2163323"/>
                </a:lnTo>
                <a:lnTo>
                  <a:pt x="361061" y="2166619"/>
                </a:lnTo>
                <a:lnTo>
                  <a:pt x="4759579" y="2166619"/>
                </a:lnTo>
                <a:lnTo>
                  <a:pt x="4808568" y="2163323"/>
                </a:lnTo>
                <a:lnTo>
                  <a:pt x="4855556" y="2153721"/>
                </a:lnTo>
                <a:lnTo>
                  <a:pt x="4900112" y="2138243"/>
                </a:lnTo>
                <a:lnTo>
                  <a:pt x="4941805" y="2117320"/>
                </a:lnTo>
                <a:lnTo>
                  <a:pt x="4980204" y="2091382"/>
                </a:lnTo>
                <a:lnTo>
                  <a:pt x="5014880" y="2060860"/>
                </a:lnTo>
                <a:lnTo>
                  <a:pt x="5045402" y="2026184"/>
                </a:lnTo>
                <a:lnTo>
                  <a:pt x="5071340" y="1987785"/>
                </a:lnTo>
                <a:lnTo>
                  <a:pt x="5092263" y="1946092"/>
                </a:lnTo>
                <a:lnTo>
                  <a:pt x="5107741" y="1901536"/>
                </a:lnTo>
                <a:lnTo>
                  <a:pt x="5117343" y="1854548"/>
                </a:lnTo>
                <a:lnTo>
                  <a:pt x="5120639" y="1805558"/>
                </a:lnTo>
                <a:lnTo>
                  <a:pt x="5120639" y="361060"/>
                </a:lnTo>
                <a:lnTo>
                  <a:pt x="5117343" y="312071"/>
                </a:lnTo>
                <a:lnTo>
                  <a:pt x="5107741" y="265083"/>
                </a:lnTo>
                <a:lnTo>
                  <a:pt x="5092263" y="220527"/>
                </a:lnTo>
                <a:lnTo>
                  <a:pt x="5071340" y="178834"/>
                </a:lnTo>
                <a:lnTo>
                  <a:pt x="5045402" y="140435"/>
                </a:lnTo>
                <a:lnTo>
                  <a:pt x="5014880" y="105759"/>
                </a:lnTo>
                <a:lnTo>
                  <a:pt x="4980204" y="75237"/>
                </a:lnTo>
                <a:lnTo>
                  <a:pt x="4941805" y="49299"/>
                </a:lnTo>
                <a:lnTo>
                  <a:pt x="4900112" y="28376"/>
                </a:lnTo>
                <a:lnTo>
                  <a:pt x="4855556" y="12898"/>
                </a:lnTo>
                <a:lnTo>
                  <a:pt x="4808568" y="3296"/>
                </a:lnTo>
                <a:lnTo>
                  <a:pt x="4759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50720" y="2014220"/>
            <a:ext cx="5120640" cy="2166620"/>
          </a:xfrm>
          <a:custGeom>
            <a:avLst/>
            <a:gdLst/>
            <a:ahLst/>
            <a:cxnLst/>
            <a:rect l="l" t="t" r="r" b="b"/>
            <a:pathLst>
              <a:path w="5120640" h="2166620">
                <a:moveTo>
                  <a:pt x="0" y="361060"/>
                </a:moveTo>
                <a:lnTo>
                  <a:pt x="3296" y="312071"/>
                </a:lnTo>
                <a:lnTo>
                  <a:pt x="12898" y="265083"/>
                </a:lnTo>
                <a:lnTo>
                  <a:pt x="28376" y="220527"/>
                </a:lnTo>
                <a:lnTo>
                  <a:pt x="49299" y="178834"/>
                </a:lnTo>
                <a:lnTo>
                  <a:pt x="75237" y="140435"/>
                </a:lnTo>
                <a:lnTo>
                  <a:pt x="105759" y="105759"/>
                </a:lnTo>
                <a:lnTo>
                  <a:pt x="140435" y="75237"/>
                </a:lnTo>
                <a:lnTo>
                  <a:pt x="178834" y="49299"/>
                </a:lnTo>
                <a:lnTo>
                  <a:pt x="220527" y="28376"/>
                </a:lnTo>
                <a:lnTo>
                  <a:pt x="265083" y="12898"/>
                </a:lnTo>
                <a:lnTo>
                  <a:pt x="312071" y="3296"/>
                </a:lnTo>
                <a:lnTo>
                  <a:pt x="361061" y="0"/>
                </a:lnTo>
                <a:lnTo>
                  <a:pt x="4759579" y="0"/>
                </a:lnTo>
                <a:lnTo>
                  <a:pt x="4808568" y="3296"/>
                </a:lnTo>
                <a:lnTo>
                  <a:pt x="4855556" y="12898"/>
                </a:lnTo>
                <a:lnTo>
                  <a:pt x="4900112" y="28376"/>
                </a:lnTo>
                <a:lnTo>
                  <a:pt x="4941805" y="49299"/>
                </a:lnTo>
                <a:lnTo>
                  <a:pt x="4980204" y="75237"/>
                </a:lnTo>
                <a:lnTo>
                  <a:pt x="5014880" y="105759"/>
                </a:lnTo>
                <a:lnTo>
                  <a:pt x="5045402" y="140435"/>
                </a:lnTo>
                <a:lnTo>
                  <a:pt x="5071340" y="178834"/>
                </a:lnTo>
                <a:lnTo>
                  <a:pt x="5092263" y="220527"/>
                </a:lnTo>
                <a:lnTo>
                  <a:pt x="5107741" y="265083"/>
                </a:lnTo>
                <a:lnTo>
                  <a:pt x="5117343" y="312071"/>
                </a:lnTo>
                <a:lnTo>
                  <a:pt x="5120639" y="361060"/>
                </a:lnTo>
                <a:lnTo>
                  <a:pt x="5120639" y="1805558"/>
                </a:lnTo>
                <a:lnTo>
                  <a:pt x="5117343" y="1854548"/>
                </a:lnTo>
                <a:lnTo>
                  <a:pt x="5107741" y="1901536"/>
                </a:lnTo>
                <a:lnTo>
                  <a:pt x="5092263" y="1946092"/>
                </a:lnTo>
                <a:lnTo>
                  <a:pt x="5071340" y="1987785"/>
                </a:lnTo>
                <a:lnTo>
                  <a:pt x="5045402" y="2026184"/>
                </a:lnTo>
                <a:lnTo>
                  <a:pt x="5014880" y="2060860"/>
                </a:lnTo>
                <a:lnTo>
                  <a:pt x="4980204" y="2091382"/>
                </a:lnTo>
                <a:lnTo>
                  <a:pt x="4941805" y="2117320"/>
                </a:lnTo>
                <a:lnTo>
                  <a:pt x="4900112" y="2138243"/>
                </a:lnTo>
                <a:lnTo>
                  <a:pt x="4855556" y="2153721"/>
                </a:lnTo>
                <a:lnTo>
                  <a:pt x="4808568" y="2163323"/>
                </a:lnTo>
                <a:lnTo>
                  <a:pt x="4759579" y="2166619"/>
                </a:lnTo>
                <a:lnTo>
                  <a:pt x="361061" y="2166619"/>
                </a:lnTo>
                <a:lnTo>
                  <a:pt x="312071" y="2163323"/>
                </a:lnTo>
                <a:lnTo>
                  <a:pt x="265083" y="2153721"/>
                </a:lnTo>
                <a:lnTo>
                  <a:pt x="220527" y="2138243"/>
                </a:lnTo>
                <a:lnTo>
                  <a:pt x="178834" y="2117320"/>
                </a:lnTo>
                <a:lnTo>
                  <a:pt x="140435" y="2091382"/>
                </a:lnTo>
                <a:lnTo>
                  <a:pt x="105759" y="2060860"/>
                </a:lnTo>
                <a:lnTo>
                  <a:pt x="75237" y="2026184"/>
                </a:lnTo>
                <a:lnTo>
                  <a:pt x="49299" y="1987785"/>
                </a:lnTo>
                <a:lnTo>
                  <a:pt x="28376" y="1946092"/>
                </a:lnTo>
                <a:lnTo>
                  <a:pt x="12898" y="1901536"/>
                </a:lnTo>
                <a:lnTo>
                  <a:pt x="3296" y="1854548"/>
                </a:lnTo>
                <a:lnTo>
                  <a:pt x="0" y="1805558"/>
                </a:lnTo>
                <a:lnTo>
                  <a:pt x="0" y="361060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2664" y="2427859"/>
            <a:ext cx="5988050" cy="363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554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Calibri"/>
                <a:cs typeface="Calibri"/>
              </a:rPr>
              <a:t>Bir </a:t>
            </a:r>
            <a:r>
              <a:rPr dirty="0" sz="2100" spc="-10" b="1">
                <a:latin typeface="Calibri"/>
                <a:cs typeface="Calibri"/>
              </a:rPr>
              <a:t>kalite </a:t>
            </a:r>
            <a:r>
              <a:rPr dirty="0" sz="2100" spc="-5" b="1">
                <a:latin typeface="Calibri"/>
                <a:cs typeface="Calibri"/>
              </a:rPr>
              <a:t>niteliği</a:t>
            </a:r>
            <a:r>
              <a:rPr dirty="0" sz="2100" spc="-5">
                <a:latin typeface="Calibri"/>
                <a:cs typeface="Calibri"/>
              </a:rPr>
              <a:t>, </a:t>
            </a:r>
            <a:r>
              <a:rPr dirty="0" sz="2100" spc="-10">
                <a:latin typeface="Calibri"/>
                <a:cs typeface="Calibri"/>
              </a:rPr>
              <a:t>müşteri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gereksinimlerinin</a:t>
            </a:r>
            <a:endParaRPr sz="2100">
              <a:latin typeface="Calibri"/>
              <a:cs typeface="Calibri"/>
            </a:endParaRPr>
          </a:p>
          <a:p>
            <a:pPr marL="1145540">
              <a:lnSpc>
                <a:spcPct val="100000"/>
              </a:lnSpc>
            </a:pPr>
            <a:r>
              <a:rPr dirty="0" sz="2100" spc="-15">
                <a:latin typeface="Calibri"/>
                <a:cs typeface="Calibri"/>
              </a:rPr>
              <a:t>karşılanması </a:t>
            </a:r>
            <a:r>
              <a:rPr dirty="0" sz="2100" spc="-5">
                <a:latin typeface="Calibri"/>
                <a:cs typeface="Calibri"/>
              </a:rPr>
              <a:t>bakımından önemli</a:t>
            </a:r>
            <a:r>
              <a:rPr dirty="0" sz="2100" spc="4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olan</a:t>
            </a:r>
            <a:endParaRPr sz="2100">
              <a:latin typeface="Calibri"/>
              <a:cs typeface="Calibri"/>
            </a:endParaRPr>
          </a:p>
          <a:p>
            <a:pPr marL="1145540" marR="269240">
              <a:lnSpc>
                <a:spcPct val="100000"/>
              </a:lnSpc>
            </a:pPr>
            <a:r>
              <a:rPr dirty="0" sz="2100" spc="-5">
                <a:latin typeface="Calibri"/>
                <a:cs typeface="Calibri"/>
              </a:rPr>
              <a:t>işlevlerinden bağımsız </a:t>
            </a:r>
            <a:r>
              <a:rPr dirty="0" sz="2100" spc="-10">
                <a:latin typeface="Calibri"/>
                <a:cs typeface="Calibri"/>
              </a:rPr>
              <a:t>olarak, </a:t>
            </a:r>
            <a:r>
              <a:rPr dirty="0" sz="2100" spc="-5">
                <a:latin typeface="Calibri"/>
                <a:cs typeface="Calibri"/>
              </a:rPr>
              <a:t>bir </a:t>
            </a:r>
            <a:r>
              <a:rPr dirty="0" sz="2100" spc="-10">
                <a:latin typeface="Calibri"/>
                <a:cs typeface="Calibri"/>
              </a:rPr>
              <a:t>yazılım  </a:t>
            </a:r>
            <a:r>
              <a:rPr dirty="0" sz="2100" spc="-5">
                <a:latin typeface="Calibri"/>
                <a:cs typeface="Calibri"/>
              </a:rPr>
              <a:t>ürününün bir </a:t>
            </a:r>
            <a:r>
              <a:rPr dirty="0" sz="2100" spc="-15">
                <a:latin typeface="Calibri"/>
                <a:cs typeface="Calibri"/>
              </a:rPr>
              <a:t>karakteristiği </a:t>
            </a:r>
            <a:r>
              <a:rPr dirty="0" sz="2100" spc="-25">
                <a:latin typeface="Calibri"/>
                <a:cs typeface="Calibri"/>
              </a:rPr>
              <a:t>veya</a:t>
            </a:r>
            <a:r>
              <a:rPr dirty="0" sz="2100" spc="40">
                <a:latin typeface="Calibri"/>
                <a:cs typeface="Calibri"/>
              </a:rPr>
              <a:t> </a:t>
            </a:r>
            <a:r>
              <a:rPr dirty="0" sz="2100" spc="-30">
                <a:latin typeface="Calibri"/>
                <a:cs typeface="Calibri"/>
              </a:rPr>
              <a:t>özelliğidir.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İşlevsel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olmayan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gereksinimler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Mimarilerin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nitelikleri üzerinde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büyük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etkisi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vardır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Geliştirmeye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operasyona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yönelik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nitelikler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niteliklerini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kullanmak için teknikler (daha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73120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55"/>
              <a:t>Geliştirme Nitelikleri </a:t>
            </a:r>
            <a:r>
              <a:rPr dirty="0" u="none" sz="3200" spc="-60"/>
              <a:t>(Development</a:t>
            </a:r>
            <a:r>
              <a:rPr dirty="0" u="none" sz="3200" spc="30"/>
              <a:t> </a:t>
            </a:r>
            <a:r>
              <a:rPr dirty="0" u="none" sz="3200" spc="-70"/>
              <a:t>Attributes)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577" y="1864359"/>
            <a:ext cx="7197725" cy="269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Bakım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Yapılabilirlik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(Maintainability)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—Ürünün</a:t>
            </a:r>
            <a:r>
              <a:rPr dirty="0" sz="20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hatalarının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düzeltilebilme,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iyileştirilebilme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başka platforma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taşınabilme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(port)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kolaylığı,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140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Genellikle altbölümlere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ayrılır.</a:t>
            </a:r>
            <a:endParaRPr sz="2000">
              <a:latin typeface="Calibri"/>
              <a:cs typeface="Calibri"/>
            </a:endParaRPr>
          </a:p>
          <a:p>
            <a:pPr marL="104139" marR="194945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5" b="1">
                <a:solidFill>
                  <a:srgbClr val="404040"/>
                </a:solidFill>
                <a:latin typeface="Calibri"/>
                <a:cs typeface="Calibri"/>
              </a:rPr>
              <a:t>Yeniden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Kullanılabilirlik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(Reusability)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—Ürünün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parçalarının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başka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ürünlerin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geliştirilmesinde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kullanılabilirliğinin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derecesi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Diğer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2240" y="3858259"/>
            <a:ext cx="3964940" cy="253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68082"/>
            <a:ext cx="730948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200" spc="-70"/>
              <a:t>Operasyonel </a:t>
            </a:r>
            <a:r>
              <a:rPr dirty="0" u="none" sz="3200" spc="-60"/>
              <a:t>Nitelikler (Operational</a:t>
            </a:r>
            <a:r>
              <a:rPr dirty="0" u="none" sz="3200" spc="120"/>
              <a:t> </a:t>
            </a:r>
            <a:r>
              <a:rPr dirty="0" u="none" sz="3200" spc="-75"/>
              <a:t>Attributes)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404100" cy="29629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66421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Performans (Performance)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—Ürün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işlevlerinin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zaman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kaynak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limitleri içerisinde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sağlanabilme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becerisi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Uygunluk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(Availability)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—Kullanıma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hazır bulunma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durumu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Güvenilirlik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(Reliability)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—Normal çalışma koşullarında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gereksinimlere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uygun davranabilme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becerisi</a:t>
            </a:r>
            <a:endParaRPr sz="2000">
              <a:latin typeface="Calibri"/>
              <a:cs typeface="Calibri"/>
            </a:endParaRPr>
          </a:p>
          <a:p>
            <a:pPr marL="104139" marR="367030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Güvenlik (Security)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—Kötü niyetli uygulamalar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etkiler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karşısında  zarar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görmeye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zarar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vermeye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karşı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koyabilme</a:t>
            </a:r>
            <a:r>
              <a:rPr dirty="0" sz="20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becerisi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Diğer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2772" y="4540865"/>
            <a:ext cx="1670531" cy="17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476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50"/>
              <a:t>Mimari </a:t>
            </a:r>
            <a:r>
              <a:rPr dirty="0" u="none" sz="4400" spc="-75"/>
              <a:t>Spesifikasyon</a:t>
            </a:r>
            <a:r>
              <a:rPr dirty="0" u="none" sz="4400" spc="-80"/>
              <a:t> </a:t>
            </a:r>
            <a:r>
              <a:rPr dirty="0" u="none" sz="4400" spc="-70"/>
              <a:t>Notasyonları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3973" y="1795398"/>
          <a:ext cx="7282815" cy="453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0"/>
                <a:gridCol w="3632200"/>
              </a:tblGrid>
              <a:tr h="3124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Spesifikasyon</a:t>
                      </a:r>
                      <a:r>
                        <a:rPr dirty="0" sz="16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latin typeface="Calibri"/>
                          <a:cs typeface="Calibri"/>
                        </a:rPr>
                        <a:t>Türü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Kullanışlı</a:t>
                      </a:r>
                      <a:r>
                        <a:rPr dirty="0" sz="16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Notasyonlar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Decomposition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6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Box-and-line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class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diagrams,  package diagrams, component diagrams,  deployment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States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Collaborations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9215" marR="187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Sequence and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communication diagrams, 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activity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box-and-line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diagrams, 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use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16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models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Responsibilities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12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35">
                          <a:latin typeface="Calibri"/>
                          <a:cs typeface="Calibri"/>
                        </a:rPr>
                        <a:t>Text,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box-and-line diagrams,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class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Interfaces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30">
                          <a:latin typeface="Calibri"/>
                          <a:cs typeface="Calibri"/>
                        </a:rPr>
                        <a:t>Text,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Properties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40">
                          <a:latin typeface="Calibri"/>
                          <a:cs typeface="Calibri"/>
                        </a:rPr>
                        <a:t>Text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Transitions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0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Relationships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4337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Box-and-line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diagrams, component  diagrams,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class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diagrams, deployment  diagrams,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text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65"/>
              <a:t>Arabirimler</a:t>
            </a:r>
            <a:r>
              <a:rPr dirty="0" spc="-75"/>
              <a:t> </a:t>
            </a:r>
            <a:r>
              <a:rPr dirty="0" spc="-70"/>
              <a:t>(Interfaces)	</a:t>
            </a:r>
          </a:p>
        </p:txBody>
      </p:sp>
      <p:sp>
        <p:nvSpPr>
          <p:cNvPr id="3" name="object 3"/>
          <p:cNvSpPr/>
          <p:nvPr/>
        </p:nvSpPr>
        <p:spPr>
          <a:xfrm>
            <a:off x="1991360" y="2316479"/>
            <a:ext cx="5181599" cy="239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1360" y="2316479"/>
            <a:ext cx="5181600" cy="2397760"/>
          </a:xfrm>
          <a:custGeom>
            <a:avLst/>
            <a:gdLst/>
            <a:ahLst/>
            <a:cxnLst/>
            <a:rect l="l" t="t" r="r" b="b"/>
            <a:pathLst>
              <a:path w="5181600" h="2397760">
                <a:moveTo>
                  <a:pt x="0" y="399669"/>
                </a:moveTo>
                <a:lnTo>
                  <a:pt x="2688" y="353060"/>
                </a:lnTo>
                <a:lnTo>
                  <a:pt x="10555" y="308030"/>
                </a:lnTo>
                <a:lnTo>
                  <a:pt x="23300" y="264879"/>
                </a:lnTo>
                <a:lnTo>
                  <a:pt x="40623" y="223906"/>
                </a:lnTo>
                <a:lnTo>
                  <a:pt x="62224" y="185413"/>
                </a:lnTo>
                <a:lnTo>
                  <a:pt x="87804" y="149698"/>
                </a:lnTo>
                <a:lnTo>
                  <a:pt x="117062" y="117062"/>
                </a:lnTo>
                <a:lnTo>
                  <a:pt x="149698" y="87804"/>
                </a:lnTo>
                <a:lnTo>
                  <a:pt x="185413" y="62224"/>
                </a:lnTo>
                <a:lnTo>
                  <a:pt x="223906" y="40623"/>
                </a:lnTo>
                <a:lnTo>
                  <a:pt x="264879" y="23300"/>
                </a:lnTo>
                <a:lnTo>
                  <a:pt x="308030" y="10555"/>
                </a:lnTo>
                <a:lnTo>
                  <a:pt x="353060" y="2688"/>
                </a:lnTo>
                <a:lnTo>
                  <a:pt x="399669" y="0"/>
                </a:lnTo>
                <a:lnTo>
                  <a:pt x="4781931" y="0"/>
                </a:lnTo>
                <a:lnTo>
                  <a:pt x="4828539" y="2688"/>
                </a:lnTo>
                <a:lnTo>
                  <a:pt x="4873569" y="10555"/>
                </a:lnTo>
                <a:lnTo>
                  <a:pt x="4916720" y="23300"/>
                </a:lnTo>
                <a:lnTo>
                  <a:pt x="4957693" y="40623"/>
                </a:lnTo>
                <a:lnTo>
                  <a:pt x="4996186" y="62224"/>
                </a:lnTo>
                <a:lnTo>
                  <a:pt x="5031901" y="87804"/>
                </a:lnTo>
                <a:lnTo>
                  <a:pt x="5064537" y="117062"/>
                </a:lnTo>
                <a:lnTo>
                  <a:pt x="5093795" y="149698"/>
                </a:lnTo>
                <a:lnTo>
                  <a:pt x="5119375" y="185413"/>
                </a:lnTo>
                <a:lnTo>
                  <a:pt x="5140976" y="223906"/>
                </a:lnTo>
                <a:lnTo>
                  <a:pt x="5158299" y="264879"/>
                </a:lnTo>
                <a:lnTo>
                  <a:pt x="5171044" y="308030"/>
                </a:lnTo>
                <a:lnTo>
                  <a:pt x="5178911" y="353060"/>
                </a:lnTo>
                <a:lnTo>
                  <a:pt x="5181599" y="399669"/>
                </a:lnTo>
                <a:lnTo>
                  <a:pt x="5181599" y="1998091"/>
                </a:lnTo>
                <a:lnTo>
                  <a:pt x="5178911" y="2044699"/>
                </a:lnTo>
                <a:lnTo>
                  <a:pt x="5171044" y="2089729"/>
                </a:lnTo>
                <a:lnTo>
                  <a:pt x="5158299" y="2132880"/>
                </a:lnTo>
                <a:lnTo>
                  <a:pt x="5140976" y="2173853"/>
                </a:lnTo>
                <a:lnTo>
                  <a:pt x="5119375" y="2212346"/>
                </a:lnTo>
                <a:lnTo>
                  <a:pt x="5093795" y="2248061"/>
                </a:lnTo>
                <a:lnTo>
                  <a:pt x="5064537" y="2280697"/>
                </a:lnTo>
                <a:lnTo>
                  <a:pt x="5031901" y="2309955"/>
                </a:lnTo>
                <a:lnTo>
                  <a:pt x="4996186" y="2335535"/>
                </a:lnTo>
                <a:lnTo>
                  <a:pt x="4957693" y="2357136"/>
                </a:lnTo>
                <a:lnTo>
                  <a:pt x="4916720" y="2374459"/>
                </a:lnTo>
                <a:lnTo>
                  <a:pt x="4873569" y="2387204"/>
                </a:lnTo>
                <a:lnTo>
                  <a:pt x="4828539" y="2395071"/>
                </a:lnTo>
                <a:lnTo>
                  <a:pt x="4781931" y="2397760"/>
                </a:lnTo>
                <a:lnTo>
                  <a:pt x="399669" y="2397760"/>
                </a:lnTo>
                <a:lnTo>
                  <a:pt x="353060" y="2395071"/>
                </a:lnTo>
                <a:lnTo>
                  <a:pt x="308030" y="2387204"/>
                </a:lnTo>
                <a:lnTo>
                  <a:pt x="264879" y="2374459"/>
                </a:lnTo>
                <a:lnTo>
                  <a:pt x="223906" y="2357136"/>
                </a:lnTo>
                <a:lnTo>
                  <a:pt x="185413" y="2335535"/>
                </a:lnTo>
                <a:lnTo>
                  <a:pt x="149698" y="2309955"/>
                </a:lnTo>
                <a:lnTo>
                  <a:pt x="117062" y="2280697"/>
                </a:lnTo>
                <a:lnTo>
                  <a:pt x="87804" y="2248061"/>
                </a:lnTo>
                <a:lnTo>
                  <a:pt x="62224" y="2212346"/>
                </a:lnTo>
                <a:lnTo>
                  <a:pt x="40623" y="2173853"/>
                </a:lnTo>
                <a:lnTo>
                  <a:pt x="23300" y="2132880"/>
                </a:lnTo>
                <a:lnTo>
                  <a:pt x="10555" y="2089729"/>
                </a:lnTo>
                <a:lnTo>
                  <a:pt x="2688" y="2044699"/>
                </a:lnTo>
                <a:lnTo>
                  <a:pt x="0" y="1998091"/>
                </a:lnTo>
                <a:lnTo>
                  <a:pt x="0" y="39966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1679" y="2400300"/>
            <a:ext cx="5120640" cy="2169160"/>
          </a:xfrm>
          <a:custGeom>
            <a:avLst/>
            <a:gdLst/>
            <a:ahLst/>
            <a:cxnLst/>
            <a:rect l="l" t="t" r="r" b="b"/>
            <a:pathLst>
              <a:path w="5120640" h="2169160">
                <a:moveTo>
                  <a:pt x="4759071" y="0"/>
                </a:moveTo>
                <a:lnTo>
                  <a:pt x="361569" y="0"/>
                </a:lnTo>
                <a:lnTo>
                  <a:pt x="312515" y="3301"/>
                </a:lnTo>
                <a:lnTo>
                  <a:pt x="265465" y="12918"/>
                </a:lnTo>
                <a:lnTo>
                  <a:pt x="220849" y="28420"/>
                </a:lnTo>
                <a:lnTo>
                  <a:pt x="179098" y="49374"/>
                </a:lnTo>
                <a:lnTo>
                  <a:pt x="140644" y="75351"/>
                </a:lnTo>
                <a:lnTo>
                  <a:pt x="105917" y="105918"/>
                </a:lnTo>
                <a:lnTo>
                  <a:pt x="75351" y="140644"/>
                </a:lnTo>
                <a:lnTo>
                  <a:pt x="49374" y="179098"/>
                </a:lnTo>
                <a:lnTo>
                  <a:pt x="28420" y="220849"/>
                </a:lnTo>
                <a:lnTo>
                  <a:pt x="12918" y="265465"/>
                </a:lnTo>
                <a:lnTo>
                  <a:pt x="3301" y="312515"/>
                </a:lnTo>
                <a:lnTo>
                  <a:pt x="0" y="361569"/>
                </a:lnTo>
                <a:lnTo>
                  <a:pt x="0" y="1807591"/>
                </a:lnTo>
                <a:lnTo>
                  <a:pt x="3301" y="1856644"/>
                </a:lnTo>
                <a:lnTo>
                  <a:pt x="12918" y="1903694"/>
                </a:lnTo>
                <a:lnTo>
                  <a:pt x="28420" y="1948310"/>
                </a:lnTo>
                <a:lnTo>
                  <a:pt x="49374" y="1990061"/>
                </a:lnTo>
                <a:lnTo>
                  <a:pt x="75351" y="2028515"/>
                </a:lnTo>
                <a:lnTo>
                  <a:pt x="105918" y="2063242"/>
                </a:lnTo>
                <a:lnTo>
                  <a:pt x="140644" y="2093808"/>
                </a:lnTo>
                <a:lnTo>
                  <a:pt x="179098" y="2119785"/>
                </a:lnTo>
                <a:lnTo>
                  <a:pt x="220849" y="2140739"/>
                </a:lnTo>
                <a:lnTo>
                  <a:pt x="265465" y="2156241"/>
                </a:lnTo>
                <a:lnTo>
                  <a:pt x="312515" y="2165858"/>
                </a:lnTo>
                <a:lnTo>
                  <a:pt x="361569" y="2169160"/>
                </a:lnTo>
                <a:lnTo>
                  <a:pt x="4759071" y="2169160"/>
                </a:lnTo>
                <a:lnTo>
                  <a:pt x="4808124" y="2165858"/>
                </a:lnTo>
                <a:lnTo>
                  <a:pt x="4855174" y="2156241"/>
                </a:lnTo>
                <a:lnTo>
                  <a:pt x="4899790" y="2140739"/>
                </a:lnTo>
                <a:lnTo>
                  <a:pt x="4941541" y="2119785"/>
                </a:lnTo>
                <a:lnTo>
                  <a:pt x="4979995" y="2093808"/>
                </a:lnTo>
                <a:lnTo>
                  <a:pt x="5014722" y="2063242"/>
                </a:lnTo>
                <a:lnTo>
                  <a:pt x="5045288" y="2028515"/>
                </a:lnTo>
                <a:lnTo>
                  <a:pt x="5071265" y="1990061"/>
                </a:lnTo>
                <a:lnTo>
                  <a:pt x="5092219" y="1948310"/>
                </a:lnTo>
                <a:lnTo>
                  <a:pt x="5107721" y="1903694"/>
                </a:lnTo>
                <a:lnTo>
                  <a:pt x="5117338" y="1856644"/>
                </a:lnTo>
                <a:lnTo>
                  <a:pt x="5120640" y="1807591"/>
                </a:lnTo>
                <a:lnTo>
                  <a:pt x="5120640" y="361569"/>
                </a:lnTo>
                <a:lnTo>
                  <a:pt x="5117338" y="312515"/>
                </a:lnTo>
                <a:lnTo>
                  <a:pt x="5107721" y="265465"/>
                </a:lnTo>
                <a:lnTo>
                  <a:pt x="5092219" y="220849"/>
                </a:lnTo>
                <a:lnTo>
                  <a:pt x="5071265" y="179098"/>
                </a:lnTo>
                <a:lnTo>
                  <a:pt x="5045288" y="140644"/>
                </a:lnTo>
                <a:lnTo>
                  <a:pt x="5014721" y="105918"/>
                </a:lnTo>
                <a:lnTo>
                  <a:pt x="4979995" y="75351"/>
                </a:lnTo>
                <a:lnTo>
                  <a:pt x="4941541" y="49374"/>
                </a:lnTo>
                <a:lnTo>
                  <a:pt x="4899790" y="28420"/>
                </a:lnTo>
                <a:lnTo>
                  <a:pt x="4855174" y="12918"/>
                </a:lnTo>
                <a:lnTo>
                  <a:pt x="4808124" y="3301"/>
                </a:lnTo>
                <a:lnTo>
                  <a:pt x="4759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1679" y="2400300"/>
            <a:ext cx="5120640" cy="2169160"/>
          </a:xfrm>
          <a:custGeom>
            <a:avLst/>
            <a:gdLst/>
            <a:ahLst/>
            <a:cxnLst/>
            <a:rect l="l" t="t" r="r" b="b"/>
            <a:pathLst>
              <a:path w="5120640" h="2169160">
                <a:moveTo>
                  <a:pt x="0" y="361569"/>
                </a:moveTo>
                <a:lnTo>
                  <a:pt x="3301" y="312515"/>
                </a:lnTo>
                <a:lnTo>
                  <a:pt x="12918" y="265465"/>
                </a:lnTo>
                <a:lnTo>
                  <a:pt x="28420" y="220849"/>
                </a:lnTo>
                <a:lnTo>
                  <a:pt x="49374" y="179098"/>
                </a:lnTo>
                <a:lnTo>
                  <a:pt x="75351" y="140644"/>
                </a:lnTo>
                <a:lnTo>
                  <a:pt x="105917" y="105917"/>
                </a:lnTo>
                <a:lnTo>
                  <a:pt x="140644" y="75351"/>
                </a:lnTo>
                <a:lnTo>
                  <a:pt x="179098" y="49374"/>
                </a:lnTo>
                <a:lnTo>
                  <a:pt x="220849" y="28420"/>
                </a:lnTo>
                <a:lnTo>
                  <a:pt x="265465" y="12918"/>
                </a:lnTo>
                <a:lnTo>
                  <a:pt x="312515" y="3301"/>
                </a:lnTo>
                <a:lnTo>
                  <a:pt x="361569" y="0"/>
                </a:lnTo>
                <a:lnTo>
                  <a:pt x="4759071" y="0"/>
                </a:lnTo>
                <a:lnTo>
                  <a:pt x="4808124" y="3301"/>
                </a:lnTo>
                <a:lnTo>
                  <a:pt x="4855174" y="12918"/>
                </a:lnTo>
                <a:lnTo>
                  <a:pt x="4899790" y="28420"/>
                </a:lnTo>
                <a:lnTo>
                  <a:pt x="4941541" y="49374"/>
                </a:lnTo>
                <a:lnTo>
                  <a:pt x="4979995" y="75351"/>
                </a:lnTo>
                <a:lnTo>
                  <a:pt x="5014721" y="105918"/>
                </a:lnTo>
                <a:lnTo>
                  <a:pt x="5045288" y="140644"/>
                </a:lnTo>
                <a:lnTo>
                  <a:pt x="5071265" y="179098"/>
                </a:lnTo>
                <a:lnTo>
                  <a:pt x="5092219" y="220849"/>
                </a:lnTo>
                <a:lnTo>
                  <a:pt x="5107721" y="265465"/>
                </a:lnTo>
                <a:lnTo>
                  <a:pt x="5117338" y="312515"/>
                </a:lnTo>
                <a:lnTo>
                  <a:pt x="5120640" y="361569"/>
                </a:lnTo>
                <a:lnTo>
                  <a:pt x="5120640" y="1807591"/>
                </a:lnTo>
                <a:lnTo>
                  <a:pt x="5117338" y="1856644"/>
                </a:lnTo>
                <a:lnTo>
                  <a:pt x="5107721" y="1903694"/>
                </a:lnTo>
                <a:lnTo>
                  <a:pt x="5092219" y="1948310"/>
                </a:lnTo>
                <a:lnTo>
                  <a:pt x="5071265" y="1990061"/>
                </a:lnTo>
                <a:lnTo>
                  <a:pt x="5045288" y="2028515"/>
                </a:lnTo>
                <a:lnTo>
                  <a:pt x="5014722" y="2063242"/>
                </a:lnTo>
                <a:lnTo>
                  <a:pt x="4979995" y="2093808"/>
                </a:lnTo>
                <a:lnTo>
                  <a:pt x="4941541" y="2119785"/>
                </a:lnTo>
                <a:lnTo>
                  <a:pt x="4899790" y="2140739"/>
                </a:lnTo>
                <a:lnTo>
                  <a:pt x="4855174" y="2156241"/>
                </a:lnTo>
                <a:lnTo>
                  <a:pt x="4808124" y="2165858"/>
                </a:lnTo>
                <a:lnTo>
                  <a:pt x="4759071" y="2169160"/>
                </a:lnTo>
                <a:lnTo>
                  <a:pt x="361569" y="2169160"/>
                </a:lnTo>
                <a:lnTo>
                  <a:pt x="312515" y="2165858"/>
                </a:lnTo>
                <a:lnTo>
                  <a:pt x="265465" y="2156241"/>
                </a:lnTo>
                <a:lnTo>
                  <a:pt x="220849" y="2140739"/>
                </a:lnTo>
                <a:lnTo>
                  <a:pt x="179098" y="2119785"/>
                </a:lnTo>
                <a:lnTo>
                  <a:pt x="140644" y="2093808"/>
                </a:lnTo>
                <a:lnTo>
                  <a:pt x="105918" y="2063242"/>
                </a:lnTo>
                <a:lnTo>
                  <a:pt x="75351" y="2028515"/>
                </a:lnTo>
                <a:lnTo>
                  <a:pt x="49374" y="1990061"/>
                </a:lnTo>
                <a:lnTo>
                  <a:pt x="28420" y="1948310"/>
                </a:lnTo>
                <a:lnTo>
                  <a:pt x="12918" y="1903694"/>
                </a:lnTo>
                <a:lnTo>
                  <a:pt x="3301" y="1856644"/>
                </a:lnTo>
                <a:lnTo>
                  <a:pt x="0" y="1807591"/>
                </a:lnTo>
                <a:lnTo>
                  <a:pt x="0" y="361569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98116" y="2494915"/>
            <a:ext cx="439547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57505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Calibri"/>
                <a:cs typeface="Calibri"/>
              </a:rPr>
              <a:t>Bir </a:t>
            </a:r>
            <a:r>
              <a:rPr dirty="0" sz="2100" spc="-10" b="1">
                <a:latin typeface="Calibri"/>
                <a:cs typeface="Calibri"/>
              </a:rPr>
              <a:t>arabirim </a:t>
            </a:r>
            <a:r>
              <a:rPr dirty="0" sz="2100" spc="-10">
                <a:latin typeface="Calibri"/>
                <a:cs typeface="Calibri"/>
              </a:rPr>
              <a:t>varlıklar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arasındaki</a:t>
            </a:r>
            <a:endParaRPr sz="2100">
              <a:latin typeface="Calibri"/>
              <a:cs typeface="Calibri"/>
            </a:endParaRPr>
          </a:p>
          <a:p>
            <a:pPr algn="ctr" marL="353060">
              <a:lnSpc>
                <a:spcPct val="100000"/>
              </a:lnSpc>
            </a:pPr>
            <a:r>
              <a:rPr dirty="0" sz="2100" spc="-10">
                <a:latin typeface="Calibri"/>
                <a:cs typeface="Calibri"/>
              </a:rPr>
              <a:t>iletişim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sınırıdır.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Calibri"/>
                <a:cs typeface="Calibri"/>
              </a:rPr>
              <a:t>Bir </a:t>
            </a:r>
            <a:r>
              <a:rPr dirty="0" sz="2100" spc="-10" b="1">
                <a:latin typeface="Calibri"/>
                <a:cs typeface="Calibri"/>
              </a:rPr>
              <a:t>arabirim spesifikasyonu</a:t>
            </a:r>
            <a:r>
              <a:rPr dirty="0" sz="2100" spc="-10">
                <a:latin typeface="Calibri"/>
                <a:cs typeface="Calibri"/>
              </a:rPr>
              <a:t>, </a:t>
            </a:r>
            <a:r>
              <a:rPr dirty="0" sz="2100" spc="-5">
                <a:latin typeface="Calibri"/>
                <a:cs typeface="Calibri"/>
              </a:rPr>
              <a:t>bir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varlığın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latin typeface="Calibri"/>
                <a:cs typeface="Calibri"/>
              </a:rPr>
              <a:t>içinde </a:t>
            </a:r>
            <a:r>
              <a:rPr dirty="0" sz="2100" spc="-10">
                <a:latin typeface="Calibri"/>
                <a:cs typeface="Calibri"/>
              </a:rPr>
              <a:t>bulunduğu ortam </a:t>
            </a:r>
            <a:r>
              <a:rPr dirty="0" sz="2100">
                <a:latin typeface="Calibri"/>
                <a:cs typeface="Calibri"/>
              </a:rPr>
              <a:t>ile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haberleşmek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latin typeface="Calibri"/>
                <a:cs typeface="Calibri"/>
              </a:rPr>
              <a:t>için </a:t>
            </a:r>
            <a:r>
              <a:rPr dirty="0" sz="2100" spc="-10">
                <a:latin typeface="Calibri"/>
                <a:cs typeface="Calibri"/>
              </a:rPr>
              <a:t>kullandığı mekanizmayı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-30">
                <a:latin typeface="Calibri"/>
                <a:cs typeface="Calibri"/>
              </a:rPr>
              <a:t>tanımlar.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7679" y="4348479"/>
            <a:ext cx="3134360" cy="1887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Arabirim Spesifikasyonları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59279"/>
            <a:ext cx="7698105" cy="348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Sözdizim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(Syntax)—İletişim ortamının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elemanları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bunların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mesaj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oluşturmak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nasıl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kombine</a:t>
            </a:r>
            <a:r>
              <a:rPr dirty="0" sz="24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edildiği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Semantik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(Semantics)—Mesajların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anlamları</a:t>
            </a:r>
            <a:endParaRPr sz="2400">
              <a:latin typeface="Calibri"/>
              <a:cs typeface="Calibri"/>
            </a:endParaRPr>
          </a:p>
          <a:p>
            <a:pPr marL="104139" marR="214629" indent="-9144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Pragmatik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(Pragmatics)—Mesajların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ilgili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bağlam</a:t>
            </a:r>
            <a:r>
              <a:rPr dirty="0" sz="2400" spc="-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içerisinde 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görevleri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yerine getirmek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nasıl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kullanıldığı</a:t>
            </a:r>
            <a:endParaRPr sz="2400">
              <a:latin typeface="Calibri"/>
              <a:cs typeface="Calibri"/>
            </a:endParaRPr>
          </a:p>
          <a:p>
            <a:pPr marL="104139" marR="305435">
              <a:lnSpc>
                <a:spcPct val="100000"/>
              </a:lnSpc>
              <a:spcBef>
                <a:spcPts val="1400"/>
              </a:spcBef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Arabirim spesifikasyonları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modül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onun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içinde 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bulunduğu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ortamla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yaptığı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iletişimin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sözdizim,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semantik,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pragmatiklerini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içermelidir.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0846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65"/>
              <a:t>Arabirim </a:t>
            </a:r>
            <a:r>
              <a:rPr dirty="0" u="none" sz="4400" spc="-75"/>
              <a:t>Spesifikasyonu</a:t>
            </a:r>
            <a:r>
              <a:rPr dirty="0" u="none" sz="4400"/>
              <a:t> </a:t>
            </a:r>
            <a:r>
              <a:rPr dirty="0" u="none" sz="4400" spc="-50"/>
              <a:t>Şablonu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577" y="1808867"/>
            <a:ext cx="4784725" cy="34861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Sağlanan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Servisler (Services</a:t>
            </a:r>
            <a:r>
              <a:rPr dirty="0" sz="2000" spc="1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Provided)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Sağlanan her bir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servis için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belirtilmelidir:</a:t>
            </a:r>
            <a:endParaRPr sz="1800">
              <a:latin typeface="Calibri"/>
              <a:cs typeface="Calibri"/>
            </a:endParaRPr>
          </a:p>
          <a:p>
            <a:pPr lvl="1" marL="878840" indent="-181610">
              <a:lnSpc>
                <a:spcPct val="100000"/>
              </a:lnSpc>
              <a:spcBef>
                <a:spcPts val="459"/>
              </a:spcBef>
              <a:buAutoNum type="alphaLcParenR"/>
              <a:tabLst>
                <a:tab pos="87947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Sözdizim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(Syntax)</a:t>
            </a:r>
            <a:endParaRPr sz="1400">
              <a:latin typeface="Calibri"/>
              <a:cs typeface="Calibri"/>
            </a:endParaRPr>
          </a:p>
          <a:p>
            <a:pPr lvl="1" marL="885825" indent="-188595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88646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Semantik (Semantics)</a:t>
            </a:r>
            <a:endParaRPr sz="1400">
              <a:latin typeface="Calibri"/>
              <a:cs typeface="Calibri"/>
            </a:endParaRPr>
          </a:p>
          <a:p>
            <a:pPr lvl="1" marL="865505" indent="-168275">
              <a:lnSpc>
                <a:spcPct val="100000"/>
              </a:lnSpc>
              <a:spcBef>
                <a:spcPts val="445"/>
              </a:spcBef>
              <a:buAutoNum type="alphaLcParenR"/>
              <a:tabLst>
                <a:tab pos="866140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Pragmatik</a:t>
            </a:r>
            <a:r>
              <a:rPr dirty="0" sz="1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(Pragmatics)</a:t>
            </a:r>
            <a:endParaRPr sz="1400">
              <a:latin typeface="Calibri"/>
              <a:cs typeface="Calibri"/>
            </a:endParaRPr>
          </a:p>
          <a:p>
            <a:pPr marL="355600" marR="5080" indent="-342900">
              <a:lnSpc>
                <a:spcPct val="113100"/>
              </a:lnSpc>
              <a:spcBef>
                <a:spcPts val="1005"/>
              </a:spcBef>
              <a:buClr>
                <a:srgbClr val="1CACE3"/>
              </a:buClr>
              <a:buFont typeface="Calibri"/>
              <a:buAutoNum type="arabicPeriod" startAt="2"/>
              <a:tabLst>
                <a:tab pos="398145" algn="l"/>
                <a:tab pos="398780" algn="l"/>
              </a:tabLst>
            </a:pPr>
            <a:r>
              <a:rPr dirty="0"/>
              <a:t>	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Gereksinilen Servisler (Services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Required) 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Gereksinilen her bir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servis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adıyla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belirtilmelidir. 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Servis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açıklaması da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eklenebilir.</a:t>
            </a:r>
            <a:endParaRPr sz="18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1340"/>
              </a:spcBef>
              <a:buClr>
                <a:srgbClr val="1CACE3"/>
              </a:buClr>
              <a:buAutoNum type="arabicPeriod" startAt="2"/>
              <a:tabLst>
                <a:tab pos="398145" algn="l"/>
                <a:tab pos="398780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Kullanım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Kılavuzu (Usage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Guide)</a:t>
            </a:r>
            <a:endParaRPr sz="2000">
              <a:latin typeface="Calibri"/>
              <a:cs typeface="Calibri"/>
            </a:endParaRPr>
          </a:p>
          <a:p>
            <a:pPr marL="398780" indent="-38608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AutoNum type="arabicPeriod" startAt="2"/>
              <a:tabLst>
                <a:tab pos="398145" algn="l"/>
                <a:tab pos="398780" algn="l"/>
              </a:tabLst>
            </a:pPr>
            <a:r>
              <a:rPr dirty="0" sz="2000" spc="-25" b="1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Gerekçesi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(Design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Rationale)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4320" y="2473960"/>
            <a:ext cx="325120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377" y="977646"/>
            <a:ext cx="7802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60"/>
              <a:t>Semantik (Semantic)</a:t>
            </a:r>
            <a:r>
              <a:rPr dirty="0" u="none" sz="4400" spc="-35"/>
              <a:t> </a:t>
            </a:r>
            <a:r>
              <a:rPr dirty="0" u="none" sz="4400" spc="-70"/>
              <a:t>Spesifikasyonu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503795" cy="29629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önkoşul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(precondition)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aktivite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operasyonun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başlangıcında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sağlanması (doğru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olması)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koşuldur.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>
              <a:lnSpc>
                <a:spcPts val="228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sonkoşul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(postcondition)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aktivite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operasyonun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bitiminde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sağlanması (doğru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olması)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koşuldur.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04139" marR="401320" indent="-91440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Önkoşullar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sonkoşullar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operasyon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gerçekleştiğinde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ne olması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gerektiğini yani operasyonun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semantiklerini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belirtirler.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983" y="1422503"/>
          <a:ext cx="7950834" cy="415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800734"/>
                <a:gridCol w="5756275"/>
                <a:gridCol w="566420"/>
              </a:tblGrid>
              <a:tr h="383539">
                <a:tc gridSpan="4">
                  <a:txBody>
                    <a:bodyPr/>
                    <a:lstStyle/>
                    <a:p>
                      <a:pPr marL="279400">
                        <a:lnSpc>
                          <a:spcPts val="2920"/>
                        </a:lnSpc>
                        <a:tabLst>
                          <a:tab pos="2473325" algn="l"/>
                          <a:tab pos="7753984" algn="l"/>
                        </a:tabLst>
                      </a:pPr>
                      <a:r>
                        <a:rPr dirty="0" u="sng" sz="300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	Bu </a:t>
                      </a:r>
                      <a:r>
                        <a:rPr dirty="0" u="sng" sz="3000" spc="-1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Haftaki</a:t>
                      </a:r>
                      <a:r>
                        <a:rPr dirty="0" u="sng" sz="3000" spc="-80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3000" spc="-5" b="1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Konular	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8C4CC"/>
                      </a:solidFill>
                      <a:prstDash val="solid"/>
                    </a:lnL>
                    <a:lnR w="28575">
                      <a:solidFill>
                        <a:srgbClr val="28C4CC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  <a:lnB w="19050">
                      <a:solidFill>
                        <a:srgbClr val="28C4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180">
                <a:tc rowSpan="2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Genel Bir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Yazılım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Mühendislik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Tasarımı</a:t>
                      </a:r>
                      <a:r>
                        <a:rPr dirty="0" sz="160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Süreci….…………………….…...7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63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11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6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Mimari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Tasarıma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Etki Eden</a:t>
                      </a:r>
                      <a:r>
                        <a:rPr dirty="0" sz="16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Faktörler……………….…….…..................11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93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35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01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7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Mimari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Tasarım</a:t>
                      </a:r>
                      <a:r>
                        <a:rPr dirty="0" sz="16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Süreci……………………………………………………………….12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1CACE3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73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0">
                    <a:lnL w="28575">
                      <a:solidFill>
                        <a:srgbClr val="1CACE3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066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38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Mimari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Spesifikasyon</a:t>
                      </a:r>
                      <a:r>
                        <a:rPr dirty="0" sz="16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Notasyonları………………………………………….…17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745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7465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63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1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Kutu-ve-çizgi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diyagramları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………………………………………..…………….…25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66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63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0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Ortak UML</a:t>
                      </a:r>
                      <a:r>
                        <a:rPr dirty="0" sz="16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Notasyonları………………………………………………………….…28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660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38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Sağlanan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ve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Gereksinilen</a:t>
                      </a:r>
                      <a:r>
                        <a:rPr dirty="0" sz="16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Arabirimler………………………..…………….…39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745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11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1388B6"/>
                      </a:solidFill>
                      <a:prstDash val="solid"/>
                    </a:lnR>
                    <a:lnT w="19050">
                      <a:solidFill>
                        <a:srgbClr val="28C4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388B6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Mantıksal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ve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Fiziksel</a:t>
                      </a:r>
                      <a:r>
                        <a:rPr dirty="0" sz="16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Mimari…………………………………………..……….…44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  <a:tr h="1873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1CACE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0">
                    <a:lnL w="28575">
                      <a:solidFill>
                        <a:srgbClr val="1CACE3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ACE3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4396" y="2209800"/>
            <a:ext cx="4881403" cy="3649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650" y="377507"/>
            <a:ext cx="750062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09220">
              <a:lnSpc>
                <a:spcPct val="100000"/>
              </a:lnSpc>
              <a:spcBef>
                <a:spcPts val="100"/>
              </a:spcBef>
            </a:pPr>
            <a:r>
              <a:rPr dirty="0" u="none" sz="4400" spc="-5" b="0">
                <a:solidFill>
                  <a:srgbClr val="006FC0"/>
                </a:solidFill>
                <a:latin typeface="Arial"/>
                <a:cs typeface="Arial"/>
              </a:rPr>
              <a:t>Mimari</a:t>
            </a:r>
            <a:r>
              <a:rPr dirty="0" u="none" sz="4400" spc="-1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u="none" sz="4400" spc="-5" b="0">
                <a:solidFill>
                  <a:srgbClr val="006FC0"/>
                </a:solidFill>
                <a:latin typeface="Arial"/>
                <a:cs typeface="Arial"/>
              </a:rPr>
              <a:t>Modelleme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2113915" algn="l"/>
                <a:tab pos="7474584" algn="l"/>
              </a:tabLst>
            </a:pPr>
            <a:r>
              <a:rPr dirty="0" sz="4400" b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4400" spc="-5" b="0">
                <a:solidFill>
                  <a:srgbClr val="006FC0"/>
                </a:solidFill>
                <a:latin typeface="Arial"/>
                <a:cs typeface="Arial"/>
              </a:rPr>
              <a:t>Notasyonları	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23720"/>
            <a:ext cx="6328410" cy="401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modellemede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kullanılan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çeşitli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notasyonları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göstermek</a:t>
            </a:r>
            <a:endParaRPr sz="2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Box-and-line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package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Ortak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notasyonlarını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göstermek</a:t>
            </a:r>
            <a:endParaRPr sz="2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Notes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Stereotypes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2438400"/>
            <a:ext cx="2319020" cy="229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İçerik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6178"/>
            <a:ext cx="6828155" cy="2744470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Kutu-ve-çizgi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(Box-and-line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diagrams)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Ortak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notasyonları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Paketler ve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(Packages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package</a:t>
            </a:r>
            <a:r>
              <a:rPr dirty="0" sz="2000" spc="1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diagrams)</a:t>
            </a:r>
            <a:endParaRPr sz="2000">
              <a:latin typeface="Calibri"/>
              <a:cs typeface="Calibri"/>
            </a:endParaRPr>
          </a:p>
          <a:p>
            <a:pPr marL="104139" marR="15240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Bileşenler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(Components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component  diagrams)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Nodes,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artifacts,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1559" y="4122420"/>
            <a:ext cx="3215640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1841" rIns="0" bIns="0" rtlCol="0" vert="horz">
            <a:spAutoFit/>
          </a:bodyPr>
          <a:lstStyle/>
          <a:p>
            <a:pPr marL="153670" marR="5080">
              <a:lnSpc>
                <a:spcPts val="4079"/>
              </a:lnSpc>
              <a:spcBef>
                <a:spcPts val="835"/>
              </a:spcBef>
            </a:pPr>
            <a:r>
              <a:rPr dirty="0" u="none" sz="4000" spc="-70"/>
              <a:t>Kutu-ve-Çizgi </a:t>
            </a:r>
            <a:r>
              <a:rPr dirty="0" u="none" sz="4000" spc="-65"/>
              <a:t>Diyagramları (Box-and-  </a:t>
            </a:r>
            <a:r>
              <a:rPr dirty="0" u="none" sz="4000" spc="-50"/>
              <a:t>Line)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968500"/>
            <a:ext cx="6330315" cy="2236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Çizgilerle birleştirilen simgeler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(kutular,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icon’lar)</a:t>
            </a:r>
            <a:r>
              <a:rPr dirty="0" sz="200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şeklindedir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Oluşuma ilişkin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kurallar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yoktur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Hem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statik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hem de dinamik modelleme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kullanılırlar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Lejant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(gösterge)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eklenmesi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olur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Kutu-ve-Çizgi </a:t>
            </a:r>
            <a:r>
              <a:rPr dirty="0" spc="-75"/>
              <a:t>Diyagramı</a:t>
            </a:r>
            <a:r>
              <a:rPr dirty="0"/>
              <a:t> </a:t>
            </a:r>
            <a:r>
              <a:rPr dirty="0" spc="-50"/>
              <a:t>Örneği</a:t>
            </a:r>
            <a:r>
              <a:rPr dirty="0" spc="-345"/>
              <a:t> </a:t>
            </a:r>
          </a:p>
        </p:txBody>
      </p:sp>
      <p:sp>
        <p:nvSpPr>
          <p:cNvPr id="3" name="object 3"/>
          <p:cNvSpPr/>
          <p:nvPr/>
        </p:nvSpPr>
        <p:spPr>
          <a:xfrm>
            <a:off x="3165413" y="1979805"/>
            <a:ext cx="2971745" cy="3490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41340" cy="137731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 u="none" spc="-70"/>
              <a:t>Kutu-ve-Çizgi </a:t>
            </a:r>
            <a:r>
              <a:rPr dirty="0" u="none" spc="-75"/>
              <a:t>Diyagramı  </a:t>
            </a:r>
            <a:r>
              <a:rPr dirty="0" u="none" spc="-80"/>
              <a:t>Kuralları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53122" y="1937003"/>
            <a:ext cx="7171690" cy="28663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Kutu-ve-çizgi diyagramlarını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yalnızca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standart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notasyonların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yetersiz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kaldığı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durumlarda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kullanın.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Kutuları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çizgileri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basit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sade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tutun.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Farklı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şeyler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farklı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semboller/simgeler</a:t>
            </a:r>
            <a:r>
              <a:rPr dirty="0" sz="20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kullanın.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Farklı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diyagramlarda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sembolleri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tutarlı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şekilde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kullanın.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Elemanları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isimlendirirken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gramer kurallarına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uyun.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Statik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dinamik elemanları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birlikte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kullanmayın.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65"/>
              <a:t>UML’de </a:t>
            </a:r>
            <a:r>
              <a:rPr dirty="0" spc="-55"/>
              <a:t>Notlar </a:t>
            </a:r>
            <a:r>
              <a:rPr dirty="0" spc="-50"/>
              <a:t>ve</a:t>
            </a:r>
            <a:r>
              <a:rPr dirty="0" spc="-75"/>
              <a:t> </a:t>
            </a:r>
            <a:r>
              <a:rPr dirty="0" spc="-55"/>
              <a:t>Kısıtlar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864359"/>
            <a:ext cx="7244715" cy="350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(Note)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—Model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elemanlarına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kesik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çizgiyle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bağlanan, bir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köşesi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kıvrılmış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kutu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İsteğe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bağlı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herhangi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metin</a:t>
            </a:r>
            <a:r>
              <a:rPr dirty="0" sz="18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içerebilir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Yorumlar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belirtimler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18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kullanılır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ACE3"/>
              </a:buClr>
              <a:buFont typeface="Calibri"/>
              <a:buChar char="◦"/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Kısıt (Constraint)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—Model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elemanları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belirtilen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varlıklar için  sağlanması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koşulu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belirten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ifade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Küme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parantezi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içinde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yazılır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Model elemanlarının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yanında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Çeşitli model elemanlarını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bağlayan kesik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çizgilerin</a:t>
            </a:r>
            <a:r>
              <a:rPr dirty="0" sz="18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yanında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103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160"/>
              <a:t>UML’de </a:t>
            </a:r>
            <a:r>
              <a:rPr dirty="0" u="none" sz="4400" spc="-60"/>
              <a:t>Özellikler </a:t>
            </a:r>
            <a:r>
              <a:rPr dirty="0" u="none" sz="4400" spc="-45"/>
              <a:t>ve</a:t>
            </a:r>
            <a:r>
              <a:rPr dirty="0" u="none" sz="4400" spc="-40"/>
              <a:t> </a:t>
            </a:r>
            <a:r>
              <a:rPr dirty="0" u="none" sz="4400" spc="-65"/>
              <a:t>Stereotipler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02017" y="1898396"/>
            <a:ext cx="7362825" cy="28943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126364">
              <a:lnSpc>
                <a:spcPts val="2160"/>
              </a:lnSpc>
              <a:spcBef>
                <a:spcPts val="370"/>
              </a:spcBef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Özellik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(Property)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—Bir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elemanı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belirtilen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varlığın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karakteristiği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Küme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parantezi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içinde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etiketli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değerlerin</a:t>
            </a:r>
            <a:r>
              <a:rPr dirty="0" sz="18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listesi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Etiketli değer: etiket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değer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True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olan Boolean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özellikler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değer 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eşittir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simgesi</a:t>
            </a:r>
            <a:r>
              <a:rPr dirty="0" sz="1800" spc="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yazılmayabilir.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Stereotip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(Stereotype)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—Daha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spesifik anlam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verilen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model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elemanı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Simgeler, renkler,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grafiklerle</a:t>
            </a:r>
            <a:r>
              <a:rPr dirty="0" sz="18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gösterilir</a:t>
            </a:r>
            <a:endParaRPr sz="1800">
              <a:latin typeface="Calibri"/>
              <a:cs typeface="Calibri"/>
            </a:endParaRPr>
          </a:p>
          <a:p>
            <a:pPr marL="304800" indent="-183515">
              <a:lnSpc>
                <a:spcPts val="205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Stereotip anahtar sözcükleri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özel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çift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tırnaklar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arasına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yazılır,</a:t>
            </a:r>
            <a:r>
              <a:rPr dirty="0" sz="18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örneğin</a:t>
            </a:r>
            <a:endParaRPr sz="1800">
              <a:latin typeface="Calibri"/>
              <a:cs typeface="Calibri"/>
            </a:endParaRPr>
          </a:p>
          <a:p>
            <a:pPr marL="304800">
              <a:lnSpc>
                <a:spcPts val="2050"/>
              </a:lnSpc>
            </a:pPr>
            <a:r>
              <a:rPr dirty="0" sz="1800" spc="-15" b="1">
                <a:solidFill>
                  <a:srgbClr val="404040"/>
                </a:solidFill>
                <a:latin typeface="Calibri"/>
                <a:cs typeface="Calibri"/>
              </a:rPr>
              <a:t>«interface»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1979" y="4556759"/>
            <a:ext cx="3136899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Ortak </a:t>
            </a:r>
            <a:r>
              <a:rPr dirty="0" spc="-70"/>
              <a:t>Elemanlara</a:t>
            </a:r>
            <a:r>
              <a:rPr dirty="0" spc="-55"/>
              <a:t> </a:t>
            </a:r>
            <a:r>
              <a:rPr dirty="0" spc="-50"/>
              <a:t>Örnek	</a:t>
            </a:r>
          </a:p>
        </p:txBody>
      </p:sp>
      <p:sp>
        <p:nvSpPr>
          <p:cNvPr id="3" name="object 3"/>
          <p:cNvSpPr/>
          <p:nvPr/>
        </p:nvSpPr>
        <p:spPr>
          <a:xfrm>
            <a:off x="2004345" y="2069567"/>
            <a:ext cx="4661081" cy="327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66611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0"/>
              <a:t>UML </a:t>
            </a:r>
            <a:r>
              <a:rPr dirty="0" u="none" sz="3600" spc="-55"/>
              <a:t>Bağımlılık (Dependency)</a:t>
            </a:r>
            <a:r>
              <a:rPr dirty="0" u="none" sz="3600" spc="-35"/>
              <a:t> </a:t>
            </a:r>
            <a:r>
              <a:rPr dirty="0" u="none" sz="3600" spc="-55"/>
              <a:t>İlişkileri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141220" y="1981200"/>
            <a:ext cx="4975859" cy="224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41220" y="1981200"/>
            <a:ext cx="4975860" cy="2245360"/>
          </a:xfrm>
          <a:custGeom>
            <a:avLst/>
            <a:gdLst/>
            <a:ahLst/>
            <a:cxnLst/>
            <a:rect l="l" t="t" r="r" b="b"/>
            <a:pathLst>
              <a:path w="4975859" h="2245360">
                <a:moveTo>
                  <a:pt x="0" y="374269"/>
                </a:moveTo>
                <a:lnTo>
                  <a:pt x="2915" y="327311"/>
                </a:lnTo>
                <a:lnTo>
                  <a:pt x="11427" y="282096"/>
                </a:lnTo>
                <a:lnTo>
                  <a:pt x="25186" y="238976"/>
                </a:lnTo>
                <a:lnTo>
                  <a:pt x="43841" y="198299"/>
                </a:lnTo>
                <a:lnTo>
                  <a:pt x="67042" y="160417"/>
                </a:lnTo>
                <a:lnTo>
                  <a:pt x="94438" y="125680"/>
                </a:lnTo>
                <a:lnTo>
                  <a:pt x="125680" y="94438"/>
                </a:lnTo>
                <a:lnTo>
                  <a:pt x="160417" y="67042"/>
                </a:lnTo>
                <a:lnTo>
                  <a:pt x="198299" y="43841"/>
                </a:lnTo>
                <a:lnTo>
                  <a:pt x="238976" y="25186"/>
                </a:lnTo>
                <a:lnTo>
                  <a:pt x="282096" y="11427"/>
                </a:lnTo>
                <a:lnTo>
                  <a:pt x="327311" y="2915"/>
                </a:lnTo>
                <a:lnTo>
                  <a:pt x="374269" y="0"/>
                </a:lnTo>
                <a:lnTo>
                  <a:pt x="4601590" y="0"/>
                </a:lnTo>
                <a:lnTo>
                  <a:pt x="4648548" y="2915"/>
                </a:lnTo>
                <a:lnTo>
                  <a:pt x="4693763" y="11427"/>
                </a:lnTo>
                <a:lnTo>
                  <a:pt x="4736883" y="25186"/>
                </a:lnTo>
                <a:lnTo>
                  <a:pt x="4777560" y="43841"/>
                </a:lnTo>
                <a:lnTo>
                  <a:pt x="4815442" y="67042"/>
                </a:lnTo>
                <a:lnTo>
                  <a:pt x="4850179" y="94438"/>
                </a:lnTo>
                <a:lnTo>
                  <a:pt x="4881421" y="125680"/>
                </a:lnTo>
                <a:lnTo>
                  <a:pt x="4908817" y="160417"/>
                </a:lnTo>
                <a:lnTo>
                  <a:pt x="4932018" y="198299"/>
                </a:lnTo>
                <a:lnTo>
                  <a:pt x="4950673" y="238976"/>
                </a:lnTo>
                <a:lnTo>
                  <a:pt x="4964432" y="282096"/>
                </a:lnTo>
                <a:lnTo>
                  <a:pt x="4972944" y="327311"/>
                </a:lnTo>
                <a:lnTo>
                  <a:pt x="4975859" y="374269"/>
                </a:lnTo>
                <a:lnTo>
                  <a:pt x="4975859" y="1871091"/>
                </a:lnTo>
                <a:lnTo>
                  <a:pt x="4972944" y="1918048"/>
                </a:lnTo>
                <a:lnTo>
                  <a:pt x="4964432" y="1963263"/>
                </a:lnTo>
                <a:lnTo>
                  <a:pt x="4950673" y="2006383"/>
                </a:lnTo>
                <a:lnTo>
                  <a:pt x="4932018" y="2047060"/>
                </a:lnTo>
                <a:lnTo>
                  <a:pt x="4908817" y="2084942"/>
                </a:lnTo>
                <a:lnTo>
                  <a:pt x="4881421" y="2119679"/>
                </a:lnTo>
                <a:lnTo>
                  <a:pt x="4850179" y="2150921"/>
                </a:lnTo>
                <a:lnTo>
                  <a:pt x="4815442" y="2178317"/>
                </a:lnTo>
                <a:lnTo>
                  <a:pt x="4777560" y="2201518"/>
                </a:lnTo>
                <a:lnTo>
                  <a:pt x="4736883" y="2220173"/>
                </a:lnTo>
                <a:lnTo>
                  <a:pt x="4693763" y="2233932"/>
                </a:lnTo>
                <a:lnTo>
                  <a:pt x="4648548" y="2242444"/>
                </a:lnTo>
                <a:lnTo>
                  <a:pt x="4601590" y="2245360"/>
                </a:lnTo>
                <a:lnTo>
                  <a:pt x="374269" y="2245360"/>
                </a:lnTo>
                <a:lnTo>
                  <a:pt x="327311" y="2242444"/>
                </a:lnTo>
                <a:lnTo>
                  <a:pt x="282096" y="2233932"/>
                </a:lnTo>
                <a:lnTo>
                  <a:pt x="238976" y="2220173"/>
                </a:lnTo>
                <a:lnTo>
                  <a:pt x="198299" y="2201518"/>
                </a:lnTo>
                <a:lnTo>
                  <a:pt x="160417" y="2178317"/>
                </a:lnTo>
                <a:lnTo>
                  <a:pt x="125680" y="2150921"/>
                </a:lnTo>
                <a:lnTo>
                  <a:pt x="94438" y="2119679"/>
                </a:lnTo>
                <a:lnTo>
                  <a:pt x="67042" y="2084942"/>
                </a:lnTo>
                <a:lnTo>
                  <a:pt x="43841" y="2047060"/>
                </a:lnTo>
                <a:lnTo>
                  <a:pt x="25186" y="2006383"/>
                </a:lnTo>
                <a:lnTo>
                  <a:pt x="11427" y="1963263"/>
                </a:lnTo>
                <a:lnTo>
                  <a:pt x="2915" y="1918048"/>
                </a:lnTo>
                <a:lnTo>
                  <a:pt x="0" y="1871091"/>
                </a:lnTo>
                <a:lnTo>
                  <a:pt x="0" y="374269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1963420"/>
            <a:ext cx="5001260" cy="2169160"/>
          </a:xfrm>
          <a:custGeom>
            <a:avLst/>
            <a:gdLst/>
            <a:ahLst/>
            <a:cxnLst/>
            <a:rect l="l" t="t" r="r" b="b"/>
            <a:pathLst>
              <a:path w="5001259" h="2169160">
                <a:moveTo>
                  <a:pt x="4639691" y="0"/>
                </a:moveTo>
                <a:lnTo>
                  <a:pt x="361569" y="0"/>
                </a:lnTo>
                <a:lnTo>
                  <a:pt x="312515" y="3301"/>
                </a:lnTo>
                <a:lnTo>
                  <a:pt x="265465" y="12918"/>
                </a:lnTo>
                <a:lnTo>
                  <a:pt x="220849" y="28420"/>
                </a:lnTo>
                <a:lnTo>
                  <a:pt x="179098" y="49374"/>
                </a:lnTo>
                <a:lnTo>
                  <a:pt x="140644" y="75351"/>
                </a:lnTo>
                <a:lnTo>
                  <a:pt x="105917" y="105918"/>
                </a:lnTo>
                <a:lnTo>
                  <a:pt x="75351" y="140644"/>
                </a:lnTo>
                <a:lnTo>
                  <a:pt x="49374" y="179098"/>
                </a:lnTo>
                <a:lnTo>
                  <a:pt x="28420" y="220849"/>
                </a:lnTo>
                <a:lnTo>
                  <a:pt x="12918" y="265465"/>
                </a:lnTo>
                <a:lnTo>
                  <a:pt x="3301" y="312515"/>
                </a:lnTo>
                <a:lnTo>
                  <a:pt x="0" y="361568"/>
                </a:lnTo>
                <a:lnTo>
                  <a:pt x="0" y="1807590"/>
                </a:lnTo>
                <a:lnTo>
                  <a:pt x="3301" y="1856644"/>
                </a:lnTo>
                <a:lnTo>
                  <a:pt x="12918" y="1903694"/>
                </a:lnTo>
                <a:lnTo>
                  <a:pt x="28420" y="1948310"/>
                </a:lnTo>
                <a:lnTo>
                  <a:pt x="49374" y="1990061"/>
                </a:lnTo>
                <a:lnTo>
                  <a:pt x="75351" y="2028515"/>
                </a:lnTo>
                <a:lnTo>
                  <a:pt x="105917" y="2063242"/>
                </a:lnTo>
                <a:lnTo>
                  <a:pt x="140644" y="2093808"/>
                </a:lnTo>
                <a:lnTo>
                  <a:pt x="179098" y="2119785"/>
                </a:lnTo>
                <a:lnTo>
                  <a:pt x="220849" y="2140739"/>
                </a:lnTo>
                <a:lnTo>
                  <a:pt x="265465" y="2156241"/>
                </a:lnTo>
                <a:lnTo>
                  <a:pt x="312515" y="2165858"/>
                </a:lnTo>
                <a:lnTo>
                  <a:pt x="361569" y="2169160"/>
                </a:lnTo>
                <a:lnTo>
                  <a:pt x="4639691" y="2169160"/>
                </a:lnTo>
                <a:lnTo>
                  <a:pt x="4688744" y="2165858"/>
                </a:lnTo>
                <a:lnTo>
                  <a:pt x="4735794" y="2156241"/>
                </a:lnTo>
                <a:lnTo>
                  <a:pt x="4780410" y="2140739"/>
                </a:lnTo>
                <a:lnTo>
                  <a:pt x="4822161" y="2119785"/>
                </a:lnTo>
                <a:lnTo>
                  <a:pt x="4860615" y="2093808"/>
                </a:lnTo>
                <a:lnTo>
                  <a:pt x="4895342" y="2063242"/>
                </a:lnTo>
                <a:lnTo>
                  <a:pt x="4925908" y="2028515"/>
                </a:lnTo>
                <a:lnTo>
                  <a:pt x="4951885" y="1990061"/>
                </a:lnTo>
                <a:lnTo>
                  <a:pt x="4972839" y="1948310"/>
                </a:lnTo>
                <a:lnTo>
                  <a:pt x="4988341" y="1903694"/>
                </a:lnTo>
                <a:lnTo>
                  <a:pt x="4997958" y="1856644"/>
                </a:lnTo>
                <a:lnTo>
                  <a:pt x="5001259" y="1807590"/>
                </a:lnTo>
                <a:lnTo>
                  <a:pt x="5001259" y="361568"/>
                </a:lnTo>
                <a:lnTo>
                  <a:pt x="4997958" y="312515"/>
                </a:lnTo>
                <a:lnTo>
                  <a:pt x="4988341" y="265465"/>
                </a:lnTo>
                <a:lnTo>
                  <a:pt x="4972839" y="220849"/>
                </a:lnTo>
                <a:lnTo>
                  <a:pt x="4951885" y="179098"/>
                </a:lnTo>
                <a:lnTo>
                  <a:pt x="4925908" y="140644"/>
                </a:lnTo>
                <a:lnTo>
                  <a:pt x="4895341" y="105918"/>
                </a:lnTo>
                <a:lnTo>
                  <a:pt x="4860615" y="75351"/>
                </a:lnTo>
                <a:lnTo>
                  <a:pt x="4822161" y="49374"/>
                </a:lnTo>
                <a:lnTo>
                  <a:pt x="4780410" y="28420"/>
                </a:lnTo>
                <a:lnTo>
                  <a:pt x="4735794" y="12918"/>
                </a:lnTo>
                <a:lnTo>
                  <a:pt x="4688744" y="3301"/>
                </a:lnTo>
                <a:lnTo>
                  <a:pt x="46396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7400" y="1963420"/>
            <a:ext cx="5001260" cy="2169160"/>
          </a:xfrm>
          <a:custGeom>
            <a:avLst/>
            <a:gdLst/>
            <a:ahLst/>
            <a:cxnLst/>
            <a:rect l="l" t="t" r="r" b="b"/>
            <a:pathLst>
              <a:path w="5001259" h="2169160">
                <a:moveTo>
                  <a:pt x="0" y="361568"/>
                </a:moveTo>
                <a:lnTo>
                  <a:pt x="3301" y="312515"/>
                </a:lnTo>
                <a:lnTo>
                  <a:pt x="12918" y="265465"/>
                </a:lnTo>
                <a:lnTo>
                  <a:pt x="28420" y="220849"/>
                </a:lnTo>
                <a:lnTo>
                  <a:pt x="49374" y="179098"/>
                </a:lnTo>
                <a:lnTo>
                  <a:pt x="75351" y="140644"/>
                </a:lnTo>
                <a:lnTo>
                  <a:pt x="105917" y="105917"/>
                </a:lnTo>
                <a:lnTo>
                  <a:pt x="140644" y="75351"/>
                </a:lnTo>
                <a:lnTo>
                  <a:pt x="179098" y="49374"/>
                </a:lnTo>
                <a:lnTo>
                  <a:pt x="220849" y="28420"/>
                </a:lnTo>
                <a:lnTo>
                  <a:pt x="265465" y="12918"/>
                </a:lnTo>
                <a:lnTo>
                  <a:pt x="312515" y="3301"/>
                </a:lnTo>
                <a:lnTo>
                  <a:pt x="361569" y="0"/>
                </a:lnTo>
                <a:lnTo>
                  <a:pt x="4639691" y="0"/>
                </a:lnTo>
                <a:lnTo>
                  <a:pt x="4688744" y="3301"/>
                </a:lnTo>
                <a:lnTo>
                  <a:pt x="4735794" y="12918"/>
                </a:lnTo>
                <a:lnTo>
                  <a:pt x="4780410" y="28420"/>
                </a:lnTo>
                <a:lnTo>
                  <a:pt x="4822161" y="49374"/>
                </a:lnTo>
                <a:lnTo>
                  <a:pt x="4860615" y="75351"/>
                </a:lnTo>
                <a:lnTo>
                  <a:pt x="4895341" y="105918"/>
                </a:lnTo>
                <a:lnTo>
                  <a:pt x="4925908" y="140644"/>
                </a:lnTo>
                <a:lnTo>
                  <a:pt x="4951885" y="179098"/>
                </a:lnTo>
                <a:lnTo>
                  <a:pt x="4972839" y="220849"/>
                </a:lnTo>
                <a:lnTo>
                  <a:pt x="4988341" y="265465"/>
                </a:lnTo>
                <a:lnTo>
                  <a:pt x="4997958" y="312515"/>
                </a:lnTo>
                <a:lnTo>
                  <a:pt x="5001259" y="361568"/>
                </a:lnTo>
                <a:lnTo>
                  <a:pt x="5001259" y="1807590"/>
                </a:lnTo>
                <a:lnTo>
                  <a:pt x="4997958" y="1856644"/>
                </a:lnTo>
                <a:lnTo>
                  <a:pt x="4988341" y="1903694"/>
                </a:lnTo>
                <a:lnTo>
                  <a:pt x="4972839" y="1948310"/>
                </a:lnTo>
                <a:lnTo>
                  <a:pt x="4951885" y="1990061"/>
                </a:lnTo>
                <a:lnTo>
                  <a:pt x="4925908" y="2028515"/>
                </a:lnTo>
                <a:lnTo>
                  <a:pt x="4895342" y="2063241"/>
                </a:lnTo>
                <a:lnTo>
                  <a:pt x="4860615" y="2093808"/>
                </a:lnTo>
                <a:lnTo>
                  <a:pt x="4822161" y="2119785"/>
                </a:lnTo>
                <a:lnTo>
                  <a:pt x="4780410" y="2140739"/>
                </a:lnTo>
                <a:lnTo>
                  <a:pt x="4735794" y="2156241"/>
                </a:lnTo>
                <a:lnTo>
                  <a:pt x="4688744" y="2165858"/>
                </a:lnTo>
                <a:lnTo>
                  <a:pt x="4639691" y="2169160"/>
                </a:lnTo>
                <a:lnTo>
                  <a:pt x="361569" y="2169160"/>
                </a:lnTo>
                <a:lnTo>
                  <a:pt x="312515" y="2165858"/>
                </a:lnTo>
                <a:lnTo>
                  <a:pt x="265465" y="2156241"/>
                </a:lnTo>
                <a:lnTo>
                  <a:pt x="220849" y="2140739"/>
                </a:lnTo>
                <a:lnTo>
                  <a:pt x="179098" y="2119785"/>
                </a:lnTo>
                <a:lnTo>
                  <a:pt x="140644" y="2093808"/>
                </a:lnTo>
                <a:lnTo>
                  <a:pt x="105917" y="2063242"/>
                </a:lnTo>
                <a:lnTo>
                  <a:pt x="75351" y="2028515"/>
                </a:lnTo>
                <a:lnTo>
                  <a:pt x="49374" y="1990061"/>
                </a:lnTo>
                <a:lnTo>
                  <a:pt x="28420" y="1948310"/>
                </a:lnTo>
                <a:lnTo>
                  <a:pt x="12918" y="1903694"/>
                </a:lnTo>
                <a:lnTo>
                  <a:pt x="3301" y="1856644"/>
                </a:lnTo>
                <a:lnTo>
                  <a:pt x="0" y="1807590"/>
                </a:lnTo>
                <a:lnTo>
                  <a:pt x="0" y="361568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9127" y="2219071"/>
            <a:ext cx="7764145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6075">
              <a:lnSpc>
                <a:spcPct val="100000"/>
              </a:lnSpc>
              <a:spcBef>
                <a:spcPts val="100"/>
              </a:spcBef>
            </a:pPr>
            <a:r>
              <a:rPr dirty="0" sz="2100" i="1">
                <a:latin typeface="Calibri"/>
                <a:cs typeface="Calibri"/>
              </a:rPr>
              <a:t>D </a:t>
            </a:r>
            <a:r>
              <a:rPr dirty="0" sz="2100" spc="-15">
                <a:latin typeface="Calibri"/>
                <a:cs typeface="Calibri"/>
              </a:rPr>
              <a:t>ve </a:t>
            </a:r>
            <a:r>
              <a:rPr dirty="0" sz="2100" i="1">
                <a:latin typeface="Calibri"/>
                <a:cs typeface="Calibri"/>
              </a:rPr>
              <a:t>I </a:t>
            </a:r>
            <a:r>
              <a:rPr dirty="0" sz="2100">
                <a:latin typeface="Calibri"/>
                <a:cs typeface="Calibri"/>
              </a:rPr>
              <a:t>iki </a:t>
            </a:r>
            <a:r>
              <a:rPr dirty="0" sz="2100" spc="-10">
                <a:latin typeface="Calibri"/>
                <a:cs typeface="Calibri"/>
              </a:rPr>
              <a:t>varlık </a:t>
            </a:r>
            <a:r>
              <a:rPr dirty="0" sz="2100" spc="-5">
                <a:latin typeface="Calibri"/>
                <a:cs typeface="Calibri"/>
              </a:rPr>
              <a:t>olmak </a:t>
            </a:r>
            <a:r>
              <a:rPr dirty="0" sz="2100" spc="-15">
                <a:latin typeface="Calibri"/>
                <a:cs typeface="Calibri"/>
              </a:rPr>
              <a:t>üzere; </a:t>
            </a:r>
            <a:r>
              <a:rPr dirty="0" sz="2100" spc="-5" i="1">
                <a:latin typeface="Calibri"/>
                <a:cs typeface="Calibri"/>
              </a:rPr>
              <a:t>I</a:t>
            </a:r>
            <a:r>
              <a:rPr dirty="0" sz="2100" spc="-5">
                <a:latin typeface="Calibri"/>
                <a:cs typeface="Calibri"/>
              </a:rPr>
              <a:t>'da</a:t>
            </a:r>
            <a:r>
              <a:rPr dirty="0" sz="2100" spc="7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(bağımsız</a:t>
            </a:r>
            <a:endParaRPr sz="2100">
              <a:latin typeface="Calibri"/>
              <a:cs typeface="Calibri"/>
            </a:endParaRPr>
          </a:p>
          <a:p>
            <a:pPr marL="1616075" marR="1538605">
              <a:lnSpc>
                <a:spcPct val="100000"/>
              </a:lnSpc>
            </a:pPr>
            <a:r>
              <a:rPr dirty="0" sz="2100">
                <a:latin typeface="Calibri"/>
                <a:cs typeface="Calibri"/>
              </a:rPr>
              <a:t>- </a:t>
            </a:r>
            <a:r>
              <a:rPr dirty="0" sz="2100" spc="-10">
                <a:latin typeface="Calibri"/>
                <a:cs typeface="Calibri"/>
              </a:rPr>
              <a:t>independent) </a:t>
            </a:r>
            <a:r>
              <a:rPr dirty="0" sz="2100" spc="-5">
                <a:latin typeface="Calibri"/>
                <a:cs typeface="Calibri"/>
              </a:rPr>
              <a:t>olan bir değişiklik </a:t>
            </a:r>
            <a:r>
              <a:rPr dirty="0" sz="2100" i="1">
                <a:latin typeface="Calibri"/>
                <a:cs typeface="Calibri"/>
              </a:rPr>
              <a:t>D</a:t>
            </a:r>
            <a:r>
              <a:rPr dirty="0" sz="2100">
                <a:latin typeface="Calibri"/>
                <a:cs typeface="Calibri"/>
              </a:rPr>
              <a:t>'yi  </a:t>
            </a:r>
            <a:r>
              <a:rPr dirty="0" sz="2100" spc="-5">
                <a:latin typeface="Calibri"/>
                <a:cs typeface="Calibri"/>
              </a:rPr>
              <a:t>(bağımlı </a:t>
            </a:r>
            <a:r>
              <a:rPr dirty="0" sz="2100">
                <a:latin typeface="Calibri"/>
                <a:cs typeface="Calibri"/>
              </a:rPr>
              <a:t>- </a:t>
            </a:r>
            <a:r>
              <a:rPr dirty="0" sz="2100" spc="-10">
                <a:latin typeface="Calibri"/>
                <a:cs typeface="Calibri"/>
              </a:rPr>
              <a:t>dependent) etkiliyorsa, </a:t>
            </a:r>
            <a:r>
              <a:rPr dirty="0" sz="2100" i="1">
                <a:latin typeface="Calibri"/>
                <a:cs typeface="Calibri"/>
              </a:rPr>
              <a:t>D </a:t>
            </a:r>
            <a:r>
              <a:rPr dirty="0" sz="2100" spc="-15">
                <a:latin typeface="Calibri"/>
                <a:cs typeface="Calibri"/>
              </a:rPr>
              <a:t>ve </a:t>
            </a:r>
            <a:r>
              <a:rPr dirty="0" sz="2100" i="1">
                <a:latin typeface="Calibri"/>
                <a:cs typeface="Calibri"/>
              </a:rPr>
              <a:t>I  </a:t>
            </a:r>
            <a:r>
              <a:rPr dirty="0" sz="2100" spc="-5">
                <a:latin typeface="Calibri"/>
                <a:cs typeface="Calibri"/>
              </a:rPr>
              <a:t>arasında bir </a:t>
            </a:r>
            <a:r>
              <a:rPr dirty="0" sz="2100" spc="-5" b="1">
                <a:latin typeface="Calibri"/>
                <a:cs typeface="Calibri"/>
              </a:rPr>
              <a:t>bağımlılık </a:t>
            </a:r>
            <a:r>
              <a:rPr dirty="0" sz="2100" b="1">
                <a:latin typeface="Calibri"/>
                <a:cs typeface="Calibri"/>
              </a:rPr>
              <a:t>ilişkisi </a:t>
            </a:r>
            <a:r>
              <a:rPr dirty="0" sz="2100" spc="-10">
                <a:latin typeface="Calibri"/>
                <a:cs typeface="Calibri"/>
              </a:rPr>
              <a:t>(dependency  relation)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-45">
                <a:latin typeface="Calibri"/>
                <a:cs typeface="Calibri"/>
              </a:rPr>
              <a:t>vardır.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Örneğin: </a:t>
            </a:r>
            <a:r>
              <a:rPr dirty="0" sz="1900" i="1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dirty="0" sz="1900" spc="-1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’yı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kullanır, </a:t>
            </a:r>
            <a:r>
              <a:rPr dirty="0" sz="1900" i="1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derlenebilmek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00" spc="-2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’ya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bağımlıdır, </a:t>
            </a:r>
            <a:r>
              <a:rPr dirty="0" sz="1900" i="1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dirty="0" sz="1900" spc="-1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’yı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import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eder.</a:t>
            </a:r>
            <a:endParaRPr sz="1900">
              <a:latin typeface="Calibri"/>
              <a:cs typeface="Calibri"/>
            </a:endParaRPr>
          </a:p>
          <a:p>
            <a:pPr marL="103505" marR="194310" indent="-91440">
              <a:lnSpc>
                <a:spcPts val="2060"/>
              </a:lnSpc>
              <a:spcBef>
                <a:spcPts val="141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740" algn="l"/>
              </a:tabLst>
            </a:pP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Bağımlılık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okları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yla (dependency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arrow)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temsil edilir: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stereotipli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kesik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çizgili 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oklar.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33879"/>
            <a:ext cx="7072630" cy="31407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62230">
              <a:lnSpc>
                <a:spcPts val="2160"/>
              </a:lnSpc>
              <a:spcBef>
                <a:spcPts val="37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ayrıntılı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arasındaki ilişkileri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tartışmak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etki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faktörleri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listelemek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sürecini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gözden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geçirmek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Dokümanı’nın (SAD)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içeriğini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sunmak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niteliklerini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bunların 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tasarımdaki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rolünü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açıklamak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spesifikasyonu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notasyonlarını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özellikle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arabirimler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(interface)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olanlarını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araştırmak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9220" y="1564639"/>
            <a:ext cx="2319020" cy="229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27120" y="6556057"/>
            <a:ext cx="1894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YMT312 YAZILIM TASARIM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7855" y="6542087"/>
            <a:ext cx="9398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Bağımlılık İlişkisine</a:t>
            </a:r>
            <a:r>
              <a:rPr dirty="0" spc="-60"/>
              <a:t> </a:t>
            </a:r>
            <a:r>
              <a:rPr dirty="0" spc="-50"/>
              <a:t>Örnek	</a:t>
            </a:r>
          </a:p>
        </p:txBody>
      </p:sp>
      <p:sp>
        <p:nvSpPr>
          <p:cNvPr id="3" name="object 3"/>
          <p:cNvSpPr/>
          <p:nvPr/>
        </p:nvSpPr>
        <p:spPr>
          <a:xfrm>
            <a:off x="2360477" y="2232345"/>
            <a:ext cx="4084992" cy="297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40"/>
              <a:t>UML </a:t>
            </a:r>
            <a:r>
              <a:rPr dirty="0" spc="-85"/>
              <a:t>Paketleri</a:t>
            </a:r>
            <a:r>
              <a:rPr dirty="0" spc="-170"/>
              <a:t> </a:t>
            </a:r>
            <a:r>
              <a:rPr dirty="0" spc="-80"/>
              <a:t>(Packages)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59279"/>
            <a:ext cx="7480934" cy="303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UML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paketi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(package),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üyeleri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(package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member)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adlandırılan model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elemanlarının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 koleksiyonudur.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sembolu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dosya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klasörü</a:t>
            </a:r>
            <a:r>
              <a:rPr dirty="0" sz="2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2400">
              <a:latin typeface="Calibri"/>
              <a:cs typeface="Calibri"/>
            </a:endParaRPr>
          </a:p>
          <a:p>
            <a:pPr lvl="1" marL="396240" marR="490220" indent="-182880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Eğer gövde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kısmı doluysa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sekmeye, gövde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dolu değilse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gövde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içinde değilse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gövdeye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Üyeler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gövde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içinde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bir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kapsama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sembolü (çember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içinde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artı</a:t>
            </a:r>
            <a:endParaRPr sz="20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işareti) kullanılarak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gösterilir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Genellikle import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export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bağımlılık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oklarıyla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bağlanırlar.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Paket</a:t>
            </a:r>
            <a:r>
              <a:rPr dirty="0" spc="-114"/>
              <a:t> </a:t>
            </a:r>
            <a:r>
              <a:rPr dirty="0" spc="-75"/>
              <a:t>Diyagramları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59279"/>
            <a:ext cx="7197725" cy="234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sembolleri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kullanılarak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oluşturulan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diyagramlara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diyagramı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denir.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Kullanım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alanı:</a:t>
            </a:r>
            <a:endParaRPr sz="2400">
              <a:latin typeface="Calibri"/>
              <a:cs typeface="Calibri"/>
            </a:endParaRPr>
          </a:p>
          <a:p>
            <a:pPr lvl="1" marL="396240" marR="5080" indent="-182880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Modüllerin,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parçalarının,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onların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ilişkilerinin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statik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modellerinin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gösterimi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modelleme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2484" y="3795395"/>
            <a:ext cx="2314574" cy="2047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Paket </a:t>
            </a:r>
            <a:r>
              <a:rPr dirty="0" spc="-75"/>
              <a:t>Diyagramı</a:t>
            </a:r>
            <a:r>
              <a:rPr dirty="0" spc="-70"/>
              <a:t> </a:t>
            </a:r>
            <a:r>
              <a:rPr dirty="0" spc="-50"/>
              <a:t>Örneği	</a:t>
            </a:r>
          </a:p>
        </p:txBody>
      </p:sp>
      <p:sp>
        <p:nvSpPr>
          <p:cNvPr id="3" name="object 3"/>
          <p:cNvSpPr/>
          <p:nvPr/>
        </p:nvSpPr>
        <p:spPr>
          <a:xfrm>
            <a:off x="2609864" y="2022558"/>
            <a:ext cx="3900343" cy="339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1145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90"/>
              <a:t>Yazılım </a:t>
            </a:r>
            <a:r>
              <a:rPr dirty="0" u="none" sz="4400" spc="-55"/>
              <a:t>Bileşenleri </a:t>
            </a:r>
            <a:r>
              <a:rPr dirty="0" u="none" sz="4400" spc="-60"/>
              <a:t>(Components)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291070" cy="160591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47625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bileşeni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yeniden kullanılabilir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değiştirilebilir 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parçasıdır.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Bileşen-tabanlı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geliştirme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ürünlerin satınalınabilir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özel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geliştirilmiş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bileşenleri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kullanılarak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tasarlandığı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13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geliştirildiği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yaklaşımdır.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2141" y="3691342"/>
            <a:ext cx="3764604" cy="2403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40"/>
              <a:t>UML </a:t>
            </a:r>
            <a:r>
              <a:rPr dirty="0" spc="-55"/>
              <a:t>Bileşen</a:t>
            </a:r>
            <a:r>
              <a:rPr dirty="0" spc="-105"/>
              <a:t> </a:t>
            </a:r>
            <a:r>
              <a:rPr dirty="0" spc="-75"/>
              <a:t>Diyagramları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59279"/>
            <a:ext cx="7573645" cy="310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4139" marR="5080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UML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bileşeni,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iyi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tanımlanmış arabirimlere sahip, 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modüler,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başkasıyla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değiştirilebilir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(replacable)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bir 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birimdir.</a:t>
            </a:r>
            <a:endParaRPr sz="24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Bileşen sembolü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isim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içeren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dikdörgendir</a:t>
            </a:r>
            <a:endParaRPr sz="2000">
              <a:latin typeface="Calibri"/>
              <a:cs typeface="Calibri"/>
            </a:endParaRPr>
          </a:p>
          <a:p>
            <a:pPr lvl="1" marL="396240" marR="6350" indent="-182880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«component»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stereotipli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sağ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üst köşesinde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sembolü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olabilir</a:t>
            </a:r>
            <a:endParaRPr sz="2000">
              <a:latin typeface="Calibri"/>
              <a:cs typeface="Calibri"/>
            </a:endParaRPr>
          </a:p>
          <a:p>
            <a:pPr algn="just" marL="256540" indent="-243840">
              <a:lnSpc>
                <a:spcPct val="100000"/>
              </a:lnSpc>
              <a:spcBef>
                <a:spcPts val="156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UML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bileşen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diyagramı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bileşenleri,</a:t>
            </a:r>
            <a:r>
              <a:rPr dirty="0" sz="2400" spc="5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ortamlarıyla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ilişkilerini,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iç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yapılarını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gösterir.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40"/>
              <a:t>UML </a:t>
            </a:r>
            <a:r>
              <a:rPr dirty="0" spc="-65"/>
              <a:t>Arabirimleri</a:t>
            </a:r>
            <a:r>
              <a:rPr dirty="0" spc="-105"/>
              <a:t> </a:t>
            </a:r>
            <a:r>
              <a:rPr dirty="0" spc="-70"/>
              <a:t>(Interfaces)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859279"/>
            <a:ext cx="7522209" cy="279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400" spc="-10" b="1">
                <a:solidFill>
                  <a:srgbClr val="404040"/>
                </a:solidFill>
                <a:latin typeface="Calibri"/>
                <a:cs typeface="Calibri"/>
              </a:rPr>
              <a:t>arabirimi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(interface)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public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tanımlı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özellikler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soyut (abstract) operasyonların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adlandırılmış bir 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koleksiyonudur.</a:t>
            </a:r>
            <a:endParaRPr sz="2400">
              <a:latin typeface="Calibri"/>
              <a:cs typeface="Calibri"/>
            </a:endParaRPr>
          </a:p>
          <a:p>
            <a:pPr algn="just" marL="304800" indent="-18351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Stereotipli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sınıf sembolüyle temsil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edilir (daha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sonra)</a:t>
            </a:r>
            <a:endParaRPr sz="2000">
              <a:latin typeface="Calibri"/>
              <a:cs typeface="Calibri"/>
            </a:endParaRPr>
          </a:p>
          <a:p>
            <a:pPr algn="just" marL="304800" indent="-183515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Özel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top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soket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sembolleriyle temsil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560"/>
              </a:spcBef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Not:</a:t>
            </a:r>
            <a:r>
              <a:rPr dirty="0" sz="2400" spc="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arabirim</a:t>
            </a:r>
            <a:r>
              <a:rPr dirty="0" sz="2400" spc="3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(interface)</a:t>
            </a:r>
            <a:r>
              <a:rPr dirty="0" sz="2400" spc="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sözcüğünün</a:t>
            </a:r>
            <a:r>
              <a:rPr dirty="0" sz="2400" spc="3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buradaki</a:t>
            </a:r>
            <a:r>
              <a:rPr dirty="0" sz="2400" spc="3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anlamı</a:t>
            </a:r>
            <a:r>
              <a:rPr dirty="0" sz="2400" spc="3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daha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önce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gördüğümüz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iletişim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sınırı anlamından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farklıdır.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53670" marR="5080">
              <a:lnSpc>
                <a:spcPts val="4500"/>
              </a:lnSpc>
              <a:spcBef>
                <a:spcPts val="900"/>
              </a:spcBef>
            </a:pPr>
            <a:r>
              <a:rPr dirty="0" u="none" sz="4400" spc="-55"/>
              <a:t>Sağlanan </a:t>
            </a:r>
            <a:r>
              <a:rPr dirty="0" u="none" sz="4400" spc="-50"/>
              <a:t>ve </a:t>
            </a:r>
            <a:r>
              <a:rPr dirty="0" u="none" sz="4400" spc="-65"/>
              <a:t>Gereksinilen  </a:t>
            </a:r>
            <a:r>
              <a:rPr dirty="0" u="none" sz="4400" spc="-60"/>
              <a:t>Arabirimler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33879"/>
            <a:ext cx="7573645" cy="31559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04139" marR="508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sınıf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arabirimin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özelliklerini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kendine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dahil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eder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arabirimin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operasyonlarını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implemente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ederse,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sınıf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 bu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arabirimi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gerçekliyor/gerçekleştiriyor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(realize)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demektir.</a:t>
            </a:r>
            <a:endParaRPr sz="2000">
              <a:latin typeface="Calibri"/>
              <a:cs typeface="Calibri"/>
            </a:endParaRPr>
          </a:p>
          <a:p>
            <a:pPr algn="just" marL="104139">
              <a:lnSpc>
                <a:spcPct val="100000"/>
              </a:lnSpc>
              <a:spcBef>
                <a:spcPts val="1130"/>
              </a:spcBef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Sağlanan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(Provided) arabirim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—Sınıf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gerçeklenir</a:t>
            </a:r>
            <a:endParaRPr sz="2000">
              <a:latin typeface="Calibri"/>
              <a:cs typeface="Calibri"/>
            </a:endParaRPr>
          </a:p>
          <a:p>
            <a:pPr algn="just" lvl="1" marL="39624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top veya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lolipop sembolüyle temsil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edilir</a:t>
            </a:r>
            <a:endParaRPr sz="18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  <a:spcBef>
                <a:spcPts val="1365"/>
              </a:spcBef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Gereksinilen (Required) arabirim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—Bir sınıf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ihtiyaç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duyulur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soket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sembolüyle temsil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edilir</a:t>
            </a:r>
            <a:endParaRPr sz="1800">
              <a:latin typeface="Calibri"/>
              <a:cs typeface="Calibri"/>
            </a:endParaRPr>
          </a:p>
          <a:p>
            <a:pPr algn="just" marL="104139">
              <a:lnSpc>
                <a:spcPct val="100000"/>
              </a:lnSpc>
              <a:spcBef>
                <a:spcPts val="1340"/>
              </a:spcBef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Montaj konnektörü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(assembly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connector) arabirimleri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birbirine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bağlar.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942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65"/>
              <a:t>Arabirim </a:t>
            </a:r>
            <a:r>
              <a:rPr dirty="0" u="none" sz="4400" spc="-55"/>
              <a:t>Sembollerine Örnekler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905274" y="2156055"/>
            <a:ext cx="5301048" cy="3230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Bileşenlerin </a:t>
            </a:r>
            <a:r>
              <a:rPr dirty="0" spc="-30"/>
              <a:t>İç</a:t>
            </a:r>
            <a:r>
              <a:rPr dirty="0" spc="-125"/>
              <a:t> </a:t>
            </a:r>
            <a:r>
              <a:rPr dirty="0" spc="-100"/>
              <a:t>Yapısı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59279"/>
            <a:ext cx="7270115" cy="2774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Bileşenler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başka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bileşenleri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sınıfları içerebilirler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içsel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yapılarını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gösterebilirler.</a:t>
            </a:r>
            <a:endParaRPr sz="2400">
              <a:latin typeface="Calibri"/>
              <a:cs typeface="Calibri"/>
            </a:endParaRPr>
          </a:p>
          <a:p>
            <a:pPr marL="104139" marR="5080" indent="-914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400" spc="-15" b="1">
                <a:solidFill>
                  <a:srgbClr val="404040"/>
                </a:solidFill>
                <a:latin typeface="Calibri"/>
                <a:cs typeface="Calibri"/>
              </a:rPr>
              <a:t>delegasyon konnektörü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(delegation connector),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 bileşen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arabirimini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arabirimi gerçekleyen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kullanan 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daha fazla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içsel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sınıfa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bileşene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bağlar.</a:t>
            </a:r>
            <a:endParaRPr sz="24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Düz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çizgili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oklar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«delegate»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stereotipli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4720" y="3952240"/>
            <a:ext cx="2509520" cy="2506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İçerik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687060"/>
            <a:ext cx="5334635" cy="228663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tasarımı,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ayrıntılı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etkileyen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faktörler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süreci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Kalite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nitelikleri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spesifikasyonları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9229" y="3197860"/>
            <a:ext cx="30956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Bileşenlerin </a:t>
            </a:r>
            <a:r>
              <a:rPr dirty="0" spc="-30"/>
              <a:t>İç </a:t>
            </a:r>
            <a:r>
              <a:rPr dirty="0" spc="-95"/>
              <a:t>Yapısına </a:t>
            </a:r>
            <a:r>
              <a:rPr dirty="0" spc="-50"/>
              <a:t>Örnek	</a:t>
            </a:r>
          </a:p>
        </p:txBody>
      </p:sp>
      <p:sp>
        <p:nvSpPr>
          <p:cNvPr id="3" name="object 3"/>
          <p:cNvSpPr/>
          <p:nvPr/>
        </p:nvSpPr>
        <p:spPr>
          <a:xfrm>
            <a:off x="1764865" y="2513305"/>
            <a:ext cx="5645898" cy="265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Bileşen </a:t>
            </a:r>
            <a:r>
              <a:rPr dirty="0" spc="-75"/>
              <a:t>Diyagramı</a:t>
            </a:r>
            <a:r>
              <a:rPr dirty="0" spc="-60"/>
              <a:t> </a:t>
            </a:r>
            <a:r>
              <a:rPr dirty="0" spc="-65"/>
              <a:t>Kullanımı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59279"/>
            <a:ext cx="7353300" cy="298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bileşenlerinin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statik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modellerinin</a:t>
            </a:r>
            <a:r>
              <a:rPr dirty="0" sz="24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gösteriminde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(yeniden kullanılabilir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başkasıyla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değiştirilebilir</a:t>
            </a:r>
            <a:r>
              <a:rPr dirty="0" sz="2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parçalar)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bileşenlerinin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modellenmesinde</a:t>
            </a:r>
            <a:endParaRPr sz="24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modeller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Ayrıntılı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modelleri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Ortam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ilişkiler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56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Bileşenlerin içsel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yapısının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modellenmesinde</a:t>
            </a:r>
            <a:r>
              <a:rPr dirty="0" sz="2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Mantıksal </a:t>
            </a:r>
            <a:r>
              <a:rPr dirty="0" spc="-50"/>
              <a:t>ve </a:t>
            </a:r>
            <a:r>
              <a:rPr dirty="0" spc="-60"/>
              <a:t>Fiziksel</a:t>
            </a:r>
            <a:r>
              <a:rPr dirty="0" spc="-114"/>
              <a:t> </a:t>
            </a:r>
            <a:r>
              <a:rPr dirty="0" spc="-55"/>
              <a:t>Mimari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33879"/>
            <a:ext cx="7522209" cy="20580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23495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Mantıksal (Logical)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mimari—Bir ürünün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temel parçalarının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onların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ilişkilerinin çalışan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kod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halinde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gerçek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makinede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implementasyonundan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soyut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konfigürasyonu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ts val="228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Fiziksel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(Physical)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mimari—Bir ürünün işlemsel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kaynaklar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üzerinde</a:t>
            </a:r>
            <a:r>
              <a:rPr dirty="0" sz="20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kod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veri dosyaları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halinde bulunmasının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çalışmasının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gerçekleştirilmesi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kurulum (deployment)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fiziksel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mimariyi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modeller.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3457" y="3991128"/>
            <a:ext cx="4193299" cy="2229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40"/>
              <a:t>UML </a:t>
            </a:r>
            <a:r>
              <a:rPr dirty="0" spc="-75"/>
              <a:t>Artefaktları</a:t>
            </a:r>
            <a:r>
              <a:rPr dirty="0" spc="-140"/>
              <a:t> </a:t>
            </a:r>
            <a:r>
              <a:rPr dirty="0" spc="-65"/>
              <a:t>(Artifacts)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53122" y="1924050"/>
            <a:ext cx="7315834" cy="307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ts val="228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artefaktı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(artifact) geliştirme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işletim sırasında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kullanılan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üretilen verinin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herhangi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fiziksel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temsilidir.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Örneğin: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dosyalar,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dokümanlar, program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kodları,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veritabanı tabloları,</a:t>
            </a:r>
            <a:r>
              <a:rPr dirty="0" sz="1800" spc="3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vb.</a:t>
            </a:r>
            <a:endParaRPr sz="18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3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Artefaktların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tipleri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örnekleri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(instance)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vardır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04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İsim içeren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dikdörtgenle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temsil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edilir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«artifact»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stereotiplidir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sağ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üst köşesinde artefakt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sembolü</a:t>
            </a:r>
            <a:r>
              <a:rPr dirty="0" sz="1800" spc="2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vardır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Örneklerin isimlerinin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altı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çizgilidir,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tiplerin isimlerini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altı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çizgili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değildir</a:t>
            </a:r>
            <a:endParaRPr sz="1800">
              <a:latin typeface="Calibri"/>
              <a:cs typeface="Calibri"/>
            </a:endParaRPr>
          </a:p>
          <a:p>
            <a:pPr marL="104139" marR="433705" indent="-91440">
              <a:lnSpc>
                <a:spcPts val="2160"/>
              </a:lnSpc>
              <a:spcBef>
                <a:spcPts val="161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Artefaktlar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mantıksal varlıkların gerçeklenmiş şekilleridir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(sınıflar,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bileşenler,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vb.)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40"/>
              <a:t>UML </a:t>
            </a:r>
            <a:r>
              <a:rPr dirty="0" spc="-55"/>
              <a:t>Düğümleri</a:t>
            </a:r>
            <a:r>
              <a:rPr dirty="0" spc="-165"/>
              <a:t> </a:t>
            </a:r>
            <a:r>
              <a:rPr dirty="0" spc="-50"/>
              <a:t>(Nodes)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0407" y="1823720"/>
            <a:ext cx="7860030" cy="420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  <a:tab pos="847725" algn="l"/>
                <a:tab pos="1678939" algn="l"/>
                <a:tab pos="2969260" algn="l"/>
                <a:tab pos="4034154" algn="l"/>
                <a:tab pos="5276850" algn="l"/>
                <a:tab pos="7509509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	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dirty="0" sz="2400" spc="-10" b="1">
                <a:solidFill>
                  <a:srgbClr val="404040"/>
                </a:solidFill>
                <a:latin typeface="Calibri"/>
                <a:cs typeface="Calibri"/>
              </a:rPr>
              <a:t>dü</a:t>
            </a:r>
            <a:r>
              <a:rPr dirty="0" sz="2400" spc="-5" b="1">
                <a:solidFill>
                  <a:srgbClr val="404040"/>
                </a:solidFill>
                <a:latin typeface="Calibri"/>
                <a:cs typeface="Calibri"/>
              </a:rPr>
              <a:t>ğü</a:t>
            </a:r>
            <a:r>
              <a:rPr dirty="0" sz="2400" spc="5" b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ü	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nod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e)	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ompu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ta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)	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03505">
              <a:lnSpc>
                <a:spcPts val="2740"/>
              </a:lnSpc>
            </a:pP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kaynaktır.</a:t>
            </a:r>
            <a:endParaRPr sz="2400">
              <a:latin typeface="Calibri"/>
              <a:cs typeface="Calibri"/>
            </a:endParaRPr>
          </a:p>
          <a:p>
            <a:pPr algn="just" lvl="1" marL="396240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Cihaz (Device)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—Bir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bilgisayar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gibi fiziklsel bir işlem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birimidir</a:t>
            </a:r>
            <a:endParaRPr sz="2000">
              <a:latin typeface="Calibri"/>
              <a:cs typeface="Calibri"/>
            </a:endParaRPr>
          </a:p>
          <a:p>
            <a:pPr algn="just" lvl="1" marL="395605" marR="6350" indent="-182880">
              <a:lnSpc>
                <a:spcPct val="90000"/>
              </a:lnSpc>
              <a:spcBef>
                <a:spcPts val="600"/>
              </a:spcBef>
              <a:buClr>
                <a:srgbClr val="1CACE3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İşletim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ortamı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(Execution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environment)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—İşletim sistemi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dil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yorumlayıcısı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gibi 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sanal makineyi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implemente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eden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sistemidir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65">
                <a:solidFill>
                  <a:srgbClr val="404040"/>
                </a:solidFill>
                <a:latin typeface="Calibri"/>
                <a:cs typeface="Calibri"/>
              </a:rPr>
              <a:t>UML’de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kutu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kütük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(slab) sembolüyle temsil</a:t>
            </a:r>
            <a:r>
              <a:rPr dirty="0" sz="24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edilir</a:t>
            </a:r>
            <a:endParaRPr sz="2400">
              <a:latin typeface="Calibri"/>
              <a:cs typeface="Calibri"/>
            </a:endParaRPr>
          </a:p>
          <a:p>
            <a:pPr lvl="1" marL="396240" indent="-18288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Calibri"/>
              <a:buChar char="◦"/>
              <a:tabLst>
                <a:tab pos="396240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«device»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«execution environment»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stereotiplidir</a:t>
            </a:r>
            <a:endParaRPr sz="2000">
              <a:latin typeface="Calibri"/>
              <a:cs typeface="Calibri"/>
            </a:endParaRPr>
          </a:p>
          <a:p>
            <a:pPr lvl="1" marL="396240" indent="-18288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Tipler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örnekler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(instance)</a:t>
            </a:r>
            <a:endParaRPr sz="2000">
              <a:latin typeface="Calibri"/>
              <a:cs typeface="Calibri"/>
            </a:endParaRPr>
          </a:p>
          <a:p>
            <a:pPr lvl="1" marL="396240" indent="-18288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Tiplerin isimleri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vardır</a:t>
            </a:r>
            <a:endParaRPr sz="2000">
              <a:latin typeface="Calibri"/>
              <a:cs typeface="Calibri"/>
            </a:endParaRPr>
          </a:p>
          <a:p>
            <a:pPr lvl="1" marL="396240" indent="-18288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Örneklerin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name : type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formunda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altı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çizgili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etiketleri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vardır</a:t>
            </a:r>
            <a:endParaRPr sz="2000">
              <a:latin typeface="Calibri"/>
              <a:cs typeface="Calibri"/>
            </a:endParaRPr>
          </a:p>
          <a:p>
            <a:pPr lvl="1" marL="396240" indent="-18288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İsim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tipten biri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yazılmayabilir,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ama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ikisi birden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değil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45"/>
              <a:t>Düğüm </a:t>
            </a:r>
            <a:r>
              <a:rPr dirty="0" spc="-55"/>
              <a:t>Sembolü</a:t>
            </a:r>
            <a:r>
              <a:rPr dirty="0" spc="-114"/>
              <a:t> </a:t>
            </a:r>
            <a:r>
              <a:rPr dirty="0" spc="-55"/>
              <a:t>Örnekleri	</a:t>
            </a:r>
          </a:p>
        </p:txBody>
      </p:sp>
      <p:sp>
        <p:nvSpPr>
          <p:cNvPr id="3" name="object 3"/>
          <p:cNvSpPr/>
          <p:nvPr/>
        </p:nvSpPr>
        <p:spPr>
          <a:xfrm>
            <a:off x="2911928" y="2036498"/>
            <a:ext cx="3355091" cy="3939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1297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65"/>
              <a:t>Kurulum (Deployment)</a:t>
            </a:r>
            <a:r>
              <a:rPr dirty="0" u="none" sz="4000" spc="-45"/>
              <a:t> </a:t>
            </a:r>
            <a:r>
              <a:rPr dirty="0" u="none" sz="4000" spc="-65"/>
              <a:t>Diyagramları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59279"/>
            <a:ext cx="6932930" cy="3432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Bir UML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kurulum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diyagramı,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işlemsel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kaynakları,  aralarındaki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iletişim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yollarını,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üzerlerinde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bulunan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işletilen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artefaktları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modeller.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1405"/>
              </a:spcBef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Kullanım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yeri:</a:t>
            </a:r>
            <a:endParaRPr sz="24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Sistemde kullanılan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gerçek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sanal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makineleri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göstermek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Makineler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arasındaki iletişim yolunu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göstermek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Sistemi oluşturan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program 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veri dosyalarını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göstermek</a:t>
            </a:r>
            <a:endParaRPr sz="2000">
              <a:latin typeface="Calibri"/>
              <a:cs typeface="Calibri"/>
            </a:endParaRPr>
          </a:p>
          <a:p>
            <a:pPr lvl="2" marL="579120" indent="-183515">
              <a:lnSpc>
                <a:spcPct val="100000"/>
              </a:lnSpc>
              <a:spcBef>
                <a:spcPts val="620"/>
              </a:spcBef>
              <a:buClr>
                <a:srgbClr val="1CACE3"/>
              </a:buClr>
              <a:buChar char="◦"/>
              <a:tabLst>
                <a:tab pos="579755" algn="l"/>
              </a:tabLst>
            </a:pP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Yerleşim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(Residence)</a:t>
            </a:r>
            <a:endParaRPr sz="1600">
              <a:latin typeface="Calibri"/>
              <a:cs typeface="Calibri"/>
            </a:endParaRPr>
          </a:p>
          <a:p>
            <a:pPr lvl="2" marL="579120" indent="-183515">
              <a:lnSpc>
                <a:spcPct val="100000"/>
              </a:lnSpc>
              <a:spcBef>
                <a:spcPts val="605"/>
              </a:spcBef>
              <a:buClr>
                <a:srgbClr val="1CACE3"/>
              </a:buClr>
              <a:buChar char="◦"/>
              <a:tabLst>
                <a:tab pos="579755" algn="l"/>
              </a:tabLst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İşletim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(Execution)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0"/>
              <a:t>Kurulum </a:t>
            </a:r>
            <a:r>
              <a:rPr dirty="0" spc="-75"/>
              <a:t>Diyagramı</a:t>
            </a:r>
            <a:r>
              <a:rPr dirty="0" spc="-45"/>
              <a:t> </a:t>
            </a:r>
            <a:r>
              <a:rPr dirty="0" spc="-80"/>
              <a:t>Kuralları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681098"/>
            <a:ext cx="6576695" cy="384746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İşlemsel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kaynaklar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düğümlerdir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İletişim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yolları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düğümler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arasındaki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düz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çizgilerdir</a:t>
            </a:r>
            <a:endParaRPr sz="2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4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Etiketlenebilir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Çoklukları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rol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isimleri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olabilir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Artefakt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sembolleri</a:t>
            </a:r>
            <a:endParaRPr sz="2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Düğüm sembollerinin içinde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görünebilir</a:t>
            </a:r>
            <a:endParaRPr sz="20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Düğüm sembollerinin içinde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listelenebilir</a:t>
            </a:r>
            <a:endParaRPr sz="2000">
              <a:latin typeface="Calibri"/>
              <a:cs typeface="Calibri"/>
            </a:endParaRPr>
          </a:p>
          <a:p>
            <a:pPr marL="304800" marR="5080" indent="-18288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«deploy»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stereotipli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bağımlılık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oklarıyla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düğüm sembollerine  bağlanabilir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0"/>
              <a:t>Kurulum </a:t>
            </a:r>
            <a:r>
              <a:rPr dirty="0" spc="-75"/>
              <a:t>Diyagramı</a:t>
            </a:r>
            <a:r>
              <a:rPr dirty="0" spc="-55"/>
              <a:t> </a:t>
            </a:r>
            <a:r>
              <a:rPr dirty="0" spc="-50"/>
              <a:t>Örneği	</a:t>
            </a:r>
          </a:p>
        </p:txBody>
      </p:sp>
      <p:sp>
        <p:nvSpPr>
          <p:cNvPr id="3" name="object 3"/>
          <p:cNvSpPr/>
          <p:nvPr/>
        </p:nvSpPr>
        <p:spPr>
          <a:xfrm>
            <a:off x="2460067" y="2192081"/>
            <a:ext cx="4238582" cy="3037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1252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5"/>
              <a:t>Ö</a:t>
            </a:r>
            <a:r>
              <a:rPr dirty="0" u="none" spc="-190"/>
              <a:t>z</a:t>
            </a:r>
            <a:r>
              <a:rPr dirty="0" u="none" spc="-75"/>
              <a:t>e</a:t>
            </a:r>
            <a:r>
              <a:rPr dirty="0" u="none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83590" y="1789366"/>
            <a:ext cx="7806055" cy="436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3200">
              <a:lnSpc>
                <a:spcPts val="228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ürünün fizibilitesinin değerlendirilebilmesi</a:t>
            </a:r>
            <a:r>
              <a:rPr dirty="0" sz="20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amacıyla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genellikle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tasarımı sırasında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başlamalıdır.</a:t>
            </a:r>
            <a:endParaRPr sz="2000">
              <a:latin typeface="Calibri"/>
              <a:cs typeface="Calibri"/>
            </a:endParaRPr>
          </a:p>
          <a:p>
            <a:pPr marL="104139" marR="329565" indent="-91440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tasarımdan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ayrıntılı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doğru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soyutlamanın (abstraction)  derecesi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azalır.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ts val="228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dokümanı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(SAD)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ürüne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genel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bakış,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spesifikasyonlar,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gerekçesi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bölümlerden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oluşur.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kararların kalite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nitelikleri üzerinde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büyük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etkisi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modelleme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 kullanılan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çeşitli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notasyonlar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mevcuttur.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Arabirim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spesifikasyonları,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iletişim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ortamına dair tanımlamalar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içermelidir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Sözdizim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(Syntax),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Semantik (Semantics),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18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Pragmatik.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523303"/>
            <a:ext cx="5814695" cy="1153795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5"/>
              </a:spcBef>
            </a:pPr>
            <a:r>
              <a:rPr dirty="0" u="none" sz="4000" spc="-50"/>
              <a:t>Genel </a:t>
            </a:r>
            <a:r>
              <a:rPr dirty="0" u="none" sz="4000" spc="-45"/>
              <a:t>Bir </a:t>
            </a:r>
            <a:r>
              <a:rPr dirty="0" u="none" sz="4000" spc="-90"/>
              <a:t>Yazılım </a:t>
            </a:r>
            <a:r>
              <a:rPr dirty="0" u="none" sz="4000" spc="-60"/>
              <a:t>Mühendislik  </a:t>
            </a:r>
            <a:r>
              <a:rPr dirty="0" u="none" sz="4000" spc="-95"/>
              <a:t>Tasarımı</a:t>
            </a:r>
            <a:r>
              <a:rPr dirty="0" u="none" sz="4000" spc="-20"/>
              <a:t> </a:t>
            </a:r>
            <a:r>
              <a:rPr dirty="0" u="none" sz="4000" spc="-60"/>
              <a:t>Süreci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940675" y="1896028"/>
            <a:ext cx="3492087" cy="4267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029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85"/>
              <a:t>Özet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35025" y="1947290"/>
            <a:ext cx="7599045" cy="29629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04139" marR="190500" indent="-91440">
              <a:lnSpc>
                <a:spcPts val="2160"/>
              </a:lnSpc>
              <a:spcBef>
                <a:spcPts val="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Kutu-ve-çizgi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statik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dinamik mimari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oluşturmak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Notlar,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kısıtlar,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özellikler,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stereotipler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herhangi bir UML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diyagramında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kullanılabilir.</a:t>
            </a:r>
            <a:endParaRPr sz="2000">
              <a:latin typeface="Calibri"/>
              <a:cs typeface="Calibri"/>
            </a:endParaRPr>
          </a:p>
          <a:p>
            <a:pPr marL="104139" marR="31115" indent="-91440">
              <a:lnSpc>
                <a:spcPts val="2160"/>
              </a:lnSpc>
              <a:spcBef>
                <a:spcPts val="14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Paket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modulleri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modüllerin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parçalarını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modellemek için 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Bileşen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yazılım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bileşenlerini modellemek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  <a:p>
            <a:pPr marL="214629" indent="-202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Kurulum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diyagramları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fiziksel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mimarileri modellemek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“Software </a:t>
            </a:r>
            <a:r>
              <a:rPr dirty="0" spc="-5"/>
              <a:t>Engineering </a:t>
            </a:r>
            <a:r>
              <a:rPr dirty="0"/>
              <a:t>A </a:t>
            </a:r>
            <a:r>
              <a:rPr dirty="0" spc="-5"/>
              <a:t>Practitioner’s Approach” (7th. Ed.), Roger S. Pressman,</a:t>
            </a:r>
            <a:r>
              <a:rPr dirty="0" spc="30"/>
              <a:t> </a:t>
            </a:r>
            <a:r>
              <a:rPr dirty="0"/>
              <a:t>2013.</a:t>
            </a:r>
          </a:p>
          <a:p>
            <a:pPr marL="42545" marR="3768090">
              <a:lnSpc>
                <a:spcPct val="175800"/>
              </a:lnSpc>
            </a:pPr>
            <a:r>
              <a:rPr dirty="0" spc="-10"/>
              <a:t>“Software </a:t>
            </a:r>
            <a:r>
              <a:rPr dirty="0" spc="-5"/>
              <a:t>Engineering” (8th. Ed.), Ian Sommerville, </a:t>
            </a:r>
            <a:r>
              <a:rPr dirty="0"/>
              <a:t>2007.  </a:t>
            </a:r>
            <a:r>
              <a:rPr dirty="0" spc="-5"/>
              <a:t>“Guide to the </a:t>
            </a:r>
            <a:r>
              <a:rPr dirty="0" spc="-10"/>
              <a:t>Software </a:t>
            </a:r>
            <a:r>
              <a:rPr dirty="0" spc="-5"/>
              <a:t>Engineering </a:t>
            </a:r>
            <a:r>
              <a:rPr dirty="0"/>
              <a:t>Body </a:t>
            </a:r>
            <a:r>
              <a:rPr dirty="0" spc="-5"/>
              <a:t>of Knowledge”, </a:t>
            </a:r>
            <a:r>
              <a:rPr dirty="0"/>
              <a:t>2004.  ” Yazılım </a:t>
            </a:r>
            <a:r>
              <a:rPr dirty="0" spc="-5"/>
              <a:t>Mühendisliğine </a:t>
            </a:r>
            <a:r>
              <a:rPr dirty="0"/>
              <a:t>Giriş”, TBİL-211, </a:t>
            </a:r>
            <a:r>
              <a:rPr dirty="0" spc="-5"/>
              <a:t>Dr. </a:t>
            </a:r>
            <a:r>
              <a:rPr dirty="0"/>
              <a:t>Ali</a:t>
            </a:r>
            <a:r>
              <a:rPr dirty="0" spc="-125"/>
              <a:t> </a:t>
            </a:r>
            <a:r>
              <a:rPr dirty="0" spc="-5"/>
              <a:t>Arifoğlu.</a:t>
            </a: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/>
              <a:t>”Yazılım </a:t>
            </a:r>
            <a:r>
              <a:rPr dirty="0" spc="-5"/>
              <a:t>Mühendisliği” </a:t>
            </a:r>
            <a:r>
              <a:rPr dirty="0"/>
              <a:t>(2. Basım), </a:t>
            </a:r>
            <a:r>
              <a:rPr dirty="0" spc="-5"/>
              <a:t>Dr. </a:t>
            </a:r>
            <a:r>
              <a:rPr dirty="0"/>
              <a:t>M. </a:t>
            </a:r>
            <a:r>
              <a:rPr dirty="0" spc="-5"/>
              <a:t>Erhan Sarıdoğan, </a:t>
            </a:r>
            <a:r>
              <a:rPr dirty="0"/>
              <a:t>2008, </a:t>
            </a:r>
            <a:r>
              <a:rPr dirty="0" spc="-5"/>
              <a:t>İstanbul: </a:t>
            </a:r>
            <a:r>
              <a:rPr dirty="0" spc="-10"/>
              <a:t>Papatya</a:t>
            </a:r>
            <a:r>
              <a:rPr dirty="0" spc="-95"/>
              <a:t> </a:t>
            </a:r>
            <a:r>
              <a:rPr dirty="0" spc="-5"/>
              <a:t>Yayıncılık.</a:t>
            </a: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2545" marR="5080">
              <a:lnSpc>
                <a:spcPct val="100000"/>
              </a:lnSpc>
            </a:pPr>
            <a:r>
              <a:rPr dirty="0"/>
              <a:t>Kalıpsiz, </a:t>
            </a:r>
            <a:r>
              <a:rPr dirty="0" spc="-5"/>
              <a:t>O., Buharalı, </a:t>
            </a:r>
            <a:r>
              <a:rPr dirty="0"/>
              <a:t>A., Biricik, G. (2005). Bilgisayar Bilimlerinde </a:t>
            </a:r>
            <a:r>
              <a:rPr dirty="0" spc="-5"/>
              <a:t>Sistem </a:t>
            </a:r>
            <a:r>
              <a:rPr dirty="0"/>
              <a:t>Analizi ve </a:t>
            </a:r>
            <a:r>
              <a:rPr dirty="0" spc="-5"/>
              <a:t>Tasarımı Nesneye Yönelik Modelleme. </a:t>
            </a:r>
            <a:r>
              <a:rPr dirty="0" spc="5"/>
              <a:t>İstanbul:  </a:t>
            </a:r>
            <a:r>
              <a:rPr dirty="0" spc="-10"/>
              <a:t>Papatya</a:t>
            </a:r>
            <a:r>
              <a:rPr dirty="0" spc="-5"/>
              <a:t> Yayıncılık.</a:t>
            </a:r>
          </a:p>
          <a:p>
            <a:pPr marL="29845"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pc="-5"/>
              <a:t>Buzluca, F. </a:t>
            </a:r>
            <a:r>
              <a:rPr dirty="0"/>
              <a:t>(2010) Yazılım </a:t>
            </a:r>
            <a:r>
              <a:rPr dirty="0" spc="-5"/>
              <a:t>Modelleme </a:t>
            </a:r>
            <a:r>
              <a:rPr dirty="0"/>
              <a:t>ve </a:t>
            </a:r>
            <a:r>
              <a:rPr dirty="0" spc="-5"/>
              <a:t>Tasarımı ders notları</a:t>
            </a:r>
            <a:r>
              <a:rPr dirty="0" spc="-55"/>
              <a:t> </a:t>
            </a:r>
            <a:r>
              <a:rPr dirty="0" spc="-5"/>
              <a:t>(</a:t>
            </a:r>
            <a:r>
              <a:rPr dirty="0" spc="-5">
                <a:hlinkClick r:id="rId2"/>
              </a:rPr>
              <a:t>http://www.buzluca.info/dersler.html)</a:t>
            </a:r>
          </a:p>
          <a:p>
            <a:pPr marL="42545" marR="4222115">
              <a:lnSpc>
                <a:spcPct val="175800"/>
              </a:lnSpc>
            </a:pPr>
            <a:r>
              <a:rPr dirty="0" spc="-10"/>
              <a:t>Hacettepe </a:t>
            </a:r>
            <a:r>
              <a:rPr dirty="0" spc="-5"/>
              <a:t>Üniversitesi </a:t>
            </a:r>
            <a:r>
              <a:rPr dirty="0"/>
              <a:t>BBS-651, A. </a:t>
            </a:r>
            <a:r>
              <a:rPr dirty="0" spc="-5"/>
              <a:t>Tarhan, </a:t>
            </a:r>
            <a:r>
              <a:rPr dirty="0"/>
              <a:t>2010.  Yazılım </a:t>
            </a:r>
            <a:r>
              <a:rPr dirty="0" spc="-5"/>
              <a:t>Proje Yönetimi, Yrd. Doç. Dr. </a:t>
            </a:r>
            <a:r>
              <a:rPr dirty="0" spc="-10"/>
              <a:t>Hacer </a:t>
            </a:r>
            <a:r>
              <a:rPr dirty="0"/>
              <a:t>KARACAN  YZM211 Yazılım </a:t>
            </a:r>
            <a:r>
              <a:rPr dirty="0" spc="-5"/>
              <a:t>Tasarımı </a:t>
            </a:r>
            <a:r>
              <a:rPr dirty="0"/>
              <a:t>– </a:t>
            </a:r>
            <a:r>
              <a:rPr dirty="0" spc="-5"/>
              <a:t>Yrd. Doç. Dr. Volkan</a:t>
            </a:r>
            <a:r>
              <a:rPr dirty="0" spc="-35"/>
              <a:t> </a:t>
            </a:r>
            <a:r>
              <a:rPr dirty="0" spc="-5"/>
              <a:t>TUNALI</a:t>
            </a:r>
          </a:p>
          <a:p>
            <a:pPr marL="42545" marR="1200785">
              <a:lnSpc>
                <a:spcPct val="175800"/>
              </a:lnSpc>
              <a:spcBef>
                <a:spcPts val="945"/>
              </a:spcBef>
            </a:pPr>
            <a:r>
              <a:rPr dirty="0" u="sng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3"/>
              </a:rPr>
              <a:t>http://www.cclub.metu.edu.tr/bergi_yeni/e-bergi/2008/Ekim/Cevik-Modelleme-ve-Cevik-Yazilim-Gelistirme </a:t>
            </a:r>
            <a:r>
              <a:rPr dirty="0" spc="-5">
                <a:solidFill>
                  <a:srgbClr val="6DAC1C"/>
                </a:solidFill>
              </a:rPr>
              <a:t> </a:t>
            </a:r>
            <a:r>
              <a:rPr dirty="0" u="sng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4"/>
              </a:rPr>
              <a:t>http://wiki.expertiza.ncsu.edu/index.php/CSC/ECE_517_Fall_2011/ch6_6d_sk </a:t>
            </a:r>
            <a:r>
              <a:rPr dirty="0" spc="-5">
                <a:solidFill>
                  <a:srgbClr val="6DAC1C"/>
                </a:solidFill>
              </a:rPr>
              <a:t> </a:t>
            </a:r>
            <a:r>
              <a:rPr dirty="0" u="sng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5"/>
              </a:rPr>
              <a:t>http://dsdmofagilemethodology.wikidot.com/</a:t>
            </a: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dirty="0" u="sng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6"/>
              </a:rPr>
              <a:t>http://caglarkaya.piquestion.com/2014/07/01/244/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57" y="886142"/>
            <a:ext cx="12871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" b="0">
                <a:solidFill>
                  <a:srgbClr val="404040"/>
                </a:solidFill>
                <a:latin typeface="Calibri Light"/>
                <a:cs typeface="Calibri Light"/>
              </a:rPr>
              <a:t>Ö</a:t>
            </a:r>
            <a:r>
              <a:rPr dirty="0" sz="4800" spc="-60" b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dirty="0" sz="4800" spc="-75" b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4800" b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3779" y="94996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9157" y="2050796"/>
            <a:ext cx="4511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Mimari </a:t>
            </a:r>
            <a:r>
              <a:rPr dirty="0" sz="1800" spc="-25">
                <a:latin typeface="Calibri"/>
                <a:cs typeface="Calibri"/>
              </a:rPr>
              <a:t>Tasarım </a:t>
            </a:r>
            <a:r>
              <a:rPr dirty="0" sz="1800" spc="-5">
                <a:latin typeface="Calibri"/>
                <a:cs typeface="Calibri"/>
              </a:rPr>
              <a:t>Hakkında </a:t>
            </a:r>
            <a:r>
              <a:rPr dirty="0" sz="1800" spc="-10">
                <a:latin typeface="Calibri"/>
                <a:cs typeface="Calibri"/>
              </a:rPr>
              <a:t>Araştırma </a:t>
            </a:r>
            <a:r>
              <a:rPr dirty="0" sz="1800" spc="-20">
                <a:latin typeface="Calibri"/>
                <a:cs typeface="Calibri"/>
              </a:rPr>
              <a:t>Yapınız.  Yazılım </a:t>
            </a:r>
            <a:r>
              <a:rPr dirty="0" sz="1800" spc="-5">
                <a:latin typeface="Calibri"/>
                <a:cs typeface="Calibri"/>
              </a:rPr>
              <a:t>Mimarisinde Kullanılan Stilleri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Araştırınız.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2819" y="3193061"/>
            <a:ext cx="4014760" cy="2564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53670" marR="5080">
              <a:lnSpc>
                <a:spcPts val="4500"/>
              </a:lnSpc>
              <a:spcBef>
                <a:spcPts val="900"/>
              </a:spcBef>
            </a:pPr>
            <a:r>
              <a:rPr dirty="0" u="none" sz="4400" spc="-50"/>
              <a:t>Mimari </a:t>
            </a:r>
            <a:r>
              <a:rPr dirty="0" u="none" sz="4400" spc="-100"/>
              <a:t>Tasarım</a:t>
            </a:r>
            <a:r>
              <a:rPr dirty="0" u="none" sz="4400" spc="-190"/>
              <a:t> </a:t>
            </a:r>
            <a:r>
              <a:rPr dirty="0" u="none" sz="4400" spc="-65"/>
              <a:t>(Architectural  </a:t>
            </a:r>
            <a:r>
              <a:rPr dirty="0" u="none" sz="4400" spc="-55"/>
              <a:t>Design)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733039" y="2583179"/>
            <a:ext cx="4978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3039" y="2583179"/>
            <a:ext cx="4978400" cy="2247900"/>
          </a:xfrm>
          <a:custGeom>
            <a:avLst/>
            <a:gdLst/>
            <a:ahLst/>
            <a:cxnLst/>
            <a:rect l="l" t="t" r="r" b="b"/>
            <a:pathLst>
              <a:path w="4978400" h="2247900">
                <a:moveTo>
                  <a:pt x="0" y="374650"/>
                </a:moveTo>
                <a:lnTo>
                  <a:pt x="2919" y="327660"/>
                </a:lnTo>
                <a:lnTo>
                  <a:pt x="11443" y="282411"/>
                </a:lnTo>
                <a:lnTo>
                  <a:pt x="25221" y="239253"/>
                </a:lnTo>
                <a:lnTo>
                  <a:pt x="43902" y="198538"/>
                </a:lnTo>
                <a:lnTo>
                  <a:pt x="67133" y="160617"/>
                </a:lnTo>
                <a:lnTo>
                  <a:pt x="94563" y="125842"/>
                </a:lnTo>
                <a:lnTo>
                  <a:pt x="125842" y="94563"/>
                </a:lnTo>
                <a:lnTo>
                  <a:pt x="160617" y="67133"/>
                </a:lnTo>
                <a:lnTo>
                  <a:pt x="198538" y="43902"/>
                </a:lnTo>
                <a:lnTo>
                  <a:pt x="239253" y="25221"/>
                </a:lnTo>
                <a:lnTo>
                  <a:pt x="282411" y="11443"/>
                </a:lnTo>
                <a:lnTo>
                  <a:pt x="327660" y="2919"/>
                </a:lnTo>
                <a:lnTo>
                  <a:pt x="374650" y="0"/>
                </a:lnTo>
                <a:lnTo>
                  <a:pt x="4603750" y="0"/>
                </a:lnTo>
                <a:lnTo>
                  <a:pt x="4650739" y="2919"/>
                </a:lnTo>
                <a:lnTo>
                  <a:pt x="4695988" y="11443"/>
                </a:lnTo>
                <a:lnTo>
                  <a:pt x="4739146" y="25221"/>
                </a:lnTo>
                <a:lnTo>
                  <a:pt x="4779861" y="43902"/>
                </a:lnTo>
                <a:lnTo>
                  <a:pt x="4817782" y="67133"/>
                </a:lnTo>
                <a:lnTo>
                  <a:pt x="4852557" y="94563"/>
                </a:lnTo>
                <a:lnTo>
                  <a:pt x="4883836" y="125842"/>
                </a:lnTo>
                <a:lnTo>
                  <a:pt x="4911266" y="160617"/>
                </a:lnTo>
                <a:lnTo>
                  <a:pt x="4934497" y="198538"/>
                </a:lnTo>
                <a:lnTo>
                  <a:pt x="4953178" y="239253"/>
                </a:lnTo>
                <a:lnTo>
                  <a:pt x="4966956" y="282411"/>
                </a:lnTo>
                <a:lnTo>
                  <a:pt x="4975480" y="327660"/>
                </a:lnTo>
                <a:lnTo>
                  <a:pt x="4978400" y="374650"/>
                </a:lnTo>
                <a:lnTo>
                  <a:pt x="4978400" y="1873250"/>
                </a:lnTo>
                <a:lnTo>
                  <a:pt x="4975480" y="1920239"/>
                </a:lnTo>
                <a:lnTo>
                  <a:pt x="4966956" y="1965488"/>
                </a:lnTo>
                <a:lnTo>
                  <a:pt x="4953178" y="2008646"/>
                </a:lnTo>
                <a:lnTo>
                  <a:pt x="4934497" y="2049361"/>
                </a:lnTo>
                <a:lnTo>
                  <a:pt x="4911266" y="2087282"/>
                </a:lnTo>
                <a:lnTo>
                  <a:pt x="4883836" y="2122057"/>
                </a:lnTo>
                <a:lnTo>
                  <a:pt x="4852557" y="2153336"/>
                </a:lnTo>
                <a:lnTo>
                  <a:pt x="4817782" y="2180766"/>
                </a:lnTo>
                <a:lnTo>
                  <a:pt x="4779861" y="2203997"/>
                </a:lnTo>
                <a:lnTo>
                  <a:pt x="4739146" y="2222678"/>
                </a:lnTo>
                <a:lnTo>
                  <a:pt x="4695988" y="2236456"/>
                </a:lnTo>
                <a:lnTo>
                  <a:pt x="4650739" y="2244980"/>
                </a:lnTo>
                <a:lnTo>
                  <a:pt x="4603750" y="2247900"/>
                </a:lnTo>
                <a:lnTo>
                  <a:pt x="374650" y="2247900"/>
                </a:lnTo>
                <a:lnTo>
                  <a:pt x="327660" y="2244980"/>
                </a:lnTo>
                <a:lnTo>
                  <a:pt x="282411" y="2236456"/>
                </a:lnTo>
                <a:lnTo>
                  <a:pt x="239253" y="2222678"/>
                </a:lnTo>
                <a:lnTo>
                  <a:pt x="198538" y="2203997"/>
                </a:lnTo>
                <a:lnTo>
                  <a:pt x="160617" y="2180766"/>
                </a:lnTo>
                <a:lnTo>
                  <a:pt x="125842" y="2153336"/>
                </a:lnTo>
                <a:lnTo>
                  <a:pt x="94563" y="2122057"/>
                </a:lnTo>
                <a:lnTo>
                  <a:pt x="67133" y="2087282"/>
                </a:lnTo>
                <a:lnTo>
                  <a:pt x="43902" y="2049361"/>
                </a:lnTo>
                <a:lnTo>
                  <a:pt x="25221" y="2008646"/>
                </a:lnTo>
                <a:lnTo>
                  <a:pt x="11443" y="1965488"/>
                </a:lnTo>
                <a:lnTo>
                  <a:pt x="2919" y="1920239"/>
                </a:lnTo>
                <a:lnTo>
                  <a:pt x="0" y="1873250"/>
                </a:lnTo>
                <a:lnTo>
                  <a:pt x="0" y="37465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9220" y="2567939"/>
            <a:ext cx="5001260" cy="2166620"/>
          </a:xfrm>
          <a:custGeom>
            <a:avLst/>
            <a:gdLst/>
            <a:ahLst/>
            <a:cxnLst/>
            <a:rect l="l" t="t" r="r" b="b"/>
            <a:pathLst>
              <a:path w="5001259" h="2166620">
                <a:moveTo>
                  <a:pt x="4640199" y="0"/>
                </a:moveTo>
                <a:lnTo>
                  <a:pt x="361061" y="0"/>
                </a:lnTo>
                <a:lnTo>
                  <a:pt x="312071" y="3296"/>
                </a:lnTo>
                <a:lnTo>
                  <a:pt x="265083" y="12898"/>
                </a:lnTo>
                <a:lnTo>
                  <a:pt x="220527" y="28376"/>
                </a:lnTo>
                <a:lnTo>
                  <a:pt x="178834" y="49299"/>
                </a:lnTo>
                <a:lnTo>
                  <a:pt x="140435" y="75237"/>
                </a:lnTo>
                <a:lnTo>
                  <a:pt x="105759" y="105759"/>
                </a:lnTo>
                <a:lnTo>
                  <a:pt x="75237" y="140435"/>
                </a:lnTo>
                <a:lnTo>
                  <a:pt x="49299" y="178834"/>
                </a:lnTo>
                <a:lnTo>
                  <a:pt x="28376" y="220527"/>
                </a:lnTo>
                <a:lnTo>
                  <a:pt x="12898" y="265083"/>
                </a:lnTo>
                <a:lnTo>
                  <a:pt x="3296" y="312071"/>
                </a:lnTo>
                <a:lnTo>
                  <a:pt x="0" y="361061"/>
                </a:lnTo>
                <a:lnTo>
                  <a:pt x="0" y="1805559"/>
                </a:lnTo>
                <a:lnTo>
                  <a:pt x="3296" y="1854548"/>
                </a:lnTo>
                <a:lnTo>
                  <a:pt x="12898" y="1901536"/>
                </a:lnTo>
                <a:lnTo>
                  <a:pt x="28376" y="1946092"/>
                </a:lnTo>
                <a:lnTo>
                  <a:pt x="49299" y="1987785"/>
                </a:lnTo>
                <a:lnTo>
                  <a:pt x="75237" y="2026184"/>
                </a:lnTo>
                <a:lnTo>
                  <a:pt x="105759" y="2060860"/>
                </a:lnTo>
                <a:lnTo>
                  <a:pt x="140435" y="2091382"/>
                </a:lnTo>
                <a:lnTo>
                  <a:pt x="178834" y="2117320"/>
                </a:lnTo>
                <a:lnTo>
                  <a:pt x="220527" y="2138243"/>
                </a:lnTo>
                <a:lnTo>
                  <a:pt x="265083" y="2153721"/>
                </a:lnTo>
                <a:lnTo>
                  <a:pt x="312071" y="2163323"/>
                </a:lnTo>
                <a:lnTo>
                  <a:pt x="361061" y="2166620"/>
                </a:lnTo>
                <a:lnTo>
                  <a:pt x="4640199" y="2166620"/>
                </a:lnTo>
                <a:lnTo>
                  <a:pt x="4689188" y="2163323"/>
                </a:lnTo>
                <a:lnTo>
                  <a:pt x="4736176" y="2153721"/>
                </a:lnTo>
                <a:lnTo>
                  <a:pt x="4780732" y="2138243"/>
                </a:lnTo>
                <a:lnTo>
                  <a:pt x="4822425" y="2117320"/>
                </a:lnTo>
                <a:lnTo>
                  <a:pt x="4860824" y="2091382"/>
                </a:lnTo>
                <a:lnTo>
                  <a:pt x="4895500" y="2060860"/>
                </a:lnTo>
                <a:lnTo>
                  <a:pt x="4926022" y="2026184"/>
                </a:lnTo>
                <a:lnTo>
                  <a:pt x="4951960" y="1987785"/>
                </a:lnTo>
                <a:lnTo>
                  <a:pt x="4972883" y="1946092"/>
                </a:lnTo>
                <a:lnTo>
                  <a:pt x="4988361" y="1901536"/>
                </a:lnTo>
                <a:lnTo>
                  <a:pt x="4997963" y="1854548"/>
                </a:lnTo>
                <a:lnTo>
                  <a:pt x="5001259" y="1805559"/>
                </a:lnTo>
                <a:lnTo>
                  <a:pt x="5001259" y="361061"/>
                </a:lnTo>
                <a:lnTo>
                  <a:pt x="4997963" y="312071"/>
                </a:lnTo>
                <a:lnTo>
                  <a:pt x="4988361" y="265083"/>
                </a:lnTo>
                <a:lnTo>
                  <a:pt x="4972883" y="220527"/>
                </a:lnTo>
                <a:lnTo>
                  <a:pt x="4951960" y="178834"/>
                </a:lnTo>
                <a:lnTo>
                  <a:pt x="4926022" y="140435"/>
                </a:lnTo>
                <a:lnTo>
                  <a:pt x="4895500" y="105759"/>
                </a:lnTo>
                <a:lnTo>
                  <a:pt x="4860824" y="75237"/>
                </a:lnTo>
                <a:lnTo>
                  <a:pt x="4822425" y="49299"/>
                </a:lnTo>
                <a:lnTo>
                  <a:pt x="4780732" y="28376"/>
                </a:lnTo>
                <a:lnTo>
                  <a:pt x="4736176" y="12898"/>
                </a:lnTo>
                <a:lnTo>
                  <a:pt x="4689188" y="3296"/>
                </a:lnTo>
                <a:lnTo>
                  <a:pt x="4640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9220" y="2567939"/>
            <a:ext cx="5001260" cy="2166620"/>
          </a:xfrm>
          <a:custGeom>
            <a:avLst/>
            <a:gdLst/>
            <a:ahLst/>
            <a:cxnLst/>
            <a:rect l="l" t="t" r="r" b="b"/>
            <a:pathLst>
              <a:path w="5001259" h="2166620">
                <a:moveTo>
                  <a:pt x="0" y="361061"/>
                </a:moveTo>
                <a:lnTo>
                  <a:pt x="3296" y="312071"/>
                </a:lnTo>
                <a:lnTo>
                  <a:pt x="12898" y="265083"/>
                </a:lnTo>
                <a:lnTo>
                  <a:pt x="28376" y="220527"/>
                </a:lnTo>
                <a:lnTo>
                  <a:pt x="49299" y="178834"/>
                </a:lnTo>
                <a:lnTo>
                  <a:pt x="75237" y="140435"/>
                </a:lnTo>
                <a:lnTo>
                  <a:pt x="105759" y="105759"/>
                </a:lnTo>
                <a:lnTo>
                  <a:pt x="140435" y="75237"/>
                </a:lnTo>
                <a:lnTo>
                  <a:pt x="178834" y="49299"/>
                </a:lnTo>
                <a:lnTo>
                  <a:pt x="220527" y="28376"/>
                </a:lnTo>
                <a:lnTo>
                  <a:pt x="265083" y="12898"/>
                </a:lnTo>
                <a:lnTo>
                  <a:pt x="312071" y="3296"/>
                </a:lnTo>
                <a:lnTo>
                  <a:pt x="361061" y="0"/>
                </a:lnTo>
                <a:lnTo>
                  <a:pt x="4640199" y="0"/>
                </a:lnTo>
                <a:lnTo>
                  <a:pt x="4689188" y="3296"/>
                </a:lnTo>
                <a:lnTo>
                  <a:pt x="4736176" y="12898"/>
                </a:lnTo>
                <a:lnTo>
                  <a:pt x="4780732" y="28376"/>
                </a:lnTo>
                <a:lnTo>
                  <a:pt x="4822425" y="49299"/>
                </a:lnTo>
                <a:lnTo>
                  <a:pt x="4860824" y="75237"/>
                </a:lnTo>
                <a:lnTo>
                  <a:pt x="4895500" y="105759"/>
                </a:lnTo>
                <a:lnTo>
                  <a:pt x="4926022" y="140435"/>
                </a:lnTo>
                <a:lnTo>
                  <a:pt x="4951960" y="178834"/>
                </a:lnTo>
                <a:lnTo>
                  <a:pt x="4972883" y="220527"/>
                </a:lnTo>
                <a:lnTo>
                  <a:pt x="4988361" y="265083"/>
                </a:lnTo>
                <a:lnTo>
                  <a:pt x="4997963" y="312071"/>
                </a:lnTo>
                <a:lnTo>
                  <a:pt x="5001259" y="361061"/>
                </a:lnTo>
                <a:lnTo>
                  <a:pt x="5001259" y="1805559"/>
                </a:lnTo>
                <a:lnTo>
                  <a:pt x="4997963" y="1854548"/>
                </a:lnTo>
                <a:lnTo>
                  <a:pt x="4988361" y="1901536"/>
                </a:lnTo>
                <a:lnTo>
                  <a:pt x="4972883" y="1946092"/>
                </a:lnTo>
                <a:lnTo>
                  <a:pt x="4951960" y="1987785"/>
                </a:lnTo>
                <a:lnTo>
                  <a:pt x="4926022" y="2026184"/>
                </a:lnTo>
                <a:lnTo>
                  <a:pt x="4895500" y="2060860"/>
                </a:lnTo>
                <a:lnTo>
                  <a:pt x="4860824" y="2091382"/>
                </a:lnTo>
                <a:lnTo>
                  <a:pt x="4822425" y="2117320"/>
                </a:lnTo>
                <a:lnTo>
                  <a:pt x="4780732" y="2138243"/>
                </a:lnTo>
                <a:lnTo>
                  <a:pt x="4736176" y="2153721"/>
                </a:lnTo>
                <a:lnTo>
                  <a:pt x="4689188" y="2163323"/>
                </a:lnTo>
                <a:lnTo>
                  <a:pt x="4640199" y="2166620"/>
                </a:lnTo>
                <a:lnTo>
                  <a:pt x="361061" y="2166620"/>
                </a:lnTo>
                <a:lnTo>
                  <a:pt x="312071" y="2163323"/>
                </a:lnTo>
                <a:lnTo>
                  <a:pt x="265083" y="2153721"/>
                </a:lnTo>
                <a:lnTo>
                  <a:pt x="220527" y="2138243"/>
                </a:lnTo>
                <a:lnTo>
                  <a:pt x="178834" y="2117320"/>
                </a:lnTo>
                <a:lnTo>
                  <a:pt x="140435" y="2091382"/>
                </a:lnTo>
                <a:lnTo>
                  <a:pt x="105759" y="2060860"/>
                </a:lnTo>
                <a:lnTo>
                  <a:pt x="75237" y="2026184"/>
                </a:lnTo>
                <a:lnTo>
                  <a:pt x="49299" y="1987785"/>
                </a:lnTo>
                <a:lnTo>
                  <a:pt x="28376" y="1946092"/>
                </a:lnTo>
                <a:lnTo>
                  <a:pt x="12898" y="1901536"/>
                </a:lnTo>
                <a:lnTo>
                  <a:pt x="3296" y="1854548"/>
                </a:lnTo>
                <a:lnTo>
                  <a:pt x="0" y="1805559"/>
                </a:lnTo>
                <a:lnTo>
                  <a:pt x="0" y="361061"/>
                </a:lnTo>
                <a:close/>
              </a:path>
            </a:pathLst>
          </a:custGeom>
          <a:ln w="15239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37129" y="2822194"/>
            <a:ext cx="4426585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latin typeface="Calibri"/>
                <a:cs typeface="Calibri"/>
              </a:rPr>
              <a:t>Mimari tasarım</a:t>
            </a:r>
            <a:r>
              <a:rPr dirty="0" sz="2100" spc="-5">
                <a:latin typeface="Calibri"/>
                <a:cs typeface="Calibri"/>
              </a:rPr>
              <a:t>, </a:t>
            </a:r>
            <a:r>
              <a:rPr dirty="0" sz="2100" spc="-15">
                <a:latin typeface="Calibri"/>
                <a:cs typeface="Calibri"/>
              </a:rPr>
              <a:t>programın </a:t>
            </a:r>
            <a:r>
              <a:rPr dirty="0" sz="2100" spc="-5">
                <a:latin typeface="Calibri"/>
                <a:cs typeface="Calibri"/>
              </a:rPr>
              <a:t>büyük  </a:t>
            </a:r>
            <a:r>
              <a:rPr dirty="0" sz="2100" spc="-10">
                <a:latin typeface="Calibri"/>
                <a:cs typeface="Calibri"/>
              </a:rPr>
              <a:t>parçalarının, </a:t>
            </a:r>
            <a:r>
              <a:rPr dirty="0" sz="2100" spc="-5">
                <a:latin typeface="Calibri"/>
                <a:cs typeface="Calibri"/>
              </a:rPr>
              <a:t>bunların sorumluluklarının,  </a:t>
            </a:r>
            <a:r>
              <a:rPr dirty="0" sz="2100" spc="-10">
                <a:latin typeface="Calibri"/>
                <a:cs typeface="Calibri"/>
              </a:rPr>
              <a:t>özelliklerinin, </a:t>
            </a:r>
            <a:r>
              <a:rPr dirty="0" sz="2100" spc="-15">
                <a:latin typeface="Calibri"/>
                <a:cs typeface="Calibri"/>
              </a:rPr>
              <a:t>ve </a:t>
            </a:r>
            <a:r>
              <a:rPr dirty="0" sz="2100" spc="-5">
                <a:latin typeface="Calibri"/>
                <a:cs typeface="Calibri"/>
              </a:rPr>
              <a:t>arabirimlerinin; </a:t>
            </a:r>
            <a:r>
              <a:rPr dirty="0" sz="2100" spc="-15">
                <a:latin typeface="Calibri"/>
                <a:cs typeface="Calibri"/>
              </a:rPr>
              <a:t>ve </a:t>
            </a:r>
            <a:r>
              <a:rPr dirty="0" sz="2100" spc="-5">
                <a:latin typeface="Calibri"/>
                <a:cs typeface="Calibri"/>
              </a:rPr>
              <a:t>bu  </a:t>
            </a:r>
            <a:r>
              <a:rPr dirty="0" sz="2100" spc="-15">
                <a:latin typeface="Calibri"/>
                <a:cs typeface="Calibri"/>
              </a:rPr>
              <a:t>parçalar </a:t>
            </a:r>
            <a:r>
              <a:rPr dirty="0" sz="2100" spc="-10">
                <a:latin typeface="Calibri"/>
                <a:cs typeface="Calibri"/>
              </a:rPr>
              <a:t>arasındaki </a:t>
            </a:r>
            <a:r>
              <a:rPr dirty="0" sz="2100" spc="-5">
                <a:latin typeface="Calibri"/>
                <a:cs typeface="Calibri"/>
              </a:rPr>
              <a:t>ilişki </a:t>
            </a:r>
            <a:r>
              <a:rPr dirty="0" sz="2100" spc="-15">
                <a:latin typeface="Calibri"/>
                <a:cs typeface="Calibri"/>
              </a:rPr>
              <a:t>ve </a:t>
            </a:r>
            <a:r>
              <a:rPr dirty="0" sz="2100" spc="-5">
                <a:latin typeface="Calibri"/>
                <a:cs typeface="Calibri"/>
              </a:rPr>
              <a:t>etkileşimlerin  belirlenmesi</a:t>
            </a:r>
            <a:r>
              <a:rPr dirty="0" sz="2100" spc="5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aktivitesidir.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680" y="2583179"/>
            <a:ext cx="2120900" cy="2301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3793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50"/>
              <a:t>Ürün </a:t>
            </a:r>
            <a:r>
              <a:rPr dirty="0" u="none" sz="4400" spc="-90"/>
              <a:t>Tasarımında </a:t>
            </a:r>
            <a:r>
              <a:rPr dirty="0" u="none" sz="4400" spc="-50"/>
              <a:t>Mimari</a:t>
            </a:r>
            <a:r>
              <a:rPr dirty="0" u="none" sz="4400" spc="-40"/>
              <a:t> </a:t>
            </a:r>
            <a:r>
              <a:rPr dirty="0" u="none" sz="4400" spc="-100"/>
              <a:t>Tasarım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02017" y="1986279"/>
            <a:ext cx="7221855" cy="297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Mimariye ürün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tasarımı sırasında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gereksinim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duyulur.</a:t>
            </a:r>
            <a:endParaRPr sz="240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700"/>
              </a:spcBef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Fizibiliteyi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değerlendirmek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Paydaşları (stakeholders)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gereksinimlerinin karşılanabileceğine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ikna</a:t>
            </a:r>
            <a:endParaRPr sz="20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etmek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Fayda-maliyet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analizi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yapmak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Calibri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0480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Projeyi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planlamak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8627" y="3618077"/>
            <a:ext cx="2885827" cy="2358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89038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55"/>
              <a:t>Mimari </a:t>
            </a:r>
            <a:r>
              <a:rPr dirty="0" u="none" sz="4000" spc="-100"/>
              <a:t>Tasarım </a:t>
            </a:r>
            <a:r>
              <a:rPr dirty="0" u="none" sz="4000" spc="-50"/>
              <a:t>ve </a:t>
            </a:r>
            <a:r>
              <a:rPr dirty="0" u="none" sz="4000" spc="-70"/>
              <a:t>Ayrıntılı</a:t>
            </a:r>
            <a:r>
              <a:rPr dirty="0" u="none" sz="4000" spc="-30"/>
              <a:t> </a:t>
            </a:r>
            <a:r>
              <a:rPr dirty="0" u="none" sz="4000" spc="-100"/>
              <a:t>Tasarım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815846"/>
            <a:ext cx="7202805" cy="238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5080" indent="-91440">
              <a:lnSpc>
                <a:spcPct val="1501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ayrıntılı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tasarım arasındaki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ayrım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bazen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yeterince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belirgin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olmayabilir.</a:t>
            </a:r>
            <a:endParaRPr sz="20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1540"/>
              </a:spcBef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“Büyük”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parçası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dirty="0" sz="18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demek?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Calibri"/>
              <a:buChar char="◦"/>
            </a:pPr>
            <a:endParaRPr sz="1450">
              <a:latin typeface="Times New Roman"/>
              <a:cs typeface="Times New Roman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Mimari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spesifikasyonları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kadar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soyut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(abstract)</a:t>
            </a:r>
            <a:r>
              <a:rPr dirty="0" sz="18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olmalı?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Calibri"/>
              <a:buChar char="◦"/>
            </a:pPr>
            <a:endParaRPr sz="1450">
              <a:latin typeface="Times New Roman"/>
              <a:cs typeface="Times New Roman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küçük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programın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mimarisi</a:t>
            </a:r>
            <a:r>
              <a:rPr dirty="0" sz="18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nedir/nasıldır?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2817" y="4492851"/>
            <a:ext cx="2153089" cy="1791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7121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55"/>
              <a:t>Mimari </a:t>
            </a:r>
            <a:r>
              <a:rPr dirty="0" u="none" sz="4000" spc="-95"/>
              <a:t>Tasarıma </a:t>
            </a:r>
            <a:r>
              <a:rPr dirty="0" u="none" sz="4000" spc="-55"/>
              <a:t>Etki </a:t>
            </a:r>
            <a:r>
              <a:rPr dirty="0" u="none" sz="4000" spc="-60"/>
              <a:t>Eden</a:t>
            </a:r>
            <a:r>
              <a:rPr dirty="0" u="none" sz="4000" spc="-114"/>
              <a:t> </a:t>
            </a:r>
            <a:r>
              <a:rPr dirty="0" u="none" sz="4000" spc="-75"/>
              <a:t>Faktörler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577" y="1968500"/>
            <a:ext cx="6045200" cy="2236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Kod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kütüphaneleri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diğer kullanılabilir varlıklar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(assets)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Kurumsal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yapı (Organizational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structure)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Tasarımcıların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bilgi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deneyimi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Mimariler 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kişileri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kurumları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etkileyebilir.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8384" y="3060064"/>
            <a:ext cx="1971674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Muhammet BAYKARA</dc:creator>
  <dc:title>PowerPoint Presentation</dc:title>
  <dcterms:created xsi:type="dcterms:W3CDTF">2019-03-15T10:52:53Z</dcterms:created>
  <dcterms:modified xsi:type="dcterms:W3CDTF">2019-03-15T10:52:53Z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