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8C0ED-6226-4D97-BDE7-7FC803758103}" type="datetimeFigureOut">
              <a:rPr lang="tr-TR" smtClean="0"/>
              <a:t>09.03.2016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F107-52A4-4811-A483-FA452F8F8DF9}" type="slidenum">
              <a:rPr lang="tr-TR" smtClean="0"/>
              <a:t>‹#›</a:t>
            </a:fld>
            <a:endParaRPr lang="tr-TR"/>
          </a:p>
        </p:txBody>
      </p:sp>
    </p:spTree>
    <p:extLst>
      <p:ext uri="{BB962C8B-B14F-4D97-AF65-F5344CB8AC3E}">
        <p14:creationId xmlns:p14="http://schemas.microsoft.com/office/powerpoint/2010/main" val="241978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a:t>
            </a:fld>
            <a:endParaRPr lang="tr-TR"/>
          </a:p>
        </p:txBody>
      </p:sp>
    </p:spTree>
    <p:extLst>
      <p:ext uri="{BB962C8B-B14F-4D97-AF65-F5344CB8AC3E}">
        <p14:creationId xmlns:p14="http://schemas.microsoft.com/office/powerpoint/2010/main" val="400627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11</a:t>
            </a:fld>
            <a:endParaRPr lang="tr-TR"/>
          </a:p>
        </p:txBody>
      </p:sp>
    </p:spTree>
    <p:extLst>
      <p:ext uri="{BB962C8B-B14F-4D97-AF65-F5344CB8AC3E}">
        <p14:creationId xmlns:p14="http://schemas.microsoft.com/office/powerpoint/2010/main" val="178860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12</a:t>
            </a:fld>
            <a:endParaRPr lang="tr-TR"/>
          </a:p>
        </p:txBody>
      </p:sp>
    </p:spTree>
    <p:extLst>
      <p:ext uri="{BB962C8B-B14F-4D97-AF65-F5344CB8AC3E}">
        <p14:creationId xmlns:p14="http://schemas.microsoft.com/office/powerpoint/2010/main" val="210103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13</a:t>
            </a:fld>
            <a:endParaRPr lang="tr-TR"/>
          </a:p>
        </p:txBody>
      </p:sp>
    </p:spTree>
    <p:extLst>
      <p:ext uri="{BB962C8B-B14F-4D97-AF65-F5344CB8AC3E}">
        <p14:creationId xmlns:p14="http://schemas.microsoft.com/office/powerpoint/2010/main" val="227681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14</a:t>
            </a:fld>
            <a:endParaRPr lang="tr-TR"/>
          </a:p>
        </p:txBody>
      </p:sp>
    </p:spTree>
    <p:extLst>
      <p:ext uri="{BB962C8B-B14F-4D97-AF65-F5344CB8AC3E}">
        <p14:creationId xmlns:p14="http://schemas.microsoft.com/office/powerpoint/2010/main" val="1383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15</a:t>
            </a:fld>
            <a:endParaRPr lang="tr-TR"/>
          </a:p>
        </p:txBody>
      </p:sp>
    </p:spTree>
    <p:extLst>
      <p:ext uri="{BB962C8B-B14F-4D97-AF65-F5344CB8AC3E}">
        <p14:creationId xmlns:p14="http://schemas.microsoft.com/office/powerpoint/2010/main" val="19594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16</a:t>
            </a:fld>
            <a:endParaRPr lang="tr-TR"/>
          </a:p>
        </p:txBody>
      </p:sp>
    </p:spTree>
    <p:extLst>
      <p:ext uri="{BB962C8B-B14F-4D97-AF65-F5344CB8AC3E}">
        <p14:creationId xmlns:p14="http://schemas.microsoft.com/office/powerpoint/2010/main" val="146652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17</a:t>
            </a:fld>
            <a:endParaRPr lang="tr-TR"/>
          </a:p>
        </p:txBody>
      </p:sp>
    </p:spTree>
    <p:extLst>
      <p:ext uri="{BB962C8B-B14F-4D97-AF65-F5344CB8AC3E}">
        <p14:creationId xmlns:p14="http://schemas.microsoft.com/office/powerpoint/2010/main" val="1515414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18</a:t>
            </a:fld>
            <a:endParaRPr lang="tr-TR"/>
          </a:p>
        </p:txBody>
      </p:sp>
    </p:spTree>
    <p:extLst>
      <p:ext uri="{BB962C8B-B14F-4D97-AF65-F5344CB8AC3E}">
        <p14:creationId xmlns:p14="http://schemas.microsoft.com/office/powerpoint/2010/main" val="3107316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19</a:t>
            </a:fld>
            <a:endParaRPr lang="tr-TR"/>
          </a:p>
        </p:txBody>
      </p:sp>
    </p:spTree>
    <p:extLst>
      <p:ext uri="{BB962C8B-B14F-4D97-AF65-F5344CB8AC3E}">
        <p14:creationId xmlns:p14="http://schemas.microsoft.com/office/powerpoint/2010/main" val="126507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20</a:t>
            </a:fld>
            <a:endParaRPr lang="tr-TR"/>
          </a:p>
        </p:txBody>
      </p:sp>
    </p:spTree>
    <p:extLst>
      <p:ext uri="{BB962C8B-B14F-4D97-AF65-F5344CB8AC3E}">
        <p14:creationId xmlns:p14="http://schemas.microsoft.com/office/powerpoint/2010/main" val="76177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3</a:t>
            </a:fld>
            <a:endParaRPr lang="tr-TR"/>
          </a:p>
        </p:txBody>
      </p:sp>
    </p:spTree>
    <p:extLst>
      <p:ext uri="{BB962C8B-B14F-4D97-AF65-F5344CB8AC3E}">
        <p14:creationId xmlns:p14="http://schemas.microsoft.com/office/powerpoint/2010/main" val="1592893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21</a:t>
            </a:fld>
            <a:endParaRPr lang="tr-TR"/>
          </a:p>
        </p:txBody>
      </p:sp>
    </p:spTree>
    <p:extLst>
      <p:ext uri="{BB962C8B-B14F-4D97-AF65-F5344CB8AC3E}">
        <p14:creationId xmlns:p14="http://schemas.microsoft.com/office/powerpoint/2010/main" val="4227680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22</a:t>
            </a:fld>
            <a:endParaRPr lang="tr-TR"/>
          </a:p>
        </p:txBody>
      </p:sp>
    </p:spTree>
    <p:extLst>
      <p:ext uri="{BB962C8B-B14F-4D97-AF65-F5344CB8AC3E}">
        <p14:creationId xmlns:p14="http://schemas.microsoft.com/office/powerpoint/2010/main" val="2824881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23</a:t>
            </a:fld>
            <a:endParaRPr lang="tr-TR"/>
          </a:p>
        </p:txBody>
      </p:sp>
    </p:spTree>
    <p:extLst>
      <p:ext uri="{BB962C8B-B14F-4D97-AF65-F5344CB8AC3E}">
        <p14:creationId xmlns:p14="http://schemas.microsoft.com/office/powerpoint/2010/main" val="427490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24</a:t>
            </a:fld>
            <a:endParaRPr lang="tr-TR"/>
          </a:p>
        </p:txBody>
      </p:sp>
    </p:spTree>
    <p:extLst>
      <p:ext uri="{BB962C8B-B14F-4D97-AF65-F5344CB8AC3E}">
        <p14:creationId xmlns:p14="http://schemas.microsoft.com/office/powerpoint/2010/main" val="4189773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25</a:t>
            </a:fld>
            <a:endParaRPr lang="tr-TR"/>
          </a:p>
        </p:txBody>
      </p:sp>
    </p:spTree>
    <p:extLst>
      <p:ext uri="{BB962C8B-B14F-4D97-AF65-F5344CB8AC3E}">
        <p14:creationId xmlns:p14="http://schemas.microsoft.com/office/powerpoint/2010/main" val="3390357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26</a:t>
            </a:fld>
            <a:endParaRPr lang="tr-TR"/>
          </a:p>
        </p:txBody>
      </p:sp>
    </p:spTree>
    <p:extLst>
      <p:ext uri="{BB962C8B-B14F-4D97-AF65-F5344CB8AC3E}">
        <p14:creationId xmlns:p14="http://schemas.microsoft.com/office/powerpoint/2010/main" val="2794777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27</a:t>
            </a:fld>
            <a:endParaRPr lang="tr-TR"/>
          </a:p>
        </p:txBody>
      </p:sp>
    </p:spTree>
    <p:extLst>
      <p:ext uri="{BB962C8B-B14F-4D97-AF65-F5344CB8AC3E}">
        <p14:creationId xmlns:p14="http://schemas.microsoft.com/office/powerpoint/2010/main" val="3343885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28</a:t>
            </a:fld>
            <a:endParaRPr lang="tr-TR"/>
          </a:p>
        </p:txBody>
      </p:sp>
    </p:spTree>
    <p:extLst>
      <p:ext uri="{BB962C8B-B14F-4D97-AF65-F5344CB8AC3E}">
        <p14:creationId xmlns:p14="http://schemas.microsoft.com/office/powerpoint/2010/main" val="183119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4</a:t>
            </a:fld>
            <a:endParaRPr lang="tr-TR"/>
          </a:p>
        </p:txBody>
      </p:sp>
    </p:spTree>
    <p:extLst>
      <p:ext uri="{BB962C8B-B14F-4D97-AF65-F5344CB8AC3E}">
        <p14:creationId xmlns:p14="http://schemas.microsoft.com/office/powerpoint/2010/main" val="212333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5</a:t>
            </a:fld>
            <a:endParaRPr lang="tr-TR"/>
          </a:p>
        </p:txBody>
      </p:sp>
    </p:spTree>
    <p:extLst>
      <p:ext uri="{BB962C8B-B14F-4D97-AF65-F5344CB8AC3E}">
        <p14:creationId xmlns:p14="http://schemas.microsoft.com/office/powerpoint/2010/main" val="264851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6</a:t>
            </a:fld>
            <a:endParaRPr lang="tr-TR"/>
          </a:p>
        </p:txBody>
      </p:sp>
    </p:spTree>
    <p:extLst>
      <p:ext uri="{BB962C8B-B14F-4D97-AF65-F5344CB8AC3E}">
        <p14:creationId xmlns:p14="http://schemas.microsoft.com/office/powerpoint/2010/main" val="499520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7</a:t>
            </a:fld>
            <a:endParaRPr lang="tr-TR"/>
          </a:p>
        </p:txBody>
      </p:sp>
    </p:spTree>
    <p:extLst>
      <p:ext uri="{BB962C8B-B14F-4D97-AF65-F5344CB8AC3E}">
        <p14:creationId xmlns:p14="http://schemas.microsoft.com/office/powerpoint/2010/main" val="54331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8</a:t>
            </a:fld>
            <a:endParaRPr lang="tr-TR"/>
          </a:p>
        </p:txBody>
      </p:sp>
    </p:spTree>
    <p:extLst>
      <p:ext uri="{BB962C8B-B14F-4D97-AF65-F5344CB8AC3E}">
        <p14:creationId xmlns:p14="http://schemas.microsoft.com/office/powerpoint/2010/main" val="36835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9</a:t>
            </a:fld>
            <a:endParaRPr lang="tr-TR"/>
          </a:p>
        </p:txBody>
      </p:sp>
    </p:spTree>
    <p:extLst>
      <p:ext uri="{BB962C8B-B14F-4D97-AF65-F5344CB8AC3E}">
        <p14:creationId xmlns:p14="http://schemas.microsoft.com/office/powerpoint/2010/main" val="11345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926F107-52A4-4811-A483-FA452F8F8DF9}" type="slidenum">
              <a:rPr lang="tr-TR" smtClean="0"/>
              <a:t>10</a:t>
            </a:fld>
            <a:endParaRPr lang="tr-TR"/>
          </a:p>
        </p:txBody>
      </p:sp>
    </p:spTree>
    <p:extLst>
      <p:ext uri="{BB962C8B-B14F-4D97-AF65-F5344CB8AC3E}">
        <p14:creationId xmlns:p14="http://schemas.microsoft.com/office/powerpoint/2010/main" val="362320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4041B3E-C56E-48E9-B544-7CF3F491C0BA}" type="datetime1">
              <a:rPr lang="en-US" smtClean="0"/>
              <a:t>3/9/2016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4D0B908-3321-4AF5-909C-4C25C24CB7B2}" type="datetime1">
              <a:rPr lang="en-US" smtClean="0"/>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3BDC39E-76E3-4F6E-A580-DD9B4EFD6D30}"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39C528A-B104-45CA-83A0-4A3A46B5E847}"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9AB8E81-C25B-4868-AF6B-BFCB255F9281}"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DA56C33-9F49-4ED7-8079-42E2929852F5}"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4E2BD03-9D43-4380-8803-77BC685F9063}"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EB780A8-1D78-439F-AEA3-6B96BF3245C0}"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C3BBA9-65A5-4EA8-BB68-8F4D174E3FB4}"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6F59AAB-68C0-414E-9FE3-BBFA90EBE660}"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FC46566-F742-415E-9990-9B2A1800246A}" type="datetime1">
              <a:rPr lang="en-US" smtClean="0"/>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3E5F3F5-565C-4F61-945B-9846229A6A86}" type="datetime1">
              <a:rPr lang="en-US" smtClean="0"/>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C492EC7-F89B-497F-8E65-ACECCE361755}" type="datetime1">
              <a:rPr lang="en-US" smtClean="0"/>
              <a:t>3/9/2016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A8E63CF-0306-4789-A0BC-7E857FD9CCA4}" type="datetime1">
              <a:rPr lang="en-US" smtClean="0"/>
              <a:t>3/9/2016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D5D29-694D-40B4-925E-E7DD9010D16C}" type="datetime1">
              <a:rPr lang="en-US" smtClean="0"/>
              <a:t>3/9/2016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C84AD09-F395-47BA-9E25-58275185617D}" type="datetime1">
              <a:rPr lang="en-US" smtClean="0"/>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EFA7A73-5E07-4DE3-803F-EAF6AD07E257}" type="datetime1">
              <a:rPr lang="en-US" smtClean="0"/>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3111C7-EF97-4D89-ABF6-A48C28477C2E}" type="datetime1">
              <a:rPr lang="en-US" smtClean="0"/>
              <a:t>3/9/2016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mtClean="0"/>
              <a:t>GİRİŞİMCİLİK </a:t>
            </a:r>
            <a:r>
              <a:rPr lang="tr-TR" smtClean="0"/>
              <a:t>KAVRAMLARI </a:t>
            </a:r>
            <a:r>
              <a:rPr lang="tr-TR" dirty="0" smtClean="0"/>
              <a:t>DEVAMI</a:t>
            </a:r>
            <a:endParaRPr lang="tr-TR" dirty="0"/>
          </a:p>
        </p:txBody>
      </p:sp>
    </p:spTree>
    <p:extLst>
      <p:ext uri="{BB962C8B-B14F-4D97-AF65-F5344CB8AC3E}">
        <p14:creationId xmlns:p14="http://schemas.microsoft.com/office/powerpoint/2010/main" val="403206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Olma Nedenleri Ve Girişimciliğin Fonksiyonları</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İnsanları girişimci olmaya yönelten birçok faktör bulunmaktadır</a:t>
            </a:r>
            <a:r>
              <a:rPr lang="tr-TR" dirty="0" smtClean="0"/>
              <a:t>:</a:t>
            </a:r>
          </a:p>
          <a:p>
            <a:pPr algn="just"/>
            <a:r>
              <a:rPr lang="tr-TR" dirty="0" smtClean="0"/>
              <a:t> </a:t>
            </a:r>
            <a:r>
              <a:rPr lang="tr-TR" dirty="0"/>
              <a:t>Bu faktörler üç ana grupta toplanabilir: </a:t>
            </a:r>
            <a:endParaRPr lang="tr-TR" dirty="0" smtClean="0"/>
          </a:p>
          <a:p>
            <a:pPr lvl="1" algn="just"/>
            <a:r>
              <a:rPr lang="tr-TR" dirty="0" smtClean="0"/>
              <a:t>Kar </a:t>
            </a:r>
            <a:r>
              <a:rPr lang="tr-TR" dirty="0"/>
              <a:t>elde etme isteği, </a:t>
            </a:r>
          </a:p>
          <a:p>
            <a:pPr lvl="1" algn="just"/>
            <a:r>
              <a:rPr lang="tr-TR" dirty="0" smtClean="0"/>
              <a:t>Bağımsız </a:t>
            </a:r>
            <a:r>
              <a:rPr lang="tr-TR" dirty="0"/>
              <a:t>olma isteği</a:t>
            </a:r>
            <a:r>
              <a:rPr lang="tr-TR" dirty="0" smtClean="0"/>
              <a:t>,</a:t>
            </a:r>
          </a:p>
          <a:p>
            <a:pPr lvl="1" algn="just"/>
            <a:r>
              <a:rPr lang="tr-TR" dirty="0" smtClean="0"/>
              <a:t> </a:t>
            </a:r>
            <a:r>
              <a:rPr lang="tr-TR" dirty="0"/>
              <a:t>Kişisel tatmin sağlama isteğidir.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16398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Olma Nedenleri Ve Girişimciliğin Fonksiyonları</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Bu üç grup faktör daha ayrıntılı incelendiğinde insanları girişimciliğe yönelten diğer faktörlere ulaşılır. </a:t>
            </a:r>
            <a:endParaRPr lang="tr-TR" dirty="0" smtClean="0"/>
          </a:p>
          <a:p>
            <a:pPr algn="just"/>
            <a:r>
              <a:rPr lang="tr-TR" dirty="0" smtClean="0"/>
              <a:t>Bu </a:t>
            </a:r>
            <a:r>
              <a:rPr lang="tr-TR" dirty="0"/>
              <a:t>faktörler şunlardır: </a:t>
            </a:r>
            <a:endParaRPr lang="tr-TR" dirty="0" smtClean="0"/>
          </a:p>
          <a:p>
            <a:pPr lvl="1" algn="just"/>
            <a:r>
              <a:rPr lang="tr-TR" dirty="0"/>
              <a:t>Kendi işinin patronu olmak, başkalarından emir almamak, yeteneklerini kullanabilmek, </a:t>
            </a:r>
          </a:p>
          <a:p>
            <a:pPr lvl="1" algn="just"/>
            <a:r>
              <a:rPr lang="tr-TR" dirty="0" smtClean="0"/>
              <a:t>Bir </a:t>
            </a:r>
            <a:r>
              <a:rPr lang="tr-TR" dirty="0"/>
              <a:t>fikri ya da düşünceyi kendi işini kurarak gerçekleştirmek, </a:t>
            </a:r>
          </a:p>
          <a:p>
            <a:pPr lvl="1" algn="just"/>
            <a:r>
              <a:rPr lang="tr-TR" dirty="0" smtClean="0"/>
              <a:t>İstediği </a:t>
            </a:r>
            <a:r>
              <a:rPr lang="tr-TR" dirty="0"/>
              <a:t>bir işte çalışabilmek, </a:t>
            </a:r>
            <a:endParaRPr lang="tr-TR" dirty="0" smtClean="0"/>
          </a:p>
          <a:p>
            <a:pPr lvl="1" algn="just"/>
            <a:r>
              <a:rPr lang="tr-TR" dirty="0" smtClean="0"/>
              <a:t>Tanınma </a:t>
            </a:r>
            <a:r>
              <a:rPr lang="tr-TR" dirty="0"/>
              <a:t>ve prestij kazanma, </a:t>
            </a:r>
          </a:p>
          <a:p>
            <a:pPr lvl="1" algn="just"/>
            <a:r>
              <a:rPr lang="tr-TR" dirty="0" smtClean="0"/>
              <a:t>Para </a:t>
            </a:r>
            <a:r>
              <a:rPr lang="tr-TR" dirty="0"/>
              <a:t>kazanma ve refah içinde yaşama isteği, </a:t>
            </a:r>
          </a:p>
          <a:p>
            <a:pPr lvl="1" algn="just"/>
            <a:r>
              <a:rPr lang="tr-TR" dirty="0" smtClean="0"/>
              <a:t>Başka </a:t>
            </a:r>
            <a:r>
              <a:rPr lang="tr-TR" dirty="0"/>
              <a:t>insanların göremedikleri ya da uğraşmadıkları işleri keşfedip bu fırsattan yararlanabilmek için işyeri kurmak.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833865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Olma Nedenleri Ve Girişimciliğin Fonksiyonları</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Girişimci kişiler bazı durumlarda başkasının yanında çalışırken ayrılıp kendi işini kuran kişilerdir. </a:t>
            </a:r>
            <a:endParaRPr lang="tr-TR" dirty="0" smtClean="0"/>
          </a:p>
          <a:p>
            <a:pPr algn="just"/>
            <a:r>
              <a:rPr lang="tr-TR" dirty="0" smtClean="0"/>
              <a:t>Kişinin </a:t>
            </a:r>
            <a:r>
              <a:rPr lang="tr-TR" dirty="0"/>
              <a:t>başkasının yanında ücretli çalışmasının bazı avantaj ve dezavantajları bulunmaktadır.</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91371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Ücretle Çalışmanın </a:t>
            </a:r>
            <a:r>
              <a:rPr lang="tr-TR" dirty="0" smtClean="0"/>
              <a:t>Avantajları</a:t>
            </a:r>
            <a:endParaRPr lang="tr-TR" dirty="0"/>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Belli ve düzenli çalışma saatleri vardır. </a:t>
            </a:r>
          </a:p>
          <a:p>
            <a:pPr algn="just"/>
            <a:r>
              <a:rPr lang="tr-TR" dirty="0" smtClean="0"/>
              <a:t>Ücretli </a:t>
            </a:r>
            <a:r>
              <a:rPr lang="tr-TR" dirty="0"/>
              <a:t>izinler ve sağlık hizmetleri gibi imkanlardan yararlanmak mümkündür. </a:t>
            </a:r>
          </a:p>
          <a:p>
            <a:pPr algn="just"/>
            <a:r>
              <a:rPr lang="tr-TR" dirty="0" smtClean="0"/>
              <a:t>Belli </a:t>
            </a:r>
            <a:r>
              <a:rPr lang="tr-TR" dirty="0"/>
              <a:t>bir ücret ve maaş garantisi vardır. </a:t>
            </a:r>
          </a:p>
          <a:p>
            <a:pPr algn="just"/>
            <a:r>
              <a:rPr lang="tr-TR" dirty="0" smtClean="0"/>
              <a:t>Katlanılan </a:t>
            </a:r>
            <a:r>
              <a:rPr lang="tr-TR" dirty="0"/>
              <a:t>bir risk yoktur veya çok azdır. </a:t>
            </a:r>
          </a:p>
          <a:p>
            <a:pPr algn="just"/>
            <a:r>
              <a:rPr lang="tr-TR" dirty="0" smtClean="0"/>
              <a:t>Yıllara </a:t>
            </a:r>
            <a:r>
              <a:rPr lang="tr-TR" dirty="0"/>
              <a:t>göre kıdem ve maaş artışı sağlanır. </a:t>
            </a:r>
          </a:p>
          <a:p>
            <a:pPr algn="just"/>
            <a:r>
              <a:rPr lang="tr-TR" dirty="0" smtClean="0"/>
              <a:t>Özel </a:t>
            </a:r>
            <a:r>
              <a:rPr lang="tr-TR" dirty="0"/>
              <a:t>ikramiye ve kazanç paylaşımı imkanları vardır. </a:t>
            </a:r>
          </a:p>
          <a:p>
            <a:pPr algn="just"/>
            <a:r>
              <a:rPr lang="tr-TR" dirty="0" smtClean="0"/>
              <a:t>Yapılan </a:t>
            </a:r>
            <a:r>
              <a:rPr lang="tr-TR" dirty="0"/>
              <a:t>işin karaktere uyması veya motivasyonun yüksek olması durumunda işten kişisel tatmin sağlanabilir</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73194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Ücretle Çalışmanın Dezavantajları</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İktisadi bir problem olduğunda işten atılma riski vardır. </a:t>
            </a:r>
          </a:p>
          <a:p>
            <a:pPr algn="just"/>
            <a:r>
              <a:rPr lang="tr-TR" dirty="0" smtClean="0"/>
              <a:t>Tayinle </a:t>
            </a:r>
            <a:r>
              <a:rPr lang="tr-TR" dirty="0"/>
              <a:t>başka bir yer atanmak söz konusu olabilir. </a:t>
            </a:r>
          </a:p>
          <a:p>
            <a:pPr algn="just"/>
            <a:r>
              <a:rPr lang="tr-TR" dirty="0" smtClean="0"/>
              <a:t>Başkalarının </a:t>
            </a:r>
            <a:r>
              <a:rPr lang="tr-TR" dirty="0"/>
              <a:t>emrinde çalışıldığı için mantıksız, adaletsiz davranışlarla karşılaşılabilir. </a:t>
            </a:r>
          </a:p>
          <a:p>
            <a:pPr algn="just"/>
            <a:r>
              <a:rPr lang="tr-TR" dirty="0" smtClean="0"/>
              <a:t>Çalışanın </a:t>
            </a:r>
            <a:r>
              <a:rPr lang="tr-TR" dirty="0"/>
              <a:t>yerine patronun bir tanıdığının getirilmesi söz konusu olabilir. </a:t>
            </a:r>
          </a:p>
          <a:p>
            <a:pPr algn="just"/>
            <a:r>
              <a:rPr lang="tr-TR" dirty="0" smtClean="0"/>
              <a:t>Ekonomik </a:t>
            </a:r>
            <a:r>
              <a:rPr lang="tr-TR" dirty="0"/>
              <a:t>açıdan alınan ücret birikimi sağlamakta yetersiz kalabilir. </a:t>
            </a:r>
          </a:p>
          <a:p>
            <a:pPr algn="just"/>
            <a:r>
              <a:rPr lang="tr-TR" dirty="0" smtClean="0"/>
              <a:t>Hiçbir </a:t>
            </a:r>
            <a:r>
              <a:rPr lang="tr-TR" dirty="0"/>
              <a:t>zaman gerçek iş güvencesi diye bir şey yoktur.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448731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Girişimcilik Fonksiyonları</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Günümüz girişimcilerinin yerine getirmek durumunda oldukları bazı fonksiyonları vardır. </a:t>
            </a:r>
            <a:endParaRPr lang="tr-TR" dirty="0" smtClean="0"/>
          </a:p>
          <a:p>
            <a:pPr marL="457200" indent="-457200" algn="just">
              <a:buFont typeface="+mj-lt"/>
              <a:buAutoNum type="arabicPeriod"/>
            </a:pPr>
            <a:r>
              <a:rPr lang="tr-TR" b="1" dirty="0">
                <a:solidFill>
                  <a:srgbClr val="00B050"/>
                </a:solidFill>
              </a:rPr>
              <a:t>Bir iş fikrini ve düşünceyi işletme-girişim haline getirerek üretim veya pazarlama yapmak. </a:t>
            </a:r>
            <a:endParaRPr lang="tr-TR" b="1" dirty="0" smtClean="0">
              <a:solidFill>
                <a:srgbClr val="00B050"/>
              </a:solidFill>
            </a:endParaRPr>
          </a:p>
          <a:p>
            <a:pPr marL="457200" lvl="1" indent="0" algn="just">
              <a:buNone/>
            </a:pPr>
            <a:r>
              <a:rPr lang="tr-TR" dirty="0" smtClean="0"/>
              <a:t>Günümüz </a:t>
            </a:r>
            <a:r>
              <a:rPr lang="tr-TR" dirty="0"/>
              <a:t>küreselleşen iş dünyasında milyonlarca iş fikrinin işletme haline gelmesi ancak girişimcilikle mümkündür. </a:t>
            </a:r>
            <a:endParaRPr lang="tr-TR" dirty="0" smtClean="0"/>
          </a:p>
          <a:p>
            <a:pPr marL="457200" lvl="1" indent="0" algn="just">
              <a:buNone/>
            </a:pPr>
            <a:r>
              <a:rPr lang="tr-TR" dirty="0" smtClean="0"/>
              <a:t>Girişimciler </a:t>
            </a:r>
            <a:r>
              <a:rPr lang="tr-TR" dirty="0"/>
              <a:t>iş fikirlerinin gelişmesinde ve yeni iş fikirleri oluşmasında öncülük etmektedir.</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90796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Girişimcilik Fonksiyonları</a:t>
            </a:r>
          </a:p>
        </p:txBody>
      </p:sp>
      <p:sp>
        <p:nvSpPr>
          <p:cNvPr id="3" name="İçerik Yer Tutucusu 2"/>
          <p:cNvSpPr>
            <a:spLocks noGrp="1"/>
          </p:cNvSpPr>
          <p:nvPr>
            <p:ph idx="1"/>
          </p:nvPr>
        </p:nvSpPr>
        <p:spPr>
          <a:xfrm>
            <a:off x="1484310" y="1996225"/>
            <a:ext cx="10018713" cy="4378817"/>
          </a:xfrm>
        </p:spPr>
        <p:txBody>
          <a:bodyPr>
            <a:normAutofit/>
          </a:bodyPr>
          <a:lstStyle/>
          <a:p>
            <a:pPr marL="457200" indent="-457200" algn="just">
              <a:buFont typeface="+mj-lt"/>
              <a:buAutoNum type="arabicPeriod" startAt="2"/>
            </a:pPr>
            <a:r>
              <a:rPr lang="tr-TR" b="1" dirty="0">
                <a:solidFill>
                  <a:srgbClr val="00B050"/>
                </a:solidFill>
              </a:rPr>
              <a:t>Başkalarının görmediği fırsatlardan </a:t>
            </a:r>
            <a:r>
              <a:rPr lang="tr-TR" b="1" dirty="0" smtClean="0">
                <a:solidFill>
                  <a:srgbClr val="00B050"/>
                </a:solidFill>
              </a:rPr>
              <a:t>yararlanma</a:t>
            </a:r>
          </a:p>
          <a:p>
            <a:pPr marL="457200" lvl="1" indent="0" algn="just">
              <a:buNone/>
            </a:pPr>
            <a:r>
              <a:rPr lang="tr-TR" dirty="0"/>
              <a:t>Girişimciler iş hayatında ve piyasadaki boşluğu, ihtiyaçları, fırsatları ve iş potansiyellerini en iyi şekilde değerlendirerek ekonomik gelişmeye önemli katkı sağlamak</a:t>
            </a:r>
            <a:r>
              <a:rPr lang="tr-TR" dirty="0" smtClean="0"/>
              <a:t>.</a:t>
            </a:r>
          </a:p>
          <a:p>
            <a:pPr marL="457200" indent="-457200" algn="just">
              <a:buFont typeface="+mj-lt"/>
              <a:buAutoNum type="arabicPeriod" startAt="2"/>
            </a:pPr>
            <a:r>
              <a:rPr lang="es-ES" b="1" dirty="0" err="1" smtClean="0">
                <a:solidFill>
                  <a:srgbClr val="00B050"/>
                </a:solidFill>
              </a:rPr>
              <a:t>Yeni</a:t>
            </a:r>
            <a:r>
              <a:rPr lang="es-ES" b="1" dirty="0" smtClean="0">
                <a:solidFill>
                  <a:srgbClr val="00B050"/>
                </a:solidFill>
              </a:rPr>
              <a:t> </a:t>
            </a:r>
            <a:r>
              <a:rPr lang="es-ES" b="1" dirty="0">
                <a:solidFill>
                  <a:srgbClr val="00B050"/>
                </a:solidFill>
              </a:rPr>
              <a:t>ve </a:t>
            </a:r>
            <a:r>
              <a:rPr lang="es-ES" b="1" dirty="0" err="1">
                <a:solidFill>
                  <a:srgbClr val="00B050"/>
                </a:solidFill>
              </a:rPr>
              <a:t>potansiyel</a:t>
            </a:r>
            <a:r>
              <a:rPr lang="es-ES" b="1" dirty="0">
                <a:solidFill>
                  <a:srgbClr val="00B050"/>
                </a:solidFill>
              </a:rPr>
              <a:t> </a:t>
            </a:r>
            <a:r>
              <a:rPr lang="es-ES" b="1" dirty="0" err="1">
                <a:solidFill>
                  <a:srgbClr val="00B050"/>
                </a:solidFill>
              </a:rPr>
              <a:t>pazar</a:t>
            </a:r>
            <a:r>
              <a:rPr lang="es-ES" b="1" dirty="0">
                <a:solidFill>
                  <a:srgbClr val="00B050"/>
                </a:solidFill>
              </a:rPr>
              <a:t> </a:t>
            </a:r>
            <a:r>
              <a:rPr lang="es-ES" b="1" dirty="0" err="1">
                <a:solidFill>
                  <a:srgbClr val="00B050"/>
                </a:solidFill>
              </a:rPr>
              <a:t>oluşturmak</a:t>
            </a:r>
            <a:endParaRPr lang="tr-TR" sz="2000" dirty="0" smtClean="0"/>
          </a:p>
          <a:p>
            <a:pPr marL="457200" lvl="1" indent="0" algn="just">
              <a:buNone/>
            </a:pPr>
            <a:r>
              <a:rPr lang="tr-TR" dirty="0"/>
              <a:t>Girişimciler üretecekleri mal ve hizmetlerle potansiyel pazarların kullanımıyla birlikte yeni pazarların oluşmasını da sağlamaktadır.</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93231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Girişimcilik Fonksiyonları</a:t>
            </a:r>
          </a:p>
        </p:txBody>
      </p:sp>
      <p:sp>
        <p:nvSpPr>
          <p:cNvPr id="3" name="İçerik Yer Tutucusu 2"/>
          <p:cNvSpPr>
            <a:spLocks noGrp="1"/>
          </p:cNvSpPr>
          <p:nvPr>
            <p:ph idx="1"/>
          </p:nvPr>
        </p:nvSpPr>
        <p:spPr>
          <a:xfrm>
            <a:off x="1484310" y="1996225"/>
            <a:ext cx="10018713" cy="4378817"/>
          </a:xfrm>
        </p:spPr>
        <p:txBody>
          <a:bodyPr>
            <a:normAutofit/>
          </a:bodyPr>
          <a:lstStyle/>
          <a:p>
            <a:pPr marL="457200" indent="-457200" algn="just">
              <a:buFont typeface="+mj-lt"/>
              <a:buAutoNum type="arabicPeriod" startAt="4"/>
            </a:pPr>
            <a:r>
              <a:rPr lang="tr-TR" b="1" dirty="0">
                <a:solidFill>
                  <a:srgbClr val="00B050"/>
                </a:solidFill>
              </a:rPr>
              <a:t>Yeni teknoloji geliştirerek mal ve hizmet </a:t>
            </a:r>
            <a:r>
              <a:rPr lang="tr-TR" b="1" dirty="0" smtClean="0">
                <a:solidFill>
                  <a:srgbClr val="00B050"/>
                </a:solidFill>
              </a:rPr>
              <a:t>üretme</a:t>
            </a:r>
          </a:p>
          <a:p>
            <a:pPr marL="457200" lvl="1" indent="0" algn="just">
              <a:buNone/>
            </a:pPr>
            <a:r>
              <a:rPr lang="tr-TR" dirty="0"/>
              <a:t>Girişimciler yeni teknolojiler geliştirerek ve kullanarak mevcut üretim teknolojilerinin gelişmesine katkıda bulunurlar. Böylece girişimciler ileri teknoloji kullanarak daha kaliteli mal ve hizmeti daha uygun fiyatla sağlayabilirler. </a:t>
            </a:r>
            <a:endParaRPr lang="tr-TR" dirty="0" smtClean="0"/>
          </a:p>
          <a:p>
            <a:pPr marL="457200" indent="-457200" algn="just">
              <a:buFont typeface="+mj-lt"/>
              <a:buAutoNum type="arabicPeriod" startAt="4"/>
            </a:pPr>
            <a:r>
              <a:rPr lang="es-ES" b="1" dirty="0" err="1" smtClean="0">
                <a:solidFill>
                  <a:srgbClr val="00B050"/>
                </a:solidFill>
              </a:rPr>
              <a:t>Yeni</a:t>
            </a:r>
            <a:r>
              <a:rPr lang="es-ES" b="1" dirty="0" smtClean="0">
                <a:solidFill>
                  <a:srgbClr val="00B050"/>
                </a:solidFill>
              </a:rPr>
              <a:t> </a:t>
            </a:r>
            <a:r>
              <a:rPr lang="es-ES" b="1" dirty="0">
                <a:solidFill>
                  <a:srgbClr val="00B050"/>
                </a:solidFill>
              </a:rPr>
              <a:t>ve </a:t>
            </a:r>
            <a:r>
              <a:rPr lang="es-ES" b="1" dirty="0" err="1">
                <a:solidFill>
                  <a:srgbClr val="00B050"/>
                </a:solidFill>
              </a:rPr>
              <a:t>potansiyel</a:t>
            </a:r>
            <a:r>
              <a:rPr lang="es-ES" b="1" dirty="0">
                <a:solidFill>
                  <a:srgbClr val="00B050"/>
                </a:solidFill>
              </a:rPr>
              <a:t> </a:t>
            </a:r>
            <a:r>
              <a:rPr lang="es-ES" b="1" dirty="0" err="1">
                <a:solidFill>
                  <a:srgbClr val="00B050"/>
                </a:solidFill>
              </a:rPr>
              <a:t>kaynakların</a:t>
            </a:r>
            <a:r>
              <a:rPr lang="es-ES" b="1" dirty="0">
                <a:solidFill>
                  <a:srgbClr val="00B050"/>
                </a:solidFill>
              </a:rPr>
              <a:t> </a:t>
            </a:r>
            <a:r>
              <a:rPr lang="es-ES" b="1" dirty="0" err="1">
                <a:solidFill>
                  <a:srgbClr val="00B050"/>
                </a:solidFill>
              </a:rPr>
              <a:t>üretiminde</a:t>
            </a:r>
            <a:r>
              <a:rPr lang="es-ES" b="1" dirty="0">
                <a:solidFill>
                  <a:srgbClr val="00B050"/>
                </a:solidFill>
              </a:rPr>
              <a:t> </a:t>
            </a:r>
            <a:r>
              <a:rPr lang="es-ES" b="1" dirty="0" err="1">
                <a:solidFill>
                  <a:srgbClr val="00B050"/>
                </a:solidFill>
              </a:rPr>
              <a:t>kullanılarak</a:t>
            </a:r>
            <a:r>
              <a:rPr lang="es-ES" b="1" dirty="0">
                <a:solidFill>
                  <a:srgbClr val="00B050"/>
                </a:solidFill>
              </a:rPr>
              <a:t> </a:t>
            </a:r>
            <a:r>
              <a:rPr lang="es-ES" b="1" dirty="0" err="1">
                <a:solidFill>
                  <a:srgbClr val="00B050"/>
                </a:solidFill>
              </a:rPr>
              <a:t>insanlığın</a:t>
            </a:r>
            <a:r>
              <a:rPr lang="es-ES" b="1" dirty="0">
                <a:solidFill>
                  <a:srgbClr val="00B050"/>
                </a:solidFill>
              </a:rPr>
              <a:t> </a:t>
            </a:r>
            <a:r>
              <a:rPr lang="es-ES" b="1" dirty="0" err="1" smtClean="0">
                <a:solidFill>
                  <a:srgbClr val="00B050"/>
                </a:solidFill>
              </a:rPr>
              <a:t>hizmetine</a:t>
            </a:r>
            <a:r>
              <a:rPr lang="tr-TR" b="1" dirty="0" smtClean="0">
                <a:solidFill>
                  <a:srgbClr val="00B050"/>
                </a:solidFill>
              </a:rPr>
              <a:t> </a:t>
            </a:r>
            <a:r>
              <a:rPr lang="es-ES" b="1" dirty="0" err="1" smtClean="0">
                <a:solidFill>
                  <a:srgbClr val="00B050"/>
                </a:solidFill>
              </a:rPr>
              <a:t>sunulmasını</a:t>
            </a:r>
            <a:r>
              <a:rPr lang="es-ES" b="1" dirty="0" smtClean="0">
                <a:solidFill>
                  <a:srgbClr val="00B050"/>
                </a:solidFill>
              </a:rPr>
              <a:t> </a:t>
            </a:r>
            <a:r>
              <a:rPr lang="es-ES" b="1" dirty="0" err="1" smtClean="0">
                <a:solidFill>
                  <a:srgbClr val="00B050"/>
                </a:solidFill>
              </a:rPr>
              <a:t>sağlamak</a:t>
            </a:r>
            <a:r>
              <a:rPr lang="tr-TR" b="1" dirty="0" smtClean="0">
                <a:solidFill>
                  <a:srgbClr val="00B050"/>
                </a:solidFill>
              </a:rPr>
              <a:t> </a:t>
            </a:r>
          </a:p>
          <a:p>
            <a:pPr marL="457200" lvl="1" indent="0" algn="just">
              <a:buNone/>
            </a:pPr>
            <a:r>
              <a:rPr lang="tr-TR" dirty="0"/>
              <a:t>Girişimciler, güneş, su, rüzgar, deniz gibi enerji kaynaklarını kullanarak daha ekonomik ve sağlıklı enerji kullanımını sağlayabilirler.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02860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Girişimcilik Fonksiyonları</a:t>
            </a:r>
          </a:p>
        </p:txBody>
      </p:sp>
      <p:sp>
        <p:nvSpPr>
          <p:cNvPr id="3" name="İçerik Yer Tutucusu 2"/>
          <p:cNvSpPr>
            <a:spLocks noGrp="1"/>
          </p:cNvSpPr>
          <p:nvPr>
            <p:ph idx="1"/>
          </p:nvPr>
        </p:nvSpPr>
        <p:spPr>
          <a:xfrm>
            <a:off x="1484310" y="1996225"/>
            <a:ext cx="10018713" cy="4378817"/>
          </a:xfrm>
        </p:spPr>
        <p:txBody>
          <a:bodyPr>
            <a:normAutofit/>
          </a:bodyPr>
          <a:lstStyle/>
          <a:p>
            <a:pPr marL="457200" indent="-457200" algn="just">
              <a:buFont typeface="+mj-lt"/>
              <a:buAutoNum type="arabicPeriod" startAt="6"/>
            </a:pPr>
            <a:r>
              <a:rPr lang="tr-TR" b="1" dirty="0">
                <a:solidFill>
                  <a:srgbClr val="00B050"/>
                </a:solidFill>
              </a:rPr>
              <a:t>İş hayatında değişimi </a:t>
            </a:r>
            <a:r>
              <a:rPr lang="tr-TR" b="1" dirty="0" smtClean="0">
                <a:solidFill>
                  <a:srgbClr val="00B050"/>
                </a:solidFill>
              </a:rPr>
              <a:t>sağlamak</a:t>
            </a:r>
          </a:p>
          <a:p>
            <a:pPr marL="457200" lvl="1" indent="0" algn="just">
              <a:buNone/>
            </a:pPr>
            <a:r>
              <a:rPr lang="tr-TR" dirty="0"/>
              <a:t>Girişimciler yeni gelişen teknolojilere uygun olarak iş hayatının kalitesinin iyileştirilmesine sağlayacak organizasyon çalışmalarıyla değişime olumlu katkıda bulunurlar.</a:t>
            </a:r>
            <a:endParaRPr lang="tr-TR" dirty="0" smtClean="0"/>
          </a:p>
          <a:p>
            <a:pPr marL="457200" indent="-457200" algn="just">
              <a:buFont typeface="+mj-lt"/>
              <a:buAutoNum type="arabicPeriod" startAt="6"/>
            </a:pPr>
            <a:r>
              <a:rPr lang="es-ES" b="1" dirty="0" err="1">
                <a:solidFill>
                  <a:srgbClr val="00B050"/>
                </a:solidFill>
              </a:rPr>
              <a:t>İşsizliğin</a:t>
            </a:r>
            <a:r>
              <a:rPr lang="es-ES" b="1" dirty="0">
                <a:solidFill>
                  <a:srgbClr val="00B050"/>
                </a:solidFill>
              </a:rPr>
              <a:t> </a:t>
            </a:r>
            <a:r>
              <a:rPr lang="es-ES" b="1" dirty="0" err="1">
                <a:solidFill>
                  <a:srgbClr val="00B050"/>
                </a:solidFill>
              </a:rPr>
              <a:t>azaltılmasını</a:t>
            </a:r>
            <a:r>
              <a:rPr lang="es-ES" b="1" dirty="0">
                <a:solidFill>
                  <a:srgbClr val="00B050"/>
                </a:solidFill>
              </a:rPr>
              <a:t> ve </a:t>
            </a:r>
            <a:r>
              <a:rPr lang="es-ES" b="1" dirty="0" err="1">
                <a:solidFill>
                  <a:srgbClr val="00B050"/>
                </a:solidFill>
              </a:rPr>
              <a:t>istihdamın</a:t>
            </a:r>
            <a:r>
              <a:rPr lang="es-ES" b="1" dirty="0">
                <a:solidFill>
                  <a:srgbClr val="00B050"/>
                </a:solidFill>
              </a:rPr>
              <a:t> </a:t>
            </a:r>
            <a:r>
              <a:rPr lang="es-ES" b="1" dirty="0" err="1">
                <a:solidFill>
                  <a:srgbClr val="00B050"/>
                </a:solidFill>
              </a:rPr>
              <a:t>artmasını</a:t>
            </a:r>
            <a:r>
              <a:rPr lang="es-ES" b="1" dirty="0">
                <a:solidFill>
                  <a:srgbClr val="00B050"/>
                </a:solidFill>
              </a:rPr>
              <a:t> </a:t>
            </a:r>
            <a:r>
              <a:rPr lang="es-ES" b="1" dirty="0" err="1" smtClean="0">
                <a:solidFill>
                  <a:srgbClr val="00B050"/>
                </a:solidFill>
              </a:rPr>
              <a:t>sağlamak</a:t>
            </a:r>
            <a:endParaRPr lang="tr-TR" b="1" dirty="0" smtClean="0">
              <a:solidFill>
                <a:srgbClr val="00B050"/>
              </a:solidFill>
            </a:endParaRPr>
          </a:p>
          <a:p>
            <a:pPr marL="457200" lvl="1" indent="0" algn="just">
              <a:buNone/>
            </a:pPr>
            <a:r>
              <a:rPr lang="tr-TR" dirty="0"/>
              <a:t>Girişimciler kuracakları işyeri ile ekonomide işsizliğin azalmasını ve istihdamın artmasını sağlamaktadır.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129365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Girişimcilik Fonksiyonları</a:t>
            </a:r>
          </a:p>
        </p:txBody>
      </p:sp>
      <p:sp>
        <p:nvSpPr>
          <p:cNvPr id="3" name="İçerik Yer Tutucusu 2"/>
          <p:cNvSpPr>
            <a:spLocks noGrp="1"/>
          </p:cNvSpPr>
          <p:nvPr>
            <p:ph idx="1"/>
          </p:nvPr>
        </p:nvSpPr>
        <p:spPr>
          <a:xfrm>
            <a:off x="1484310" y="1996225"/>
            <a:ext cx="10018713" cy="4378817"/>
          </a:xfrm>
        </p:spPr>
        <p:txBody>
          <a:bodyPr>
            <a:normAutofit/>
          </a:bodyPr>
          <a:lstStyle/>
          <a:p>
            <a:pPr marL="457200" indent="-457200" algn="just">
              <a:buFont typeface="+mj-lt"/>
              <a:buAutoNum type="arabicPeriod" startAt="8"/>
            </a:pPr>
            <a:r>
              <a:rPr lang="tr-TR" b="1" dirty="0">
                <a:solidFill>
                  <a:srgbClr val="00B050"/>
                </a:solidFill>
              </a:rPr>
              <a:t> Ekonomik gelişme ve kalkınmayı </a:t>
            </a:r>
            <a:r>
              <a:rPr lang="tr-TR" b="1" dirty="0" smtClean="0">
                <a:solidFill>
                  <a:srgbClr val="00B050"/>
                </a:solidFill>
              </a:rPr>
              <a:t>sağlamak</a:t>
            </a:r>
          </a:p>
          <a:p>
            <a:pPr marL="457200" lvl="1" indent="0" algn="just">
              <a:buNone/>
            </a:pPr>
            <a:r>
              <a:rPr lang="tr-TR" dirty="0"/>
              <a:t>Girişimciler yeni kuracakları ve kurdukları iş yerleriyle bölgenin ve ülkenin gelişmesini sağlamaktadırlar. Girişimciler ekonominin lokomotifi durumundadırlar. Bir ülkedeki ekonomik gelişme ve kalkınmayla girişimciliğin gelişmesi arasında yakın bir ilişki </a:t>
            </a:r>
            <a:r>
              <a:rPr lang="tr-TR" dirty="0" smtClean="0"/>
              <a:t>bulunmaktadır.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646778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Girişimci Kimdir ?</a:t>
            </a:r>
            <a:endParaRPr lang="tr-TR" dirty="0"/>
          </a:p>
        </p:txBody>
      </p:sp>
      <p:sp>
        <p:nvSpPr>
          <p:cNvPr id="3" name="İçerik Yer Tutucusu 2"/>
          <p:cNvSpPr>
            <a:spLocks noGrp="1"/>
          </p:cNvSpPr>
          <p:nvPr>
            <p:ph idx="1"/>
          </p:nvPr>
        </p:nvSpPr>
        <p:spPr>
          <a:xfrm>
            <a:off x="1484310" y="1996225"/>
            <a:ext cx="10018713" cy="4378817"/>
          </a:xfrm>
        </p:spPr>
        <p:txBody>
          <a:bodyPr/>
          <a:lstStyle/>
          <a:p>
            <a:pPr algn="just"/>
            <a:r>
              <a:rPr lang="tr-TR" dirty="0"/>
              <a:t>Günümüz dünyasında gözlenen bilimsel ve teknolojik ilerlemeler, üretim sistemini köklü bir biçimde değiştirmiş bulunmaktadır. </a:t>
            </a:r>
            <a:endParaRPr lang="tr-TR" dirty="0" smtClean="0"/>
          </a:p>
          <a:p>
            <a:pPr algn="just"/>
            <a:r>
              <a:rPr lang="tr-TR" dirty="0"/>
              <a:t>Niteliksel bu değişim toplumsal ilişkileri belirleyen kurumları da değiştirmekte ve dolayısıyla </a:t>
            </a:r>
            <a:r>
              <a:rPr lang="tr-TR" b="1" dirty="0"/>
              <a:t>girişimcilik kavramı da </a:t>
            </a:r>
            <a:r>
              <a:rPr lang="tr-TR" dirty="0"/>
              <a:t>bu anlamda değişmektedir. </a:t>
            </a:r>
            <a:endParaRPr lang="tr-TR" dirty="0" smtClean="0"/>
          </a:p>
          <a:p>
            <a:pPr algn="just"/>
            <a:r>
              <a:rPr lang="tr-TR" dirty="0"/>
              <a:t>Buna dayanarak bilinenleri en iyi yapan ve </a:t>
            </a:r>
            <a:r>
              <a:rPr lang="tr-TR" dirty="0" smtClean="0"/>
              <a:t>yeteneklerine aklını </a:t>
            </a:r>
            <a:r>
              <a:rPr lang="tr-TR" dirty="0"/>
              <a:t>da katan, olağan ve olağan dışı koşullarda işgücü ve sermaye kaynaklarını verimli bir biçimde kullanacak önlemleri düşünen, analiz eden, planlayan, yürürlüğe koyan, uygulayan ve sonuçlarını denetleyebilen kişi </a:t>
            </a:r>
            <a:r>
              <a:rPr lang="tr-TR" b="1" dirty="0"/>
              <a:t>yaratıcı girişimcidir</a:t>
            </a:r>
            <a:r>
              <a:rPr lang="tr-TR" dirty="0"/>
              <a:t>.</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22393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Özellikler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İş hayatına yeni başlayan bazı girişimcilerin büyük başarılar elde ederken bazılarının başarısız olmalarının nedenlerini açıklamaya çalışan çeşitli yazarlar mevcuttur. </a:t>
            </a:r>
            <a:endParaRPr lang="tr-TR" dirty="0" smtClean="0"/>
          </a:p>
          <a:p>
            <a:pPr algn="just"/>
            <a:r>
              <a:rPr lang="tr-TR" dirty="0" smtClean="0"/>
              <a:t>Örneğin</a:t>
            </a:r>
            <a:r>
              <a:rPr lang="tr-TR" dirty="0"/>
              <a:t>; Baron, başarılı girişimciliği bilişsel ve sosyal faktörlere bağlar ve başarılı girişimcilerin, çeşitli özellikleri itibarıyla farklı olduklarını ifade eder. </a:t>
            </a:r>
            <a:endParaRPr lang="tr-TR" dirty="0" smtClean="0"/>
          </a:p>
          <a:p>
            <a:pPr algn="just"/>
            <a:r>
              <a:rPr lang="tr-TR" dirty="0" smtClean="0"/>
              <a:t>Baron’a </a:t>
            </a:r>
            <a:r>
              <a:rPr lang="tr-TR" dirty="0"/>
              <a:t>göre başarılı girişimciler kendi yargılarına fazlasıyla güvenen, diğer insanlarla başarılı bir biçimde etkileşimde bulunan, sosyal algıları yüksek ve yeni durumlara hızlı uyum sağlayan insanlardır.</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618375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Özellikler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err="1"/>
              <a:t>Meredith’e</a:t>
            </a:r>
            <a:r>
              <a:rPr lang="tr-TR" dirty="0"/>
              <a:t> göre girişimcide bulunması gereken özellikler ise şöyle sıralanabilir: </a:t>
            </a:r>
            <a:endParaRPr lang="tr-TR" dirty="0" smtClean="0"/>
          </a:p>
          <a:p>
            <a:pPr marL="914400" lvl="1" indent="-457200" algn="just">
              <a:buAutoNum type="alphaLcParenR"/>
            </a:pPr>
            <a:r>
              <a:rPr lang="tr-TR" dirty="0" smtClean="0"/>
              <a:t>İş </a:t>
            </a:r>
            <a:r>
              <a:rPr lang="tr-TR" dirty="0"/>
              <a:t>fırsatlarını görüp değerlendirebilme </a:t>
            </a:r>
            <a:endParaRPr lang="tr-TR" dirty="0" smtClean="0"/>
          </a:p>
          <a:p>
            <a:pPr marL="914400" lvl="1" indent="-457200" algn="just">
              <a:buAutoNum type="alphaLcParenR"/>
            </a:pPr>
            <a:r>
              <a:rPr lang="tr-TR" dirty="0" smtClean="0"/>
              <a:t>Kaynakları </a:t>
            </a:r>
            <a:r>
              <a:rPr lang="tr-TR" dirty="0"/>
              <a:t>bir fayda yaratmak üzere bir araya getirmek </a:t>
            </a:r>
            <a:endParaRPr lang="tr-TR" dirty="0" smtClean="0"/>
          </a:p>
          <a:p>
            <a:pPr marL="914400" lvl="1" indent="-457200" algn="just">
              <a:buAutoNum type="alphaLcParenR"/>
            </a:pPr>
            <a:r>
              <a:rPr lang="tr-TR" dirty="0" smtClean="0"/>
              <a:t>Başarıyı </a:t>
            </a:r>
            <a:r>
              <a:rPr lang="tr-TR" dirty="0"/>
              <a:t>sağlayacak uygun eylemleri başlatabilme</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982210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Özellikler</a:t>
            </a:r>
          </a:p>
        </p:txBody>
      </p:sp>
      <p:sp>
        <p:nvSpPr>
          <p:cNvPr id="3" name="İçerik Yer Tutucusu 2"/>
          <p:cNvSpPr>
            <a:spLocks noGrp="1"/>
          </p:cNvSpPr>
          <p:nvPr>
            <p:ph idx="1"/>
          </p:nvPr>
        </p:nvSpPr>
        <p:spPr>
          <a:xfrm>
            <a:off x="1484310" y="1854558"/>
            <a:ext cx="10018713" cy="5125791"/>
          </a:xfrm>
        </p:spPr>
        <p:txBody>
          <a:bodyPr>
            <a:normAutofit fontScale="77500" lnSpcReduction="20000"/>
          </a:bodyPr>
          <a:lstStyle/>
          <a:p>
            <a:pPr algn="just"/>
            <a:r>
              <a:rPr lang="tr-TR" dirty="0" err="1"/>
              <a:t>Lambing</a:t>
            </a:r>
            <a:r>
              <a:rPr lang="tr-TR" dirty="0"/>
              <a:t> ve </a:t>
            </a:r>
            <a:r>
              <a:rPr lang="tr-TR" dirty="0" err="1"/>
              <a:t>Kuehl</a:t>
            </a:r>
            <a:r>
              <a:rPr lang="tr-TR" dirty="0"/>
              <a:t> ise, girişimcilerde bulunması gereken özellikleri aşağıdaki gibi sıralamıştır: </a:t>
            </a:r>
            <a:endParaRPr lang="tr-TR" dirty="0" smtClean="0"/>
          </a:p>
          <a:p>
            <a:pPr marL="914400" lvl="1" indent="-457200" algn="just">
              <a:buAutoNum type="alphaLcParenR"/>
            </a:pPr>
            <a:r>
              <a:rPr lang="tr-TR" sz="2300" dirty="0" smtClean="0"/>
              <a:t> </a:t>
            </a:r>
            <a:r>
              <a:rPr lang="tr-TR" sz="2300" dirty="0"/>
              <a:t>İş kurmaya hevesli olmak </a:t>
            </a:r>
            <a:endParaRPr lang="tr-TR" sz="2300" dirty="0" smtClean="0"/>
          </a:p>
          <a:p>
            <a:pPr marL="914400" lvl="1" indent="-457200" algn="just">
              <a:buAutoNum type="alphaLcParenR"/>
            </a:pPr>
            <a:r>
              <a:rPr lang="tr-TR" sz="2300" dirty="0" smtClean="0"/>
              <a:t> </a:t>
            </a:r>
            <a:r>
              <a:rPr lang="tr-TR" sz="2300" dirty="0"/>
              <a:t>Başarısızlığa rağmen vazgeçmeme </a:t>
            </a:r>
            <a:endParaRPr lang="tr-TR" sz="2300" dirty="0" smtClean="0"/>
          </a:p>
          <a:p>
            <a:pPr marL="914400" lvl="1" indent="-457200" algn="just">
              <a:buAutoNum type="alphaLcParenR"/>
            </a:pPr>
            <a:r>
              <a:rPr lang="tr-TR" sz="2300" dirty="0" smtClean="0"/>
              <a:t> </a:t>
            </a:r>
            <a:r>
              <a:rPr lang="tr-TR" sz="2300" dirty="0"/>
              <a:t>Güven </a:t>
            </a:r>
            <a:endParaRPr lang="tr-TR" sz="2300" dirty="0" smtClean="0"/>
          </a:p>
          <a:p>
            <a:pPr marL="914400" lvl="1" indent="-457200" algn="just">
              <a:buAutoNum type="alphaLcParenR"/>
            </a:pPr>
            <a:r>
              <a:rPr lang="tr-TR" sz="2300" dirty="0" smtClean="0"/>
              <a:t> </a:t>
            </a:r>
            <a:r>
              <a:rPr lang="tr-TR" sz="2300" dirty="0"/>
              <a:t>Kararlılık </a:t>
            </a:r>
            <a:endParaRPr lang="tr-TR" sz="2300" dirty="0" smtClean="0"/>
          </a:p>
          <a:p>
            <a:pPr marL="914400" lvl="1" indent="-457200" algn="just">
              <a:buAutoNum type="alphaLcParenR"/>
            </a:pPr>
            <a:r>
              <a:rPr lang="tr-TR" sz="2300" dirty="0" smtClean="0"/>
              <a:t> </a:t>
            </a:r>
            <a:r>
              <a:rPr lang="tr-TR" sz="2300" dirty="0"/>
              <a:t>Risk yönetimi </a:t>
            </a:r>
            <a:endParaRPr lang="tr-TR" sz="2300" dirty="0" smtClean="0"/>
          </a:p>
          <a:p>
            <a:pPr marL="914400" lvl="1" indent="-457200" algn="just">
              <a:buAutoNum type="alphaLcParenR"/>
            </a:pPr>
            <a:r>
              <a:rPr lang="tr-TR" sz="2300" dirty="0" smtClean="0"/>
              <a:t> </a:t>
            </a:r>
            <a:r>
              <a:rPr lang="tr-TR" sz="2300" dirty="0"/>
              <a:t>Yaratıcılık </a:t>
            </a:r>
            <a:endParaRPr lang="tr-TR" sz="2300" dirty="0" smtClean="0"/>
          </a:p>
          <a:p>
            <a:pPr marL="914400" lvl="1" indent="-457200" algn="just">
              <a:buAutoNum type="alphaLcParenR"/>
            </a:pPr>
            <a:r>
              <a:rPr lang="tr-TR" sz="2300" dirty="0" smtClean="0"/>
              <a:t> </a:t>
            </a:r>
            <a:r>
              <a:rPr lang="tr-TR" sz="2300" dirty="0"/>
              <a:t>Değişimi fırsat olarak görme </a:t>
            </a:r>
            <a:endParaRPr lang="tr-TR" sz="2300" dirty="0" smtClean="0"/>
          </a:p>
          <a:p>
            <a:pPr marL="914400" lvl="1" indent="-457200" algn="just">
              <a:buAutoNum type="alphaLcParenR"/>
            </a:pPr>
            <a:r>
              <a:rPr lang="tr-TR" sz="2300" dirty="0" smtClean="0"/>
              <a:t> </a:t>
            </a:r>
            <a:r>
              <a:rPr lang="tr-TR" sz="2300" dirty="0"/>
              <a:t>Belirsizliğe karşı tolerans </a:t>
            </a:r>
            <a:endParaRPr lang="tr-TR" sz="2300" dirty="0" smtClean="0"/>
          </a:p>
          <a:p>
            <a:pPr marL="914400" lvl="1" indent="-457200" algn="just">
              <a:buAutoNum type="alphaLcParenR"/>
            </a:pPr>
            <a:r>
              <a:rPr lang="tr-TR" sz="2300" dirty="0" smtClean="0"/>
              <a:t> </a:t>
            </a:r>
            <a:r>
              <a:rPr lang="tr-TR" sz="2300" dirty="0"/>
              <a:t>Önayak olma ve başarı ihtiyacı </a:t>
            </a:r>
            <a:endParaRPr lang="tr-TR" sz="2300" dirty="0" smtClean="0"/>
          </a:p>
          <a:p>
            <a:pPr marL="914400" lvl="1" indent="-457200" algn="just">
              <a:buAutoNum type="alphaLcParenR"/>
            </a:pPr>
            <a:r>
              <a:rPr lang="tr-TR" sz="2300" dirty="0" smtClean="0"/>
              <a:t> </a:t>
            </a:r>
            <a:r>
              <a:rPr lang="tr-TR" sz="2300" dirty="0"/>
              <a:t>Detaylara önem verme ve </a:t>
            </a:r>
            <a:r>
              <a:rPr lang="tr-TR" sz="2300" dirty="0" smtClean="0"/>
              <a:t>mükemmeliyetçilik</a:t>
            </a:r>
          </a:p>
          <a:p>
            <a:pPr marL="914400" lvl="1" indent="-457200" algn="just">
              <a:buAutoNum type="alphaLcParenR"/>
            </a:pPr>
            <a:r>
              <a:rPr lang="tr-TR" sz="2300" dirty="0" smtClean="0"/>
              <a:t> </a:t>
            </a:r>
            <a:r>
              <a:rPr lang="tr-TR" sz="2300" dirty="0"/>
              <a:t>Hırslı olma </a:t>
            </a:r>
            <a:endParaRPr lang="tr-TR" sz="2300" dirty="0" smtClean="0"/>
          </a:p>
          <a:p>
            <a:pPr marL="914400" lvl="1" indent="-457200" algn="just">
              <a:buAutoNum type="alphaLcParenR"/>
            </a:pPr>
            <a:r>
              <a:rPr lang="tr-TR" sz="2300" dirty="0" smtClean="0"/>
              <a:t> </a:t>
            </a:r>
            <a:r>
              <a:rPr lang="tr-TR" sz="2300" dirty="0"/>
              <a:t>Büyümeye dönüklük</a:t>
            </a:r>
            <a:endParaRPr lang="tr-TR" sz="2300"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35409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Beceriler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Girişimcilerde bazı özelliklerin bulunmasının yanında bazı becerilerinde bulunması gerekiyor. </a:t>
            </a:r>
            <a:endParaRPr lang="tr-TR" dirty="0" smtClean="0"/>
          </a:p>
          <a:p>
            <a:pPr algn="just"/>
            <a:r>
              <a:rPr lang="tr-TR" dirty="0" err="1" smtClean="0"/>
              <a:t>Hisrich</a:t>
            </a:r>
            <a:r>
              <a:rPr lang="tr-TR" dirty="0" smtClean="0"/>
              <a:t> </a:t>
            </a:r>
            <a:r>
              <a:rPr lang="tr-TR" dirty="0"/>
              <a:t>bu becerileri </a:t>
            </a:r>
            <a:r>
              <a:rPr lang="tr-TR" b="1" dirty="0" smtClean="0"/>
              <a:t>üçe</a:t>
            </a:r>
            <a:r>
              <a:rPr lang="tr-TR" dirty="0" smtClean="0"/>
              <a:t> </a:t>
            </a:r>
            <a:r>
              <a:rPr lang="tr-TR" dirty="0"/>
              <a:t>ayırmaktadır: </a:t>
            </a:r>
            <a:endParaRPr lang="tr-TR" dirty="0" smtClean="0"/>
          </a:p>
          <a:p>
            <a:pPr lvl="1" algn="just"/>
            <a:r>
              <a:rPr lang="tr-TR" dirty="0"/>
              <a:t>Teknik </a:t>
            </a:r>
            <a:r>
              <a:rPr lang="tr-TR" dirty="0" smtClean="0"/>
              <a:t>Beceriler</a:t>
            </a:r>
          </a:p>
          <a:p>
            <a:pPr lvl="1" algn="just"/>
            <a:r>
              <a:rPr lang="tr-TR" dirty="0" smtClean="0"/>
              <a:t>Yönetim Becerileri</a:t>
            </a:r>
          </a:p>
          <a:p>
            <a:pPr lvl="1" algn="just"/>
            <a:r>
              <a:rPr lang="tr-TR" dirty="0" smtClean="0"/>
              <a:t>Kişisel Gelişimsel Beceriler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954930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Beceriler</a:t>
            </a:r>
          </a:p>
        </p:txBody>
      </p:sp>
      <p:sp>
        <p:nvSpPr>
          <p:cNvPr id="3" name="İçerik Yer Tutucusu 2"/>
          <p:cNvSpPr>
            <a:spLocks noGrp="1"/>
          </p:cNvSpPr>
          <p:nvPr>
            <p:ph idx="1"/>
          </p:nvPr>
        </p:nvSpPr>
        <p:spPr>
          <a:xfrm>
            <a:off x="1484310" y="1854558"/>
            <a:ext cx="10018713" cy="5125791"/>
          </a:xfrm>
        </p:spPr>
        <p:txBody>
          <a:bodyPr>
            <a:normAutofit fontScale="92500" lnSpcReduction="20000"/>
          </a:bodyPr>
          <a:lstStyle/>
          <a:p>
            <a:pPr algn="just"/>
            <a:r>
              <a:rPr lang="tr-TR" b="1" dirty="0"/>
              <a:t>Teknik </a:t>
            </a:r>
            <a:r>
              <a:rPr lang="tr-TR" b="1" dirty="0" smtClean="0"/>
              <a:t>Beceriler</a:t>
            </a:r>
          </a:p>
          <a:p>
            <a:pPr lvl="1" algn="just"/>
            <a:r>
              <a:rPr lang="tr-TR" sz="2400" dirty="0" smtClean="0"/>
              <a:t>Yazma </a:t>
            </a:r>
          </a:p>
          <a:p>
            <a:pPr lvl="1" algn="just"/>
            <a:r>
              <a:rPr lang="tr-TR" sz="2400" dirty="0" smtClean="0"/>
              <a:t>Sözlü </a:t>
            </a:r>
            <a:r>
              <a:rPr lang="tr-TR" sz="2400" dirty="0"/>
              <a:t>iletişim </a:t>
            </a:r>
          </a:p>
          <a:p>
            <a:pPr lvl="1" algn="just"/>
            <a:r>
              <a:rPr lang="tr-TR" sz="2400" dirty="0" smtClean="0"/>
              <a:t>Çevreyi </a:t>
            </a:r>
            <a:r>
              <a:rPr lang="tr-TR" sz="2400" dirty="0"/>
              <a:t>izleme </a:t>
            </a:r>
          </a:p>
          <a:p>
            <a:pPr lvl="1" algn="just"/>
            <a:r>
              <a:rPr lang="tr-TR" sz="2400" dirty="0" smtClean="0"/>
              <a:t>Teknik </a:t>
            </a:r>
            <a:r>
              <a:rPr lang="tr-TR" sz="2400" dirty="0"/>
              <a:t>yönetim </a:t>
            </a:r>
          </a:p>
          <a:p>
            <a:pPr lvl="1" algn="just"/>
            <a:r>
              <a:rPr lang="tr-TR" sz="2400" dirty="0" smtClean="0"/>
              <a:t>Teknoloji </a:t>
            </a:r>
          </a:p>
          <a:p>
            <a:pPr lvl="1" algn="just"/>
            <a:r>
              <a:rPr lang="tr-TR" sz="2400" dirty="0" smtClean="0"/>
              <a:t>Dinleme </a:t>
            </a:r>
          </a:p>
          <a:p>
            <a:pPr lvl="1" algn="just"/>
            <a:r>
              <a:rPr lang="tr-TR" sz="2400" dirty="0" smtClean="0"/>
              <a:t>Organize </a:t>
            </a:r>
            <a:r>
              <a:rPr lang="tr-TR" sz="2400" dirty="0"/>
              <a:t>etme becerisi </a:t>
            </a:r>
          </a:p>
          <a:p>
            <a:pPr lvl="1" algn="just"/>
            <a:r>
              <a:rPr lang="tr-TR" sz="2400" dirty="0" smtClean="0"/>
              <a:t>Şebeke </a:t>
            </a:r>
            <a:r>
              <a:rPr lang="tr-TR" sz="2400" dirty="0"/>
              <a:t>oluşturma becerisi </a:t>
            </a:r>
          </a:p>
          <a:p>
            <a:pPr lvl="1" algn="just"/>
            <a:r>
              <a:rPr lang="tr-TR" sz="2400" dirty="0" smtClean="0"/>
              <a:t>Yönetsel </a:t>
            </a:r>
            <a:r>
              <a:rPr lang="tr-TR" sz="2400" dirty="0"/>
              <a:t>tarzlar </a:t>
            </a:r>
          </a:p>
          <a:p>
            <a:pPr lvl="1" algn="just"/>
            <a:r>
              <a:rPr lang="tr-TR" sz="2400" dirty="0" smtClean="0"/>
              <a:t>Antrenör </a:t>
            </a:r>
            <a:r>
              <a:rPr lang="tr-TR" sz="2400" dirty="0"/>
              <a:t>türü liderlik </a:t>
            </a:r>
          </a:p>
          <a:p>
            <a:pPr lvl="1" algn="just"/>
            <a:r>
              <a:rPr lang="tr-TR" sz="2400" dirty="0" smtClean="0"/>
              <a:t>Ekip </a:t>
            </a:r>
            <a:r>
              <a:rPr lang="tr-TR" sz="2400" dirty="0"/>
              <a:t>oyuncusu olma</a:t>
            </a:r>
            <a:endParaRPr lang="tr-TR" sz="2300"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182510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Beceriler</a:t>
            </a:r>
          </a:p>
        </p:txBody>
      </p:sp>
      <p:sp>
        <p:nvSpPr>
          <p:cNvPr id="3" name="İçerik Yer Tutucusu 2"/>
          <p:cNvSpPr>
            <a:spLocks noGrp="1"/>
          </p:cNvSpPr>
          <p:nvPr>
            <p:ph idx="1"/>
          </p:nvPr>
        </p:nvSpPr>
        <p:spPr>
          <a:xfrm>
            <a:off x="1484310" y="1854558"/>
            <a:ext cx="10018713" cy="5125791"/>
          </a:xfrm>
        </p:spPr>
        <p:txBody>
          <a:bodyPr>
            <a:normAutofit fontScale="92500" lnSpcReduction="10000"/>
          </a:bodyPr>
          <a:lstStyle/>
          <a:p>
            <a:pPr algn="just"/>
            <a:r>
              <a:rPr lang="tr-TR" b="1" dirty="0"/>
              <a:t> Yönetim </a:t>
            </a:r>
            <a:r>
              <a:rPr lang="tr-TR" b="1" dirty="0" smtClean="0"/>
              <a:t>Becerileri</a:t>
            </a:r>
          </a:p>
          <a:p>
            <a:pPr lvl="1" algn="just"/>
            <a:r>
              <a:rPr lang="tr-TR" sz="2400" dirty="0"/>
              <a:t>Planlama ve amaç oluşturma </a:t>
            </a:r>
          </a:p>
          <a:p>
            <a:pPr lvl="1" algn="just"/>
            <a:r>
              <a:rPr lang="tr-TR" sz="2400" dirty="0" smtClean="0"/>
              <a:t>Karar </a:t>
            </a:r>
            <a:r>
              <a:rPr lang="tr-TR" sz="2400" dirty="0"/>
              <a:t>verme </a:t>
            </a:r>
          </a:p>
          <a:p>
            <a:pPr lvl="1" algn="just"/>
            <a:r>
              <a:rPr lang="tr-TR" sz="2400" dirty="0" smtClean="0"/>
              <a:t>İnsan </a:t>
            </a:r>
            <a:r>
              <a:rPr lang="tr-TR" sz="2400" dirty="0"/>
              <a:t>ilişkileri </a:t>
            </a:r>
          </a:p>
          <a:p>
            <a:pPr lvl="1" algn="just"/>
            <a:r>
              <a:rPr lang="tr-TR" sz="2400" dirty="0" smtClean="0"/>
              <a:t>Pazarlama </a:t>
            </a:r>
          </a:p>
          <a:p>
            <a:pPr lvl="1" algn="just"/>
            <a:r>
              <a:rPr lang="tr-TR" sz="2400" dirty="0" smtClean="0"/>
              <a:t>Finansman </a:t>
            </a:r>
          </a:p>
          <a:p>
            <a:pPr lvl="1" algn="just"/>
            <a:r>
              <a:rPr lang="tr-TR" sz="2400" dirty="0" smtClean="0"/>
              <a:t>Muhasebe </a:t>
            </a:r>
          </a:p>
          <a:p>
            <a:pPr lvl="1" algn="just"/>
            <a:r>
              <a:rPr lang="tr-TR" sz="2400" dirty="0" smtClean="0"/>
              <a:t> </a:t>
            </a:r>
            <a:r>
              <a:rPr lang="tr-TR" sz="2400" dirty="0"/>
              <a:t>Yönetim </a:t>
            </a:r>
          </a:p>
          <a:p>
            <a:pPr lvl="1" algn="just"/>
            <a:r>
              <a:rPr lang="tr-TR" sz="2400" dirty="0" smtClean="0"/>
              <a:t>Kontrol </a:t>
            </a:r>
          </a:p>
          <a:p>
            <a:pPr lvl="1" algn="just"/>
            <a:r>
              <a:rPr lang="tr-TR" sz="2400" dirty="0" smtClean="0"/>
              <a:t>Müzakere </a:t>
            </a:r>
          </a:p>
          <a:p>
            <a:pPr lvl="1" algn="just"/>
            <a:r>
              <a:rPr lang="tr-TR" sz="2400" dirty="0" smtClean="0"/>
              <a:t>Büyümeyi </a:t>
            </a:r>
            <a:r>
              <a:rPr lang="tr-TR" sz="2400" dirty="0"/>
              <a:t>yönetmek</a:t>
            </a:r>
            <a:endParaRPr lang="tr-TR" sz="2300"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773109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Girişimcilerde Bulunması Gereken Beceriler</a:t>
            </a:r>
          </a:p>
        </p:txBody>
      </p:sp>
      <p:sp>
        <p:nvSpPr>
          <p:cNvPr id="3" name="İçerik Yer Tutucusu 2"/>
          <p:cNvSpPr>
            <a:spLocks noGrp="1"/>
          </p:cNvSpPr>
          <p:nvPr>
            <p:ph idx="1"/>
          </p:nvPr>
        </p:nvSpPr>
        <p:spPr>
          <a:xfrm>
            <a:off x="1484310" y="1854558"/>
            <a:ext cx="10018713" cy="5125791"/>
          </a:xfrm>
        </p:spPr>
        <p:txBody>
          <a:bodyPr>
            <a:normAutofit/>
          </a:bodyPr>
          <a:lstStyle/>
          <a:p>
            <a:pPr algn="just"/>
            <a:r>
              <a:rPr lang="tr-TR" b="1" dirty="0"/>
              <a:t> </a:t>
            </a:r>
            <a:r>
              <a:rPr lang="tr-TR" b="1" dirty="0"/>
              <a:t> Kişisel Gelişimsel </a:t>
            </a:r>
            <a:r>
              <a:rPr lang="tr-TR" b="1" dirty="0" smtClean="0"/>
              <a:t>Beceriler</a:t>
            </a:r>
          </a:p>
          <a:p>
            <a:pPr lvl="1" algn="just"/>
            <a:r>
              <a:rPr lang="tr-TR" sz="2200" dirty="0"/>
              <a:t>İçsel kontrol / disiplinli olmak </a:t>
            </a:r>
          </a:p>
          <a:p>
            <a:pPr lvl="1" algn="just"/>
            <a:r>
              <a:rPr lang="tr-TR" sz="2200" dirty="0" smtClean="0"/>
              <a:t>Risk </a:t>
            </a:r>
            <a:r>
              <a:rPr lang="tr-TR" sz="2200" dirty="0"/>
              <a:t>almak </a:t>
            </a:r>
          </a:p>
          <a:p>
            <a:pPr lvl="1" algn="just"/>
            <a:r>
              <a:rPr lang="tr-TR" sz="2200" dirty="0" smtClean="0"/>
              <a:t>Yenilikçi </a:t>
            </a:r>
            <a:r>
              <a:rPr lang="tr-TR" sz="2200" dirty="0"/>
              <a:t>olmak </a:t>
            </a:r>
          </a:p>
          <a:p>
            <a:pPr lvl="1" algn="just"/>
            <a:r>
              <a:rPr lang="tr-TR" sz="2200" dirty="0" smtClean="0"/>
              <a:t>Değişime </a:t>
            </a:r>
            <a:r>
              <a:rPr lang="tr-TR" sz="2200" dirty="0"/>
              <a:t>dönük olmak </a:t>
            </a:r>
          </a:p>
          <a:p>
            <a:pPr lvl="1" algn="just"/>
            <a:r>
              <a:rPr lang="tr-TR" sz="2200" dirty="0" smtClean="0"/>
              <a:t>Sabırlı </a:t>
            </a:r>
            <a:r>
              <a:rPr lang="tr-TR" sz="2200" dirty="0"/>
              <a:t>olmak </a:t>
            </a:r>
          </a:p>
          <a:p>
            <a:pPr lvl="1" algn="just"/>
            <a:r>
              <a:rPr lang="tr-TR" sz="2200" dirty="0" smtClean="0"/>
              <a:t>Vizyon </a:t>
            </a:r>
            <a:r>
              <a:rPr lang="tr-TR" sz="2200" dirty="0"/>
              <a:t>sahibi bir lider olmak </a:t>
            </a:r>
          </a:p>
          <a:p>
            <a:pPr lvl="1" algn="just"/>
            <a:r>
              <a:rPr lang="tr-TR" sz="2200" dirty="0" smtClean="0"/>
              <a:t>Değişimi </a:t>
            </a:r>
            <a:r>
              <a:rPr lang="tr-TR" sz="2200" dirty="0"/>
              <a:t>yönetme </a:t>
            </a:r>
            <a:r>
              <a:rPr lang="tr-TR" sz="2200" dirty="0" smtClean="0"/>
              <a:t>yeteneği</a:t>
            </a:r>
            <a:endParaRPr lang="tr-TR" sz="2200"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968677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Girişimciliğin Gerekliliği </a:t>
            </a:r>
          </a:p>
        </p:txBody>
      </p:sp>
      <p:sp>
        <p:nvSpPr>
          <p:cNvPr id="3" name="İçerik Yer Tutucusu 2"/>
          <p:cNvSpPr>
            <a:spLocks noGrp="1"/>
          </p:cNvSpPr>
          <p:nvPr>
            <p:ph idx="1"/>
          </p:nvPr>
        </p:nvSpPr>
        <p:spPr>
          <a:xfrm>
            <a:off x="1484310" y="1854558"/>
            <a:ext cx="10018713" cy="5125791"/>
          </a:xfrm>
        </p:spPr>
        <p:txBody>
          <a:bodyPr>
            <a:normAutofit/>
          </a:bodyPr>
          <a:lstStyle/>
          <a:p>
            <a:pPr algn="just"/>
            <a:r>
              <a:rPr lang="tr-TR" sz="2800" dirty="0"/>
              <a:t>Girişimcilik ve yöneticilik niteliklerine sahip olan kişiler sadece kendi işletmeleri için değil aynı zamanda ülke ekonomisinin başarısı </a:t>
            </a:r>
            <a:r>
              <a:rPr lang="tr-TR" sz="2800" dirty="0" smtClean="0"/>
              <a:t>için de </a:t>
            </a:r>
            <a:r>
              <a:rPr lang="tr-TR" sz="2800" dirty="0" smtClean="0"/>
              <a:t>gereklidir.</a:t>
            </a:r>
          </a:p>
          <a:p>
            <a:pPr algn="just"/>
            <a:r>
              <a:rPr lang="tr-TR" sz="2800" dirty="0" smtClean="0"/>
              <a:t>Dolayısıyla </a:t>
            </a:r>
            <a:r>
              <a:rPr lang="tr-TR" sz="2800" dirty="0"/>
              <a:t>ülkemizde küçük ve orta büyüklükteki işletmelerin yapısının güçlendirilmesi içinde girişimcilik ruhuna ve yöneticilik becericine sahip kişiler büyük önem taşımaktadır.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890021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Girişimciliğin Gerekliliği </a:t>
            </a:r>
          </a:p>
        </p:txBody>
      </p:sp>
      <p:sp>
        <p:nvSpPr>
          <p:cNvPr id="3" name="İçerik Yer Tutucusu 2"/>
          <p:cNvSpPr>
            <a:spLocks noGrp="1"/>
          </p:cNvSpPr>
          <p:nvPr>
            <p:ph idx="1"/>
          </p:nvPr>
        </p:nvSpPr>
        <p:spPr>
          <a:xfrm>
            <a:off x="1484310" y="1854558"/>
            <a:ext cx="10018713" cy="5125791"/>
          </a:xfrm>
        </p:spPr>
        <p:txBody>
          <a:bodyPr>
            <a:normAutofit/>
          </a:bodyPr>
          <a:lstStyle/>
          <a:p>
            <a:pPr algn="just"/>
            <a:r>
              <a:rPr lang="tr-TR" sz="2800" dirty="0"/>
              <a:t>Diğer yandan ülkemizde girişimcilik ruhu ve yöneticilik niteliklerini kişiliğinde bütünleştirmiş kişi sayısı oldukça azdır. </a:t>
            </a:r>
            <a:endParaRPr lang="tr-TR" sz="2800" dirty="0" smtClean="0"/>
          </a:p>
          <a:p>
            <a:pPr algn="just"/>
            <a:r>
              <a:rPr lang="tr-TR" sz="2800" dirty="0" smtClean="0"/>
              <a:t>Bunun </a:t>
            </a:r>
            <a:r>
              <a:rPr lang="tr-TR" sz="2800" dirty="0"/>
              <a:t>bir nedeni de yeni bir yatırım için mali kaynak bulma sıkıntısıdır ancak şunu unutmamak gerekir ki girişimcilik ruhuna sahip olmanın gereği de zor koşulların üstesinden gelip yeni fırsatlar yaratmaktır. </a:t>
            </a:r>
            <a:endParaRPr lang="tr-TR" sz="2800" dirty="0" smtClean="0"/>
          </a:p>
          <a:p>
            <a:pPr algn="just"/>
            <a:r>
              <a:rPr lang="tr-TR" sz="2800" dirty="0"/>
              <a:t>Girişimcilik başkalarının yarattığı ekonomik değerleri kendi bünyemizde toplamak değil kendi çabalarımızla yeni ekonomik değerler yaratmaktır. </a:t>
            </a:r>
          </a:p>
          <a:p>
            <a:pPr algn="just"/>
            <a:endParaRPr lang="tr-TR" sz="2800"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596156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Girişimci Kimdir ?</a:t>
            </a:r>
            <a:endParaRPr lang="tr-TR" dirty="0"/>
          </a:p>
        </p:txBody>
      </p:sp>
      <p:sp>
        <p:nvSpPr>
          <p:cNvPr id="3" name="İçerik Yer Tutucusu 2"/>
          <p:cNvSpPr>
            <a:spLocks noGrp="1"/>
          </p:cNvSpPr>
          <p:nvPr>
            <p:ph idx="1"/>
          </p:nvPr>
        </p:nvSpPr>
        <p:spPr>
          <a:xfrm>
            <a:off x="1484310" y="1996225"/>
            <a:ext cx="10018713" cy="4378817"/>
          </a:xfrm>
        </p:spPr>
        <p:txBody>
          <a:bodyPr/>
          <a:lstStyle/>
          <a:p>
            <a:pPr algn="just"/>
            <a:r>
              <a:rPr lang="tr-TR" dirty="0"/>
              <a:t>Literatürde başarılı girişimciler için farklı özellikler tanımlanmıştır. </a:t>
            </a:r>
            <a:endParaRPr lang="tr-TR" dirty="0" smtClean="0"/>
          </a:p>
          <a:p>
            <a:pPr algn="just"/>
            <a:r>
              <a:rPr lang="tr-TR" dirty="0" smtClean="0"/>
              <a:t>Ancak </a:t>
            </a:r>
            <a:r>
              <a:rPr lang="tr-TR" dirty="0"/>
              <a:t>genel anlamda başarılı girişimcileri incelediğimizde; kendini iyi tanıması, cesaret, özgüven, başarılı olma hırsı, azim gibi özelliklerin ortak olduğunu görürüz</a:t>
            </a:r>
            <a:r>
              <a:rPr lang="tr-TR" dirty="0" smtClean="0"/>
              <a:t>.</a:t>
            </a:r>
          </a:p>
          <a:p>
            <a:pPr algn="just"/>
            <a:r>
              <a:rPr lang="tr-TR" dirty="0"/>
              <a:t>Girişimci adaylarının da girişimde bulunmadan önce bu özelliklerin kendilerinde bulunduklarına emin olmalıdırlar. </a:t>
            </a:r>
            <a:endParaRPr lang="tr-TR" dirty="0" smtClean="0"/>
          </a:p>
          <a:p>
            <a:pPr algn="just"/>
            <a:r>
              <a:rPr lang="tr-TR" dirty="0" smtClean="0"/>
              <a:t>Aksi </a:t>
            </a:r>
            <a:r>
              <a:rPr lang="tr-TR" dirty="0"/>
              <a:t>takdirde başarısızlığa zemin hazırlarlar.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2180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Girişimci Kimdir ?</a:t>
            </a:r>
            <a:endParaRPr lang="tr-TR" dirty="0"/>
          </a:p>
        </p:txBody>
      </p:sp>
      <p:sp>
        <p:nvSpPr>
          <p:cNvPr id="3" name="İçerik Yer Tutucusu 2"/>
          <p:cNvSpPr>
            <a:spLocks noGrp="1"/>
          </p:cNvSpPr>
          <p:nvPr>
            <p:ph idx="1"/>
          </p:nvPr>
        </p:nvSpPr>
        <p:spPr>
          <a:xfrm>
            <a:off x="1484310" y="1996225"/>
            <a:ext cx="10018713" cy="4378817"/>
          </a:xfrm>
        </p:spPr>
        <p:txBody>
          <a:bodyPr>
            <a:normAutofit fontScale="92500" lnSpcReduction="10000"/>
          </a:bodyPr>
          <a:lstStyle/>
          <a:p>
            <a:pPr algn="just"/>
            <a:r>
              <a:rPr lang="tr-TR" dirty="0"/>
              <a:t>Girişimci kişinin 10 önemli özelliği aşağıdaki </a:t>
            </a:r>
            <a:r>
              <a:rPr lang="tr-TR" dirty="0" smtClean="0"/>
              <a:t>gibidir:</a:t>
            </a:r>
          </a:p>
          <a:p>
            <a:pPr lvl="1" algn="just"/>
            <a:r>
              <a:rPr lang="tr-TR" dirty="0"/>
              <a:t>Kendini tanıma </a:t>
            </a:r>
          </a:p>
          <a:p>
            <a:pPr lvl="1" algn="just"/>
            <a:r>
              <a:rPr lang="tr-TR" dirty="0" smtClean="0"/>
              <a:t>Kendini </a:t>
            </a:r>
            <a:r>
              <a:rPr lang="tr-TR" dirty="0"/>
              <a:t>motive etme </a:t>
            </a:r>
          </a:p>
          <a:p>
            <a:pPr lvl="1" algn="just"/>
            <a:r>
              <a:rPr lang="tr-TR" dirty="0" smtClean="0"/>
              <a:t>Cesaret </a:t>
            </a:r>
          </a:p>
          <a:p>
            <a:pPr lvl="1" algn="just"/>
            <a:r>
              <a:rPr lang="tr-TR" dirty="0" smtClean="0"/>
              <a:t>Özgüven </a:t>
            </a:r>
          </a:p>
          <a:p>
            <a:pPr lvl="1" algn="just"/>
            <a:r>
              <a:rPr lang="tr-TR" dirty="0" smtClean="0"/>
              <a:t>Sabır </a:t>
            </a:r>
          </a:p>
          <a:p>
            <a:pPr lvl="1" algn="just"/>
            <a:r>
              <a:rPr lang="tr-TR" dirty="0" smtClean="0"/>
              <a:t>Hızlı </a:t>
            </a:r>
            <a:r>
              <a:rPr lang="tr-TR" dirty="0"/>
              <a:t>karar verme </a:t>
            </a:r>
          </a:p>
          <a:p>
            <a:pPr lvl="1" algn="just"/>
            <a:r>
              <a:rPr lang="tr-TR" dirty="0" smtClean="0"/>
              <a:t>Tecrübe </a:t>
            </a:r>
          </a:p>
          <a:p>
            <a:pPr lvl="1" algn="just"/>
            <a:r>
              <a:rPr lang="tr-TR" dirty="0" smtClean="0"/>
              <a:t>Bilgi </a:t>
            </a:r>
          </a:p>
          <a:p>
            <a:pPr lvl="1" algn="just"/>
            <a:r>
              <a:rPr lang="tr-TR" dirty="0" smtClean="0"/>
              <a:t>Azim </a:t>
            </a:r>
          </a:p>
          <a:p>
            <a:pPr lvl="1" algn="just"/>
            <a:r>
              <a:rPr lang="tr-TR" dirty="0" smtClean="0"/>
              <a:t>İstek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727360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Yöneticilik Kavramı</a:t>
            </a:r>
            <a:endParaRPr lang="tr-TR" dirty="0"/>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b="1" dirty="0"/>
              <a:t>Yönetici</a:t>
            </a:r>
            <a:r>
              <a:rPr lang="tr-TR" dirty="0"/>
              <a:t> karı ve riski başkalarına ait olmak üzere mal veya hizmet üretmek için üretim öğelerinin alımını yapan veya yaptıran, bunları belli gereksinmeleri doyurmak amacına yönelten, işletmeyi girişimci adına çalıştırma sorumluluğu olan kimsedir. </a:t>
            </a:r>
            <a:endParaRPr lang="tr-TR" dirty="0" smtClean="0"/>
          </a:p>
          <a:p>
            <a:pPr algn="just"/>
            <a:r>
              <a:rPr lang="tr-TR" b="1" dirty="0"/>
              <a:t>Yöneticiyi</a:t>
            </a:r>
            <a:r>
              <a:rPr lang="tr-TR" dirty="0"/>
              <a:t>, başkaları vasıtasıyla iş gören kişi olarak tanımlayabiliriz.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70388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ile Yönetici </a:t>
            </a:r>
            <a:r>
              <a:rPr lang="tr-TR" dirty="0" smtClean="0"/>
              <a:t>Arasındaki </a:t>
            </a:r>
            <a:r>
              <a:rPr lang="tr-TR" dirty="0"/>
              <a:t>Farklar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b="1" dirty="0">
                <a:solidFill>
                  <a:srgbClr val="0070C0"/>
                </a:solidFill>
              </a:rPr>
              <a:t>Yönetici</a:t>
            </a:r>
            <a:r>
              <a:rPr lang="tr-TR" dirty="0"/>
              <a:t>, yönetim işini kendine meslek edinerek işletmenin sahibi haline gelmeden </a:t>
            </a:r>
            <a:r>
              <a:rPr lang="tr-TR" b="1" dirty="0"/>
              <a:t>girişimcinin yaptığı her işi yapan </a:t>
            </a:r>
            <a:r>
              <a:rPr lang="tr-TR" dirty="0"/>
              <a:t>ve bu hizmetleri karşılığında </a:t>
            </a:r>
            <a:r>
              <a:rPr lang="tr-TR" dirty="0">
                <a:solidFill>
                  <a:srgbClr val="C00000"/>
                </a:solidFill>
              </a:rPr>
              <a:t>ücret</a:t>
            </a:r>
            <a:r>
              <a:rPr lang="tr-TR" dirty="0"/>
              <a:t> alan kişidir. </a:t>
            </a:r>
            <a:endParaRPr lang="tr-TR" dirty="0" smtClean="0"/>
          </a:p>
          <a:p>
            <a:pPr algn="just"/>
            <a:r>
              <a:rPr lang="tr-TR" dirty="0" smtClean="0">
                <a:solidFill>
                  <a:srgbClr val="00B050"/>
                </a:solidFill>
              </a:rPr>
              <a:t>Girişimci </a:t>
            </a:r>
            <a:r>
              <a:rPr lang="tr-TR" dirty="0"/>
              <a:t>ise emek, sermaye, hammadde ve diğer üretim faktörlerini bir araya getiren; risk alan ve bu riskin karşılığında kar elde eden kişidir.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4162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ile Yönetici </a:t>
            </a:r>
            <a:r>
              <a:rPr lang="tr-TR" dirty="0" smtClean="0"/>
              <a:t>Arasındaki </a:t>
            </a:r>
            <a:r>
              <a:rPr lang="tr-TR" dirty="0"/>
              <a:t>Farklar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Girişimcilik kavramını farklı yazarlar farklı şekilde tanımlamakla birlikte Girişimci denilince akla şu </a:t>
            </a:r>
            <a:r>
              <a:rPr lang="tr-TR" b="1" dirty="0"/>
              <a:t>3 anlayış </a:t>
            </a:r>
            <a:r>
              <a:rPr lang="tr-TR" dirty="0"/>
              <a:t>gelmektedir: </a:t>
            </a:r>
            <a:endParaRPr lang="tr-TR" dirty="0" smtClean="0"/>
          </a:p>
          <a:p>
            <a:pPr lvl="1" algn="just"/>
            <a:r>
              <a:rPr lang="tr-TR" dirty="0"/>
              <a:t>İş yapan </a:t>
            </a:r>
            <a:r>
              <a:rPr lang="tr-TR" dirty="0" smtClean="0"/>
              <a:t>kişi</a:t>
            </a:r>
          </a:p>
          <a:p>
            <a:pPr lvl="1" algn="just"/>
            <a:r>
              <a:rPr lang="tr-TR" dirty="0" smtClean="0"/>
              <a:t>Hizmeti </a:t>
            </a:r>
            <a:r>
              <a:rPr lang="tr-TR" dirty="0"/>
              <a:t>yapan, üreten, satan veya alıp satan </a:t>
            </a:r>
            <a:r>
              <a:rPr lang="tr-TR" dirty="0" smtClean="0"/>
              <a:t>kişi</a:t>
            </a:r>
          </a:p>
          <a:p>
            <a:pPr lvl="1" algn="just"/>
            <a:r>
              <a:rPr lang="tr-TR" dirty="0" smtClean="0"/>
              <a:t>Bağımsız </a:t>
            </a:r>
            <a:r>
              <a:rPr lang="tr-TR" dirty="0"/>
              <a:t>bir iş </a:t>
            </a:r>
            <a:r>
              <a:rPr lang="tr-TR" dirty="0" smtClean="0"/>
              <a:t>sahibi</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90345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ile Yönetici </a:t>
            </a:r>
            <a:r>
              <a:rPr lang="tr-TR" dirty="0" smtClean="0"/>
              <a:t>Arasındaki </a:t>
            </a:r>
            <a:r>
              <a:rPr lang="tr-TR" dirty="0"/>
              <a:t>Farklar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Farklı tanımlara bakıldığında </a:t>
            </a:r>
            <a:r>
              <a:rPr lang="tr-TR" b="1" dirty="0"/>
              <a:t>3 tanım türü </a:t>
            </a:r>
            <a:r>
              <a:rPr lang="tr-TR" dirty="0"/>
              <a:t>görülmektedir: </a:t>
            </a:r>
          </a:p>
          <a:p>
            <a:pPr algn="just">
              <a:buFont typeface="Wingdings" panose="05000000000000000000" pitchFamily="2" charset="2"/>
              <a:buChar char="v"/>
            </a:pPr>
            <a:r>
              <a:rPr lang="tr-TR" b="1" dirty="0" smtClean="0"/>
              <a:t>Değere-Dayalı </a:t>
            </a:r>
            <a:r>
              <a:rPr lang="tr-TR" b="1" dirty="0"/>
              <a:t>Tanım: </a:t>
            </a:r>
            <a:r>
              <a:rPr lang="tr-TR" dirty="0"/>
              <a:t>‘Girişimi sayesinde değer yaratan kişi’ </a:t>
            </a:r>
          </a:p>
          <a:p>
            <a:pPr algn="just">
              <a:buFont typeface="Wingdings" panose="05000000000000000000" pitchFamily="2" charset="2"/>
              <a:buChar char="v"/>
            </a:pPr>
            <a:r>
              <a:rPr lang="tr-TR" b="1" dirty="0" smtClean="0"/>
              <a:t>Özelliklere </a:t>
            </a:r>
            <a:r>
              <a:rPr lang="tr-TR" b="1" dirty="0"/>
              <a:t>Dayalı Tanım: </a:t>
            </a:r>
            <a:r>
              <a:rPr lang="tr-TR" dirty="0"/>
              <a:t>Girişimci kendine özgü bireysel beceri, özellik istidat ve tecrübeler sayesinde başarılı, yaratıcı ve buluşçu iş lideri olabilen kişidir. </a:t>
            </a:r>
          </a:p>
          <a:p>
            <a:pPr algn="just">
              <a:buFont typeface="Wingdings" panose="05000000000000000000" pitchFamily="2" charset="2"/>
              <a:buChar char="v"/>
            </a:pPr>
            <a:r>
              <a:rPr lang="tr-TR" b="1" dirty="0" smtClean="0"/>
              <a:t>Davranışa-Dayalı </a:t>
            </a:r>
            <a:r>
              <a:rPr lang="tr-TR" b="1" dirty="0"/>
              <a:t>Tanım</a:t>
            </a:r>
            <a:r>
              <a:rPr lang="tr-TR" dirty="0"/>
              <a:t>: Girişimci bir girişimi harekete geçiren, bunun için gerekli kaynakları </a:t>
            </a:r>
            <a:r>
              <a:rPr lang="tr-TR" dirty="0" smtClean="0"/>
              <a:t>bir araya </a:t>
            </a:r>
            <a:r>
              <a:rPr lang="tr-TR" dirty="0"/>
              <a:t>getiren ve risk alabilen kişidir. </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92151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Girişimci ile Yönetici </a:t>
            </a:r>
            <a:r>
              <a:rPr lang="tr-TR" dirty="0" smtClean="0"/>
              <a:t>Arasındaki </a:t>
            </a:r>
            <a:r>
              <a:rPr lang="tr-TR" dirty="0"/>
              <a:t>Farklar</a:t>
            </a:r>
          </a:p>
        </p:txBody>
      </p:sp>
      <p:sp>
        <p:nvSpPr>
          <p:cNvPr id="3" name="İçerik Yer Tutucusu 2"/>
          <p:cNvSpPr>
            <a:spLocks noGrp="1"/>
          </p:cNvSpPr>
          <p:nvPr>
            <p:ph idx="1"/>
          </p:nvPr>
        </p:nvSpPr>
        <p:spPr>
          <a:xfrm>
            <a:off x="1484310" y="1996225"/>
            <a:ext cx="10018713" cy="4378817"/>
          </a:xfrm>
        </p:spPr>
        <p:txBody>
          <a:bodyPr>
            <a:normAutofit/>
          </a:bodyPr>
          <a:lstStyle/>
          <a:p>
            <a:pPr algn="just"/>
            <a:r>
              <a:rPr lang="tr-TR" dirty="0"/>
              <a:t>Girişimciler ayrıca şu kavramlarla oldukça ilgilidirler: </a:t>
            </a:r>
          </a:p>
          <a:p>
            <a:pPr algn="just"/>
            <a:r>
              <a:rPr lang="tr-TR" dirty="0" smtClean="0"/>
              <a:t>Başarı </a:t>
            </a:r>
          </a:p>
          <a:p>
            <a:pPr algn="just"/>
            <a:r>
              <a:rPr lang="tr-TR" dirty="0" smtClean="0"/>
              <a:t>Kar </a:t>
            </a:r>
          </a:p>
          <a:p>
            <a:pPr algn="just"/>
            <a:r>
              <a:rPr lang="tr-TR" dirty="0" smtClean="0"/>
              <a:t>Refah </a:t>
            </a:r>
            <a:r>
              <a:rPr lang="tr-TR" dirty="0"/>
              <a:t>yaratma </a:t>
            </a:r>
          </a:p>
          <a:p>
            <a:pPr algn="just"/>
            <a:r>
              <a:rPr lang="tr-TR" dirty="0" smtClean="0"/>
              <a:t>Toplumda </a:t>
            </a:r>
            <a:r>
              <a:rPr lang="tr-TR" dirty="0"/>
              <a:t>iz bırakma</a:t>
            </a:r>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8700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TotalTime>
  <Words>1360</Words>
  <Application>Microsoft Office PowerPoint</Application>
  <PresentationFormat>Geniş ekran</PresentationFormat>
  <Paragraphs>224</Paragraphs>
  <Slides>28</Slides>
  <Notes>27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Corbel</vt:lpstr>
      <vt:lpstr>Wingdings</vt:lpstr>
      <vt:lpstr>Paralaks</vt:lpstr>
      <vt:lpstr>GİRİŞİMCİLİK KAVRAMLARI DEVAMI</vt:lpstr>
      <vt:lpstr>Girişimci Kimdir ?</vt:lpstr>
      <vt:lpstr>Girişimci Kimdir ?</vt:lpstr>
      <vt:lpstr>Girişimci Kimdir ?</vt:lpstr>
      <vt:lpstr>Yöneticilik Kavramı</vt:lpstr>
      <vt:lpstr>Girişimci ile Yönetici Arasındaki Farklar</vt:lpstr>
      <vt:lpstr>Girişimci ile Yönetici Arasındaki Farklar</vt:lpstr>
      <vt:lpstr>Girişimci ile Yönetici Arasındaki Farklar</vt:lpstr>
      <vt:lpstr>Girişimci ile Yönetici Arasındaki Farklar</vt:lpstr>
      <vt:lpstr>Girişimci Olma Nedenleri Ve Girişimciliğin Fonksiyonları</vt:lpstr>
      <vt:lpstr>Girişimci Olma Nedenleri Ve Girişimciliğin Fonksiyonları</vt:lpstr>
      <vt:lpstr>Girişimci Olma Nedenleri Ve Girişimciliğin Fonksiyonları</vt:lpstr>
      <vt:lpstr>Ücretle Çalışmanın Avantajları</vt:lpstr>
      <vt:lpstr>Ücretle Çalışmanın Dezavantajları</vt:lpstr>
      <vt:lpstr>Temel Girişimcilik Fonksiyonları</vt:lpstr>
      <vt:lpstr>Temel Girişimcilik Fonksiyonları</vt:lpstr>
      <vt:lpstr>Temel Girişimcilik Fonksiyonları</vt:lpstr>
      <vt:lpstr>Temel Girişimcilik Fonksiyonları</vt:lpstr>
      <vt:lpstr>Temel Girişimcilik Fonksiyonları</vt:lpstr>
      <vt:lpstr>Girişimcilerde Bulunması Gereken Özellikler</vt:lpstr>
      <vt:lpstr>Girişimcilerde Bulunması Gereken Özellikler</vt:lpstr>
      <vt:lpstr>Girişimcilerde Bulunması Gereken Özellikler</vt:lpstr>
      <vt:lpstr>Girişimcilerde Bulunması Gereken Beceriler</vt:lpstr>
      <vt:lpstr>Girişimcilerde Bulunması Gereken Beceriler</vt:lpstr>
      <vt:lpstr>Girişimcilerde Bulunması Gereken Beceriler</vt:lpstr>
      <vt:lpstr>Girişimcilerde Bulunması Gereken Beceriler</vt:lpstr>
      <vt:lpstr>Girişimciliğin Gerekliliği </vt:lpstr>
      <vt:lpstr>Girişimciliğin Gerekliliği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GİRİŞİMCİLİK KAVRAMLARI DEVAMI</dc:title>
  <dc:creator>Hp</dc:creator>
  <cp:lastModifiedBy>Hp</cp:lastModifiedBy>
  <cp:revision>45</cp:revision>
  <dcterms:created xsi:type="dcterms:W3CDTF">2016-03-08T19:00:23Z</dcterms:created>
  <dcterms:modified xsi:type="dcterms:W3CDTF">2016-03-09T07:48:04Z</dcterms:modified>
</cp:coreProperties>
</file>