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39"/>
  </p:notesMasterIdLst>
  <p:sldIdLst>
    <p:sldId id="256" r:id="rId2"/>
    <p:sldId id="29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-96" y="-5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876ED-6C44-4A1F-81F9-6836908D48E5}" type="datetimeFigureOut">
              <a:rPr lang="tr-TR" smtClean="0"/>
              <a:t>23.03.2016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D19AF-F67D-4492-AB17-6206726847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3392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D19AF-F67D-4492-AB17-6206726847D3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7995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D19AF-F67D-4492-AB17-6206726847D3}" type="slidenum">
              <a:rPr lang="tr-TR" smtClean="0"/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18541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D19AF-F67D-4492-AB17-6206726847D3}" type="slidenum">
              <a:rPr lang="tr-TR" smtClean="0"/>
              <a:t>34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0165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D19AF-F67D-4492-AB17-6206726847D3}" type="slidenum">
              <a:rPr lang="tr-TR" smtClean="0"/>
              <a:t>35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27832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D19AF-F67D-4492-AB17-6206726847D3}" type="slidenum">
              <a:rPr lang="tr-TR" smtClean="0"/>
              <a:t>36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63181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D19AF-F67D-4492-AB17-6206726847D3}" type="slidenum">
              <a:rPr lang="tr-TR" smtClean="0"/>
              <a:t>37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2751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D19AF-F67D-4492-AB17-6206726847D3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3262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D19AF-F67D-4492-AB17-6206726847D3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0417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D19AF-F67D-4492-AB17-6206726847D3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2874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D19AF-F67D-4492-AB17-6206726847D3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636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D19AF-F67D-4492-AB17-6206726847D3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0030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D19AF-F67D-4492-AB17-6206726847D3}" type="slidenum">
              <a:rPr lang="tr-TR" smtClean="0"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5880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D19AF-F67D-4492-AB17-6206726847D3}" type="slidenum">
              <a:rPr lang="tr-TR" smtClean="0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8731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D19AF-F67D-4492-AB17-6206726847D3}" type="slidenum">
              <a:rPr lang="tr-TR" smtClean="0"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0957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EE69-D44C-45F7-B643-4A6D9D1CBDE9}" type="datetime1">
              <a:rPr lang="tr-TR" smtClean="0"/>
              <a:t>23.03.2016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ECE4F8E-B784-475C-847E-FA4328D066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8237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31E58-875E-40DA-859A-FCC40F1A3A5B}" type="datetime1">
              <a:rPr lang="tr-TR" smtClean="0"/>
              <a:t>23.03.2016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ECE4F8E-B784-475C-847E-FA4328D066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141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0033-1434-4136-B790-641301BEF22A}" type="datetime1">
              <a:rPr lang="tr-TR" smtClean="0"/>
              <a:t>23.03.2016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ECE4F8E-B784-475C-847E-FA4328D06630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637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255A-D5C0-435B-9369-56FDAE2EAD22}" type="datetime1">
              <a:rPr lang="tr-TR" smtClean="0"/>
              <a:t>23.03.2016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ECE4F8E-B784-475C-847E-FA4328D066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9613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93F47-2D2B-444E-A0E3-22B66B55DE21}" type="datetime1">
              <a:rPr lang="tr-TR" smtClean="0"/>
              <a:t>23.03.2016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ECE4F8E-B784-475C-847E-FA4328D06630}" type="slidenum">
              <a:rPr lang="tr-TR" smtClean="0"/>
              <a:t>‹#›</a:t>
            </a:fld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5914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F0883-B4BB-4A1F-B0E4-82380B2C68A3}" type="datetime1">
              <a:rPr lang="tr-TR" smtClean="0"/>
              <a:t>23.03.2016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ECE4F8E-B784-475C-847E-FA4328D066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1880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D1BE-D5C9-4F4A-B9F8-733F3EA750CA}" type="datetime1">
              <a:rPr lang="tr-TR" smtClean="0"/>
              <a:t>23.03.2016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4F8E-B784-475C-847E-FA4328D066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5203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B854-A267-4159-8FA3-E8AA7388DB7D}" type="datetime1">
              <a:rPr lang="tr-TR" smtClean="0"/>
              <a:t>23.03.2016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4F8E-B784-475C-847E-FA4328D066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4698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3D32-8DD8-48B9-9FDB-EB2F1F541C77}" type="datetime1">
              <a:rPr lang="tr-TR" smtClean="0"/>
              <a:t>23.03.2016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4F8E-B784-475C-847E-FA4328D066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5574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2C65-0F80-4EC7-8208-67203D7789F3}" type="datetime1">
              <a:rPr lang="tr-TR" smtClean="0"/>
              <a:t>23.03.2016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ECE4F8E-B784-475C-847E-FA4328D066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6296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C705E-0C93-4BD7-AAF3-724201230141}" type="datetime1">
              <a:rPr lang="tr-TR" smtClean="0"/>
              <a:t>23.03.2016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ECE4F8E-B784-475C-847E-FA4328D066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4281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D6C3D-E981-4B07-B82A-7CA0F5C1BCF8}" type="datetime1">
              <a:rPr lang="tr-TR" smtClean="0"/>
              <a:t>23.03.2016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ECE4F8E-B784-475C-847E-FA4328D066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2833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637D3-87AB-4D57-8F7A-944E61DF9CE8}" type="datetime1">
              <a:rPr lang="tr-TR" smtClean="0"/>
              <a:t>23.03.2016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4F8E-B784-475C-847E-FA4328D066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3015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C338-8C09-4011-A8B5-3FB24A74FE6A}" type="datetime1">
              <a:rPr lang="tr-TR" smtClean="0"/>
              <a:t>23.03.2016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4F8E-B784-475C-847E-FA4328D066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3928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4A4D-BD38-4D4D-8A19-407057F6EFBD}" type="datetime1">
              <a:rPr lang="tr-TR" smtClean="0"/>
              <a:t>23.03.2016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4F8E-B784-475C-847E-FA4328D066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4006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61B16-9F75-4CF7-B756-01C87435AF8A}" type="datetime1">
              <a:rPr lang="tr-TR" smtClean="0"/>
              <a:t>23.03.2016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ECE4F8E-B784-475C-847E-FA4328D066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5032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BD500-09E6-46D8-981C-5D90AE478D73}" type="datetime1">
              <a:rPr lang="tr-TR" smtClean="0"/>
              <a:t>23.03.2016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ECE4F8E-B784-475C-847E-FA4328D066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035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2589213" y="1136174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tr-TR" sz="6000" dirty="0" smtClean="0"/>
              <a:t>Girişim ve Girişimcilik Kavramları</a:t>
            </a:r>
            <a:endParaRPr lang="tr-TR" sz="60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tr-TR" dirty="0" smtClean="0"/>
          </a:p>
          <a:p>
            <a:pPr algn="r"/>
            <a:endParaRPr lang="tr-TR" dirty="0"/>
          </a:p>
          <a:p>
            <a:pPr algn="r"/>
            <a:r>
              <a:rPr lang="tr-TR" dirty="0" err="1" smtClean="0"/>
              <a:t>Arş.Gör</a:t>
            </a:r>
            <a:r>
              <a:rPr lang="tr-TR" dirty="0" smtClean="0"/>
              <a:t>. Canan TAŞTİMUR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3425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tr-TR" dirty="0" smtClean="0"/>
              <a:t>Girişimcilik Özellikleri ve Girişimcilik Türleri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9530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Ç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eşitli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araştırmalara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göre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başarılı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girişimcilik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özellikleri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olarak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şunlar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sayılmaktadır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tr-T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64770" lvl="0" algn="just">
              <a:lnSpc>
                <a:spcPct val="160000"/>
              </a:lnSpc>
              <a:spcBef>
                <a:spcPts val="650"/>
              </a:spcBef>
              <a:buClr>
                <a:srgbClr val="0D0D0D"/>
              </a:buClr>
              <a:buSzPts val="1000"/>
              <a:buFont typeface="Arial" panose="020B0604020202020204" pitchFamily="34" charset="0"/>
              <a:buAutoNum type="arabicPeriod"/>
              <a:tabLst>
                <a:tab pos="332105" algn="l"/>
              </a:tabLst>
            </a:pPr>
            <a:r>
              <a:rPr lang="en-US" sz="2100" b="1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İş</a:t>
            </a:r>
            <a:r>
              <a:rPr lang="en-US" sz="2100" b="1" spc="-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ve </a:t>
            </a:r>
            <a:r>
              <a:rPr lang="en-US" sz="2100" b="1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görevlere</a:t>
            </a:r>
            <a:r>
              <a:rPr lang="en-US" sz="2100" b="1" spc="-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100" b="1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bağlanma</a:t>
            </a:r>
            <a:r>
              <a:rPr lang="en-US" sz="2100" b="1" spc="-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1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Girişimciler</a:t>
            </a:r>
            <a:r>
              <a:rPr lang="en-US" sz="2100" spc="-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1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başladıkları</a:t>
            </a:r>
            <a:r>
              <a:rPr lang="en-US" sz="2100" spc="-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1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işi</a:t>
            </a:r>
            <a:r>
              <a:rPr lang="en-US" sz="2100" spc="-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1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yarım</a:t>
            </a:r>
            <a:r>
              <a:rPr lang="en-US" sz="2100" spc="-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1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bırakmazlar</a:t>
            </a:r>
            <a:r>
              <a:rPr lang="en-US" sz="2100" spc="-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. </a:t>
            </a:r>
            <a:r>
              <a:rPr lang="en-US" sz="21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Başarının</a:t>
            </a:r>
            <a:r>
              <a:rPr lang="en-US" sz="2100" spc="-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1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kolay</a:t>
            </a:r>
            <a:r>
              <a:rPr lang="en-US" sz="2100" spc="-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ve </a:t>
            </a:r>
            <a:r>
              <a:rPr lang="en-US" sz="21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çabuk</a:t>
            </a:r>
            <a:r>
              <a:rPr lang="en-US" sz="2100" spc="-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1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elde</a:t>
            </a:r>
            <a:r>
              <a:rPr lang="en-US" sz="2100" spc="-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1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edilemeyeceğini</a:t>
            </a:r>
            <a:r>
              <a:rPr lang="en-US" sz="2100" spc="-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1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bilen</a:t>
            </a:r>
            <a:r>
              <a:rPr lang="en-US" sz="2100" spc="-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1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başarılı</a:t>
            </a:r>
            <a:r>
              <a:rPr lang="en-US" sz="2100" spc="-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bir </a:t>
            </a:r>
            <a:r>
              <a:rPr lang="en-US" sz="21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girişimci</a:t>
            </a:r>
            <a:r>
              <a:rPr lang="en-US" sz="2100" spc="-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en-US" sz="21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işi</a:t>
            </a:r>
            <a:r>
              <a:rPr lang="en-US" sz="2100" spc="-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1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şansa</a:t>
            </a:r>
            <a:r>
              <a:rPr lang="en-US" sz="2100" spc="-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1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bırakmadan</a:t>
            </a:r>
            <a:r>
              <a:rPr lang="en-US" sz="2100" spc="-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1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projelerini</a:t>
            </a:r>
            <a:r>
              <a:rPr lang="en-US" sz="2100" spc="-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1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başarılı</a:t>
            </a:r>
            <a:r>
              <a:rPr lang="en-US" sz="2100" spc="-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bir şekilde </a:t>
            </a:r>
            <a:r>
              <a:rPr lang="en-US" sz="21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tamamlayıncaya</a:t>
            </a:r>
            <a:r>
              <a:rPr lang="en-US" sz="2100" spc="-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1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kadar</a:t>
            </a:r>
            <a:r>
              <a:rPr lang="en-US" sz="2100" spc="-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1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büyük</a:t>
            </a:r>
            <a:r>
              <a:rPr lang="en-US" sz="2100" spc="-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bir </a:t>
            </a:r>
            <a:r>
              <a:rPr lang="en-US" sz="21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gayret</a:t>
            </a:r>
            <a:r>
              <a:rPr lang="en-US" sz="2100" spc="-15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1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gösterirler</a:t>
            </a:r>
            <a:r>
              <a:rPr lang="en-US" sz="2100" spc="-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tr-TR" sz="2800" spc="-5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 algn="just">
              <a:lnSpc>
                <a:spcPct val="160000"/>
              </a:lnSpc>
              <a:spcBef>
                <a:spcPts val="10"/>
              </a:spcBef>
              <a:buClr>
                <a:srgbClr val="0D0D0D"/>
              </a:buClr>
              <a:buSzPts val="1000"/>
              <a:buFont typeface="Arial" panose="020B0604020202020204" pitchFamily="34" charset="0"/>
              <a:buAutoNum type="arabicPeriod"/>
              <a:tabLst>
                <a:tab pos="332105" algn="l"/>
              </a:tabLst>
            </a:pPr>
            <a:r>
              <a:rPr lang="en-US" sz="2100" b="1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Belirsizlikle</a:t>
            </a:r>
            <a:r>
              <a:rPr lang="en-US" sz="2100" b="1" spc="10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100" b="1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yaşama</a:t>
            </a:r>
            <a:r>
              <a:rPr lang="en-US" sz="2100" b="1" spc="80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100" b="1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becerisi</a:t>
            </a:r>
            <a:r>
              <a:rPr lang="en-US" sz="2100" b="1" spc="7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100" b="1" spc="-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ve</a:t>
            </a:r>
            <a:r>
              <a:rPr lang="en-US" sz="2100" b="1" spc="90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100" b="1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orta</a:t>
            </a:r>
            <a:r>
              <a:rPr lang="en-US" sz="2100" b="1" spc="7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100" b="1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düzeyde</a:t>
            </a:r>
            <a:r>
              <a:rPr lang="en-US" sz="2100" b="1" spc="90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100" b="1" spc="-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risk</a:t>
            </a:r>
            <a:r>
              <a:rPr lang="en-US" sz="2100" b="1" spc="9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100" b="1" spc="-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alma</a:t>
            </a:r>
            <a:r>
              <a:rPr lang="en-US" sz="2100" spc="-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  <a:r>
              <a:rPr lang="en-US" sz="2100" spc="7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1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İnsanlar</a:t>
            </a:r>
            <a:r>
              <a:rPr lang="en-US" sz="2100" spc="8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1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farklı</a:t>
            </a:r>
            <a:r>
              <a:rPr lang="en-US" sz="2100" spc="80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1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özelliklere</a:t>
            </a:r>
            <a:r>
              <a:rPr lang="en-US" sz="2100" spc="80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1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sahip</a:t>
            </a:r>
            <a:r>
              <a:rPr lang="en-US" sz="2100" spc="7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1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oldukları</a:t>
            </a:r>
            <a:r>
              <a:rPr lang="en-US" sz="2100" spc="80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100" spc="-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için</a:t>
            </a:r>
            <a:r>
              <a:rPr lang="en-US" sz="2100" spc="7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1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kimileri</a:t>
            </a:r>
            <a:r>
              <a:rPr lang="en-US" sz="2100" spc="80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1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büyük</a:t>
            </a:r>
            <a:r>
              <a:rPr lang="en-US" sz="2100" spc="9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1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risklere</a:t>
            </a:r>
            <a:r>
              <a:rPr lang="en-US" sz="2100" spc="80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1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girmeyi</a:t>
            </a:r>
            <a:r>
              <a:rPr lang="en-US" sz="2100" spc="90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1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tercih</a:t>
            </a:r>
            <a:r>
              <a:rPr lang="en-US" sz="2100" spc="80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1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ederken</a:t>
            </a:r>
            <a:r>
              <a:rPr lang="en-US" sz="2100" spc="6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1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kimileri</a:t>
            </a:r>
            <a:r>
              <a:rPr lang="en-US" sz="2100" spc="100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1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ise</a:t>
            </a:r>
            <a:r>
              <a:rPr lang="en-US" sz="2100" spc="7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1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bunu</a:t>
            </a:r>
            <a:r>
              <a:rPr lang="en-US" sz="2100" spc="7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1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göze</a:t>
            </a:r>
            <a:r>
              <a:rPr lang="en-US" sz="2100" spc="7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1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alamazlar</a:t>
            </a:r>
            <a:r>
              <a:rPr lang="en-US" sz="2100" spc="-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r>
              <a:rPr lang="en-US" sz="2100" spc="7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1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Aslında</a:t>
            </a:r>
            <a:r>
              <a:rPr lang="en-US" sz="2100" spc="80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100" spc="-5" dirty="0" err="1" smtClean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başarılı</a:t>
            </a:r>
            <a:r>
              <a:rPr lang="tr-TR" sz="2100" spc="-5" dirty="0" smtClean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100" dirty="0" err="1" smtClean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girişimcilerin</a:t>
            </a:r>
            <a:r>
              <a:rPr lang="en-US" sz="2100" dirty="0" smtClean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100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büyük</a:t>
            </a:r>
            <a:r>
              <a:rPr lang="en-US" sz="2100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bir kısmı </a:t>
            </a:r>
            <a:r>
              <a:rPr lang="en-US" sz="2100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büyük</a:t>
            </a:r>
            <a:r>
              <a:rPr lang="en-US" sz="2100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100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risklere</a:t>
            </a:r>
            <a:r>
              <a:rPr lang="en-US" sz="2100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100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girmezler</a:t>
            </a:r>
            <a:r>
              <a:rPr lang="en-US" sz="2100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en-US" sz="2100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yani</a:t>
            </a:r>
            <a:r>
              <a:rPr lang="en-US" sz="2100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100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kumarbaz</a:t>
            </a:r>
            <a:r>
              <a:rPr lang="en-US" sz="2100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100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değildirler</a:t>
            </a:r>
            <a:r>
              <a:rPr lang="en-US" sz="2100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. </a:t>
            </a:r>
            <a:r>
              <a:rPr lang="en-US" sz="2100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Büyük</a:t>
            </a:r>
            <a:r>
              <a:rPr lang="en-US" sz="2100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100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riskler</a:t>
            </a:r>
            <a:r>
              <a:rPr lang="en-US" sz="2100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100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yerine</a:t>
            </a:r>
            <a:r>
              <a:rPr lang="en-US" sz="2100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100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orta</a:t>
            </a:r>
            <a:r>
              <a:rPr lang="en-US" sz="2100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100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düzeyde</a:t>
            </a:r>
            <a:r>
              <a:rPr lang="en-US" sz="2100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100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risklere</a:t>
            </a:r>
            <a:r>
              <a:rPr lang="en-US" sz="2100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100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girmeyi</a:t>
            </a:r>
            <a:r>
              <a:rPr lang="en-US" sz="2100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100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tercih</a:t>
            </a:r>
            <a:r>
              <a:rPr lang="en-US" sz="2100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100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ederler</a:t>
            </a:r>
            <a:r>
              <a:rPr lang="en-US" sz="2100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. (</a:t>
            </a:r>
            <a:r>
              <a:rPr lang="en-US" sz="2100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Türkcell-Sabancı</a:t>
            </a:r>
            <a:r>
              <a:rPr lang="en-US" sz="2100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100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örneği</a:t>
            </a:r>
            <a:r>
              <a:rPr lang="en-US" sz="2100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)</a:t>
            </a:r>
            <a:endParaRPr lang="tr-TR" sz="21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 algn="just"/>
            <a:endParaRPr lang="tr-TR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4F8E-B784-475C-847E-FA4328D06630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95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tr-TR" dirty="0" smtClean="0"/>
              <a:t>Girişimcilik Özellikleri ve Girişimcilik Türleri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9212" y="1983472"/>
            <a:ext cx="8915400" cy="4724400"/>
          </a:xfrm>
        </p:spPr>
        <p:txBody>
          <a:bodyPr>
            <a:normAutofit fontScale="92500"/>
          </a:bodyPr>
          <a:lstStyle/>
          <a:p>
            <a:pPr marL="457200" lvl="0" indent="-457200" algn="just">
              <a:spcBef>
                <a:spcPts val="650"/>
              </a:spcBef>
              <a:buClr>
                <a:srgbClr val="0D0D0D"/>
              </a:buClr>
              <a:buSzPts val="1000"/>
              <a:buFont typeface="+mj-lt"/>
              <a:buAutoNum type="arabicPeriod" startAt="3"/>
              <a:tabLst>
                <a:tab pos="295275" algn="l"/>
              </a:tabLst>
            </a:pPr>
            <a:r>
              <a:rPr lang="en-US" sz="2400" b="1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Fırsatları</a:t>
            </a:r>
            <a:r>
              <a:rPr lang="en-US" sz="2400" b="1" spc="-30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b="1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yakalama</a:t>
            </a:r>
            <a:r>
              <a:rPr lang="en-US" sz="2400" b="1" spc="-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  <a:r>
              <a:rPr lang="en-US" sz="2400" b="1" spc="-3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Girişimcileri</a:t>
            </a:r>
            <a:r>
              <a:rPr lang="en-US" sz="2400" spc="-1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diğer</a:t>
            </a:r>
            <a:r>
              <a:rPr lang="en-US" sz="2400" spc="-30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bireylerden</a:t>
            </a:r>
            <a:r>
              <a:rPr lang="en-US" sz="2400" spc="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ayıran</a:t>
            </a:r>
            <a:r>
              <a:rPr lang="en-US" sz="2400" spc="-1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belki</a:t>
            </a:r>
            <a:r>
              <a:rPr lang="en-US" sz="2400" spc="-50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de</a:t>
            </a:r>
            <a:r>
              <a:rPr lang="en-US" sz="2400" spc="-3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en</a:t>
            </a:r>
            <a:r>
              <a:rPr lang="en-US" sz="2400" spc="-3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önemli</a:t>
            </a:r>
            <a:r>
              <a:rPr lang="en-US" sz="2400" spc="-50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özellik</a:t>
            </a:r>
            <a:r>
              <a:rPr lang="en-US" sz="2400" spc="-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,</a:t>
            </a:r>
            <a:r>
              <a:rPr lang="en-US" sz="2400" spc="-1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potansiyel</a:t>
            </a:r>
            <a:r>
              <a:rPr lang="en-US" sz="2400" spc="-10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fırsatları</a:t>
            </a:r>
            <a:r>
              <a:rPr lang="en-US" sz="2400" spc="-40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daha</a:t>
            </a:r>
            <a:r>
              <a:rPr lang="en-US" sz="2400" spc="-4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çabuk</a:t>
            </a:r>
            <a:r>
              <a:rPr lang="en-US" sz="2400" spc="-40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görüp</a:t>
            </a:r>
            <a:r>
              <a:rPr lang="en-US" sz="2400" spc="-3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değerlendirebilmesidir</a:t>
            </a:r>
            <a:r>
              <a:rPr lang="en-US" sz="2400" spc="-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tr-TR" sz="2400" spc="-5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 algn="just">
              <a:spcBef>
                <a:spcPts val="650"/>
              </a:spcBef>
              <a:buClr>
                <a:srgbClr val="0D0D0D"/>
              </a:buClr>
              <a:buSzPts val="1000"/>
              <a:buFont typeface="Arial" panose="020B0604020202020204" pitchFamily="34" charset="0"/>
              <a:buAutoNum type="arabicPeriod" startAt="3"/>
              <a:tabLst>
                <a:tab pos="295275" algn="l"/>
              </a:tabLst>
            </a:pPr>
            <a:r>
              <a:rPr lang="en-US" sz="2400" b="1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Objektif</a:t>
            </a:r>
            <a:r>
              <a:rPr lang="en-US" sz="2400" b="1" spc="-4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b="1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olma</a:t>
            </a:r>
            <a:r>
              <a:rPr lang="en-US" sz="2400" b="1" spc="-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  <a:r>
              <a:rPr lang="en-US" sz="2400" b="1" spc="-3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Girişimciler</a:t>
            </a:r>
            <a:r>
              <a:rPr lang="en-US" sz="2400" spc="-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işlerini</a:t>
            </a:r>
            <a:r>
              <a:rPr lang="en-US" sz="2400" spc="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yürütürken</a:t>
            </a:r>
            <a:r>
              <a:rPr lang="en-US" sz="2400" spc="-2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duygusal</a:t>
            </a:r>
            <a:r>
              <a:rPr lang="en-US" sz="2400" spc="-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olmaktan</a:t>
            </a:r>
            <a:r>
              <a:rPr lang="en-US" sz="2400" spc="-4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10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ziyade</a:t>
            </a:r>
            <a:r>
              <a:rPr lang="en-US" sz="2400" spc="1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kararlarını</a:t>
            </a:r>
            <a:r>
              <a:rPr lang="en-US" sz="2400" spc="-3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objektif</a:t>
            </a:r>
            <a:r>
              <a:rPr lang="en-US" sz="2400" spc="-3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olarak</a:t>
            </a:r>
            <a:r>
              <a:rPr lang="en-US" sz="2400" spc="-1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alırlar</a:t>
            </a:r>
            <a:r>
              <a:rPr lang="en-US" sz="2400" spc="-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r>
              <a:rPr lang="en-US" sz="2400" spc="-1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Arkadaş</a:t>
            </a:r>
            <a:r>
              <a:rPr lang="en-US" sz="2400" spc="-40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1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veya</a:t>
            </a:r>
            <a:r>
              <a:rPr lang="en-US" sz="2400" spc="10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akraba</a:t>
            </a:r>
            <a:r>
              <a:rPr lang="en-US" sz="2400" spc="-4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ile</a:t>
            </a:r>
            <a:r>
              <a:rPr lang="en-US" sz="2400" spc="-1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çalışma</a:t>
            </a:r>
            <a:r>
              <a:rPr lang="en-US" sz="2400" spc="-4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yerine</a:t>
            </a:r>
            <a:r>
              <a:rPr lang="en-US" sz="2400" spc="10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uzmanlarla</a:t>
            </a:r>
            <a:r>
              <a:rPr lang="en-US" sz="2400" spc="-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çalışmayı</a:t>
            </a:r>
            <a:r>
              <a:rPr lang="en-US" sz="2400" spc="-10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tercih</a:t>
            </a:r>
            <a:r>
              <a:rPr lang="en-US" sz="2400" spc="-2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ederler</a:t>
            </a:r>
            <a:r>
              <a:rPr lang="en-US" sz="2400" spc="-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tr-TR" sz="2400" spc="-5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 algn="just">
              <a:spcBef>
                <a:spcPts val="650"/>
              </a:spcBef>
              <a:buClr>
                <a:srgbClr val="0D0D0D"/>
              </a:buClr>
              <a:buSzPts val="1000"/>
              <a:buFont typeface="Arial" panose="020B0604020202020204" pitchFamily="34" charset="0"/>
              <a:buAutoNum type="arabicPeriod" startAt="3"/>
              <a:tabLst>
                <a:tab pos="295275" algn="l"/>
              </a:tabLst>
            </a:pPr>
            <a:r>
              <a:rPr lang="en-US" sz="2400" b="1" spc="-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Geri</a:t>
            </a:r>
            <a:r>
              <a:rPr lang="en-US" sz="2400" b="1" spc="-2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b="1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bildirim</a:t>
            </a:r>
            <a:r>
              <a:rPr lang="en-US" sz="2400" b="1" spc="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b="1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ihtiyacı</a:t>
            </a:r>
            <a:r>
              <a:rPr lang="en-US" sz="2400" b="1" spc="-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  <a:r>
              <a:rPr lang="en-US" sz="2400" b="1" spc="20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Girişimciler</a:t>
            </a:r>
            <a:r>
              <a:rPr lang="en-US" sz="2400" spc="-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yaptıkları</a:t>
            </a:r>
            <a:r>
              <a:rPr lang="en-US" sz="2400" spc="-10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işlerle</a:t>
            </a:r>
            <a:r>
              <a:rPr lang="en-US" sz="2400" spc="-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ilgili</a:t>
            </a:r>
            <a:r>
              <a:rPr lang="en-US" sz="2400" spc="1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olarak</a:t>
            </a:r>
            <a:r>
              <a:rPr lang="en-US" sz="2400" spc="-30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hemen</a:t>
            </a:r>
            <a:r>
              <a:rPr lang="en-US" sz="2400" spc="-40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geri</a:t>
            </a:r>
            <a:r>
              <a:rPr lang="en-US" sz="2400" spc="-30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bildirim</a:t>
            </a:r>
            <a:r>
              <a:rPr lang="en-US" sz="2400" spc="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isterler</a:t>
            </a:r>
            <a:r>
              <a:rPr lang="en-US" sz="2400" spc="-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r>
              <a:rPr lang="en-US" sz="2400" spc="-1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Buna</a:t>
            </a:r>
            <a:r>
              <a:rPr lang="en-US" sz="2400" spc="-2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göre</a:t>
            </a:r>
            <a:r>
              <a:rPr lang="en-US" sz="2400" spc="-3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elde</a:t>
            </a:r>
            <a:r>
              <a:rPr lang="en-US" sz="2400" spc="-1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edilen</a:t>
            </a:r>
            <a:r>
              <a:rPr lang="en-US" sz="2400" spc="-2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sonuçların</a:t>
            </a:r>
            <a:r>
              <a:rPr lang="en-US" sz="2400" spc="-20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1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iyi</a:t>
            </a:r>
            <a:r>
              <a:rPr lang="en-US" sz="2400" spc="1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1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veya</a:t>
            </a:r>
            <a:r>
              <a:rPr lang="en-US" sz="2400" spc="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kötü</a:t>
            </a:r>
            <a:r>
              <a:rPr lang="en-US" sz="2400" spc="-50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olması</a:t>
            </a:r>
            <a:r>
              <a:rPr lang="en-US" sz="2400" spc="-4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değil</a:t>
            </a:r>
            <a:r>
              <a:rPr lang="en-US" sz="2400" spc="-1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neyi</a:t>
            </a:r>
            <a:r>
              <a:rPr lang="en-US" sz="2400" spc="-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ne</a:t>
            </a:r>
            <a:r>
              <a:rPr lang="en-US" sz="2400" spc="-2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kadar</a:t>
            </a:r>
            <a:r>
              <a:rPr lang="en-US" sz="2400" spc="-4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başardığını</a:t>
            </a:r>
            <a:r>
              <a:rPr lang="en-US" sz="2400" spc="-3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bilmesi</a:t>
            </a:r>
            <a:r>
              <a:rPr lang="en-US" sz="2400" spc="-2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önem</a:t>
            </a:r>
            <a:r>
              <a:rPr lang="en-US" sz="2400" spc="-2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taşımaktadır</a:t>
            </a:r>
            <a:r>
              <a:rPr lang="en-US" sz="2400" spc="-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tr-TR" sz="2400" spc="-5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 algn="just">
              <a:spcBef>
                <a:spcPts val="650"/>
              </a:spcBef>
              <a:buClr>
                <a:srgbClr val="0D0D0D"/>
              </a:buClr>
              <a:buSzPts val="1000"/>
              <a:buFont typeface="Arial" panose="020B0604020202020204" pitchFamily="34" charset="0"/>
              <a:buAutoNum type="arabicPeriod" startAt="3"/>
              <a:tabLst>
                <a:tab pos="295275" algn="l"/>
              </a:tabLst>
            </a:pPr>
            <a:r>
              <a:rPr lang="en-US" sz="2400" b="1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İyimserlik</a:t>
            </a:r>
            <a:r>
              <a:rPr lang="en-US" sz="2400" b="1" spc="-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  <a:r>
              <a:rPr lang="en-US" sz="2400" b="1" spc="-3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Girişimciler</a:t>
            </a:r>
            <a:r>
              <a:rPr lang="en-US" sz="2400" spc="-10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devamlı</a:t>
            </a:r>
            <a:r>
              <a:rPr lang="en-US" sz="2400" spc="-50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olarak</a:t>
            </a:r>
            <a:r>
              <a:rPr lang="en-US" sz="2400" spc="-3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risk</a:t>
            </a:r>
            <a:r>
              <a:rPr lang="en-US" sz="2400" spc="-2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ve</a:t>
            </a:r>
            <a:r>
              <a:rPr lang="en-US" sz="2400" spc="-40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belirsizlik</a:t>
            </a:r>
            <a:r>
              <a:rPr lang="en-US" sz="2400" spc="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altında</a:t>
            </a:r>
            <a:r>
              <a:rPr lang="en-US" sz="2400" spc="-40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çalıştıkları</a:t>
            </a:r>
            <a:r>
              <a:rPr lang="en-US" sz="2400" spc="-4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için</a:t>
            </a:r>
            <a:r>
              <a:rPr lang="en-US" sz="2400" spc="-3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en</a:t>
            </a:r>
            <a:r>
              <a:rPr lang="en-US" sz="2400" spc="-40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kötü</a:t>
            </a:r>
            <a:r>
              <a:rPr lang="en-US" sz="2400" spc="-6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durumlarda</a:t>
            </a:r>
            <a:r>
              <a:rPr lang="en-US" sz="2400" spc="-6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bile</a:t>
            </a:r>
            <a:r>
              <a:rPr lang="en-US" sz="2400" spc="-2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iyimser</a:t>
            </a:r>
            <a:r>
              <a:rPr lang="en-US" sz="2400" spc="-10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olabilme</a:t>
            </a:r>
            <a:r>
              <a:rPr lang="en-US" sz="2400" spc="-40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özelliğine</a:t>
            </a:r>
            <a:r>
              <a:rPr lang="en-US" sz="2400" spc="-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sahip</a:t>
            </a:r>
            <a:r>
              <a:rPr lang="en-US" sz="2400" spc="-40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olarak</a:t>
            </a:r>
            <a:r>
              <a:rPr lang="en-US" sz="2400" spc="-3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mücadele</a:t>
            </a:r>
            <a:r>
              <a:rPr lang="en-US" sz="2400" spc="-6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güçlerini</a:t>
            </a:r>
            <a:r>
              <a:rPr lang="en-US" sz="2400" spc="-3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zinde</a:t>
            </a:r>
            <a:r>
              <a:rPr lang="en-US" sz="2400" spc="-2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tutarlar</a:t>
            </a:r>
            <a:r>
              <a:rPr lang="en-US" sz="2400" spc="-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tr-TR" sz="2400" spc="-5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 algn="just"/>
            <a:endParaRPr lang="tr-TR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4F8E-B784-475C-847E-FA4328D06630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410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tr-TR" dirty="0" smtClean="0"/>
              <a:t>Girişimcilik Özellikleri ve Girişimcilik Türleri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9212" y="1983472"/>
            <a:ext cx="8915400" cy="4724400"/>
          </a:xfrm>
        </p:spPr>
        <p:txBody>
          <a:bodyPr>
            <a:noAutofit/>
          </a:bodyPr>
          <a:lstStyle/>
          <a:p>
            <a:pPr marL="457200" marR="66040" lvl="0" indent="-457200" algn="just">
              <a:lnSpc>
                <a:spcPct val="156000"/>
              </a:lnSpc>
              <a:spcBef>
                <a:spcPts val="650"/>
              </a:spcBef>
              <a:buClr>
                <a:srgbClr val="0D0D0D"/>
              </a:buClr>
              <a:buSzPts val="1000"/>
              <a:buFont typeface="+mj-lt"/>
              <a:buAutoNum type="arabicPeriod" startAt="7"/>
              <a:tabLst>
                <a:tab pos="312420" algn="l"/>
              </a:tabLst>
            </a:pPr>
            <a:r>
              <a:rPr lang="en-US" sz="2200" b="1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Paraya</a:t>
            </a:r>
            <a:r>
              <a:rPr lang="en-US" sz="2200" b="1" spc="-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olan </a:t>
            </a:r>
            <a:r>
              <a:rPr lang="en-US" sz="2200" b="1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tutum</a:t>
            </a:r>
            <a:r>
              <a:rPr lang="en-US" sz="2200" b="1" spc="-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2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Girişimcilerde</a:t>
            </a:r>
            <a:r>
              <a:rPr lang="en-US" sz="2200" spc="-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şüphesiz</a:t>
            </a:r>
            <a:r>
              <a:rPr lang="en-US" sz="2200" spc="-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para </a:t>
            </a:r>
            <a:r>
              <a:rPr lang="en-US" sz="22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kazanma</a:t>
            </a:r>
            <a:r>
              <a:rPr lang="en-US" sz="2200" spc="-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amacı</a:t>
            </a:r>
            <a:r>
              <a:rPr lang="en-US" sz="2200" spc="-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vardır</a:t>
            </a:r>
            <a:r>
              <a:rPr lang="en-US" sz="2200" spc="-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en-US" sz="22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fakat</a:t>
            </a:r>
            <a:r>
              <a:rPr lang="en-US" sz="2200" spc="-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onlar</a:t>
            </a:r>
            <a:r>
              <a:rPr lang="en-US" sz="2200" spc="-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için </a:t>
            </a:r>
            <a:r>
              <a:rPr lang="en-US" sz="22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önemli</a:t>
            </a:r>
            <a:r>
              <a:rPr lang="en-US" sz="2200" spc="-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olan </a:t>
            </a:r>
            <a:r>
              <a:rPr lang="en-US" sz="22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işletmenin</a:t>
            </a:r>
            <a:r>
              <a:rPr lang="en-US" sz="2200" spc="-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yada</a:t>
            </a:r>
            <a:r>
              <a:rPr lang="en-US" sz="2200" spc="-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projenin</a:t>
            </a:r>
            <a:r>
              <a:rPr lang="en-US" sz="2200" spc="-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başarılı</a:t>
            </a:r>
            <a:r>
              <a:rPr lang="en-US" sz="2200" spc="-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olmasıdır</a:t>
            </a:r>
            <a:r>
              <a:rPr lang="en-US" sz="2200" spc="-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. Para </a:t>
            </a:r>
            <a:r>
              <a:rPr lang="en-US" sz="22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sadece</a:t>
            </a:r>
            <a:r>
              <a:rPr lang="en-US" sz="2200" spc="-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başarılı</a:t>
            </a:r>
            <a:r>
              <a:rPr lang="en-US" sz="2200" spc="-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olmanın</a:t>
            </a:r>
            <a:r>
              <a:rPr lang="en-US" sz="2200" spc="-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bir </a:t>
            </a:r>
            <a:r>
              <a:rPr lang="en-US" sz="22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göstergesi</a:t>
            </a:r>
            <a:r>
              <a:rPr lang="en-US" sz="2200" spc="-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olarak </a:t>
            </a:r>
            <a:r>
              <a:rPr lang="en-US" sz="22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değerlendirilir</a:t>
            </a:r>
            <a:r>
              <a:rPr lang="en-US" sz="2200" spc="-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tr-TR" sz="2200" spc="-5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lvl="0" indent="-457200" algn="just">
              <a:spcBef>
                <a:spcPts val="10"/>
              </a:spcBef>
              <a:buClr>
                <a:srgbClr val="0D0D0D"/>
              </a:buClr>
              <a:buSzPts val="1000"/>
              <a:buFont typeface="+mj-lt"/>
              <a:buAutoNum type="arabicPeriod" startAt="7"/>
              <a:tabLst>
                <a:tab pos="295275" algn="l"/>
              </a:tabLst>
            </a:pPr>
            <a:r>
              <a:rPr lang="en-US" sz="2200" b="1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Proaktif</a:t>
            </a:r>
            <a:r>
              <a:rPr lang="en-US" sz="2200" b="1" spc="-3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b="1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yönetim</a:t>
            </a:r>
            <a:r>
              <a:rPr lang="en-US" sz="2200" b="1" spc="-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  <a:r>
              <a:rPr lang="en-US" sz="2200" b="1" spc="-20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Proaktif</a:t>
            </a:r>
            <a:r>
              <a:rPr lang="en-US" sz="2200" spc="-3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spc="-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olarak</a:t>
            </a:r>
            <a:r>
              <a:rPr lang="en-US" sz="2200" spc="-20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çalışan</a:t>
            </a:r>
            <a:r>
              <a:rPr lang="en-US" sz="2200" spc="-30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girişimciler</a:t>
            </a:r>
            <a:r>
              <a:rPr lang="en-US" sz="2200" spc="-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sorunlar</a:t>
            </a:r>
            <a:r>
              <a:rPr lang="en-US" sz="2200" spc="-3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ortaya</a:t>
            </a:r>
            <a:r>
              <a:rPr lang="en-US" sz="2200" spc="10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çıktığı</a:t>
            </a:r>
            <a:r>
              <a:rPr lang="en-US" sz="2200" spc="-60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zaman</a:t>
            </a:r>
            <a:r>
              <a:rPr lang="en-US" sz="2200" spc="-30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yada</a:t>
            </a:r>
            <a:r>
              <a:rPr lang="en-US" sz="2200" spc="-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bir</a:t>
            </a:r>
            <a:r>
              <a:rPr lang="en-US" sz="2200" spc="-1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sonraki</a:t>
            </a:r>
            <a:r>
              <a:rPr lang="en-US" sz="2200" spc="-3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atacağı</a:t>
            </a:r>
            <a:r>
              <a:rPr lang="en-US" sz="2200" spc="-50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adımı</a:t>
            </a:r>
            <a:r>
              <a:rPr lang="en-US" sz="2200" spc="-3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önceden</a:t>
            </a:r>
            <a:r>
              <a:rPr lang="en-US" sz="2200" spc="-50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bilir</a:t>
            </a:r>
            <a:r>
              <a:rPr lang="en-US" sz="2200" spc="-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. </a:t>
            </a:r>
            <a:r>
              <a:rPr lang="en-US" sz="22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Çünkü</a:t>
            </a:r>
            <a:r>
              <a:rPr lang="en-US" sz="2200" spc="-3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sorunlar</a:t>
            </a:r>
            <a:r>
              <a:rPr lang="en-US" sz="2200" spc="-2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ortaya</a:t>
            </a:r>
            <a:r>
              <a:rPr lang="en-US" sz="2200" spc="-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çıkmadan</a:t>
            </a:r>
            <a:r>
              <a:rPr lang="en-US" sz="2200" spc="-60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önleyici</a:t>
            </a:r>
            <a:r>
              <a:rPr lang="en-US" sz="2200" spc="1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tedbirleri</a:t>
            </a:r>
            <a:r>
              <a:rPr lang="en-US" sz="2200" spc="-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düşünmüştür</a:t>
            </a:r>
            <a:r>
              <a:rPr lang="en-US" sz="2200" spc="-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tr-TR" sz="2200" spc="-5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lvl="0" indent="-457200" algn="just">
              <a:spcBef>
                <a:spcPts val="650"/>
              </a:spcBef>
              <a:buClr>
                <a:srgbClr val="0D0D0D"/>
              </a:buClr>
              <a:buSzPts val="1000"/>
              <a:buFont typeface="+mj-lt"/>
              <a:buAutoNum type="arabicPeriod" startAt="7"/>
              <a:tabLst>
                <a:tab pos="295275" algn="l"/>
              </a:tabLst>
            </a:pPr>
            <a:r>
              <a:rPr lang="en-US" sz="2200" b="1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Bağımsız</a:t>
            </a:r>
            <a:r>
              <a:rPr lang="en-US" sz="2200" b="1" spc="-40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b="1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olma</a:t>
            </a:r>
            <a:r>
              <a:rPr lang="en-US" sz="2200" b="1" spc="-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  <a:endParaRPr lang="tr-TR" sz="2200" b="1" spc="-5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lvl="0" indent="-457200" algn="just">
              <a:spcBef>
                <a:spcPts val="650"/>
              </a:spcBef>
              <a:buClr>
                <a:srgbClr val="0D0D0D"/>
              </a:buClr>
              <a:buSzPts val="1000"/>
              <a:buFont typeface="+mj-lt"/>
              <a:buAutoNum type="arabicPeriod" startAt="7"/>
              <a:tabLst>
                <a:tab pos="363855" algn="l"/>
              </a:tabLst>
            </a:pPr>
            <a:r>
              <a:rPr lang="en-US" sz="2200" b="1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Başarma</a:t>
            </a:r>
            <a:r>
              <a:rPr lang="en-US" sz="2200" b="1" spc="-4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b="1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ihtiyacı</a:t>
            </a:r>
            <a:r>
              <a:rPr lang="en-US" sz="2200" b="1" spc="-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2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İnsanları</a:t>
            </a:r>
            <a:r>
              <a:rPr lang="en-US" sz="2200" spc="-30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belirli</a:t>
            </a:r>
            <a:r>
              <a:rPr lang="en-US" sz="2200" spc="-20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spc="-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bir</a:t>
            </a:r>
            <a:r>
              <a:rPr lang="en-US" sz="2200" spc="-2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yönde</a:t>
            </a:r>
            <a:r>
              <a:rPr lang="en-US" sz="2200" spc="-20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davranmaya</a:t>
            </a:r>
            <a:r>
              <a:rPr lang="en-US" sz="2200" spc="-2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sevkeden</a:t>
            </a:r>
            <a:r>
              <a:rPr lang="en-US" sz="2200" spc="-5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temelde</a:t>
            </a:r>
            <a:r>
              <a:rPr lang="en-US" sz="2200" spc="-50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üç</a:t>
            </a:r>
            <a:r>
              <a:rPr lang="en-US" sz="2200" spc="-40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ihtiyaçtan</a:t>
            </a:r>
            <a:r>
              <a:rPr lang="en-US" sz="2200" spc="-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spc="-5" dirty="0" err="1" smtClean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biri</a:t>
            </a:r>
            <a:r>
              <a:rPr lang="en-US" sz="2200" spc="-20" dirty="0" smtClean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spc="-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de</a:t>
            </a:r>
            <a:r>
              <a:rPr lang="en-US" sz="2200" spc="-3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başarılı</a:t>
            </a:r>
            <a:r>
              <a:rPr lang="en-US" sz="2200" spc="-3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olma</a:t>
            </a:r>
            <a:r>
              <a:rPr lang="en-US" sz="2200" spc="-4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ihtiyacıdır</a:t>
            </a:r>
            <a:r>
              <a:rPr lang="en-US" sz="2200" spc="-5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. (Mc</a:t>
            </a:r>
            <a:r>
              <a:rPr lang="en-US" sz="2200" spc="-30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spc="-5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Clelland</a:t>
            </a:r>
            <a:r>
              <a:rPr lang="en-US" sz="2200" spc="-5" dirty="0" smtClean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)</a:t>
            </a:r>
            <a:endParaRPr lang="tr-TR" sz="2200" spc="-5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4F8E-B784-475C-847E-FA4328D06630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508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tr-TR" dirty="0" smtClean="0"/>
              <a:t>Girişimcilik Özellikleri ve Girişimcilik Türleri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9212" y="1983472"/>
            <a:ext cx="8915400" cy="4724400"/>
          </a:xfrm>
        </p:spPr>
        <p:txBody>
          <a:bodyPr>
            <a:noAutofit/>
          </a:bodyPr>
          <a:lstStyle/>
          <a:p>
            <a:pPr marL="457200" marR="66040" indent="-457200" algn="just">
              <a:spcBef>
                <a:spcPts val="650"/>
              </a:spcBef>
              <a:buClr>
                <a:srgbClr val="0D0D0D"/>
              </a:buClr>
              <a:buSzPts val="1000"/>
              <a:buFont typeface="+mj-lt"/>
              <a:buAutoNum type="arabicPeriod" startAt="11"/>
              <a:tabLst>
                <a:tab pos="312420" algn="l"/>
              </a:tabLst>
            </a:pP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İçsel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kontrol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odağı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Bu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özellik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psikolojide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«</a:t>
            </a:r>
            <a:r>
              <a:rPr lang="en-US" sz="24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kişinin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kendi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davranışları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 </a:t>
            </a:r>
            <a:r>
              <a:rPr lang="en-US" sz="24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sonuçları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üzerinde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kontrol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sahibi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olduğuna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inandığı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bir </a:t>
            </a:r>
            <a:r>
              <a:rPr lang="en-US" sz="24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kişilik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yönelimi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» olarak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tanımlanmaktadır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Eğer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yani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dışsal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kontrol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odağı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olursa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kişi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kendi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davranışları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ve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sonuçları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üzerinde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başkalarının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şanssızlık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vb. gibi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kendi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dışındaki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etkenlerin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etkili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olduğuna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inanması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durumu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söz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konusudur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Buna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göre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başarılı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bir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girişimci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içsel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kontrol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odağına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sahiptir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ve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kendi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kararları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ve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davranışlarını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kontrol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edebileceğine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inanır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66040" lvl="0" indent="-457200" algn="just">
              <a:lnSpc>
                <a:spcPct val="156000"/>
              </a:lnSpc>
              <a:spcBef>
                <a:spcPts val="650"/>
              </a:spcBef>
              <a:buClr>
                <a:srgbClr val="0D0D0D"/>
              </a:buClr>
              <a:buSzPts val="1000"/>
              <a:buFont typeface="+mj-lt"/>
              <a:buAutoNum type="arabicPeriod" startAt="11"/>
              <a:tabLst>
                <a:tab pos="312420" algn="l"/>
              </a:tabLst>
            </a:pPr>
            <a:endParaRPr lang="tr-TR" sz="2200" spc="-5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4F8E-B784-475C-847E-FA4328D06630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12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tr-TR" dirty="0" smtClean="0"/>
              <a:t>Girişimcilik Türleri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9212" y="1983472"/>
            <a:ext cx="8915400" cy="4724400"/>
          </a:xfrm>
        </p:spPr>
        <p:txBody>
          <a:bodyPr>
            <a:noAutofit/>
          </a:bodyPr>
          <a:lstStyle/>
          <a:p>
            <a:pPr marL="66040" marR="64770" indent="431165" algn="just">
              <a:spcBef>
                <a:spcPts val="650"/>
              </a:spcBef>
            </a:pPr>
            <a:r>
              <a:rPr lang="en-US" sz="2400" dirty="0" err="1" smtClean="0">
                <a:latin typeface="Arial" panose="020B0604020202020204" pitchFamily="34" charset="0"/>
                <a:ea typeface="Arial" panose="020B0604020202020204" pitchFamily="34" charset="0"/>
              </a:rPr>
              <a:t>Girişimci</a:t>
            </a:r>
            <a:r>
              <a:rPr lang="en-US" sz="2400" dirty="0" smtClean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her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zaman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piyasada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bulunmayan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bulunsa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da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müşterilerini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yeterince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tatmin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etmeyen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veya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başka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pazarlarda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satılsa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bile o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pazarda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yeni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olan mal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veya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hizmetleri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piyasaya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sürmez</a:t>
            </a:r>
            <a:r>
              <a:rPr lang="en-US" sz="2400" dirty="0" smtClean="0"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tr-TR" sz="2400" dirty="0" smtClean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66040" marR="64770" indent="431165" algn="just">
              <a:spcBef>
                <a:spcPts val="650"/>
              </a:spcBef>
            </a:pP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Bazen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yeni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olan,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piyasaya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daha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önce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müşterilerin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hizmetine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hiç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sunulmamış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olan mal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veya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hizmetleri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de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piyasaya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sunabilir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. </a:t>
            </a:r>
            <a:endParaRPr lang="tr-TR" sz="24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66040" marR="64770" indent="431165" algn="just">
              <a:spcBef>
                <a:spcPts val="650"/>
              </a:spcBef>
            </a:pP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Dolayısı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ile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buna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göre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girişimciliği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fırsat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girişimciliği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ve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yaratıcı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(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yenilikçi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)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girişimcilik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olmak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üzere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iki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grupta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ele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almak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mümkündür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tr-TR" sz="24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66040" marR="64770" indent="431165" algn="just">
              <a:lnSpc>
                <a:spcPct val="156000"/>
              </a:lnSpc>
              <a:spcBef>
                <a:spcPts val="650"/>
              </a:spcBef>
            </a:pPr>
            <a:endParaRPr lang="tr-TR" sz="24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66040" marR="64770" indent="431165" algn="just">
              <a:lnSpc>
                <a:spcPct val="156000"/>
              </a:lnSpc>
              <a:spcBef>
                <a:spcPts val="650"/>
              </a:spcBef>
            </a:pPr>
            <a:endParaRPr lang="tr-TR" sz="24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66040" algn="just">
              <a:lnSpc>
                <a:spcPct val="156000"/>
              </a:lnSpc>
              <a:spcBef>
                <a:spcPts val="650"/>
              </a:spcBef>
              <a:buClr>
                <a:srgbClr val="0D0D0D"/>
              </a:buClr>
              <a:buSzPts val="1000"/>
              <a:tabLst>
                <a:tab pos="312420" algn="l"/>
              </a:tabLst>
            </a:pPr>
            <a:endParaRPr lang="tr-TR" sz="2200" spc="-5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4F8E-B784-475C-847E-FA4328D06630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4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tr-TR" dirty="0" smtClean="0"/>
              <a:t>Girişimcilik Türleri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9212" y="1351128"/>
            <a:ext cx="8915400" cy="535674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Fırsat</a:t>
            </a: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Girişimciliği</a:t>
            </a: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tr-TR" sz="2400" b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Piyasada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mal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veya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hizmetin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bulunmaması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veya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bulunması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gibi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mevcut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durumların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değerlendirilmesini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ifade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eder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tr-T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20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Fırsat</a:t>
            </a:r>
            <a:r>
              <a:rPr lang="en-US" sz="20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girişimciliği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temelde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pazardaki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mevcut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fırsatları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görerek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yada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potansiyel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fırsatları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sezinleyerek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mevcut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olan mal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veya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hizmeti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pazara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sunmaktır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tr-T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Bu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fırsat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mevcut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olan bir mal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veya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hizmetin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pazara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yeterince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sunulamaması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veya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pazarda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hiç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olmaması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ya</a:t>
            </a: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mevcut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işletmelerin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istenilen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kalitede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hizmeti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pazara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sunamamalarından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kaynaklanır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tr-T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4F8E-B784-475C-847E-FA4328D06630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430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tr-TR" dirty="0" smtClean="0"/>
              <a:t>Girişimcilik Türleri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9212" y="1983472"/>
            <a:ext cx="8915400" cy="4724400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 startAt="2"/>
            </a:pPr>
            <a:r>
              <a:rPr lang="en-US" sz="2400" b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Yaratıcı</a:t>
            </a:r>
            <a:r>
              <a:rPr lang="en-US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Girişimcilik</a:t>
            </a:r>
            <a:r>
              <a:rPr lang="en-US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r-T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Yeni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bir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fikir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veya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buluşu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yada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mevcut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olan bir mal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veya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hizmetin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dizayn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fiyat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kalite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gibi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yönlerden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iyileştirilerek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pazara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sunulmasıdır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tr-T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Birçok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bilim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adamına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göre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asıl</a:t>
            </a:r>
            <a:r>
              <a:rPr lang="en-US" sz="20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girişimcilik</a:t>
            </a:r>
            <a:r>
              <a:rPr lang="en-US" sz="20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budur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tr-T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tr-TR" sz="4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66040" marR="64770" indent="431165" algn="just">
              <a:lnSpc>
                <a:spcPct val="156000"/>
              </a:lnSpc>
              <a:spcBef>
                <a:spcPts val="650"/>
              </a:spcBef>
            </a:pPr>
            <a:endParaRPr lang="tr-TR" sz="24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66040" algn="just">
              <a:lnSpc>
                <a:spcPct val="156000"/>
              </a:lnSpc>
              <a:spcBef>
                <a:spcPts val="650"/>
              </a:spcBef>
              <a:buClr>
                <a:srgbClr val="0D0D0D"/>
              </a:buClr>
              <a:buSzPts val="1000"/>
              <a:tabLst>
                <a:tab pos="312420" algn="l"/>
              </a:tabLst>
            </a:pPr>
            <a:endParaRPr lang="tr-TR" sz="2200" spc="-5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4F8E-B784-475C-847E-FA4328D06630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670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tr-TR" dirty="0" smtClean="0"/>
              <a:t>Girişimciliğin Avantajları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9212" y="1983472"/>
            <a:ext cx="8915400" cy="4724400"/>
          </a:xfrm>
        </p:spPr>
        <p:txBody>
          <a:bodyPr>
            <a:noAutofit/>
          </a:bodyPr>
          <a:lstStyle/>
          <a:p>
            <a:pPr algn="just"/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Girişimci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olmanın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başlıca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avantajları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olarak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şunlar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sayılmaktadır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tr-T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en-US" sz="2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Bağımsızlık</a:t>
            </a:r>
            <a:endParaRPr lang="tr-TR" sz="2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en-US" sz="2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Başarma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duygusu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tr-TR" sz="2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en-US" sz="2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Saygınlık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elde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etme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tr-TR" sz="2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en-US" sz="2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Kar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elde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etme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tr-TR" sz="2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Kişisel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gelişime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olan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katkısı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tr-TR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Diğer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/>
              <a:t/>
            </a:r>
            <a:br>
              <a:rPr lang="en-US" b="1" dirty="0"/>
            </a:br>
            <a:endParaRPr lang="tr-TR" sz="4800" b="1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66040" marR="64770" indent="431165" algn="just">
              <a:lnSpc>
                <a:spcPct val="156000"/>
              </a:lnSpc>
              <a:spcBef>
                <a:spcPts val="650"/>
              </a:spcBef>
            </a:pPr>
            <a:endParaRPr lang="tr-TR" sz="24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66040" algn="just">
              <a:lnSpc>
                <a:spcPct val="156000"/>
              </a:lnSpc>
              <a:spcBef>
                <a:spcPts val="650"/>
              </a:spcBef>
              <a:buClr>
                <a:srgbClr val="0D0D0D"/>
              </a:buClr>
              <a:buSzPts val="1000"/>
              <a:tabLst>
                <a:tab pos="312420" algn="l"/>
              </a:tabLst>
            </a:pPr>
            <a:endParaRPr lang="tr-TR" sz="2200" spc="-5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4F8E-B784-475C-847E-FA4328D06630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452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tr-TR" dirty="0" smtClean="0"/>
              <a:t>Girişimciliğin Dezavantajları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9212" y="1464858"/>
            <a:ext cx="8915400" cy="4724400"/>
          </a:xfrm>
        </p:spPr>
        <p:txBody>
          <a:bodyPr>
            <a:noAutofit/>
          </a:bodyPr>
          <a:lstStyle/>
          <a:p>
            <a:pPr algn="just"/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Girişimci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olmanın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dezavantajları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şunla</a:t>
            </a:r>
            <a:r>
              <a:rPr lang="tr-TR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rdır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endParaRPr lang="tr-T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Girişimciler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kendi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işinin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patronu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gibi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görünseler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bile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gerçekte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tam olarak </a:t>
            </a:r>
            <a:r>
              <a:rPr lang="en-US" sz="2000" b="1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bağımsız</a:t>
            </a:r>
            <a:r>
              <a:rPr lang="en-US" sz="2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değildirler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Müşteriler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devlet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kurumları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yasalar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vb.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açılardan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aslında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büyük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bir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baskı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altında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çalışmaktadırlar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tr-T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Girişimci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yüksek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düzeyde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bir </a:t>
            </a:r>
            <a:r>
              <a:rPr lang="en-US" sz="2000" b="1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iş</a:t>
            </a:r>
            <a:r>
              <a:rPr lang="en-US" sz="2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stresi</a:t>
            </a:r>
            <a:r>
              <a:rPr lang="en-US" sz="2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içerisinde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çalışmaktadır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Katlanmış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olduğu risk ve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faaliyetlerini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sürdürebilmek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ve para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kazanmak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ve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hayatını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devam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ettirebilmek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gibi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stresli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bir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ortamda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çalışmaktadır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tr-T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Girişimcinin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mesai</a:t>
            </a:r>
            <a:r>
              <a:rPr lang="en-US" sz="2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saati</a:t>
            </a:r>
            <a:r>
              <a:rPr lang="en-US" sz="2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yoktur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tr-T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Girişimci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başarıyı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elde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etmeden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önce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birkaç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kez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büyük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başarısızlıklar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yaşamıştır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Bu nedenle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yeniden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kendine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olan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güveni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kazanmak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yüksek</a:t>
            </a:r>
            <a:r>
              <a:rPr lang="en-US" sz="2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motivasyonu</a:t>
            </a:r>
            <a:r>
              <a:rPr lang="en-US" sz="2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gerektirir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tr-T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en-US" sz="2000" b="1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Zorlu</a:t>
            </a:r>
            <a:r>
              <a:rPr lang="en-US" sz="2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çalışma</a:t>
            </a:r>
            <a:r>
              <a:rPr lang="en-US" sz="2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temposu</a:t>
            </a:r>
            <a:r>
              <a:rPr lang="en-US" sz="2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bazı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fiziksel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problemleri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beraberinde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getirmektedir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tr-T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40" marR="64770" indent="431165" algn="just">
              <a:lnSpc>
                <a:spcPct val="156000"/>
              </a:lnSpc>
              <a:spcBef>
                <a:spcPts val="650"/>
              </a:spcBef>
            </a:pPr>
            <a:endParaRPr lang="tr-TR" sz="24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66040" algn="just">
              <a:lnSpc>
                <a:spcPct val="156000"/>
              </a:lnSpc>
              <a:spcBef>
                <a:spcPts val="650"/>
              </a:spcBef>
              <a:buClr>
                <a:srgbClr val="0D0D0D"/>
              </a:buClr>
              <a:buSzPts val="1000"/>
              <a:tabLst>
                <a:tab pos="312420" algn="l"/>
              </a:tabLst>
            </a:pPr>
            <a:endParaRPr lang="tr-TR" sz="2200" spc="-5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4F8E-B784-475C-847E-FA4328D06630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222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tr-TR" dirty="0" smtClean="0"/>
              <a:t>Girişimciliğin Fonksiyonları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9212" y="1464857"/>
            <a:ext cx="8915400" cy="5577387"/>
          </a:xfrm>
        </p:spPr>
        <p:txBody>
          <a:bodyPr>
            <a:noAutofit/>
          </a:bodyPr>
          <a:lstStyle/>
          <a:p>
            <a:pPr marL="497205" algn="just">
              <a:lnSpc>
                <a:spcPct val="150000"/>
              </a:lnSpc>
              <a:spcBef>
                <a:spcPts val="650"/>
              </a:spcBef>
              <a:tabLst>
                <a:tab pos="6243320" algn="l"/>
              </a:tabLst>
            </a:pPr>
            <a:r>
              <a:rPr lang="en-US" sz="2400" dirty="0" err="1">
                <a:solidFill>
                  <a:srgbClr val="00B05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Girişimciliğin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</a:t>
            </a:r>
            <a:r>
              <a:rPr lang="en-US" sz="2400" dirty="0" err="1">
                <a:solidFill>
                  <a:srgbClr val="00B05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önemi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, 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ihtiyaçların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belirlenip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bunun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toplumsal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refaha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9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dönüşmesinde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2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yatmaktadır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.	</a:t>
            </a:r>
            <a:endParaRPr lang="tr-TR" sz="2400" dirty="0" smtClean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97205" algn="just">
              <a:lnSpc>
                <a:spcPct val="150000"/>
              </a:lnSpc>
              <a:spcBef>
                <a:spcPts val="650"/>
              </a:spcBef>
              <a:tabLst>
                <a:tab pos="6243320" algn="l"/>
              </a:tabLst>
            </a:pPr>
            <a:r>
              <a:rPr lang="en-US" sz="2400" dirty="0" err="1" smtClean="0">
                <a:latin typeface="Arial" panose="020B0604020202020204" pitchFamily="34" charset="0"/>
                <a:ea typeface="Arial" panose="020B0604020202020204" pitchFamily="34" charset="0"/>
              </a:rPr>
              <a:t>Neticede</a:t>
            </a:r>
            <a:r>
              <a:rPr lang="en-US" sz="2400" dirty="0" smtClean="0">
                <a:latin typeface="Arial" panose="020B0604020202020204" pitchFamily="34" charset="0"/>
                <a:ea typeface="Arial" panose="020B0604020202020204" pitchFamily="34" charset="0"/>
              </a:rPr>
              <a:t> 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girişimcilerin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yürüttükleri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projeler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, 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istihdam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 ve 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gelir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düzeyinin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yükselmesine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19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ea typeface="Arial" panose="020B0604020202020204" pitchFamily="34" charset="0"/>
              </a:rPr>
              <a:t>katkı</a:t>
            </a:r>
            <a:r>
              <a:rPr lang="tr-TR" sz="2400" dirty="0" smtClean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ea typeface="Arial" panose="020B0604020202020204" pitchFamily="34" charset="0"/>
              </a:rPr>
              <a:t>sağlamaktadır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. </a:t>
            </a:r>
            <a:endParaRPr lang="tr-TR" sz="2400" dirty="0" smtClean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97205" algn="just">
              <a:lnSpc>
                <a:spcPct val="150000"/>
              </a:lnSpc>
              <a:spcBef>
                <a:spcPts val="650"/>
              </a:spcBef>
              <a:tabLst>
                <a:tab pos="6243320" algn="l"/>
              </a:tabLst>
            </a:pPr>
            <a:r>
              <a:rPr lang="en-US" sz="2400" dirty="0" err="1" smtClean="0">
                <a:latin typeface="Arial" panose="020B0604020202020204" pitchFamily="34" charset="0"/>
                <a:ea typeface="Arial" panose="020B0604020202020204" pitchFamily="34" charset="0"/>
              </a:rPr>
              <a:t>Daha</a:t>
            </a:r>
            <a:r>
              <a:rPr lang="en-US" sz="2400" dirty="0" smtClean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geniş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bir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bakış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açısıyla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düşünecek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olursak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girişimciliğin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ekonomik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rgbClr val="0070C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toplumsal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ve </a:t>
            </a:r>
            <a:r>
              <a:rPr lang="en-US" sz="2400" dirty="0" err="1">
                <a:solidFill>
                  <a:srgbClr val="0070C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bireysel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işlevlerinden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söz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etmek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olasıdır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tr-TR" sz="24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66040" marR="64770" indent="431165" algn="just">
              <a:lnSpc>
                <a:spcPct val="156000"/>
              </a:lnSpc>
              <a:spcBef>
                <a:spcPts val="650"/>
              </a:spcBef>
            </a:pPr>
            <a:endParaRPr lang="tr-TR" sz="24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66040" algn="just">
              <a:lnSpc>
                <a:spcPct val="156000"/>
              </a:lnSpc>
              <a:spcBef>
                <a:spcPts val="650"/>
              </a:spcBef>
              <a:buClr>
                <a:srgbClr val="0D0D0D"/>
              </a:buClr>
              <a:buSzPts val="1000"/>
              <a:tabLst>
                <a:tab pos="312420" algn="l"/>
              </a:tabLst>
            </a:pPr>
            <a:endParaRPr lang="tr-TR" sz="2200" spc="-5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4F8E-B784-475C-847E-FA4328D06630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996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4F8E-B784-475C-847E-FA4328D06630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88577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tr-TR" dirty="0" smtClean="0"/>
              <a:t>Girişimciliğin Fonksiyonları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9212" y="1464857"/>
            <a:ext cx="8915400" cy="5577387"/>
          </a:xfrm>
        </p:spPr>
        <p:txBody>
          <a:bodyPr>
            <a:noAutofit/>
          </a:bodyPr>
          <a:lstStyle/>
          <a:p>
            <a:pPr marL="497205" algn="just">
              <a:lnSpc>
                <a:spcPct val="150000"/>
              </a:lnSpc>
              <a:spcBef>
                <a:spcPts val="650"/>
              </a:spcBef>
              <a:tabLst>
                <a:tab pos="6243320" algn="l"/>
              </a:tabLst>
            </a:pPr>
            <a:r>
              <a:rPr lang="tr-TR" sz="2400" dirty="0" smtClean="0">
                <a:solidFill>
                  <a:srgbClr val="00B05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Ekonomik Fonksiyonları :</a:t>
            </a:r>
          </a:p>
          <a:p>
            <a:pPr algn="just">
              <a:lnSpc>
                <a:spcPct val="150000"/>
              </a:lnSpc>
              <a:spcBef>
                <a:spcPts val="675"/>
              </a:spcBef>
              <a:buSzPts val="1000"/>
              <a:tabLst>
                <a:tab pos="509270" algn="l"/>
                <a:tab pos="509905" algn="l"/>
              </a:tabLst>
            </a:pP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Yeni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ürün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 ve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hizmetler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sunmak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yani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ekonomik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hayatı</a:t>
            </a:r>
            <a:r>
              <a:rPr lang="en-US" sz="2200" spc="-17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canlandırmak</a:t>
            </a:r>
            <a:endParaRPr lang="tr-TR" sz="22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650"/>
              </a:spcBef>
              <a:buSzPts val="1000"/>
              <a:tabLst>
                <a:tab pos="509270" algn="l"/>
                <a:tab pos="509905" algn="l"/>
              </a:tabLst>
            </a:pP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Çeşitliliğin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artmasıyla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ekonomik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büyümeye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destek</a:t>
            </a:r>
            <a:r>
              <a:rPr lang="en-US" sz="2200" spc="-13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olmak</a:t>
            </a:r>
            <a:endParaRPr lang="tr-TR" sz="22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650"/>
              </a:spcBef>
              <a:buSzPts val="1000"/>
              <a:tabLst>
                <a:tab pos="509270" algn="l"/>
                <a:tab pos="509905" algn="l"/>
              </a:tabLst>
            </a:pP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Piyasa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ekonomisine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geçişi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  ve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özelleştirme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sürecini</a:t>
            </a:r>
            <a:r>
              <a:rPr lang="en-US" sz="2200" spc="-17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hızlandırmak</a:t>
            </a:r>
            <a:endParaRPr lang="tr-TR" sz="22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650"/>
              </a:spcBef>
              <a:buSzPts val="1000"/>
              <a:tabLst>
                <a:tab pos="509270" algn="l"/>
                <a:tab pos="509905" algn="l"/>
              </a:tabLst>
            </a:pP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Kamudaki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istihdamı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azaltarak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üretkenlikte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daha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hızlı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yol</a:t>
            </a:r>
            <a:r>
              <a:rPr lang="en-US" sz="2200" spc="-18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almak</a:t>
            </a:r>
            <a:endParaRPr lang="tr-TR" sz="22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97255" lvl="1" algn="just">
              <a:lnSpc>
                <a:spcPct val="150000"/>
              </a:lnSpc>
              <a:spcBef>
                <a:spcPts val="650"/>
              </a:spcBef>
              <a:tabLst>
                <a:tab pos="6243320" algn="l"/>
              </a:tabLst>
            </a:pPr>
            <a:endParaRPr lang="tr-TR" sz="2200" dirty="0" smtClean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66040" marR="64770" indent="431165" algn="just">
              <a:lnSpc>
                <a:spcPct val="156000"/>
              </a:lnSpc>
              <a:spcBef>
                <a:spcPts val="650"/>
              </a:spcBef>
            </a:pPr>
            <a:endParaRPr lang="tr-TR" sz="24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66040" algn="just">
              <a:lnSpc>
                <a:spcPct val="156000"/>
              </a:lnSpc>
              <a:spcBef>
                <a:spcPts val="650"/>
              </a:spcBef>
              <a:buClr>
                <a:srgbClr val="0D0D0D"/>
              </a:buClr>
              <a:buSzPts val="1000"/>
              <a:tabLst>
                <a:tab pos="312420" algn="l"/>
              </a:tabLst>
            </a:pPr>
            <a:endParaRPr lang="tr-TR" sz="2200" spc="-5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4F8E-B784-475C-847E-FA4328D06630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878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tr-TR" dirty="0" smtClean="0"/>
              <a:t>Girişimciliğin Fonksiyonları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9212" y="1464857"/>
            <a:ext cx="8915400" cy="5577387"/>
          </a:xfrm>
        </p:spPr>
        <p:txBody>
          <a:bodyPr>
            <a:noAutofit/>
          </a:bodyPr>
          <a:lstStyle/>
          <a:p>
            <a:pPr marL="497205" algn="just">
              <a:lnSpc>
                <a:spcPct val="150000"/>
              </a:lnSpc>
              <a:spcBef>
                <a:spcPts val="650"/>
              </a:spcBef>
              <a:tabLst>
                <a:tab pos="6243320" algn="l"/>
              </a:tabLst>
            </a:pPr>
            <a:r>
              <a:rPr lang="tr-TR" sz="2400" dirty="0" smtClean="0">
                <a:solidFill>
                  <a:srgbClr val="00B05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Toplumsal Fonksiyonları :</a:t>
            </a:r>
          </a:p>
          <a:p>
            <a:pPr algn="just">
              <a:lnSpc>
                <a:spcPct val="150000"/>
              </a:lnSpc>
              <a:spcBef>
                <a:spcPts val="940"/>
              </a:spcBef>
              <a:buSzPts val="1000"/>
              <a:tabLst>
                <a:tab pos="509270" algn="l"/>
                <a:tab pos="509905" algn="l"/>
              </a:tabLst>
            </a:pP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Toplumun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değişen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talepleri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algılanır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ve</a:t>
            </a:r>
            <a:r>
              <a:rPr lang="en-US" sz="2400" spc="-15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karşılanır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tr-TR" sz="32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650"/>
              </a:spcBef>
              <a:buSzPts val="1000"/>
              <a:tabLst>
                <a:tab pos="509270" algn="l"/>
                <a:tab pos="509905" algn="l"/>
              </a:tabLst>
            </a:pPr>
            <a:r>
              <a:rPr lang="en-US" sz="2400" dirty="0" err="1" smtClean="0">
                <a:latin typeface="Arial" panose="020B0604020202020204" pitchFamily="34" charset="0"/>
                <a:ea typeface="Arial" panose="020B0604020202020204" pitchFamily="34" charset="0"/>
              </a:rPr>
              <a:t>Kadınların</a:t>
            </a:r>
            <a:r>
              <a:rPr lang="en-US" sz="2400" spc="-40" dirty="0" smtClean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girişimciliğe</a:t>
            </a:r>
            <a:r>
              <a:rPr lang="en-US" sz="2400" spc="-2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özendirilmesiyle</a:t>
            </a:r>
            <a:r>
              <a:rPr lang="en-US" sz="2400" spc="1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ekonomik</a:t>
            </a:r>
            <a:r>
              <a:rPr lang="en-US" sz="2400" spc="-6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ve</a:t>
            </a:r>
            <a:r>
              <a:rPr lang="en-US" sz="2400" spc="-4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sosyal</a:t>
            </a:r>
            <a:r>
              <a:rPr lang="en-US" sz="2400" spc="-1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hayatta</a:t>
            </a:r>
            <a:r>
              <a:rPr lang="en-US" sz="2400" spc="-3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daha</a:t>
            </a:r>
            <a:r>
              <a:rPr lang="en-US" sz="2400" spc="-4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fazla</a:t>
            </a:r>
            <a:r>
              <a:rPr lang="en-US" sz="2400" spc="-3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yer</a:t>
            </a:r>
            <a:r>
              <a:rPr lang="en-US" sz="2400" spc="-1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almalarına</a:t>
            </a:r>
            <a:r>
              <a:rPr lang="en-US" sz="2400" spc="-4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destek</a:t>
            </a:r>
            <a:r>
              <a:rPr lang="en-US" sz="2400" spc="-5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sağlanır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tr-TR" sz="32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650"/>
              </a:spcBef>
              <a:buSzPts val="1000"/>
              <a:tabLst>
                <a:tab pos="509270" algn="l"/>
                <a:tab pos="509905" algn="l"/>
              </a:tabLst>
            </a:pPr>
            <a:r>
              <a:rPr lang="en-US" sz="2400" dirty="0" err="1" smtClean="0">
                <a:latin typeface="Arial" panose="020B0604020202020204" pitchFamily="34" charset="0"/>
                <a:ea typeface="Arial" panose="020B0604020202020204" pitchFamily="34" charset="0"/>
              </a:rPr>
              <a:t>Bölgesel</a:t>
            </a:r>
            <a:r>
              <a:rPr lang="en-US" sz="2400" dirty="0" smtClean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gelişmişlik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farkları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ortadan</a:t>
            </a:r>
            <a:r>
              <a:rPr lang="en-US" sz="2400" spc="-16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kalkar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tr-TR" sz="32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97255" lvl="1" algn="just">
              <a:lnSpc>
                <a:spcPct val="150000"/>
              </a:lnSpc>
              <a:spcBef>
                <a:spcPts val="650"/>
              </a:spcBef>
              <a:tabLst>
                <a:tab pos="6243320" algn="l"/>
              </a:tabLst>
            </a:pPr>
            <a:endParaRPr lang="tr-TR" sz="2200" dirty="0" smtClean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66040" marR="64770" indent="431165" algn="just">
              <a:lnSpc>
                <a:spcPct val="156000"/>
              </a:lnSpc>
              <a:spcBef>
                <a:spcPts val="650"/>
              </a:spcBef>
            </a:pPr>
            <a:endParaRPr lang="tr-TR" sz="24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66040" algn="just">
              <a:lnSpc>
                <a:spcPct val="156000"/>
              </a:lnSpc>
              <a:spcBef>
                <a:spcPts val="650"/>
              </a:spcBef>
              <a:buClr>
                <a:srgbClr val="0D0D0D"/>
              </a:buClr>
              <a:buSzPts val="1000"/>
              <a:tabLst>
                <a:tab pos="312420" algn="l"/>
              </a:tabLst>
            </a:pPr>
            <a:endParaRPr lang="tr-TR" sz="2200" spc="-5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4F8E-B784-475C-847E-FA4328D06630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793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tr-TR" dirty="0" smtClean="0"/>
              <a:t>Girişimciliğin Fonksiyonları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9212" y="1464857"/>
            <a:ext cx="8915400" cy="5577387"/>
          </a:xfrm>
        </p:spPr>
        <p:txBody>
          <a:bodyPr>
            <a:noAutofit/>
          </a:bodyPr>
          <a:lstStyle/>
          <a:p>
            <a:pPr marL="497205" algn="just">
              <a:lnSpc>
                <a:spcPct val="150000"/>
              </a:lnSpc>
              <a:spcBef>
                <a:spcPts val="650"/>
              </a:spcBef>
              <a:tabLst>
                <a:tab pos="6243320" algn="l"/>
              </a:tabLst>
            </a:pPr>
            <a:r>
              <a:rPr lang="tr-TR" sz="2400" dirty="0" smtClean="0">
                <a:solidFill>
                  <a:srgbClr val="00B05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Bireysel Fonksiyonları :</a:t>
            </a:r>
          </a:p>
          <a:p>
            <a:pPr algn="just">
              <a:lnSpc>
                <a:spcPct val="150000"/>
              </a:lnSpc>
              <a:spcBef>
                <a:spcPts val="925"/>
              </a:spcBef>
              <a:buSzPts val="1000"/>
              <a:tabLst>
                <a:tab pos="509270" algn="l"/>
                <a:tab pos="509905" algn="l"/>
              </a:tabLst>
            </a:pP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Bireyin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başarma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ihtiyacı</a:t>
            </a:r>
            <a:r>
              <a:rPr lang="en-US" sz="2400" spc="-9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ea typeface="Arial" panose="020B0604020202020204" pitchFamily="34" charset="0"/>
              </a:rPr>
              <a:t>karşılanır</a:t>
            </a:r>
            <a:r>
              <a:rPr lang="en-US" sz="2400" dirty="0" smtClean="0"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tr-TR" sz="2400" dirty="0" smtClean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925"/>
              </a:spcBef>
              <a:buSzPts val="1000"/>
              <a:tabLst>
                <a:tab pos="509270" algn="l"/>
                <a:tab pos="509905" algn="l"/>
              </a:tabLst>
            </a:pPr>
            <a:r>
              <a:rPr lang="en-US" sz="2400" dirty="0" err="1" smtClean="0">
                <a:latin typeface="Arial" panose="020B0604020202020204" pitchFamily="34" charset="0"/>
                <a:ea typeface="Arial" panose="020B0604020202020204" pitchFamily="34" charset="0"/>
              </a:rPr>
              <a:t>Bireyin</a:t>
            </a:r>
            <a:r>
              <a:rPr lang="en-US" sz="2400" dirty="0" smtClean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toplumsal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hayata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entegrasyonu</a:t>
            </a:r>
            <a:r>
              <a:rPr lang="en-US" sz="2400" spc="-2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ea typeface="Arial" panose="020B0604020202020204" pitchFamily="34" charset="0"/>
              </a:rPr>
              <a:t>hızlanır</a:t>
            </a:r>
            <a:r>
              <a:rPr lang="en-US" sz="2400" dirty="0" smtClean="0"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tr-TR" sz="24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925"/>
              </a:spcBef>
              <a:buSzPts val="1000"/>
              <a:tabLst>
                <a:tab pos="509270" algn="l"/>
                <a:tab pos="509905" algn="l"/>
              </a:tabLst>
            </a:pPr>
            <a:r>
              <a:rPr lang="en-US" sz="2400" dirty="0" err="1" smtClean="0">
                <a:latin typeface="Arial" panose="020B0604020202020204" pitchFamily="34" charset="0"/>
                <a:ea typeface="Arial" panose="020B0604020202020204" pitchFamily="34" charset="0"/>
              </a:rPr>
              <a:t>Kendine</a:t>
            </a:r>
            <a:r>
              <a:rPr lang="en-US" sz="2400" spc="-45" dirty="0" smtClean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güvenen</a:t>
            </a:r>
            <a:r>
              <a:rPr lang="en-US" sz="2400" spc="-4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ve</a:t>
            </a:r>
            <a:r>
              <a:rPr lang="en-US" sz="2400" spc="-4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güvenilen</a:t>
            </a:r>
            <a:r>
              <a:rPr lang="en-US" sz="2400" spc="-3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bireylerin</a:t>
            </a:r>
            <a:r>
              <a:rPr lang="en-US" sz="2400" spc="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ortaya</a:t>
            </a:r>
            <a:r>
              <a:rPr lang="en-US" sz="2400" spc="-2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çıktığı</a:t>
            </a:r>
            <a:r>
              <a:rPr lang="en-US" sz="2400" spc="-7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bir</a:t>
            </a:r>
            <a:r>
              <a:rPr lang="en-US" sz="2400" spc="-3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toplum</a:t>
            </a:r>
            <a:r>
              <a:rPr lang="en-US" sz="2400" spc="-3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düzeni</a:t>
            </a:r>
            <a:r>
              <a:rPr lang="en-US" sz="2400" spc="-2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yaratılır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tr-TR" sz="32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/>
            </a:r>
            <a:b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tr-TR" sz="2200" dirty="0" smtClean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66040" marR="64770" indent="431165" algn="just">
              <a:lnSpc>
                <a:spcPct val="156000"/>
              </a:lnSpc>
              <a:spcBef>
                <a:spcPts val="650"/>
              </a:spcBef>
            </a:pPr>
            <a:endParaRPr lang="tr-TR" sz="24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66040" algn="just">
              <a:lnSpc>
                <a:spcPct val="156000"/>
              </a:lnSpc>
              <a:spcBef>
                <a:spcPts val="650"/>
              </a:spcBef>
              <a:buClr>
                <a:srgbClr val="0D0D0D"/>
              </a:buClr>
              <a:buSzPts val="1000"/>
              <a:tabLst>
                <a:tab pos="312420" algn="l"/>
              </a:tabLst>
            </a:pPr>
            <a:endParaRPr lang="tr-TR" sz="2200" spc="-5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4F8E-B784-475C-847E-FA4328D06630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6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tr-TR" dirty="0" smtClean="0"/>
              <a:t>Girişimci Olma Şekilleri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9212" y="1464857"/>
            <a:ext cx="8915400" cy="5577387"/>
          </a:xfrm>
        </p:spPr>
        <p:txBody>
          <a:bodyPr>
            <a:noAutofit/>
          </a:bodyPr>
          <a:lstStyle/>
          <a:p>
            <a:pPr marL="611505" indent="-457200" algn="just">
              <a:lnSpc>
                <a:spcPct val="150000"/>
              </a:lnSpc>
              <a:spcBef>
                <a:spcPts val="650"/>
              </a:spcBef>
              <a:buFont typeface="+mj-lt"/>
              <a:buAutoNum type="arabicPeriod"/>
              <a:tabLst>
                <a:tab pos="6243320" algn="l"/>
              </a:tabLst>
            </a:pPr>
            <a:r>
              <a:rPr lang="tr-TR" sz="2400" b="1" dirty="0" smtClean="0">
                <a:solidFill>
                  <a:srgbClr val="0070C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Kendi İşini Kurma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Girişimci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olma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şekillerinin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başında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çeşitli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nedenlerle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kendi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işini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kurup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bağımsız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olarak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çalışma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isteğine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sahip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olan bir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girişimcinin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kendi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işini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kurması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gelmektedir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tr-T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Bu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şekilde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girişimci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olabilmek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girişimcinin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zihninde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bir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iş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fikrinin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oluşmasından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sonra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fizibilite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araştırmasıyla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başlayan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uzun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ve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titiz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çalışma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süreci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olarak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gerçekleşebilmektedir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40" marR="64770" indent="431165" algn="just">
              <a:lnSpc>
                <a:spcPct val="156000"/>
              </a:lnSpc>
              <a:spcBef>
                <a:spcPts val="650"/>
              </a:spcBef>
            </a:pPr>
            <a:endParaRPr lang="tr-TR" sz="2400" dirty="0" smtClean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66040" algn="just">
              <a:lnSpc>
                <a:spcPct val="156000"/>
              </a:lnSpc>
              <a:spcBef>
                <a:spcPts val="650"/>
              </a:spcBef>
              <a:buClr>
                <a:srgbClr val="0D0D0D"/>
              </a:buClr>
              <a:buSzPts val="1000"/>
              <a:tabLst>
                <a:tab pos="312420" algn="l"/>
              </a:tabLst>
            </a:pPr>
            <a:endParaRPr lang="tr-TR" sz="2200" spc="-5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4F8E-B784-475C-847E-FA4328D06630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710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tr-TR" dirty="0" smtClean="0"/>
              <a:t>Girişimci Olma Şekilleri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9212" y="1464857"/>
            <a:ext cx="8915400" cy="5577387"/>
          </a:xfrm>
        </p:spPr>
        <p:txBody>
          <a:bodyPr>
            <a:noAutofit/>
          </a:bodyPr>
          <a:lstStyle/>
          <a:p>
            <a:pPr marL="611505" indent="-457200" algn="just">
              <a:lnSpc>
                <a:spcPct val="150000"/>
              </a:lnSpc>
              <a:spcBef>
                <a:spcPts val="650"/>
              </a:spcBef>
              <a:buFont typeface="+mj-lt"/>
              <a:buAutoNum type="arabicPeriod" startAt="2"/>
              <a:tabLst>
                <a:tab pos="6243320" algn="l"/>
              </a:tabLst>
            </a:pPr>
            <a:r>
              <a:rPr lang="tr-TR" sz="2400" b="1" dirty="0" smtClean="0">
                <a:solidFill>
                  <a:srgbClr val="0070C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Var Olan İşletmeyi Satın Alma</a:t>
            </a:r>
          </a:p>
          <a:p>
            <a:pPr marL="65405" marR="69850" indent="431165" algn="just">
              <a:lnSpc>
                <a:spcPct val="145000"/>
              </a:lnSpc>
              <a:spcBef>
                <a:spcPts val="580"/>
              </a:spcBef>
            </a:pP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Girişimci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olmanın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bir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başka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şekli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de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var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olan ve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faaliyette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bulunan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bir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işletmenin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satın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alınması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suretiyle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söz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konusu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olmaktadır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. </a:t>
            </a:r>
            <a:endParaRPr lang="tr-TR" sz="2400" dirty="0" smtClean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65405" marR="69850" indent="431165" algn="just">
              <a:lnSpc>
                <a:spcPct val="145000"/>
              </a:lnSpc>
              <a:spcBef>
                <a:spcPts val="580"/>
              </a:spcBef>
            </a:pPr>
            <a:r>
              <a:rPr lang="en-US" sz="2400" dirty="0" smtClean="0">
                <a:latin typeface="Arial" panose="020B0604020202020204" pitchFamily="34" charset="0"/>
                <a:ea typeface="Arial" panose="020B0604020202020204" pitchFamily="34" charset="0"/>
              </a:rPr>
              <a:t>Çok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ayrıntılı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bir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araştırmanın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ardından bir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iş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yerini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satın almak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yeni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bir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iş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kurma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seçeneğinden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daha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avantajlı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bir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formül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olarak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görülebilir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. </a:t>
            </a:r>
            <a:endParaRPr lang="tr-TR" sz="2400" dirty="0" smtClean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65405" marR="69850" indent="431165" algn="just">
              <a:lnSpc>
                <a:spcPct val="145000"/>
              </a:lnSpc>
              <a:spcBef>
                <a:spcPts val="580"/>
              </a:spcBef>
            </a:pPr>
            <a:r>
              <a:rPr lang="en-US" sz="2400" dirty="0" smtClean="0">
                <a:latin typeface="Arial" panose="020B0604020202020204" pitchFamily="34" charset="0"/>
                <a:ea typeface="Arial" panose="020B0604020202020204" pitchFamily="34" charset="0"/>
              </a:rPr>
              <a:t>Aynı 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şekilde bir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işletmeyi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satın almak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suretiyle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girişimci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olmanın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sakıncaları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da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söz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konusu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olabilmektedir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tr-TR" sz="24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66040" marR="64770" indent="431165" algn="just">
              <a:lnSpc>
                <a:spcPct val="156000"/>
              </a:lnSpc>
              <a:spcBef>
                <a:spcPts val="650"/>
              </a:spcBef>
            </a:pPr>
            <a:endParaRPr lang="tr-TR" sz="2400" dirty="0" smtClean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66040" algn="just">
              <a:lnSpc>
                <a:spcPct val="156000"/>
              </a:lnSpc>
              <a:spcBef>
                <a:spcPts val="650"/>
              </a:spcBef>
              <a:buClr>
                <a:srgbClr val="0D0D0D"/>
              </a:buClr>
              <a:buSzPts val="1000"/>
              <a:tabLst>
                <a:tab pos="312420" algn="l"/>
              </a:tabLst>
            </a:pPr>
            <a:endParaRPr lang="tr-TR" sz="2200" spc="-5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4F8E-B784-475C-847E-FA4328D06630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230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tr-TR" dirty="0" smtClean="0"/>
              <a:t>Girişimci Olma Şekilleri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9212" y="1464857"/>
            <a:ext cx="8915400" cy="5577387"/>
          </a:xfrm>
        </p:spPr>
        <p:txBody>
          <a:bodyPr>
            <a:noAutofit/>
          </a:bodyPr>
          <a:lstStyle/>
          <a:p>
            <a:pPr marL="611505" indent="-457200" algn="just">
              <a:lnSpc>
                <a:spcPct val="150000"/>
              </a:lnSpc>
              <a:spcBef>
                <a:spcPts val="650"/>
              </a:spcBef>
              <a:buFont typeface="+mj-lt"/>
              <a:buAutoNum type="arabicPeriod" startAt="2"/>
              <a:tabLst>
                <a:tab pos="6243320" algn="l"/>
              </a:tabLst>
            </a:pPr>
            <a:r>
              <a:rPr lang="tr-TR" sz="2400" b="1" dirty="0" smtClean="0">
                <a:solidFill>
                  <a:srgbClr val="0070C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Var Olan İşletmeyi Satın Alma</a:t>
            </a:r>
          </a:p>
          <a:p>
            <a:pPr marL="497205" algn="just">
              <a:lnSpc>
                <a:spcPct val="150000"/>
              </a:lnSpc>
              <a:spcBef>
                <a:spcPts val="650"/>
              </a:spcBef>
              <a:tabLst>
                <a:tab pos="6243320" algn="l"/>
              </a:tabLst>
            </a:pPr>
            <a:r>
              <a:rPr lang="en-US" sz="2400" dirty="0" err="1" smtClean="0">
                <a:latin typeface="Arial" panose="020B0604020202020204" pitchFamily="34" charset="0"/>
                <a:ea typeface="Arial" panose="020B0604020202020204" pitchFamily="34" charset="0"/>
              </a:rPr>
              <a:t>Mevcut</a:t>
            </a:r>
            <a:r>
              <a:rPr lang="en-US" sz="2400" dirty="0" smtClean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olan bir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işletmenin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satın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almanın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avantajları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olarak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şunlar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sayılabilir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  <a:endParaRPr lang="tr-TR" sz="24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66090" marR="64770" lvl="1" indent="431165" algn="just">
              <a:lnSpc>
                <a:spcPct val="156000"/>
              </a:lnSpc>
              <a:spcBef>
                <a:spcPts val="650"/>
              </a:spcBef>
            </a:pPr>
            <a:r>
              <a:rPr lang="tr-TR" sz="2200" dirty="0" smtClean="0">
                <a:latin typeface="Arial" panose="020B0604020202020204" pitchFamily="34" charset="0"/>
                <a:ea typeface="Arial" panose="020B0604020202020204" pitchFamily="34" charset="0"/>
              </a:rPr>
              <a:t>Risk</a:t>
            </a:r>
          </a:p>
          <a:p>
            <a:pPr marL="466090" marR="64770" lvl="1" indent="431165" algn="just">
              <a:lnSpc>
                <a:spcPct val="156000"/>
              </a:lnSpc>
              <a:spcBef>
                <a:spcPts val="650"/>
              </a:spcBef>
            </a:pPr>
            <a:r>
              <a:rPr lang="tr-TR" sz="2200" dirty="0" smtClean="0">
                <a:latin typeface="Arial" panose="020B0604020202020204" pitchFamily="34" charset="0"/>
                <a:ea typeface="Arial" panose="020B0604020202020204" pitchFamily="34" charset="0"/>
              </a:rPr>
              <a:t>Kar</a:t>
            </a:r>
          </a:p>
          <a:p>
            <a:pPr marL="466090" marR="64770" lvl="1" indent="431165" algn="just">
              <a:lnSpc>
                <a:spcPct val="156000"/>
              </a:lnSpc>
              <a:spcBef>
                <a:spcPts val="650"/>
              </a:spcBef>
            </a:pPr>
            <a:r>
              <a:rPr lang="tr-TR" sz="2200" dirty="0" smtClean="0">
                <a:latin typeface="Arial" panose="020B0604020202020204" pitchFamily="34" charset="0"/>
                <a:ea typeface="Arial" panose="020B0604020202020204" pitchFamily="34" charset="0"/>
              </a:rPr>
              <a:t>Planlama</a:t>
            </a:r>
          </a:p>
          <a:p>
            <a:pPr marL="466090" marR="64770" lvl="1" indent="431165" algn="just">
              <a:lnSpc>
                <a:spcPct val="156000"/>
              </a:lnSpc>
              <a:spcBef>
                <a:spcPts val="650"/>
              </a:spcBef>
            </a:pPr>
            <a:r>
              <a:rPr lang="tr-TR" sz="2200" dirty="0" smtClean="0">
                <a:latin typeface="Arial" panose="020B0604020202020204" pitchFamily="34" charset="0"/>
                <a:ea typeface="Arial" panose="020B0604020202020204" pitchFamily="34" charset="0"/>
              </a:rPr>
              <a:t>Maliyet</a:t>
            </a:r>
          </a:p>
          <a:p>
            <a:pPr marL="466090" marR="64770" lvl="1" indent="431165" algn="just">
              <a:lnSpc>
                <a:spcPct val="156000"/>
              </a:lnSpc>
              <a:spcBef>
                <a:spcPts val="650"/>
              </a:spcBef>
            </a:pPr>
            <a:r>
              <a:rPr lang="tr-TR" sz="2200" dirty="0" smtClean="0">
                <a:latin typeface="Arial" panose="020B0604020202020204" pitchFamily="34" charset="0"/>
                <a:ea typeface="Arial" panose="020B0604020202020204" pitchFamily="34" charset="0"/>
              </a:rPr>
              <a:t>Finansman Kolaylığı</a:t>
            </a:r>
          </a:p>
          <a:p>
            <a:pPr marR="66040" algn="just">
              <a:lnSpc>
                <a:spcPct val="156000"/>
              </a:lnSpc>
              <a:spcBef>
                <a:spcPts val="650"/>
              </a:spcBef>
              <a:buClr>
                <a:srgbClr val="0D0D0D"/>
              </a:buClr>
              <a:buSzPts val="1000"/>
              <a:tabLst>
                <a:tab pos="312420" algn="l"/>
              </a:tabLst>
            </a:pPr>
            <a:endParaRPr lang="tr-TR" sz="2200" spc="-5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4F8E-B784-475C-847E-FA4328D06630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636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92925" y="146437"/>
            <a:ext cx="8911687" cy="1280890"/>
          </a:xfrm>
        </p:spPr>
        <p:txBody>
          <a:bodyPr/>
          <a:lstStyle/>
          <a:p>
            <a:pPr algn="just"/>
            <a:r>
              <a:rPr lang="tr-TR" dirty="0" smtClean="0"/>
              <a:t>Girişimci Olma Şekilleri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9212" y="968991"/>
            <a:ext cx="8915400" cy="6073253"/>
          </a:xfrm>
        </p:spPr>
        <p:txBody>
          <a:bodyPr>
            <a:noAutofit/>
          </a:bodyPr>
          <a:lstStyle/>
          <a:p>
            <a:pPr marL="611505" indent="-457200" algn="just">
              <a:lnSpc>
                <a:spcPct val="150000"/>
              </a:lnSpc>
              <a:spcBef>
                <a:spcPts val="650"/>
              </a:spcBef>
              <a:buFont typeface="+mj-lt"/>
              <a:buAutoNum type="arabicPeriod" startAt="2"/>
              <a:tabLst>
                <a:tab pos="6243320" algn="l"/>
              </a:tabLst>
            </a:pPr>
            <a:r>
              <a:rPr lang="tr-TR" sz="2400" b="1" dirty="0" smtClean="0">
                <a:solidFill>
                  <a:srgbClr val="0070C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Var Olan İşletmeyi Satın Alma</a:t>
            </a:r>
          </a:p>
          <a:p>
            <a:pPr marL="497205" algn="just">
              <a:lnSpc>
                <a:spcPct val="150000"/>
              </a:lnSpc>
              <a:spcBef>
                <a:spcPts val="650"/>
              </a:spcBef>
              <a:tabLst>
                <a:tab pos="6243320" algn="l"/>
              </a:tabLst>
            </a:pPr>
            <a:r>
              <a:rPr lang="en-US" sz="2400" dirty="0" err="1" smtClean="0">
                <a:latin typeface="Arial" panose="020B0604020202020204" pitchFamily="34" charset="0"/>
                <a:ea typeface="Arial" panose="020B0604020202020204" pitchFamily="34" charset="0"/>
              </a:rPr>
              <a:t>Mevcut</a:t>
            </a:r>
            <a:r>
              <a:rPr lang="en-US" sz="2400" dirty="0" smtClean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olan bir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işletmenin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satın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almanın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tr-TR" sz="2400" dirty="0" smtClean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dezavantajları</a:t>
            </a:r>
            <a:r>
              <a:rPr lang="tr-TR" sz="2400" dirty="0" smtClean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ea typeface="Arial" panose="020B0604020202020204" pitchFamily="34" charset="0"/>
              </a:rPr>
              <a:t>olarak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şunlar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sayılabilir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  <a:endParaRPr lang="tr-TR" sz="24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66090" marR="64770" lvl="1" indent="431165" algn="just">
              <a:lnSpc>
                <a:spcPct val="156000"/>
              </a:lnSpc>
              <a:spcBef>
                <a:spcPts val="650"/>
              </a:spcBef>
            </a:pP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İşletme</a:t>
            </a:r>
            <a:r>
              <a:rPr lang="en-US" sz="2400" spc="5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ile</a:t>
            </a:r>
            <a:r>
              <a:rPr lang="en-US" sz="2400" spc="6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ilgili</a:t>
            </a:r>
            <a:r>
              <a:rPr lang="en-US" sz="2400" spc="6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hastalıkları</a:t>
            </a:r>
            <a:r>
              <a:rPr lang="en-US" sz="2400" spc="3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miras</a:t>
            </a:r>
            <a:r>
              <a:rPr lang="en-US" sz="2400" spc="5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ea typeface="Arial" panose="020B0604020202020204" pitchFamily="34" charset="0"/>
              </a:rPr>
              <a:t>alma</a:t>
            </a:r>
            <a:endParaRPr lang="tr-TR" sz="2400" spc="60" dirty="0" smtClean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66090" marR="64770" lvl="1" indent="431165" algn="just">
              <a:lnSpc>
                <a:spcPct val="156000"/>
              </a:lnSpc>
              <a:spcBef>
                <a:spcPts val="650"/>
              </a:spcBef>
            </a:pP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Yetersiz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ve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niteliksiz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ea typeface="Arial" panose="020B0604020202020204" pitchFamily="34" charset="0"/>
              </a:rPr>
              <a:t>personel</a:t>
            </a:r>
            <a:endParaRPr lang="tr-TR" sz="2400" dirty="0" smtClean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66090" marR="64770" lvl="1" indent="431165" algn="just">
              <a:lnSpc>
                <a:spcPct val="156000"/>
              </a:lnSpc>
              <a:spcBef>
                <a:spcPts val="650"/>
              </a:spcBef>
            </a:pP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Kötü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ea typeface="Arial" panose="020B0604020202020204" pitchFamily="34" charset="0"/>
              </a:rPr>
              <a:t>uygulamalar</a:t>
            </a:r>
            <a:endParaRPr lang="tr-TR" sz="24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66090" marR="64770" lvl="1" indent="431165" algn="just">
              <a:lnSpc>
                <a:spcPct val="156000"/>
              </a:lnSpc>
              <a:spcBef>
                <a:spcPts val="650"/>
              </a:spcBef>
            </a:pP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Eskimiş</a:t>
            </a:r>
            <a:r>
              <a:rPr lang="en-US" sz="2400" spc="-2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bina</a:t>
            </a:r>
            <a:r>
              <a:rPr lang="en-US" sz="2400" spc="-1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ve</a:t>
            </a:r>
            <a:r>
              <a:rPr lang="en-US" sz="2400" spc="-1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tesisat</a:t>
            </a:r>
            <a:endParaRPr lang="tr-TR" sz="2200" dirty="0" smtClean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66090" marR="64770" lvl="1" indent="431165" algn="just">
              <a:lnSpc>
                <a:spcPct val="156000"/>
              </a:lnSpc>
              <a:spcBef>
                <a:spcPts val="650"/>
              </a:spcBef>
            </a:pP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Eskimiş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ea typeface="Arial" panose="020B0604020202020204" pitchFamily="34" charset="0"/>
              </a:rPr>
              <a:t>envanter</a:t>
            </a:r>
            <a:endParaRPr lang="tr-TR" sz="24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66090" marR="64770" lvl="1" indent="431165" algn="just">
              <a:lnSpc>
                <a:spcPct val="156000"/>
              </a:lnSpc>
              <a:spcBef>
                <a:spcPts val="650"/>
              </a:spcBef>
            </a:pP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Fazla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ödeme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yapma</a:t>
            </a:r>
            <a:endParaRPr lang="tr-TR" sz="2200" dirty="0" smtClean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66040" algn="just">
              <a:lnSpc>
                <a:spcPct val="156000"/>
              </a:lnSpc>
              <a:spcBef>
                <a:spcPts val="650"/>
              </a:spcBef>
              <a:buClr>
                <a:srgbClr val="0D0D0D"/>
              </a:buClr>
              <a:buSzPts val="1000"/>
              <a:tabLst>
                <a:tab pos="312420" algn="l"/>
              </a:tabLst>
            </a:pPr>
            <a:endParaRPr lang="tr-TR" sz="2200" spc="-5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4F8E-B784-475C-847E-FA4328D06630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607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tr-TR" dirty="0" smtClean="0"/>
              <a:t>Girişimci Olma Şekilleri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9212" y="1464857"/>
            <a:ext cx="8915400" cy="5577387"/>
          </a:xfrm>
        </p:spPr>
        <p:txBody>
          <a:bodyPr>
            <a:noAutofit/>
          </a:bodyPr>
          <a:lstStyle/>
          <a:p>
            <a:pPr marL="611505" indent="-457200" algn="just">
              <a:lnSpc>
                <a:spcPct val="150000"/>
              </a:lnSpc>
              <a:spcBef>
                <a:spcPts val="650"/>
              </a:spcBef>
              <a:buFont typeface="+mj-lt"/>
              <a:buAutoNum type="arabicPeriod" startAt="3"/>
              <a:tabLst>
                <a:tab pos="6243320" algn="l"/>
              </a:tabLst>
            </a:pPr>
            <a:r>
              <a:rPr lang="tr-TR" sz="2400" b="1" dirty="0" err="1" smtClean="0">
                <a:solidFill>
                  <a:srgbClr val="0070C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Franchising</a:t>
            </a:r>
            <a:r>
              <a:rPr lang="tr-TR" sz="2400" b="1" dirty="0" smtClean="0">
                <a:solidFill>
                  <a:srgbClr val="0070C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(İsim Hakkı Sözleşmesi)</a:t>
            </a:r>
          </a:p>
          <a:p>
            <a:pPr marL="71120" marR="75565" indent="431165" algn="just">
              <a:lnSpc>
                <a:spcPct val="176000"/>
              </a:lnSpc>
              <a:spcBef>
                <a:spcPts val="30"/>
              </a:spcBef>
            </a:pPr>
            <a:r>
              <a:rPr lang="en-US" sz="2200" dirty="0" smtClean="0">
                <a:latin typeface="Arial" panose="020B0604020202020204" pitchFamily="34" charset="0"/>
                <a:ea typeface="Arial" panose="020B0604020202020204" pitchFamily="34" charset="0"/>
              </a:rPr>
              <a:t>En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basit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anlatımıyla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franchising’i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en-US" sz="2200" b="1" dirty="0">
                <a:latin typeface="Arial" panose="020B0604020202020204" pitchFamily="34" charset="0"/>
                <a:ea typeface="Arial" panose="020B0604020202020204" pitchFamily="34" charset="0"/>
              </a:rPr>
              <a:t>«</a:t>
            </a:r>
            <a:r>
              <a:rPr lang="en-US" sz="2200" b="1" dirty="0" err="1">
                <a:latin typeface="Arial" panose="020B0604020202020204" pitchFamily="34" charset="0"/>
                <a:ea typeface="Arial" panose="020B0604020202020204" pitchFamily="34" charset="0"/>
              </a:rPr>
              <a:t>hak</a:t>
            </a:r>
            <a:r>
              <a:rPr lang="en-US" sz="2200" b="1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b="1" dirty="0" err="1">
                <a:latin typeface="Arial" panose="020B0604020202020204" pitchFamily="34" charset="0"/>
                <a:ea typeface="Arial" panose="020B0604020202020204" pitchFamily="34" charset="0"/>
              </a:rPr>
              <a:t>sahibine</a:t>
            </a:r>
            <a:r>
              <a:rPr lang="en-US" sz="2200" b="1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b="1" dirty="0" err="1">
                <a:latin typeface="Arial" panose="020B0604020202020204" pitchFamily="34" charset="0"/>
                <a:ea typeface="Arial" panose="020B0604020202020204" pitchFamily="34" charset="0"/>
              </a:rPr>
              <a:t>verilen</a:t>
            </a:r>
            <a:r>
              <a:rPr lang="en-US" sz="2200" b="1" dirty="0">
                <a:latin typeface="Arial" panose="020B0604020202020204" pitchFamily="34" charset="0"/>
                <a:ea typeface="Arial" panose="020B0604020202020204" pitchFamily="34" charset="0"/>
              </a:rPr>
              <a:t> para </a:t>
            </a:r>
            <a:r>
              <a:rPr lang="en-US" sz="2200" b="1" dirty="0" err="1">
                <a:latin typeface="Arial" panose="020B0604020202020204" pitchFamily="34" charset="0"/>
                <a:ea typeface="Arial" panose="020B0604020202020204" pitchFamily="34" charset="0"/>
              </a:rPr>
              <a:t>karşılığında</a:t>
            </a:r>
            <a:r>
              <a:rPr lang="en-US" sz="2200" b="1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b="1" dirty="0" err="1">
                <a:latin typeface="Arial" panose="020B0604020202020204" pitchFamily="34" charset="0"/>
                <a:ea typeface="Arial" panose="020B0604020202020204" pitchFamily="34" charset="0"/>
              </a:rPr>
              <a:t>belirli</a:t>
            </a:r>
            <a:r>
              <a:rPr lang="en-US" sz="2200" b="1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b="1" dirty="0" err="1">
                <a:latin typeface="Arial" panose="020B0604020202020204" pitchFamily="34" charset="0"/>
                <a:ea typeface="Arial" panose="020B0604020202020204" pitchFamily="34" charset="0"/>
              </a:rPr>
              <a:t>sınai</a:t>
            </a:r>
            <a:r>
              <a:rPr lang="en-US" sz="2200" b="1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b="1" dirty="0" err="1">
                <a:latin typeface="Arial" panose="020B0604020202020204" pitchFamily="34" charset="0"/>
                <a:ea typeface="Arial" panose="020B0604020202020204" pitchFamily="34" charset="0"/>
              </a:rPr>
              <a:t>hakları</a:t>
            </a:r>
            <a:r>
              <a:rPr lang="en-US" sz="2200" b="1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b="1" dirty="0" err="1">
                <a:latin typeface="Arial" panose="020B0604020202020204" pitchFamily="34" charset="0"/>
                <a:ea typeface="Arial" panose="020B0604020202020204" pitchFamily="34" charset="0"/>
              </a:rPr>
              <a:t>ticari</a:t>
            </a:r>
            <a:r>
              <a:rPr lang="en-US" sz="2200" b="1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b="1" dirty="0" err="1">
                <a:latin typeface="Arial" panose="020B0604020202020204" pitchFamily="34" charset="0"/>
                <a:ea typeface="Arial" panose="020B0604020202020204" pitchFamily="34" charset="0"/>
              </a:rPr>
              <a:t>alanda</a:t>
            </a:r>
            <a:r>
              <a:rPr lang="en-US" sz="2200" b="1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b="1" dirty="0" err="1">
                <a:latin typeface="Arial" panose="020B0604020202020204" pitchFamily="34" charset="0"/>
                <a:ea typeface="Arial" panose="020B0604020202020204" pitchFamily="34" charset="0"/>
              </a:rPr>
              <a:t>kullanma</a:t>
            </a:r>
            <a:r>
              <a:rPr lang="en-US" sz="2200" b="1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b="1" dirty="0" err="1">
                <a:latin typeface="Arial" panose="020B0604020202020204" pitchFamily="34" charset="0"/>
                <a:ea typeface="Arial" panose="020B0604020202020204" pitchFamily="34" charset="0"/>
              </a:rPr>
              <a:t>izni</a:t>
            </a:r>
            <a:r>
              <a:rPr lang="en-US" sz="2200" b="1" dirty="0">
                <a:latin typeface="Arial" panose="020B0604020202020204" pitchFamily="34" charset="0"/>
                <a:ea typeface="Arial" panose="020B0604020202020204" pitchFamily="34" charset="0"/>
              </a:rPr>
              <a:t>» 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olarak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özetlemek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mümkündür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. </a:t>
            </a:r>
            <a:endParaRPr lang="tr-TR" sz="2200" dirty="0" smtClean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1120" marR="75565" indent="431165" algn="just">
              <a:lnSpc>
                <a:spcPct val="176000"/>
              </a:lnSpc>
              <a:spcBef>
                <a:spcPts val="30"/>
              </a:spcBef>
            </a:pPr>
            <a:r>
              <a:rPr lang="en-US" sz="2200" dirty="0" smtClean="0">
                <a:latin typeface="Arial" panose="020B0604020202020204" pitchFamily="34" charset="0"/>
                <a:ea typeface="Arial" panose="020B0604020202020204" pitchFamily="34" charset="0"/>
              </a:rPr>
              <a:t>Franchising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sözleşmeleri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, bir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ürün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, bir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marka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spc="-15" dirty="0" err="1">
                <a:latin typeface="Arial" panose="020B0604020202020204" pitchFamily="34" charset="0"/>
                <a:ea typeface="Arial" panose="020B0604020202020204" pitchFamily="34" charset="0"/>
              </a:rPr>
              <a:t>ya</a:t>
            </a:r>
            <a:r>
              <a:rPr lang="en-US" sz="2200" spc="-1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da bir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hizmeti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kapsıyor</a:t>
            </a:r>
            <a:r>
              <a:rPr lang="en-US" sz="2200" spc="-1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olabilir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r>
              <a:rPr lang="en-US" sz="2200" spc="-1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tr-TR" sz="2200" spc="-10" dirty="0" smtClean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66040" algn="just">
              <a:lnSpc>
                <a:spcPct val="156000"/>
              </a:lnSpc>
              <a:spcBef>
                <a:spcPts val="650"/>
              </a:spcBef>
              <a:buClr>
                <a:srgbClr val="0D0D0D"/>
              </a:buClr>
              <a:buSzPts val="1000"/>
              <a:tabLst>
                <a:tab pos="312420" algn="l"/>
              </a:tabLst>
            </a:pPr>
            <a:endParaRPr lang="tr-TR" sz="2200" spc="-5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4F8E-B784-475C-847E-FA4328D06630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077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tr-TR" dirty="0" smtClean="0"/>
              <a:t>Girişimci Olma Şekilleri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9212" y="1464857"/>
            <a:ext cx="8915400" cy="5577387"/>
          </a:xfrm>
        </p:spPr>
        <p:txBody>
          <a:bodyPr>
            <a:noAutofit/>
          </a:bodyPr>
          <a:lstStyle/>
          <a:p>
            <a:pPr marL="611505" indent="-457200" algn="just">
              <a:lnSpc>
                <a:spcPct val="150000"/>
              </a:lnSpc>
              <a:spcBef>
                <a:spcPts val="650"/>
              </a:spcBef>
              <a:buFont typeface="+mj-lt"/>
              <a:buAutoNum type="arabicPeriod" startAt="3"/>
              <a:tabLst>
                <a:tab pos="6243320" algn="l"/>
              </a:tabLst>
            </a:pPr>
            <a:r>
              <a:rPr lang="tr-TR" sz="2400" b="1" dirty="0" err="1" smtClean="0">
                <a:solidFill>
                  <a:srgbClr val="0070C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Franchising</a:t>
            </a:r>
            <a:r>
              <a:rPr lang="tr-TR" sz="2400" b="1" dirty="0" smtClean="0">
                <a:solidFill>
                  <a:srgbClr val="0070C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(İsim Hakkı Sözleşmesi)</a:t>
            </a:r>
          </a:p>
          <a:p>
            <a:pPr marL="71120" marR="75565" indent="431165" algn="just">
              <a:lnSpc>
                <a:spcPct val="176000"/>
              </a:lnSpc>
              <a:spcBef>
                <a:spcPts val="30"/>
              </a:spcBef>
            </a:pPr>
            <a:r>
              <a:rPr lang="en-US" sz="2200" dirty="0" err="1" smtClean="0">
                <a:latin typeface="Arial" panose="020B0604020202020204" pitchFamily="34" charset="0"/>
                <a:ea typeface="Arial" panose="020B0604020202020204" pitchFamily="34" charset="0"/>
              </a:rPr>
              <a:t>İmtiyaz</a:t>
            </a:r>
            <a:r>
              <a:rPr lang="en-US" sz="2200" spc="-30" dirty="0" smtClean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sahibi</a:t>
            </a:r>
            <a:r>
              <a:rPr lang="en-US" sz="2200" spc="-2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tarafın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,</a:t>
            </a:r>
            <a:r>
              <a:rPr lang="en-US" sz="2200" spc="-2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belirli</a:t>
            </a:r>
            <a:r>
              <a:rPr lang="en-US" sz="2200" spc="-2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bir</a:t>
            </a:r>
            <a:r>
              <a:rPr lang="en-US" sz="2200" spc="-1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süre</a:t>
            </a:r>
            <a:r>
              <a:rPr lang="en-US" sz="2200" spc="-1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şartı</a:t>
            </a:r>
            <a:r>
              <a:rPr lang="en-US" sz="2200" spc="-1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ve</a:t>
            </a:r>
            <a:r>
              <a:rPr lang="en-US" sz="2200" spc="-2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bazı</a:t>
            </a:r>
            <a:r>
              <a:rPr lang="en-US" sz="2200" spc="-2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sınırlamalarla</a:t>
            </a:r>
            <a:r>
              <a:rPr lang="en-US" sz="2200" spc="-2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ticari</a:t>
            </a:r>
            <a:r>
              <a:rPr lang="en-US" sz="2200" spc="-2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işlerini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yürütmek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üzere</a:t>
            </a:r>
            <a:r>
              <a:rPr lang="en-US" sz="22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bu</a:t>
            </a:r>
            <a:r>
              <a:rPr lang="en-US" sz="2200" spc="-2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hakkı</a:t>
            </a:r>
            <a:r>
              <a:rPr lang="en-US" sz="2200" spc="-1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b="1" dirty="0" err="1">
                <a:latin typeface="Arial" panose="020B0604020202020204" pitchFamily="34" charset="0"/>
                <a:ea typeface="Arial" panose="020B0604020202020204" pitchFamily="34" charset="0"/>
              </a:rPr>
              <a:t>ikinci</a:t>
            </a:r>
            <a:r>
              <a:rPr lang="en-US" sz="2200" b="1" spc="-2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b="1" dirty="0">
                <a:latin typeface="Arial" panose="020B0604020202020204" pitchFamily="34" charset="0"/>
                <a:ea typeface="Arial" panose="020B0604020202020204" pitchFamily="34" charset="0"/>
              </a:rPr>
              <a:t>bir</a:t>
            </a:r>
            <a:r>
              <a:rPr lang="en-US" sz="2200" b="1" spc="-1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b="1" dirty="0" err="1">
                <a:latin typeface="Arial" panose="020B0604020202020204" pitchFamily="34" charset="0"/>
                <a:ea typeface="Arial" panose="020B0604020202020204" pitchFamily="34" charset="0"/>
              </a:rPr>
              <a:t>tarafa</a:t>
            </a:r>
            <a:r>
              <a:rPr lang="en-US" sz="2200" b="1" spc="-2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b="1" dirty="0" err="1">
                <a:latin typeface="Arial" panose="020B0604020202020204" pitchFamily="34" charset="0"/>
                <a:ea typeface="Arial" panose="020B0604020202020204" pitchFamily="34" charset="0"/>
              </a:rPr>
              <a:t>devretmesi</a:t>
            </a:r>
            <a:r>
              <a:rPr lang="en-US" sz="2200" b="1" spc="-2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söz</a:t>
            </a:r>
            <a:r>
              <a:rPr lang="en-US" sz="2200" spc="-4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konusudur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r>
              <a:rPr lang="en-US" sz="2200" spc="-2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tr-TR" sz="2200" spc="-20" dirty="0" smtClean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1120" marR="75565" indent="431165" algn="just">
              <a:lnSpc>
                <a:spcPct val="176000"/>
              </a:lnSpc>
              <a:spcBef>
                <a:spcPts val="30"/>
              </a:spcBef>
            </a:pPr>
            <a:r>
              <a:rPr lang="en-US" sz="2200" b="1" dirty="0" err="1" smtClean="0">
                <a:latin typeface="Arial" panose="020B0604020202020204" pitchFamily="34" charset="0"/>
                <a:ea typeface="Arial" panose="020B0604020202020204" pitchFamily="34" charset="0"/>
              </a:rPr>
              <a:t>Franchising’in</a:t>
            </a:r>
            <a:r>
              <a:rPr lang="en-US" sz="2200" b="1" spc="-5" dirty="0" smtClean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b="1" dirty="0">
                <a:latin typeface="Arial" panose="020B0604020202020204" pitchFamily="34" charset="0"/>
                <a:ea typeface="Arial" panose="020B0604020202020204" pitchFamily="34" charset="0"/>
              </a:rPr>
              <a:t>en</a:t>
            </a:r>
            <a:r>
              <a:rPr lang="en-US" sz="2200" b="1" spc="-2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b="1" dirty="0" err="1">
                <a:latin typeface="Arial" panose="020B0604020202020204" pitchFamily="34" charset="0"/>
                <a:ea typeface="Arial" panose="020B0604020202020204" pitchFamily="34" charset="0"/>
              </a:rPr>
              <a:t>önemli</a:t>
            </a:r>
            <a:r>
              <a:rPr lang="en-US" sz="2200" b="1" spc="-2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b="1" dirty="0" err="1">
                <a:latin typeface="Arial" panose="020B0604020202020204" pitchFamily="34" charset="0"/>
                <a:ea typeface="Arial" panose="020B0604020202020204" pitchFamily="34" charset="0"/>
              </a:rPr>
              <a:t>tarafı</a:t>
            </a:r>
            <a:r>
              <a:rPr lang="en-US" sz="2200" b="1" spc="-2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imtiyaz</a:t>
            </a:r>
            <a:r>
              <a:rPr lang="en-US" sz="2200" spc="-2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hakkını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veren</a:t>
            </a:r>
            <a:r>
              <a:rPr lang="en-US" sz="2200" spc="-3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tarafın</a:t>
            </a:r>
            <a:r>
              <a:rPr lang="en-US" sz="2200" spc="-6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işin</a:t>
            </a:r>
            <a:r>
              <a:rPr lang="en-US" sz="2200" spc="-3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yönetim</a:t>
            </a:r>
            <a:r>
              <a:rPr lang="en-US" sz="2200" spc="1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ve</a:t>
            </a:r>
            <a:r>
              <a:rPr lang="en-US" sz="2200" spc="-3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organizasyonu</a:t>
            </a:r>
            <a:r>
              <a:rPr lang="en-US" sz="2200" spc="1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konusunda</a:t>
            </a:r>
            <a:r>
              <a:rPr lang="en-US" sz="2200" spc="-7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know-how</a:t>
            </a:r>
            <a:r>
              <a:rPr lang="en-US" sz="2200" spc="-3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yani</a:t>
            </a:r>
            <a:r>
              <a:rPr lang="en-US" sz="22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00B05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bilgi</a:t>
            </a:r>
            <a:r>
              <a:rPr lang="en-US" sz="2200" spc="-20" dirty="0">
                <a:solidFill>
                  <a:srgbClr val="00B05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>
                <a:solidFill>
                  <a:srgbClr val="00B05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ve</a:t>
            </a:r>
            <a:r>
              <a:rPr lang="en-US" sz="2200" spc="-35" dirty="0">
                <a:solidFill>
                  <a:srgbClr val="00B05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00B05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destek</a:t>
            </a:r>
            <a:r>
              <a:rPr lang="en-US" sz="2200" spc="-40" dirty="0">
                <a:solidFill>
                  <a:srgbClr val="00B05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00B05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sağlıyor</a:t>
            </a:r>
            <a:r>
              <a:rPr lang="en-US" sz="2200" spc="-10" dirty="0">
                <a:solidFill>
                  <a:srgbClr val="00B05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00B05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olmasıdır</a:t>
            </a:r>
            <a:r>
              <a:rPr lang="en-US" sz="2200" dirty="0">
                <a:solidFill>
                  <a:srgbClr val="00B05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tr-TR" sz="2200" dirty="0">
              <a:solidFill>
                <a:srgbClr val="00B05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66040" algn="just">
              <a:lnSpc>
                <a:spcPct val="156000"/>
              </a:lnSpc>
              <a:spcBef>
                <a:spcPts val="650"/>
              </a:spcBef>
              <a:buClr>
                <a:srgbClr val="0D0D0D"/>
              </a:buClr>
              <a:buSzPts val="1000"/>
              <a:tabLst>
                <a:tab pos="312420" algn="l"/>
              </a:tabLst>
            </a:pPr>
            <a:endParaRPr lang="tr-TR" sz="2200" spc="-5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4F8E-B784-475C-847E-FA4328D06630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145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tr-TR" dirty="0" smtClean="0"/>
              <a:t>Girişimci Olma Şekilleri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9212" y="1464857"/>
            <a:ext cx="8915400" cy="5577387"/>
          </a:xfrm>
        </p:spPr>
        <p:txBody>
          <a:bodyPr>
            <a:noAutofit/>
          </a:bodyPr>
          <a:lstStyle/>
          <a:p>
            <a:pPr marL="611505" indent="-457200" algn="just">
              <a:lnSpc>
                <a:spcPct val="150000"/>
              </a:lnSpc>
              <a:spcBef>
                <a:spcPts val="650"/>
              </a:spcBef>
              <a:buFont typeface="+mj-lt"/>
              <a:buAutoNum type="arabicPeriod" startAt="3"/>
              <a:tabLst>
                <a:tab pos="6243320" algn="l"/>
              </a:tabLst>
            </a:pPr>
            <a:r>
              <a:rPr lang="tr-TR" sz="2400" b="1" dirty="0" err="1" smtClean="0">
                <a:solidFill>
                  <a:srgbClr val="0070C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Franchising</a:t>
            </a:r>
            <a:r>
              <a:rPr lang="tr-TR" sz="2400" b="1" dirty="0" smtClean="0">
                <a:solidFill>
                  <a:srgbClr val="0070C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(İsim Hakkı Sözleşmesi)</a:t>
            </a:r>
          </a:p>
          <a:p>
            <a:pPr marL="0" marR="66040" indent="0" algn="just">
              <a:lnSpc>
                <a:spcPct val="156000"/>
              </a:lnSpc>
              <a:spcBef>
                <a:spcPts val="650"/>
              </a:spcBef>
              <a:buClr>
                <a:srgbClr val="0D0D0D"/>
              </a:buClr>
              <a:buSzPts val="1000"/>
              <a:buNone/>
              <a:tabLst>
                <a:tab pos="312420" algn="l"/>
              </a:tabLst>
            </a:pPr>
            <a:r>
              <a:rPr lang="tr-TR" sz="2200" b="1" spc="-5" dirty="0" err="1" smtClean="0">
                <a:solidFill>
                  <a:srgbClr val="00B05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Franchising</a:t>
            </a:r>
            <a:r>
              <a:rPr lang="tr-TR" sz="2200" b="1" spc="-5" dirty="0" smtClean="0">
                <a:solidFill>
                  <a:srgbClr val="00B05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Türleri :</a:t>
            </a:r>
          </a:p>
          <a:p>
            <a:pPr marL="71120" marR="76200" indent="431165" algn="just">
              <a:lnSpc>
                <a:spcPct val="176000"/>
              </a:lnSpc>
              <a:spcBef>
                <a:spcPts val="890"/>
              </a:spcBef>
            </a:pP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Franchising</a:t>
            </a:r>
            <a:r>
              <a:rPr lang="en-US" sz="2200" spc="-2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uygulamaları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,</a:t>
            </a:r>
            <a:r>
              <a:rPr lang="en-US" sz="2200" spc="-1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uygulandığı</a:t>
            </a:r>
            <a:r>
              <a:rPr lang="en-US" sz="2200" spc="-2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ülkeye</a:t>
            </a:r>
            <a:r>
              <a:rPr lang="en-US" sz="2200" spc="-2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göre</a:t>
            </a:r>
            <a:r>
              <a:rPr lang="en-US" sz="2200" spc="-2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ve</a:t>
            </a:r>
            <a:r>
              <a:rPr lang="en-US" sz="2200" spc="-2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sunulan</a:t>
            </a:r>
            <a:r>
              <a:rPr lang="en-US" sz="2200" spc="-3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fırsatlar</a:t>
            </a:r>
            <a:r>
              <a:rPr lang="en-US" sz="2200" spc="-1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açısından</a:t>
            </a:r>
            <a:r>
              <a:rPr lang="en-US" sz="2200" spc="-2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iki</a:t>
            </a:r>
            <a:r>
              <a:rPr lang="en-US" sz="2200" spc="-25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grupta</a:t>
            </a:r>
            <a:r>
              <a:rPr lang="en-US" sz="2200" spc="-2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ele</a:t>
            </a:r>
            <a:r>
              <a:rPr lang="en-US" sz="2200" spc="-2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alınmaktadır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r>
              <a:rPr lang="en-US" sz="2200" spc="-2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tr-TR" sz="2200" spc="-25" dirty="0" smtClean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1120" marR="76200" indent="431165" algn="just">
              <a:lnSpc>
                <a:spcPct val="176000"/>
              </a:lnSpc>
              <a:spcBef>
                <a:spcPts val="890"/>
              </a:spcBef>
            </a:pPr>
            <a:r>
              <a:rPr lang="en-US" sz="2200" dirty="0" err="1" smtClean="0">
                <a:latin typeface="Arial" panose="020B0604020202020204" pitchFamily="34" charset="0"/>
                <a:ea typeface="Arial" panose="020B0604020202020204" pitchFamily="34" charset="0"/>
              </a:rPr>
              <a:t>Sistem</a:t>
            </a:r>
            <a:r>
              <a:rPr lang="en-US" sz="2200" spc="-5" dirty="0" smtClean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b="1" dirty="0" err="1">
                <a:latin typeface="Arial" panose="020B0604020202020204" pitchFamily="34" charset="0"/>
                <a:ea typeface="Arial" panose="020B0604020202020204" pitchFamily="34" charset="0"/>
              </a:rPr>
              <a:t>uygulandığı</a:t>
            </a:r>
            <a:r>
              <a:rPr lang="en-US" sz="2200" b="1" spc="-2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b="1" dirty="0" err="1">
                <a:latin typeface="Arial" panose="020B0604020202020204" pitchFamily="34" charset="0"/>
                <a:ea typeface="Arial" panose="020B0604020202020204" pitchFamily="34" charset="0"/>
              </a:rPr>
              <a:t>ülkeye</a:t>
            </a:r>
            <a:r>
              <a:rPr lang="en-US" sz="2200" b="1" spc="-2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b="1" dirty="0" err="1">
                <a:latin typeface="Arial" panose="020B0604020202020204" pitchFamily="34" charset="0"/>
                <a:ea typeface="Arial" panose="020B0604020202020204" pitchFamily="34" charset="0"/>
              </a:rPr>
              <a:t>göre</a:t>
            </a:r>
            <a:r>
              <a:rPr lang="en-US" sz="2200" b="1" dirty="0">
                <a:latin typeface="Arial" panose="020B0604020202020204" pitchFamily="34" charset="0"/>
                <a:ea typeface="Arial" panose="020B0604020202020204" pitchFamily="34" charset="0"/>
              </a:rPr>
              <a:t>;</a:t>
            </a:r>
            <a:r>
              <a:rPr lang="en-US" sz="2200" spc="-2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‘</a:t>
            </a:r>
            <a:r>
              <a:rPr lang="en-US" sz="2200" dirty="0" err="1">
                <a:solidFill>
                  <a:srgbClr val="FFC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ulusal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’</a:t>
            </a:r>
            <a:r>
              <a:rPr lang="en-US" sz="2200" spc="-2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ve</a:t>
            </a:r>
            <a:r>
              <a:rPr lang="en-US" sz="2200" spc="-2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‘</a:t>
            </a:r>
            <a:r>
              <a:rPr lang="en-US" sz="2200" dirty="0" err="1">
                <a:solidFill>
                  <a:srgbClr val="FFC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uluslararası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’</a:t>
            </a:r>
            <a:r>
              <a:rPr lang="en-US" sz="2200" spc="-1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olarak,</a:t>
            </a:r>
            <a:r>
              <a:rPr lang="en-US" sz="2200" spc="-3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b="1" dirty="0" err="1">
                <a:latin typeface="Arial" panose="020B0604020202020204" pitchFamily="34" charset="0"/>
                <a:ea typeface="Arial" panose="020B0604020202020204" pitchFamily="34" charset="0"/>
              </a:rPr>
              <a:t>sunulan</a:t>
            </a:r>
            <a:r>
              <a:rPr lang="en-US" sz="2200" b="1" spc="-3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b="1" dirty="0" err="1">
                <a:latin typeface="Arial" panose="020B0604020202020204" pitchFamily="34" charset="0"/>
                <a:ea typeface="Arial" panose="020B0604020202020204" pitchFamily="34" charset="0"/>
              </a:rPr>
              <a:t>fırsatlar</a:t>
            </a:r>
            <a:r>
              <a:rPr lang="en-US" sz="2200" b="1" spc="-1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b="1" dirty="0" err="1">
                <a:latin typeface="Arial" panose="020B0604020202020204" pitchFamily="34" charset="0"/>
                <a:ea typeface="Arial" panose="020B0604020202020204" pitchFamily="34" charset="0"/>
              </a:rPr>
              <a:t>açısından</a:t>
            </a:r>
            <a:r>
              <a:rPr lang="en-US" sz="2200" b="1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ise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 «</a:t>
            </a:r>
            <a:r>
              <a:rPr lang="en-US" sz="2200" dirty="0" err="1">
                <a:solidFill>
                  <a:srgbClr val="00B05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ürün</a:t>
            </a:r>
            <a:r>
              <a:rPr lang="en-US" sz="2200" dirty="0">
                <a:solidFill>
                  <a:srgbClr val="00B05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ve </a:t>
            </a:r>
            <a:r>
              <a:rPr lang="en-US" sz="2200" dirty="0" err="1">
                <a:solidFill>
                  <a:srgbClr val="00B05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marka</a:t>
            </a:r>
            <a:r>
              <a:rPr lang="en-US" sz="2200" dirty="0">
                <a:solidFill>
                  <a:srgbClr val="00B05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00B05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franchising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»i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 ve «</a:t>
            </a:r>
            <a:r>
              <a:rPr lang="en-US" sz="2200" dirty="0" err="1">
                <a:solidFill>
                  <a:srgbClr val="00B05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işletme</a:t>
            </a:r>
            <a:r>
              <a:rPr lang="en-US" sz="2200" dirty="0">
                <a:solidFill>
                  <a:srgbClr val="00B05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00B05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sistemi</a:t>
            </a:r>
            <a:r>
              <a:rPr lang="en-US" sz="2200" dirty="0">
                <a:solidFill>
                  <a:srgbClr val="00B05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00B05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franchising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»i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şeklinde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sınıflandırılmaktadır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. </a:t>
            </a:r>
            <a:endParaRPr lang="tr-TR" sz="2200" dirty="0" smtClean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tr-TR" sz="2200" b="1" spc="-5" dirty="0">
              <a:solidFill>
                <a:srgbClr val="00B05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4F8E-B784-475C-847E-FA4328D06630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098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Girişimci ve Girişimcilik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Girişimci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mal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veya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hizmet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üretmek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pazarlamak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üzere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kar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ve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zarar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riskini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göze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alarak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sahip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olduğu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sermayeyi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yatırıma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dönüştüren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kişidir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tr-T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Söz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konusu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işin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sürekli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ve bir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meslek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olarak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sürdürülmesine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ş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girişimcilik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denilmektedir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tr-T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Girişimci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kavramında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vurgulanan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en </a:t>
            </a:r>
            <a:r>
              <a:rPr lang="en-US" sz="2400" dirty="0" err="1">
                <a:solidFill>
                  <a:srgbClr val="00B0F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önemli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unsur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tr-TR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«</a:t>
            </a:r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Risk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»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kavramıdır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. </a:t>
            </a:r>
            <a:endParaRPr lang="tr-T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215" marR="69850" indent="431165" algn="just">
              <a:lnSpc>
                <a:spcPct val="145000"/>
              </a:lnSpc>
            </a:pP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Risk,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istenmeyen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bir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durumun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meydana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gelme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olasılığı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olarak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tanımlanmaktadır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.  (Burada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sınav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örneği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boş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kağıt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verme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)</a:t>
            </a:r>
            <a:endParaRPr lang="tr-TR" sz="24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/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4F8E-B784-475C-847E-FA4328D06630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149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tr-TR" dirty="0" smtClean="0"/>
              <a:t>Girişimci Olma Şekilleri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9212" y="1464857"/>
            <a:ext cx="8915400" cy="5577387"/>
          </a:xfrm>
        </p:spPr>
        <p:txBody>
          <a:bodyPr>
            <a:noAutofit/>
          </a:bodyPr>
          <a:lstStyle/>
          <a:p>
            <a:pPr marL="611505" indent="-457200" algn="just">
              <a:lnSpc>
                <a:spcPct val="150000"/>
              </a:lnSpc>
              <a:spcBef>
                <a:spcPts val="650"/>
              </a:spcBef>
              <a:buFont typeface="+mj-lt"/>
              <a:buAutoNum type="arabicPeriod" startAt="3"/>
              <a:tabLst>
                <a:tab pos="6243320" algn="l"/>
              </a:tabLst>
            </a:pPr>
            <a:r>
              <a:rPr lang="tr-TR" sz="2400" b="1" dirty="0" err="1" smtClean="0">
                <a:solidFill>
                  <a:srgbClr val="0070C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Franchising</a:t>
            </a:r>
            <a:r>
              <a:rPr lang="tr-TR" sz="2400" b="1" dirty="0" smtClean="0">
                <a:solidFill>
                  <a:srgbClr val="0070C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(İsim Hakkı Sözleşmesi)</a:t>
            </a:r>
          </a:p>
          <a:p>
            <a:pPr marL="0" marR="66040" indent="0" algn="just">
              <a:lnSpc>
                <a:spcPct val="156000"/>
              </a:lnSpc>
              <a:spcBef>
                <a:spcPts val="650"/>
              </a:spcBef>
              <a:buClr>
                <a:srgbClr val="0D0D0D"/>
              </a:buClr>
              <a:buSzPts val="1000"/>
              <a:buNone/>
              <a:tabLst>
                <a:tab pos="312420" algn="l"/>
              </a:tabLst>
            </a:pPr>
            <a:r>
              <a:rPr lang="tr-TR" sz="2200" b="1" spc="-5" dirty="0" err="1" smtClean="0">
                <a:solidFill>
                  <a:srgbClr val="00B05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Franchising</a:t>
            </a:r>
            <a:r>
              <a:rPr lang="tr-TR" sz="2200" b="1" spc="-5" dirty="0" smtClean="0">
                <a:solidFill>
                  <a:srgbClr val="00B05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Türleri :</a:t>
            </a:r>
          </a:p>
          <a:p>
            <a:pPr marL="71120" marR="76200" indent="431165" algn="just">
              <a:lnSpc>
                <a:spcPct val="176000"/>
              </a:lnSpc>
              <a:spcBef>
                <a:spcPts val="890"/>
              </a:spcBef>
            </a:pPr>
            <a:r>
              <a:rPr lang="en-US" sz="2200" dirty="0" smtClean="0">
                <a:latin typeface="Arial" panose="020B0604020202020204" pitchFamily="34" charset="0"/>
                <a:ea typeface="Arial" panose="020B0604020202020204" pitchFamily="34" charset="0"/>
              </a:rPr>
              <a:t>Franchising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sözleşmesi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 bir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ülke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sınırları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içerisinde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şehirler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ya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 da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bölgeler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arasında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yapılıyorsa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 ‘</a:t>
            </a:r>
            <a:r>
              <a:rPr lang="en-US" sz="2200" dirty="0" err="1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ulusal</a:t>
            </a:r>
            <a:r>
              <a:rPr lang="en-US" sz="2200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franchising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’;</a:t>
            </a:r>
            <a:r>
              <a:rPr lang="en-US" sz="2200" spc="-5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sözleşme</a:t>
            </a:r>
            <a:r>
              <a:rPr lang="en-US" sz="2200" spc="-5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iki</a:t>
            </a:r>
            <a:r>
              <a:rPr lang="en-US" sz="2200" spc="-5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ülke</a:t>
            </a:r>
            <a:r>
              <a:rPr lang="en-US" sz="2200" spc="-6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arasında</a:t>
            </a:r>
            <a:r>
              <a:rPr lang="en-US" sz="2200" spc="-7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yapılıyorsa</a:t>
            </a:r>
            <a:r>
              <a:rPr lang="en-US" sz="2200" spc="-1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‘</a:t>
            </a:r>
            <a:r>
              <a:rPr lang="en-US" sz="2200" dirty="0" err="1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uluslararası</a:t>
            </a:r>
            <a:r>
              <a:rPr lang="en-US" sz="2200" spc="-40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franchising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’</a:t>
            </a:r>
            <a:r>
              <a:rPr lang="en-US" sz="2200" spc="-5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olarak</a:t>
            </a:r>
            <a:r>
              <a:rPr lang="en-US" sz="2200" spc="-4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adlandırılmaktadır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tr-TR" sz="22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tr-TR" sz="2200" b="1" spc="-5" dirty="0">
              <a:solidFill>
                <a:srgbClr val="00B05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4F8E-B784-475C-847E-FA4328D06630}" type="slidenum">
              <a:rPr lang="tr-TR" smtClean="0"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737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tr-TR" dirty="0" smtClean="0"/>
              <a:t>Girişimcilikte Başarı Faktörleri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9212" y="1464857"/>
            <a:ext cx="8915400" cy="5577387"/>
          </a:xfrm>
        </p:spPr>
        <p:txBody>
          <a:bodyPr>
            <a:noAutofit/>
          </a:bodyPr>
          <a:lstStyle/>
          <a:p>
            <a:pPr marR="67310" indent="-285750" algn="just">
              <a:lnSpc>
                <a:spcPct val="156000"/>
              </a:lnSpc>
              <a:spcBef>
                <a:spcPts val="650"/>
              </a:spcBef>
              <a:buSzPts val="1000"/>
              <a:tabLst>
                <a:tab pos="638810" algn="l"/>
              </a:tabLst>
            </a:pPr>
            <a:r>
              <a:rPr lang="tr-TR" sz="2000" b="1" spc="-5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tr-TR" sz="2000" b="1" spc="-5" dirty="0" smtClean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. </a:t>
            </a:r>
            <a:r>
              <a:rPr lang="en-US" sz="2000" b="1" spc="-5" dirty="0" err="1" smtClean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İş</a:t>
            </a:r>
            <a:r>
              <a:rPr lang="en-US" sz="2000" b="1" spc="-15" dirty="0" smtClean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b="1" spc="-5" dirty="0" err="1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Olanağının</a:t>
            </a:r>
            <a:r>
              <a:rPr lang="en-US" sz="2000" b="1" spc="-20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b="1" spc="-5" dirty="0" err="1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Bulunması</a:t>
            </a:r>
            <a:r>
              <a:rPr lang="en-US" sz="2000" b="1" spc="-5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  <a:r>
              <a:rPr lang="en-US" sz="2000" b="1" spc="-20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tr-TR" sz="2000" b="1" spc="-20" dirty="0" smtClean="0">
              <a:solidFill>
                <a:srgbClr val="C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67310" lvl="1" algn="just">
              <a:lnSpc>
                <a:spcPct val="156000"/>
              </a:lnSpc>
              <a:spcBef>
                <a:spcPts val="650"/>
              </a:spcBef>
              <a:buSzPts val="1000"/>
              <a:tabLst>
                <a:tab pos="638810" algn="l"/>
              </a:tabLst>
            </a:pPr>
            <a:r>
              <a:rPr lang="en-US" sz="2000" spc="-5" dirty="0" err="1" smtClean="0">
                <a:latin typeface="Arial" panose="020B0604020202020204" pitchFamily="34" charset="0"/>
                <a:ea typeface="Arial" panose="020B0604020202020204" pitchFamily="34" charset="0"/>
              </a:rPr>
              <a:t>Bundan</a:t>
            </a:r>
            <a:r>
              <a:rPr lang="en-US" sz="2000" spc="-30" dirty="0" smtClean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kasıt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,</a:t>
            </a:r>
            <a:r>
              <a:rPr lang="en-US" sz="2000" spc="-2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ihtiyaç</a:t>
            </a:r>
            <a:r>
              <a:rPr lang="en-US" sz="2000" spc="-1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duyulan</a:t>
            </a:r>
            <a:r>
              <a:rPr lang="en-US" sz="2000" spc="-2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bir</a:t>
            </a:r>
            <a:r>
              <a:rPr lang="en-US" sz="2000" spc="-2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alanda</a:t>
            </a:r>
            <a:r>
              <a:rPr lang="en-US" sz="2000" spc="-1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yatırımın</a:t>
            </a:r>
            <a:r>
              <a:rPr lang="en-US" sz="2000" spc="-2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 smtClean="0">
                <a:latin typeface="Arial" panose="020B0604020202020204" pitchFamily="34" charset="0"/>
                <a:ea typeface="Arial" panose="020B0604020202020204" pitchFamily="34" charset="0"/>
              </a:rPr>
              <a:t>bulunma</a:t>
            </a:r>
            <a:r>
              <a:rPr lang="tr-TR" sz="2000" spc="-5" dirty="0" err="1" smtClean="0">
                <a:latin typeface="Arial" panose="020B0604020202020204" pitchFamily="34" charset="0"/>
                <a:ea typeface="Arial" panose="020B0604020202020204" pitchFamily="34" charset="0"/>
              </a:rPr>
              <a:t>yabileceği</a:t>
            </a:r>
            <a:r>
              <a:rPr lang="en-US" sz="2000" spc="-20" dirty="0" smtClean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gibi,</a:t>
            </a:r>
            <a:r>
              <a:rPr lang="en-US" sz="2000" spc="-2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mevcut</a:t>
            </a:r>
            <a:r>
              <a:rPr lang="en-US" sz="2000" spc="-2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yatırımların</a:t>
            </a:r>
            <a:r>
              <a:rPr lang="en-US" sz="2000" spc="-2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müşteri</a:t>
            </a:r>
            <a:r>
              <a:rPr lang="en-US" sz="2000" spc="-1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ihtiyaçlarını</a:t>
            </a:r>
            <a:r>
              <a:rPr lang="en-US" sz="2000" spc="-1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yeterince</a:t>
            </a:r>
            <a:r>
              <a:rPr lang="en-US" sz="2000" spc="-2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tatmin</a:t>
            </a:r>
            <a:r>
              <a:rPr lang="en-US" sz="2000" spc="-2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edememesi</a:t>
            </a:r>
            <a:r>
              <a:rPr lang="en-US" sz="2000" spc="-2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de</a:t>
            </a:r>
            <a:r>
              <a:rPr lang="en-US" sz="2000" spc="-2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olabilir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r>
              <a:rPr lang="en-US" sz="2000" spc="-1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tr-TR" sz="2000" spc="-10" dirty="0" smtClean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67310" lvl="1" algn="just">
              <a:lnSpc>
                <a:spcPct val="156000"/>
              </a:lnSpc>
              <a:spcBef>
                <a:spcPts val="650"/>
              </a:spcBef>
              <a:buSzPts val="1000"/>
              <a:tabLst>
                <a:tab pos="638810" algn="l"/>
              </a:tabLst>
            </a:pPr>
            <a:r>
              <a:rPr lang="en-US" sz="2000" spc="-5" dirty="0" smtClean="0">
                <a:latin typeface="Arial" panose="020B0604020202020204" pitchFamily="34" charset="0"/>
                <a:ea typeface="Arial" panose="020B0604020202020204" pitchFamily="34" charset="0"/>
              </a:rPr>
              <a:t>Bu</a:t>
            </a:r>
            <a:r>
              <a:rPr lang="en-US" sz="2000" spc="-20" dirty="0" smtClean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açıdan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girişimciler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ya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piyasada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oluşabilecek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fırsatları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kollayarak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yada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müşterilerin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olabilecek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muhtemel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ihtiyaçlarını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önceden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tespit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ederek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ilgili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alanlara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yatırım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yapmak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suretiyle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girişimci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olurlar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ve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başarı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şansları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artabilir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tr-TR" sz="2000" spc="-5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tr-TR" sz="2200" b="1" spc="-5" dirty="0">
              <a:solidFill>
                <a:srgbClr val="00B05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4F8E-B784-475C-847E-FA4328D06630}" type="slidenum">
              <a:rPr lang="tr-TR" smtClean="0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398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tr-TR" dirty="0" smtClean="0"/>
              <a:t>Girişimcilikte Başarı Faktörleri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9212" y="1464857"/>
            <a:ext cx="8915400" cy="5577387"/>
          </a:xfrm>
        </p:spPr>
        <p:txBody>
          <a:bodyPr>
            <a:noAutofit/>
          </a:bodyPr>
          <a:lstStyle/>
          <a:p>
            <a:pPr marR="67310" indent="-285750" algn="just">
              <a:lnSpc>
                <a:spcPct val="156000"/>
              </a:lnSpc>
              <a:spcBef>
                <a:spcPts val="650"/>
              </a:spcBef>
              <a:buSzPts val="1000"/>
              <a:tabLst>
                <a:tab pos="638810" algn="l"/>
              </a:tabLst>
            </a:pPr>
            <a:r>
              <a:rPr lang="tr-TR" sz="2000" b="1" dirty="0" smtClean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b. </a:t>
            </a:r>
            <a:r>
              <a:rPr lang="en-US" sz="2000" b="1" dirty="0" err="1" smtClean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İşe</a:t>
            </a:r>
            <a:r>
              <a:rPr lang="en-US" sz="2000" b="1" dirty="0" smtClean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Başlamak</a:t>
            </a:r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İçin </a:t>
            </a:r>
            <a:r>
              <a:rPr lang="en-US" sz="2000" b="1" dirty="0" err="1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Uygun</a:t>
            </a:r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Zamanın</a:t>
            </a:r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Seçilmesi</a:t>
            </a:r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endParaRPr lang="tr-TR" sz="2000" b="1" dirty="0" smtClean="0">
              <a:solidFill>
                <a:srgbClr val="C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67310" lvl="1" algn="just">
              <a:lnSpc>
                <a:spcPct val="156000"/>
              </a:lnSpc>
              <a:spcBef>
                <a:spcPts val="15"/>
              </a:spcBef>
              <a:buSzPts val="1000"/>
              <a:tabLst>
                <a:tab pos="643255" algn="l"/>
              </a:tabLst>
            </a:pP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Yatırım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yapılacak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alanla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ilgili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en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uygun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zamanın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seçilmesi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önemlidir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. </a:t>
            </a:r>
            <a:endParaRPr lang="tr-TR" sz="2000" spc="-5" dirty="0" smtClean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67310" lvl="1" algn="just">
              <a:lnSpc>
                <a:spcPct val="156000"/>
              </a:lnSpc>
              <a:spcBef>
                <a:spcPts val="15"/>
              </a:spcBef>
              <a:buSzPts val="1000"/>
              <a:tabLst>
                <a:tab pos="643255" algn="l"/>
              </a:tabLst>
            </a:pPr>
            <a:r>
              <a:rPr lang="en-US" sz="2000" spc="-5" dirty="0" err="1" smtClean="0">
                <a:latin typeface="Arial" panose="020B0604020202020204" pitchFamily="34" charset="0"/>
                <a:ea typeface="Arial" panose="020B0604020202020204" pitchFamily="34" charset="0"/>
              </a:rPr>
              <a:t>Bazen</a:t>
            </a:r>
            <a:r>
              <a:rPr lang="en-US" sz="2000" spc="-5" dirty="0" smtClean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kriz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ortamlarında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bazı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ürünlerin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satışları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artabilirken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bazen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de bir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pazarda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bir</a:t>
            </a:r>
            <a:r>
              <a:rPr lang="en-US" sz="2000" spc="-2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ürüne</a:t>
            </a:r>
            <a:r>
              <a:rPr lang="en-US" sz="2000" spc="-4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ilişkin</a:t>
            </a:r>
            <a:r>
              <a:rPr lang="en-US" sz="2000" spc="-2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yoğun</a:t>
            </a:r>
            <a:r>
              <a:rPr lang="en-US" sz="2000" spc="-1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bir</a:t>
            </a:r>
            <a:r>
              <a:rPr lang="en-US" sz="2000" spc="-2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rekabetin</a:t>
            </a:r>
            <a:r>
              <a:rPr lang="en-US" sz="2000" spc="-5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sonunda</a:t>
            </a:r>
            <a:r>
              <a:rPr lang="en-US" sz="2000" spc="-4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bazı</a:t>
            </a:r>
            <a:r>
              <a:rPr lang="en-US" sz="2000" spc="-2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işletmelerin</a:t>
            </a:r>
            <a:r>
              <a:rPr lang="en-US" sz="2000" spc="-2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pazardan</a:t>
            </a:r>
            <a:r>
              <a:rPr lang="en-US" sz="2000" spc="-3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çekilmeleri</a:t>
            </a:r>
            <a:r>
              <a:rPr lang="en-US" sz="2000" spc="-3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sonucunda</a:t>
            </a:r>
            <a:r>
              <a:rPr lang="en-US" sz="2000" spc="-5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o</a:t>
            </a:r>
            <a:r>
              <a:rPr lang="en-US" sz="2000" spc="-3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alanda</a:t>
            </a:r>
            <a:r>
              <a:rPr lang="en-US" sz="2000" spc="-3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yatırım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yapmak</a:t>
            </a:r>
            <a:r>
              <a:rPr lang="en-US" sz="2000" spc="-3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en</a:t>
            </a:r>
            <a:r>
              <a:rPr lang="en-US" sz="2000" spc="-3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uygun</a:t>
            </a:r>
            <a:r>
              <a:rPr lang="en-US" sz="2000" spc="-1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dönem</a:t>
            </a:r>
            <a:r>
              <a:rPr lang="en-US" sz="2000" spc="-3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olabilmektedir</a:t>
            </a:r>
            <a:r>
              <a:rPr lang="en-US" sz="2000" spc="-5" dirty="0" smtClean="0"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tr-TR" sz="2000" spc="-5" dirty="0" smtClean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tr-TR" sz="3600" spc="-5" dirty="0">
              <a:solidFill>
                <a:srgbClr val="00B05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4F8E-B784-475C-847E-FA4328D06630}" type="slidenum">
              <a:rPr lang="tr-TR" smtClean="0"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849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tr-TR" dirty="0" smtClean="0"/>
              <a:t>Girişimcilikte Başarı Faktörleri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9212" y="1464857"/>
            <a:ext cx="8915400" cy="5577387"/>
          </a:xfrm>
        </p:spPr>
        <p:txBody>
          <a:bodyPr>
            <a:noAutofit/>
          </a:bodyPr>
          <a:lstStyle/>
          <a:p>
            <a:pPr marR="67310" indent="-285750" algn="just">
              <a:lnSpc>
                <a:spcPct val="156000"/>
              </a:lnSpc>
              <a:spcBef>
                <a:spcPts val="650"/>
              </a:spcBef>
              <a:buSzPts val="1000"/>
              <a:tabLst>
                <a:tab pos="638810" algn="l"/>
              </a:tabLst>
            </a:pPr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c.	</a:t>
            </a:r>
            <a:r>
              <a:rPr lang="en-US" sz="2000" b="1" dirty="0" err="1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Yönetim</a:t>
            </a:r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Yeteneği</a:t>
            </a:r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ve </a:t>
            </a:r>
            <a:r>
              <a:rPr lang="en-US" sz="2000" b="1" dirty="0" err="1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Tecrübesi</a:t>
            </a:r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endParaRPr lang="tr-TR" sz="2000" b="1" dirty="0" smtClean="0">
              <a:solidFill>
                <a:srgbClr val="C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67310" lvl="1" algn="just">
              <a:lnSpc>
                <a:spcPct val="156000"/>
              </a:lnSpc>
              <a:spcBef>
                <a:spcPts val="650"/>
              </a:spcBef>
              <a:buSzPts val="1000"/>
              <a:tabLst>
                <a:tab pos="638810" algn="l"/>
              </a:tabLst>
            </a:pP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Yönetim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sadece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işletmedeki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beşeri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faktörlerin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değl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bütün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kaynakların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planlanmasını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yönlendirilmesini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ve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koordine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edilmesini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kapsayan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geniş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bir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kavramdır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. </a:t>
            </a:r>
            <a:endParaRPr lang="tr-TR" sz="2000" spc="-5" dirty="0" smtClean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67310" lvl="1" algn="just">
              <a:lnSpc>
                <a:spcPct val="156000"/>
              </a:lnSpc>
              <a:spcBef>
                <a:spcPts val="650"/>
              </a:spcBef>
              <a:buSzPts val="1000"/>
              <a:tabLst>
                <a:tab pos="638810" algn="l"/>
              </a:tabLst>
            </a:pPr>
            <a:r>
              <a:rPr lang="en-US" sz="2000" spc="-5" dirty="0" err="1" smtClean="0">
                <a:latin typeface="Arial" panose="020B0604020202020204" pitchFamily="34" charset="0"/>
                <a:ea typeface="Arial" panose="020B0604020202020204" pitchFamily="34" charset="0"/>
              </a:rPr>
              <a:t>Tecrübe</a:t>
            </a:r>
            <a:r>
              <a:rPr lang="en-US" sz="2000" spc="-5" dirty="0" smtClean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ise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insanların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bir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süreç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boyunca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karşılaştıkları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olay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ve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durumlar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sonucunda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elde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etmiş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oldukları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çoğu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öğrenilerek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elde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edilemeyecek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olan</a:t>
            </a:r>
            <a:r>
              <a:rPr lang="tr-TR" sz="2000" spc="-5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kazanımlardır</a:t>
            </a: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tr-TR" sz="2000" spc="-5" dirty="0">
              <a:solidFill>
                <a:srgbClr val="00B05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4F8E-B784-475C-847E-FA4328D06630}" type="slidenum">
              <a:rPr lang="tr-TR" smtClean="0"/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816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tr-TR" dirty="0" smtClean="0"/>
              <a:t>Girişimcilikte Başarı Faktörleri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9212" y="1464857"/>
            <a:ext cx="8915400" cy="5577387"/>
          </a:xfrm>
        </p:spPr>
        <p:txBody>
          <a:bodyPr>
            <a:noAutofit/>
          </a:bodyPr>
          <a:lstStyle/>
          <a:p>
            <a:pPr marR="67310" indent="-285750" algn="just">
              <a:lnSpc>
                <a:spcPct val="156000"/>
              </a:lnSpc>
              <a:spcBef>
                <a:spcPts val="650"/>
              </a:spcBef>
              <a:buSzPts val="1000"/>
              <a:tabLst>
                <a:tab pos="638810" algn="l"/>
              </a:tabLst>
            </a:pPr>
            <a:r>
              <a:rPr lang="en-US" sz="2000" b="1" dirty="0" smtClean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</a:t>
            </a:r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.	</a:t>
            </a:r>
            <a:r>
              <a:rPr lang="en-US" sz="2000" b="1" dirty="0" err="1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Özsermaye</a:t>
            </a:r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ve </a:t>
            </a:r>
            <a:r>
              <a:rPr lang="en-US" sz="2000" b="1" dirty="0" err="1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Kredi</a:t>
            </a:r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İmkanları</a:t>
            </a:r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endParaRPr lang="tr-TR" sz="2000" b="1" dirty="0" smtClean="0">
              <a:solidFill>
                <a:srgbClr val="C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67310" lvl="1" algn="just">
              <a:lnSpc>
                <a:spcPct val="156000"/>
              </a:lnSpc>
              <a:spcBef>
                <a:spcPts val="650"/>
              </a:spcBef>
              <a:buSzPts val="1000"/>
              <a:tabLst>
                <a:tab pos="638810" algn="l"/>
              </a:tabLst>
            </a:pP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İşletmenin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kurulması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için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gerekli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olan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yatırım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sermayesinin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yanısıra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işletmeyi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kurduktan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sonra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giderlerini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gelirleri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ile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karşılayıncaya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kadar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ihtiyaç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duyulacak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olan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harcamalar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için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gerekli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olan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çalışma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sermayesine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sahip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olmanın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b="1" spc="-5" dirty="0" err="1">
                <a:latin typeface="Arial" panose="020B0604020202020204" pitchFamily="34" charset="0"/>
                <a:ea typeface="Arial" panose="020B0604020202020204" pitchFamily="34" charset="0"/>
              </a:rPr>
              <a:t>önemi</a:t>
            </a:r>
            <a:r>
              <a:rPr lang="en-US" sz="2000" b="1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b="1" spc="-5" dirty="0" err="1">
                <a:latin typeface="Arial" panose="020B0604020202020204" pitchFamily="34" charset="0"/>
                <a:ea typeface="Arial" panose="020B0604020202020204" pitchFamily="34" charset="0"/>
              </a:rPr>
              <a:t>büyüktür</a:t>
            </a:r>
            <a:r>
              <a:rPr lang="en-US" sz="2000" b="1" spc="-5" dirty="0">
                <a:latin typeface="Arial" panose="020B0604020202020204" pitchFamily="34" charset="0"/>
                <a:ea typeface="Arial" panose="020B0604020202020204" pitchFamily="34" charset="0"/>
              </a:rPr>
              <a:t>. </a:t>
            </a:r>
            <a:endParaRPr lang="tr-TR" sz="2000" b="1" spc="-5" dirty="0" smtClean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67310" lvl="1" algn="just">
              <a:lnSpc>
                <a:spcPct val="156000"/>
              </a:lnSpc>
              <a:spcBef>
                <a:spcPts val="650"/>
              </a:spcBef>
              <a:buSzPts val="1000"/>
              <a:tabLst>
                <a:tab pos="638810" algn="l"/>
              </a:tabLst>
            </a:pPr>
            <a:r>
              <a:rPr lang="en-US" sz="2000" spc="-5" dirty="0" err="1" smtClean="0">
                <a:latin typeface="Arial" panose="020B0604020202020204" pitchFamily="34" charset="0"/>
                <a:ea typeface="Arial" panose="020B0604020202020204" pitchFamily="34" charset="0"/>
              </a:rPr>
              <a:t>Dolayısıyla</a:t>
            </a:r>
            <a:r>
              <a:rPr lang="en-US" sz="2000" spc="-5" dirty="0" smtClean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işletme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kurma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çalışmalarına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başlamadan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önce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gerekli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olan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sermaye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tutarının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gerçekçi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bir şekilde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hesap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edilmesi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gerekir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. </a:t>
            </a:r>
            <a:endParaRPr lang="tr-TR" sz="2000" spc="-5" dirty="0" smtClean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67310" lvl="1" algn="just">
              <a:lnSpc>
                <a:spcPct val="156000"/>
              </a:lnSpc>
              <a:spcBef>
                <a:spcPts val="650"/>
              </a:spcBef>
              <a:buSzPts val="1000"/>
              <a:tabLst>
                <a:tab pos="638810" algn="l"/>
              </a:tabLst>
            </a:pPr>
            <a:r>
              <a:rPr lang="en-US" sz="2000" spc="-5" dirty="0" smtClean="0">
                <a:latin typeface="Arial" panose="020B0604020202020204" pitchFamily="34" charset="0"/>
                <a:ea typeface="Arial" panose="020B0604020202020204" pitchFamily="34" charset="0"/>
              </a:rPr>
              <a:t>Bu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sermaye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girişimcinin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öz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kaynakları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ile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karşılanamaması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durumunda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ihtiyaç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duyulan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bu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sermayenin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kredi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/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borç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olarak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temin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edilmesi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önem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5" dirty="0" err="1">
                <a:latin typeface="Arial" panose="020B0604020202020204" pitchFamily="34" charset="0"/>
                <a:ea typeface="Arial" panose="020B0604020202020204" pitchFamily="34" charset="0"/>
              </a:rPr>
              <a:t>taşır</a:t>
            </a:r>
            <a:r>
              <a:rPr lang="en-US" sz="2000" spc="-5" dirty="0"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tr-TR" sz="2000" spc="-5" dirty="0">
              <a:solidFill>
                <a:srgbClr val="00B05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4F8E-B784-475C-847E-FA4328D06630}" type="slidenum">
              <a:rPr lang="tr-TR" smtClean="0"/>
              <a:t>34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374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tr-TR" dirty="0" smtClean="0"/>
              <a:t>Girişimcilikte Başarısızlık Nedenleri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9212" y="1464857"/>
            <a:ext cx="8915400" cy="5577387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Kuruluş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Yerinin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İyi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Seçilememiş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Olması</a:t>
            </a:r>
            <a:endParaRPr lang="tr-T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Rekabet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Faktörlerinin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Dikkate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Alınmaması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tr-T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Sermaye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Yetersizliği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tr-T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Kişisel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Unsurlar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tr-T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tr-TR" sz="4400" spc="-5" dirty="0">
              <a:solidFill>
                <a:srgbClr val="00B05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4F8E-B784-475C-847E-FA4328D06630}" type="slidenum">
              <a:rPr lang="tr-TR" smtClean="0"/>
              <a:t>35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6369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tr-TR" dirty="0" smtClean="0"/>
              <a:t>İş Planının Girişimciye Sağlayacağı Faydalar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513724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Girişimcinin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işletmeyi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eleştirel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ve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objektif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bir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bakış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açısıyla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görmesini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sağlar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İş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planına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dâhil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edilen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rekabet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ekonomik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ve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finansal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koşulları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içeren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analizler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girişimcinin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işletmenin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başarısı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için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yapacağı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varsayımları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dikkatli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bir şekilde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oluşturmasında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yardımcı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olur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İşletmenin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bütün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unsurları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plan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içerisinde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gösterildiği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için,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girişimci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işletme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stratejileri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geliştirerek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ve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bunları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sınayarak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dışarıdaki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değerlendiriciler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için de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sonuçlar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üretir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tr-TR" sz="4400" spc="-5" dirty="0">
              <a:solidFill>
                <a:srgbClr val="00B05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4F8E-B784-475C-847E-FA4328D06630}" type="slidenum">
              <a:rPr lang="tr-TR" smtClean="0"/>
              <a:t>36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83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tr-TR" dirty="0" smtClean="0"/>
              <a:t>İş Planının Girişimciye Sağlayacağı Faydalar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513724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İş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planı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amaçların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değerlendirilebilmesi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için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tahminlerin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ve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gerçek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sonuçların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karşılaştırılması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konusunda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ölçütler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oluşturur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Tamamlanmış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bir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iş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planı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girişimciye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dışarıdaki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sağlayıcılar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ve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yatırımcılarla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iletişim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aracı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olma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ve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işletme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için de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çalışma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rehberi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olma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görevi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yapar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tr-TR" sz="4400" spc="-5" dirty="0">
              <a:solidFill>
                <a:srgbClr val="00B05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4F8E-B784-475C-847E-FA4328D06630}" type="slidenum">
              <a:rPr lang="tr-TR" smtClean="0"/>
              <a:t>37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273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Girişimci ve Girişimcilik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9212" y="1542197"/>
            <a:ext cx="8915400" cy="4844955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Girişimci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kavramının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özünü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yenilik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(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inovasyon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)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oluşturmaktadır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. </a:t>
            </a:r>
            <a:endParaRPr lang="tr-TR" sz="2400" dirty="0" smtClean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/>
            <a:r>
              <a:rPr lang="en-US" sz="2400" dirty="0" smtClean="0">
                <a:latin typeface="Arial" panose="020B0604020202020204" pitchFamily="34" charset="0"/>
                <a:ea typeface="Arial" panose="020B0604020202020204" pitchFamily="34" charset="0"/>
              </a:rPr>
              <a:t>Buna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göre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Arial" panose="020B0604020202020204" pitchFamily="34" charset="0"/>
              </a:rPr>
              <a:t>Girişimci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kar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elde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etmek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amacıyla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değişim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ve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fırsatları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kullanmak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ea typeface="Arial" panose="020B0604020202020204" pitchFamily="34" charset="0"/>
              </a:rPr>
              <a:t>ya</a:t>
            </a:r>
            <a:r>
              <a:rPr lang="tr-TR" sz="2400" dirty="0" smtClean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ea typeface="Arial" panose="020B0604020202020204" pitchFamily="34" charset="0"/>
              </a:rPr>
              <a:t>da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yaratmak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için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inovasyon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yapan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kişidir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şeklinde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tanımlanmaktadır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. </a:t>
            </a:r>
            <a:endParaRPr lang="tr-TR" sz="2400" dirty="0" smtClean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69215" marR="67945" indent="431165" algn="just">
              <a:lnSpc>
                <a:spcPct val="145000"/>
              </a:lnSpc>
              <a:spcBef>
                <a:spcPts val="15"/>
              </a:spcBef>
            </a:pP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Bu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çerçevede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Arial" panose="020B0604020202020204" pitchFamily="34" charset="0"/>
              </a:rPr>
              <a:t>Girişimcilik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kavramı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da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şöyle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tanımlanmaktadır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endParaRPr lang="tr-TR" sz="2400" dirty="0" smtClean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69265" marR="67945" lvl="1" indent="431165" algn="just">
              <a:lnSpc>
                <a:spcPct val="145000"/>
              </a:lnSpc>
              <a:spcBef>
                <a:spcPts val="15"/>
              </a:spcBef>
            </a:pPr>
            <a:r>
              <a:rPr lang="en-US" sz="2200" dirty="0" err="1" smtClean="0">
                <a:latin typeface="Arial" panose="020B0604020202020204" pitchFamily="34" charset="0"/>
                <a:ea typeface="Arial" panose="020B0604020202020204" pitchFamily="34" charset="0"/>
              </a:rPr>
              <a:t>Önemli</a:t>
            </a:r>
            <a:r>
              <a:rPr lang="en-US" sz="2200" dirty="0" smtClean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iş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fırsatlarının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 (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genellikle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yenilikçi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)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farkına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varmak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suretiyle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proje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 ile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uyumlu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 risk alma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yönetiminin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sağlanmasıyla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projenin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başarı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 ile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gerçekleştirilmesini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sağlayacak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yönde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beşeri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mali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hammadde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 ve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malzeme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kaynaklarını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hızla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harekete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geçirmek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 için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işletmede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haberleşme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 ve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yönetim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becerileri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uygulamaları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 ile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birey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yada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bireylerin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değer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yaratma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rial" panose="020B0604020202020204" pitchFamily="34" charset="0"/>
              </a:rPr>
              <a:t>çabalarıdır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tr-TR" sz="22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/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4F8E-B784-475C-847E-FA4328D06630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92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Girişimci ve Girişimcilik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9212" y="1624084"/>
            <a:ext cx="8915400" cy="4287138"/>
          </a:xfrm>
        </p:spPr>
        <p:txBody>
          <a:bodyPr>
            <a:normAutofit lnSpcReduction="10000"/>
          </a:bodyPr>
          <a:lstStyle/>
          <a:p>
            <a:pPr marL="69215" marR="69215" indent="431165" algn="just">
              <a:lnSpc>
                <a:spcPct val="145000"/>
              </a:lnSpc>
              <a:spcBef>
                <a:spcPts val="15"/>
              </a:spcBef>
            </a:pP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Girişimciliğin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iki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ayrılmaz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parçasını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Yaratıcılık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ve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Yenilik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kavramları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oluşturmaktadır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. </a:t>
            </a:r>
            <a:endParaRPr lang="tr-TR" sz="2400" dirty="0" smtClean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69215" marR="69215" indent="431165" algn="just">
              <a:lnSpc>
                <a:spcPct val="145000"/>
              </a:lnSpc>
              <a:spcBef>
                <a:spcPts val="15"/>
              </a:spcBef>
            </a:pPr>
            <a:r>
              <a:rPr lang="en-US" sz="2400" b="1" dirty="0" err="1" smtClean="0">
                <a:latin typeface="Arial" panose="020B0604020202020204" pitchFamily="34" charset="0"/>
                <a:ea typeface="Arial" panose="020B0604020202020204" pitchFamily="34" charset="0"/>
              </a:rPr>
              <a:t>Yaratıcılık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rgbClr val="00B05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yeniliğin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alt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yapısını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oluşturmaktadır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. </a:t>
            </a:r>
            <a:endParaRPr lang="tr-TR" sz="2400" dirty="0" smtClean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69215" marR="69215" indent="431165" algn="just">
              <a:lnSpc>
                <a:spcPct val="145000"/>
              </a:lnSpc>
              <a:spcBef>
                <a:spcPts val="15"/>
              </a:spcBef>
            </a:pPr>
            <a:r>
              <a:rPr lang="en-US" sz="2400" dirty="0" err="1" smtClean="0">
                <a:solidFill>
                  <a:srgbClr val="00B0F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Yaratıcılık</a:t>
            </a:r>
            <a:r>
              <a:rPr lang="en-US" sz="2400" dirty="0" smtClean="0">
                <a:solidFill>
                  <a:srgbClr val="00B0F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kavramı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ile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yeni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fikirler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geliştirme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problemler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ve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fırsatlara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yeni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bakış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açıları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getirmek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olarak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tanımlanırken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; </a:t>
            </a:r>
            <a:endParaRPr lang="tr-TR" sz="2400" dirty="0" smtClean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69215" marR="69215" indent="431165" algn="just">
              <a:lnSpc>
                <a:spcPct val="145000"/>
              </a:lnSpc>
              <a:spcBef>
                <a:spcPts val="15"/>
              </a:spcBef>
            </a:pPr>
            <a:r>
              <a:rPr lang="en-US" sz="2400" dirty="0" err="1" smtClean="0">
                <a:solidFill>
                  <a:srgbClr val="00B0F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Yenilik</a:t>
            </a:r>
            <a:r>
              <a:rPr lang="en-US" sz="2400" dirty="0" smtClean="0">
                <a:solidFill>
                  <a:srgbClr val="00B0F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ise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bu problem ve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fırsatlara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insanların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yaşam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kalitesini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geliştirecek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ve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iyileştirecek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yönde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yaratıcı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çözüm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yollarını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uygulama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becerisidir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şeklinde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tanımlanmaktadır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tr-TR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4F8E-B784-475C-847E-FA4328D06630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681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Girişimci ve Girişimcilik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00380" algn="just">
              <a:lnSpc>
                <a:spcPct val="170000"/>
              </a:lnSpc>
              <a:spcBef>
                <a:spcPts val="15"/>
              </a:spcBef>
            </a:pP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İşletmelerin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faaliyet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gösterdiği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çevre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koşulları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ve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rekabet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ortamı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devamlı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değişime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uğramakta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ve bu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hızlı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değişen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iş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ortamı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içerisinde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yaratıcılık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ve </a:t>
            </a:r>
            <a:r>
              <a:rPr lang="en-US" sz="2400" dirty="0" err="1">
                <a:solidFill>
                  <a:srgbClr val="00B0F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yeniliğin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işletmelerin</a:t>
            </a:r>
            <a:r>
              <a:rPr lang="en-US" sz="2400" spc="265" dirty="0">
                <a:solidFill>
                  <a:srgbClr val="00B0F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ea typeface="Arial" panose="020B0604020202020204" pitchFamily="34" charset="0"/>
              </a:rPr>
              <a:t>vazgeçilmez</a:t>
            </a:r>
            <a:r>
              <a:rPr lang="tr-TR" sz="2400" dirty="0" smtClean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ea typeface="Arial" panose="020B0604020202020204" pitchFamily="34" charset="0"/>
              </a:rPr>
              <a:t>bir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parçası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haline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getirmiştir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. </a:t>
            </a:r>
            <a:endParaRPr lang="tr-TR" sz="2400" dirty="0" smtClean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500380" algn="just">
              <a:lnSpc>
                <a:spcPct val="170000"/>
              </a:lnSpc>
              <a:spcBef>
                <a:spcPts val="15"/>
              </a:spcBef>
            </a:pPr>
            <a:r>
              <a:rPr lang="en-US" sz="2400" dirty="0" err="1" smtClean="0">
                <a:latin typeface="Arial" panose="020B0604020202020204" pitchFamily="34" charset="0"/>
                <a:ea typeface="Arial" panose="020B0604020202020204" pitchFamily="34" charset="0"/>
              </a:rPr>
              <a:t>İşletmeleri</a:t>
            </a:r>
            <a:r>
              <a:rPr lang="en-US" sz="2400" dirty="0" smtClean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yenilikçi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olmaya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zorlayan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nedenleri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başlıca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dört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maddede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toplamak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mümkündür</a:t>
            </a:r>
            <a:r>
              <a:rPr lang="en-US" sz="2400" dirty="0" smtClean="0"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tr-TR" sz="2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4F8E-B784-475C-847E-FA4328D06630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742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Girişimci ve Girişimcilik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 algn="just">
              <a:spcBef>
                <a:spcPts val="585"/>
              </a:spcBef>
              <a:buSzPct val="59000"/>
              <a:buFont typeface="+mj-lt"/>
              <a:buAutoNum type="alphaLcParenR"/>
              <a:tabLst>
                <a:tab pos="741680" algn="l"/>
              </a:tabLst>
            </a:pPr>
            <a:r>
              <a:rPr lang="en-US" sz="2400" spc="-5" dirty="0" err="1">
                <a:solidFill>
                  <a:srgbClr val="00B0F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Pazarla</a:t>
            </a:r>
            <a:r>
              <a:rPr lang="en-US" sz="24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rgbClr val="00B0F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ilgili</a:t>
            </a:r>
            <a:r>
              <a:rPr lang="en-US" sz="2400" spc="-5" dirty="0">
                <a:solidFill>
                  <a:srgbClr val="00B0F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rgbClr val="00B0F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nedenler</a:t>
            </a:r>
            <a:r>
              <a:rPr lang="en-US" sz="2400" spc="-5" dirty="0">
                <a:solidFill>
                  <a:srgbClr val="00B0F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spc="-5" dirty="0" err="1">
                <a:latin typeface="Arial" panose="020B0604020202020204" pitchFamily="34" charset="0"/>
                <a:ea typeface="Arial" panose="020B0604020202020204" pitchFamily="34" charset="0"/>
              </a:rPr>
              <a:t>Artan</a:t>
            </a:r>
            <a:r>
              <a:rPr lang="en-US" sz="24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 err="1">
                <a:latin typeface="Arial" panose="020B0604020202020204" pitchFamily="34" charset="0"/>
                <a:ea typeface="Arial" panose="020B0604020202020204" pitchFamily="34" charset="0"/>
              </a:rPr>
              <a:t>rekabet</a:t>
            </a:r>
            <a:r>
              <a:rPr lang="en-US" sz="24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 err="1">
                <a:latin typeface="Arial" panose="020B0604020202020204" pitchFamily="34" charset="0"/>
                <a:ea typeface="Arial" panose="020B0604020202020204" pitchFamily="34" charset="0"/>
              </a:rPr>
              <a:t>ortamı</a:t>
            </a:r>
            <a:r>
              <a:rPr lang="en-US" sz="2400" spc="-5" dirty="0"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en-US" sz="2400" spc="-5" dirty="0" err="1">
                <a:latin typeface="Arial" panose="020B0604020202020204" pitchFamily="34" charset="0"/>
                <a:ea typeface="Arial" panose="020B0604020202020204" pitchFamily="34" charset="0"/>
              </a:rPr>
              <a:t>rakipler</a:t>
            </a:r>
            <a:r>
              <a:rPr lang="en-US" sz="24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 err="1">
                <a:latin typeface="Arial" panose="020B0604020202020204" pitchFamily="34" charset="0"/>
                <a:ea typeface="Arial" panose="020B0604020202020204" pitchFamily="34" charset="0"/>
              </a:rPr>
              <a:t>karşısında</a:t>
            </a:r>
            <a:r>
              <a:rPr lang="en-US" sz="24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 err="1">
                <a:latin typeface="Arial" panose="020B0604020202020204" pitchFamily="34" charset="0"/>
                <a:ea typeface="Arial" panose="020B0604020202020204" pitchFamily="34" charset="0"/>
              </a:rPr>
              <a:t>üstünlük</a:t>
            </a:r>
            <a:r>
              <a:rPr lang="en-US" sz="24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 err="1">
                <a:latin typeface="Arial" panose="020B0604020202020204" pitchFamily="34" charset="0"/>
                <a:ea typeface="Arial" panose="020B0604020202020204" pitchFamily="34" charset="0"/>
              </a:rPr>
              <a:t>sağlama</a:t>
            </a:r>
            <a:r>
              <a:rPr lang="en-US" sz="2400" spc="-17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>
                <a:latin typeface="Arial" panose="020B0604020202020204" pitchFamily="34" charset="0"/>
                <a:ea typeface="Arial" panose="020B0604020202020204" pitchFamily="34" charset="0"/>
              </a:rPr>
              <a:t>vs.</a:t>
            </a:r>
            <a:endParaRPr lang="tr-TR" sz="2400" spc="-5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lvl="0" indent="-457200" algn="just">
              <a:spcBef>
                <a:spcPts val="580"/>
              </a:spcBef>
              <a:buSzPct val="60000"/>
              <a:buFont typeface="+mj-lt"/>
              <a:buAutoNum type="alphaLcParenR"/>
              <a:tabLst>
                <a:tab pos="703580" algn="l"/>
              </a:tabLst>
            </a:pPr>
            <a:r>
              <a:rPr lang="en-US" sz="2400" spc="-5" dirty="0" err="1">
                <a:solidFill>
                  <a:srgbClr val="00B0F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Örgütsel</a:t>
            </a:r>
            <a:r>
              <a:rPr lang="en-US" sz="2400" spc="-4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rgbClr val="00B0F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nedenler</a:t>
            </a:r>
            <a:r>
              <a:rPr lang="en-US" sz="2400" spc="-5" dirty="0">
                <a:solidFill>
                  <a:srgbClr val="00B0F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  <a:r>
              <a:rPr lang="en-US" sz="2400" spc="-2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 err="1">
                <a:latin typeface="Arial" panose="020B0604020202020204" pitchFamily="34" charset="0"/>
                <a:ea typeface="Arial" panose="020B0604020202020204" pitchFamily="34" charset="0"/>
              </a:rPr>
              <a:t>Verimliliğin</a:t>
            </a:r>
            <a:r>
              <a:rPr lang="en-US" sz="2400" spc="2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 err="1">
                <a:latin typeface="Arial" panose="020B0604020202020204" pitchFamily="34" charset="0"/>
                <a:ea typeface="Arial" panose="020B0604020202020204" pitchFamily="34" charset="0"/>
              </a:rPr>
              <a:t>sağlanması</a:t>
            </a:r>
            <a:r>
              <a:rPr lang="en-US" sz="2400" spc="-5" dirty="0">
                <a:latin typeface="Arial" panose="020B0604020202020204" pitchFamily="34" charset="0"/>
                <a:ea typeface="Arial" panose="020B0604020202020204" pitchFamily="34" charset="0"/>
              </a:rPr>
              <a:t>,</a:t>
            </a:r>
            <a:r>
              <a:rPr lang="en-US" sz="2400" spc="-2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 err="1">
                <a:latin typeface="Arial" panose="020B0604020202020204" pitchFamily="34" charset="0"/>
                <a:ea typeface="Arial" panose="020B0604020202020204" pitchFamily="34" charset="0"/>
              </a:rPr>
              <a:t>karı</a:t>
            </a:r>
            <a:r>
              <a:rPr lang="en-US" sz="2400" spc="-4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 err="1">
                <a:latin typeface="Arial" panose="020B0604020202020204" pitchFamily="34" charset="0"/>
                <a:ea typeface="Arial" panose="020B0604020202020204" pitchFamily="34" charset="0"/>
              </a:rPr>
              <a:t>arttırmak</a:t>
            </a:r>
            <a:r>
              <a:rPr lang="en-US" sz="2400" spc="-5" dirty="0">
                <a:latin typeface="Arial" panose="020B0604020202020204" pitchFamily="34" charset="0"/>
                <a:ea typeface="Arial" panose="020B0604020202020204" pitchFamily="34" charset="0"/>
              </a:rPr>
              <a:t>,</a:t>
            </a:r>
            <a:r>
              <a:rPr lang="en-US" sz="2400" spc="-5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 err="1">
                <a:latin typeface="Arial" panose="020B0604020202020204" pitchFamily="34" charset="0"/>
                <a:ea typeface="Arial" panose="020B0604020202020204" pitchFamily="34" charset="0"/>
              </a:rPr>
              <a:t>yaratıcı</a:t>
            </a:r>
            <a:r>
              <a:rPr lang="en-US" sz="2400" spc="-2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>
                <a:latin typeface="Arial" panose="020B0604020202020204" pitchFamily="34" charset="0"/>
                <a:ea typeface="Arial" panose="020B0604020202020204" pitchFamily="34" charset="0"/>
              </a:rPr>
              <a:t>bir </a:t>
            </a:r>
            <a:r>
              <a:rPr lang="en-US" sz="2400" spc="-5" dirty="0" err="1">
                <a:latin typeface="Arial" panose="020B0604020202020204" pitchFamily="34" charset="0"/>
                <a:ea typeface="Arial" panose="020B0604020202020204" pitchFamily="34" charset="0"/>
              </a:rPr>
              <a:t>örgütsel</a:t>
            </a:r>
            <a:r>
              <a:rPr lang="en-US" sz="2400" spc="-4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 err="1">
                <a:latin typeface="Arial" panose="020B0604020202020204" pitchFamily="34" charset="0"/>
                <a:ea typeface="Arial" panose="020B0604020202020204" pitchFamily="34" charset="0"/>
              </a:rPr>
              <a:t>yapı</a:t>
            </a:r>
            <a:r>
              <a:rPr lang="en-US" sz="2400" spc="-1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 err="1">
                <a:latin typeface="Arial" panose="020B0604020202020204" pitchFamily="34" charset="0"/>
                <a:ea typeface="Arial" panose="020B0604020202020204" pitchFamily="34" charset="0"/>
              </a:rPr>
              <a:t>oluşturmak</a:t>
            </a:r>
            <a:r>
              <a:rPr lang="en-US" sz="2400" spc="-3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>
                <a:latin typeface="Arial" panose="020B0604020202020204" pitchFamily="34" charset="0"/>
                <a:ea typeface="Arial" panose="020B0604020202020204" pitchFamily="34" charset="0"/>
              </a:rPr>
              <a:t>vs.</a:t>
            </a:r>
            <a:endParaRPr lang="tr-TR" sz="2400" spc="-5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lvl="0" indent="-457200" algn="just">
              <a:spcBef>
                <a:spcPts val="580"/>
              </a:spcBef>
              <a:buSzPct val="60000"/>
              <a:buFont typeface="+mj-lt"/>
              <a:buAutoNum type="alphaLcParenR"/>
              <a:tabLst>
                <a:tab pos="703580" algn="l"/>
              </a:tabLst>
            </a:pPr>
            <a:r>
              <a:rPr lang="en-US" sz="2400" spc="-5" dirty="0" err="1">
                <a:solidFill>
                  <a:srgbClr val="00B0F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Sosyal</a:t>
            </a:r>
            <a:r>
              <a:rPr lang="en-US" sz="2400" spc="-5" dirty="0">
                <a:solidFill>
                  <a:srgbClr val="00B0F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rgbClr val="00B0F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nedenler</a:t>
            </a:r>
            <a:r>
              <a:rPr lang="en-US" sz="2400" spc="-5" dirty="0">
                <a:solidFill>
                  <a:srgbClr val="00B0F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  <a:r>
              <a:rPr lang="en-US" sz="24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 err="1">
                <a:latin typeface="Arial" panose="020B0604020202020204" pitchFamily="34" charset="0"/>
                <a:ea typeface="Arial" panose="020B0604020202020204" pitchFamily="34" charset="0"/>
              </a:rPr>
              <a:t>Kamuoyunda</a:t>
            </a:r>
            <a:r>
              <a:rPr lang="en-US" sz="24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 err="1">
                <a:latin typeface="Arial" panose="020B0604020202020204" pitchFamily="34" charset="0"/>
                <a:ea typeface="Arial" panose="020B0604020202020204" pitchFamily="34" charset="0"/>
              </a:rPr>
              <a:t>işletmenin</a:t>
            </a:r>
            <a:r>
              <a:rPr lang="en-US" sz="24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 err="1">
                <a:latin typeface="Arial" panose="020B0604020202020204" pitchFamily="34" charset="0"/>
                <a:ea typeface="Arial" panose="020B0604020202020204" pitchFamily="34" charset="0"/>
              </a:rPr>
              <a:t>imajını</a:t>
            </a:r>
            <a:r>
              <a:rPr lang="en-US" sz="24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 err="1">
                <a:latin typeface="Arial" panose="020B0604020202020204" pitchFamily="34" charset="0"/>
                <a:ea typeface="Arial" panose="020B0604020202020204" pitchFamily="34" charset="0"/>
              </a:rPr>
              <a:t>yükseltmek</a:t>
            </a:r>
            <a:r>
              <a:rPr lang="en-US" sz="2400" spc="-5" dirty="0"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en-US" sz="2400" spc="-5" dirty="0" err="1">
                <a:latin typeface="Arial" panose="020B0604020202020204" pitchFamily="34" charset="0"/>
                <a:ea typeface="Arial" panose="020B0604020202020204" pitchFamily="34" charset="0"/>
              </a:rPr>
              <a:t>tüketicilerin</a:t>
            </a:r>
            <a:r>
              <a:rPr lang="en-US" sz="24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 err="1">
                <a:latin typeface="Arial" panose="020B0604020202020204" pitchFamily="34" charset="0"/>
                <a:ea typeface="Arial" panose="020B0604020202020204" pitchFamily="34" charset="0"/>
              </a:rPr>
              <a:t>değişen</a:t>
            </a:r>
            <a:r>
              <a:rPr lang="en-US" sz="24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 err="1">
                <a:latin typeface="Arial" panose="020B0604020202020204" pitchFamily="34" charset="0"/>
                <a:ea typeface="Arial" panose="020B0604020202020204" pitchFamily="34" charset="0"/>
              </a:rPr>
              <a:t>taleplerini</a:t>
            </a:r>
            <a:r>
              <a:rPr lang="en-US" sz="24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 err="1">
                <a:latin typeface="Arial" panose="020B0604020202020204" pitchFamily="34" charset="0"/>
                <a:ea typeface="Arial" panose="020B0604020202020204" pitchFamily="34" charset="0"/>
              </a:rPr>
              <a:t>karşılamak</a:t>
            </a:r>
            <a:r>
              <a:rPr lang="en-US" sz="2400" spc="-15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>
                <a:latin typeface="Arial" panose="020B0604020202020204" pitchFamily="34" charset="0"/>
                <a:ea typeface="Arial" panose="020B0604020202020204" pitchFamily="34" charset="0"/>
              </a:rPr>
              <a:t>vs.</a:t>
            </a:r>
            <a:endParaRPr lang="tr-TR" sz="2400" spc="-5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lvl="0" indent="-457200" algn="just">
              <a:spcBef>
                <a:spcPts val="580"/>
              </a:spcBef>
              <a:buSzPct val="60000"/>
              <a:buFont typeface="+mj-lt"/>
              <a:buAutoNum type="alphaLcParenR"/>
              <a:tabLst>
                <a:tab pos="703580" algn="l"/>
              </a:tabLst>
            </a:pPr>
            <a:r>
              <a:rPr lang="en-US" sz="2400" spc="-5" dirty="0" err="1">
                <a:solidFill>
                  <a:srgbClr val="00B0F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İşgörenlerle</a:t>
            </a:r>
            <a:r>
              <a:rPr lang="en-US" sz="2400" spc="-5" dirty="0">
                <a:solidFill>
                  <a:srgbClr val="00B0F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rgbClr val="00B0F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ilgili</a:t>
            </a:r>
            <a:r>
              <a:rPr lang="en-US" sz="2400" spc="-5" dirty="0">
                <a:solidFill>
                  <a:srgbClr val="00B0F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rgbClr val="00B0F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nedenler</a:t>
            </a:r>
            <a:r>
              <a:rPr lang="en-US" sz="2400" spc="-5" dirty="0">
                <a:solidFill>
                  <a:srgbClr val="00B0F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spc="-5" dirty="0" err="1">
                <a:latin typeface="Arial" panose="020B0604020202020204" pitchFamily="34" charset="0"/>
                <a:ea typeface="Arial" panose="020B0604020202020204" pitchFamily="34" charset="0"/>
              </a:rPr>
              <a:t>Nitelikli</a:t>
            </a:r>
            <a:r>
              <a:rPr lang="en-US" sz="24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 err="1">
                <a:latin typeface="Arial" panose="020B0604020202020204" pitchFamily="34" charset="0"/>
                <a:ea typeface="Arial" panose="020B0604020202020204" pitchFamily="34" charset="0"/>
              </a:rPr>
              <a:t>personeli</a:t>
            </a:r>
            <a:r>
              <a:rPr lang="en-US" sz="24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 err="1">
                <a:latin typeface="Arial" panose="020B0604020202020204" pitchFamily="34" charset="0"/>
                <a:ea typeface="Arial" panose="020B0604020202020204" pitchFamily="34" charset="0"/>
              </a:rPr>
              <a:t>işletmeye</a:t>
            </a:r>
            <a:r>
              <a:rPr lang="en-US" sz="24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 err="1">
                <a:latin typeface="Arial" panose="020B0604020202020204" pitchFamily="34" charset="0"/>
                <a:ea typeface="Arial" panose="020B0604020202020204" pitchFamily="34" charset="0"/>
              </a:rPr>
              <a:t>çekebilmek</a:t>
            </a:r>
            <a:r>
              <a:rPr lang="en-US" sz="2400" spc="-5" dirty="0"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en-US" sz="2400" spc="-5" dirty="0" err="1">
                <a:latin typeface="Arial" panose="020B0604020202020204" pitchFamily="34" charset="0"/>
                <a:ea typeface="Arial" panose="020B0604020202020204" pitchFamily="34" charset="0"/>
              </a:rPr>
              <a:t>motivasyonlarını</a:t>
            </a:r>
            <a:r>
              <a:rPr lang="en-US" sz="2400" spc="-5" dirty="0">
                <a:latin typeface="Arial" panose="020B0604020202020204" pitchFamily="34" charset="0"/>
                <a:ea typeface="Arial" panose="020B0604020202020204" pitchFamily="34" charset="0"/>
              </a:rPr>
              <a:t> ve </a:t>
            </a:r>
            <a:r>
              <a:rPr lang="en-US" sz="2400" spc="-5" dirty="0" err="1">
                <a:latin typeface="Arial" panose="020B0604020202020204" pitchFamily="34" charset="0"/>
                <a:ea typeface="Arial" panose="020B0604020202020204" pitchFamily="34" charset="0"/>
              </a:rPr>
              <a:t>üretkenliklerini</a:t>
            </a:r>
            <a:r>
              <a:rPr lang="en-US" sz="2400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 err="1">
                <a:latin typeface="Arial" panose="020B0604020202020204" pitchFamily="34" charset="0"/>
                <a:ea typeface="Arial" panose="020B0604020202020204" pitchFamily="34" charset="0"/>
              </a:rPr>
              <a:t>arttırmak</a:t>
            </a:r>
            <a:r>
              <a:rPr lang="en-US" sz="2400" spc="-18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spc="-5" dirty="0">
                <a:latin typeface="Arial" panose="020B0604020202020204" pitchFamily="34" charset="0"/>
                <a:ea typeface="Arial" panose="020B0604020202020204" pitchFamily="34" charset="0"/>
              </a:rPr>
              <a:t>vs.</a:t>
            </a:r>
            <a:endParaRPr lang="tr-TR" sz="2400" spc="-5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 algn="just">
              <a:spcBef>
                <a:spcPts val="650"/>
              </a:spcBef>
              <a:buNone/>
            </a:pPr>
            <a:endParaRPr lang="tr-TR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4F8E-B784-475C-847E-FA4328D06630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710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tr-TR" dirty="0" smtClean="0"/>
              <a:t>Yeni bir İşletme Kurma Kararını Etkileyen Faktörler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9215" indent="431165" algn="just">
              <a:lnSpc>
                <a:spcPct val="145000"/>
              </a:lnSpc>
              <a:spcBef>
                <a:spcPts val="580"/>
              </a:spcBef>
            </a:pPr>
            <a:r>
              <a:rPr lang="tr-TR" sz="2400" dirty="0" smtClean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US" sz="2400" dirty="0" err="1" smtClean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raştırmalarda</a:t>
            </a:r>
            <a:r>
              <a:rPr lang="en-US" sz="2400" dirty="0" smtClean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girişimcileri</a:t>
            </a:r>
            <a:r>
              <a:rPr lang="en-US" sz="2400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yeni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bir </a:t>
            </a:r>
            <a:r>
              <a:rPr lang="en-US" sz="2400" dirty="0" err="1">
                <a:solidFill>
                  <a:srgbClr val="00B05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işletme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kurmaya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sevkeden</a:t>
            </a:r>
            <a:r>
              <a:rPr lang="en-US" sz="2400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6</a:t>
            </a:r>
            <a:r>
              <a:rPr lang="en-US" sz="2400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değerin</a:t>
            </a:r>
            <a:r>
              <a:rPr lang="en-US" sz="2400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olduğunu</a:t>
            </a:r>
            <a:r>
              <a:rPr lang="en-US" sz="2400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sapta</a:t>
            </a:r>
            <a:r>
              <a:rPr lang="tr-TR" sz="2400" dirty="0" smtClean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lang="en-US" sz="2400" dirty="0" err="1" smtClean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mış</a:t>
            </a:r>
            <a:r>
              <a:rPr lang="tr-TR" sz="2400" dirty="0" smtClean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</a:t>
            </a:r>
            <a:r>
              <a:rPr lang="en-US" sz="2400" dirty="0" err="1" smtClean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ır</a:t>
            </a:r>
            <a:r>
              <a:rPr lang="en-US" sz="2400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r>
              <a:rPr lang="en-US" sz="2400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tr-TR" sz="2400" dirty="0" smtClean="0">
              <a:solidFill>
                <a:srgbClr val="0D0D0D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69215" indent="431165" algn="just">
              <a:lnSpc>
                <a:spcPct val="145000"/>
              </a:lnSpc>
              <a:spcBef>
                <a:spcPts val="580"/>
              </a:spcBef>
            </a:pPr>
            <a:r>
              <a:rPr lang="en-US" sz="2400" dirty="0" smtClean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Bu </a:t>
            </a:r>
            <a:r>
              <a:rPr lang="en-US" sz="2400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değerler</a:t>
            </a:r>
            <a:r>
              <a:rPr lang="en-US" sz="2400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şöyle</a:t>
            </a:r>
            <a:r>
              <a:rPr lang="en-US" sz="2400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sıralanmıştır</a:t>
            </a:r>
            <a:r>
              <a:rPr lang="en-US" sz="2400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;</a:t>
            </a:r>
            <a:endParaRPr lang="tr-TR" sz="24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spcBef>
                <a:spcPts val="650"/>
              </a:spcBef>
              <a:buFont typeface="Arial" panose="020B0604020202020204" pitchFamily="34" charset="0"/>
              <a:buChar char="•"/>
            </a:pPr>
            <a:endParaRPr lang="tr-TR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4F8E-B784-475C-847E-FA4328D06630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tr-TR" dirty="0" smtClean="0"/>
              <a:t>Yeni bir İşletme Kurma Kararını Etkileyen Faktörler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Kabul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görme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ihtiyacı</a:t>
            </a: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Gelir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elde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etme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aracı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olarak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görülmesi</a:t>
            </a: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Kendini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geliştirme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aracı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olarak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görülmesi</a:t>
            </a: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Bağımsız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olma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isteği</a:t>
            </a: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Toplumu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geliştirme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isteği</a:t>
            </a: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Bir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çıkış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yolu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olarak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görülme</a:t>
            </a: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4F8E-B784-475C-847E-FA4328D06630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635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Duman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139</TotalTime>
  <Words>1859</Words>
  <Application>Microsoft Office PowerPoint</Application>
  <PresentationFormat>Özel</PresentationFormat>
  <Paragraphs>228</Paragraphs>
  <Slides>37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37</vt:i4>
      </vt:variant>
    </vt:vector>
  </HeadingPairs>
  <TitlesOfParts>
    <vt:vector size="38" baseType="lpstr">
      <vt:lpstr>Duman</vt:lpstr>
      <vt:lpstr>Girişim ve Girişimcilik Kavramları</vt:lpstr>
      <vt:lpstr>PowerPoint Sunusu</vt:lpstr>
      <vt:lpstr>Girişimci ve Girişimcilik</vt:lpstr>
      <vt:lpstr>Girişimci ve Girişimcilik</vt:lpstr>
      <vt:lpstr>Girişimci ve Girişimcilik</vt:lpstr>
      <vt:lpstr>Girişimci ve Girişimcilik</vt:lpstr>
      <vt:lpstr>Girişimci ve Girişimcilik</vt:lpstr>
      <vt:lpstr>Yeni bir İşletme Kurma Kararını Etkileyen Faktörler</vt:lpstr>
      <vt:lpstr>Yeni bir İşletme Kurma Kararını Etkileyen Faktörler</vt:lpstr>
      <vt:lpstr>Girişimcilik Özellikleri ve Girişimcilik Türleri</vt:lpstr>
      <vt:lpstr>Girişimcilik Özellikleri ve Girişimcilik Türleri</vt:lpstr>
      <vt:lpstr>Girişimcilik Özellikleri ve Girişimcilik Türleri</vt:lpstr>
      <vt:lpstr>Girişimcilik Özellikleri ve Girişimcilik Türleri</vt:lpstr>
      <vt:lpstr>Girişimcilik Türleri</vt:lpstr>
      <vt:lpstr>Girişimcilik Türleri</vt:lpstr>
      <vt:lpstr>Girişimcilik Türleri</vt:lpstr>
      <vt:lpstr>Girişimciliğin Avantajları</vt:lpstr>
      <vt:lpstr>Girişimciliğin Dezavantajları</vt:lpstr>
      <vt:lpstr>Girişimciliğin Fonksiyonları</vt:lpstr>
      <vt:lpstr>Girişimciliğin Fonksiyonları</vt:lpstr>
      <vt:lpstr>Girişimciliğin Fonksiyonları</vt:lpstr>
      <vt:lpstr>Girişimciliğin Fonksiyonları</vt:lpstr>
      <vt:lpstr>Girişimci Olma Şekilleri</vt:lpstr>
      <vt:lpstr>Girişimci Olma Şekilleri</vt:lpstr>
      <vt:lpstr>Girişimci Olma Şekilleri</vt:lpstr>
      <vt:lpstr>Girişimci Olma Şekilleri</vt:lpstr>
      <vt:lpstr>Girişimci Olma Şekilleri</vt:lpstr>
      <vt:lpstr>Girişimci Olma Şekilleri</vt:lpstr>
      <vt:lpstr>Girişimci Olma Şekilleri</vt:lpstr>
      <vt:lpstr>Girişimci Olma Şekilleri</vt:lpstr>
      <vt:lpstr>Girişimcilikte Başarı Faktörleri</vt:lpstr>
      <vt:lpstr>Girişimcilikte Başarı Faktörleri</vt:lpstr>
      <vt:lpstr>Girişimcilikte Başarı Faktörleri</vt:lpstr>
      <vt:lpstr>Girişimcilikte Başarı Faktörleri</vt:lpstr>
      <vt:lpstr>Girişimcilikte Başarısızlık Nedenleri</vt:lpstr>
      <vt:lpstr>İş Planının Girişimciye Sağlayacağı Faydalar</vt:lpstr>
      <vt:lpstr>İş Planının Girişimciye Sağlayacağı Faydalar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Girişimcilik</dc:title>
  <dc:creator>Hp</dc:creator>
  <cp:lastModifiedBy>SAİT</cp:lastModifiedBy>
  <cp:revision>50</cp:revision>
  <dcterms:created xsi:type="dcterms:W3CDTF">2016-03-01T18:34:43Z</dcterms:created>
  <dcterms:modified xsi:type="dcterms:W3CDTF">2016-03-23T11:31:40Z</dcterms:modified>
</cp:coreProperties>
</file>