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E9070C-F796-45CA-9047-E20A4405F763}" type="datetimeFigureOut">
              <a:rPr lang="tr-TR" smtClean="0"/>
              <a:t>13.5.2014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067279-629C-46D2-B834-0418164B44FD}" type="slidenum">
              <a:rPr lang="tr-TR" smtClean="0"/>
              <a:t>‹#›</a:t>
            </a:fld>
            <a:endParaRPr lang="tr-TR"/>
          </a:p>
        </p:txBody>
      </p:sp>
    </p:spTree>
    <p:extLst>
      <p:ext uri="{BB962C8B-B14F-4D97-AF65-F5344CB8AC3E}">
        <p14:creationId xmlns:p14="http://schemas.microsoft.com/office/powerpoint/2010/main" val="401207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C5BAE3E3-BC44-41C2-A23C-B69E503A8CAF}" type="datetime1">
              <a:rPr lang="tr-TR" smtClean="0"/>
              <a:t>13.5.2014</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F302176B-0E47-46AC-8F43-DAB4B8A37D06}"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977610B5-719C-419B-93DC-F642620D70E9}" type="datetime1">
              <a:rPr lang="tr-TR" smtClean="0"/>
              <a:t>13.5.2014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05FE8D49-223F-4C9F-8034-7982525FA78D}" type="datetime1">
              <a:rPr lang="tr-TR" smtClean="0"/>
              <a:t>13.5.2014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9BAF42D3-6CA4-47FB-BA17-207C5F2B985C}" type="datetime1">
              <a:rPr lang="tr-TR" smtClean="0"/>
              <a:t>13.5.2014</a:t>
            </a:fld>
            <a:endParaRPr lang="tr-TR"/>
          </a:p>
        </p:txBody>
      </p:sp>
      <p:sp>
        <p:nvSpPr>
          <p:cNvPr id="9" name="Slayt Numarası Yer Tutucusu 8"/>
          <p:cNvSpPr>
            <a:spLocks noGrp="1"/>
          </p:cNvSpPr>
          <p:nvPr>
            <p:ph type="sldNum" sz="quarter" idx="15"/>
          </p:nvPr>
        </p:nvSpPr>
        <p:spPr/>
        <p:txBody>
          <a:bodyPr rtlCol="0"/>
          <a:lstStyle/>
          <a:p>
            <a:fld id="{F302176B-0E47-46AC-8F43-DAB4B8A37D06}"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6C7AA94B-1EAD-4478-84CD-1BB5B15DB44D}" type="datetime1">
              <a:rPr lang="tr-TR" smtClean="0"/>
              <a:t>13.5.2014</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663DCE4-DFE3-4D7C-A982-3E7B2E0EEB16}" type="datetime1">
              <a:rPr lang="tr-TR" smtClean="0"/>
              <a:t>13.5.2014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36044AF6-C84D-4EE3-9955-0031F1C400EA}" type="datetime1">
              <a:rPr lang="tr-TR" smtClean="0"/>
              <a:t>13.5.2014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746F4813-E3EB-45B3-8F39-3D3C18C93E4F}" type="datetime1">
              <a:rPr lang="tr-TR" smtClean="0"/>
              <a:t>13.5.2014</a:t>
            </a:fld>
            <a:endParaRPr lang="tr-TR"/>
          </a:p>
        </p:txBody>
      </p:sp>
      <p:sp>
        <p:nvSpPr>
          <p:cNvPr id="7" name="Slayt Numarası Yer Tutucusu 6"/>
          <p:cNvSpPr>
            <a:spLocks noGrp="1"/>
          </p:cNvSpPr>
          <p:nvPr>
            <p:ph type="sldNum" sz="quarter" idx="11"/>
          </p:nvPr>
        </p:nvSpPr>
        <p:spPr/>
        <p:txBody>
          <a:bodyPr rtlCol="0"/>
          <a:lstStyle/>
          <a:p>
            <a:fld id="{F302176B-0E47-46AC-8F43-DAB4B8A37D06}"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334EA28-8566-43A4-BF4D-99A07C0BFCEC}" type="datetime1">
              <a:rPr lang="tr-TR" smtClean="0"/>
              <a:t>13.5.2014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B87C92D6-B443-4B82-9B65-DEB7E123134E}" type="datetime1">
              <a:rPr lang="tr-TR" smtClean="0"/>
              <a:t>13.5.2014</a:t>
            </a:fld>
            <a:endParaRPr lang="tr-TR"/>
          </a:p>
        </p:txBody>
      </p:sp>
      <p:sp>
        <p:nvSpPr>
          <p:cNvPr id="22" name="Slayt Numarası Yer Tutucusu 21"/>
          <p:cNvSpPr>
            <a:spLocks noGrp="1"/>
          </p:cNvSpPr>
          <p:nvPr>
            <p:ph type="sldNum" sz="quarter" idx="15"/>
          </p:nvPr>
        </p:nvSpPr>
        <p:spPr/>
        <p:txBody>
          <a:bodyPr rtlCol="0"/>
          <a:lstStyle/>
          <a:p>
            <a:fld id="{F302176B-0E47-46AC-8F43-DAB4B8A37D06}"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22768B42-FF74-42BD-8399-5E53DF371CCD}" type="datetime1">
              <a:rPr lang="tr-TR" smtClean="0"/>
              <a:t>13.5.2014</a:t>
            </a:fld>
            <a:endParaRPr lang="tr-TR"/>
          </a:p>
        </p:txBody>
      </p:sp>
      <p:sp>
        <p:nvSpPr>
          <p:cNvPr id="18" name="Slayt Numarası Yer Tutucusu 17"/>
          <p:cNvSpPr>
            <a:spLocks noGrp="1"/>
          </p:cNvSpPr>
          <p:nvPr>
            <p:ph type="sldNum" sz="quarter" idx="11"/>
          </p:nvPr>
        </p:nvSpPr>
        <p:spPr/>
        <p:txBody>
          <a:bodyPr rtlCol="0"/>
          <a:lstStyle/>
          <a:p>
            <a:fld id="{F302176B-0E47-46AC-8F43-DAB4B8A37D06}"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9F39BE-15B6-44B8-B690-5CC48DF50699}" type="datetime1">
              <a:rPr lang="tr-TR" smtClean="0"/>
              <a:t>13.5.2014</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4.bp.blogspot.com/-Tprp0ATjJ4Q/UlbHUt1W9FI/AAAAAAAAAiw/gG3MTe7W1og/s1600/bl62+matrix.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tr.wikipedia.org/wiki/Dosya:Global-local-alignment.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195736" y="1196752"/>
            <a:ext cx="6172200" cy="2952328"/>
          </a:xfrm>
        </p:spPr>
        <p:txBody>
          <a:bodyPr>
            <a:normAutofit/>
          </a:bodyPr>
          <a:lstStyle/>
          <a:p>
            <a:pPr algn="ctr"/>
            <a:r>
              <a:rPr lang="tr-TR" sz="5000" dirty="0" smtClean="0"/>
              <a:t>DİZİ HİZALAMA ve BLOSUM62</a:t>
            </a:r>
            <a:endParaRPr lang="tr-TR" sz="5000" dirty="0"/>
          </a:p>
        </p:txBody>
      </p:sp>
      <p:sp>
        <p:nvSpPr>
          <p:cNvPr id="3" name="Alt Başlık 2"/>
          <p:cNvSpPr>
            <a:spLocks noGrp="1"/>
          </p:cNvSpPr>
          <p:nvPr>
            <p:ph type="subTitle" idx="1"/>
          </p:nvPr>
        </p:nvSpPr>
        <p:spPr/>
        <p:txBody>
          <a:bodyPr>
            <a:normAutofit/>
          </a:bodyPr>
          <a:lstStyle/>
          <a:p>
            <a:endParaRPr lang="tr-TR" dirty="0" smtClean="0"/>
          </a:p>
          <a:p>
            <a:endParaRPr lang="tr-TR" dirty="0"/>
          </a:p>
          <a:p>
            <a:endParaRPr lang="tr-TR" dirty="0" smtClean="0"/>
          </a:p>
        </p:txBody>
      </p:sp>
    </p:spTree>
    <p:extLst>
      <p:ext uri="{BB962C8B-B14F-4D97-AF65-F5344CB8AC3E}">
        <p14:creationId xmlns:p14="http://schemas.microsoft.com/office/powerpoint/2010/main" val="901000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pPr marL="0" indent="0">
              <a:buNone/>
            </a:pPr>
            <a:r>
              <a:rPr lang="tr-TR" dirty="0" smtClean="0"/>
              <a:t>			</a:t>
            </a:r>
          </a:p>
          <a:p>
            <a:pPr marL="0" indent="0">
              <a:buNone/>
            </a:pPr>
            <a:r>
              <a:rPr lang="tr-TR" dirty="0"/>
              <a:t>	</a:t>
            </a:r>
            <a:r>
              <a:rPr lang="tr-TR" dirty="0" smtClean="0"/>
              <a:t>		ATGTCC</a:t>
            </a:r>
            <a:endParaRPr lang="tr-TR" dirty="0"/>
          </a:p>
          <a:p>
            <a:pPr marL="0" indent="0">
              <a:buNone/>
            </a:pPr>
            <a:r>
              <a:rPr lang="tr-TR" dirty="0" smtClean="0"/>
              <a:t>			--*||-</a:t>
            </a:r>
            <a:endParaRPr lang="tr-TR" dirty="0"/>
          </a:p>
          <a:p>
            <a:pPr marL="0" indent="0">
              <a:buNone/>
            </a:pPr>
            <a:r>
              <a:rPr lang="tr-TR" dirty="0" smtClean="0"/>
              <a:t>			--</a:t>
            </a:r>
            <a:r>
              <a:rPr lang="tr-TR" dirty="0"/>
              <a:t>ATC-</a:t>
            </a:r>
          </a:p>
          <a:p>
            <a:pPr marL="0" indent="0">
              <a:buNone/>
            </a:pPr>
            <a:endParaRPr lang="tr-TR" dirty="0" smtClean="0"/>
          </a:p>
          <a:p>
            <a:pPr marL="0" indent="0">
              <a:buNone/>
            </a:pPr>
            <a:r>
              <a:rPr lang="tr-TR" dirty="0"/>
              <a:t>Bu durumda hizalamaya ait toplam puan 1 olacaktır: iki bazın (T ve C) tam hizalanması (1+1 puan) ve bir pürinin (A) yine başka bir pürinle hizalanması (G) (-1 puan) sonucu 1+1-1 = 1 puan.</a:t>
            </a:r>
            <a:endParaRPr lang="tr-TR" dirty="0"/>
          </a:p>
        </p:txBody>
      </p:sp>
    </p:spTree>
    <p:extLst>
      <p:ext uri="{BB962C8B-B14F-4D97-AF65-F5344CB8AC3E}">
        <p14:creationId xmlns:p14="http://schemas.microsoft.com/office/powerpoint/2010/main" val="681727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smtClean="0"/>
              <a:t>DNA ve RNA için bu hesaplamayı yapmak </a:t>
            </a:r>
          </a:p>
          <a:p>
            <a:pPr marL="0" indent="0">
              <a:buNone/>
            </a:pPr>
            <a:r>
              <a:rPr lang="tr-TR" dirty="0" smtClean="0"/>
              <a:t>kolaydır. Fakat protein hesaplamaları söz konusu olduğunda farklı yöntemler kullanılmaktadır.</a:t>
            </a:r>
          </a:p>
          <a:p>
            <a:r>
              <a:rPr lang="tr-TR" dirty="0"/>
              <a:t>B</a:t>
            </a:r>
            <a:r>
              <a:rPr lang="tr-TR" dirty="0" smtClean="0"/>
              <a:t>irbirine </a:t>
            </a:r>
            <a:r>
              <a:rPr lang="tr-TR" dirty="0"/>
              <a:t>yakın iki türün protein dizilimlerinin </a:t>
            </a:r>
            <a:endParaRPr lang="tr-TR" dirty="0" smtClean="0"/>
          </a:p>
          <a:p>
            <a:pPr marL="0" indent="0">
              <a:buNone/>
            </a:pPr>
            <a:r>
              <a:rPr lang="tr-TR" dirty="0" smtClean="0"/>
              <a:t>hizalanmasında </a:t>
            </a:r>
            <a:r>
              <a:rPr lang="tr-TR" dirty="0"/>
              <a:t>BLOSUM80 (%80 benzerlik tablosu), birbirine uzak iki türün protein dizilimlerinin hizalanmasında ise genel olarak BLOSUM45 (%45 benzerlik tablosu) tercih </a:t>
            </a:r>
            <a:r>
              <a:rPr lang="tr-TR" dirty="0" smtClean="0"/>
              <a:t>edilir.</a:t>
            </a:r>
          </a:p>
          <a:p>
            <a:r>
              <a:rPr lang="tr-TR" dirty="0"/>
              <a:t>Yakınlığın veya uzaklığın tam olarak </a:t>
            </a:r>
            <a:endParaRPr lang="tr-TR" dirty="0" smtClean="0"/>
          </a:p>
          <a:p>
            <a:pPr marL="0" indent="0">
              <a:buNone/>
            </a:pPr>
            <a:r>
              <a:rPr lang="tr-TR" dirty="0" smtClean="0"/>
              <a:t>kestirilemediği </a:t>
            </a:r>
            <a:r>
              <a:rPr lang="tr-TR" dirty="0"/>
              <a:t>durumlarda ise BLOSUM62 </a:t>
            </a:r>
            <a:r>
              <a:rPr lang="tr-TR" dirty="0" smtClean="0"/>
              <a:t>kullanılır.</a:t>
            </a:r>
            <a:endParaRPr lang="tr-TR" dirty="0"/>
          </a:p>
        </p:txBody>
      </p:sp>
    </p:spTree>
    <p:extLst>
      <p:ext uri="{BB962C8B-B14F-4D97-AF65-F5344CB8AC3E}">
        <p14:creationId xmlns:p14="http://schemas.microsoft.com/office/powerpoint/2010/main" val="2036306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a:t>Belirli bir yüzdenin üzerinde benzerlik gösteren </a:t>
            </a:r>
            <a:endParaRPr lang="tr-TR" dirty="0" smtClean="0"/>
          </a:p>
          <a:p>
            <a:pPr marL="0" indent="0">
              <a:buNone/>
            </a:pPr>
            <a:r>
              <a:rPr lang="tr-TR" dirty="0" smtClean="0"/>
              <a:t>(%</a:t>
            </a:r>
            <a:r>
              <a:rPr lang="tr-TR" dirty="0"/>
              <a:t>62) gerçek protein dizilimlerinin hizalanması sonucu oluşturulan bu tabloda puanların hesaplanmasında temel iki faktör rol </a:t>
            </a:r>
            <a:r>
              <a:rPr lang="tr-TR" dirty="0" smtClean="0"/>
              <a:t>oynar.</a:t>
            </a:r>
          </a:p>
          <a:p>
            <a:pPr lvl="1">
              <a:buFont typeface="Wingdings" pitchFamily="2" charset="2"/>
              <a:buChar char="v"/>
            </a:pPr>
            <a:r>
              <a:rPr lang="tr-TR" sz="2400" b="1" dirty="0"/>
              <a:t>Bunlardan ilki</a:t>
            </a:r>
            <a:r>
              <a:rPr lang="tr-TR" sz="2400" dirty="0"/>
              <a:t>, bir aminoasidin karşısına diğer bir aminoasidin ne kadar sıklıkla </a:t>
            </a:r>
            <a:r>
              <a:rPr lang="tr-TR" sz="2400" dirty="0" smtClean="0"/>
              <a:t>geldiğidir. Böylece</a:t>
            </a:r>
            <a:r>
              <a:rPr lang="tr-TR" sz="2400" dirty="0"/>
              <a:t>, bir aminoasidin farklı bir protein diziliminde diğer bir aminoaside dönüşmesi eğer fonksiyon üzerinde çok büyük bir etkiye sahip değilse ilgili </a:t>
            </a:r>
            <a:r>
              <a:rPr lang="tr-TR" sz="2400" dirty="0" smtClean="0"/>
              <a:t>değişimin </a:t>
            </a:r>
            <a:r>
              <a:rPr lang="tr-TR" sz="2400" dirty="0"/>
              <a:t>sık olarak </a:t>
            </a:r>
            <a:r>
              <a:rPr lang="tr-TR" sz="2400" dirty="0" smtClean="0"/>
              <a:t>görülmesi beklenir. </a:t>
            </a:r>
            <a:endParaRPr lang="tr-TR" sz="2400" dirty="0"/>
          </a:p>
        </p:txBody>
      </p:sp>
    </p:spTree>
    <p:extLst>
      <p:ext uri="{BB962C8B-B14F-4D97-AF65-F5344CB8AC3E}">
        <p14:creationId xmlns:p14="http://schemas.microsoft.com/office/powerpoint/2010/main" val="1919017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04664"/>
            <a:ext cx="7467600" cy="1143000"/>
          </a:xfrm>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err="1"/>
              <a:t>H</a:t>
            </a:r>
            <a:r>
              <a:rPr lang="tr-TR" dirty="0" err="1" smtClean="0"/>
              <a:t>idrofobik</a:t>
            </a:r>
            <a:r>
              <a:rPr lang="tr-TR" dirty="0" smtClean="0"/>
              <a:t> </a:t>
            </a:r>
            <a:r>
              <a:rPr lang="tr-TR" dirty="0"/>
              <a:t>bir aminoasidin başka bir </a:t>
            </a:r>
            <a:r>
              <a:rPr lang="tr-TR" dirty="0" err="1"/>
              <a:t>hidrofobik</a:t>
            </a:r>
            <a:r>
              <a:rPr lang="tr-TR" dirty="0"/>
              <a:t> aminoasitle değişmesi protein fonksiyonunu etkilemeyebilir ancak bu aminoasidin </a:t>
            </a:r>
            <a:r>
              <a:rPr lang="tr-TR" dirty="0" err="1"/>
              <a:t>hidrofilik</a:t>
            </a:r>
            <a:r>
              <a:rPr lang="tr-TR" dirty="0"/>
              <a:t> bir aminoasitle değişimi proteinin 3 boyutlu yapısını değiştirebilir ve bu proteinin fonksiyonunu tamamen değiştirebilir. Bu durumda, daha az etkisi olan değişimi küçük bir puanla, daha çok etkisi olan değişimi ise daha büyük bir puanla cezalandırmalıyız.</a:t>
            </a:r>
            <a:endParaRPr lang="tr-TR" dirty="0"/>
          </a:p>
        </p:txBody>
      </p:sp>
    </p:spTree>
    <p:extLst>
      <p:ext uri="{BB962C8B-B14F-4D97-AF65-F5344CB8AC3E}">
        <p14:creationId xmlns:p14="http://schemas.microsoft.com/office/powerpoint/2010/main" val="2451864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a:t>BLOSUM tablosundaki puanların hesaplanmasındaki </a:t>
            </a:r>
            <a:r>
              <a:rPr lang="tr-TR" b="1" dirty="0"/>
              <a:t>diğer etken </a:t>
            </a:r>
            <a:r>
              <a:rPr lang="tr-TR" dirty="0" smtClean="0"/>
              <a:t>ise;</a:t>
            </a:r>
            <a:r>
              <a:rPr lang="tr-TR" dirty="0"/>
              <a:t> ilgili aminoasitlere tüm </a:t>
            </a:r>
            <a:r>
              <a:rPr lang="tr-TR" dirty="0" err="1"/>
              <a:t>proteomda</a:t>
            </a:r>
            <a:r>
              <a:rPr lang="tr-TR" dirty="0"/>
              <a:t> ne sıklıkla </a:t>
            </a:r>
            <a:r>
              <a:rPr lang="tr-TR" dirty="0" smtClean="0"/>
              <a:t>rastlandığıdır. </a:t>
            </a:r>
            <a:r>
              <a:rPr lang="tr-TR" dirty="0"/>
              <a:t>BLOSUM denklemine göre bir aminoaside ne kadar seyrek rastlanırsa, o aminoasidin önemi de o kadar artar. Bu nedenle, </a:t>
            </a:r>
            <a:r>
              <a:rPr lang="tr-TR" dirty="0" err="1"/>
              <a:t>proteomdaki</a:t>
            </a:r>
            <a:r>
              <a:rPr lang="tr-TR" dirty="0"/>
              <a:t> en seyrek aminoasit olan </a:t>
            </a:r>
            <a:r>
              <a:rPr lang="tr-TR" dirty="0" err="1"/>
              <a:t>Tryptophane</a:t>
            </a:r>
            <a:r>
              <a:rPr lang="tr-TR" dirty="0"/>
              <a:t> (</a:t>
            </a:r>
            <a:r>
              <a:rPr lang="tr-TR" dirty="0" err="1"/>
              <a:t>Trp</a:t>
            </a:r>
            <a:r>
              <a:rPr lang="tr-TR" dirty="0"/>
              <a:t>, W) aminoasidiyle yapılan bir hizada karşısına yine aynı aminoasit gelirse, bu dizilim BLOSUM tablosuna göre en yüksek puan olan 11 ile ödüllendirilir. </a:t>
            </a:r>
            <a:endParaRPr lang="tr-TR" dirty="0"/>
          </a:p>
        </p:txBody>
      </p:sp>
    </p:spTree>
    <p:extLst>
      <p:ext uri="{BB962C8B-B14F-4D97-AF65-F5344CB8AC3E}">
        <p14:creationId xmlns:p14="http://schemas.microsoft.com/office/powerpoint/2010/main" val="300318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274638"/>
            <a:ext cx="7920880" cy="1143000"/>
          </a:xfrm>
        </p:spPr>
        <p:txBody>
          <a:bodyPr>
            <a:normAutofit/>
          </a:bodyPr>
          <a:lstStyle/>
          <a:p>
            <a:r>
              <a:rPr lang="tr-TR" b="1" dirty="0">
                <a:cs typeface="Arial" pitchFamily="34" charset="0"/>
              </a:rPr>
              <a:t>DİZİ </a:t>
            </a:r>
            <a:r>
              <a:rPr lang="tr-TR" b="1" dirty="0" smtClean="0">
                <a:cs typeface="Arial" pitchFamily="34" charset="0"/>
              </a:rPr>
              <a:t>HİZALAMA </a:t>
            </a:r>
            <a:endParaRPr lang="tr-TR" dirty="0"/>
          </a:p>
        </p:txBody>
      </p:sp>
      <p:sp>
        <p:nvSpPr>
          <p:cNvPr id="3" name="İçerik Yer Tutucusu 2"/>
          <p:cNvSpPr>
            <a:spLocks noGrp="1"/>
          </p:cNvSpPr>
          <p:nvPr>
            <p:ph sz="quarter" idx="1"/>
          </p:nvPr>
        </p:nvSpPr>
        <p:spPr/>
        <p:txBody>
          <a:bodyPr/>
          <a:lstStyle/>
          <a:p>
            <a:r>
              <a:rPr lang="tr-TR" dirty="0" smtClean="0"/>
              <a:t>BLOSUM62 tablosu</a:t>
            </a:r>
          </a:p>
          <a:p>
            <a:endParaRPr lang="tr-TR" dirty="0"/>
          </a:p>
        </p:txBody>
      </p:sp>
      <p:pic>
        <p:nvPicPr>
          <p:cNvPr id="5" name="Resim 4" descr="http://4.bp.blogspot.com/-Tprp0ATjJ4Q/UlbHUt1W9FI/AAAAAAAAAiw/gG3MTe7W1og/s640/bl62+matrix.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04864"/>
            <a:ext cx="6696744" cy="4032448"/>
          </a:xfrm>
          <a:prstGeom prst="rect">
            <a:avLst/>
          </a:prstGeom>
          <a:noFill/>
          <a:ln>
            <a:noFill/>
          </a:ln>
        </p:spPr>
      </p:pic>
    </p:spTree>
    <p:extLst>
      <p:ext uri="{BB962C8B-B14F-4D97-AF65-F5344CB8AC3E}">
        <p14:creationId xmlns:p14="http://schemas.microsoft.com/office/powerpoint/2010/main" val="181001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 –HİZALAMA YÖNTEMLERİ </a:t>
            </a:r>
            <a:endParaRPr lang="tr-TR" dirty="0"/>
          </a:p>
        </p:txBody>
      </p:sp>
      <p:sp>
        <p:nvSpPr>
          <p:cNvPr id="3" name="İçerik Yer Tutucusu 2"/>
          <p:cNvSpPr>
            <a:spLocks noGrp="1"/>
          </p:cNvSpPr>
          <p:nvPr>
            <p:ph sz="quarter" idx="1"/>
          </p:nvPr>
        </p:nvSpPr>
        <p:spPr/>
        <p:txBody>
          <a:bodyPr/>
          <a:lstStyle/>
          <a:p>
            <a:r>
              <a:rPr lang="en-US" dirty="0" err="1"/>
              <a:t>Çok</a:t>
            </a:r>
            <a:r>
              <a:rPr lang="en-US" dirty="0"/>
              <a:t> </a:t>
            </a:r>
            <a:r>
              <a:rPr lang="en-US" dirty="0" err="1"/>
              <a:t>kısa</a:t>
            </a:r>
            <a:r>
              <a:rPr lang="en-US" dirty="0"/>
              <a:t> </a:t>
            </a:r>
            <a:r>
              <a:rPr lang="en-US" dirty="0" err="1"/>
              <a:t>veya</a:t>
            </a:r>
            <a:r>
              <a:rPr lang="en-US" dirty="0"/>
              <a:t> </a:t>
            </a:r>
            <a:r>
              <a:rPr lang="en-US" dirty="0" err="1"/>
              <a:t>çok</a:t>
            </a:r>
            <a:r>
              <a:rPr lang="en-US" dirty="0"/>
              <a:t> </a:t>
            </a:r>
            <a:r>
              <a:rPr lang="en-US" dirty="0" err="1"/>
              <a:t>benzer</a:t>
            </a:r>
            <a:r>
              <a:rPr lang="en-US" dirty="0"/>
              <a:t> </a:t>
            </a:r>
            <a:r>
              <a:rPr lang="en-US" dirty="0" err="1"/>
              <a:t>diziler</a:t>
            </a:r>
            <a:r>
              <a:rPr lang="en-US" dirty="0"/>
              <a:t> </a:t>
            </a:r>
            <a:r>
              <a:rPr lang="en-US" dirty="0" err="1"/>
              <a:t>elle</a:t>
            </a:r>
            <a:r>
              <a:rPr lang="en-US" dirty="0"/>
              <a:t> </a:t>
            </a:r>
            <a:endParaRPr lang="tr-TR" dirty="0" smtClean="0"/>
          </a:p>
          <a:p>
            <a:pPr marL="0" indent="0">
              <a:buNone/>
            </a:pPr>
            <a:r>
              <a:rPr lang="en-US" dirty="0" err="1" smtClean="0"/>
              <a:t>hizalanabilir</a:t>
            </a:r>
            <a:r>
              <a:rPr lang="en-US" dirty="0"/>
              <a:t>. </a:t>
            </a:r>
            <a:r>
              <a:rPr lang="en-US" dirty="0" err="1"/>
              <a:t>Ancak</a:t>
            </a:r>
            <a:r>
              <a:rPr lang="en-US" dirty="0" smtClean="0"/>
              <a:t>, </a:t>
            </a:r>
            <a:r>
              <a:rPr lang="en-US" dirty="0" err="1"/>
              <a:t>insan</a:t>
            </a:r>
            <a:r>
              <a:rPr lang="en-US" dirty="0"/>
              <a:t> </a:t>
            </a:r>
            <a:r>
              <a:rPr lang="en-US" dirty="0" err="1"/>
              <a:t>eliyle</a:t>
            </a:r>
            <a:r>
              <a:rPr lang="en-US" dirty="0"/>
              <a:t> </a:t>
            </a:r>
            <a:r>
              <a:rPr lang="en-US" dirty="0" err="1"/>
              <a:t>yapılamıyacak</a:t>
            </a:r>
            <a:r>
              <a:rPr lang="en-US" dirty="0"/>
              <a:t> </a:t>
            </a:r>
            <a:r>
              <a:rPr lang="en-US" dirty="0" err="1"/>
              <a:t>kadar</a:t>
            </a:r>
            <a:r>
              <a:rPr lang="en-US" dirty="0"/>
              <a:t> </a:t>
            </a:r>
            <a:r>
              <a:rPr lang="en-US" dirty="0" err="1"/>
              <a:t>uzun</a:t>
            </a:r>
            <a:r>
              <a:rPr lang="en-US" dirty="0"/>
              <a:t>, </a:t>
            </a:r>
            <a:r>
              <a:rPr lang="en-US" dirty="0" err="1"/>
              <a:t>karmaşık</a:t>
            </a:r>
            <a:r>
              <a:rPr lang="en-US" dirty="0"/>
              <a:t> </a:t>
            </a:r>
            <a:r>
              <a:rPr lang="en-US" dirty="0" err="1"/>
              <a:t>veya</a:t>
            </a:r>
            <a:r>
              <a:rPr lang="en-US" dirty="0"/>
              <a:t> </a:t>
            </a:r>
            <a:r>
              <a:rPr lang="en-US" dirty="0" err="1"/>
              <a:t>çok</a:t>
            </a:r>
            <a:r>
              <a:rPr lang="en-US" dirty="0"/>
              <a:t> </a:t>
            </a:r>
            <a:r>
              <a:rPr lang="en-US" dirty="0" err="1"/>
              <a:t>sayıda</a:t>
            </a:r>
            <a:r>
              <a:rPr lang="en-US" dirty="0"/>
              <a:t> </a:t>
            </a:r>
            <a:r>
              <a:rPr lang="en-US" dirty="0" err="1"/>
              <a:t>dizinin</a:t>
            </a:r>
            <a:r>
              <a:rPr lang="en-US" dirty="0"/>
              <a:t> </a:t>
            </a:r>
            <a:r>
              <a:rPr lang="en-US" dirty="0" err="1"/>
              <a:t>hizalanmasını</a:t>
            </a:r>
            <a:r>
              <a:rPr lang="en-US" dirty="0"/>
              <a:t> </a:t>
            </a:r>
            <a:r>
              <a:rPr lang="en-US" dirty="0" err="1" smtClean="0"/>
              <a:t>gerek</a:t>
            </a:r>
            <a:r>
              <a:rPr lang="tr-TR" dirty="0" err="1" smtClean="0"/>
              <a:t>ebilir</a:t>
            </a:r>
            <a:r>
              <a:rPr lang="en-US" dirty="0" smtClean="0"/>
              <a:t>. </a:t>
            </a:r>
            <a:r>
              <a:rPr lang="en-US" dirty="0" err="1"/>
              <a:t>Böyle</a:t>
            </a:r>
            <a:r>
              <a:rPr lang="en-US" dirty="0"/>
              <a:t> </a:t>
            </a:r>
            <a:r>
              <a:rPr lang="en-US" dirty="0" err="1"/>
              <a:t>durumlarda</a:t>
            </a:r>
            <a:r>
              <a:rPr lang="en-US" dirty="0"/>
              <a:t>, </a:t>
            </a:r>
            <a:r>
              <a:rPr lang="en-US" dirty="0" err="1"/>
              <a:t>kaliteli</a:t>
            </a:r>
            <a:r>
              <a:rPr lang="en-US" dirty="0"/>
              <a:t> </a:t>
            </a:r>
            <a:r>
              <a:rPr lang="en-US" dirty="0" err="1"/>
              <a:t>dizi</a:t>
            </a:r>
            <a:r>
              <a:rPr lang="en-US" dirty="0"/>
              <a:t> </a:t>
            </a:r>
            <a:r>
              <a:rPr lang="en-US" dirty="0" err="1"/>
              <a:t>hizalamaları</a:t>
            </a:r>
            <a:r>
              <a:rPr lang="en-US" dirty="0"/>
              <a:t> </a:t>
            </a:r>
            <a:r>
              <a:rPr lang="en-US" dirty="0" err="1"/>
              <a:t>elde</a:t>
            </a:r>
            <a:r>
              <a:rPr lang="en-US" dirty="0"/>
              <a:t> </a:t>
            </a:r>
            <a:r>
              <a:rPr lang="en-US" dirty="0" err="1"/>
              <a:t>edebilmek</a:t>
            </a:r>
            <a:r>
              <a:rPr lang="en-US" dirty="0"/>
              <a:t> </a:t>
            </a:r>
            <a:r>
              <a:rPr lang="en-US" dirty="0" err="1"/>
              <a:t>için</a:t>
            </a:r>
            <a:r>
              <a:rPr lang="en-US" dirty="0"/>
              <a:t> </a:t>
            </a:r>
            <a:r>
              <a:rPr lang="en-US" dirty="0" err="1"/>
              <a:t>insan</a:t>
            </a:r>
            <a:r>
              <a:rPr lang="en-US" dirty="0"/>
              <a:t> </a:t>
            </a:r>
            <a:r>
              <a:rPr lang="en-US" dirty="0" err="1"/>
              <a:t>bilgisine</a:t>
            </a:r>
            <a:r>
              <a:rPr lang="en-US" dirty="0"/>
              <a:t> </a:t>
            </a:r>
            <a:r>
              <a:rPr lang="en-US" dirty="0" err="1"/>
              <a:t>dayanan</a:t>
            </a:r>
            <a:r>
              <a:rPr lang="en-US" dirty="0"/>
              <a:t> </a:t>
            </a:r>
            <a:r>
              <a:rPr lang="en-US" dirty="0" err="1"/>
              <a:t>algoritmalar</a:t>
            </a:r>
            <a:r>
              <a:rPr lang="en-US" dirty="0"/>
              <a:t> </a:t>
            </a:r>
            <a:r>
              <a:rPr lang="en-US" dirty="0" err="1" smtClean="0"/>
              <a:t>kullanılır</a:t>
            </a:r>
            <a:r>
              <a:rPr lang="tr-TR" dirty="0" smtClean="0"/>
              <a:t>. </a:t>
            </a:r>
          </a:p>
          <a:p>
            <a:pPr marL="0" indent="0">
              <a:buNone/>
            </a:pPr>
            <a:r>
              <a:rPr lang="en-US" dirty="0" err="1"/>
              <a:t>Dizi</a:t>
            </a:r>
            <a:r>
              <a:rPr lang="en-US" dirty="0"/>
              <a:t> </a:t>
            </a:r>
            <a:r>
              <a:rPr lang="en-US" dirty="0" err="1"/>
              <a:t>hizalaması</a:t>
            </a:r>
            <a:r>
              <a:rPr lang="en-US" dirty="0"/>
              <a:t> </a:t>
            </a:r>
            <a:r>
              <a:rPr lang="en-US" dirty="0" err="1"/>
              <a:t>için</a:t>
            </a:r>
            <a:r>
              <a:rPr lang="en-US" dirty="0"/>
              <a:t> </a:t>
            </a:r>
            <a:r>
              <a:rPr lang="en-US" dirty="0" err="1"/>
              <a:t>kullanılan</a:t>
            </a:r>
            <a:r>
              <a:rPr lang="en-US" dirty="0"/>
              <a:t> </a:t>
            </a:r>
            <a:r>
              <a:rPr lang="en-US" dirty="0" err="1"/>
              <a:t>hesaplamalı</a:t>
            </a:r>
            <a:r>
              <a:rPr lang="en-US" dirty="0"/>
              <a:t> </a:t>
            </a:r>
            <a:r>
              <a:rPr lang="en-US" dirty="0" err="1"/>
              <a:t>yöntemler</a:t>
            </a:r>
            <a:r>
              <a:rPr lang="en-US" dirty="0"/>
              <a:t> </a:t>
            </a:r>
            <a:r>
              <a:rPr lang="en-US" dirty="0" err="1"/>
              <a:t>genelde</a:t>
            </a:r>
            <a:r>
              <a:rPr lang="en-US" dirty="0"/>
              <a:t> </a:t>
            </a:r>
            <a:r>
              <a:rPr lang="en-US" dirty="0" err="1"/>
              <a:t>iki</a:t>
            </a:r>
            <a:r>
              <a:rPr lang="en-US" dirty="0"/>
              <a:t> </a:t>
            </a:r>
            <a:r>
              <a:rPr lang="en-US" dirty="0" err="1"/>
              <a:t>gruba</a:t>
            </a:r>
            <a:r>
              <a:rPr lang="en-US" dirty="0"/>
              <a:t> </a:t>
            </a:r>
            <a:r>
              <a:rPr lang="en-US" dirty="0" err="1"/>
              <a:t>ayrılır</a:t>
            </a:r>
            <a:r>
              <a:rPr lang="en-US" dirty="0"/>
              <a:t>: </a:t>
            </a:r>
            <a:endParaRPr lang="tr-TR" dirty="0" smtClean="0"/>
          </a:p>
          <a:p>
            <a:r>
              <a:rPr lang="en-US" i="1" dirty="0" smtClean="0"/>
              <a:t>global </a:t>
            </a:r>
            <a:r>
              <a:rPr lang="en-US" i="1" dirty="0" err="1"/>
              <a:t>optimizasyon</a:t>
            </a:r>
            <a:r>
              <a:rPr lang="en-US" dirty="0"/>
              <a:t> </a:t>
            </a:r>
            <a:endParaRPr lang="tr-TR" dirty="0"/>
          </a:p>
          <a:p>
            <a:r>
              <a:rPr lang="en-US" i="1" dirty="0" err="1" smtClean="0"/>
              <a:t>yerel</a:t>
            </a:r>
            <a:r>
              <a:rPr lang="en-US" i="1" dirty="0" smtClean="0"/>
              <a:t> </a:t>
            </a:r>
            <a:r>
              <a:rPr lang="en-US" i="1" dirty="0" err="1"/>
              <a:t>optimizasyon</a:t>
            </a:r>
            <a:r>
              <a:rPr lang="en-US" dirty="0"/>
              <a:t>. </a:t>
            </a:r>
            <a:endParaRPr lang="tr-TR" dirty="0"/>
          </a:p>
        </p:txBody>
      </p:sp>
    </p:spTree>
    <p:extLst>
      <p:ext uri="{BB962C8B-B14F-4D97-AF65-F5344CB8AC3E}">
        <p14:creationId xmlns:p14="http://schemas.microsoft.com/office/powerpoint/2010/main" val="1821718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cs typeface="Arial" pitchFamily="34" charset="0"/>
              </a:rPr>
              <a:t>DİZİ HİZALAMA </a:t>
            </a:r>
            <a:r>
              <a:rPr lang="tr-TR" sz="2800" b="1" dirty="0" smtClean="0">
                <a:cs typeface="Arial" pitchFamily="34" charset="0"/>
              </a:rPr>
              <a:t>–</a:t>
            </a:r>
            <a:r>
              <a:rPr lang="tr-TR" sz="2800" b="1" dirty="0" smtClean="0"/>
              <a:t>GLOBAL VE LOCAL HİZALAMALAR</a:t>
            </a:r>
            <a:endParaRPr lang="tr-TR" sz="2800" b="1" dirty="0"/>
          </a:p>
        </p:txBody>
      </p:sp>
      <p:sp>
        <p:nvSpPr>
          <p:cNvPr id="5" name="İçerik Yer Tutucusu 4"/>
          <p:cNvSpPr>
            <a:spLocks noGrp="1"/>
          </p:cNvSpPr>
          <p:nvPr>
            <p:ph sz="quarter" idx="1"/>
          </p:nvPr>
        </p:nvSpPr>
        <p:spPr/>
        <p:txBody>
          <a:bodyPr/>
          <a:lstStyle/>
          <a:p>
            <a:endParaRPr lang="tr-TR" dirty="0" smtClean="0"/>
          </a:p>
          <a:p>
            <a:endParaRPr lang="tr-TR" dirty="0"/>
          </a:p>
          <a:p>
            <a:pPr marL="0" indent="0">
              <a:buNone/>
            </a:pPr>
            <a:endParaRPr lang="tr-TR" dirty="0" smtClean="0"/>
          </a:p>
          <a:p>
            <a:endParaRPr lang="tr-TR" dirty="0"/>
          </a:p>
          <a:p>
            <a:r>
              <a:rPr lang="en-US" dirty="0" smtClean="0"/>
              <a:t>Global </a:t>
            </a:r>
            <a:r>
              <a:rPr lang="en-US" dirty="0" err="1"/>
              <a:t>hizalamalarda</a:t>
            </a:r>
            <a:r>
              <a:rPr lang="en-US" dirty="0"/>
              <a:t> her </a:t>
            </a:r>
            <a:r>
              <a:rPr lang="en-US" dirty="0" err="1"/>
              <a:t>dizideki</a:t>
            </a:r>
            <a:r>
              <a:rPr lang="en-US" dirty="0"/>
              <a:t> her </a:t>
            </a:r>
            <a:r>
              <a:rPr lang="en-US" dirty="0" err="1"/>
              <a:t>harfin</a:t>
            </a:r>
            <a:r>
              <a:rPr lang="en-US" dirty="0"/>
              <a:t> </a:t>
            </a:r>
            <a:r>
              <a:rPr lang="en-US" dirty="0" err="1"/>
              <a:t>hizalanması</a:t>
            </a:r>
            <a:r>
              <a:rPr lang="en-US" dirty="0"/>
              <a:t> </a:t>
            </a:r>
            <a:r>
              <a:rPr lang="en-US" dirty="0" err="1"/>
              <a:t>amaçlanır</a:t>
            </a:r>
            <a:r>
              <a:rPr lang="en-US" dirty="0"/>
              <a:t>. </a:t>
            </a:r>
            <a:r>
              <a:rPr lang="en-US" dirty="0" err="1"/>
              <a:t>Sorgu</a:t>
            </a:r>
            <a:r>
              <a:rPr lang="en-US" dirty="0"/>
              <a:t> </a:t>
            </a:r>
            <a:r>
              <a:rPr lang="en-US" dirty="0" err="1"/>
              <a:t>kümesindeki</a:t>
            </a:r>
            <a:r>
              <a:rPr lang="en-US" dirty="0"/>
              <a:t> </a:t>
            </a:r>
            <a:r>
              <a:rPr lang="en-US" dirty="0" err="1"/>
              <a:t>diziler</a:t>
            </a:r>
            <a:r>
              <a:rPr lang="en-US" dirty="0"/>
              <a:t> </a:t>
            </a:r>
            <a:r>
              <a:rPr lang="en-US" dirty="0" err="1"/>
              <a:t>birbirine</a:t>
            </a:r>
            <a:r>
              <a:rPr lang="en-US" dirty="0"/>
              <a:t> </a:t>
            </a:r>
            <a:r>
              <a:rPr lang="en-US" dirty="0" err="1"/>
              <a:t>benzer</a:t>
            </a:r>
            <a:r>
              <a:rPr lang="en-US" dirty="0"/>
              <a:t> </a:t>
            </a:r>
            <a:r>
              <a:rPr lang="en-US" dirty="0" err="1"/>
              <a:t>ve</a:t>
            </a:r>
            <a:r>
              <a:rPr lang="en-US" dirty="0"/>
              <a:t> </a:t>
            </a:r>
            <a:r>
              <a:rPr lang="en-US" dirty="0" err="1"/>
              <a:t>yaklaşık</a:t>
            </a:r>
            <a:r>
              <a:rPr lang="en-US" dirty="0"/>
              <a:t> </a:t>
            </a:r>
            <a:r>
              <a:rPr lang="en-US" dirty="0" err="1"/>
              <a:t>aynı</a:t>
            </a:r>
            <a:r>
              <a:rPr lang="en-US" dirty="0"/>
              <a:t> </a:t>
            </a:r>
            <a:r>
              <a:rPr lang="en-US" dirty="0" err="1"/>
              <a:t>uzunlukta</a:t>
            </a:r>
            <a:r>
              <a:rPr lang="en-US" dirty="0"/>
              <a:t> </a:t>
            </a:r>
            <a:r>
              <a:rPr lang="en-US" dirty="0" err="1"/>
              <a:t>olursa</a:t>
            </a:r>
            <a:r>
              <a:rPr lang="en-US" dirty="0"/>
              <a:t> global </a:t>
            </a:r>
            <a:r>
              <a:rPr lang="en-US" dirty="0" err="1"/>
              <a:t>hizalamaları</a:t>
            </a:r>
            <a:r>
              <a:rPr lang="en-US" dirty="0"/>
              <a:t> en </a:t>
            </a:r>
            <a:r>
              <a:rPr lang="en-US" dirty="0" err="1"/>
              <a:t>yararlı</a:t>
            </a:r>
            <a:r>
              <a:rPr lang="en-US" dirty="0"/>
              <a:t> </a:t>
            </a:r>
            <a:r>
              <a:rPr lang="en-US" dirty="0" err="1"/>
              <a:t>olur</a:t>
            </a:r>
            <a:r>
              <a:rPr lang="en-US" dirty="0" smtClean="0"/>
              <a:t>.</a:t>
            </a:r>
            <a:endParaRPr lang="tr-TR" dirty="0" smtClean="0"/>
          </a:p>
          <a:p>
            <a:r>
              <a:rPr lang="en-US" dirty="0" err="1"/>
              <a:t>Birbirine</a:t>
            </a:r>
            <a:r>
              <a:rPr lang="en-US" dirty="0"/>
              <a:t> </a:t>
            </a:r>
            <a:r>
              <a:rPr lang="en-US" dirty="0" err="1"/>
              <a:t>benzemeyen</a:t>
            </a:r>
            <a:r>
              <a:rPr lang="en-US" dirty="0"/>
              <a:t> </a:t>
            </a:r>
            <a:r>
              <a:rPr lang="en-US" dirty="0" err="1"/>
              <a:t>ama</a:t>
            </a:r>
            <a:r>
              <a:rPr lang="en-US" dirty="0"/>
              <a:t> </a:t>
            </a:r>
            <a:r>
              <a:rPr lang="en-US" dirty="0" err="1"/>
              <a:t>benzer</a:t>
            </a:r>
            <a:r>
              <a:rPr lang="en-US" dirty="0"/>
              <a:t> </a:t>
            </a:r>
            <a:r>
              <a:rPr lang="en-US" dirty="0" err="1"/>
              <a:t>bölgeler</a:t>
            </a:r>
            <a:r>
              <a:rPr lang="en-US" dirty="0"/>
              <a:t> </a:t>
            </a:r>
            <a:r>
              <a:rPr lang="en-US" dirty="0" err="1"/>
              <a:t>içerdiği</a:t>
            </a:r>
            <a:r>
              <a:rPr lang="en-US" dirty="0"/>
              <a:t> </a:t>
            </a:r>
            <a:r>
              <a:rPr lang="en-US" dirty="0" err="1"/>
              <a:t>tahmin</a:t>
            </a:r>
            <a:r>
              <a:rPr lang="en-US" dirty="0"/>
              <a:t> </a:t>
            </a:r>
            <a:r>
              <a:rPr lang="en-US" dirty="0" err="1"/>
              <a:t>edilen</a:t>
            </a:r>
            <a:r>
              <a:rPr lang="en-US" dirty="0"/>
              <a:t> </a:t>
            </a:r>
            <a:r>
              <a:rPr lang="en-US" dirty="0" err="1"/>
              <a:t>diziler</a:t>
            </a:r>
            <a:r>
              <a:rPr lang="en-US" dirty="0"/>
              <a:t> </a:t>
            </a:r>
            <a:r>
              <a:rPr lang="en-US" dirty="0" err="1"/>
              <a:t>için</a:t>
            </a:r>
            <a:r>
              <a:rPr lang="en-US" dirty="0"/>
              <a:t> </a:t>
            </a:r>
            <a:r>
              <a:rPr lang="en-US" dirty="0" err="1"/>
              <a:t>lokal</a:t>
            </a:r>
            <a:r>
              <a:rPr lang="en-US" dirty="0"/>
              <a:t> </a:t>
            </a:r>
            <a:r>
              <a:rPr lang="en-US" dirty="0" err="1"/>
              <a:t>hizalamalar</a:t>
            </a:r>
            <a:r>
              <a:rPr lang="en-US" dirty="0"/>
              <a:t> </a:t>
            </a:r>
            <a:r>
              <a:rPr lang="en-US" dirty="0" err="1"/>
              <a:t>daha</a:t>
            </a:r>
            <a:r>
              <a:rPr lang="en-US" dirty="0"/>
              <a:t> </a:t>
            </a:r>
            <a:r>
              <a:rPr lang="en-US" dirty="0" err="1"/>
              <a:t>yararlıdır</a:t>
            </a:r>
            <a:r>
              <a:rPr lang="en-US" dirty="0"/>
              <a:t>. </a:t>
            </a:r>
            <a:endParaRPr lang="tr-TR" dirty="0"/>
          </a:p>
        </p:txBody>
      </p:sp>
      <p:pic>
        <p:nvPicPr>
          <p:cNvPr id="6" name="Resim 5" descr="http://upload.wikimedia.org/wikipedia/commons/4/4b/Global-local-alignment.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700808"/>
            <a:ext cx="2952328" cy="1512168"/>
          </a:xfrm>
          <a:prstGeom prst="rect">
            <a:avLst/>
          </a:prstGeom>
          <a:noFill/>
          <a:ln>
            <a:noFill/>
          </a:ln>
        </p:spPr>
      </p:pic>
    </p:spTree>
    <p:extLst>
      <p:ext uri="{BB962C8B-B14F-4D97-AF65-F5344CB8AC3E}">
        <p14:creationId xmlns:p14="http://schemas.microsoft.com/office/powerpoint/2010/main" val="725462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cs typeface="Arial" pitchFamily="34" charset="0"/>
              </a:rPr>
              <a:t>DİZİ HİZALAMA –</a:t>
            </a:r>
            <a:r>
              <a:rPr lang="tr-TR" sz="3200" b="1" dirty="0"/>
              <a:t>GLOBAL VE LOCAL HİZALAMALAR</a:t>
            </a:r>
            <a:endParaRPr lang="tr-TR" dirty="0"/>
          </a:p>
        </p:txBody>
      </p:sp>
      <p:sp>
        <p:nvSpPr>
          <p:cNvPr id="3" name="İçerik Yer Tutucusu 2"/>
          <p:cNvSpPr>
            <a:spLocks noGrp="1"/>
          </p:cNvSpPr>
          <p:nvPr>
            <p:ph sz="quarter" idx="1"/>
          </p:nvPr>
        </p:nvSpPr>
        <p:spPr/>
        <p:txBody>
          <a:bodyPr/>
          <a:lstStyle/>
          <a:p>
            <a:r>
              <a:rPr lang="en-US" dirty="0"/>
              <a:t>Global </a:t>
            </a:r>
            <a:r>
              <a:rPr lang="en-US" dirty="0" err="1"/>
              <a:t>hizalama</a:t>
            </a:r>
            <a:r>
              <a:rPr lang="en-US" dirty="0"/>
              <a:t> </a:t>
            </a:r>
            <a:r>
              <a:rPr lang="en-US" dirty="0" err="1"/>
              <a:t>tekniklerinden</a:t>
            </a:r>
            <a:r>
              <a:rPr lang="en-US" dirty="0"/>
              <a:t> </a:t>
            </a:r>
            <a:r>
              <a:rPr lang="en-US" dirty="0" err="1"/>
              <a:t>biri</a:t>
            </a:r>
            <a:r>
              <a:rPr lang="en-US" dirty="0"/>
              <a:t>, </a:t>
            </a:r>
            <a:r>
              <a:rPr lang="en-US" dirty="0" err="1"/>
              <a:t>dinamik</a:t>
            </a:r>
            <a:r>
              <a:rPr lang="en-US" dirty="0"/>
              <a:t> </a:t>
            </a:r>
            <a:r>
              <a:rPr lang="en-US" dirty="0" err="1"/>
              <a:t>programlamaya</a:t>
            </a:r>
            <a:r>
              <a:rPr lang="en-US" dirty="0"/>
              <a:t> </a:t>
            </a:r>
            <a:r>
              <a:rPr lang="en-US" dirty="0" err="1"/>
              <a:t>dayalı</a:t>
            </a:r>
            <a:r>
              <a:rPr lang="en-US" dirty="0"/>
              <a:t> </a:t>
            </a:r>
            <a:r>
              <a:rPr lang="en-US" dirty="0" err="1"/>
              <a:t>olan</a:t>
            </a:r>
            <a:r>
              <a:rPr lang="en-US" dirty="0"/>
              <a:t> Needleman-</a:t>
            </a:r>
            <a:r>
              <a:rPr lang="en-US" dirty="0" err="1"/>
              <a:t>Wunsch</a:t>
            </a:r>
            <a:r>
              <a:rPr lang="en-US" dirty="0"/>
              <a:t> </a:t>
            </a:r>
            <a:r>
              <a:rPr lang="en-US" dirty="0" err="1"/>
              <a:t>algoritmasıdır</a:t>
            </a:r>
            <a:r>
              <a:rPr lang="en-US" dirty="0"/>
              <a:t>. </a:t>
            </a:r>
            <a:endParaRPr lang="tr-TR" dirty="0" smtClean="0"/>
          </a:p>
          <a:p>
            <a:r>
              <a:rPr lang="en-US" dirty="0"/>
              <a:t>Smith-Waterman </a:t>
            </a:r>
            <a:r>
              <a:rPr lang="en-US" dirty="0" err="1"/>
              <a:t>algoritması</a:t>
            </a:r>
            <a:r>
              <a:rPr lang="en-US" dirty="0"/>
              <a:t> da </a:t>
            </a:r>
            <a:r>
              <a:rPr lang="en-US" dirty="0" err="1"/>
              <a:t>dinamik</a:t>
            </a:r>
            <a:r>
              <a:rPr lang="en-US" dirty="0"/>
              <a:t> </a:t>
            </a:r>
            <a:r>
              <a:rPr lang="en-US" dirty="0" err="1"/>
              <a:t>programlamaya</a:t>
            </a:r>
            <a:r>
              <a:rPr lang="en-US" dirty="0"/>
              <a:t> </a:t>
            </a:r>
            <a:r>
              <a:rPr lang="en-US" dirty="0" err="1"/>
              <a:t>dayalı</a:t>
            </a:r>
            <a:r>
              <a:rPr lang="en-US" dirty="0"/>
              <a:t> </a:t>
            </a:r>
            <a:r>
              <a:rPr lang="en-US" dirty="0" err="1"/>
              <a:t>bir</a:t>
            </a:r>
            <a:r>
              <a:rPr lang="en-US" dirty="0"/>
              <a:t> </a:t>
            </a:r>
            <a:r>
              <a:rPr lang="en-US" dirty="0" err="1"/>
              <a:t>lokal</a:t>
            </a:r>
            <a:r>
              <a:rPr lang="en-US" dirty="0"/>
              <a:t> </a:t>
            </a:r>
            <a:r>
              <a:rPr lang="en-US" dirty="0" err="1"/>
              <a:t>hizalama</a:t>
            </a:r>
            <a:r>
              <a:rPr lang="en-US" dirty="0"/>
              <a:t> </a:t>
            </a:r>
            <a:r>
              <a:rPr lang="en-US" dirty="0" err="1"/>
              <a:t>yöntemidir</a:t>
            </a:r>
            <a:r>
              <a:rPr lang="en-US" dirty="0" smtClean="0"/>
              <a:t>.</a:t>
            </a:r>
            <a:endParaRPr lang="tr-TR" dirty="0" smtClean="0"/>
          </a:p>
          <a:p>
            <a:r>
              <a:rPr lang="en-US" dirty="0" err="1"/>
              <a:t>Hibrit</a:t>
            </a:r>
            <a:r>
              <a:rPr lang="en-US" dirty="0"/>
              <a:t> </a:t>
            </a:r>
            <a:r>
              <a:rPr lang="en-US" dirty="0" err="1"/>
              <a:t>yöntemler</a:t>
            </a:r>
            <a:r>
              <a:rPr lang="en-US" dirty="0"/>
              <a:t> (</a:t>
            </a:r>
            <a:r>
              <a:rPr lang="en-US" dirty="0" err="1"/>
              <a:t>yarı</a:t>
            </a:r>
            <a:r>
              <a:rPr lang="en-US" dirty="0"/>
              <a:t> global </a:t>
            </a:r>
            <a:r>
              <a:rPr lang="en-US" dirty="0" err="1"/>
              <a:t>veya</a:t>
            </a:r>
            <a:r>
              <a:rPr lang="en-US" dirty="0"/>
              <a:t> "</a:t>
            </a:r>
            <a:r>
              <a:rPr lang="en-US" dirty="0" err="1"/>
              <a:t>glokal</a:t>
            </a:r>
            <a:r>
              <a:rPr lang="en-US" dirty="0"/>
              <a:t>" </a:t>
            </a:r>
            <a:r>
              <a:rPr lang="en-US" dirty="0" err="1"/>
              <a:t>yöntemler</a:t>
            </a:r>
            <a:r>
              <a:rPr lang="en-US" dirty="0"/>
              <a:t> </a:t>
            </a:r>
            <a:r>
              <a:rPr lang="en-US" dirty="0" err="1"/>
              <a:t>olarak</a:t>
            </a:r>
            <a:r>
              <a:rPr lang="en-US" dirty="0"/>
              <a:t> da </a:t>
            </a:r>
            <a:r>
              <a:rPr lang="en-US" dirty="0" err="1"/>
              <a:t>adlandırılabilir</a:t>
            </a:r>
            <a:r>
              <a:rPr lang="en-US" dirty="0"/>
              <a:t>) </a:t>
            </a:r>
            <a:r>
              <a:rPr lang="en-US" dirty="0" err="1"/>
              <a:t>bir</a:t>
            </a:r>
            <a:r>
              <a:rPr lang="en-US" dirty="0"/>
              <a:t> </a:t>
            </a:r>
            <a:r>
              <a:rPr lang="en-US" dirty="0" err="1"/>
              <a:t>veya</a:t>
            </a:r>
            <a:r>
              <a:rPr lang="en-US" dirty="0"/>
              <a:t> </a:t>
            </a:r>
            <a:r>
              <a:rPr lang="en-US" dirty="0" err="1"/>
              <a:t>öbür</a:t>
            </a:r>
            <a:r>
              <a:rPr lang="en-US" dirty="0"/>
              <a:t> </a:t>
            </a:r>
            <a:r>
              <a:rPr lang="en-US" dirty="0" err="1"/>
              <a:t>dizinin</a:t>
            </a:r>
            <a:r>
              <a:rPr lang="en-US" dirty="0"/>
              <a:t> </a:t>
            </a:r>
            <a:r>
              <a:rPr lang="en-US" dirty="0" err="1"/>
              <a:t>başı</a:t>
            </a:r>
            <a:r>
              <a:rPr lang="en-US" dirty="0"/>
              <a:t> </a:t>
            </a:r>
            <a:r>
              <a:rPr lang="en-US" dirty="0" err="1"/>
              <a:t>ve</a:t>
            </a:r>
            <a:r>
              <a:rPr lang="en-US" dirty="0"/>
              <a:t> </a:t>
            </a:r>
            <a:r>
              <a:rPr lang="en-US" dirty="0" err="1"/>
              <a:t>sonunu</a:t>
            </a:r>
            <a:r>
              <a:rPr lang="en-US" dirty="0"/>
              <a:t> da </a:t>
            </a:r>
            <a:r>
              <a:rPr lang="en-US" dirty="0" err="1"/>
              <a:t>kapsayan</a:t>
            </a:r>
            <a:r>
              <a:rPr lang="en-US" dirty="0"/>
              <a:t> en </a:t>
            </a:r>
            <a:r>
              <a:rPr lang="en-US" dirty="0" err="1"/>
              <a:t>iyi</a:t>
            </a:r>
            <a:r>
              <a:rPr lang="en-US" dirty="0"/>
              <a:t> </a:t>
            </a:r>
            <a:r>
              <a:rPr lang="en-US" dirty="0" err="1"/>
              <a:t>hizalamayı</a:t>
            </a:r>
            <a:r>
              <a:rPr lang="en-US" dirty="0"/>
              <a:t> </a:t>
            </a:r>
            <a:r>
              <a:rPr lang="en-US" dirty="0" err="1"/>
              <a:t>bulmaya</a:t>
            </a:r>
            <a:r>
              <a:rPr lang="en-US" dirty="0"/>
              <a:t> </a:t>
            </a:r>
            <a:r>
              <a:rPr lang="en-US" dirty="0" err="1"/>
              <a:t>çalışır</a:t>
            </a:r>
            <a:endParaRPr lang="tr-TR" dirty="0"/>
          </a:p>
        </p:txBody>
      </p:sp>
    </p:spTree>
    <p:extLst>
      <p:ext uri="{BB962C8B-B14F-4D97-AF65-F5344CB8AC3E}">
        <p14:creationId xmlns:p14="http://schemas.microsoft.com/office/powerpoint/2010/main" val="961604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2800" b="1" dirty="0">
                <a:cs typeface="Arial" pitchFamily="34" charset="0"/>
              </a:rPr>
              <a:t>DİZİ HİZALAMA </a:t>
            </a:r>
            <a:r>
              <a:rPr lang="tr-TR" sz="2800" b="1" dirty="0" smtClean="0">
                <a:cs typeface="Arial" pitchFamily="34" charset="0"/>
              </a:rPr>
              <a:t>–</a:t>
            </a:r>
            <a:r>
              <a:rPr lang="tr-TR" sz="2800" b="1" dirty="0" smtClean="0"/>
              <a:t>DİNAMİK PROGRAMLAMA</a:t>
            </a:r>
            <a:endParaRPr lang="tr-TR" dirty="0"/>
          </a:p>
        </p:txBody>
      </p:sp>
      <p:sp>
        <p:nvSpPr>
          <p:cNvPr id="3" name="İçerik Yer Tutucusu 2"/>
          <p:cNvSpPr>
            <a:spLocks noGrp="1"/>
          </p:cNvSpPr>
          <p:nvPr>
            <p:ph sz="quarter" idx="1"/>
          </p:nvPr>
        </p:nvSpPr>
        <p:spPr/>
        <p:txBody>
          <a:bodyPr/>
          <a:lstStyle/>
          <a:p>
            <a:r>
              <a:rPr lang="en-US" dirty="0" err="1"/>
              <a:t>Dinamik</a:t>
            </a:r>
            <a:r>
              <a:rPr lang="en-US" dirty="0"/>
              <a:t> </a:t>
            </a:r>
            <a:r>
              <a:rPr lang="en-US" dirty="0" err="1"/>
              <a:t>programlama</a:t>
            </a:r>
            <a:r>
              <a:rPr lang="en-US" dirty="0"/>
              <a:t> </a:t>
            </a:r>
            <a:r>
              <a:rPr lang="en-US" dirty="0" err="1"/>
              <a:t>tekniği</a:t>
            </a:r>
            <a:r>
              <a:rPr lang="en-US" dirty="0"/>
              <a:t>, Needleman-</a:t>
            </a:r>
            <a:r>
              <a:rPr lang="en-US" dirty="0" err="1"/>
              <a:t>Wunsch</a:t>
            </a:r>
            <a:r>
              <a:rPr lang="en-US" dirty="0"/>
              <a:t> </a:t>
            </a:r>
            <a:r>
              <a:rPr lang="en-US" dirty="0" err="1"/>
              <a:t>algoritması</a:t>
            </a:r>
            <a:r>
              <a:rPr lang="en-US" dirty="0"/>
              <a:t> </a:t>
            </a:r>
            <a:r>
              <a:rPr lang="en-US" dirty="0" err="1"/>
              <a:t>ile</a:t>
            </a:r>
            <a:r>
              <a:rPr lang="en-US" dirty="0"/>
              <a:t> global </a:t>
            </a:r>
            <a:r>
              <a:rPr lang="en-US" dirty="0" err="1"/>
              <a:t>hizalamalar</a:t>
            </a:r>
            <a:r>
              <a:rPr lang="en-US" dirty="0"/>
              <a:t> </a:t>
            </a:r>
            <a:r>
              <a:rPr lang="en-US" dirty="0" err="1"/>
              <a:t>üretmek</a:t>
            </a:r>
            <a:r>
              <a:rPr lang="en-US" dirty="0"/>
              <a:t> </a:t>
            </a:r>
            <a:r>
              <a:rPr lang="en-US" dirty="0" err="1"/>
              <a:t>için</a:t>
            </a:r>
            <a:r>
              <a:rPr lang="en-US" dirty="0"/>
              <a:t>, Smith-Waterman </a:t>
            </a:r>
            <a:r>
              <a:rPr lang="en-US" dirty="0" err="1"/>
              <a:t>algoritması</a:t>
            </a:r>
            <a:r>
              <a:rPr lang="en-US" dirty="0"/>
              <a:t> </a:t>
            </a:r>
            <a:r>
              <a:rPr lang="en-US" dirty="0" err="1"/>
              <a:t>ile</a:t>
            </a:r>
            <a:r>
              <a:rPr lang="en-US" dirty="0"/>
              <a:t> de </a:t>
            </a:r>
            <a:r>
              <a:rPr lang="en-US" dirty="0" err="1"/>
              <a:t>lokal</a:t>
            </a:r>
            <a:r>
              <a:rPr lang="en-US" dirty="0"/>
              <a:t> </a:t>
            </a:r>
            <a:r>
              <a:rPr lang="en-US" dirty="0" err="1"/>
              <a:t>hizalamalar</a:t>
            </a:r>
            <a:r>
              <a:rPr lang="en-US" dirty="0"/>
              <a:t> </a:t>
            </a:r>
            <a:r>
              <a:rPr lang="en-US" dirty="0" err="1"/>
              <a:t>üretmek</a:t>
            </a:r>
            <a:r>
              <a:rPr lang="en-US" dirty="0"/>
              <a:t> </a:t>
            </a:r>
            <a:r>
              <a:rPr lang="en-US" dirty="0" err="1"/>
              <a:t>için</a:t>
            </a:r>
            <a:r>
              <a:rPr lang="en-US" dirty="0"/>
              <a:t> </a:t>
            </a:r>
            <a:r>
              <a:rPr lang="en-US" dirty="0" err="1"/>
              <a:t>uygulanabilir</a:t>
            </a:r>
            <a:r>
              <a:rPr lang="en-US" dirty="0" smtClean="0"/>
              <a:t>.</a:t>
            </a:r>
            <a:endParaRPr lang="tr-TR" dirty="0" smtClean="0"/>
          </a:p>
          <a:p>
            <a:r>
              <a:rPr lang="en-US" dirty="0" err="1"/>
              <a:t>Tipik</a:t>
            </a:r>
            <a:r>
              <a:rPr lang="en-US" dirty="0"/>
              <a:t> </a:t>
            </a:r>
            <a:r>
              <a:rPr lang="en-US" dirty="0" err="1"/>
              <a:t>kullanımda</a:t>
            </a:r>
            <a:r>
              <a:rPr lang="en-US" dirty="0"/>
              <a:t>, protein </a:t>
            </a:r>
            <a:r>
              <a:rPr lang="en-US" dirty="0" err="1"/>
              <a:t>hizalamalarında</a:t>
            </a:r>
            <a:r>
              <a:rPr lang="en-US" dirty="0"/>
              <a:t> amino </a:t>
            </a:r>
            <a:r>
              <a:rPr lang="en-US" dirty="0" err="1"/>
              <a:t>asit</a:t>
            </a:r>
            <a:r>
              <a:rPr lang="en-US" dirty="0"/>
              <a:t> </a:t>
            </a:r>
            <a:r>
              <a:rPr lang="en-US" dirty="0" err="1"/>
              <a:t>uyuşma</a:t>
            </a:r>
            <a:r>
              <a:rPr lang="en-US" dirty="0"/>
              <a:t> </a:t>
            </a:r>
            <a:r>
              <a:rPr lang="en-US" dirty="0" err="1"/>
              <a:t>veya</a:t>
            </a:r>
            <a:r>
              <a:rPr lang="en-US" dirty="0"/>
              <a:t> </a:t>
            </a:r>
            <a:r>
              <a:rPr lang="en-US" dirty="0" err="1"/>
              <a:t>uyuşmamalarına</a:t>
            </a:r>
            <a:r>
              <a:rPr lang="en-US" dirty="0"/>
              <a:t> </a:t>
            </a:r>
            <a:r>
              <a:rPr lang="en-US" dirty="0" err="1"/>
              <a:t>bir</a:t>
            </a:r>
            <a:r>
              <a:rPr lang="en-US" dirty="0"/>
              <a:t> </a:t>
            </a:r>
            <a:r>
              <a:rPr lang="en-US" dirty="0" err="1"/>
              <a:t>skor</a:t>
            </a:r>
            <a:r>
              <a:rPr lang="en-US" dirty="0"/>
              <a:t> </a:t>
            </a:r>
            <a:r>
              <a:rPr lang="en-US" dirty="0" err="1"/>
              <a:t>verebilmek</a:t>
            </a:r>
            <a:r>
              <a:rPr lang="en-US" dirty="0"/>
              <a:t> </a:t>
            </a:r>
            <a:r>
              <a:rPr lang="en-US" dirty="0" err="1"/>
              <a:t>için</a:t>
            </a:r>
            <a:r>
              <a:rPr lang="en-US" dirty="0"/>
              <a:t> </a:t>
            </a:r>
            <a:r>
              <a:rPr lang="en-US" dirty="0" err="1"/>
              <a:t>bir</a:t>
            </a:r>
            <a:r>
              <a:rPr lang="en-US" dirty="0"/>
              <a:t> </a:t>
            </a:r>
            <a:r>
              <a:rPr lang="en-US" dirty="0" err="1"/>
              <a:t>substitusyon</a:t>
            </a:r>
            <a:r>
              <a:rPr lang="en-US" dirty="0"/>
              <a:t> </a:t>
            </a:r>
            <a:r>
              <a:rPr lang="en-US" dirty="0" err="1"/>
              <a:t>matrisi</a:t>
            </a:r>
            <a:r>
              <a:rPr lang="en-US" dirty="0"/>
              <a:t>; </a:t>
            </a:r>
            <a:r>
              <a:rPr lang="en-US" dirty="0" err="1"/>
              <a:t>bir</a:t>
            </a:r>
            <a:r>
              <a:rPr lang="en-US" dirty="0"/>
              <a:t> </a:t>
            </a:r>
            <a:r>
              <a:rPr lang="en-US" dirty="0" err="1"/>
              <a:t>dizideki</a:t>
            </a:r>
            <a:r>
              <a:rPr lang="en-US" dirty="0"/>
              <a:t> amino </a:t>
            </a:r>
            <a:r>
              <a:rPr lang="en-US" dirty="0" err="1"/>
              <a:t>asitin</a:t>
            </a:r>
            <a:r>
              <a:rPr lang="en-US" dirty="0"/>
              <a:t> </a:t>
            </a:r>
            <a:r>
              <a:rPr lang="en-US" dirty="0" err="1"/>
              <a:t>öbür</a:t>
            </a:r>
            <a:r>
              <a:rPr lang="en-US" dirty="0"/>
              <a:t> </a:t>
            </a:r>
            <a:r>
              <a:rPr lang="en-US" dirty="0" err="1"/>
              <a:t>dizide</a:t>
            </a:r>
            <a:r>
              <a:rPr lang="en-US" dirty="0"/>
              <a:t> </a:t>
            </a:r>
            <a:r>
              <a:rPr lang="en-US" dirty="0" err="1"/>
              <a:t>bir</a:t>
            </a:r>
            <a:r>
              <a:rPr lang="en-US" dirty="0"/>
              <a:t> </a:t>
            </a:r>
            <a:r>
              <a:rPr lang="en-US" dirty="0" err="1"/>
              <a:t>boşlukla</a:t>
            </a:r>
            <a:r>
              <a:rPr lang="en-US" dirty="0"/>
              <a:t> </a:t>
            </a:r>
            <a:r>
              <a:rPr lang="en-US" dirty="0" err="1"/>
              <a:t>eşleştirilmesi</a:t>
            </a:r>
            <a:r>
              <a:rPr lang="en-US" dirty="0"/>
              <a:t> </a:t>
            </a:r>
            <a:r>
              <a:rPr lang="en-US" dirty="0" err="1"/>
              <a:t>için</a:t>
            </a:r>
            <a:r>
              <a:rPr lang="en-US" dirty="0"/>
              <a:t> de </a:t>
            </a:r>
            <a:r>
              <a:rPr lang="en-US" dirty="0" err="1"/>
              <a:t>bir</a:t>
            </a:r>
            <a:r>
              <a:rPr lang="en-US" dirty="0"/>
              <a:t> </a:t>
            </a:r>
            <a:r>
              <a:rPr lang="en-US" dirty="0" err="1"/>
              <a:t>boşluk</a:t>
            </a:r>
            <a:r>
              <a:rPr lang="en-US" dirty="0"/>
              <a:t> </a:t>
            </a:r>
            <a:r>
              <a:rPr lang="en-US" dirty="0" err="1"/>
              <a:t>ceza</a:t>
            </a:r>
            <a:r>
              <a:rPr lang="en-US" dirty="0"/>
              <a:t> </a:t>
            </a:r>
            <a:r>
              <a:rPr lang="en-US" dirty="0" err="1"/>
              <a:t>değeri</a:t>
            </a:r>
            <a:r>
              <a:rPr lang="en-US" dirty="0"/>
              <a:t> </a:t>
            </a:r>
            <a:r>
              <a:rPr lang="en-US" dirty="0" err="1"/>
              <a:t>kullanılır</a:t>
            </a:r>
            <a:r>
              <a:rPr lang="en-US" dirty="0"/>
              <a:t>. </a:t>
            </a:r>
            <a:endParaRPr lang="tr-TR" dirty="0"/>
          </a:p>
        </p:txBody>
      </p:sp>
    </p:spTree>
    <p:extLst>
      <p:ext uri="{BB962C8B-B14F-4D97-AF65-F5344CB8AC3E}">
        <p14:creationId xmlns:p14="http://schemas.microsoft.com/office/powerpoint/2010/main" val="3986353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cs typeface="Arial" pitchFamily="34" charset="0"/>
              </a:rPr>
              <a:t>DİZİ HİZALAMA</a:t>
            </a:r>
            <a:endParaRPr lang="tr-TR" b="1" dirty="0">
              <a:cs typeface="Arial" pitchFamily="34" charset="0"/>
            </a:endParaRPr>
          </a:p>
        </p:txBody>
      </p:sp>
      <p:sp>
        <p:nvSpPr>
          <p:cNvPr id="3" name="İçerik Yer Tutucusu 2"/>
          <p:cNvSpPr>
            <a:spLocks noGrp="1"/>
          </p:cNvSpPr>
          <p:nvPr>
            <p:ph sz="quarter" idx="1"/>
          </p:nvPr>
        </p:nvSpPr>
        <p:spPr/>
        <p:txBody>
          <a:bodyPr/>
          <a:lstStyle/>
          <a:p>
            <a:r>
              <a:rPr lang="en-US" dirty="0"/>
              <a:t>DNA </a:t>
            </a:r>
            <a:r>
              <a:rPr lang="en-US" dirty="0" err="1"/>
              <a:t>molekülleri</a:t>
            </a:r>
            <a:r>
              <a:rPr lang="en-US" dirty="0"/>
              <a:t> </a:t>
            </a:r>
            <a:r>
              <a:rPr lang="en-US" dirty="0" err="1"/>
              <a:t>nükleotidlerin</a:t>
            </a:r>
            <a:r>
              <a:rPr lang="en-US" dirty="0"/>
              <a:t> </a:t>
            </a:r>
            <a:r>
              <a:rPr lang="en-US" dirty="0" err="1"/>
              <a:t>uzun</a:t>
            </a:r>
            <a:r>
              <a:rPr lang="en-US" dirty="0"/>
              <a:t> </a:t>
            </a:r>
            <a:r>
              <a:rPr lang="en-US" dirty="0" err="1"/>
              <a:t>birer</a:t>
            </a:r>
            <a:r>
              <a:rPr lang="en-US" dirty="0"/>
              <a:t> </a:t>
            </a:r>
            <a:endParaRPr lang="tr-TR" dirty="0" smtClean="0"/>
          </a:p>
          <a:p>
            <a:pPr marL="0" indent="0">
              <a:buNone/>
            </a:pPr>
            <a:r>
              <a:rPr lang="en-US" dirty="0" err="1" smtClean="0"/>
              <a:t>dizileridir</a:t>
            </a:r>
            <a:r>
              <a:rPr lang="en-US" dirty="0"/>
              <a:t>. DNA </a:t>
            </a:r>
            <a:r>
              <a:rPr lang="en-US" dirty="0" err="1"/>
              <a:t>dizisi</a:t>
            </a:r>
            <a:r>
              <a:rPr lang="en-US" dirty="0"/>
              <a:t> 4 </a:t>
            </a:r>
            <a:r>
              <a:rPr lang="en-US" dirty="0" err="1"/>
              <a:t>harften</a:t>
            </a:r>
            <a:r>
              <a:rPr lang="en-US" dirty="0"/>
              <a:t> </a:t>
            </a:r>
            <a:r>
              <a:rPr lang="en-US" dirty="0" err="1"/>
              <a:t>oluşan</a:t>
            </a:r>
            <a:r>
              <a:rPr lang="en-US" dirty="0"/>
              <a:t>  </a:t>
            </a:r>
            <a:r>
              <a:rPr lang="en-US" dirty="0" err="1"/>
              <a:t>gibi</a:t>
            </a:r>
            <a:r>
              <a:rPr lang="en-US" dirty="0"/>
              <a:t> </a:t>
            </a:r>
            <a:r>
              <a:rPr lang="en-US" dirty="0" err="1"/>
              <a:t>bir</a:t>
            </a:r>
            <a:r>
              <a:rPr lang="en-US" dirty="0"/>
              <a:t> </a:t>
            </a:r>
            <a:r>
              <a:rPr lang="en-US" dirty="0" err="1"/>
              <a:t>alfabe</a:t>
            </a:r>
            <a:r>
              <a:rPr lang="en-US" dirty="0"/>
              <a:t> </a:t>
            </a:r>
            <a:r>
              <a:rPr lang="en-US" dirty="0" err="1"/>
              <a:t>ile</a:t>
            </a:r>
            <a:r>
              <a:rPr lang="en-US" dirty="0"/>
              <a:t> </a:t>
            </a:r>
            <a:r>
              <a:rPr lang="en-US" dirty="0" err="1"/>
              <a:t>harfleri</a:t>
            </a:r>
            <a:r>
              <a:rPr lang="en-US" dirty="0"/>
              <a:t> </a:t>
            </a:r>
            <a:r>
              <a:rPr lang="en-US" dirty="0" err="1"/>
              <a:t>bitişik</a:t>
            </a:r>
            <a:r>
              <a:rPr lang="en-US" dirty="0"/>
              <a:t> </a:t>
            </a:r>
            <a:r>
              <a:rPr lang="en-US" dirty="0" err="1"/>
              <a:t>olarak</a:t>
            </a:r>
            <a:r>
              <a:rPr lang="en-US" dirty="0"/>
              <a:t> </a:t>
            </a:r>
            <a:r>
              <a:rPr lang="en-US" dirty="0" err="1"/>
              <a:t>yazılmış</a:t>
            </a:r>
            <a:r>
              <a:rPr lang="en-US" dirty="0"/>
              <a:t> </a:t>
            </a:r>
            <a:r>
              <a:rPr lang="en-US" dirty="0" err="1"/>
              <a:t>bir</a:t>
            </a:r>
            <a:r>
              <a:rPr lang="en-US" dirty="0"/>
              <a:t> </a:t>
            </a:r>
            <a:r>
              <a:rPr lang="en-US" dirty="0" err="1" smtClean="0"/>
              <a:t>yazı</a:t>
            </a:r>
            <a:r>
              <a:rPr lang="tr-TR" dirty="0" err="1" smtClean="0"/>
              <a:t>dır</a:t>
            </a:r>
            <a:r>
              <a:rPr lang="tr-TR" dirty="0" smtClean="0"/>
              <a:t>. </a:t>
            </a:r>
          </a:p>
          <a:p>
            <a:r>
              <a:rPr lang="tr-TR" dirty="0" smtClean="0"/>
              <a:t>DNA dizisi pürin ve </a:t>
            </a:r>
            <a:r>
              <a:rPr lang="tr-TR" dirty="0" err="1" smtClean="0"/>
              <a:t>primidin</a:t>
            </a:r>
            <a:r>
              <a:rPr lang="tr-TR" dirty="0" smtClean="0"/>
              <a:t> açısından okunmak </a:t>
            </a:r>
          </a:p>
          <a:p>
            <a:pPr marL="0" indent="0">
              <a:buNone/>
            </a:pPr>
            <a:r>
              <a:rPr lang="tr-TR" dirty="0" smtClean="0"/>
              <a:t>istendiğinde </a:t>
            </a:r>
          </a:p>
          <a:p>
            <a:pPr marL="0" indent="0" algn="ctr">
              <a:buNone/>
            </a:pPr>
            <a:r>
              <a:rPr lang="tr-TR" dirty="0" smtClean="0"/>
              <a:t>A={P,H}</a:t>
            </a:r>
          </a:p>
          <a:p>
            <a:pPr marL="0" indent="0">
              <a:buNone/>
            </a:pPr>
            <a:r>
              <a:rPr lang="en-US" dirty="0" err="1" smtClean="0"/>
              <a:t>gibi</a:t>
            </a:r>
            <a:r>
              <a:rPr lang="en-US" dirty="0" smtClean="0"/>
              <a:t> </a:t>
            </a:r>
            <a:r>
              <a:rPr lang="en-US" dirty="0" err="1"/>
              <a:t>iki</a:t>
            </a:r>
            <a:r>
              <a:rPr lang="en-US" dirty="0"/>
              <a:t> </a:t>
            </a:r>
            <a:r>
              <a:rPr lang="en-US" dirty="0" err="1"/>
              <a:t>harfli</a:t>
            </a:r>
            <a:r>
              <a:rPr lang="en-US" dirty="0"/>
              <a:t> (P-</a:t>
            </a:r>
            <a:r>
              <a:rPr lang="en-US" dirty="0" err="1"/>
              <a:t>pürin</a:t>
            </a:r>
            <a:r>
              <a:rPr lang="en-US" dirty="0"/>
              <a:t>, H-</a:t>
            </a:r>
            <a:r>
              <a:rPr lang="en-US" dirty="0" err="1"/>
              <a:t>primidin</a:t>
            </a:r>
            <a:r>
              <a:rPr lang="en-US" dirty="0"/>
              <a:t>)  </a:t>
            </a:r>
            <a:r>
              <a:rPr lang="en-US" dirty="0" err="1"/>
              <a:t>bir</a:t>
            </a:r>
            <a:r>
              <a:rPr lang="en-US" dirty="0"/>
              <a:t> </a:t>
            </a:r>
            <a:r>
              <a:rPr lang="en-US" dirty="0" err="1"/>
              <a:t>alfabe</a:t>
            </a:r>
            <a:r>
              <a:rPr lang="en-US" dirty="0"/>
              <a:t> </a:t>
            </a:r>
            <a:r>
              <a:rPr lang="en-US" dirty="0" err="1"/>
              <a:t>kullanılmaktadır</a:t>
            </a:r>
            <a:r>
              <a:rPr lang="en-US" dirty="0"/>
              <a:t>.</a:t>
            </a:r>
            <a:endParaRPr lang="tr-TR" dirty="0"/>
          </a:p>
        </p:txBody>
      </p:sp>
    </p:spTree>
    <p:extLst>
      <p:ext uri="{BB962C8B-B14F-4D97-AF65-F5344CB8AC3E}">
        <p14:creationId xmlns:p14="http://schemas.microsoft.com/office/powerpoint/2010/main" val="1941394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cs typeface="Arial" pitchFamily="34" charset="0"/>
              </a:rPr>
              <a:t>DİZİ HİZALAMA –</a:t>
            </a:r>
            <a:r>
              <a:rPr lang="tr-TR" sz="3200" b="1" dirty="0"/>
              <a:t>DİNAMİK PROGRAMLAMA</a:t>
            </a:r>
            <a:endParaRPr lang="tr-TR" dirty="0"/>
          </a:p>
        </p:txBody>
      </p:sp>
      <p:sp>
        <p:nvSpPr>
          <p:cNvPr id="3" name="İçerik Yer Tutucusu 2"/>
          <p:cNvSpPr>
            <a:spLocks noGrp="1"/>
          </p:cNvSpPr>
          <p:nvPr>
            <p:ph sz="quarter" idx="1"/>
          </p:nvPr>
        </p:nvSpPr>
        <p:spPr/>
        <p:txBody>
          <a:bodyPr/>
          <a:lstStyle/>
          <a:p>
            <a:endParaRPr lang="tr-TR" dirty="0" smtClean="0"/>
          </a:p>
          <a:p>
            <a:endParaRPr lang="tr-TR" dirty="0"/>
          </a:p>
          <a:p>
            <a:r>
              <a:rPr lang="en-US" dirty="0" smtClean="0"/>
              <a:t>DNA </a:t>
            </a:r>
            <a:r>
              <a:rPr lang="en-US" dirty="0" err="1"/>
              <a:t>ve</a:t>
            </a:r>
            <a:r>
              <a:rPr lang="en-US" dirty="0"/>
              <a:t> RNA </a:t>
            </a:r>
            <a:r>
              <a:rPr lang="en-US" dirty="0" err="1"/>
              <a:t>hizalamaları</a:t>
            </a:r>
            <a:r>
              <a:rPr lang="en-US" dirty="0"/>
              <a:t> </a:t>
            </a:r>
            <a:r>
              <a:rPr lang="en-US" dirty="0" err="1"/>
              <a:t>bir</a:t>
            </a:r>
            <a:r>
              <a:rPr lang="en-US" dirty="0"/>
              <a:t> </a:t>
            </a:r>
            <a:r>
              <a:rPr lang="en-US" dirty="0" err="1"/>
              <a:t>skor</a:t>
            </a:r>
            <a:r>
              <a:rPr lang="en-US" dirty="0"/>
              <a:t> </a:t>
            </a:r>
            <a:r>
              <a:rPr lang="en-US" dirty="0" err="1"/>
              <a:t>matrisi</a:t>
            </a:r>
            <a:r>
              <a:rPr lang="en-US" dirty="0"/>
              <a:t> </a:t>
            </a:r>
            <a:r>
              <a:rPr lang="en-US" dirty="0" err="1"/>
              <a:t>kullanabilir</a:t>
            </a:r>
            <a:r>
              <a:rPr lang="en-US" dirty="0"/>
              <a:t> </a:t>
            </a:r>
            <a:r>
              <a:rPr lang="en-US" dirty="0" err="1"/>
              <a:t>ama</a:t>
            </a:r>
            <a:r>
              <a:rPr lang="en-US" dirty="0"/>
              <a:t> </a:t>
            </a:r>
            <a:r>
              <a:rPr lang="en-US" dirty="0" err="1"/>
              <a:t>pratikte</a:t>
            </a:r>
            <a:r>
              <a:rPr lang="en-US" dirty="0"/>
              <a:t> </a:t>
            </a:r>
            <a:r>
              <a:rPr lang="en-US" dirty="0" err="1"/>
              <a:t>basitçe</a:t>
            </a:r>
            <a:r>
              <a:rPr lang="en-US" dirty="0"/>
              <a:t> </a:t>
            </a:r>
            <a:r>
              <a:rPr lang="en-US" dirty="0" err="1"/>
              <a:t>pozitif</a:t>
            </a:r>
            <a:r>
              <a:rPr lang="en-US" dirty="0"/>
              <a:t> </a:t>
            </a:r>
            <a:r>
              <a:rPr lang="en-US" dirty="0" err="1"/>
              <a:t>bir</a:t>
            </a:r>
            <a:r>
              <a:rPr lang="en-US" dirty="0"/>
              <a:t> </a:t>
            </a:r>
            <a:r>
              <a:rPr lang="en-US" dirty="0" err="1"/>
              <a:t>uyuşma</a:t>
            </a:r>
            <a:r>
              <a:rPr lang="en-US" dirty="0"/>
              <a:t> </a:t>
            </a:r>
            <a:r>
              <a:rPr lang="en-US" dirty="0" err="1"/>
              <a:t>skoru</a:t>
            </a:r>
            <a:r>
              <a:rPr lang="en-US" dirty="0"/>
              <a:t>, </a:t>
            </a:r>
            <a:r>
              <a:rPr lang="en-US" dirty="0" err="1"/>
              <a:t>negatif</a:t>
            </a:r>
            <a:r>
              <a:rPr lang="en-US" dirty="0"/>
              <a:t> </a:t>
            </a:r>
            <a:r>
              <a:rPr lang="en-US" dirty="0" err="1"/>
              <a:t>bir</a:t>
            </a:r>
            <a:r>
              <a:rPr lang="en-US" dirty="0"/>
              <a:t> </a:t>
            </a:r>
            <a:r>
              <a:rPr lang="en-US" dirty="0" err="1"/>
              <a:t>uyuşmama</a:t>
            </a:r>
            <a:r>
              <a:rPr lang="en-US" dirty="0"/>
              <a:t> </a:t>
            </a:r>
            <a:r>
              <a:rPr lang="en-US" dirty="0" err="1"/>
              <a:t>skoru</a:t>
            </a:r>
            <a:r>
              <a:rPr lang="en-US" dirty="0"/>
              <a:t> </a:t>
            </a:r>
            <a:r>
              <a:rPr lang="en-US" dirty="0" err="1"/>
              <a:t>ve</a:t>
            </a:r>
            <a:r>
              <a:rPr lang="en-US" dirty="0"/>
              <a:t> </a:t>
            </a:r>
            <a:r>
              <a:rPr lang="en-US" dirty="0" err="1"/>
              <a:t>negatif</a:t>
            </a:r>
            <a:r>
              <a:rPr lang="en-US" dirty="0"/>
              <a:t> </a:t>
            </a:r>
            <a:r>
              <a:rPr lang="en-US" dirty="0" err="1"/>
              <a:t>bir</a:t>
            </a:r>
            <a:r>
              <a:rPr lang="en-US" dirty="0"/>
              <a:t> </a:t>
            </a:r>
            <a:r>
              <a:rPr lang="en-US" dirty="0" err="1"/>
              <a:t>boşluk</a:t>
            </a:r>
            <a:r>
              <a:rPr lang="en-US" dirty="0"/>
              <a:t> </a:t>
            </a:r>
            <a:r>
              <a:rPr lang="en-US" dirty="0" err="1"/>
              <a:t>cezası</a:t>
            </a:r>
            <a:r>
              <a:rPr lang="en-US" dirty="0"/>
              <a:t> </a:t>
            </a:r>
            <a:r>
              <a:rPr lang="en-US" dirty="0" err="1"/>
              <a:t>verilir</a:t>
            </a:r>
            <a:r>
              <a:rPr lang="en-US" dirty="0"/>
              <a:t>. </a:t>
            </a:r>
            <a:endParaRPr lang="tr-TR" dirty="0"/>
          </a:p>
        </p:txBody>
      </p:sp>
    </p:spTree>
    <p:extLst>
      <p:ext uri="{BB962C8B-B14F-4D97-AF65-F5344CB8AC3E}">
        <p14:creationId xmlns:p14="http://schemas.microsoft.com/office/powerpoint/2010/main" val="3665193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cs typeface="Arial" pitchFamily="34" charset="0"/>
              </a:rPr>
              <a:t>DİZİ HİZALAMA </a:t>
            </a:r>
            <a:r>
              <a:rPr lang="tr-TR" sz="3200" b="1" dirty="0" smtClean="0">
                <a:cs typeface="Arial" pitchFamily="34" charset="0"/>
              </a:rPr>
              <a:t>–</a:t>
            </a:r>
            <a:r>
              <a:rPr lang="tr-TR" sz="3200" b="1" dirty="0" smtClean="0"/>
              <a:t>İLERLEMECİ YÖNTEMLER</a:t>
            </a:r>
            <a:endParaRPr lang="tr-TR" dirty="0"/>
          </a:p>
        </p:txBody>
      </p:sp>
      <p:sp>
        <p:nvSpPr>
          <p:cNvPr id="3" name="İçerik Yer Tutucusu 2"/>
          <p:cNvSpPr>
            <a:spLocks noGrp="1"/>
          </p:cNvSpPr>
          <p:nvPr>
            <p:ph sz="quarter" idx="1"/>
          </p:nvPr>
        </p:nvSpPr>
        <p:spPr/>
        <p:txBody>
          <a:bodyPr/>
          <a:lstStyle/>
          <a:p>
            <a:r>
              <a:rPr lang="en-US" dirty="0" err="1"/>
              <a:t>İlerlemeci</a:t>
            </a:r>
            <a:r>
              <a:rPr lang="en-US" dirty="0"/>
              <a:t>, </a:t>
            </a:r>
            <a:r>
              <a:rPr lang="en-US" dirty="0" err="1"/>
              <a:t>hiyerarşik</a:t>
            </a:r>
            <a:r>
              <a:rPr lang="en-US" dirty="0"/>
              <a:t> </a:t>
            </a:r>
            <a:r>
              <a:rPr lang="en-US" dirty="0" err="1"/>
              <a:t>veya</a:t>
            </a:r>
            <a:r>
              <a:rPr lang="en-US" dirty="0"/>
              <a:t> </a:t>
            </a:r>
            <a:r>
              <a:rPr lang="en-US" dirty="0" err="1"/>
              <a:t>ağaç</a:t>
            </a:r>
            <a:r>
              <a:rPr lang="en-US" dirty="0"/>
              <a:t> </a:t>
            </a:r>
            <a:r>
              <a:rPr lang="en-US" dirty="0" err="1"/>
              <a:t>yöntemleri</a:t>
            </a:r>
            <a:r>
              <a:rPr lang="en-US" dirty="0"/>
              <a:t>, </a:t>
            </a:r>
            <a:r>
              <a:rPr lang="en-US" dirty="0" err="1"/>
              <a:t>birbirine</a:t>
            </a:r>
            <a:r>
              <a:rPr lang="en-US" dirty="0"/>
              <a:t> en </a:t>
            </a:r>
            <a:r>
              <a:rPr lang="en-US" dirty="0" err="1"/>
              <a:t>benzer</a:t>
            </a:r>
            <a:r>
              <a:rPr lang="en-US" dirty="0"/>
              <a:t> </a:t>
            </a:r>
            <a:r>
              <a:rPr lang="en-US" dirty="0" err="1"/>
              <a:t>dizileri</a:t>
            </a:r>
            <a:r>
              <a:rPr lang="en-US" dirty="0"/>
              <a:t> </a:t>
            </a:r>
            <a:r>
              <a:rPr lang="en-US" dirty="0" err="1"/>
              <a:t>hizalamakla</a:t>
            </a:r>
            <a:r>
              <a:rPr lang="en-US" dirty="0"/>
              <a:t> </a:t>
            </a:r>
            <a:r>
              <a:rPr lang="en-US" dirty="0" err="1"/>
              <a:t>başlar</a:t>
            </a:r>
            <a:r>
              <a:rPr lang="en-US" dirty="0"/>
              <a:t>, </a:t>
            </a:r>
            <a:r>
              <a:rPr lang="en-US" dirty="0" err="1"/>
              <a:t>sonra</a:t>
            </a:r>
            <a:r>
              <a:rPr lang="en-US" dirty="0"/>
              <a:t> </a:t>
            </a:r>
            <a:r>
              <a:rPr lang="en-US" dirty="0" err="1"/>
              <a:t>gittikçe</a:t>
            </a:r>
            <a:r>
              <a:rPr lang="en-US" dirty="0"/>
              <a:t> </a:t>
            </a:r>
            <a:r>
              <a:rPr lang="en-US" dirty="0" err="1"/>
              <a:t>daha</a:t>
            </a:r>
            <a:r>
              <a:rPr lang="en-US" dirty="0"/>
              <a:t> </a:t>
            </a:r>
            <a:r>
              <a:rPr lang="en-US" dirty="0" err="1"/>
              <a:t>az</a:t>
            </a:r>
            <a:r>
              <a:rPr lang="en-US" dirty="0"/>
              <a:t> </a:t>
            </a:r>
            <a:r>
              <a:rPr lang="en-US" dirty="0" err="1"/>
              <a:t>benzeyen</a:t>
            </a:r>
            <a:r>
              <a:rPr lang="en-US" dirty="0"/>
              <a:t> </a:t>
            </a:r>
            <a:r>
              <a:rPr lang="en-US" dirty="0" err="1"/>
              <a:t>dizilerin</a:t>
            </a:r>
            <a:r>
              <a:rPr lang="en-US" dirty="0"/>
              <a:t> </a:t>
            </a:r>
            <a:r>
              <a:rPr lang="en-US" dirty="0" err="1"/>
              <a:t>hizalamaya</a:t>
            </a:r>
            <a:r>
              <a:rPr lang="en-US" dirty="0"/>
              <a:t> </a:t>
            </a:r>
            <a:r>
              <a:rPr lang="en-US" dirty="0" err="1"/>
              <a:t>eklenmesi</a:t>
            </a:r>
            <a:r>
              <a:rPr lang="en-US" dirty="0"/>
              <a:t> </a:t>
            </a:r>
            <a:r>
              <a:rPr lang="en-US" dirty="0" err="1"/>
              <a:t>ile</a:t>
            </a:r>
            <a:r>
              <a:rPr lang="en-US" dirty="0"/>
              <a:t> </a:t>
            </a:r>
            <a:r>
              <a:rPr lang="en-US" dirty="0" err="1"/>
              <a:t>sonunda</a:t>
            </a:r>
            <a:r>
              <a:rPr lang="en-US" dirty="0"/>
              <a:t> </a:t>
            </a:r>
            <a:r>
              <a:rPr lang="en-US" dirty="0" err="1"/>
              <a:t>tüm</a:t>
            </a:r>
            <a:r>
              <a:rPr lang="en-US" dirty="0"/>
              <a:t> </a:t>
            </a:r>
            <a:r>
              <a:rPr lang="en-US" dirty="0" err="1"/>
              <a:t>sorgu</a:t>
            </a:r>
            <a:r>
              <a:rPr lang="en-US" dirty="0"/>
              <a:t> </a:t>
            </a:r>
            <a:r>
              <a:rPr lang="en-US" dirty="0" err="1"/>
              <a:t>kümesi</a:t>
            </a:r>
            <a:r>
              <a:rPr lang="en-US" dirty="0"/>
              <a:t> </a:t>
            </a:r>
            <a:r>
              <a:rPr lang="en-US" dirty="0" err="1"/>
              <a:t>sonuca</a:t>
            </a:r>
            <a:r>
              <a:rPr lang="en-US" dirty="0"/>
              <a:t> </a:t>
            </a:r>
            <a:r>
              <a:rPr lang="en-US" dirty="0" err="1"/>
              <a:t>dahil</a:t>
            </a:r>
            <a:r>
              <a:rPr lang="en-US" dirty="0"/>
              <a:t> </a:t>
            </a:r>
            <a:r>
              <a:rPr lang="en-US" dirty="0" err="1"/>
              <a:t>edilir</a:t>
            </a:r>
            <a:r>
              <a:rPr lang="en-US" dirty="0"/>
              <a:t>. </a:t>
            </a:r>
            <a:endParaRPr lang="tr-TR" dirty="0" smtClean="0"/>
          </a:p>
          <a:p>
            <a:r>
              <a:rPr lang="en-US" dirty="0" err="1"/>
              <a:t>Dizilerin</a:t>
            </a:r>
            <a:r>
              <a:rPr lang="en-US" dirty="0"/>
              <a:t> </a:t>
            </a:r>
            <a:r>
              <a:rPr lang="en-US" dirty="0" err="1"/>
              <a:t>yakınlığını</a:t>
            </a:r>
            <a:r>
              <a:rPr lang="en-US" dirty="0"/>
              <a:t> </a:t>
            </a:r>
            <a:r>
              <a:rPr lang="en-US" dirty="0" err="1"/>
              <a:t>betimleyen</a:t>
            </a:r>
            <a:r>
              <a:rPr lang="en-US" dirty="0"/>
              <a:t> </a:t>
            </a:r>
            <a:r>
              <a:rPr lang="en-US" dirty="0" err="1"/>
              <a:t>ağaç</a:t>
            </a:r>
            <a:r>
              <a:rPr lang="en-US" dirty="0"/>
              <a:t> </a:t>
            </a:r>
            <a:r>
              <a:rPr lang="en-US" dirty="0" err="1"/>
              <a:t>yapısı</a:t>
            </a:r>
            <a:r>
              <a:rPr lang="en-US" dirty="0"/>
              <a:t> </a:t>
            </a:r>
            <a:r>
              <a:rPr lang="en-US" dirty="0" err="1"/>
              <a:t>ikili</a:t>
            </a:r>
            <a:r>
              <a:rPr lang="en-US" dirty="0"/>
              <a:t> </a:t>
            </a:r>
            <a:r>
              <a:rPr lang="en-US" dirty="0" err="1"/>
              <a:t>kıyaslamalara</a:t>
            </a:r>
            <a:r>
              <a:rPr lang="en-US" dirty="0"/>
              <a:t> </a:t>
            </a:r>
            <a:r>
              <a:rPr lang="en-US" dirty="0" err="1"/>
              <a:t>dayanır</a:t>
            </a:r>
            <a:r>
              <a:rPr lang="en-US" dirty="0"/>
              <a:t>, </a:t>
            </a:r>
            <a:r>
              <a:rPr lang="en-US" dirty="0" err="1"/>
              <a:t>bunlar</a:t>
            </a:r>
            <a:r>
              <a:rPr lang="en-US" dirty="0"/>
              <a:t> FASTA </a:t>
            </a:r>
            <a:r>
              <a:rPr lang="en-US" dirty="0" err="1"/>
              <a:t>gibi</a:t>
            </a:r>
            <a:r>
              <a:rPr lang="en-US" dirty="0"/>
              <a:t> </a:t>
            </a:r>
            <a:r>
              <a:rPr lang="en-US" dirty="0" err="1"/>
              <a:t>heuristik</a:t>
            </a:r>
            <a:r>
              <a:rPr lang="en-US" dirty="0"/>
              <a:t> </a:t>
            </a:r>
            <a:r>
              <a:rPr lang="en-US" dirty="0" err="1"/>
              <a:t>ikili</a:t>
            </a:r>
            <a:r>
              <a:rPr lang="en-US" dirty="0"/>
              <a:t> </a:t>
            </a:r>
            <a:r>
              <a:rPr lang="en-US" dirty="0" err="1"/>
              <a:t>hizalama</a:t>
            </a:r>
            <a:r>
              <a:rPr lang="en-US" dirty="0"/>
              <a:t> </a:t>
            </a:r>
            <a:r>
              <a:rPr lang="en-US" dirty="0" err="1"/>
              <a:t>yöntemleri</a:t>
            </a:r>
            <a:r>
              <a:rPr lang="en-US" dirty="0"/>
              <a:t> </a:t>
            </a:r>
            <a:r>
              <a:rPr lang="en-US" dirty="0" err="1"/>
              <a:t>kullanır</a:t>
            </a:r>
            <a:r>
              <a:rPr lang="en-US" dirty="0"/>
              <a:t>. </a:t>
            </a:r>
            <a:r>
              <a:rPr lang="en-US" dirty="0" err="1"/>
              <a:t>İlerlemeci</a:t>
            </a:r>
            <a:r>
              <a:rPr lang="en-US" dirty="0"/>
              <a:t> </a:t>
            </a:r>
            <a:r>
              <a:rPr lang="en-US" dirty="0" err="1"/>
              <a:t>hizalama</a:t>
            </a:r>
            <a:r>
              <a:rPr lang="en-US" dirty="0"/>
              <a:t> </a:t>
            </a:r>
            <a:r>
              <a:rPr lang="en-US" dirty="0" err="1"/>
              <a:t>sonuçları</a:t>
            </a:r>
            <a:r>
              <a:rPr lang="en-US" dirty="0"/>
              <a:t> "en </a:t>
            </a:r>
            <a:r>
              <a:rPr lang="en-US" dirty="0" err="1"/>
              <a:t>benzer</a:t>
            </a:r>
            <a:r>
              <a:rPr lang="en-US" dirty="0"/>
              <a:t>" </a:t>
            </a:r>
            <a:r>
              <a:rPr lang="en-US" dirty="0" err="1"/>
              <a:t>dizilerin</a:t>
            </a:r>
            <a:r>
              <a:rPr lang="en-US" dirty="0"/>
              <a:t> </a:t>
            </a:r>
            <a:r>
              <a:rPr lang="en-US" dirty="0" err="1"/>
              <a:t>seçimine</a:t>
            </a:r>
            <a:r>
              <a:rPr lang="en-US" dirty="0"/>
              <a:t> </a:t>
            </a:r>
            <a:r>
              <a:rPr lang="en-US" dirty="0" err="1"/>
              <a:t>bağımlıdır</a:t>
            </a:r>
            <a:r>
              <a:rPr lang="en-US" dirty="0"/>
              <a:t>, </a:t>
            </a:r>
            <a:r>
              <a:rPr lang="en-US" dirty="0" err="1"/>
              <a:t>bu</a:t>
            </a:r>
            <a:r>
              <a:rPr lang="en-US" dirty="0"/>
              <a:t> </a:t>
            </a:r>
            <a:r>
              <a:rPr lang="en-US" dirty="0" err="1"/>
              <a:t>yüzden</a:t>
            </a:r>
            <a:r>
              <a:rPr lang="en-US" dirty="0"/>
              <a:t> ilk </a:t>
            </a:r>
            <a:r>
              <a:rPr lang="en-US" dirty="0" err="1"/>
              <a:t>yapılan</a:t>
            </a:r>
            <a:r>
              <a:rPr lang="en-US" dirty="0"/>
              <a:t> </a:t>
            </a:r>
            <a:r>
              <a:rPr lang="en-US" dirty="0" err="1"/>
              <a:t>ikili</a:t>
            </a:r>
            <a:r>
              <a:rPr lang="en-US" dirty="0"/>
              <a:t> </a:t>
            </a:r>
            <a:r>
              <a:rPr lang="en-US" dirty="0" err="1"/>
              <a:t>hizalamadaki</a:t>
            </a:r>
            <a:r>
              <a:rPr lang="en-US" dirty="0"/>
              <a:t> </a:t>
            </a:r>
            <a:r>
              <a:rPr lang="en-US" dirty="0" err="1"/>
              <a:t>hatalara</a:t>
            </a:r>
            <a:r>
              <a:rPr lang="en-US" dirty="0"/>
              <a:t> </a:t>
            </a:r>
            <a:r>
              <a:rPr lang="en-US" dirty="0" err="1"/>
              <a:t>duyarlıdır</a:t>
            </a:r>
            <a:r>
              <a:rPr lang="en-US" dirty="0"/>
              <a:t>.</a:t>
            </a:r>
            <a:endParaRPr lang="tr-TR" dirty="0"/>
          </a:p>
        </p:txBody>
      </p:sp>
    </p:spTree>
    <p:extLst>
      <p:ext uri="{BB962C8B-B14F-4D97-AF65-F5344CB8AC3E}">
        <p14:creationId xmlns:p14="http://schemas.microsoft.com/office/powerpoint/2010/main" val="1509348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2800" b="1" dirty="0">
                <a:cs typeface="Arial" pitchFamily="34" charset="0"/>
              </a:rPr>
              <a:t>DİZİ HİZALAMA –</a:t>
            </a:r>
            <a:r>
              <a:rPr lang="tr-TR" sz="2800" b="1" dirty="0"/>
              <a:t>İLERLEMECİ YÖNTEMLER</a:t>
            </a:r>
            <a:endParaRPr lang="tr-TR" dirty="0"/>
          </a:p>
        </p:txBody>
      </p:sp>
      <p:sp>
        <p:nvSpPr>
          <p:cNvPr id="3" name="İçerik Yer Tutucusu 2"/>
          <p:cNvSpPr>
            <a:spLocks noGrp="1"/>
          </p:cNvSpPr>
          <p:nvPr>
            <p:ph sz="quarter" idx="1"/>
          </p:nvPr>
        </p:nvSpPr>
        <p:spPr/>
        <p:txBody>
          <a:bodyPr>
            <a:normAutofit lnSpcReduction="10000"/>
          </a:bodyPr>
          <a:lstStyle/>
          <a:p>
            <a:r>
              <a:rPr lang="en-US" dirty="0" err="1"/>
              <a:t>Çoğu</a:t>
            </a:r>
            <a:r>
              <a:rPr lang="en-US" dirty="0"/>
              <a:t> </a:t>
            </a:r>
            <a:r>
              <a:rPr lang="en-US" dirty="0" err="1"/>
              <a:t>ilerlemeci</a:t>
            </a:r>
            <a:r>
              <a:rPr lang="en-US" dirty="0"/>
              <a:t>, </a:t>
            </a:r>
            <a:r>
              <a:rPr lang="en-US" dirty="0" err="1"/>
              <a:t>çoklu</a:t>
            </a:r>
            <a:r>
              <a:rPr lang="en-US" dirty="0"/>
              <a:t> </a:t>
            </a:r>
            <a:r>
              <a:rPr lang="en-US" dirty="0" err="1"/>
              <a:t>dizi</a:t>
            </a:r>
            <a:r>
              <a:rPr lang="en-US" dirty="0"/>
              <a:t> </a:t>
            </a:r>
            <a:r>
              <a:rPr lang="en-US" dirty="0" err="1"/>
              <a:t>hizalama</a:t>
            </a:r>
            <a:r>
              <a:rPr lang="en-US" dirty="0"/>
              <a:t> </a:t>
            </a:r>
            <a:r>
              <a:rPr lang="en-US" dirty="0" err="1"/>
              <a:t>yöntemi</a:t>
            </a:r>
            <a:r>
              <a:rPr lang="en-US" dirty="0"/>
              <a:t> </a:t>
            </a:r>
            <a:r>
              <a:rPr lang="en-US" dirty="0" err="1"/>
              <a:t>buna</a:t>
            </a:r>
            <a:r>
              <a:rPr lang="en-US" dirty="0"/>
              <a:t> </a:t>
            </a:r>
            <a:r>
              <a:rPr lang="en-US" dirty="0" err="1"/>
              <a:t>ek</a:t>
            </a:r>
            <a:r>
              <a:rPr lang="en-US" dirty="0"/>
              <a:t> </a:t>
            </a:r>
            <a:r>
              <a:rPr lang="en-US" dirty="0" err="1"/>
              <a:t>olarak</a:t>
            </a:r>
            <a:r>
              <a:rPr lang="en-US" dirty="0"/>
              <a:t>, </a:t>
            </a:r>
            <a:r>
              <a:rPr lang="en-US" dirty="0" err="1"/>
              <a:t>sorgu</a:t>
            </a:r>
            <a:r>
              <a:rPr lang="en-US" dirty="0"/>
              <a:t> </a:t>
            </a:r>
            <a:r>
              <a:rPr lang="en-US" dirty="0" err="1"/>
              <a:t>kümesindeki</a:t>
            </a:r>
            <a:r>
              <a:rPr lang="en-US" dirty="0"/>
              <a:t> </a:t>
            </a:r>
            <a:r>
              <a:rPr lang="en-US" dirty="0" err="1"/>
              <a:t>diziler</a:t>
            </a:r>
            <a:r>
              <a:rPr lang="en-US" dirty="0"/>
              <a:t> </a:t>
            </a:r>
            <a:r>
              <a:rPr lang="en-US" dirty="0" err="1"/>
              <a:t>arasındaki</a:t>
            </a:r>
            <a:r>
              <a:rPr lang="en-US" dirty="0"/>
              <a:t> </a:t>
            </a:r>
            <a:r>
              <a:rPr lang="en-US" dirty="0" err="1"/>
              <a:t>yakınlık</a:t>
            </a:r>
            <a:r>
              <a:rPr lang="en-US" dirty="0"/>
              <a:t> </a:t>
            </a:r>
            <a:r>
              <a:rPr lang="en-US" dirty="0" err="1"/>
              <a:t>derecesine</a:t>
            </a:r>
            <a:r>
              <a:rPr lang="en-US" dirty="0"/>
              <a:t> </a:t>
            </a:r>
            <a:r>
              <a:rPr lang="en-US" dirty="0" err="1"/>
              <a:t>göre</a:t>
            </a:r>
            <a:r>
              <a:rPr lang="en-US" dirty="0"/>
              <a:t> </a:t>
            </a:r>
            <a:r>
              <a:rPr lang="en-US" dirty="0" err="1"/>
              <a:t>onlara</a:t>
            </a:r>
            <a:r>
              <a:rPr lang="en-US" dirty="0"/>
              <a:t> </a:t>
            </a:r>
            <a:r>
              <a:rPr lang="en-US" dirty="0" err="1"/>
              <a:t>ağırlık</a:t>
            </a:r>
            <a:r>
              <a:rPr lang="en-US" dirty="0"/>
              <a:t> </a:t>
            </a:r>
            <a:r>
              <a:rPr lang="en-US" dirty="0" err="1"/>
              <a:t>verir</a:t>
            </a:r>
            <a:r>
              <a:rPr lang="en-US" dirty="0"/>
              <a:t>, </a:t>
            </a:r>
            <a:r>
              <a:rPr lang="en-US" dirty="0" err="1"/>
              <a:t>böylece</a:t>
            </a:r>
            <a:r>
              <a:rPr lang="en-US" dirty="0"/>
              <a:t> ilk </a:t>
            </a:r>
            <a:r>
              <a:rPr lang="en-US" dirty="0" err="1"/>
              <a:t>dizilerin</a:t>
            </a:r>
            <a:r>
              <a:rPr lang="en-US" dirty="0"/>
              <a:t> </a:t>
            </a:r>
            <a:r>
              <a:rPr lang="en-US" dirty="0" err="1"/>
              <a:t>kötü</a:t>
            </a:r>
            <a:r>
              <a:rPr lang="en-US" dirty="0"/>
              <a:t> </a:t>
            </a:r>
            <a:r>
              <a:rPr lang="en-US" dirty="0" err="1"/>
              <a:t>seçilmesi</a:t>
            </a:r>
            <a:r>
              <a:rPr lang="en-US" dirty="0"/>
              <a:t> </a:t>
            </a:r>
            <a:r>
              <a:rPr lang="en-US" dirty="0" err="1"/>
              <a:t>olasılığı</a:t>
            </a:r>
            <a:r>
              <a:rPr lang="en-US" dirty="0"/>
              <a:t> </a:t>
            </a:r>
            <a:r>
              <a:rPr lang="en-US" dirty="0" err="1"/>
              <a:t>azalır</a:t>
            </a:r>
            <a:r>
              <a:rPr lang="en-US" dirty="0"/>
              <a:t> </a:t>
            </a:r>
            <a:r>
              <a:rPr lang="en-US" dirty="0" err="1"/>
              <a:t>ve</a:t>
            </a:r>
            <a:r>
              <a:rPr lang="en-US" dirty="0"/>
              <a:t> en son </a:t>
            </a:r>
            <a:r>
              <a:rPr lang="en-US" dirty="0" err="1"/>
              <a:t>hizalamanın</a:t>
            </a:r>
            <a:r>
              <a:rPr lang="en-US" dirty="0"/>
              <a:t> </a:t>
            </a:r>
            <a:r>
              <a:rPr lang="en-US" dirty="0" err="1"/>
              <a:t>doğruluğu</a:t>
            </a:r>
            <a:r>
              <a:rPr lang="en-US" dirty="0"/>
              <a:t> </a:t>
            </a:r>
            <a:r>
              <a:rPr lang="en-US" dirty="0" err="1"/>
              <a:t>iyileşir</a:t>
            </a:r>
            <a:r>
              <a:rPr lang="en-US" dirty="0" smtClean="0"/>
              <a:t>.</a:t>
            </a:r>
            <a:endParaRPr lang="tr-TR" dirty="0" smtClean="0"/>
          </a:p>
          <a:p>
            <a:r>
              <a:rPr lang="tr-TR" dirty="0" err="1"/>
              <a:t>Clustal</a:t>
            </a:r>
            <a:r>
              <a:rPr lang="tr-TR" dirty="0"/>
              <a:t> ilerlemeci uygulamalarının çoğu varyasyonu çoklu dizi hizalaması, </a:t>
            </a:r>
            <a:r>
              <a:rPr lang="tr-TR" dirty="0" err="1"/>
              <a:t>filogenetik</a:t>
            </a:r>
            <a:r>
              <a:rPr lang="tr-TR" dirty="0"/>
              <a:t> ağaç inşası ve protein yapı hesaplamasına girdi hazırlamakta kullanılır. İlerlemeci yöntemin daha yavaş ama daha </a:t>
            </a:r>
            <a:r>
              <a:rPr lang="tr-TR" dirty="0" err="1"/>
              <a:t>doğruluklu</a:t>
            </a:r>
            <a:r>
              <a:rPr lang="tr-TR" dirty="0"/>
              <a:t> bir varyantı T-</a:t>
            </a:r>
            <a:r>
              <a:rPr lang="tr-TR" dirty="0" err="1"/>
              <a:t>Coffee</a:t>
            </a:r>
            <a:r>
              <a:rPr lang="tr-TR" dirty="0"/>
              <a:t> olarak adlandırılır. Bu algoritmaların uygulamaları </a:t>
            </a:r>
            <a:r>
              <a:rPr lang="tr-TR" dirty="0" err="1"/>
              <a:t>ClustalW</a:t>
            </a:r>
            <a:r>
              <a:rPr lang="tr-TR" dirty="0"/>
              <a:t> ve T-</a:t>
            </a:r>
            <a:r>
              <a:rPr lang="tr-TR" dirty="0" err="1"/>
              <a:t>Coffee'de</a:t>
            </a:r>
            <a:r>
              <a:rPr lang="tr-TR" dirty="0"/>
              <a:t> bulunabilir.</a:t>
            </a:r>
          </a:p>
          <a:p>
            <a:endParaRPr lang="tr-TR" dirty="0"/>
          </a:p>
        </p:txBody>
      </p:sp>
    </p:spTree>
    <p:extLst>
      <p:ext uri="{BB962C8B-B14F-4D97-AF65-F5344CB8AC3E}">
        <p14:creationId xmlns:p14="http://schemas.microsoft.com/office/powerpoint/2010/main" val="1245257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cs typeface="Arial" pitchFamily="34" charset="0"/>
              </a:rPr>
              <a:t>DİZİ HİZALAMA </a:t>
            </a:r>
            <a:r>
              <a:rPr lang="tr-TR" sz="3200" b="1" dirty="0" smtClean="0">
                <a:cs typeface="Arial" pitchFamily="34" charset="0"/>
              </a:rPr>
              <a:t>–</a:t>
            </a:r>
            <a:r>
              <a:rPr lang="tr-TR" sz="3200" b="1" dirty="0" smtClean="0"/>
              <a:t>TEKRARLAYICI YÖNTEMLER</a:t>
            </a:r>
            <a:endParaRPr lang="tr-TR" dirty="0"/>
          </a:p>
        </p:txBody>
      </p:sp>
      <p:sp>
        <p:nvSpPr>
          <p:cNvPr id="3" name="İçerik Yer Tutucusu 2"/>
          <p:cNvSpPr>
            <a:spLocks noGrp="1"/>
          </p:cNvSpPr>
          <p:nvPr>
            <p:ph sz="quarter" idx="1"/>
          </p:nvPr>
        </p:nvSpPr>
        <p:spPr/>
        <p:txBody>
          <a:bodyPr>
            <a:normAutofit lnSpcReduction="10000"/>
          </a:bodyPr>
          <a:lstStyle/>
          <a:p>
            <a:r>
              <a:rPr lang="en-US" dirty="0" err="1"/>
              <a:t>İlerlemeci</a:t>
            </a:r>
            <a:r>
              <a:rPr lang="en-US" dirty="0"/>
              <a:t> </a:t>
            </a:r>
            <a:r>
              <a:rPr lang="en-US" dirty="0" err="1"/>
              <a:t>yöntemlerin</a:t>
            </a:r>
            <a:r>
              <a:rPr lang="en-US" dirty="0"/>
              <a:t> </a:t>
            </a:r>
            <a:r>
              <a:rPr lang="en-US" dirty="0" err="1"/>
              <a:t>zayıf</a:t>
            </a:r>
            <a:r>
              <a:rPr lang="en-US" dirty="0"/>
              <a:t> </a:t>
            </a:r>
            <a:r>
              <a:rPr lang="en-US" dirty="0" err="1"/>
              <a:t>bir</a:t>
            </a:r>
            <a:r>
              <a:rPr lang="en-US" dirty="0"/>
              <a:t> </a:t>
            </a:r>
            <a:r>
              <a:rPr lang="en-US" dirty="0" err="1"/>
              <a:t>yönü</a:t>
            </a:r>
            <a:r>
              <a:rPr lang="en-US" dirty="0"/>
              <a:t>, ilk </a:t>
            </a:r>
            <a:r>
              <a:rPr lang="en-US" dirty="0" err="1"/>
              <a:t>ikili</a:t>
            </a:r>
            <a:r>
              <a:rPr lang="en-US" dirty="0"/>
              <a:t> </a:t>
            </a:r>
            <a:r>
              <a:rPr lang="en-US" dirty="0" err="1"/>
              <a:t>hizalamanın</a:t>
            </a:r>
            <a:r>
              <a:rPr lang="en-US" dirty="0"/>
              <a:t> </a:t>
            </a:r>
            <a:r>
              <a:rPr lang="en-US" dirty="0" err="1"/>
              <a:t>doğru</a:t>
            </a:r>
            <a:r>
              <a:rPr lang="en-US" dirty="0"/>
              <a:t> </a:t>
            </a:r>
            <a:r>
              <a:rPr lang="en-US" dirty="0" err="1"/>
              <a:t>olmasına</a:t>
            </a:r>
            <a:r>
              <a:rPr lang="en-US" dirty="0"/>
              <a:t> </a:t>
            </a:r>
            <a:r>
              <a:rPr lang="en-US" dirty="0" err="1"/>
              <a:t>olan</a:t>
            </a:r>
            <a:r>
              <a:rPr lang="en-US" dirty="0"/>
              <a:t> </a:t>
            </a:r>
            <a:r>
              <a:rPr lang="en-US" dirty="0" err="1"/>
              <a:t>büyük</a:t>
            </a:r>
            <a:r>
              <a:rPr lang="en-US" dirty="0"/>
              <a:t> </a:t>
            </a:r>
            <a:r>
              <a:rPr lang="en-US" dirty="0" err="1"/>
              <a:t>bağımlılıktır</a:t>
            </a:r>
            <a:r>
              <a:rPr lang="en-US" dirty="0" smtClean="0"/>
              <a:t>.</a:t>
            </a:r>
            <a:r>
              <a:rPr lang="tr-TR" dirty="0" smtClean="0"/>
              <a:t> </a:t>
            </a:r>
            <a:r>
              <a:rPr lang="en-US" dirty="0" err="1"/>
              <a:t>Tekrarlayıcı</a:t>
            </a:r>
            <a:r>
              <a:rPr lang="en-US" dirty="0"/>
              <a:t> </a:t>
            </a:r>
            <a:r>
              <a:rPr lang="en-US" dirty="0" err="1"/>
              <a:t>yöntemler</a:t>
            </a:r>
            <a:r>
              <a:rPr lang="en-US" dirty="0"/>
              <a:t>, </a:t>
            </a:r>
            <a:r>
              <a:rPr lang="en-US" dirty="0" err="1"/>
              <a:t>bunu</a:t>
            </a:r>
            <a:r>
              <a:rPr lang="en-US" dirty="0"/>
              <a:t> </a:t>
            </a:r>
            <a:r>
              <a:rPr lang="en-US" dirty="0" err="1"/>
              <a:t>iyileştirmeye</a:t>
            </a:r>
            <a:r>
              <a:rPr lang="en-US" dirty="0"/>
              <a:t> </a:t>
            </a:r>
            <a:r>
              <a:rPr lang="en-US" dirty="0" err="1"/>
              <a:t>çalışırlar</a:t>
            </a:r>
            <a:r>
              <a:rPr lang="en-US" dirty="0"/>
              <a:t>. </a:t>
            </a:r>
            <a:r>
              <a:rPr lang="en-US" dirty="0" err="1"/>
              <a:t>Tekrarlayıcı</a:t>
            </a:r>
            <a:r>
              <a:rPr lang="en-US" dirty="0"/>
              <a:t> </a:t>
            </a:r>
            <a:r>
              <a:rPr lang="en-US" dirty="0" err="1"/>
              <a:t>yöntemler</a:t>
            </a:r>
            <a:r>
              <a:rPr lang="en-US" dirty="0"/>
              <a:t> </a:t>
            </a:r>
            <a:r>
              <a:rPr lang="en-US" dirty="0" err="1"/>
              <a:t>seçilmiş</a:t>
            </a:r>
            <a:r>
              <a:rPr lang="en-US" dirty="0"/>
              <a:t> </a:t>
            </a:r>
            <a:r>
              <a:rPr lang="en-US" dirty="0" err="1"/>
              <a:t>bir</a:t>
            </a:r>
            <a:r>
              <a:rPr lang="en-US" dirty="0"/>
              <a:t> </a:t>
            </a:r>
            <a:r>
              <a:rPr lang="en-US" dirty="0" err="1"/>
              <a:t>skorlama</a:t>
            </a:r>
            <a:r>
              <a:rPr lang="en-US" dirty="0"/>
              <a:t> </a:t>
            </a:r>
            <a:r>
              <a:rPr lang="en-US" dirty="0" err="1"/>
              <a:t>fonksiyonuna</a:t>
            </a:r>
            <a:r>
              <a:rPr lang="en-US" dirty="0"/>
              <a:t> </a:t>
            </a:r>
            <a:r>
              <a:rPr lang="en-US" dirty="0" err="1"/>
              <a:t>dayanan</a:t>
            </a:r>
            <a:r>
              <a:rPr lang="en-US" dirty="0"/>
              <a:t> </a:t>
            </a:r>
            <a:r>
              <a:rPr lang="en-US" dirty="0" err="1"/>
              <a:t>objektif</a:t>
            </a:r>
            <a:r>
              <a:rPr lang="en-US" dirty="0"/>
              <a:t> </a:t>
            </a:r>
            <a:r>
              <a:rPr lang="en-US" dirty="0" err="1"/>
              <a:t>fonksiyonu</a:t>
            </a:r>
            <a:r>
              <a:rPr lang="en-US" dirty="0"/>
              <a:t> optimize </a:t>
            </a:r>
            <a:r>
              <a:rPr lang="en-US" dirty="0" err="1"/>
              <a:t>ederler</a:t>
            </a:r>
            <a:r>
              <a:rPr lang="en-US" dirty="0"/>
              <a:t>, ilk global </a:t>
            </a:r>
            <a:r>
              <a:rPr lang="en-US" dirty="0" err="1"/>
              <a:t>hizalamayı</a:t>
            </a:r>
            <a:r>
              <a:rPr lang="en-US" dirty="0"/>
              <a:t> </a:t>
            </a:r>
            <a:r>
              <a:rPr lang="en-US" dirty="0" err="1"/>
              <a:t>oluşturup</a:t>
            </a:r>
            <a:r>
              <a:rPr lang="en-US" dirty="0"/>
              <a:t> </a:t>
            </a:r>
            <a:r>
              <a:rPr lang="en-US" dirty="0" err="1"/>
              <a:t>sonra</a:t>
            </a:r>
            <a:r>
              <a:rPr lang="en-US" dirty="0"/>
              <a:t> </a:t>
            </a:r>
            <a:r>
              <a:rPr lang="en-US" dirty="0" err="1"/>
              <a:t>dizi</a:t>
            </a:r>
            <a:r>
              <a:rPr lang="en-US" dirty="0"/>
              <a:t> </a:t>
            </a:r>
            <a:r>
              <a:rPr lang="en-US" dirty="0" err="1"/>
              <a:t>altkümelerini</a:t>
            </a:r>
            <a:r>
              <a:rPr lang="en-US" dirty="0"/>
              <a:t> </a:t>
            </a:r>
            <a:r>
              <a:rPr lang="en-US" dirty="0" err="1"/>
              <a:t>yeniden</a:t>
            </a:r>
            <a:r>
              <a:rPr lang="en-US" dirty="0"/>
              <a:t> </a:t>
            </a:r>
            <a:r>
              <a:rPr lang="en-US" dirty="0" err="1" smtClean="0"/>
              <a:t>hizala</a:t>
            </a:r>
            <a:r>
              <a:rPr lang="tr-TR" dirty="0" err="1" smtClean="0"/>
              <a:t>rlar</a:t>
            </a:r>
            <a:r>
              <a:rPr lang="tr-TR" dirty="0" smtClean="0"/>
              <a:t>.</a:t>
            </a:r>
          </a:p>
          <a:p>
            <a:r>
              <a:rPr lang="en-US" dirty="0" err="1"/>
              <a:t>Yeniden</a:t>
            </a:r>
            <a:r>
              <a:rPr lang="en-US" dirty="0"/>
              <a:t> </a:t>
            </a:r>
            <a:r>
              <a:rPr lang="en-US" dirty="0" err="1"/>
              <a:t>hizalanan</a:t>
            </a:r>
            <a:r>
              <a:rPr lang="en-US" dirty="0"/>
              <a:t> </a:t>
            </a:r>
            <a:r>
              <a:rPr lang="en-US" dirty="0" err="1"/>
              <a:t>altkümelerin</a:t>
            </a:r>
            <a:r>
              <a:rPr lang="en-US" dirty="0"/>
              <a:t> </a:t>
            </a:r>
            <a:r>
              <a:rPr lang="en-US" dirty="0" err="1"/>
              <a:t>kendileri</a:t>
            </a:r>
            <a:r>
              <a:rPr lang="en-US" dirty="0"/>
              <a:t> de </a:t>
            </a:r>
            <a:r>
              <a:rPr lang="en-US" dirty="0" err="1"/>
              <a:t>hizalanarak</a:t>
            </a:r>
            <a:r>
              <a:rPr lang="en-US" dirty="0"/>
              <a:t> </a:t>
            </a:r>
            <a:r>
              <a:rPr lang="en-US" dirty="0" err="1"/>
              <a:t>çoklu</a:t>
            </a:r>
            <a:r>
              <a:rPr lang="en-US" dirty="0"/>
              <a:t> </a:t>
            </a:r>
            <a:r>
              <a:rPr lang="en-US" dirty="0" err="1"/>
              <a:t>dizi</a:t>
            </a:r>
            <a:r>
              <a:rPr lang="en-US" dirty="0"/>
              <a:t> </a:t>
            </a:r>
            <a:r>
              <a:rPr lang="en-US" dirty="0" err="1"/>
              <a:t>hizalamasının</a:t>
            </a:r>
            <a:r>
              <a:rPr lang="en-US" dirty="0"/>
              <a:t> </a:t>
            </a:r>
            <a:r>
              <a:rPr lang="en-US" dirty="0" err="1"/>
              <a:t>bir</a:t>
            </a:r>
            <a:r>
              <a:rPr lang="en-US" dirty="0"/>
              <a:t> </a:t>
            </a:r>
            <a:r>
              <a:rPr lang="en-US" dirty="0" err="1"/>
              <a:t>sonraki</a:t>
            </a:r>
            <a:r>
              <a:rPr lang="en-US" dirty="0"/>
              <a:t> </a:t>
            </a:r>
            <a:r>
              <a:rPr lang="en-US" dirty="0" err="1"/>
              <a:t>yinelemesini</a:t>
            </a:r>
            <a:r>
              <a:rPr lang="en-US" dirty="0"/>
              <a:t> </a:t>
            </a:r>
            <a:r>
              <a:rPr lang="en-US" dirty="0" err="1"/>
              <a:t>oluştururlar</a:t>
            </a:r>
            <a:r>
              <a:rPr lang="en-US" dirty="0"/>
              <a:t>. </a:t>
            </a:r>
            <a:r>
              <a:rPr lang="en-US" dirty="0" err="1"/>
              <a:t>Dizi</a:t>
            </a:r>
            <a:r>
              <a:rPr lang="en-US" dirty="0"/>
              <a:t> </a:t>
            </a:r>
            <a:r>
              <a:rPr lang="en-US" dirty="0" err="1"/>
              <a:t>altkümelerini</a:t>
            </a:r>
            <a:r>
              <a:rPr lang="en-US" dirty="0"/>
              <a:t> </a:t>
            </a:r>
            <a:r>
              <a:rPr lang="en-US" dirty="0" err="1"/>
              <a:t>ve</a:t>
            </a:r>
            <a:r>
              <a:rPr lang="en-US" dirty="0"/>
              <a:t> </a:t>
            </a:r>
            <a:r>
              <a:rPr lang="en-US" dirty="0" err="1"/>
              <a:t>objektif</a:t>
            </a:r>
            <a:r>
              <a:rPr lang="en-US" dirty="0"/>
              <a:t> </a:t>
            </a:r>
            <a:r>
              <a:rPr lang="en-US" dirty="0" err="1"/>
              <a:t>fonksiyonu</a:t>
            </a:r>
            <a:r>
              <a:rPr lang="en-US" dirty="0"/>
              <a:t> </a:t>
            </a:r>
            <a:r>
              <a:rPr lang="en-US" dirty="0" err="1"/>
              <a:t>seçmek</a:t>
            </a:r>
            <a:r>
              <a:rPr lang="en-US" dirty="0"/>
              <a:t> </a:t>
            </a:r>
            <a:r>
              <a:rPr lang="en-US" dirty="0" err="1"/>
              <a:t>için</a:t>
            </a:r>
            <a:r>
              <a:rPr lang="en-US" dirty="0"/>
              <a:t> </a:t>
            </a:r>
            <a:r>
              <a:rPr lang="en-US" dirty="0" err="1"/>
              <a:t>çeşitli</a:t>
            </a:r>
            <a:r>
              <a:rPr lang="en-US" dirty="0"/>
              <a:t> </a:t>
            </a:r>
            <a:r>
              <a:rPr lang="en-US" dirty="0" err="1"/>
              <a:t>yollar</a:t>
            </a:r>
            <a:r>
              <a:rPr lang="en-US" dirty="0"/>
              <a:t> </a:t>
            </a:r>
            <a:r>
              <a:rPr lang="en-US" dirty="0" err="1"/>
              <a:t>mevcuttur</a:t>
            </a:r>
            <a:r>
              <a:rPr lang="en-US" dirty="0"/>
              <a:t>.</a:t>
            </a:r>
            <a:endParaRPr lang="tr-TR" dirty="0" smtClean="0"/>
          </a:p>
        </p:txBody>
      </p:sp>
    </p:spTree>
    <p:extLst>
      <p:ext uri="{BB962C8B-B14F-4D97-AF65-F5344CB8AC3E}">
        <p14:creationId xmlns:p14="http://schemas.microsoft.com/office/powerpoint/2010/main" val="3734413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SKOR FONKSİYONLARI</a:t>
            </a:r>
            <a:endParaRPr lang="tr-TR" dirty="0"/>
          </a:p>
        </p:txBody>
      </p:sp>
      <p:sp>
        <p:nvSpPr>
          <p:cNvPr id="3" name="İçerik Yer Tutucusu 2"/>
          <p:cNvSpPr>
            <a:spLocks noGrp="1"/>
          </p:cNvSpPr>
          <p:nvPr>
            <p:ph sz="quarter" idx="1"/>
          </p:nvPr>
        </p:nvSpPr>
        <p:spPr/>
        <p:txBody>
          <a:bodyPr/>
          <a:lstStyle/>
          <a:p>
            <a:endParaRPr lang="tr-TR" dirty="0" smtClean="0"/>
          </a:p>
          <a:p>
            <a:r>
              <a:rPr lang="tr-TR" dirty="0" smtClean="0"/>
              <a:t>Bilinen </a:t>
            </a:r>
            <a:r>
              <a:rPr lang="tr-TR" dirty="0"/>
              <a:t>diziler hakkında biyolojik veya istatistik gözlemleri yansıtan bir skor fonksiyonunun seçimi, iyi hizalamalar elde edilmesinde çok önemlidir. Protein dizileri genelde </a:t>
            </a:r>
            <a:r>
              <a:rPr lang="tr-TR" dirty="0" err="1"/>
              <a:t>substitusyon</a:t>
            </a:r>
            <a:r>
              <a:rPr lang="tr-TR" dirty="0"/>
              <a:t> matrisleri kullanılarak yapılır, bu matrisler belli karakter </a:t>
            </a:r>
            <a:r>
              <a:rPr lang="tr-TR" dirty="0" err="1"/>
              <a:t>substitusyonlarının</a:t>
            </a:r>
            <a:r>
              <a:rPr lang="tr-TR" dirty="0"/>
              <a:t> olma olasılıklarını yansıtır.</a:t>
            </a:r>
          </a:p>
          <a:p>
            <a:endParaRPr lang="tr-TR" dirty="0"/>
          </a:p>
        </p:txBody>
      </p:sp>
    </p:spTree>
    <p:extLst>
      <p:ext uri="{BB962C8B-B14F-4D97-AF65-F5344CB8AC3E}">
        <p14:creationId xmlns:p14="http://schemas.microsoft.com/office/powerpoint/2010/main" val="2960109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SKOR FONKSİYONLARI</a:t>
            </a:r>
          </a:p>
        </p:txBody>
      </p:sp>
      <p:sp>
        <p:nvSpPr>
          <p:cNvPr id="3" name="İçerik Yer Tutucusu 2"/>
          <p:cNvSpPr>
            <a:spLocks noGrp="1"/>
          </p:cNvSpPr>
          <p:nvPr>
            <p:ph sz="quarter" idx="1"/>
          </p:nvPr>
        </p:nvSpPr>
        <p:spPr/>
        <p:txBody>
          <a:bodyPr/>
          <a:lstStyle/>
          <a:p>
            <a:endParaRPr lang="tr-TR" dirty="0" smtClean="0"/>
          </a:p>
          <a:p>
            <a:r>
              <a:rPr lang="tr-TR" dirty="0" smtClean="0"/>
              <a:t>PAM </a:t>
            </a:r>
            <a:r>
              <a:rPr lang="tr-TR" dirty="0"/>
              <a:t>matrisi (</a:t>
            </a:r>
            <a:r>
              <a:rPr lang="tr-TR" i="1" dirty="0"/>
              <a:t>Point </a:t>
            </a:r>
            <a:r>
              <a:rPr lang="tr-TR" i="1" dirty="0" err="1"/>
              <a:t>accepted</a:t>
            </a:r>
            <a:r>
              <a:rPr lang="tr-TR" i="1" dirty="0"/>
              <a:t> </a:t>
            </a:r>
            <a:r>
              <a:rPr lang="tr-TR" i="1" dirty="0" err="1"/>
              <a:t>mutation</a:t>
            </a:r>
            <a:r>
              <a:rPr lang="tr-TR" dirty="0"/>
              <a:t>, noktasal olarak kabul edilmiş mutasyon) olarak adlandırılan bir grup matris, belli amino asit mutasyonlarının olma hızları ve olasılıklarını içerir (bu matrisler Margaret </a:t>
            </a:r>
            <a:r>
              <a:rPr lang="tr-TR" dirty="0" err="1"/>
              <a:t>Dayhoff</a:t>
            </a:r>
            <a:r>
              <a:rPr lang="tr-TR" dirty="0"/>
              <a:t> tarafından tanımlanmış olduğu için bazen "</a:t>
            </a:r>
            <a:r>
              <a:rPr lang="tr-TR" dirty="0" err="1"/>
              <a:t>Dayhoff</a:t>
            </a:r>
            <a:r>
              <a:rPr lang="tr-TR" dirty="0"/>
              <a:t> matrisleri" olarak da </a:t>
            </a:r>
            <a:r>
              <a:rPr lang="tr-TR" dirty="0" err="1"/>
              <a:t>adlandrılır</a:t>
            </a:r>
            <a:r>
              <a:rPr lang="tr-TR" dirty="0"/>
              <a:t>).</a:t>
            </a:r>
          </a:p>
          <a:p>
            <a:endParaRPr lang="tr-TR" dirty="0"/>
          </a:p>
        </p:txBody>
      </p:sp>
    </p:spTree>
    <p:extLst>
      <p:ext uri="{BB962C8B-B14F-4D97-AF65-F5344CB8AC3E}">
        <p14:creationId xmlns:p14="http://schemas.microsoft.com/office/powerpoint/2010/main" val="569251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SKOR FONKSİYONLARI</a:t>
            </a:r>
          </a:p>
        </p:txBody>
      </p:sp>
      <p:sp>
        <p:nvSpPr>
          <p:cNvPr id="3" name="İçerik Yer Tutucusu 2"/>
          <p:cNvSpPr>
            <a:spLocks noGrp="1"/>
          </p:cNvSpPr>
          <p:nvPr>
            <p:ph sz="quarter" idx="1"/>
          </p:nvPr>
        </p:nvSpPr>
        <p:spPr>
          <a:xfrm>
            <a:off x="457200" y="1600200"/>
            <a:ext cx="8075240" cy="4873752"/>
          </a:xfrm>
        </p:spPr>
        <p:txBody>
          <a:bodyPr/>
          <a:lstStyle/>
          <a:p>
            <a:endParaRPr lang="tr-TR" dirty="0" smtClean="0"/>
          </a:p>
          <a:p>
            <a:r>
              <a:rPr lang="en-US" dirty="0" err="1" smtClean="0"/>
              <a:t>Sık</a:t>
            </a:r>
            <a:r>
              <a:rPr lang="en-US" dirty="0" smtClean="0"/>
              <a:t> </a:t>
            </a:r>
            <a:r>
              <a:rPr lang="en-US" dirty="0" err="1"/>
              <a:t>kullanılan</a:t>
            </a:r>
            <a:r>
              <a:rPr lang="en-US" dirty="0"/>
              <a:t> </a:t>
            </a:r>
            <a:r>
              <a:rPr lang="en-US" dirty="0" err="1"/>
              <a:t>başka</a:t>
            </a:r>
            <a:r>
              <a:rPr lang="en-US" dirty="0"/>
              <a:t> </a:t>
            </a:r>
            <a:r>
              <a:rPr lang="en-US" dirty="0" err="1"/>
              <a:t>bir</a:t>
            </a:r>
            <a:r>
              <a:rPr lang="en-US" dirty="0"/>
              <a:t> </a:t>
            </a:r>
            <a:r>
              <a:rPr lang="en-US" dirty="0" err="1"/>
              <a:t>grup</a:t>
            </a:r>
            <a:r>
              <a:rPr lang="en-US" dirty="0"/>
              <a:t> </a:t>
            </a:r>
            <a:r>
              <a:rPr lang="en-US" dirty="0" err="1"/>
              <a:t>matris</a:t>
            </a:r>
            <a:r>
              <a:rPr lang="en-US" dirty="0"/>
              <a:t> </a:t>
            </a:r>
            <a:r>
              <a:rPr lang="en-US" dirty="0" err="1"/>
              <a:t>ise</a:t>
            </a:r>
            <a:r>
              <a:rPr lang="en-US" dirty="0"/>
              <a:t> BLOSUM (</a:t>
            </a:r>
            <a:r>
              <a:rPr lang="en-US" i="1" dirty="0"/>
              <a:t>Blocks Substitution Matrix</a:t>
            </a:r>
            <a:r>
              <a:rPr lang="en-US" dirty="0"/>
              <a:t> </a:t>
            </a:r>
            <a:r>
              <a:rPr lang="en-US" dirty="0" err="1"/>
              <a:t>blok</a:t>
            </a:r>
            <a:r>
              <a:rPr lang="en-US" dirty="0"/>
              <a:t> </a:t>
            </a:r>
            <a:r>
              <a:rPr lang="en-US" dirty="0" err="1"/>
              <a:t>substitusyon</a:t>
            </a:r>
            <a:r>
              <a:rPr lang="en-US" dirty="0"/>
              <a:t> </a:t>
            </a:r>
            <a:r>
              <a:rPr lang="en-US" dirty="0" err="1"/>
              <a:t>matrisi</a:t>
            </a:r>
            <a:r>
              <a:rPr lang="en-US" dirty="0"/>
              <a:t>) </a:t>
            </a:r>
            <a:r>
              <a:rPr lang="en-US" dirty="0" err="1"/>
              <a:t>olarak</a:t>
            </a:r>
            <a:r>
              <a:rPr lang="en-US" dirty="0"/>
              <a:t> </a:t>
            </a:r>
            <a:r>
              <a:rPr lang="en-US" dirty="0" err="1"/>
              <a:t>adlandırılır</a:t>
            </a:r>
            <a:r>
              <a:rPr lang="en-US" dirty="0"/>
              <a:t>, </a:t>
            </a:r>
            <a:r>
              <a:rPr lang="en-US" dirty="0" err="1"/>
              <a:t>bunlar</a:t>
            </a:r>
            <a:r>
              <a:rPr lang="en-US" dirty="0"/>
              <a:t> </a:t>
            </a:r>
            <a:r>
              <a:rPr lang="en-US" dirty="0" err="1"/>
              <a:t>empirik</a:t>
            </a:r>
            <a:r>
              <a:rPr lang="en-US" dirty="0"/>
              <a:t> </a:t>
            </a:r>
            <a:r>
              <a:rPr lang="en-US" dirty="0" err="1"/>
              <a:t>olarak</a:t>
            </a:r>
            <a:r>
              <a:rPr lang="en-US" dirty="0"/>
              <a:t> </a:t>
            </a:r>
            <a:r>
              <a:rPr lang="en-US" dirty="0" err="1"/>
              <a:t>gözlemlenmiş</a:t>
            </a:r>
            <a:r>
              <a:rPr lang="en-US" dirty="0"/>
              <a:t> </a:t>
            </a:r>
            <a:r>
              <a:rPr lang="en-US" dirty="0" err="1"/>
              <a:t>substitusyon</a:t>
            </a:r>
            <a:r>
              <a:rPr lang="en-US" dirty="0"/>
              <a:t> </a:t>
            </a:r>
            <a:r>
              <a:rPr lang="en-US" dirty="0" err="1"/>
              <a:t>olasılıklarını</a:t>
            </a:r>
            <a:r>
              <a:rPr lang="en-US" dirty="0"/>
              <a:t> </a:t>
            </a:r>
            <a:r>
              <a:rPr lang="en-US" dirty="0" err="1"/>
              <a:t>kodlar</a:t>
            </a:r>
            <a:r>
              <a:rPr lang="en-US" dirty="0"/>
              <a:t>. Her </a:t>
            </a:r>
            <a:r>
              <a:rPr lang="en-US" dirty="0" err="1"/>
              <a:t>iki</a:t>
            </a:r>
            <a:r>
              <a:rPr lang="en-US" dirty="0"/>
              <a:t> tip </a:t>
            </a:r>
            <a:r>
              <a:rPr lang="en-US" dirty="0" err="1"/>
              <a:t>matrislerin</a:t>
            </a:r>
            <a:r>
              <a:rPr lang="en-US" dirty="0"/>
              <a:t> </a:t>
            </a:r>
            <a:r>
              <a:rPr lang="en-US" dirty="0" err="1"/>
              <a:t>varyantları</a:t>
            </a:r>
            <a:r>
              <a:rPr lang="en-US" dirty="0"/>
              <a:t>, </a:t>
            </a:r>
            <a:r>
              <a:rPr lang="en-US" dirty="0" err="1"/>
              <a:t>farklı</a:t>
            </a:r>
            <a:r>
              <a:rPr lang="en-US" dirty="0"/>
              <a:t> </a:t>
            </a:r>
            <a:r>
              <a:rPr lang="en-US" dirty="0" err="1"/>
              <a:t>düzeylerde</a:t>
            </a:r>
            <a:r>
              <a:rPr lang="en-US" dirty="0"/>
              <a:t> </a:t>
            </a:r>
            <a:r>
              <a:rPr lang="en-US" dirty="0" err="1"/>
              <a:t>ıraksama</a:t>
            </a:r>
            <a:r>
              <a:rPr lang="en-US" dirty="0"/>
              <a:t> </a:t>
            </a:r>
            <a:r>
              <a:rPr lang="en-US" dirty="0" err="1"/>
              <a:t>göstermiş</a:t>
            </a:r>
            <a:r>
              <a:rPr lang="en-US" dirty="0"/>
              <a:t> </a:t>
            </a:r>
            <a:r>
              <a:rPr lang="en-US" dirty="0" err="1"/>
              <a:t>dizilerin</a:t>
            </a:r>
            <a:r>
              <a:rPr lang="en-US" dirty="0"/>
              <a:t> </a:t>
            </a:r>
            <a:r>
              <a:rPr lang="en-US" dirty="0" err="1"/>
              <a:t>tayininde</a:t>
            </a:r>
            <a:r>
              <a:rPr lang="en-US" dirty="0"/>
              <a:t> </a:t>
            </a:r>
            <a:r>
              <a:rPr lang="en-US" dirty="0" err="1"/>
              <a:t>kullanılır</a:t>
            </a:r>
            <a:r>
              <a:rPr lang="en-US" dirty="0"/>
              <a:t>. </a:t>
            </a:r>
            <a:endParaRPr lang="tr-TR" dirty="0"/>
          </a:p>
        </p:txBody>
      </p:sp>
    </p:spTree>
    <p:extLst>
      <p:ext uri="{BB962C8B-B14F-4D97-AF65-F5344CB8AC3E}">
        <p14:creationId xmlns:p14="http://schemas.microsoft.com/office/powerpoint/2010/main" val="416045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7467600" cy="792088"/>
          </a:xfrm>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a:xfrm>
            <a:off x="467544" y="980728"/>
            <a:ext cx="7467600" cy="5305800"/>
          </a:xfrm>
        </p:spPr>
        <p:txBody>
          <a:bodyPr/>
          <a:lstStyle/>
          <a:p>
            <a:r>
              <a:rPr lang="en-US" sz="2200" dirty="0" err="1"/>
              <a:t>Proteinler</a:t>
            </a:r>
            <a:r>
              <a:rPr lang="en-US" sz="2200" dirty="0"/>
              <a:t> amino </a:t>
            </a:r>
            <a:r>
              <a:rPr lang="en-US" sz="2200" dirty="0" err="1"/>
              <a:t>asitlerin</a:t>
            </a:r>
            <a:r>
              <a:rPr lang="en-US" sz="2200" dirty="0"/>
              <a:t> </a:t>
            </a:r>
            <a:r>
              <a:rPr lang="en-US" sz="2200" dirty="0" err="1"/>
              <a:t>uzun</a:t>
            </a:r>
            <a:r>
              <a:rPr lang="en-US" sz="2200" dirty="0"/>
              <a:t> </a:t>
            </a:r>
            <a:r>
              <a:rPr lang="en-US" sz="2200" dirty="0" err="1"/>
              <a:t>birer</a:t>
            </a:r>
            <a:r>
              <a:rPr lang="en-US" sz="2200" dirty="0"/>
              <a:t> </a:t>
            </a:r>
            <a:r>
              <a:rPr lang="en-US" sz="2200" dirty="0" err="1"/>
              <a:t>dizileridir</a:t>
            </a:r>
            <a:r>
              <a:rPr lang="en-US" sz="2200" dirty="0" smtClean="0"/>
              <a:t>.</a:t>
            </a:r>
            <a:r>
              <a:rPr lang="tr-TR" sz="2200" dirty="0"/>
              <a:t> </a:t>
            </a:r>
            <a:endParaRPr lang="tr-TR" sz="2200" dirty="0" smtClean="0"/>
          </a:p>
          <a:p>
            <a:pPr marL="0" indent="0">
              <a:buNone/>
            </a:pPr>
            <a:r>
              <a:rPr lang="en-US" sz="2200" dirty="0" smtClean="0"/>
              <a:t>Amino </a:t>
            </a:r>
            <a:r>
              <a:rPr lang="en-US" sz="2200" dirty="0" err="1"/>
              <a:t>asit</a:t>
            </a:r>
            <a:r>
              <a:rPr lang="en-US" sz="2200" dirty="0"/>
              <a:t> </a:t>
            </a:r>
            <a:r>
              <a:rPr lang="en-US" sz="2200" dirty="0" err="1"/>
              <a:t>dizisi</a:t>
            </a:r>
            <a:r>
              <a:rPr lang="en-US" sz="2200" dirty="0"/>
              <a:t>  </a:t>
            </a:r>
            <a:r>
              <a:rPr lang="en-US" sz="2200" dirty="0" err="1"/>
              <a:t>gibi</a:t>
            </a:r>
            <a:r>
              <a:rPr lang="en-US" sz="2200" dirty="0"/>
              <a:t> </a:t>
            </a:r>
            <a:r>
              <a:rPr lang="en-US" sz="2200" dirty="0" err="1"/>
              <a:t>bir</a:t>
            </a:r>
            <a:r>
              <a:rPr lang="en-US" sz="2200" dirty="0"/>
              <a:t> </a:t>
            </a:r>
            <a:r>
              <a:rPr lang="en-US" sz="2200" dirty="0" err="1"/>
              <a:t>alfabe</a:t>
            </a:r>
            <a:r>
              <a:rPr lang="en-US" sz="2200" dirty="0"/>
              <a:t> </a:t>
            </a:r>
            <a:r>
              <a:rPr lang="en-US" sz="2200" dirty="0" err="1"/>
              <a:t>ile</a:t>
            </a:r>
            <a:r>
              <a:rPr lang="en-US" sz="2200" dirty="0"/>
              <a:t> </a:t>
            </a:r>
            <a:r>
              <a:rPr lang="en-US" sz="2200" dirty="0" err="1"/>
              <a:t>harfleri</a:t>
            </a:r>
            <a:r>
              <a:rPr lang="en-US" sz="2200" dirty="0"/>
              <a:t> </a:t>
            </a:r>
            <a:r>
              <a:rPr lang="en-US" sz="2200" dirty="0" err="1"/>
              <a:t>bitişik</a:t>
            </a:r>
            <a:r>
              <a:rPr lang="en-US" sz="2200" dirty="0"/>
              <a:t> </a:t>
            </a:r>
            <a:r>
              <a:rPr lang="en-US" sz="2200" dirty="0" err="1"/>
              <a:t>olarak</a:t>
            </a:r>
            <a:r>
              <a:rPr lang="en-US" sz="2200" dirty="0"/>
              <a:t> </a:t>
            </a:r>
            <a:r>
              <a:rPr lang="en-US" sz="2200" dirty="0" err="1"/>
              <a:t>yazılmış</a:t>
            </a:r>
            <a:r>
              <a:rPr lang="en-US" sz="2200" dirty="0"/>
              <a:t> </a:t>
            </a:r>
            <a:r>
              <a:rPr lang="en-US" sz="2200" dirty="0" err="1"/>
              <a:t>bir</a:t>
            </a:r>
            <a:r>
              <a:rPr lang="en-US" sz="2200" dirty="0"/>
              <a:t> </a:t>
            </a:r>
            <a:r>
              <a:rPr lang="en-US" sz="2200" dirty="0" err="1"/>
              <a:t>yazı</a:t>
            </a:r>
            <a:r>
              <a:rPr lang="en-US" sz="2200" dirty="0"/>
              <a:t> </a:t>
            </a:r>
            <a:r>
              <a:rPr lang="en-US" sz="2200" dirty="0" err="1"/>
              <a:t>olarak</a:t>
            </a:r>
            <a:r>
              <a:rPr lang="en-US" sz="2200" dirty="0"/>
              <a:t> </a:t>
            </a:r>
            <a:r>
              <a:rPr lang="en-US" sz="2200" dirty="0" err="1"/>
              <a:t>görülebilir</a:t>
            </a:r>
            <a:r>
              <a:rPr lang="en-US" sz="2200" dirty="0"/>
              <a:t>. </a:t>
            </a:r>
            <a:endParaRPr lang="tr-TR" sz="2200" dirty="0"/>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105" y="2204864"/>
            <a:ext cx="226695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523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a:t>Dizilim hizalamanın temel yaklaşımı, farklı </a:t>
            </a:r>
          </a:p>
          <a:p>
            <a:pPr marL="0" indent="0">
              <a:buNone/>
            </a:pPr>
            <a:r>
              <a:rPr lang="tr-TR" dirty="0" smtClean="0"/>
              <a:t>DNA</a:t>
            </a:r>
            <a:r>
              <a:rPr lang="tr-TR" dirty="0"/>
              <a:t>, RNA veya protein dizilimlerinin [</a:t>
            </a:r>
            <a:r>
              <a:rPr lang="tr-TR" dirty="0" err="1"/>
              <a:t>sequence</a:t>
            </a:r>
            <a:r>
              <a:rPr lang="tr-TR" dirty="0"/>
              <a:t>] birbirine en çok benzeyen bölgelerinin saptanmasıdır. </a:t>
            </a:r>
            <a:endParaRPr lang="tr-TR" dirty="0" smtClean="0"/>
          </a:p>
          <a:p>
            <a:pPr marL="0" indent="0">
              <a:buNone/>
            </a:pPr>
            <a:endParaRPr lang="tr-TR" dirty="0" smtClean="0"/>
          </a:p>
          <a:p>
            <a:r>
              <a:rPr lang="tr-TR" dirty="0" smtClean="0"/>
              <a:t>Bu </a:t>
            </a:r>
            <a:r>
              <a:rPr lang="tr-TR" dirty="0"/>
              <a:t>şekilde biyolojik bir fonksiyonu olabilecek </a:t>
            </a:r>
            <a:endParaRPr lang="tr-TR" dirty="0" smtClean="0"/>
          </a:p>
          <a:p>
            <a:pPr marL="0" indent="0">
              <a:buNone/>
            </a:pPr>
            <a:r>
              <a:rPr lang="tr-TR" dirty="0" smtClean="0"/>
              <a:t>bölgeleri </a:t>
            </a:r>
            <a:r>
              <a:rPr lang="tr-TR" dirty="0"/>
              <a:t>tespit edilebilir veya bir deney sonucunda elde </a:t>
            </a:r>
            <a:r>
              <a:rPr lang="tr-TR" dirty="0" smtClean="0"/>
              <a:t>edilen </a:t>
            </a:r>
            <a:r>
              <a:rPr lang="tr-TR" dirty="0"/>
              <a:t>DNA veya protein diziliminin hangi gen ve organizmaya ait </a:t>
            </a:r>
            <a:r>
              <a:rPr lang="tr-TR" dirty="0" smtClean="0"/>
              <a:t>olduğu </a:t>
            </a:r>
            <a:r>
              <a:rPr lang="tr-TR" dirty="0"/>
              <a:t>büyük ölçüde </a:t>
            </a:r>
            <a:r>
              <a:rPr lang="tr-TR" dirty="0" smtClean="0"/>
              <a:t>saptanabilir. </a:t>
            </a:r>
            <a:endParaRPr lang="tr-TR" dirty="0"/>
          </a:p>
        </p:txBody>
      </p:sp>
    </p:spTree>
    <p:extLst>
      <p:ext uri="{BB962C8B-B14F-4D97-AF65-F5344CB8AC3E}">
        <p14:creationId xmlns:p14="http://schemas.microsoft.com/office/powerpoint/2010/main" val="130871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a:xfrm>
            <a:off x="457200" y="1600200"/>
            <a:ext cx="8507288" cy="4873752"/>
          </a:xfrm>
        </p:spPr>
        <p:txBody>
          <a:bodyPr/>
          <a:lstStyle/>
          <a:p>
            <a:r>
              <a:rPr lang="tr-TR" dirty="0" smtClean="0"/>
              <a:t>Örnek bir hizalama</a:t>
            </a:r>
          </a:p>
          <a:p>
            <a:endParaRPr lang="tr-TR" dirty="0" smtClean="0"/>
          </a:p>
          <a:p>
            <a:pPr marL="0" indent="0">
              <a:buNone/>
            </a:pPr>
            <a:r>
              <a:rPr lang="tr-TR" dirty="0" smtClean="0"/>
              <a:t>GCACATATGGAAACC</a:t>
            </a:r>
            <a:endParaRPr lang="tr-TR" dirty="0"/>
          </a:p>
          <a:p>
            <a:pPr marL="0" indent="0">
              <a:buNone/>
            </a:pPr>
            <a:r>
              <a:rPr lang="tr-TR" dirty="0"/>
              <a:t>||||||---|||||*</a:t>
            </a:r>
          </a:p>
          <a:p>
            <a:pPr marL="0" indent="0">
              <a:buNone/>
            </a:pPr>
            <a:r>
              <a:rPr lang="tr-TR" dirty="0"/>
              <a:t>GCACAT---</a:t>
            </a:r>
            <a:r>
              <a:rPr lang="tr-TR" dirty="0" smtClean="0"/>
              <a:t>GAAACT</a:t>
            </a:r>
          </a:p>
          <a:p>
            <a:pPr marL="0" indent="0">
              <a:buNone/>
            </a:pPr>
            <a:endParaRPr lang="tr-TR" dirty="0"/>
          </a:p>
          <a:p>
            <a:pPr marL="0" indent="0">
              <a:buNone/>
            </a:pPr>
            <a:r>
              <a:rPr lang="tr-TR" dirty="0"/>
              <a:t>GCACATATGGAAACC </a:t>
            </a:r>
            <a:r>
              <a:rPr lang="tr-TR" dirty="0" smtClean="0"/>
              <a:t>dizilimi ile</a:t>
            </a:r>
            <a:r>
              <a:rPr lang="tr-TR" dirty="0"/>
              <a:t> GCACATGAAACT diziliminin hizalanmış şeklini </a:t>
            </a:r>
            <a:r>
              <a:rPr lang="tr-TR" dirty="0" smtClean="0"/>
              <a:t>verilmiştir. </a:t>
            </a:r>
            <a:r>
              <a:rPr lang="tr-TR" dirty="0"/>
              <a:t>İ</a:t>
            </a:r>
            <a:r>
              <a:rPr lang="tr-TR" dirty="0" smtClean="0"/>
              <a:t>kinci </a:t>
            </a:r>
            <a:r>
              <a:rPr lang="tr-TR" dirty="0"/>
              <a:t>dizilimin ortasında 3 bazlık bir bölümün </a:t>
            </a:r>
            <a:r>
              <a:rPr lang="tr-TR" dirty="0" smtClean="0"/>
              <a:t>silindiği </a:t>
            </a:r>
            <a:r>
              <a:rPr lang="tr-TR" dirty="0"/>
              <a:t>[</a:t>
            </a:r>
            <a:r>
              <a:rPr lang="tr-TR" dirty="0" err="1"/>
              <a:t>deletion</a:t>
            </a:r>
            <a:r>
              <a:rPr lang="tr-TR" dirty="0"/>
              <a:t>] ve sonundaki bazın da değişime </a:t>
            </a:r>
            <a:r>
              <a:rPr lang="tr-TR" dirty="0" smtClean="0"/>
              <a:t>uğradığı[</a:t>
            </a:r>
            <a:r>
              <a:rPr lang="tr-TR" dirty="0" err="1" smtClean="0"/>
              <a:t>mutation</a:t>
            </a:r>
            <a:r>
              <a:rPr lang="tr-TR" dirty="0"/>
              <a:t>] </a:t>
            </a:r>
            <a:r>
              <a:rPr lang="tr-TR" dirty="0" smtClean="0"/>
              <a:t>görülmektedir.</a:t>
            </a:r>
            <a:endParaRPr lang="tr-TR" dirty="0"/>
          </a:p>
          <a:p>
            <a:pPr marL="0" indent="0">
              <a:buNone/>
            </a:pPr>
            <a:endParaRPr lang="tr-TR" dirty="0"/>
          </a:p>
        </p:txBody>
      </p:sp>
    </p:spTree>
    <p:extLst>
      <p:ext uri="{BB962C8B-B14F-4D97-AF65-F5344CB8AC3E}">
        <p14:creationId xmlns:p14="http://schemas.microsoft.com/office/powerpoint/2010/main" val="3910893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260648"/>
            <a:ext cx="7467600" cy="1143000"/>
          </a:xfrm>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smtClean="0"/>
              <a:t>Hizalama iki farklı çatı altında düşünülür.</a:t>
            </a:r>
          </a:p>
          <a:p>
            <a:r>
              <a:rPr lang="tr-TR" b="1" dirty="0" smtClean="0"/>
              <a:t>Bunlardan ilki;</a:t>
            </a:r>
          </a:p>
          <a:p>
            <a:pPr marL="0" indent="0">
              <a:buNone/>
            </a:pPr>
            <a:r>
              <a:rPr lang="tr-TR" dirty="0" smtClean="0"/>
              <a:t>Literatürde </a:t>
            </a:r>
            <a:r>
              <a:rPr lang="tr-TR" dirty="0"/>
              <a:t>hakkında</a:t>
            </a:r>
            <a:r>
              <a:rPr lang="tr-TR" dirty="0" smtClean="0"/>
              <a:t> neredeyse </a:t>
            </a:r>
            <a:r>
              <a:rPr lang="tr-TR" dirty="0"/>
              <a:t>hiç bir </a:t>
            </a:r>
            <a:r>
              <a:rPr lang="tr-TR" dirty="0" smtClean="0"/>
              <a:t>bilginin olmadığı </a:t>
            </a:r>
            <a:r>
              <a:rPr lang="tr-TR" dirty="0"/>
              <a:t>bir canlı türünün çalışılması olarak </a:t>
            </a:r>
            <a:r>
              <a:rPr lang="tr-TR" dirty="0" smtClean="0"/>
              <a:t>düşünülebilir. </a:t>
            </a:r>
            <a:r>
              <a:rPr lang="tr-TR" dirty="0"/>
              <a:t>Bu türe ilişkin genomun </a:t>
            </a:r>
            <a:r>
              <a:rPr lang="tr-TR" dirty="0" smtClean="0"/>
              <a:t>tamamı ya </a:t>
            </a:r>
            <a:r>
              <a:rPr lang="tr-TR" dirty="0"/>
              <a:t>da bir </a:t>
            </a:r>
            <a:r>
              <a:rPr lang="tr-TR" dirty="0" smtClean="0"/>
              <a:t>kısmı </a:t>
            </a:r>
            <a:r>
              <a:rPr lang="tr-TR" dirty="0"/>
              <a:t>bilinen diğer organizmalarla </a:t>
            </a:r>
            <a:r>
              <a:rPr lang="tr-TR" dirty="0" smtClean="0"/>
              <a:t>kıyaslanarak hangi </a:t>
            </a:r>
            <a:r>
              <a:rPr lang="tr-TR" dirty="0"/>
              <a:t>cinse ait </a:t>
            </a:r>
            <a:r>
              <a:rPr lang="tr-TR" dirty="0" smtClean="0"/>
              <a:t>olduğu </a:t>
            </a:r>
            <a:r>
              <a:rPr lang="tr-TR" dirty="0"/>
              <a:t>tahmin </a:t>
            </a:r>
            <a:r>
              <a:rPr lang="tr-TR" dirty="0" smtClean="0"/>
              <a:t>edilebilir  </a:t>
            </a:r>
            <a:r>
              <a:rPr lang="tr-TR" dirty="0"/>
              <a:t>ya da </a:t>
            </a:r>
            <a:r>
              <a:rPr lang="tr-TR" dirty="0" smtClean="0"/>
              <a:t>fonksiyonu bilinmeyen </a:t>
            </a:r>
            <a:r>
              <a:rPr lang="tr-TR" dirty="0"/>
              <a:t>bir gen ile fonksiyonu bilinen diğer genlerdeki ortak </a:t>
            </a:r>
            <a:r>
              <a:rPr lang="tr-TR" dirty="0" smtClean="0"/>
              <a:t>motifler bulunarak </a:t>
            </a:r>
            <a:r>
              <a:rPr lang="tr-TR" dirty="0"/>
              <a:t>o genin işleyişi ve amacına ilişkin bir </a:t>
            </a:r>
            <a:r>
              <a:rPr lang="tr-TR" dirty="0" smtClean="0"/>
              <a:t>çıkarım elde edilebilir.</a:t>
            </a:r>
            <a:endParaRPr lang="tr-TR" dirty="0"/>
          </a:p>
        </p:txBody>
      </p:sp>
    </p:spTree>
    <p:extLst>
      <p:ext uri="{BB962C8B-B14F-4D97-AF65-F5344CB8AC3E}">
        <p14:creationId xmlns:p14="http://schemas.microsoft.com/office/powerpoint/2010/main" val="4111571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b="1" dirty="0" smtClean="0"/>
              <a:t>İkincisi ise;</a:t>
            </a:r>
          </a:p>
          <a:p>
            <a:pPr marL="0" indent="0">
              <a:buNone/>
            </a:pPr>
            <a:r>
              <a:rPr lang="tr-TR" dirty="0"/>
              <a:t>G</a:t>
            </a:r>
            <a:r>
              <a:rPr lang="tr-TR" dirty="0" smtClean="0"/>
              <a:t>enomu </a:t>
            </a:r>
            <a:r>
              <a:rPr lang="tr-TR" dirty="0"/>
              <a:t>zaten bilinen bir organizmayla </a:t>
            </a:r>
            <a:r>
              <a:rPr lang="tr-TR" dirty="0" smtClean="0"/>
              <a:t>yapılan çalışmalar </a:t>
            </a:r>
            <a:r>
              <a:rPr lang="tr-TR" dirty="0"/>
              <a:t>olarak </a:t>
            </a:r>
            <a:r>
              <a:rPr lang="tr-TR" dirty="0" smtClean="0"/>
              <a:t>düşünülebilir. </a:t>
            </a:r>
            <a:r>
              <a:rPr lang="tr-TR" dirty="0"/>
              <a:t>Bu tarz çalışmalarda dizilim hizalama kullanarak elimizdeki DNA veya protein dizilim parçalarının hangi gene ait olduğunu hızlı bir şekilde tespit edebiliriz veya yine referans genom bilgisini kullanarak nerelerde ne tarz farklılıklar (değişim (/mutasyon [</a:t>
            </a:r>
            <a:r>
              <a:rPr lang="tr-TR" dirty="0" err="1"/>
              <a:t>deletion</a:t>
            </a:r>
            <a:r>
              <a:rPr lang="tr-TR" dirty="0"/>
              <a:t>]), silinme (/</a:t>
            </a:r>
            <a:r>
              <a:rPr lang="tr-TR" dirty="0" err="1"/>
              <a:t>delesyon</a:t>
            </a:r>
            <a:r>
              <a:rPr lang="tr-TR" dirty="0"/>
              <a:t> [</a:t>
            </a:r>
            <a:r>
              <a:rPr lang="tr-TR" dirty="0" err="1"/>
              <a:t>deletion</a:t>
            </a:r>
            <a:r>
              <a:rPr lang="tr-TR" dirty="0"/>
              <a:t>]) vb.) olduğunu saptayabilir ve böylelikle örneğin bir hastalığa neden olan değişimleri ortaya koyabiliriz.</a:t>
            </a:r>
          </a:p>
          <a:p>
            <a:endParaRPr lang="tr-TR" b="1" dirty="0"/>
          </a:p>
        </p:txBody>
      </p:sp>
    </p:spTree>
    <p:extLst>
      <p:ext uri="{BB962C8B-B14F-4D97-AF65-F5344CB8AC3E}">
        <p14:creationId xmlns:p14="http://schemas.microsoft.com/office/powerpoint/2010/main" val="561147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r>
              <a:rPr lang="tr-TR" dirty="0" smtClean="0"/>
              <a:t>DNA ve RNA dizilimlerinde herhangi bir bazın </a:t>
            </a:r>
          </a:p>
          <a:p>
            <a:pPr marL="0" indent="0">
              <a:buNone/>
            </a:pPr>
            <a:r>
              <a:rPr lang="tr-TR" dirty="0" smtClean="0"/>
              <a:t>karşına hang</a:t>
            </a:r>
            <a:r>
              <a:rPr lang="tr-TR" dirty="0" smtClean="0"/>
              <a:t>i bazın geleceği bilinir. Bu doğrultuda hayali </a:t>
            </a:r>
            <a:r>
              <a:rPr lang="tr-TR" dirty="0" err="1" smtClean="0"/>
              <a:t>skorlama</a:t>
            </a:r>
            <a:r>
              <a:rPr lang="tr-TR" dirty="0" smtClean="0"/>
              <a:t> tablosu hazırlanır. </a:t>
            </a:r>
          </a:p>
          <a:p>
            <a:pPr lvl="1">
              <a:buFont typeface="Wingdings" pitchFamily="2" charset="2"/>
              <a:buChar char="v"/>
            </a:pPr>
            <a:r>
              <a:rPr lang="tr-TR" dirty="0"/>
              <a:t>E</a:t>
            </a:r>
            <a:r>
              <a:rPr lang="tr-TR" sz="2400" dirty="0" smtClean="0"/>
              <a:t>ğer </a:t>
            </a:r>
            <a:r>
              <a:rPr lang="tr-TR" sz="2400" dirty="0"/>
              <a:t>bir bazın karşısına aynı baz gelirse bu bir bazlık hizalanmayı +1 ile </a:t>
            </a:r>
            <a:r>
              <a:rPr lang="tr-TR" sz="2400" dirty="0" smtClean="0"/>
              <a:t>ödüllendirebilir,</a:t>
            </a:r>
            <a:endParaRPr lang="tr-TR" sz="2400" dirty="0"/>
          </a:p>
          <a:p>
            <a:pPr lvl="1">
              <a:buFont typeface="Wingdings" pitchFamily="2" charset="2"/>
              <a:buChar char="v"/>
            </a:pPr>
            <a:r>
              <a:rPr lang="tr-TR" sz="2400" dirty="0" smtClean="0"/>
              <a:t>Eğer </a:t>
            </a:r>
            <a:r>
              <a:rPr lang="tr-TR" sz="2400" dirty="0"/>
              <a:t>pürinin karşısına pürin veya </a:t>
            </a:r>
            <a:r>
              <a:rPr lang="tr-TR" sz="2400" dirty="0" err="1"/>
              <a:t>pirimidinin</a:t>
            </a:r>
            <a:r>
              <a:rPr lang="tr-TR" sz="2400" dirty="0"/>
              <a:t> karşısına </a:t>
            </a:r>
            <a:r>
              <a:rPr lang="tr-TR" sz="2400" dirty="0" err="1"/>
              <a:t>pirimidin</a:t>
            </a:r>
            <a:r>
              <a:rPr lang="tr-TR" sz="2400" dirty="0"/>
              <a:t> geliyorsa bu hizalanmayı -1 ile </a:t>
            </a:r>
            <a:r>
              <a:rPr lang="tr-TR" sz="2400" dirty="0" smtClean="0"/>
              <a:t>cezalandırabilir,</a:t>
            </a:r>
          </a:p>
          <a:p>
            <a:pPr lvl="1">
              <a:buFont typeface="Wingdings" pitchFamily="2" charset="2"/>
              <a:buChar char="v"/>
            </a:pPr>
            <a:r>
              <a:rPr lang="tr-TR" sz="2400" dirty="0"/>
              <a:t>pürinin karşısına </a:t>
            </a:r>
            <a:r>
              <a:rPr lang="tr-TR" sz="2400" dirty="0" err="1"/>
              <a:t>pirimidin</a:t>
            </a:r>
            <a:r>
              <a:rPr lang="tr-TR" sz="2400" dirty="0"/>
              <a:t> veya tam tersi geliyorsa da bunu -2 </a:t>
            </a:r>
            <a:r>
              <a:rPr lang="tr-TR" sz="2400" dirty="0" smtClean="0"/>
              <a:t>ile cezalandırabiliriz. </a:t>
            </a:r>
            <a:endParaRPr lang="tr-TR" sz="2400" dirty="0"/>
          </a:p>
        </p:txBody>
      </p:sp>
    </p:spTree>
    <p:extLst>
      <p:ext uri="{BB962C8B-B14F-4D97-AF65-F5344CB8AC3E}">
        <p14:creationId xmlns:p14="http://schemas.microsoft.com/office/powerpoint/2010/main" val="3458178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cs typeface="Arial" pitchFamily="34" charset="0"/>
              </a:rPr>
              <a:t>DİZİ HİZALAMA</a:t>
            </a:r>
            <a:endParaRPr lang="tr-TR" dirty="0"/>
          </a:p>
        </p:txBody>
      </p:sp>
      <p:sp>
        <p:nvSpPr>
          <p:cNvPr id="3" name="İçerik Yer Tutucusu 2"/>
          <p:cNvSpPr>
            <a:spLocks noGrp="1"/>
          </p:cNvSpPr>
          <p:nvPr>
            <p:ph sz="quarter" idx="1"/>
          </p:nvPr>
        </p:nvSpPr>
        <p:spPr/>
        <p:txBody>
          <a:bodyPr/>
          <a:lstStyle/>
          <a:p>
            <a:pPr marL="0" indent="0">
              <a:buNone/>
            </a:pPr>
            <a:r>
              <a:rPr lang="tr-TR" dirty="0"/>
              <a:t>	</a:t>
            </a:r>
            <a:endParaRPr lang="tr-TR" dirty="0" smtClean="0"/>
          </a:p>
          <a:p>
            <a:pPr marL="0" indent="0">
              <a:buNone/>
            </a:pPr>
            <a:r>
              <a:rPr lang="tr-TR" dirty="0"/>
              <a:t>	</a:t>
            </a:r>
            <a:r>
              <a:rPr lang="tr-TR" dirty="0" smtClean="0"/>
              <a:t>		ATGTCC</a:t>
            </a:r>
            <a:endParaRPr lang="tr-TR" dirty="0"/>
          </a:p>
          <a:p>
            <a:pPr marL="0" indent="0">
              <a:buNone/>
            </a:pPr>
            <a:r>
              <a:rPr lang="tr-TR" dirty="0" smtClean="0"/>
              <a:t>			||*---</a:t>
            </a:r>
            <a:endParaRPr lang="tr-TR" dirty="0"/>
          </a:p>
          <a:p>
            <a:pPr marL="0" indent="0">
              <a:buNone/>
            </a:pPr>
            <a:r>
              <a:rPr lang="tr-TR" dirty="0" smtClean="0"/>
              <a:t>			ATC-</a:t>
            </a:r>
            <a:r>
              <a:rPr lang="tr-TR" dirty="0"/>
              <a:t>-</a:t>
            </a:r>
          </a:p>
          <a:p>
            <a:pPr marL="0" indent="0">
              <a:buNone/>
            </a:pPr>
            <a:endParaRPr lang="tr-TR" dirty="0" smtClean="0"/>
          </a:p>
          <a:p>
            <a:pPr marL="0" indent="0">
              <a:buNone/>
            </a:pPr>
            <a:r>
              <a:rPr lang="tr-TR" dirty="0" smtClean="0"/>
              <a:t>Yukarıdaki </a:t>
            </a:r>
            <a:r>
              <a:rPr lang="tr-TR" dirty="0"/>
              <a:t>gibi hizalamanın toplam puanı 0 olacaktır: iki bazın (A ve T) tam hizalanması (1+1 puan) ve bir </a:t>
            </a:r>
            <a:r>
              <a:rPr lang="tr-TR" dirty="0" err="1"/>
              <a:t>pirimidinin</a:t>
            </a:r>
            <a:r>
              <a:rPr lang="tr-TR" dirty="0"/>
              <a:t> (C) pürin ile hizalanması (G) (-2 puan) sonucu 1+1-2 = 0 puan</a:t>
            </a:r>
            <a:endParaRPr lang="tr-TR" dirty="0"/>
          </a:p>
        </p:txBody>
      </p:sp>
    </p:spTree>
    <p:extLst>
      <p:ext uri="{BB962C8B-B14F-4D97-AF65-F5344CB8AC3E}">
        <p14:creationId xmlns:p14="http://schemas.microsoft.com/office/powerpoint/2010/main" val="34758453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751</TotalTime>
  <Words>913</Words>
  <Application>Microsoft Office PowerPoint</Application>
  <PresentationFormat>Ekran Gösterisi (4:3)</PresentationFormat>
  <Paragraphs>112</Paragraphs>
  <Slides>26</Slides>
  <Notes>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Cumba</vt:lpstr>
      <vt:lpstr>DİZİ HİZALAMA ve BLOSUM62</vt:lpstr>
      <vt:lpstr>DİZİ HİZALAMA</vt:lpstr>
      <vt:lpstr>DİZİ HİZALAMA</vt:lpstr>
      <vt:lpstr>DİZİ HİZALAMA</vt:lpstr>
      <vt:lpstr>DİZİ HİZALAMA</vt:lpstr>
      <vt:lpstr>DİZİ HİZALAMA</vt:lpstr>
      <vt:lpstr>DİZİ HİZALAMA</vt:lpstr>
      <vt:lpstr>DİZİ HİZALAMA</vt:lpstr>
      <vt:lpstr>DİZİ HİZALAMA</vt:lpstr>
      <vt:lpstr>DİZİ HİZALAMA</vt:lpstr>
      <vt:lpstr>DİZİ HİZALAMA</vt:lpstr>
      <vt:lpstr>DİZİ HİZALAMA</vt:lpstr>
      <vt:lpstr>DİZİ HİZALAMA</vt:lpstr>
      <vt:lpstr>DİZİ HİZALAMA</vt:lpstr>
      <vt:lpstr>DİZİ HİZALAMA </vt:lpstr>
      <vt:lpstr>DİZİ HİZALAMA –HİZALAMA YÖNTEMLERİ </vt:lpstr>
      <vt:lpstr>DİZİ HİZALAMA –GLOBAL VE LOCAL HİZALAMALAR</vt:lpstr>
      <vt:lpstr>DİZİ HİZALAMA –GLOBAL VE LOCAL HİZALAMALAR</vt:lpstr>
      <vt:lpstr>DİZİ HİZALAMA –DİNAMİK PROGRAMLAMA</vt:lpstr>
      <vt:lpstr>DİZİ HİZALAMA –DİNAMİK PROGRAMLAMA</vt:lpstr>
      <vt:lpstr>DİZİ HİZALAMA –İLERLEMECİ YÖNTEMLER</vt:lpstr>
      <vt:lpstr>DİZİ HİZALAMA –İLERLEMECİ YÖNTEMLER</vt:lpstr>
      <vt:lpstr>DİZİ HİZALAMA –TEKRARLAYICI YÖNTEMLER</vt:lpstr>
      <vt:lpstr>SKOR FONKSİYONLARI</vt:lpstr>
      <vt:lpstr>SKOR FONKSİYONLARI</vt:lpstr>
      <vt:lpstr>SKOR FONKSİYONLARI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DİZİ HİZALAMA ve BLOSUM62</dc:title>
  <dc:creator>Toshiba8</dc:creator>
  <cp:lastModifiedBy>Toshiba8</cp:lastModifiedBy>
  <cp:revision>30</cp:revision>
  <dcterms:created xsi:type="dcterms:W3CDTF">2014-04-04T06:21:03Z</dcterms:created>
  <dcterms:modified xsi:type="dcterms:W3CDTF">2014-05-13T11:05:45Z</dcterms:modified>
</cp:coreProperties>
</file>