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3720DD-5B6D-40BF-8493-A6B52D484E6B}" type="datetimeFigureOut">
              <a:rPr lang="tr-TR" smtClean="0"/>
              <a:t>28.3.2014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3096344"/>
          </a:xfrm>
        </p:spPr>
        <p:txBody>
          <a:bodyPr/>
          <a:lstStyle/>
          <a:p>
            <a:r>
              <a:rPr lang="tr-TR" sz="6000" dirty="0" smtClean="0"/>
              <a:t/>
            </a:r>
            <a:br>
              <a:rPr lang="tr-TR" sz="6000" dirty="0" smtClean="0"/>
            </a:br>
            <a:r>
              <a:rPr lang="tr-TR" sz="6000" dirty="0"/>
              <a:t/>
            </a:r>
            <a:br>
              <a:rPr lang="tr-TR" sz="6000" dirty="0"/>
            </a:br>
            <a:r>
              <a:rPr lang="tr-TR" sz="6000" dirty="0" smtClean="0"/>
              <a:t/>
            </a:r>
            <a:br>
              <a:rPr lang="tr-TR" sz="6000" dirty="0" smtClean="0"/>
            </a:br>
            <a:r>
              <a:rPr lang="tr-TR" sz="6000" dirty="0"/>
              <a:t/>
            </a:r>
            <a:br>
              <a:rPr lang="tr-TR" sz="6000" dirty="0"/>
            </a:br>
            <a:r>
              <a:rPr lang="tr-TR" sz="6000" dirty="0" err="1" smtClean="0"/>
              <a:t>Clustal</a:t>
            </a:r>
            <a:r>
              <a:rPr lang="tr-TR" sz="6000" dirty="0" smtClean="0"/>
              <a:t> W Çoklu Dizi Hizalama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27309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26052" y="332656"/>
            <a:ext cx="8229600" cy="1051520"/>
          </a:xfrm>
        </p:spPr>
        <p:txBody>
          <a:bodyPr/>
          <a:lstStyle/>
          <a:p>
            <a:r>
              <a:rPr lang="tr-TR" sz="4000" dirty="0" smtClean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National</a:t>
            </a:r>
            <a:r>
              <a:rPr lang="tr-TR" dirty="0">
                <a:solidFill>
                  <a:schemeClr val="tx1"/>
                </a:solidFill>
              </a:rPr>
              <a:t> Center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Biotechnology</a:t>
            </a:r>
            <a:r>
              <a:rPr lang="tr-TR" dirty="0">
                <a:solidFill>
                  <a:schemeClr val="tx1"/>
                </a:solidFill>
              </a:rPr>
              <a:t> Information 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(</a:t>
            </a:r>
            <a:r>
              <a:rPr lang="tr-TR" dirty="0">
                <a:solidFill>
                  <a:schemeClr val="tx1"/>
                </a:solidFill>
              </a:rPr>
              <a:t>Ulusal </a:t>
            </a:r>
            <a:r>
              <a:rPr lang="tr-TR" dirty="0" err="1">
                <a:solidFill>
                  <a:schemeClr val="tx1"/>
                </a:solidFill>
              </a:rPr>
              <a:t>Biyoteknoloji</a:t>
            </a:r>
            <a:r>
              <a:rPr lang="tr-TR" dirty="0">
                <a:solidFill>
                  <a:schemeClr val="tx1"/>
                </a:solidFill>
              </a:rPr>
              <a:t> Bilgi Merkezi</a:t>
            </a:r>
            <a:r>
              <a:rPr lang="tr-TR" dirty="0" smtClean="0">
                <a:solidFill>
                  <a:schemeClr val="tx1"/>
                </a:solidFill>
              </a:rPr>
              <a:t>) sayfasından protein dizisi indirilir. 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138505" cy="326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74451" y="332656"/>
            <a:ext cx="8229600" cy="835496"/>
          </a:xfrm>
        </p:spPr>
        <p:txBody>
          <a:bodyPr/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608353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0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35496"/>
          </a:xfrm>
        </p:spPr>
        <p:txBody>
          <a:bodyPr/>
          <a:lstStyle/>
          <a:p>
            <a:r>
              <a:rPr lang="tr-TR" sz="4000" dirty="0" smtClean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200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35496"/>
          </a:xfrm>
        </p:spPr>
        <p:txBody>
          <a:bodyPr/>
          <a:lstStyle/>
          <a:p>
            <a:r>
              <a:rPr lang="tr-TR" sz="4000" dirty="0" smtClean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552728" cy="559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1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51520"/>
          </a:xfrm>
        </p:spPr>
        <p:txBody>
          <a:bodyPr/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345968" cy="47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5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/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190024" cy="519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67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35496"/>
          </a:xfrm>
        </p:spPr>
        <p:txBody>
          <a:bodyPr/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6" y="1268413"/>
            <a:ext cx="618426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5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31167"/>
          </a:xfrm>
        </p:spPr>
        <p:txBody>
          <a:bodyPr/>
          <a:lstStyle/>
          <a:p>
            <a:r>
              <a:rPr lang="tr-TR" sz="4000" dirty="0" smtClean="0">
                <a:latin typeface="Arial" pitchFamily="34" charset="0"/>
                <a:cs typeface="Arial" pitchFamily="34" charset="0"/>
              </a:rPr>
              <a:t>Çoklu Dizi Hizalama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55576" y="1628800"/>
            <a:ext cx="7920880" cy="3816424"/>
          </a:xfrm>
        </p:spPr>
        <p:txBody>
          <a:bodyPr/>
          <a:lstStyle/>
          <a:p>
            <a:pPr algn="l"/>
            <a:endParaRPr lang="tr-TR" dirty="0" smtClean="0"/>
          </a:p>
          <a:p>
            <a:pPr algn="l"/>
            <a:r>
              <a:rPr lang="tr-TR" dirty="0" smtClean="0"/>
              <a:t> </a:t>
            </a:r>
            <a:r>
              <a:rPr lang="tr-TR" dirty="0" smtClean="0">
                <a:solidFill>
                  <a:schemeClr val="tx1"/>
                </a:solidFill>
              </a:rPr>
              <a:t>Üç </a:t>
            </a:r>
            <a:r>
              <a:rPr lang="tr-TR" dirty="0">
                <a:solidFill>
                  <a:schemeClr val="tx1"/>
                </a:solidFill>
              </a:rPr>
              <a:t>ya da </a:t>
            </a:r>
            <a:r>
              <a:rPr lang="tr-TR" dirty="0" smtClean="0">
                <a:solidFill>
                  <a:schemeClr val="tx1"/>
                </a:solidFill>
              </a:rPr>
              <a:t>daha çok </a:t>
            </a:r>
            <a:r>
              <a:rPr lang="tr-TR" dirty="0">
                <a:solidFill>
                  <a:schemeClr val="tx1"/>
                </a:solidFill>
              </a:rPr>
              <a:t>biyolojik dizinin (genelde </a:t>
            </a:r>
            <a:r>
              <a:rPr lang="tr-TR" dirty="0" smtClean="0">
                <a:solidFill>
                  <a:schemeClr val="tx1"/>
                </a:solidFill>
              </a:rPr>
              <a:t>protein, </a:t>
            </a:r>
            <a:r>
              <a:rPr lang="tr-TR" dirty="0">
                <a:solidFill>
                  <a:schemeClr val="tx1"/>
                </a:solidFill>
              </a:rPr>
              <a:t>DNA </a:t>
            </a:r>
            <a:r>
              <a:rPr lang="tr-TR" dirty="0" smtClean="0">
                <a:solidFill>
                  <a:schemeClr val="tx1"/>
                </a:solidFill>
              </a:rPr>
              <a:t>veya RNA dizisinin) dizi hizalamasıdır.  Elde edilen dizi hizalamasından </a:t>
            </a:r>
            <a:r>
              <a:rPr lang="tr-TR" dirty="0" err="1" smtClean="0">
                <a:solidFill>
                  <a:schemeClr val="tx1"/>
                </a:solidFill>
              </a:rPr>
              <a:t>filogenetik</a:t>
            </a:r>
            <a:r>
              <a:rPr lang="tr-TR" dirty="0" smtClean="0">
                <a:solidFill>
                  <a:schemeClr val="tx1"/>
                </a:solidFill>
              </a:rPr>
              <a:t> analiz ile dizilerin evrimsel kökenleri değerlendirilir</a:t>
            </a:r>
            <a:r>
              <a:rPr lang="tr-TR" dirty="0">
                <a:solidFill>
                  <a:schemeClr val="tx1"/>
                </a:solidFill>
              </a:rPr>
              <a:t>. Üç veya daha çok dizinin elle hizalanması zor olduğu ve genelde çok zaman alıcı olduğu için hizalamaların üretim ve analizi için </a:t>
            </a:r>
            <a:r>
              <a:rPr lang="tr-TR" dirty="0" smtClean="0">
                <a:solidFill>
                  <a:schemeClr val="tx1"/>
                </a:solidFill>
              </a:rPr>
              <a:t>hesaplamalı </a:t>
            </a:r>
            <a:r>
              <a:rPr lang="tr-TR" dirty="0">
                <a:solidFill>
                  <a:schemeClr val="tx1"/>
                </a:solidFill>
              </a:rPr>
              <a:t>algoritmalar kullanılır</a:t>
            </a:r>
            <a:r>
              <a:rPr lang="tr-TR" dirty="0" smtClean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/>
          <a:lstStyle/>
          <a:p>
            <a:r>
              <a:rPr lang="tr-TR" sz="4000" dirty="0" smtClean="0">
                <a:latin typeface="Arial" pitchFamily="34" charset="0"/>
                <a:cs typeface="Arial" pitchFamily="34" charset="0"/>
              </a:rPr>
              <a:t>İlerlemeci Yöntemler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Çoklu dizi hizalamada en yaygın kullanılan yöntem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hiyerarşik veya ağaç yöntemi olarak da bilinen ilerleyici yöntemdir. </a:t>
            </a:r>
            <a:r>
              <a:rPr lang="tr-TR" dirty="0">
                <a:solidFill>
                  <a:schemeClr val="tx1"/>
                </a:solidFill>
              </a:rPr>
              <a:t> Bu yöntemde, </a:t>
            </a:r>
            <a:r>
              <a:rPr lang="tr-TR" dirty="0">
                <a:solidFill>
                  <a:schemeClr val="tx1"/>
                </a:solidFill>
              </a:rPr>
              <a:t>ç</a:t>
            </a:r>
            <a:r>
              <a:rPr lang="tr-TR" dirty="0" smtClean="0">
                <a:solidFill>
                  <a:schemeClr val="tx1"/>
                </a:solidFill>
              </a:rPr>
              <a:t>oklu </a:t>
            </a:r>
            <a:r>
              <a:rPr lang="tr-TR" dirty="0" smtClean="0">
                <a:solidFill>
                  <a:schemeClr val="tx1"/>
                </a:solidFill>
              </a:rPr>
              <a:t>dizi hizalamayı inşa </a:t>
            </a:r>
            <a:r>
              <a:rPr lang="tr-TR" dirty="0">
                <a:solidFill>
                  <a:schemeClr val="tx1"/>
                </a:solidFill>
              </a:rPr>
              <a:t>etmek için önce birbirine en benzer olan çiftten başlanır, sonra gittikçe daha az benzeşen çiftler eklenir. İlerleyici hizalama yöntemler, çok sayıda </a:t>
            </a:r>
            <a:r>
              <a:rPr lang="tr-TR" dirty="0" smtClean="0">
                <a:solidFill>
                  <a:schemeClr val="tx1"/>
                </a:solidFill>
              </a:rPr>
              <a:t>diziye </a:t>
            </a:r>
            <a:r>
              <a:rPr lang="tr-TR" dirty="0">
                <a:solidFill>
                  <a:schemeClr val="tx1"/>
                </a:solidFill>
              </a:rPr>
              <a:t>uygulanabilecek derecede verimli çalışırlar</a:t>
            </a:r>
            <a:r>
              <a:rPr lang="tr-TR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En popüler ilerleyici hizalama yöntemi </a:t>
            </a:r>
            <a:r>
              <a:rPr lang="tr-TR" dirty="0" err="1">
                <a:solidFill>
                  <a:schemeClr val="tx1"/>
                </a:solidFill>
              </a:rPr>
              <a:t>Clustal</a:t>
            </a:r>
            <a:r>
              <a:rPr lang="tr-TR" dirty="0">
                <a:solidFill>
                  <a:schemeClr val="tx1"/>
                </a:solidFill>
              </a:rPr>
              <a:t> ailesi olmuştur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>
                <a:solidFill>
                  <a:schemeClr val="tx1"/>
                </a:solidFill>
              </a:rPr>
              <a:t>özellikle ağırlıklı versiyonu olan </a:t>
            </a:r>
            <a:r>
              <a:rPr lang="tr-TR" dirty="0" err="1">
                <a:solidFill>
                  <a:schemeClr val="tx1"/>
                </a:solidFill>
              </a:rPr>
              <a:t>C</a:t>
            </a:r>
            <a:r>
              <a:rPr lang="tr-TR" dirty="0" err="1" smtClean="0">
                <a:solidFill>
                  <a:schemeClr val="tx1"/>
                </a:solidFill>
              </a:rPr>
              <a:t>lustal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W’dır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24744"/>
          </a:xfrm>
        </p:spPr>
        <p:txBody>
          <a:bodyPr/>
          <a:lstStyle/>
          <a:p>
            <a:r>
              <a:rPr lang="tr-TR" sz="4000" dirty="0" smtClean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tx1"/>
                </a:solidFill>
              </a:rPr>
              <a:t>Clustal</a:t>
            </a:r>
            <a:r>
              <a:rPr lang="tr-TR" dirty="0" smtClean="0">
                <a:solidFill>
                  <a:schemeClr val="tx1"/>
                </a:solidFill>
              </a:rPr>
              <a:t> dizi hizalamak için üç adım izler: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	Diziler arasında her bir çiftin uzaklıkları hesaplanarak bu değerler ile matris oluşturulur.</a:t>
            </a:r>
          </a:p>
          <a:p>
            <a:pPr>
              <a:buFont typeface="Wingdings" pitchFamily="2" charset="2"/>
              <a:buChar char="Ø"/>
            </a:pP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	İlk adımda elde edilen sonuçlara göre ağaç oluşturulur. Bu ağaç dizilerin </a:t>
            </a:r>
            <a:r>
              <a:rPr lang="tr-TR" dirty="0" err="1" smtClean="0">
                <a:solidFill>
                  <a:schemeClr val="tx1"/>
                </a:solidFill>
              </a:rPr>
              <a:t>filogenetiğini</a:t>
            </a:r>
            <a:r>
              <a:rPr lang="tr-TR" dirty="0" smtClean="0">
                <a:solidFill>
                  <a:schemeClr val="tx1"/>
                </a:solidFill>
              </a:rPr>
              <a:t> gösterir.</a:t>
            </a:r>
          </a:p>
          <a:p>
            <a:pPr>
              <a:buFont typeface="Wingdings" pitchFamily="2" charset="2"/>
              <a:buChar char="Ø"/>
            </a:pP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	Önceki adımda oluşturulan ağaç diziyi </a:t>
            </a:r>
            <a:r>
              <a:rPr lang="tr-TR" dirty="0" err="1" smtClean="0">
                <a:solidFill>
                  <a:schemeClr val="tx1"/>
                </a:solidFill>
              </a:rPr>
              <a:t>ilermeci</a:t>
            </a:r>
            <a:r>
              <a:rPr lang="tr-TR" dirty="0" smtClean="0">
                <a:solidFill>
                  <a:schemeClr val="tx1"/>
                </a:solidFill>
              </a:rPr>
              <a:t> olarak hizalamak için kullanılır.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96144"/>
          </a:xfrm>
        </p:spPr>
        <p:txBody>
          <a:bodyPr/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CLUSTAL </a:t>
            </a:r>
            <a:r>
              <a:rPr lang="tr-TR" sz="4000" dirty="0" smtClean="0">
                <a:latin typeface="Arial" pitchFamily="34" charset="0"/>
                <a:cs typeface="Arial" pitchFamily="34" charset="0"/>
              </a:rPr>
              <a:t>W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Dizilerin her biri arasındaki benzerlik hesaplanır. </a:t>
            </a:r>
          </a:p>
          <a:p>
            <a:r>
              <a:rPr lang="tr-TR" dirty="0" smtClean="0">
                <a:solidFill>
                  <a:srgbClr val="C00000"/>
                </a:solidFill>
              </a:rPr>
              <a:t>Benzerlik = Eşleşenler / Dizinin uzunluğu</a:t>
            </a: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endParaRPr lang="tr-T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44832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8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80120"/>
          </a:xfrm>
        </p:spPr>
        <p:txBody>
          <a:bodyPr/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CLUSTAL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W</a:t>
            </a:r>
            <a:endParaRPr lang="tr-TR" sz="4000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>
                <a:solidFill>
                  <a:schemeClr val="tx1"/>
                </a:solidFill>
              </a:rPr>
              <a:t>Yeni uzaklıklar hesaplanır.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Dist</a:t>
            </a:r>
            <a:r>
              <a:rPr lang="tr-TR" dirty="0" smtClean="0">
                <a:solidFill>
                  <a:schemeClr val="tx1"/>
                </a:solidFill>
              </a:rPr>
              <a:t>[</a:t>
            </a:r>
            <a:r>
              <a:rPr lang="tr-TR" dirty="0" err="1" smtClean="0">
                <a:solidFill>
                  <a:schemeClr val="tx1"/>
                </a:solidFill>
              </a:rPr>
              <a:t>Spinach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Monkey</a:t>
            </a:r>
            <a:r>
              <a:rPr lang="tr-TR" dirty="0" smtClean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=(</a:t>
            </a:r>
            <a:r>
              <a:rPr lang="tr-TR" dirty="0" err="1" smtClean="0">
                <a:solidFill>
                  <a:schemeClr val="tx1"/>
                </a:solidFill>
              </a:rPr>
              <a:t>Dist</a:t>
            </a:r>
            <a:r>
              <a:rPr lang="tr-TR" dirty="0" smtClean="0">
                <a:solidFill>
                  <a:schemeClr val="tx1"/>
                </a:solidFill>
              </a:rPr>
              <a:t>[</a:t>
            </a:r>
            <a:r>
              <a:rPr lang="tr-TR" dirty="0" err="1" smtClean="0">
                <a:solidFill>
                  <a:schemeClr val="tx1"/>
                </a:solidFill>
              </a:rPr>
              <a:t>Spinach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err="1" smtClean="0">
                <a:solidFill>
                  <a:schemeClr val="tx1"/>
                </a:solidFill>
              </a:rPr>
              <a:t>Monkey</a:t>
            </a:r>
            <a:r>
              <a:rPr lang="tr-TR" dirty="0" smtClean="0">
                <a:solidFill>
                  <a:schemeClr val="tx1"/>
                </a:solidFill>
              </a:rPr>
              <a:t>]+</a:t>
            </a:r>
            <a:r>
              <a:rPr lang="tr-TR" dirty="0" err="1" smtClean="0">
                <a:solidFill>
                  <a:schemeClr val="tx1"/>
                </a:solidFill>
              </a:rPr>
              <a:t>Dist</a:t>
            </a:r>
            <a:r>
              <a:rPr lang="tr-TR" dirty="0" smtClean="0">
                <a:solidFill>
                  <a:schemeClr val="tx1"/>
                </a:solidFill>
              </a:rPr>
              <a:t>[</a:t>
            </a:r>
            <a:r>
              <a:rPr lang="tr-TR" dirty="0" err="1" smtClean="0">
                <a:solidFill>
                  <a:schemeClr val="tx1"/>
                </a:solidFill>
              </a:rPr>
              <a:t>Spinach</a:t>
            </a:r>
            <a:r>
              <a:rPr lang="tr-TR" dirty="0" smtClean="0">
                <a:solidFill>
                  <a:schemeClr val="tx1"/>
                </a:solidFill>
              </a:rPr>
              <a:t>, Human])/2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</a:rPr>
              <a:t>=(90.8+86.3)/2=88.55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8111"/>
            <a:ext cx="578984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35496"/>
          </a:xfrm>
        </p:spPr>
        <p:txBody>
          <a:bodyPr/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56079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9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/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CLUSTAL W</a:t>
            </a:r>
            <a:endParaRPr lang="tr-TR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255855" cy="331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07504"/>
          </a:xfrm>
        </p:spPr>
        <p:txBody>
          <a:bodyPr/>
          <a:lstStyle/>
          <a:p>
            <a:r>
              <a:rPr lang="tr-TR" sz="4000" dirty="0">
                <a:latin typeface="Arial" pitchFamily="34" charset="0"/>
                <a:cs typeface="Arial" pitchFamily="34" charset="0"/>
              </a:rPr>
              <a:t>CLUSTAL W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6027331" cy="361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3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461</TotalTime>
  <Words>164</Words>
  <Application>Microsoft Office PowerPoint</Application>
  <PresentationFormat>Ekran Gösterisi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Üst Düzey</vt:lpstr>
      <vt:lpstr>    Clustal W Çoklu Dizi Hizalama</vt:lpstr>
      <vt:lpstr>Çoklu Dizi Hizalama</vt:lpstr>
      <vt:lpstr>İlerlemeci Yöntemler</vt:lpstr>
      <vt:lpstr>CLUSTAL W</vt:lpstr>
      <vt:lpstr>CLUSTAL W</vt:lpstr>
      <vt:lpstr>CLUSTAL W</vt:lpstr>
      <vt:lpstr>CLUSTAL W</vt:lpstr>
      <vt:lpstr>CLUSTAL W</vt:lpstr>
      <vt:lpstr>CLUSTAL W</vt:lpstr>
      <vt:lpstr>CLUSTAL W</vt:lpstr>
      <vt:lpstr>CLUSTAL W</vt:lpstr>
      <vt:lpstr>CLUSTAL W</vt:lpstr>
      <vt:lpstr>CLUSTAL W</vt:lpstr>
      <vt:lpstr>CLUSTAL W</vt:lpstr>
      <vt:lpstr>CLUSTAL W</vt:lpstr>
      <vt:lpstr>CLUSTAL 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Çoklu Dizi Hizalama</dc:title>
  <dc:creator>Toshiba8</dc:creator>
  <cp:lastModifiedBy>Toshiba8</cp:lastModifiedBy>
  <cp:revision>40</cp:revision>
  <dcterms:created xsi:type="dcterms:W3CDTF">2014-03-24T12:15:02Z</dcterms:created>
  <dcterms:modified xsi:type="dcterms:W3CDTF">2014-03-28T08:11:03Z</dcterms:modified>
</cp:coreProperties>
</file>