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39"/>
  </p:notesMasterIdLst>
  <p:handoutMasterIdLst>
    <p:handoutMasterId r:id="rId140"/>
  </p:handoutMasterIdLst>
  <p:sldIdLst>
    <p:sldId id="309" r:id="rId2"/>
    <p:sldId id="259" r:id="rId3"/>
    <p:sldId id="260" r:id="rId4"/>
    <p:sldId id="292" r:id="rId5"/>
    <p:sldId id="293" r:id="rId6"/>
    <p:sldId id="294" r:id="rId7"/>
    <p:sldId id="295" r:id="rId8"/>
    <p:sldId id="296" r:id="rId9"/>
    <p:sldId id="297" r:id="rId10"/>
    <p:sldId id="298" r:id="rId11"/>
    <p:sldId id="299" r:id="rId12"/>
    <p:sldId id="300" r:id="rId13"/>
    <p:sldId id="301" r:id="rId14"/>
    <p:sldId id="302" r:id="rId15"/>
    <p:sldId id="261" r:id="rId16"/>
    <p:sldId id="303" r:id="rId17"/>
    <p:sldId id="262" r:id="rId18"/>
    <p:sldId id="291" r:id="rId19"/>
    <p:sldId id="363" r:id="rId20"/>
    <p:sldId id="356" r:id="rId21"/>
    <p:sldId id="280" r:id="rId22"/>
    <p:sldId id="305" r:id="rId23"/>
    <p:sldId id="357" r:id="rId24"/>
    <p:sldId id="304" r:id="rId25"/>
    <p:sldId id="307" r:id="rId26"/>
    <p:sldId id="366" r:id="rId27"/>
    <p:sldId id="308" r:id="rId28"/>
    <p:sldId id="355" r:id="rId29"/>
    <p:sldId id="359" r:id="rId30"/>
    <p:sldId id="310" r:id="rId31"/>
    <p:sldId id="361" r:id="rId32"/>
    <p:sldId id="311" r:id="rId33"/>
    <p:sldId id="312" r:id="rId34"/>
    <p:sldId id="313" r:id="rId35"/>
    <p:sldId id="314" r:id="rId36"/>
    <p:sldId id="360" r:id="rId37"/>
    <p:sldId id="316" r:id="rId38"/>
    <p:sldId id="317" r:id="rId39"/>
    <p:sldId id="318" r:id="rId40"/>
    <p:sldId id="362" r:id="rId41"/>
    <p:sldId id="264" r:id="rId42"/>
    <p:sldId id="319" r:id="rId43"/>
    <p:sldId id="320" r:id="rId44"/>
    <p:sldId id="365" r:id="rId45"/>
    <p:sldId id="321" r:id="rId46"/>
    <p:sldId id="322" r:id="rId47"/>
    <p:sldId id="364" r:id="rId48"/>
    <p:sldId id="281" r:id="rId49"/>
    <p:sldId id="323" r:id="rId50"/>
    <p:sldId id="324" r:id="rId51"/>
    <p:sldId id="325" r:id="rId52"/>
    <p:sldId id="326" r:id="rId53"/>
    <p:sldId id="327" r:id="rId54"/>
    <p:sldId id="265" r:id="rId55"/>
    <p:sldId id="329" r:id="rId56"/>
    <p:sldId id="330" r:id="rId57"/>
    <p:sldId id="282" r:id="rId58"/>
    <p:sldId id="328" r:id="rId59"/>
    <p:sldId id="266" r:id="rId60"/>
    <p:sldId id="331" r:id="rId61"/>
    <p:sldId id="283" r:id="rId62"/>
    <p:sldId id="395" r:id="rId63"/>
    <p:sldId id="332" r:id="rId64"/>
    <p:sldId id="333" r:id="rId65"/>
    <p:sldId id="334" r:id="rId66"/>
    <p:sldId id="335" r:id="rId67"/>
    <p:sldId id="336" r:id="rId68"/>
    <p:sldId id="337" r:id="rId69"/>
    <p:sldId id="338" r:id="rId70"/>
    <p:sldId id="268" r:id="rId71"/>
    <p:sldId id="339" r:id="rId72"/>
    <p:sldId id="367" r:id="rId73"/>
    <p:sldId id="368" r:id="rId74"/>
    <p:sldId id="369" r:id="rId75"/>
    <p:sldId id="370" r:id="rId76"/>
    <p:sldId id="371" r:id="rId77"/>
    <p:sldId id="372" r:id="rId78"/>
    <p:sldId id="385" r:id="rId79"/>
    <p:sldId id="383" r:id="rId80"/>
    <p:sldId id="373" r:id="rId81"/>
    <p:sldId id="374" r:id="rId82"/>
    <p:sldId id="375" r:id="rId83"/>
    <p:sldId id="376" r:id="rId84"/>
    <p:sldId id="377" r:id="rId85"/>
    <p:sldId id="382" r:id="rId86"/>
    <p:sldId id="378" r:id="rId87"/>
    <p:sldId id="379" r:id="rId88"/>
    <p:sldId id="380" r:id="rId89"/>
    <p:sldId id="384" r:id="rId90"/>
    <p:sldId id="381" r:id="rId91"/>
    <p:sldId id="397" r:id="rId92"/>
    <p:sldId id="398" r:id="rId93"/>
    <p:sldId id="408" r:id="rId94"/>
    <p:sldId id="409" r:id="rId95"/>
    <p:sldId id="410" r:id="rId96"/>
    <p:sldId id="411" r:id="rId97"/>
    <p:sldId id="412" r:id="rId98"/>
    <p:sldId id="413" r:id="rId99"/>
    <p:sldId id="414" r:id="rId100"/>
    <p:sldId id="346" r:id="rId101"/>
    <p:sldId id="340" r:id="rId102"/>
    <p:sldId id="341" r:id="rId103"/>
    <p:sldId id="343" r:id="rId104"/>
    <p:sldId id="344" r:id="rId105"/>
    <p:sldId id="348" r:id="rId106"/>
    <p:sldId id="271" r:id="rId107"/>
    <p:sldId id="349" r:id="rId108"/>
    <p:sldId id="353" r:id="rId109"/>
    <p:sldId id="273" r:id="rId110"/>
    <p:sldId id="272" r:id="rId111"/>
    <p:sldId id="391" r:id="rId112"/>
    <p:sldId id="284" r:id="rId113"/>
    <p:sldId id="386" r:id="rId114"/>
    <p:sldId id="392" r:id="rId115"/>
    <p:sldId id="394" r:id="rId116"/>
    <p:sldId id="286" r:id="rId117"/>
    <p:sldId id="396" r:id="rId118"/>
    <p:sldId id="285" r:id="rId119"/>
    <p:sldId id="287" r:id="rId120"/>
    <p:sldId id="275" r:id="rId121"/>
    <p:sldId id="276" r:id="rId122"/>
    <p:sldId id="277" r:id="rId123"/>
    <p:sldId id="278" r:id="rId124"/>
    <p:sldId id="288" r:id="rId125"/>
    <p:sldId id="289" r:id="rId126"/>
    <p:sldId id="393" r:id="rId127"/>
    <p:sldId id="389" r:id="rId128"/>
    <p:sldId id="387" r:id="rId129"/>
    <p:sldId id="388" r:id="rId130"/>
    <p:sldId id="390" r:id="rId131"/>
    <p:sldId id="416" r:id="rId132"/>
    <p:sldId id="279" r:id="rId133"/>
    <p:sldId id="350" r:id="rId134"/>
    <p:sldId id="351" r:id="rId135"/>
    <p:sldId id="352" r:id="rId136"/>
    <p:sldId id="290" r:id="rId137"/>
    <p:sldId id="417" r:id="rId138"/>
  </p:sldIdLst>
  <p:sldSz cx="9144000" cy="6858000" type="screen4x3"/>
  <p:notesSz cx="6858000" cy="9144000"/>
  <p:defaultTextStyle>
    <a:defPPr>
      <a:defRPr lang="en-US"/>
    </a:defPPr>
    <a:lvl1pPr algn="l" rtl="0" fontAlgn="base">
      <a:lnSpc>
        <a:spcPct val="80000"/>
      </a:lnSpc>
      <a:spcBef>
        <a:spcPct val="50000"/>
      </a:spcBef>
      <a:spcAft>
        <a:spcPct val="0"/>
      </a:spcAft>
      <a:defRPr kern="1200">
        <a:solidFill>
          <a:schemeClr val="tx1"/>
        </a:solidFill>
        <a:latin typeface="Lucida Sans Unicode" pitchFamily="34" charset="0"/>
        <a:ea typeface="+mn-ea"/>
        <a:cs typeface="+mn-cs"/>
      </a:defRPr>
    </a:lvl1pPr>
    <a:lvl2pPr marL="457200" algn="l" rtl="0" fontAlgn="base">
      <a:lnSpc>
        <a:spcPct val="80000"/>
      </a:lnSpc>
      <a:spcBef>
        <a:spcPct val="50000"/>
      </a:spcBef>
      <a:spcAft>
        <a:spcPct val="0"/>
      </a:spcAft>
      <a:defRPr kern="1200">
        <a:solidFill>
          <a:schemeClr val="tx1"/>
        </a:solidFill>
        <a:latin typeface="Lucida Sans Unicode" pitchFamily="34" charset="0"/>
        <a:ea typeface="+mn-ea"/>
        <a:cs typeface="+mn-cs"/>
      </a:defRPr>
    </a:lvl2pPr>
    <a:lvl3pPr marL="914400" algn="l" rtl="0" fontAlgn="base">
      <a:lnSpc>
        <a:spcPct val="80000"/>
      </a:lnSpc>
      <a:spcBef>
        <a:spcPct val="50000"/>
      </a:spcBef>
      <a:spcAft>
        <a:spcPct val="0"/>
      </a:spcAft>
      <a:defRPr kern="1200">
        <a:solidFill>
          <a:schemeClr val="tx1"/>
        </a:solidFill>
        <a:latin typeface="Lucida Sans Unicode" pitchFamily="34" charset="0"/>
        <a:ea typeface="+mn-ea"/>
        <a:cs typeface="+mn-cs"/>
      </a:defRPr>
    </a:lvl3pPr>
    <a:lvl4pPr marL="1371600" algn="l" rtl="0" fontAlgn="base">
      <a:lnSpc>
        <a:spcPct val="80000"/>
      </a:lnSpc>
      <a:spcBef>
        <a:spcPct val="50000"/>
      </a:spcBef>
      <a:spcAft>
        <a:spcPct val="0"/>
      </a:spcAft>
      <a:defRPr kern="1200">
        <a:solidFill>
          <a:schemeClr val="tx1"/>
        </a:solidFill>
        <a:latin typeface="Lucida Sans Unicode" pitchFamily="34" charset="0"/>
        <a:ea typeface="+mn-ea"/>
        <a:cs typeface="+mn-cs"/>
      </a:defRPr>
    </a:lvl4pPr>
    <a:lvl5pPr marL="1828800" algn="l" rtl="0" fontAlgn="base">
      <a:lnSpc>
        <a:spcPct val="80000"/>
      </a:lnSpc>
      <a:spcBef>
        <a:spcPct val="50000"/>
      </a:spcBef>
      <a:spcAft>
        <a:spcPct val="0"/>
      </a:spcAft>
      <a:defRPr kern="1200">
        <a:solidFill>
          <a:schemeClr val="tx1"/>
        </a:solidFill>
        <a:latin typeface="Lucida Sans Unicode" pitchFamily="34" charset="0"/>
        <a:ea typeface="+mn-ea"/>
        <a:cs typeface="+mn-cs"/>
      </a:defRPr>
    </a:lvl5pPr>
    <a:lvl6pPr marL="2286000" algn="l" defTabSz="914400" rtl="0" eaLnBrk="1" latinLnBrk="0" hangingPunct="1">
      <a:defRPr kern="1200">
        <a:solidFill>
          <a:schemeClr val="tx1"/>
        </a:solidFill>
        <a:latin typeface="Lucida Sans Unicode" pitchFamily="34" charset="0"/>
        <a:ea typeface="+mn-ea"/>
        <a:cs typeface="+mn-cs"/>
      </a:defRPr>
    </a:lvl6pPr>
    <a:lvl7pPr marL="2743200" algn="l" defTabSz="914400" rtl="0" eaLnBrk="1" latinLnBrk="0" hangingPunct="1">
      <a:defRPr kern="1200">
        <a:solidFill>
          <a:schemeClr val="tx1"/>
        </a:solidFill>
        <a:latin typeface="Lucida Sans Unicode" pitchFamily="34" charset="0"/>
        <a:ea typeface="+mn-ea"/>
        <a:cs typeface="+mn-cs"/>
      </a:defRPr>
    </a:lvl7pPr>
    <a:lvl8pPr marL="3200400" algn="l" defTabSz="914400" rtl="0" eaLnBrk="1" latinLnBrk="0" hangingPunct="1">
      <a:defRPr kern="1200">
        <a:solidFill>
          <a:schemeClr val="tx1"/>
        </a:solidFill>
        <a:latin typeface="Lucida Sans Unicode" pitchFamily="34" charset="0"/>
        <a:ea typeface="+mn-ea"/>
        <a:cs typeface="+mn-cs"/>
      </a:defRPr>
    </a:lvl8pPr>
    <a:lvl9pPr marL="3657600" algn="l" defTabSz="914400" rtl="0" eaLnBrk="1" latinLnBrk="0" hangingPunct="1">
      <a:defRPr kern="1200">
        <a:solidFill>
          <a:schemeClr val="tx1"/>
        </a:solidFill>
        <a:latin typeface="Lucida Sans Unicode"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767" autoAdjust="0"/>
  </p:normalViewPr>
  <p:slideViewPr>
    <p:cSldViewPr>
      <p:cViewPr>
        <p:scale>
          <a:sx n="106" d="100"/>
          <a:sy n="106" d="100"/>
        </p:scale>
        <p:origin x="-1740" y="-18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84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_rels/viewProps.xml.rels><?xml version="1.0" encoding="UTF-8" standalone="yes"?>
<Relationships xmlns="http://schemas.openxmlformats.org/package/2006/relationships"><Relationship Id="rId1" Type="http://schemas.openxmlformats.org/officeDocument/2006/relationships/slide" Target="slides/slide110.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tr-TR"/>
          </a:p>
        </p:txBody>
      </p:sp>
      <p:sp>
        <p:nvSpPr>
          <p:cNvPr id="3" name="Veri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BA00C67-811F-4BDB-8D2D-E207F5EF4218}" type="datetimeFigureOut">
              <a:rPr lang="tr-TR"/>
              <a:pPr>
                <a:defRPr/>
              </a:pPr>
              <a:t>29.09.2014</a:t>
            </a:fld>
            <a:endParaRPr lang="tr-TR"/>
          </a:p>
        </p:txBody>
      </p:sp>
      <p:sp>
        <p:nvSpPr>
          <p:cNvPr id="4" name="Alt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tr-TR"/>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0005A22-90B2-4DEF-A603-3AF715F6B808}" type="slidenum">
              <a:rPr lang="tr-TR"/>
              <a:pPr>
                <a:defRPr/>
              </a:pPr>
              <a:t>‹#›</a:t>
            </a:fld>
            <a:endParaRPr 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defRPr sz="1200">
                <a:latin typeface="Time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defRPr sz="1200">
                <a:latin typeface="Times"/>
              </a:defRPr>
            </a:lvl1pPr>
          </a:lstStyle>
          <a:p>
            <a:pPr>
              <a:defRPr/>
            </a:pPr>
            <a:endParaRPr lang="en-US"/>
          </a:p>
        </p:txBody>
      </p:sp>
      <p:sp>
        <p:nvSpPr>
          <p:cNvPr id="104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defRPr sz="1200">
                <a:latin typeface="Times"/>
              </a:defRPr>
            </a:lvl1pPr>
          </a:lstStyle>
          <a:p>
            <a:pPr>
              <a:defRPr/>
            </a:pPr>
            <a:fld id="{6F67179E-C4B0-4CB3-A90F-959491E6BA0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791200" y="6583363"/>
            <a:ext cx="1841500" cy="274637"/>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eaLnBrk="0" hangingPunct="0">
              <a:defRPr>
                <a:solidFill>
                  <a:schemeClr val="tx1"/>
                </a:solidFill>
                <a:latin typeface="Lucida Sans Unicode" pitchFamily="34" charset="0"/>
              </a:defRPr>
            </a:lvl1pPr>
            <a:lvl2pPr marL="742950" indent="-285750" eaLnBrk="0" hangingPunct="0">
              <a:defRPr>
                <a:solidFill>
                  <a:schemeClr val="tx1"/>
                </a:solidFill>
                <a:latin typeface="Lucida Sans Unicode" pitchFamily="34" charset="0"/>
              </a:defRPr>
            </a:lvl2pPr>
            <a:lvl3pPr marL="1143000" indent="-228600" eaLnBrk="0" hangingPunct="0">
              <a:defRPr>
                <a:solidFill>
                  <a:schemeClr val="tx1"/>
                </a:solidFill>
                <a:latin typeface="Lucida Sans Unicode" pitchFamily="34" charset="0"/>
              </a:defRPr>
            </a:lvl3pPr>
            <a:lvl4pPr marL="1600200" indent="-228600" eaLnBrk="0" hangingPunct="0">
              <a:defRPr>
                <a:solidFill>
                  <a:schemeClr val="tx1"/>
                </a:solidFill>
                <a:latin typeface="Lucida Sans Unicode" pitchFamily="34" charset="0"/>
              </a:defRPr>
            </a:lvl4pPr>
            <a:lvl5pPr marL="2057400" indent="-228600" eaLnBrk="0" hangingPunct="0">
              <a:defRPr>
                <a:solidFill>
                  <a:schemeClr val="tx1"/>
                </a:solidFill>
                <a:latin typeface="Lucida Sans Unicode" pitchFamily="34" charset="0"/>
              </a:defRPr>
            </a:lvl5pPr>
            <a:lvl6pPr marL="2514600" indent="-228600" eaLnBrk="0" fontAlgn="base" hangingPunct="0">
              <a:lnSpc>
                <a:spcPct val="80000"/>
              </a:lnSpc>
              <a:spcBef>
                <a:spcPct val="50000"/>
              </a:spcBef>
              <a:spcAft>
                <a:spcPct val="0"/>
              </a:spcAft>
              <a:defRPr>
                <a:solidFill>
                  <a:schemeClr val="tx1"/>
                </a:solidFill>
                <a:latin typeface="Lucida Sans Unicode" pitchFamily="34" charset="0"/>
              </a:defRPr>
            </a:lvl6pPr>
            <a:lvl7pPr marL="2971800" indent="-228600" eaLnBrk="0" fontAlgn="base" hangingPunct="0">
              <a:lnSpc>
                <a:spcPct val="80000"/>
              </a:lnSpc>
              <a:spcBef>
                <a:spcPct val="50000"/>
              </a:spcBef>
              <a:spcAft>
                <a:spcPct val="0"/>
              </a:spcAft>
              <a:defRPr>
                <a:solidFill>
                  <a:schemeClr val="tx1"/>
                </a:solidFill>
                <a:latin typeface="Lucida Sans Unicode" pitchFamily="34" charset="0"/>
              </a:defRPr>
            </a:lvl7pPr>
            <a:lvl8pPr marL="3429000" indent="-228600" eaLnBrk="0" fontAlgn="base" hangingPunct="0">
              <a:lnSpc>
                <a:spcPct val="80000"/>
              </a:lnSpc>
              <a:spcBef>
                <a:spcPct val="50000"/>
              </a:spcBef>
              <a:spcAft>
                <a:spcPct val="0"/>
              </a:spcAft>
              <a:defRPr>
                <a:solidFill>
                  <a:schemeClr val="tx1"/>
                </a:solidFill>
                <a:latin typeface="Lucida Sans Unicode" pitchFamily="34" charset="0"/>
              </a:defRPr>
            </a:lvl8pPr>
            <a:lvl9pPr marL="3886200" indent="-228600" eaLnBrk="0" fontAlgn="base" hangingPunct="0">
              <a:lnSpc>
                <a:spcPct val="80000"/>
              </a:lnSpc>
              <a:spcBef>
                <a:spcPct val="50000"/>
              </a:spcBef>
              <a:spcAft>
                <a:spcPct val="0"/>
              </a:spcAft>
              <a:defRPr>
                <a:solidFill>
                  <a:schemeClr val="tx1"/>
                </a:solidFill>
                <a:latin typeface="Lucida Sans Unicode" pitchFamily="34" charset="0"/>
              </a:defRPr>
            </a:lvl9pPr>
          </a:lstStyle>
          <a:p>
            <a:pPr algn="r">
              <a:lnSpc>
                <a:spcPct val="100000"/>
              </a:lnSpc>
              <a:spcBef>
                <a:spcPct val="0"/>
              </a:spcBef>
              <a:defRPr/>
            </a:pPr>
            <a:r>
              <a:rPr lang="en-US" sz="1200" smtClean="0">
                <a:latin typeface="Courier" pitchFamily="49" charset="0"/>
              </a:rPr>
              <a:t>ISBN 0-321-33025-0</a:t>
            </a:r>
          </a:p>
        </p:txBody>
      </p:sp>
      <p:pic>
        <p:nvPicPr>
          <p:cNvPr id="5" name="Picture 5" descr="cover"/>
          <p:cNvPicPr>
            <a:picLocks noChangeAspect="1" noChangeArrowheads="1"/>
          </p:cNvPicPr>
          <p:nvPr/>
        </p:nvPicPr>
        <p:blipFill>
          <a:blip r:embed="rId2"/>
          <a:srcRect/>
          <a:stretch>
            <a:fillRect/>
          </a:stretch>
        </p:blipFill>
        <p:spPr bwMode="auto">
          <a:xfrm>
            <a:off x="4191000" y="304800"/>
            <a:ext cx="4772025" cy="6172200"/>
          </a:xfrm>
          <a:prstGeom prst="rect">
            <a:avLst/>
          </a:prstGeom>
          <a:noFill/>
          <a:ln w="9525">
            <a:noFill/>
            <a:miter lim="800000"/>
            <a:headEnd/>
            <a:tailEnd/>
          </a:ln>
        </p:spPr>
      </p:pic>
      <p:sp>
        <p:nvSpPr>
          <p:cNvPr id="30722" name="Rectangle 2"/>
          <p:cNvSpPr>
            <a:spLocks noGrp="1" noChangeArrowheads="1"/>
          </p:cNvSpPr>
          <p:nvPr>
            <p:ph type="ctrTitle"/>
          </p:nvPr>
        </p:nvSpPr>
        <p:spPr>
          <a:xfrm>
            <a:off x="381000" y="1371600"/>
            <a:ext cx="3657600" cy="1143000"/>
          </a:xfrm>
        </p:spPr>
        <p:txBody>
          <a:bodyPr/>
          <a:lstStyle>
            <a:lvl1pPr>
              <a:defRPr b="1"/>
            </a:lvl1pPr>
          </a:lstStyle>
          <a:p>
            <a:pPr lvl="0"/>
            <a:r>
              <a:rPr lang="en-US" noProof="0" smtClean="0"/>
              <a:t>Click to edit Master title style</a:t>
            </a:r>
          </a:p>
        </p:txBody>
      </p:sp>
      <p:sp>
        <p:nvSpPr>
          <p:cNvPr id="30723"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FF0000"/>
                </a:solidFill>
              </a:defRPr>
            </a:lvl1pPr>
          </a:lstStyle>
          <a:p>
            <a:pPr lvl="0"/>
            <a:r>
              <a:rPr lang="en-US"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xfrm>
            <a:off x="685800" y="6248400"/>
            <a:ext cx="4191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r>
              <a:rPr lang="en-US"/>
              <a:t>1-</a:t>
            </a:r>
            <a:fld id="{5B40B4CD-1415-4E46-A6E3-C2BD6170129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24650" y="381000"/>
            <a:ext cx="2038350" cy="5791200"/>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609600" y="381000"/>
            <a:ext cx="5962650" cy="57912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xfrm>
            <a:off x="685800" y="6248400"/>
            <a:ext cx="4191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r>
              <a:rPr lang="en-US"/>
              <a:t>1-</a:t>
            </a:r>
            <a:fld id="{66A93E77-398C-458B-B055-78E3C4EB1E5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sldNum" sz="quarter" idx="11"/>
          </p:nvPr>
        </p:nvSpPr>
        <p:spPr>
          <a:ln/>
        </p:spPr>
        <p:txBody>
          <a:bodyPr/>
          <a:lstStyle>
            <a:lvl1pPr>
              <a:defRPr/>
            </a:lvl1pPr>
          </a:lstStyle>
          <a:p>
            <a:pPr>
              <a:defRPr/>
            </a:pPr>
            <a:fld id="{617D8655-7DB7-43A0-B0D9-9A74AB1E468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5" name="Rectangle 5"/>
          <p:cNvSpPr>
            <a:spLocks noGrp="1" noChangeArrowheads="1"/>
          </p:cNvSpPr>
          <p:nvPr>
            <p:ph type="sldNum" sz="quarter" idx="11"/>
          </p:nvPr>
        </p:nvSpPr>
        <p:spPr>
          <a:ln/>
        </p:spPr>
        <p:txBody>
          <a:bodyPr/>
          <a:lstStyle>
            <a:lvl1pPr>
              <a:defRPr/>
            </a:lvl1pPr>
          </a:lstStyle>
          <a:p>
            <a:pPr>
              <a:defRPr/>
            </a:pPr>
            <a:fld id="{CC1CA58D-44CD-4C7C-8F62-EDCE148D9A10}"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5"/>
          <p:cNvSpPr>
            <a:spLocks noGrp="1" noChangeArrowheads="1"/>
          </p:cNvSpPr>
          <p:nvPr>
            <p:ph type="sldNum" sz="quarter" idx="11"/>
          </p:nvPr>
        </p:nvSpPr>
        <p:spPr>
          <a:ln/>
        </p:spPr>
        <p:txBody>
          <a:bodyPr/>
          <a:lstStyle>
            <a:lvl1pPr>
              <a:defRPr/>
            </a:lvl1pPr>
          </a:lstStyle>
          <a:p>
            <a:pPr>
              <a:defRPr/>
            </a:pPr>
            <a:fld id="{3CC8C4A6-F2BE-494F-85C4-B49AC6A71879}"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8" name="Rectangle 5"/>
          <p:cNvSpPr>
            <a:spLocks noGrp="1" noChangeArrowheads="1"/>
          </p:cNvSpPr>
          <p:nvPr>
            <p:ph type="sldNum" sz="quarter" idx="11"/>
          </p:nvPr>
        </p:nvSpPr>
        <p:spPr>
          <a:ln/>
        </p:spPr>
        <p:txBody>
          <a:bodyPr/>
          <a:lstStyle>
            <a:lvl1pPr>
              <a:defRPr/>
            </a:lvl1pPr>
          </a:lstStyle>
          <a:p>
            <a:pPr>
              <a:defRPr/>
            </a:pPr>
            <a:fld id="{EC5C4DE3-FFB5-4C14-9C6A-09067B48E91C}"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4" name="Rectangle 5"/>
          <p:cNvSpPr>
            <a:spLocks noGrp="1" noChangeArrowheads="1"/>
          </p:cNvSpPr>
          <p:nvPr>
            <p:ph type="sldNum" sz="quarter" idx="11"/>
          </p:nvPr>
        </p:nvSpPr>
        <p:spPr>
          <a:ln/>
        </p:spPr>
        <p:txBody>
          <a:bodyPr/>
          <a:lstStyle>
            <a:lvl1pPr>
              <a:defRPr/>
            </a:lvl1pPr>
          </a:lstStyle>
          <a:p>
            <a:pPr>
              <a:defRPr/>
            </a:pPr>
            <a:r>
              <a:rPr lang="en-US" dirty="0" smtClean="0"/>
              <a:t>1</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xfrm>
            <a:off x="685800" y="6248400"/>
            <a:ext cx="419100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B1A5F3CB-54BC-400C-B65B-E9B3A4C2C48D}"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Altbilgi Yer Tutucusu 4"/>
          <p:cNvSpPr>
            <a:spLocks noGrp="1" noChangeArrowheads="1"/>
          </p:cNvSpPr>
          <p:nvPr>
            <p:ph type="ftr" sz="quarter" idx="10"/>
          </p:nvPr>
        </p:nvSpPr>
        <p:spPr>
          <a:xfrm>
            <a:off x="685800" y="6248400"/>
            <a:ext cx="4191000" cy="457200"/>
          </a:xfrm>
          <a:prstGeom prst="rect">
            <a:avLst/>
          </a:prstGeom>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217E96BF-A095-4BAD-9EEB-47DAC337BDB4}"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Altbilgi Yer Tutucusu 4"/>
          <p:cNvSpPr>
            <a:spLocks noGrp="1" noChangeArrowheads="1"/>
          </p:cNvSpPr>
          <p:nvPr>
            <p:ph type="ftr" sz="quarter" idx="10"/>
          </p:nvPr>
        </p:nvSpPr>
        <p:spPr>
          <a:xfrm>
            <a:off x="685800" y="6248400"/>
            <a:ext cx="4191000" cy="457200"/>
          </a:xfrm>
          <a:prstGeom prst="rect">
            <a:avLst/>
          </a:prstGeom>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r>
              <a:rPr lang="en-US"/>
              <a:t>1-</a:t>
            </a:r>
            <a:fld id="{59E970FE-FE6C-4AEE-B6D1-9DAA8D59E2B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1" name="Rectangle 5"/>
          <p:cNvSpPr>
            <a:spLocks noGrp="1" noChangeArrowheads="1"/>
          </p:cNvSpPr>
          <p:nvPr>
            <p:ph type="sldNum" sz="quarter" idx="4"/>
          </p:nvPr>
        </p:nvSpPr>
        <p:spPr bwMode="auto">
          <a:xfrm>
            <a:off x="6934200" y="6248400"/>
            <a:ext cx="19050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defRPr sz="1000">
                <a:latin typeface="Arial" charset="0"/>
              </a:defRPr>
            </a:lvl1pPr>
          </a:lstStyle>
          <a:p>
            <a:pPr>
              <a:defRPr/>
            </a:pPr>
            <a:r>
              <a:rPr lang="en-US"/>
              <a:t>1-</a:t>
            </a:r>
            <a:fld id="{D27061A0-AF00-4538-A89B-97499DC7B6C1}" type="slidenum">
              <a:rPr lang="en-US"/>
              <a:pPr>
                <a:defRPr/>
              </a:pPr>
              <a:t>‹#›</a:t>
            </a:fld>
            <a:endParaRPr lang="en-US"/>
          </a:p>
        </p:txBody>
      </p:sp>
      <p:sp>
        <p:nvSpPr>
          <p:cNvPr id="1030" name="Line 6"/>
          <p:cNvSpPr>
            <a:spLocks noChangeShapeType="1"/>
          </p:cNvSpPr>
          <p:nvPr/>
        </p:nvSpPr>
        <p:spPr bwMode="auto">
          <a:xfrm>
            <a:off x="609600" y="1524000"/>
            <a:ext cx="0" cy="0"/>
          </a:xfrm>
          <a:prstGeom prst="line">
            <a:avLst/>
          </a:prstGeom>
          <a:noFill/>
          <a:ln w="9525">
            <a:solidFill>
              <a:schemeClr val="tx1"/>
            </a:solidFill>
            <a:round/>
            <a:headEnd/>
            <a:tailEnd/>
          </a:ln>
          <a:effectLst/>
        </p:spPr>
        <p:txBody>
          <a:bodyPr/>
          <a:lstStyle/>
          <a:p>
            <a:pPr>
              <a:defRPr/>
            </a:pPr>
            <a:endParaRPr lang="tr-TR"/>
          </a:p>
        </p:txBody>
      </p:sp>
      <p:sp>
        <p:nvSpPr>
          <p:cNvPr id="1031" name="Line 7"/>
          <p:cNvSpPr>
            <a:spLocks noChangeShapeType="1"/>
          </p:cNvSpPr>
          <p:nvPr/>
        </p:nvSpPr>
        <p:spPr bwMode="auto">
          <a:xfrm>
            <a:off x="609600" y="1219200"/>
            <a:ext cx="8153400" cy="0"/>
          </a:xfrm>
          <a:prstGeom prst="line">
            <a:avLst/>
          </a:prstGeom>
          <a:noFill/>
          <a:ln w="57150">
            <a:solidFill>
              <a:srgbClr val="FF0000"/>
            </a:solidFill>
            <a:round/>
            <a:headEnd/>
            <a:tailEnd/>
          </a:ln>
          <a:effectLst/>
        </p:spPr>
        <p:txBody>
          <a:bodyPr/>
          <a:lstStyle/>
          <a:p>
            <a:pPr>
              <a:defRPr/>
            </a:pPr>
            <a:endParaRPr lang="tr-TR"/>
          </a:p>
        </p:txBody>
      </p:sp>
    </p:spTree>
  </p:cSld>
  <p:clrMap bg1="lt1" tx1="dk1" bg2="lt2" tx2="dk2" accent1="accent1" accent2="accent2" accent3="accent3" accent4="accent4" accent5="accent5" accent6="accent6" hlink="hlink" folHlink="folHlink"/>
  <p:sldLayoutIdLst>
    <p:sldLayoutId id="2147483901"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ftr="0" dt="0"/>
  <p:txStyles>
    <p:titleStyle>
      <a:lvl1pPr algn="l" rtl="0" eaLnBrk="0" fontAlgn="base" hangingPunct="0">
        <a:spcBef>
          <a:spcPct val="0"/>
        </a:spcBef>
        <a:spcAft>
          <a:spcPct val="0"/>
        </a:spcAft>
        <a:defRPr sz="3600">
          <a:solidFill>
            <a:srgbClr val="009900"/>
          </a:solidFill>
          <a:latin typeface="+mj-lt"/>
          <a:ea typeface="+mj-ea"/>
          <a:cs typeface="+mj-cs"/>
        </a:defRPr>
      </a:lvl1pPr>
      <a:lvl2pPr algn="l" rtl="0" eaLnBrk="0" fontAlgn="base" hangingPunct="0">
        <a:spcBef>
          <a:spcPct val="0"/>
        </a:spcBef>
        <a:spcAft>
          <a:spcPct val="0"/>
        </a:spcAft>
        <a:defRPr sz="3600">
          <a:solidFill>
            <a:srgbClr val="009900"/>
          </a:solidFill>
          <a:latin typeface="Lucida Sans Unicode" pitchFamily="34" charset="0"/>
        </a:defRPr>
      </a:lvl2pPr>
      <a:lvl3pPr algn="l" rtl="0" eaLnBrk="0" fontAlgn="base" hangingPunct="0">
        <a:spcBef>
          <a:spcPct val="0"/>
        </a:spcBef>
        <a:spcAft>
          <a:spcPct val="0"/>
        </a:spcAft>
        <a:defRPr sz="3600">
          <a:solidFill>
            <a:srgbClr val="009900"/>
          </a:solidFill>
          <a:latin typeface="Lucida Sans Unicode" pitchFamily="34" charset="0"/>
        </a:defRPr>
      </a:lvl3pPr>
      <a:lvl4pPr algn="l" rtl="0" eaLnBrk="0" fontAlgn="base" hangingPunct="0">
        <a:spcBef>
          <a:spcPct val="0"/>
        </a:spcBef>
        <a:spcAft>
          <a:spcPct val="0"/>
        </a:spcAft>
        <a:defRPr sz="3600">
          <a:solidFill>
            <a:srgbClr val="009900"/>
          </a:solidFill>
          <a:latin typeface="Lucida Sans Unicode" pitchFamily="34" charset="0"/>
        </a:defRPr>
      </a:lvl4pPr>
      <a:lvl5pPr algn="l" rtl="0" eaLnBrk="0" fontAlgn="base" hangingPunct="0">
        <a:spcBef>
          <a:spcPct val="0"/>
        </a:spcBef>
        <a:spcAft>
          <a:spcPct val="0"/>
        </a:spcAft>
        <a:defRPr sz="3600">
          <a:solidFill>
            <a:srgbClr val="009900"/>
          </a:solidFill>
          <a:latin typeface="Lucida Sans Unicode" pitchFamily="34" charset="0"/>
        </a:defRPr>
      </a:lvl5pPr>
      <a:lvl6pPr marL="457200" algn="l" rtl="0" fontAlgn="base">
        <a:spcBef>
          <a:spcPct val="0"/>
        </a:spcBef>
        <a:spcAft>
          <a:spcPct val="0"/>
        </a:spcAft>
        <a:defRPr sz="3600">
          <a:solidFill>
            <a:srgbClr val="009900"/>
          </a:solidFill>
          <a:latin typeface="Lucida Sans Unicode" pitchFamily="34" charset="0"/>
        </a:defRPr>
      </a:lvl6pPr>
      <a:lvl7pPr marL="914400" algn="l" rtl="0" fontAlgn="base">
        <a:spcBef>
          <a:spcPct val="0"/>
        </a:spcBef>
        <a:spcAft>
          <a:spcPct val="0"/>
        </a:spcAft>
        <a:defRPr sz="3600">
          <a:solidFill>
            <a:srgbClr val="009900"/>
          </a:solidFill>
          <a:latin typeface="Lucida Sans Unicode" pitchFamily="34" charset="0"/>
        </a:defRPr>
      </a:lvl7pPr>
      <a:lvl8pPr marL="1371600" algn="l" rtl="0" fontAlgn="base">
        <a:spcBef>
          <a:spcPct val="0"/>
        </a:spcBef>
        <a:spcAft>
          <a:spcPct val="0"/>
        </a:spcAft>
        <a:defRPr sz="3600">
          <a:solidFill>
            <a:srgbClr val="009900"/>
          </a:solidFill>
          <a:latin typeface="Lucida Sans Unicode" pitchFamily="34" charset="0"/>
        </a:defRPr>
      </a:lvl8pPr>
      <a:lvl9pPr marL="1828800" algn="l" rtl="0" fontAlgn="base">
        <a:spcBef>
          <a:spcPct val="0"/>
        </a:spcBef>
        <a:spcAft>
          <a:spcPct val="0"/>
        </a:spcAft>
        <a:defRPr sz="3600">
          <a:solidFill>
            <a:srgbClr val="009900"/>
          </a:solidFill>
          <a:latin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1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Başlık 1"/>
          <p:cNvSpPr>
            <a:spLocks noGrp="1"/>
          </p:cNvSpPr>
          <p:nvPr>
            <p:ph type="title"/>
          </p:nvPr>
        </p:nvSpPr>
        <p:spPr/>
        <p:txBody>
          <a:bodyPr/>
          <a:lstStyle/>
          <a:p>
            <a:r>
              <a:rPr lang="tr-TR" dirty="0" smtClean="0"/>
              <a:t>Bölüm</a:t>
            </a:r>
            <a:r>
              <a:rPr lang="en-US" dirty="0" smtClean="0"/>
              <a:t> 1</a:t>
            </a:r>
            <a:r>
              <a:rPr lang="tr-TR" smtClean="0"/>
              <a:t>: Giriş</a:t>
            </a:r>
            <a:endParaRPr lang="tr-TR" dirty="0" smtClean="0"/>
          </a:p>
        </p:txBody>
      </p:sp>
      <p:sp>
        <p:nvSpPr>
          <p:cNvPr id="7" name="6 Slayt Numarası Yer Tutucusu"/>
          <p:cNvSpPr>
            <a:spLocks noGrp="1"/>
          </p:cNvSpPr>
          <p:nvPr>
            <p:ph type="sldNum" sz="quarter" idx="11"/>
          </p:nvPr>
        </p:nvSpPr>
        <p:spPr/>
        <p:txBody>
          <a:bodyPr/>
          <a:lstStyle/>
          <a:p>
            <a:pPr>
              <a:defRPr/>
            </a:pPr>
            <a:fld id="{617D8655-7DB7-43A0-B0D9-9A74AB1E468F}" type="slidenum">
              <a:rPr lang="en-US" smtClean="0"/>
              <a:pPr>
                <a:defRPr/>
              </a:pPr>
              <a:t>1</a:t>
            </a:fld>
            <a:endParaRPr lang="en-US" dirty="0"/>
          </a:p>
        </p:txBody>
      </p:sp>
      <p:pic>
        <p:nvPicPr>
          <p:cNvPr id="8" name="Picture 6"/>
          <p:cNvPicPr>
            <a:picLocks noChangeAspect="1" noChangeArrowheads="1"/>
          </p:cNvPicPr>
          <p:nvPr/>
        </p:nvPicPr>
        <p:blipFill>
          <a:blip r:embed="rId2" cstate="print"/>
          <a:srcRect/>
          <a:stretch>
            <a:fillRect/>
          </a:stretch>
        </p:blipFill>
        <p:spPr bwMode="auto">
          <a:xfrm>
            <a:off x="63222" y="1821644"/>
            <a:ext cx="2984778" cy="3692533"/>
          </a:xfrm>
          <a:prstGeom prst="rect">
            <a:avLst/>
          </a:prstGeom>
          <a:noFill/>
          <a:ln w="9525" algn="ctr">
            <a:noFill/>
            <a:miter lim="800000"/>
            <a:headEnd/>
            <a:tailEnd/>
          </a:ln>
        </p:spPr>
      </p:pic>
      <p:pic>
        <p:nvPicPr>
          <p:cNvPr id="9" name="Picture 9" descr="Adsız"/>
          <p:cNvPicPr>
            <a:picLocks noChangeAspect="1" noChangeArrowheads="1"/>
          </p:cNvPicPr>
          <p:nvPr/>
        </p:nvPicPr>
        <p:blipFill>
          <a:blip r:embed="rId3">
            <a:extLst>
              <a:ext uri="{28A0092B-C50C-407E-A947-70E740481C1C}">
                <a14:useLocalDpi xmlns="" xmlns:a14="http://schemas.microsoft.com/office/drawing/2010/main" xmlns:lc="http://schemas.openxmlformats.org/drawingml/2006/lockedCanvas" val="0"/>
              </a:ext>
            </a:extLst>
          </a:blip>
          <a:srcRect/>
          <a:stretch>
            <a:fillRect/>
          </a:stretch>
        </p:blipFill>
        <p:spPr bwMode="auto">
          <a:xfrm>
            <a:off x="3124200" y="1821643"/>
            <a:ext cx="2874286" cy="3692533"/>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rgbClr val="808080"/>
                  </a:outerShdw>
                </a:effectLst>
              </a14:hiddenEffects>
            </a:ext>
          </a:extLst>
        </p:spPr>
      </p:pic>
      <p:pic>
        <p:nvPicPr>
          <p:cNvPr id="10" name="Picture 1"/>
          <p:cNvPicPr>
            <a:picLocks noChangeAspect="1" noChangeArrowheads="1"/>
          </p:cNvPicPr>
          <p:nvPr/>
        </p:nvPicPr>
        <p:blipFill>
          <a:blip r:embed="rId4" cstate="print"/>
          <a:srcRect/>
          <a:stretch>
            <a:fillRect/>
          </a:stretch>
        </p:blipFill>
        <p:spPr bwMode="auto">
          <a:xfrm>
            <a:off x="6096000" y="1802560"/>
            <a:ext cx="3036083" cy="3683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İçerik Yer Tutucusu 2"/>
          <p:cNvSpPr>
            <a:spLocks noGrp="1"/>
          </p:cNvSpPr>
          <p:nvPr>
            <p:ph idx="1"/>
          </p:nvPr>
        </p:nvSpPr>
        <p:spPr/>
        <p:txBody>
          <a:bodyPr/>
          <a:lstStyle/>
          <a:p>
            <a:pPr eaLnBrk="1" hangingPunct="1"/>
            <a:r>
              <a:rPr lang="tr-TR" sz="2400" dirty="0" smtClean="0"/>
              <a:t>Programlama dillerinin genel kavramlarını iyi bilen bir programcı, yeni öğreneceği dilde bu kavramların nasıl birleştirildiğini ve kullanıldığını daha rahat anlayacaktır. Programlama dilinin tasarımı hakkında bilgi sahibi olacaktır. </a:t>
            </a:r>
          </a:p>
          <a:p>
            <a:pPr eaLnBrk="1" hangingPunct="1"/>
            <a:r>
              <a:rPr lang="tr-TR" sz="2400" dirty="0" smtClean="0"/>
              <a:t>Örneğin veri soyutlama (data </a:t>
            </a:r>
            <a:r>
              <a:rPr lang="tr-TR" sz="2400" dirty="0" err="1" smtClean="0"/>
              <a:t>abstraction</a:t>
            </a:r>
            <a:r>
              <a:rPr lang="tr-TR" sz="2400" dirty="0" smtClean="0"/>
              <a:t>) kavramını bilen bir programcı Java’da soyutlanmış data tiplerinin nasıl oluşturulduğunu daha iyi ve çabuk anlayacaktır. Veya nesne tabanlı programlama kavramını bilen bir kişi C++ veya Java’yı daha çabuk anlayacaktır.</a:t>
            </a:r>
          </a:p>
        </p:txBody>
      </p:sp>
      <p:sp>
        <p:nvSpPr>
          <p:cNvPr id="7" name="Başlık 1"/>
          <p:cNvSpPr>
            <a:spLocks noGrp="1"/>
          </p:cNvSpPr>
          <p:nvPr>
            <p:ph type="title"/>
          </p:nvPr>
        </p:nvSpPr>
        <p:spPr>
          <a:xfrm>
            <a:off x="304800" y="152400"/>
            <a:ext cx="8686800" cy="1143000"/>
          </a:xfrm>
        </p:spPr>
        <p:txBody>
          <a:bodyPr/>
          <a:lstStyle/>
          <a:p>
            <a:pPr marL="342900" indent="-342900" algn="ctr" eaLnBrk="1" hangingPunct="1">
              <a:spcBef>
                <a:spcPct val="20000"/>
              </a:spcBef>
              <a:defRPr/>
            </a:pPr>
            <a:r>
              <a:rPr lang="tr-TR" sz="2800" b="1" dirty="0" smtClean="0">
                <a:solidFill>
                  <a:srgbClr val="C00000"/>
                </a:solidFill>
                <a:ea typeface="+mn-ea"/>
                <a:cs typeface="+mn-cs"/>
              </a:rPr>
              <a:t>Yeni diller öğrenebilme yeteneğinin geliştirilmesi</a:t>
            </a:r>
            <a:r>
              <a:rPr lang="en-US" sz="2800" b="1" dirty="0" smtClean="0">
                <a:solidFill>
                  <a:srgbClr val="000000"/>
                </a:solidFill>
                <a:ea typeface="+mn-ea"/>
                <a:cs typeface="+mn-cs"/>
              </a:rPr>
              <a:t/>
            </a:r>
            <a:br>
              <a:rPr lang="en-US" sz="2800" b="1" dirty="0" smtClean="0">
                <a:solidFill>
                  <a:srgbClr val="000000"/>
                </a:solidFill>
                <a:ea typeface="+mn-ea"/>
                <a:cs typeface="+mn-cs"/>
              </a:rPr>
            </a:br>
            <a:endParaRPr lang="tr-TR" b="1"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İçerik Yer Tutucusu 2"/>
          <p:cNvSpPr>
            <a:spLocks noGrp="1"/>
          </p:cNvSpPr>
          <p:nvPr>
            <p:ph idx="1"/>
          </p:nvPr>
        </p:nvSpPr>
        <p:spPr/>
        <p:txBody>
          <a:bodyPr/>
          <a:lstStyle/>
          <a:p>
            <a:r>
              <a:rPr lang="tr-TR" sz="2400" dirty="0" smtClean="0"/>
              <a:t>Nesne tabanlı dil kavramının, </a:t>
            </a:r>
            <a:r>
              <a:rPr lang="tr-TR" sz="2400" dirty="0" err="1" smtClean="0"/>
              <a:t>imperative</a:t>
            </a:r>
            <a:r>
              <a:rPr lang="tr-TR" sz="2400" dirty="0" smtClean="0"/>
              <a:t> dillerde kullanılan prosedür tabanlı dil kavramından çok farklı olmasına rağmen </a:t>
            </a:r>
            <a:r>
              <a:rPr lang="tr-TR" sz="2400" dirty="0" err="1" smtClean="0"/>
              <a:t>imperative</a:t>
            </a:r>
            <a:r>
              <a:rPr lang="tr-TR" sz="2400" dirty="0" smtClean="0"/>
              <a:t> bir dilin nesne tabanlı programlamayı desteklemesini sağlamak çok zor değildir. </a:t>
            </a:r>
          </a:p>
          <a:p>
            <a:r>
              <a:rPr lang="tr-TR" sz="2400" dirty="0" smtClean="0"/>
              <a:t>Örneğin atama ve </a:t>
            </a:r>
            <a:r>
              <a:rPr lang="tr-TR" sz="2400" dirty="0" err="1" smtClean="0"/>
              <a:t>kontol</a:t>
            </a:r>
            <a:r>
              <a:rPr lang="tr-TR" sz="2400" dirty="0" smtClean="0"/>
              <a:t> ifadeleri C ve Java’da hemen hemen aynıdır </a:t>
            </a:r>
            <a:r>
              <a:rPr lang="tr-TR" sz="2400" dirty="0" smtClean="0">
                <a:solidFill>
                  <a:srgbClr val="FF0000"/>
                </a:solidFill>
              </a:rPr>
              <a:t>(diğer taraftan diziler, </a:t>
            </a:r>
            <a:r>
              <a:rPr lang="tr-TR" sz="2400" dirty="0" smtClean="0">
                <a:solidFill>
                  <a:srgbClr val="FF0000"/>
                </a:solidFill>
              </a:rPr>
              <a:t>altprogramlar </a:t>
            </a:r>
            <a:r>
              <a:rPr lang="tr-TR" sz="2400" dirty="0" smtClean="0">
                <a:solidFill>
                  <a:srgbClr val="FF0000"/>
                </a:solidFill>
              </a:rPr>
              <a:t>ve Java’nın </a:t>
            </a:r>
            <a:r>
              <a:rPr lang="tr-TR" sz="2400" dirty="0" smtClean="0">
                <a:solidFill>
                  <a:srgbClr val="FF0000"/>
                </a:solidFill>
              </a:rPr>
              <a:t>semantiği; </a:t>
            </a:r>
            <a:r>
              <a:rPr lang="tr-TR" sz="2400" dirty="0" err="1" smtClean="0">
                <a:solidFill>
                  <a:srgbClr val="FF0000"/>
                </a:solidFill>
              </a:rPr>
              <a:t>C’den</a:t>
            </a:r>
            <a:r>
              <a:rPr lang="tr-TR" sz="2400" dirty="0" smtClean="0">
                <a:solidFill>
                  <a:srgbClr val="FF0000"/>
                </a:solidFill>
              </a:rPr>
              <a:t> oldukça farklıdır). </a:t>
            </a:r>
          </a:p>
          <a:p>
            <a:r>
              <a:rPr lang="tr-TR" sz="2400" dirty="0" smtClean="0"/>
              <a:t>Benzer ifadeler nesne tabanlı programlamayı destekleyen fonksiyonel diller için de geçerlidir. </a:t>
            </a:r>
          </a:p>
        </p:txBody>
      </p:sp>
      <p:sp>
        <p:nvSpPr>
          <p:cNvPr id="6" name="Başlık 1"/>
          <p:cNvSpPr>
            <a:spLocks noGrp="1"/>
          </p:cNvSpPr>
          <p:nvPr>
            <p:ph type="title"/>
          </p:nvPr>
        </p:nvSpPr>
        <p:spPr>
          <a:xfrm>
            <a:off x="609600" y="381000"/>
            <a:ext cx="8153400" cy="1143000"/>
          </a:xfrm>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endParaRPr lang="tr-TR" sz="2900" b="1" dirty="0">
              <a:solidFill>
                <a:srgbClr val="C00000"/>
              </a:solidFill>
            </a:endParaRPr>
          </a:p>
        </p:txBody>
      </p:sp>
      <p:sp>
        <p:nvSpPr>
          <p:cNvPr id="7" name="6 Slayt Numarası Yer Tutucusu"/>
          <p:cNvSpPr>
            <a:spLocks noGrp="1"/>
          </p:cNvSpPr>
          <p:nvPr>
            <p:ph type="sldNum" sz="quarter" idx="11"/>
          </p:nvPr>
        </p:nvSpPr>
        <p:spPr/>
        <p:txBody>
          <a:bodyPr/>
          <a:lstStyle/>
          <a:p>
            <a:pPr>
              <a:defRPr/>
            </a:pPr>
            <a:fld id="{617D8655-7DB7-43A0-B0D9-9A74AB1E468F}" type="slidenum">
              <a:rPr lang="en-US" smtClean="0"/>
              <a:pPr>
                <a:defRPr/>
              </a:pPr>
              <a:t>100</a:t>
            </a:fld>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İçerik Yer Tutucusu 2"/>
          <p:cNvSpPr>
            <a:spLocks noGrp="1"/>
          </p:cNvSpPr>
          <p:nvPr>
            <p:ph idx="1"/>
          </p:nvPr>
        </p:nvSpPr>
        <p:spPr>
          <a:xfrm>
            <a:off x="609600" y="1295400"/>
            <a:ext cx="8153400" cy="5029200"/>
          </a:xfrm>
        </p:spPr>
        <p:txBody>
          <a:bodyPr/>
          <a:lstStyle/>
          <a:p>
            <a:pPr>
              <a:buNone/>
            </a:pPr>
            <a:r>
              <a:rPr lang="tr-TR" b="1" dirty="0" smtClean="0">
                <a:solidFill>
                  <a:srgbClr val="C00000"/>
                </a:solidFill>
              </a:rPr>
              <a:t>	</a:t>
            </a:r>
            <a:r>
              <a:rPr lang="tr-TR" sz="2500" b="1" dirty="0" err="1" smtClean="0">
                <a:solidFill>
                  <a:srgbClr val="C00000"/>
                </a:solidFill>
              </a:rPr>
              <a:t>Visual</a:t>
            </a:r>
            <a:r>
              <a:rPr lang="tr-TR" sz="2500" b="1" dirty="0" smtClean="0">
                <a:solidFill>
                  <a:srgbClr val="C00000"/>
                </a:solidFill>
              </a:rPr>
              <a:t> (görsel) diller</a:t>
            </a:r>
          </a:p>
          <a:p>
            <a:r>
              <a:rPr lang="tr-TR" sz="2500" dirty="0" err="1" smtClean="0"/>
              <a:t>Visual</a:t>
            </a:r>
            <a:r>
              <a:rPr lang="tr-TR" sz="2500" dirty="0" smtClean="0"/>
              <a:t> diller ayrı bir kategori olarak görülse </a:t>
            </a:r>
            <a:r>
              <a:rPr lang="tr-TR" sz="2500" dirty="0" smtClean="0"/>
              <a:t>de, </a:t>
            </a:r>
            <a:r>
              <a:rPr lang="tr-TR" sz="2500" dirty="0" err="1" smtClean="0"/>
              <a:t>imperative</a:t>
            </a:r>
            <a:r>
              <a:rPr lang="tr-TR" sz="2500" dirty="0" smtClean="0"/>
              <a:t> dillerin alt kategorisindedir.</a:t>
            </a:r>
          </a:p>
          <a:p>
            <a:r>
              <a:rPr lang="tr-TR" sz="2500" dirty="0" smtClean="0"/>
              <a:t>En popüler olanı </a:t>
            </a:r>
            <a:r>
              <a:rPr lang="tr-TR" sz="2500" dirty="0" err="1" smtClean="0"/>
              <a:t>Visual</a:t>
            </a:r>
            <a:r>
              <a:rPr lang="tr-TR" sz="2500" dirty="0" smtClean="0"/>
              <a:t> BASIC.NET (VB.NET)</a:t>
            </a:r>
          </a:p>
          <a:p>
            <a:r>
              <a:rPr lang="tr-TR" sz="2500" dirty="0" smtClean="0"/>
              <a:t>Bu diller sürükle bırak (</a:t>
            </a:r>
            <a:r>
              <a:rPr lang="tr-TR" sz="2500" dirty="0" err="1" smtClean="0"/>
              <a:t>drag</a:t>
            </a:r>
            <a:r>
              <a:rPr lang="tr-TR" sz="2500" dirty="0" smtClean="0"/>
              <a:t> </a:t>
            </a:r>
            <a:r>
              <a:rPr lang="tr-TR" sz="2500" dirty="0" err="1" smtClean="0"/>
              <a:t>and</a:t>
            </a:r>
            <a:r>
              <a:rPr lang="tr-TR" sz="2500" dirty="0" smtClean="0"/>
              <a:t> </a:t>
            </a:r>
            <a:r>
              <a:rPr lang="tr-TR" sz="2500" dirty="0" err="1" smtClean="0"/>
              <a:t>drop</a:t>
            </a:r>
            <a:r>
              <a:rPr lang="tr-TR" sz="2500" dirty="0" smtClean="0"/>
              <a:t>) mantığıyla çalışırlar. </a:t>
            </a:r>
          </a:p>
          <a:p>
            <a:r>
              <a:rPr lang="tr-TR" sz="2500" dirty="0" err="1" smtClean="0"/>
              <a:t>Visual</a:t>
            </a:r>
            <a:r>
              <a:rPr lang="tr-TR" sz="2500" dirty="0" smtClean="0"/>
              <a:t> diller kullanıcıya rahat grafiksel ara yüzler tasarlamak için kullanılırlar. Örneğin bir düğme veya bir </a:t>
            </a:r>
            <a:r>
              <a:rPr lang="tr-TR" sz="2500" dirty="0" err="1" smtClean="0"/>
              <a:t>text</a:t>
            </a:r>
            <a:r>
              <a:rPr lang="tr-TR" sz="2500" dirty="0" smtClean="0"/>
              <a:t> kutusu gibi  bir kontrol yapısı kodlamak için </a:t>
            </a:r>
            <a:r>
              <a:rPr lang="tr-TR" sz="2500" dirty="0" err="1" smtClean="0"/>
              <a:t>VB.NET’de</a:t>
            </a:r>
            <a:r>
              <a:rPr lang="tr-TR" sz="2500" dirty="0" smtClean="0"/>
              <a:t> tek bir tuşa basmak yeterlidir. Bu özellikler günümüzde tüm .NET dillerinde vardır.</a:t>
            </a:r>
          </a:p>
        </p:txBody>
      </p:sp>
      <p:sp>
        <p:nvSpPr>
          <p:cNvPr id="6" name="Başlık 1"/>
          <p:cNvSpPr>
            <a:spLocks noGrp="1"/>
          </p:cNvSpPr>
          <p:nvPr>
            <p:ph type="title"/>
          </p:nvPr>
        </p:nvSpPr>
        <p:spPr>
          <a:xfrm>
            <a:off x="609600" y="381000"/>
            <a:ext cx="8153400" cy="1143000"/>
          </a:xfrm>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endParaRPr lang="tr-TR" sz="2900" b="1" dirty="0">
              <a:solidFill>
                <a:srgbClr val="C00000"/>
              </a:solidFill>
            </a:endParaRPr>
          </a:p>
        </p:txBody>
      </p:sp>
      <p:sp>
        <p:nvSpPr>
          <p:cNvPr id="7" name="6 Slayt Numarası Yer Tutucusu"/>
          <p:cNvSpPr>
            <a:spLocks noGrp="1"/>
          </p:cNvSpPr>
          <p:nvPr>
            <p:ph type="sldNum" sz="quarter" idx="11"/>
          </p:nvPr>
        </p:nvSpPr>
        <p:spPr/>
        <p:txBody>
          <a:bodyPr/>
          <a:lstStyle/>
          <a:p>
            <a:pPr>
              <a:defRPr/>
            </a:pPr>
            <a:fld id="{617D8655-7DB7-43A0-B0D9-9A74AB1E468F}" type="slidenum">
              <a:rPr lang="en-US" smtClean="0"/>
              <a:pPr>
                <a:defRPr/>
              </a:pPr>
              <a:t>101</a:t>
            </a:fld>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İçerik Yer Tutucusu 2"/>
          <p:cNvSpPr>
            <a:spLocks noGrp="1"/>
          </p:cNvSpPr>
          <p:nvPr>
            <p:ph idx="1"/>
          </p:nvPr>
        </p:nvSpPr>
        <p:spPr/>
        <p:txBody>
          <a:bodyPr/>
          <a:lstStyle/>
          <a:p>
            <a:pPr>
              <a:buNone/>
            </a:pPr>
            <a:r>
              <a:rPr lang="tr-TR" b="1" dirty="0" smtClean="0">
                <a:solidFill>
                  <a:srgbClr val="C00000"/>
                </a:solidFill>
              </a:rPr>
              <a:t>	</a:t>
            </a:r>
            <a:r>
              <a:rPr lang="tr-TR" b="1" dirty="0" err="1" smtClean="0">
                <a:solidFill>
                  <a:srgbClr val="C00000"/>
                </a:solidFill>
              </a:rPr>
              <a:t>Scripting</a:t>
            </a:r>
            <a:r>
              <a:rPr lang="tr-TR" b="1" dirty="0" smtClean="0">
                <a:solidFill>
                  <a:srgbClr val="C00000"/>
                </a:solidFill>
              </a:rPr>
              <a:t> diller</a:t>
            </a:r>
          </a:p>
          <a:p>
            <a:r>
              <a:rPr lang="tr-TR" dirty="0" smtClean="0"/>
              <a:t>Bazı bilim adamları bu dilleri ayrı bir kategori olarak görürler. Ama bu diller de </a:t>
            </a:r>
            <a:r>
              <a:rPr lang="tr-TR" dirty="0" err="1" smtClean="0"/>
              <a:t>imperative</a:t>
            </a:r>
            <a:r>
              <a:rPr lang="tr-TR" dirty="0" smtClean="0"/>
              <a:t> dillerdir. Bu dillere örnek verilirse; </a:t>
            </a:r>
            <a:r>
              <a:rPr lang="tr-TR" dirty="0" err="1" smtClean="0"/>
              <a:t>Perl</a:t>
            </a:r>
            <a:r>
              <a:rPr lang="tr-TR" dirty="0" smtClean="0"/>
              <a:t>, </a:t>
            </a:r>
            <a:r>
              <a:rPr lang="tr-TR" dirty="0" err="1" smtClean="0"/>
              <a:t>JavaScript</a:t>
            </a:r>
            <a:r>
              <a:rPr lang="tr-TR" dirty="0" smtClean="0"/>
              <a:t>, </a:t>
            </a:r>
            <a:r>
              <a:rPr lang="tr-TR" dirty="0" err="1" smtClean="0"/>
              <a:t>Ruby</a:t>
            </a:r>
            <a:endParaRPr lang="tr-TR" dirty="0" smtClean="0"/>
          </a:p>
        </p:txBody>
      </p:sp>
      <p:sp>
        <p:nvSpPr>
          <p:cNvPr id="6" name="Başlık 1"/>
          <p:cNvSpPr>
            <a:spLocks noGrp="1"/>
          </p:cNvSpPr>
          <p:nvPr>
            <p:ph type="title"/>
          </p:nvPr>
        </p:nvSpPr>
        <p:spPr>
          <a:xfrm>
            <a:off x="609600" y="381000"/>
            <a:ext cx="8153400" cy="1143000"/>
          </a:xfrm>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endParaRPr lang="tr-TR" sz="2900" b="1" dirty="0">
              <a:solidFill>
                <a:srgbClr val="C00000"/>
              </a:solidFill>
            </a:endParaRPr>
          </a:p>
        </p:txBody>
      </p:sp>
      <p:sp>
        <p:nvSpPr>
          <p:cNvPr id="7" name="6 Slayt Numarası Yer Tutucusu"/>
          <p:cNvSpPr>
            <a:spLocks noGrp="1"/>
          </p:cNvSpPr>
          <p:nvPr>
            <p:ph type="sldNum" sz="quarter" idx="11"/>
          </p:nvPr>
        </p:nvSpPr>
        <p:spPr/>
        <p:txBody>
          <a:bodyPr/>
          <a:lstStyle/>
          <a:p>
            <a:pPr>
              <a:defRPr/>
            </a:pPr>
            <a:fld id="{617D8655-7DB7-43A0-B0D9-9A74AB1E468F}" type="slidenum">
              <a:rPr lang="en-US" smtClean="0"/>
              <a:pPr>
                <a:defRPr/>
              </a:pPr>
              <a:t>102</a:t>
            </a:fld>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İçerik Yer Tutucusu 2"/>
          <p:cNvSpPr>
            <a:spLocks noGrp="1"/>
          </p:cNvSpPr>
          <p:nvPr>
            <p:ph idx="1"/>
          </p:nvPr>
        </p:nvSpPr>
        <p:spPr/>
        <p:txBody>
          <a:bodyPr/>
          <a:lstStyle/>
          <a:p>
            <a:pPr>
              <a:buNone/>
            </a:pPr>
            <a:r>
              <a:rPr lang="tr-TR" b="1" dirty="0" smtClean="0">
                <a:solidFill>
                  <a:srgbClr val="C00000"/>
                </a:solidFill>
              </a:rPr>
              <a:t>	</a:t>
            </a:r>
            <a:r>
              <a:rPr lang="tr-TR" b="1" dirty="0" err="1" smtClean="0">
                <a:solidFill>
                  <a:srgbClr val="C00000"/>
                </a:solidFill>
              </a:rPr>
              <a:t>Hibrid</a:t>
            </a:r>
            <a:r>
              <a:rPr lang="tr-TR" b="1" dirty="0" smtClean="0">
                <a:solidFill>
                  <a:srgbClr val="C00000"/>
                </a:solidFill>
              </a:rPr>
              <a:t> (melez) diller </a:t>
            </a:r>
          </a:p>
          <a:p>
            <a:r>
              <a:rPr lang="tr-TR" dirty="0" smtClean="0"/>
              <a:t>Son yıllarda </a:t>
            </a:r>
            <a:r>
              <a:rPr lang="tr-TR" dirty="0" err="1" smtClean="0"/>
              <a:t>hibrid</a:t>
            </a:r>
            <a:r>
              <a:rPr lang="tr-TR" dirty="0" smtClean="0"/>
              <a:t> dil (</a:t>
            </a:r>
            <a:r>
              <a:rPr lang="tr-TR" dirty="0" err="1" smtClean="0"/>
              <a:t>Markup</a:t>
            </a:r>
            <a:r>
              <a:rPr lang="tr-TR" dirty="0" smtClean="0"/>
              <a:t>/programlama dili) kategorisi denen bir kavram ortaya çıkmaktadır. </a:t>
            </a:r>
          </a:p>
          <a:p>
            <a:r>
              <a:rPr lang="tr-TR" dirty="0" err="1" smtClean="0"/>
              <a:t>Markup</a:t>
            </a:r>
            <a:r>
              <a:rPr lang="tr-TR" dirty="0" smtClean="0"/>
              <a:t> dilleri programlama dili değildir. Örneğin XHTML</a:t>
            </a:r>
          </a:p>
          <a:p>
            <a:r>
              <a:rPr lang="tr-TR" dirty="0" smtClean="0"/>
              <a:t>XHTML veya XML gibi </a:t>
            </a:r>
            <a:r>
              <a:rPr lang="tr-TR" dirty="0" err="1" smtClean="0"/>
              <a:t>markup</a:t>
            </a:r>
            <a:r>
              <a:rPr lang="tr-TR" dirty="0" smtClean="0"/>
              <a:t> dillerin bazı versiyonlarının içine bazı programlama dili kabiliyetleri serpiştirilmiştir. </a:t>
            </a:r>
          </a:p>
          <a:p>
            <a:r>
              <a:rPr lang="tr-TR" sz="2000" dirty="0" smtClean="0"/>
              <a:t>Örnek: JSTL (Java Server </a:t>
            </a:r>
            <a:r>
              <a:rPr lang="tr-TR" sz="2000" dirty="0" err="1" smtClean="0"/>
              <a:t>Pages</a:t>
            </a:r>
            <a:r>
              <a:rPr lang="tr-TR" sz="2000" dirty="0" smtClean="0"/>
              <a:t> Standart </a:t>
            </a:r>
            <a:r>
              <a:rPr lang="tr-TR" sz="2000" dirty="0" err="1" smtClean="0"/>
              <a:t>Tag</a:t>
            </a:r>
            <a:r>
              <a:rPr lang="tr-TR" sz="2000" dirty="0" smtClean="0"/>
              <a:t> </a:t>
            </a:r>
            <a:r>
              <a:rPr lang="tr-TR" sz="2000" dirty="0" err="1" smtClean="0"/>
              <a:t>Library</a:t>
            </a:r>
            <a:r>
              <a:rPr lang="tr-TR" sz="2000" dirty="0" smtClean="0"/>
              <a:t>)</a:t>
            </a:r>
          </a:p>
          <a:p>
            <a:r>
              <a:rPr lang="tr-TR" sz="2000" dirty="0" smtClean="0"/>
              <a:t>XSLT (</a:t>
            </a:r>
            <a:r>
              <a:rPr lang="tr-TR" sz="2000" dirty="0" err="1" smtClean="0"/>
              <a:t>eXtensible</a:t>
            </a:r>
            <a:r>
              <a:rPr lang="tr-TR" sz="2000" dirty="0" smtClean="0"/>
              <a:t> </a:t>
            </a:r>
            <a:r>
              <a:rPr lang="tr-TR" sz="2000" dirty="0" err="1" smtClean="0"/>
              <a:t>Stylesheet</a:t>
            </a:r>
            <a:r>
              <a:rPr lang="tr-TR" sz="2000" dirty="0" smtClean="0"/>
              <a:t> </a:t>
            </a:r>
            <a:r>
              <a:rPr lang="tr-TR" sz="2000" dirty="0" err="1" smtClean="0"/>
              <a:t>Language</a:t>
            </a:r>
            <a:r>
              <a:rPr lang="tr-TR" sz="2000" dirty="0" smtClean="0"/>
              <a:t> </a:t>
            </a:r>
            <a:r>
              <a:rPr lang="tr-TR" sz="2000" dirty="0" err="1" smtClean="0"/>
              <a:t>Transformations</a:t>
            </a:r>
            <a:r>
              <a:rPr lang="tr-TR" sz="2000" dirty="0" smtClean="0"/>
              <a:t>)</a:t>
            </a:r>
          </a:p>
        </p:txBody>
      </p:sp>
      <p:sp>
        <p:nvSpPr>
          <p:cNvPr id="6" name="Başlık 1"/>
          <p:cNvSpPr>
            <a:spLocks noGrp="1"/>
          </p:cNvSpPr>
          <p:nvPr>
            <p:ph type="title"/>
          </p:nvPr>
        </p:nvSpPr>
        <p:spPr>
          <a:xfrm>
            <a:off x="609600" y="381000"/>
            <a:ext cx="8153400" cy="1143000"/>
          </a:xfrm>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endParaRPr lang="tr-TR" sz="2900" b="1" dirty="0">
              <a:solidFill>
                <a:srgbClr val="C00000"/>
              </a:solidFill>
            </a:endParaRPr>
          </a:p>
        </p:txBody>
      </p:sp>
      <p:sp>
        <p:nvSpPr>
          <p:cNvPr id="7" name="6 Slayt Numarası Yer Tutucusu"/>
          <p:cNvSpPr>
            <a:spLocks noGrp="1"/>
          </p:cNvSpPr>
          <p:nvPr>
            <p:ph type="sldNum" sz="quarter" idx="11"/>
          </p:nvPr>
        </p:nvSpPr>
        <p:spPr/>
        <p:txBody>
          <a:bodyPr/>
          <a:lstStyle/>
          <a:p>
            <a:pPr>
              <a:defRPr/>
            </a:pPr>
            <a:fld id="{617D8655-7DB7-43A0-B0D9-9A74AB1E468F}" type="slidenum">
              <a:rPr lang="en-US" smtClean="0"/>
              <a:pPr>
                <a:defRPr/>
              </a:pPr>
              <a:t>103</a:t>
            </a:fld>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09600" y="1295400"/>
            <a:ext cx="8153400" cy="4572000"/>
          </a:xfrm>
        </p:spPr>
        <p:txBody>
          <a:bodyPr/>
          <a:lstStyle/>
          <a:p>
            <a:pPr>
              <a:buNone/>
              <a:defRPr/>
            </a:pPr>
            <a:r>
              <a:rPr lang="tr-TR" b="1" dirty="0" smtClean="0">
                <a:solidFill>
                  <a:srgbClr val="C00000"/>
                </a:solidFill>
              </a:rPr>
              <a:t>Özel amaç için tasarlanmış diller</a:t>
            </a:r>
          </a:p>
          <a:p>
            <a:pPr>
              <a:defRPr/>
            </a:pPr>
            <a:r>
              <a:rPr lang="tr-TR" dirty="0" smtClean="0"/>
              <a:t>Son 50 yılda özel uygulamalar için bir çok programlama dili tasarlanmıştır. </a:t>
            </a:r>
          </a:p>
          <a:p>
            <a:pPr>
              <a:defRPr/>
            </a:pPr>
            <a:r>
              <a:rPr lang="tr-TR" dirty="0" smtClean="0"/>
              <a:t>Örnek:</a:t>
            </a:r>
          </a:p>
          <a:p>
            <a:pPr marL="0" indent="0">
              <a:buFontTx/>
              <a:buNone/>
              <a:defRPr/>
            </a:pPr>
            <a:r>
              <a:rPr lang="tr-TR" dirty="0" smtClean="0"/>
              <a:t>RPG (Report Program </a:t>
            </a:r>
            <a:r>
              <a:rPr lang="tr-TR" dirty="0" err="1" smtClean="0"/>
              <a:t>Generator</a:t>
            </a:r>
            <a:r>
              <a:rPr lang="tr-TR" dirty="0" smtClean="0"/>
              <a:t>): Ticari raporlar üretmek için tasarlanmıştır.</a:t>
            </a:r>
          </a:p>
          <a:p>
            <a:pPr marL="0" indent="0">
              <a:buFontTx/>
              <a:buNone/>
              <a:defRPr/>
            </a:pPr>
            <a:r>
              <a:rPr lang="tr-TR" dirty="0" smtClean="0"/>
              <a:t>APT (</a:t>
            </a:r>
            <a:r>
              <a:rPr lang="tr-TR" dirty="0" err="1" smtClean="0"/>
              <a:t>Automatically</a:t>
            </a:r>
            <a:r>
              <a:rPr lang="tr-TR" dirty="0" smtClean="0"/>
              <a:t> </a:t>
            </a:r>
            <a:r>
              <a:rPr lang="tr-TR" dirty="0" err="1" smtClean="0"/>
              <a:t>Programmed</a:t>
            </a:r>
            <a:r>
              <a:rPr lang="tr-TR" dirty="0" smtClean="0"/>
              <a:t> Tools): Programlanabilir makinalar için tasarlanmıştır.</a:t>
            </a:r>
          </a:p>
          <a:p>
            <a:pPr marL="0" indent="0">
              <a:buFontTx/>
              <a:buNone/>
              <a:defRPr/>
            </a:pPr>
            <a:r>
              <a:rPr lang="tr-TR" dirty="0" smtClean="0"/>
              <a:t>GPSS (General </a:t>
            </a:r>
            <a:r>
              <a:rPr lang="tr-TR" dirty="0" err="1" smtClean="0"/>
              <a:t>Purpose</a:t>
            </a:r>
            <a:r>
              <a:rPr lang="tr-TR" dirty="0" smtClean="0"/>
              <a:t> </a:t>
            </a:r>
            <a:r>
              <a:rPr lang="tr-TR" dirty="0" err="1" smtClean="0"/>
              <a:t>Simulation</a:t>
            </a:r>
            <a:r>
              <a:rPr lang="tr-TR" dirty="0" smtClean="0"/>
              <a:t> </a:t>
            </a:r>
            <a:r>
              <a:rPr lang="tr-TR" dirty="0" err="1" smtClean="0"/>
              <a:t>System</a:t>
            </a:r>
            <a:r>
              <a:rPr lang="tr-TR" dirty="0" smtClean="0"/>
              <a:t>): Sistem </a:t>
            </a:r>
            <a:r>
              <a:rPr lang="tr-TR" dirty="0" err="1" smtClean="0"/>
              <a:t>simulasyonu</a:t>
            </a:r>
            <a:r>
              <a:rPr lang="tr-TR" dirty="0" smtClean="0"/>
              <a:t> için tasarlanmıştır.</a:t>
            </a:r>
          </a:p>
        </p:txBody>
      </p:sp>
      <p:sp>
        <p:nvSpPr>
          <p:cNvPr id="6" name="Başlık 1"/>
          <p:cNvSpPr>
            <a:spLocks noGrp="1"/>
          </p:cNvSpPr>
          <p:nvPr>
            <p:ph type="title"/>
          </p:nvPr>
        </p:nvSpPr>
        <p:spPr>
          <a:xfrm>
            <a:off x="609600" y="381000"/>
            <a:ext cx="8153400" cy="1143000"/>
          </a:xfrm>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endParaRPr lang="tr-TR" sz="2900" b="1" dirty="0">
              <a:solidFill>
                <a:srgbClr val="C00000"/>
              </a:solidFill>
            </a:endParaRPr>
          </a:p>
        </p:txBody>
      </p:sp>
      <p:sp>
        <p:nvSpPr>
          <p:cNvPr id="7" name="6 Slayt Numarası Yer Tutucusu"/>
          <p:cNvSpPr>
            <a:spLocks noGrp="1"/>
          </p:cNvSpPr>
          <p:nvPr>
            <p:ph type="sldNum" sz="quarter" idx="11"/>
          </p:nvPr>
        </p:nvSpPr>
        <p:spPr/>
        <p:txBody>
          <a:bodyPr/>
          <a:lstStyle/>
          <a:p>
            <a:pPr>
              <a:defRPr/>
            </a:pPr>
            <a:fld id="{617D8655-7DB7-43A0-B0D9-9A74AB1E468F}" type="slidenum">
              <a:rPr lang="en-US" smtClean="0"/>
              <a:pPr>
                <a:defRPr/>
              </a:pPr>
              <a:t>104</a:t>
            </a:fld>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Başlık 1"/>
          <p:cNvSpPr>
            <a:spLocks noGrp="1"/>
          </p:cNvSpPr>
          <p:nvPr>
            <p:ph type="title"/>
          </p:nvPr>
        </p:nvSpPr>
        <p:spPr/>
        <p:txBody>
          <a:bodyPr/>
          <a:lstStyle/>
          <a:p>
            <a:r>
              <a:rPr lang="en-US" smtClean="0"/>
              <a:t>1.6 </a:t>
            </a:r>
            <a:r>
              <a:rPr lang="tr-TR" smtClean="0"/>
              <a:t>Dil Tasarımında Verilen Ödünler</a:t>
            </a:r>
          </a:p>
        </p:txBody>
      </p:sp>
      <p:sp>
        <p:nvSpPr>
          <p:cNvPr id="81923" name="İçerik Yer Tutucusu 2"/>
          <p:cNvSpPr>
            <a:spLocks noGrp="1"/>
          </p:cNvSpPr>
          <p:nvPr>
            <p:ph idx="1"/>
          </p:nvPr>
        </p:nvSpPr>
        <p:spPr/>
        <p:txBody>
          <a:bodyPr/>
          <a:lstStyle/>
          <a:p>
            <a:r>
              <a:rPr lang="tr-TR" dirty="0" smtClean="0"/>
              <a:t>Dil gelişimi ile ilgili kriterler önceki bölümlerde anlatıldı. Bu kriterler bir programlama dili tasarlanırken gerekli çatı hakkında temel ipuçlarını verdi. Fakat bu çatıda birbiri ile çelişen bir çok durum var.</a:t>
            </a:r>
          </a:p>
          <a:p>
            <a:r>
              <a:rPr lang="tr-TR" dirty="0" smtClean="0"/>
              <a:t>“Programlama dili tasarlanırken çok önemli bir çok kriter vardır, ama bu kriterler birbirleri ile çelişmektedir. Bu çelişkili kriterlerle iyi bir dili tasarlamak, çok zor bir mühendislik görevidir.” </a:t>
            </a:r>
            <a:r>
              <a:rPr lang="tr-TR" dirty="0" err="1" smtClean="0"/>
              <a:t>Hoare</a:t>
            </a:r>
            <a:r>
              <a:rPr lang="tr-TR" dirty="0" smtClean="0"/>
              <a:t> (1973)</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105</a:t>
            </a:fld>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lstStyle/>
          <a:p>
            <a:pPr eaLnBrk="1" hangingPunct="1"/>
            <a:r>
              <a:rPr lang="en-US" smtClean="0"/>
              <a:t>1.6 </a:t>
            </a:r>
            <a:r>
              <a:rPr lang="tr-TR" smtClean="0"/>
              <a:t>Dil Tasarımında Verilen Ödünler</a:t>
            </a:r>
            <a:endParaRPr lang="en-US" smtClean="0"/>
          </a:p>
        </p:txBody>
      </p:sp>
      <p:sp>
        <p:nvSpPr>
          <p:cNvPr id="82949" name="Rectangle 3"/>
          <p:cNvSpPr>
            <a:spLocks noGrp="1" noChangeArrowheads="1"/>
          </p:cNvSpPr>
          <p:nvPr>
            <p:ph type="body" idx="1"/>
          </p:nvPr>
        </p:nvSpPr>
        <p:spPr>
          <a:xfrm>
            <a:off x="533400" y="1447800"/>
            <a:ext cx="8153400" cy="4572000"/>
          </a:xfrm>
        </p:spPr>
        <p:txBody>
          <a:bodyPr/>
          <a:lstStyle/>
          <a:p>
            <a:pPr eaLnBrk="1" hangingPunct="1">
              <a:lnSpc>
                <a:spcPct val="90000"/>
              </a:lnSpc>
            </a:pPr>
            <a:r>
              <a:rPr lang="tr-TR" sz="3200" dirty="0" smtClean="0"/>
              <a:t>Güvenilirlik</a:t>
            </a:r>
            <a:r>
              <a:rPr lang="en-US" sz="3200" dirty="0" smtClean="0"/>
              <a:t> v</a:t>
            </a:r>
            <a:r>
              <a:rPr lang="tr-TR" sz="3200" dirty="0" smtClean="0"/>
              <a:t>e</a:t>
            </a:r>
            <a:r>
              <a:rPr lang="en-US" sz="3200" dirty="0" smtClean="0"/>
              <a:t> </a:t>
            </a:r>
            <a:r>
              <a:rPr lang="tr-TR" sz="3200" dirty="0" smtClean="0"/>
              <a:t>yürütme (</a:t>
            </a:r>
            <a:r>
              <a:rPr lang="tr-TR" sz="3200" dirty="0" err="1" smtClean="0"/>
              <a:t>execution</a:t>
            </a:r>
            <a:r>
              <a:rPr lang="tr-TR" sz="3200" dirty="0" smtClean="0"/>
              <a:t>) maliyeti</a:t>
            </a:r>
            <a:endParaRPr lang="en-US" sz="3200" dirty="0" smtClean="0"/>
          </a:p>
          <a:p>
            <a:pPr lvl="1" eaLnBrk="1" hangingPunct="1">
              <a:lnSpc>
                <a:spcPct val="90000"/>
              </a:lnSpc>
            </a:pPr>
            <a:r>
              <a:rPr lang="tr-TR" dirty="0" smtClean="0"/>
              <a:t>Çelişen kriterlerdir</a:t>
            </a:r>
            <a:endParaRPr lang="en-US" dirty="0" smtClean="0"/>
          </a:p>
          <a:p>
            <a:pPr lvl="1" eaLnBrk="1" hangingPunct="1">
              <a:lnSpc>
                <a:spcPct val="90000"/>
              </a:lnSpc>
            </a:pPr>
            <a:r>
              <a:rPr lang="tr-TR" dirty="0" smtClean="0"/>
              <a:t>Örnek</a:t>
            </a:r>
            <a:r>
              <a:rPr lang="en-US" dirty="0" smtClean="0"/>
              <a:t>: Java</a:t>
            </a:r>
            <a:r>
              <a:rPr lang="tr-TR" dirty="0" smtClean="0"/>
              <a:t> ‘da tüm dizilerin indislerinin doğru aralıkta olup olmadığının kontrolü yapılır. Bu işlem Java’da </a:t>
            </a:r>
            <a:r>
              <a:rPr lang="tr-TR" dirty="0" err="1" smtClean="0"/>
              <a:t>execution</a:t>
            </a:r>
            <a:r>
              <a:rPr lang="tr-TR" dirty="0" smtClean="0"/>
              <a:t> maliyetini çok fazla artırır.</a:t>
            </a:r>
          </a:p>
          <a:p>
            <a:pPr lvl="1" eaLnBrk="1" hangingPunct="1">
              <a:lnSpc>
                <a:spcPct val="90000"/>
              </a:lnSpc>
            </a:pPr>
            <a:r>
              <a:rPr lang="tr-TR" dirty="0" err="1" smtClean="0"/>
              <a:t>C’de</a:t>
            </a:r>
            <a:r>
              <a:rPr lang="tr-TR" dirty="0" smtClean="0"/>
              <a:t> ise dizilerin indislerinin aralık kontrolü yapılmaz . Dolayısıyla </a:t>
            </a:r>
            <a:r>
              <a:rPr lang="tr-TR" dirty="0" err="1" smtClean="0"/>
              <a:t>C’de</a:t>
            </a:r>
            <a:r>
              <a:rPr lang="tr-TR" dirty="0" smtClean="0"/>
              <a:t> yazılan programın semantik olarak aynı olanı Java’da yazılırsa </a:t>
            </a:r>
            <a:r>
              <a:rPr lang="tr-TR" dirty="0" err="1" smtClean="0"/>
              <a:t>C’de</a:t>
            </a:r>
            <a:r>
              <a:rPr lang="tr-TR" dirty="0" smtClean="0"/>
              <a:t> yazılan program daha hızlı </a:t>
            </a:r>
            <a:r>
              <a:rPr lang="tr-TR" dirty="0" err="1" smtClean="0"/>
              <a:t>execution</a:t>
            </a:r>
            <a:r>
              <a:rPr lang="tr-TR" dirty="0" smtClean="0"/>
              <a:t> yapar. </a:t>
            </a:r>
          </a:p>
          <a:p>
            <a:pPr lvl="1" eaLnBrk="1" hangingPunct="1">
              <a:lnSpc>
                <a:spcPct val="90000"/>
              </a:lnSpc>
            </a:pPr>
            <a:r>
              <a:rPr lang="tr-TR" dirty="0" smtClean="0"/>
              <a:t>Java programlar ise daha güvenilirdir. Java tasarımcıları güvenlik için </a:t>
            </a:r>
            <a:r>
              <a:rPr lang="tr-TR" dirty="0" err="1" smtClean="0"/>
              <a:t>execution</a:t>
            </a:r>
            <a:r>
              <a:rPr lang="tr-TR" dirty="0" smtClean="0"/>
              <a:t> verimliliğinden ödün vermişlerdir. </a:t>
            </a:r>
            <a:endParaRPr lang="en-US"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106</a:t>
            </a:fld>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Başlık 1"/>
          <p:cNvSpPr>
            <a:spLocks noGrp="1"/>
          </p:cNvSpPr>
          <p:nvPr>
            <p:ph type="title"/>
          </p:nvPr>
        </p:nvSpPr>
        <p:spPr/>
        <p:txBody>
          <a:bodyPr/>
          <a:lstStyle/>
          <a:p>
            <a:r>
              <a:rPr lang="en-US" smtClean="0"/>
              <a:t>1.6 </a:t>
            </a:r>
            <a:r>
              <a:rPr lang="tr-TR" smtClean="0"/>
              <a:t>Dil Tasarımında Verilen Ödünler</a:t>
            </a:r>
          </a:p>
        </p:txBody>
      </p:sp>
      <p:sp>
        <p:nvSpPr>
          <p:cNvPr id="83971" name="İçerik Yer Tutucusu 2"/>
          <p:cNvSpPr>
            <a:spLocks noGrp="1"/>
          </p:cNvSpPr>
          <p:nvPr>
            <p:ph idx="1"/>
          </p:nvPr>
        </p:nvSpPr>
        <p:spPr/>
        <p:txBody>
          <a:bodyPr/>
          <a:lstStyle/>
          <a:p>
            <a:pPr eaLnBrk="1" hangingPunct="1">
              <a:lnSpc>
                <a:spcPct val="90000"/>
              </a:lnSpc>
            </a:pPr>
            <a:r>
              <a:rPr lang="tr-TR" dirty="0" smtClean="0"/>
              <a:t>Okunabilirlik</a:t>
            </a:r>
            <a:r>
              <a:rPr lang="en-US" dirty="0" smtClean="0"/>
              <a:t> v</a:t>
            </a:r>
            <a:r>
              <a:rPr lang="tr-TR" dirty="0" smtClean="0"/>
              <a:t>e</a:t>
            </a:r>
            <a:r>
              <a:rPr lang="en-US" dirty="0" smtClean="0"/>
              <a:t> </a:t>
            </a:r>
            <a:r>
              <a:rPr lang="tr-TR" dirty="0" smtClean="0"/>
              <a:t>yazılabilirlik</a:t>
            </a:r>
            <a:endParaRPr lang="en-US" dirty="0" smtClean="0"/>
          </a:p>
          <a:p>
            <a:pPr lvl="1" eaLnBrk="1" hangingPunct="1">
              <a:lnSpc>
                <a:spcPct val="90000"/>
              </a:lnSpc>
            </a:pPr>
            <a:r>
              <a:rPr lang="tr-TR" sz="2000" dirty="0" smtClean="0"/>
              <a:t>Diğer çelişen kriterler</a:t>
            </a:r>
            <a:endParaRPr lang="en-US" sz="2000" dirty="0" smtClean="0"/>
          </a:p>
          <a:p>
            <a:pPr lvl="1" eaLnBrk="1" hangingPunct="1">
              <a:lnSpc>
                <a:spcPct val="90000"/>
              </a:lnSpc>
            </a:pPr>
            <a:r>
              <a:rPr lang="tr-TR" sz="2000" dirty="0" smtClean="0"/>
              <a:t>Örnek</a:t>
            </a:r>
            <a:r>
              <a:rPr lang="en-US" sz="2000" dirty="0" smtClean="0"/>
              <a:t> : APL </a:t>
            </a:r>
            <a:r>
              <a:rPr lang="tr-TR" sz="2000" dirty="0" smtClean="0"/>
              <a:t>pek çok güçlü operatör (ve çok sayıda yeni sembol) sağlayarak karmaşık hesaplamaların kolayca yapılabilmesine imkan sağlarken okunabilirliği azaltmaktadır.</a:t>
            </a:r>
          </a:p>
          <a:p>
            <a:pPr lvl="1" eaLnBrk="1" hangingPunct="1">
              <a:lnSpc>
                <a:spcPct val="90000"/>
              </a:lnSpc>
            </a:pPr>
            <a:r>
              <a:rPr lang="tr-TR" sz="2000" dirty="0" smtClean="0"/>
              <a:t>«4 satırdan oluşan APL programın anlamak için 4 saat uğraştım» </a:t>
            </a:r>
            <a:r>
              <a:rPr lang="tr-TR" sz="2000" dirty="0" err="1" smtClean="0"/>
              <a:t>Daniel</a:t>
            </a:r>
            <a:r>
              <a:rPr lang="tr-TR" sz="2000" dirty="0" smtClean="0"/>
              <a:t> </a:t>
            </a:r>
            <a:r>
              <a:rPr lang="tr-TR" sz="2000" dirty="0" err="1" smtClean="0"/>
              <a:t>McCracken</a:t>
            </a:r>
            <a:endParaRPr lang="tr-TR" sz="2000" dirty="0" smtClean="0"/>
          </a:p>
          <a:p>
            <a:pPr lvl="1" eaLnBrk="1" hangingPunct="1">
              <a:lnSpc>
                <a:spcPct val="90000"/>
              </a:lnSpc>
            </a:pPr>
            <a:r>
              <a:rPr lang="tr-TR" sz="2000" dirty="0" smtClean="0"/>
              <a:t>APL tasarımcıları yazılabilirlik için okunabilirlikten ödün vermişlerdir. </a:t>
            </a:r>
            <a:endParaRPr lang="en-US" sz="2000" dirty="0" smtClean="0"/>
          </a:p>
          <a:p>
            <a:pPr eaLnBrk="1" hangingPunct="1">
              <a:lnSpc>
                <a:spcPct val="90000"/>
              </a:lnSpc>
            </a:pPr>
            <a:r>
              <a:rPr lang="tr-TR" dirty="0" smtClean="0"/>
              <a:t>Yazılabilirlik</a:t>
            </a:r>
            <a:r>
              <a:rPr lang="en-US" dirty="0" smtClean="0"/>
              <a:t> </a:t>
            </a:r>
            <a:r>
              <a:rPr lang="tr-TR" dirty="0" smtClean="0"/>
              <a:t>ve güvenilirlik</a:t>
            </a:r>
            <a:endParaRPr lang="en-US" dirty="0" smtClean="0"/>
          </a:p>
          <a:p>
            <a:pPr lvl="1" eaLnBrk="1" hangingPunct="1">
              <a:lnSpc>
                <a:spcPct val="90000"/>
              </a:lnSpc>
            </a:pPr>
            <a:r>
              <a:rPr lang="tr-TR" sz="2000" dirty="0" smtClean="0"/>
              <a:t>Diğer çelişen kriterler</a:t>
            </a:r>
            <a:endParaRPr lang="en-US" sz="2000" dirty="0" smtClean="0"/>
          </a:p>
          <a:p>
            <a:pPr lvl="1" eaLnBrk="1" hangingPunct="1">
              <a:lnSpc>
                <a:spcPct val="90000"/>
              </a:lnSpc>
            </a:pPr>
            <a:r>
              <a:rPr lang="tr-TR" sz="2000" dirty="0" smtClean="0"/>
              <a:t>Örnek</a:t>
            </a:r>
            <a:r>
              <a:rPr lang="en-US" sz="2000" dirty="0" smtClean="0"/>
              <a:t> : C++ pointer</a:t>
            </a:r>
            <a:r>
              <a:rPr lang="tr-TR" sz="2000" dirty="0" err="1" smtClean="0"/>
              <a:t>ları</a:t>
            </a:r>
            <a:r>
              <a:rPr lang="tr-TR" sz="2000" dirty="0" smtClean="0"/>
              <a:t> çok güçlü ve esnek olmasına rağmen güvenilirliği azdır. Bu yüzden Java’da </a:t>
            </a:r>
            <a:r>
              <a:rPr lang="tr-TR" sz="2000" dirty="0" err="1" smtClean="0"/>
              <a:t>pointer</a:t>
            </a:r>
            <a:r>
              <a:rPr lang="tr-TR" sz="2000" dirty="0" smtClean="0"/>
              <a:t> kavramı yoktur.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107</a:t>
            </a:fld>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Başlık 1"/>
          <p:cNvSpPr>
            <a:spLocks noGrp="1"/>
          </p:cNvSpPr>
          <p:nvPr>
            <p:ph type="title"/>
          </p:nvPr>
        </p:nvSpPr>
        <p:spPr/>
        <p:txBody>
          <a:bodyPr/>
          <a:lstStyle/>
          <a:p>
            <a:r>
              <a:rPr lang="en-US" smtClean="0"/>
              <a:t>1.7 </a:t>
            </a:r>
            <a:r>
              <a:rPr lang="tr-TR" smtClean="0"/>
              <a:t>İ</a:t>
            </a:r>
            <a:r>
              <a:rPr lang="en-US" smtClean="0"/>
              <a:t>mplementa</a:t>
            </a:r>
            <a:r>
              <a:rPr lang="tr-TR" smtClean="0"/>
              <a:t>sy</a:t>
            </a:r>
            <a:r>
              <a:rPr lang="en-US" smtClean="0"/>
              <a:t>on Meto</a:t>
            </a:r>
            <a:r>
              <a:rPr lang="tr-TR" smtClean="0"/>
              <a:t>tları</a:t>
            </a:r>
          </a:p>
        </p:txBody>
      </p:sp>
      <p:sp>
        <p:nvSpPr>
          <p:cNvPr id="84995" name="İçerik Yer Tutucusu 2"/>
          <p:cNvSpPr>
            <a:spLocks noGrp="1"/>
          </p:cNvSpPr>
          <p:nvPr>
            <p:ph idx="1"/>
          </p:nvPr>
        </p:nvSpPr>
        <p:spPr/>
        <p:txBody>
          <a:bodyPr/>
          <a:lstStyle/>
          <a:p>
            <a:r>
              <a:rPr lang="tr-TR" dirty="0" smtClean="0"/>
              <a:t>Bilgisayarın iki temel bileşeni vardır. Dahili hafıza ve işlemci.</a:t>
            </a:r>
          </a:p>
          <a:p>
            <a:r>
              <a:rPr lang="tr-TR" dirty="0" smtClean="0"/>
              <a:t>Dahili hafıza, programları ve verileri depolamak için kullanılır. </a:t>
            </a:r>
          </a:p>
          <a:p>
            <a:r>
              <a:rPr lang="tr-TR" dirty="0" smtClean="0"/>
              <a:t>İşlemci ise mantıksal ve aritmetiksel işlemleri yapmak için tasarlanmış elektronik devrelerdir. İşlemci komutlara göre işlemleri yapmaktadır. Bu komutlara </a:t>
            </a:r>
            <a:r>
              <a:rPr lang="tr-TR" dirty="0" err="1" smtClean="0"/>
              <a:t>makrokomutlar</a:t>
            </a:r>
            <a:r>
              <a:rPr lang="tr-TR" dirty="0" smtClean="0"/>
              <a:t> da denir. Makro komutlar </a:t>
            </a:r>
            <a:r>
              <a:rPr lang="tr-TR" dirty="0" err="1" smtClean="0"/>
              <a:t>mikrokomut</a:t>
            </a:r>
            <a:r>
              <a:rPr lang="tr-TR" dirty="0" smtClean="0"/>
              <a:t> kümelerinden oluşur.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108</a:t>
            </a:fld>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p:txBody>
          <a:bodyPr/>
          <a:lstStyle/>
          <a:p>
            <a:pPr eaLnBrk="1" hangingPunct="1"/>
            <a:r>
              <a:rPr lang="en-US" smtClean="0"/>
              <a:t>1.7 </a:t>
            </a:r>
            <a:r>
              <a:rPr lang="tr-TR" smtClean="0"/>
              <a:t>İ</a:t>
            </a:r>
            <a:r>
              <a:rPr lang="en-US" smtClean="0"/>
              <a:t>mplementa</a:t>
            </a:r>
            <a:r>
              <a:rPr lang="tr-TR" smtClean="0"/>
              <a:t>sy</a:t>
            </a:r>
            <a:r>
              <a:rPr lang="en-US" smtClean="0"/>
              <a:t>on Meto</a:t>
            </a:r>
            <a:r>
              <a:rPr lang="tr-TR" smtClean="0"/>
              <a:t>tları</a:t>
            </a:r>
            <a:endParaRPr lang="en-US" smtClean="0"/>
          </a:p>
        </p:txBody>
      </p:sp>
      <p:sp>
        <p:nvSpPr>
          <p:cNvPr id="86021" name="Rectangle 3"/>
          <p:cNvSpPr>
            <a:spLocks noGrp="1" noChangeArrowheads="1"/>
          </p:cNvSpPr>
          <p:nvPr>
            <p:ph type="body" idx="1"/>
          </p:nvPr>
        </p:nvSpPr>
        <p:spPr>
          <a:xfrm>
            <a:off x="609600" y="1600200"/>
            <a:ext cx="8153400" cy="4876800"/>
          </a:xfrm>
        </p:spPr>
        <p:txBody>
          <a:bodyPr/>
          <a:lstStyle/>
          <a:p>
            <a:pPr eaLnBrk="1" hangingPunct="1"/>
            <a:r>
              <a:rPr lang="tr-TR" dirty="0" smtClean="0"/>
              <a:t>Derleme (</a:t>
            </a:r>
            <a:r>
              <a:rPr lang="en-US" dirty="0" smtClean="0"/>
              <a:t>Compilation</a:t>
            </a:r>
            <a:r>
              <a:rPr lang="tr-TR" dirty="0" smtClean="0"/>
              <a:t>)</a:t>
            </a:r>
            <a:endParaRPr lang="en-US" dirty="0" smtClean="0"/>
          </a:p>
          <a:p>
            <a:pPr lvl="1" eaLnBrk="1" hangingPunct="1"/>
            <a:r>
              <a:rPr lang="en-US" dirty="0" smtClean="0"/>
              <a:t>Program</a:t>
            </a:r>
            <a:r>
              <a:rPr lang="tr-TR" dirty="0" err="1" smtClean="0"/>
              <a:t>lar</a:t>
            </a:r>
            <a:r>
              <a:rPr lang="en-US" dirty="0" smtClean="0"/>
              <a:t> ma</a:t>
            </a:r>
            <a:r>
              <a:rPr lang="tr-TR" dirty="0" smtClean="0"/>
              <a:t>k</a:t>
            </a:r>
            <a:r>
              <a:rPr lang="en-US" dirty="0" err="1" smtClean="0"/>
              <a:t>ine</a:t>
            </a:r>
            <a:r>
              <a:rPr lang="en-US" dirty="0" smtClean="0"/>
              <a:t> </a:t>
            </a:r>
            <a:r>
              <a:rPr lang="tr-TR" dirty="0" smtClean="0"/>
              <a:t>diline </a:t>
            </a:r>
            <a:r>
              <a:rPr lang="tr-TR" dirty="0" err="1" smtClean="0"/>
              <a:t>çevirilir</a:t>
            </a:r>
            <a:endParaRPr lang="en-US" dirty="0" smtClean="0"/>
          </a:p>
          <a:p>
            <a:pPr eaLnBrk="1" hangingPunct="1"/>
            <a:r>
              <a:rPr lang="tr-TR" dirty="0" smtClean="0"/>
              <a:t>Saf Yorumlama (</a:t>
            </a:r>
            <a:r>
              <a:rPr lang="en-US" dirty="0" smtClean="0"/>
              <a:t>Pure Interpretation</a:t>
            </a:r>
            <a:r>
              <a:rPr lang="tr-TR" dirty="0" smtClean="0"/>
              <a:t>)</a:t>
            </a:r>
            <a:endParaRPr lang="en-US" dirty="0" smtClean="0"/>
          </a:p>
          <a:p>
            <a:pPr lvl="1" eaLnBrk="1" hangingPunct="1"/>
            <a:r>
              <a:rPr lang="en-US" dirty="0" smtClean="0"/>
              <a:t>Program</a:t>
            </a:r>
            <a:r>
              <a:rPr lang="tr-TR" dirty="0" err="1" smtClean="0"/>
              <a:t>lar</a:t>
            </a:r>
            <a:r>
              <a:rPr lang="en-US" dirty="0" smtClean="0"/>
              <a:t> </a:t>
            </a:r>
            <a:r>
              <a:rPr lang="tr-TR" dirty="0" smtClean="0"/>
              <a:t>yorumlayıcı (</a:t>
            </a:r>
            <a:r>
              <a:rPr lang="en-US" dirty="0" smtClean="0"/>
              <a:t>interpreter</a:t>
            </a:r>
            <a:r>
              <a:rPr lang="tr-TR" dirty="0" smtClean="0"/>
              <a:t>) olarak bilinen başka bir program tarafından yorumlanır</a:t>
            </a:r>
            <a:endParaRPr lang="en-US" dirty="0" smtClean="0"/>
          </a:p>
          <a:p>
            <a:pPr eaLnBrk="1" hangingPunct="1"/>
            <a:r>
              <a:rPr lang="tr-TR" dirty="0" err="1" smtClean="0"/>
              <a:t>Hibrit</a:t>
            </a:r>
            <a:r>
              <a:rPr lang="tr-TR" dirty="0" smtClean="0"/>
              <a:t> (melez--</a:t>
            </a:r>
            <a:r>
              <a:rPr lang="en-US" dirty="0" smtClean="0"/>
              <a:t>Hybrid</a:t>
            </a:r>
            <a:r>
              <a:rPr lang="tr-TR" dirty="0" smtClean="0"/>
              <a:t>)</a:t>
            </a:r>
            <a:r>
              <a:rPr lang="en-US" dirty="0" smtClean="0"/>
              <a:t> </a:t>
            </a:r>
            <a:r>
              <a:rPr lang="tr-TR" dirty="0" smtClean="0"/>
              <a:t>İ</a:t>
            </a:r>
            <a:r>
              <a:rPr lang="en-US" dirty="0" err="1" smtClean="0"/>
              <a:t>mplementa</a:t>
            </a:r>
            <a:r>
              <a:rPr lang="tr-TR" dirty="0" err="1" smtClean="0"/>
              <a:t>sy</a:t>
            </a:r>
            <a:r>
              <a:rPr lang="en-US" dirty="0" smtClean="0"/>
              <a:t>on S</a:t>
            </a:r>
            <a:r>
              <a:rPr lang="tr-TR" dirty="0" smtClean="0"/>
              <a:t>i</a:t>
            </a:r>
            <a:r>
              <a:rPr lang="en-US" dirty="0" smtClean="0"/>
              <a:t>stem</a:t>
            </a:r>
            <a:r>
              <a:rPr lang="tr-TR" dirty="0" err="1" smtClean="0"/>
              <a:t>leri</a:t>
            </a:r>
            <a:endParaRPr lang="en-US" dirty="0" smtClean="0"/>
          </a:p>
          <a:p>
            <a:pPr lvl="1" eaLnBrk="1" hangingPunct="1"/>
            <a:r>
              <a:rPr lang="tr-TR" dirty="0" smtClean="0"/>
              <a:t>Derleyiciler (c</a:t>
            </a:r>
            <a:r>
              <a:rPr lang="en-US" dirty="0" err="1" smtClean="0"/>
              <a:t>ompilers</a:t>
            </a:r>
            <a:r>
              <a:rPr lang="tr-TR" dirty="0" smtClean="0"/>
              <a:t>)</a:t>
            </a:r>
            <a:r>
              <a:rPr lang="en-US" dirty="0" smtClean="0"/>
              <a:t> </a:t>
            </a:r>
            <a:r>
              <a:rPr lang="tr-TR" dirty="0" smtClean="0"/>
              <a:t>ve</a:t>
            </a:r>
            <a:r>
              <a:rPr lang="en-US" dirty="0" smtClean="0"/>
              <a:t> </a:t>
            </a:r>
            <a:r>
              <a:rPr lang="tr-TR" dirty="0" smtClean="0"/>
              <a:t>saf yorumcular (</a:t>
            </a:r>
            <a:r>
              <a:rPr lang="en-US" dirty="0" smtClean="0"/>
              <a:t>pure interpreters</a:t>
            </a:r>
            <a:r>
              <a:rPr lang="tr-TR" dirty="0" smtClean="0"/>
              <a:t>) arasındaki uzlaşmadır</a:t>
            </a:r>
            <a:endParaRPr lang="en-US"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109</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400" y="152400"/>
            <a:ext cx="8915400" cy="1143000"/>
          </a:xfrm>
        </p:spPr>
        <p:txBody>
          <a:bodyPr/>
          <a:lstStyle/>
          <a:p>
            <a:pPr marL="342900" indent="-342900" algn="ctr" eaLnBrk="1" hangingPunct="1">
              <a:spcBef>
                <a:spcPct val="20000"/>
              </a:spcBef>
              <a:defRPr/>
            </a:pPr>
            <a:r>
              <a:rPr lang="tr-TR" sz="2800" b="1" dirty="0" smtClean="0">
                <a:solidFill>
                  <a:srgbClr val="C00000"/>
                </a:solidFill>
                <a:ea typeface="+mn-ea"/>
                <a:cs typeface="+mn-cs"/>
              </a:rPr>
              <a:t>İ</a:t>
            </a:r>
            <a:r>
              <a:rPr lang="en-US" sz="2800" b="1" dirty="0" err="1" smtClean="0">
                <a:solidFill>
                  <a:srgbClr val="C00000"/>
                </a:solidFill>
                <a:ea typeface="+mn-ea"/>
                <a:cs typeface="+mn-cs"/>
              </a:rPr>
              <a:t>mplementa</a:t>
            </a:r>
            <a:r>
              <a:rPr lang="tr-TR" sz="2800" b="1" dirty="0" err="1" smtClean="0">
                <a:solidFill>
                  <a:srgbClr val="C00000"/>
                </a:solidFill>
                <a:ea typeface="+mn-ea"/>
                <a:cs typeface="+mn-cs"/>
              </a:rPr>
              <a:t>sy</a:t>
            </a:r>
            <a:r>
              <a:rPr lang="en-US" sz="2800" b="1" dirty="0" smtClean="0">
                <a:solidFill>
                  <a:srgbClr val="C00000"/>
                </a:solidFill>
                <a:ea typeface="+mn-ea"/>
                <a:cs typeface="+mn-cs"/>
              </a:rPr>
              <a:t>on</a:t>
            </a:r>
            <a:r>
              <a:rPr lang="tr-TR" sz="2800" b="1" dirty="0" smtClean="0">
                <a:solidFill>
                  <a:srgbClr val="C00000"/>
                </a:solidFill>
                <a:ea typeface="+mn-ea"/>
                <a:cs typeface="+mn-cs"/>
              </a:rPr>
              <a:t>un öneminin daha iyi anlaşılması</a:t>
            </a:r>
            <a:r>
              <a:rPr lang="en-US" sz="2800" b="1" dirty="0" smtClean="0">
                <a:solidFill>
                  <a:srgbClr val="C00000"/>
                </a:solidFill>
                <a:ea typeface="+mn-ea"/>
                <a:cs typeface="+mn-cs"/>
              </a:rPr>
              <a:t/>
            </a:r>
            <a:br>
              <a:rPr lang="en-US" sz="2800" b="1" dirty="0" smtClean="0">
                <a:solidFill>
                  <a:srgbClr val="C00000"/>
                </a:solidFill>
                <a:ea typeface="+mn-ea"/>
                <a:cs typeface="+mn-cs"/>
              </a:rPr>
            </a:br>
            <a:endParaRPr lang="tr-TR" b="1" dirty="0" smtClean="0">
              <a:solidFill>
                <a:srgbClr val="C00000"/>
              </a:solidFill>
            </a:endParaRPr>
          </a:p>
        </p:txBody>
      </p:sp>
      <p:sp>
        <p:nvSpPr>
          <p:cNvPr id="13315" name="İçerik Yer Tutucusu 2"/>
          <p:cNvSpPr>
            <a:spLocks noGrp="1"/>
          </p:cNvSpPr>
          <p:nvPr>
            <p:ph idx="1"/>
          </p:nvPr>
        </p:nvSpPr>
        <p:spPr/>
        <p:txBody>
          <a:bodyPr/>
          <a:lstStyle/>
          <a:p>
            <a:pPr eaLnBrk="1" hangingPunct="1"/>
            <a:r>
              <a:rPr lang="tr-TR" sz="2400" dirty="0" smtClean="0"/>
              <a:t>Programlama dilleri kavramı öğrenilirken </a:t>
            </a:r>
            <a:r>
              <a:rPr lang="tr-TR" sz="2400" dirty="0" err="1" smtClean="0"/>
              <a:t>implementasyon</a:t>
            </a:r>
            <a:r>
              <a:rPr lang="tr-TR" sz="2400" dirty="0" smtClean="0"/>
              <a:t> sorunlarına da dikkat etmek gerekir. Çünkü  </a:t>
            </a:r>
            <a:r>
              <a:rPr lang="tr-TR" sz="2400" dirty="0" err="1" smtClean="0"/>
              <a:t>implementasyon</a:t>
            </a:r>
            <a:r>
              <a:rPr lang="tr-TR" sz="2400" dirty="0" smtClean="0"/>
              <a:t> sorunları programlama dilleri kavramlarını etkilemektedir. Bazen bir </a:t>
            </a:r>
            <a:r>
              <a:rPr lang="tr-TR" sz="2400" dirty="0" err="1" smtClean="0"/>
              <a:t>implementasyon</a:t>
            </a:r>
            <a:r>
              <a:rPr lang="tr-TR" sz="2400" dirty="0" smtClean="0"/>
              <a:t> sorununu bilmek, programlama dilinin nasıl tasarlandığı konusunu da anlamamıza yardımcı olmaktadır. Sonuç olarak </a:t>
            </a:r>
            <a:r>
              <a:rPr lang="tr-TR" sz="2400" dirty="0" err="1" smtClean="0"/>
              <a:t>implementasyon</a:t>
            </a:r>
            <a:r>
              <a:rPr lang="tr-TR" sz="2400" dirty="0" smtClean="0"/>
              <a:t> sorunları ve bunları aşmak için geliştirilmiş programlama dilleri tasarımları bilindiğinde, bildiğimiz bir programlama dili daha zekice kullanılmaktadır</a:t>
            </a:r>
            <a:r>
              <a:rPr lang="tr-TR" dirty="0" smtClean="0"/>
              <a:t>.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a:xfrm>
            <a:off x="533400" y="381000"/>
            <a:ext cx="8382000" cy="1143000"/>
          </a:xfrm>
        </p:spPr>
        <p:txBody>
          <a:bodyPr/>
          <a:lstStyle/>
          <a:p>
            <a:pPr eaLnBrk="1" hangingPunct="1"/>
            <a:r>
              <a:rPr lang="tr-TR" sz="3200" smtClean="0"/>
              <a:t>Bilgisayarın katmanlı (layered) görünümü</a:t>
            </a:r>
            <a:endParaRPr lang="en-US" sz="3200" smtClean="0"/>
          </a:p>
        </p:txBody>
      </p:sp>
      <p:sp>
        <p:nvSpPr>
          <p:cNvPr id="87045" name="Text Box 5"/>
          <p:cNvSpPr txBox="1">
            <a:spLocks noChangeArrowheads="1"/>
          </p:cNvSpPr>
          <p:nvPr/>
        </p:nvSpPr>
        <p:spPr bwMode="auto">
          <a:xfrm>
            <a:off x="593725" y="1336675"/>
            <a:ext cx="3216275" cy="457200"/>
          </a:xfrm>
          <a:prstGeom prst="rect">
            <a:avLst/>
          </a:prstGeom>
          <a:noFill/>
          <a:ln w="9525">
            <a:noFill/>
            <a:miter lim="800000"/>
            <a:headEnd/>
            <a:tailEnd/>
          </a:ln>
          <a:scene3d>
            <a:camera prst="orthographicFront"/>
            <a:lightRig rig="threePt" dir="t"/>
          </a:scene3d>
          <a:sp3d>
            <a:bevelT w="139700" h="139700" prst="divot"/>
          </a:sp3d>
        </p:spPr>
        <p:txBody>
          <a:bodyPr>
            <a:spAutoFit/>
          </a:bodyPr>
          <a:lstStyle/>
          <a:p>
            <a:pPr eaLnBrk="0" hangingPunct="0">
              <a:lnSpc>
                <a:spcPct val="100000"/>
              </a:lnSpc>
              <a:spcBef>
                <a:spcPct val="0"/>
              </a:spcBef>
            </a:pPr>
            <a:endParaRPr lang="tr-TR" sz="2400">
              <a:latin typeface="Times"/>
            </a:endParaRPr>
          </a:p>
        </p:txBody>
      </p:sp>
      <p:sp>
        <p:nvSpPr>
          <p:cNvPr id="87046" name="Text Box 6"/>
          <p:cNvSpPr txBox="1">
            <a:spLocks noChangeArrowheads="1"/>
          </p:cNvSpPr>
          <p:nvPr/>
        </p:nvSpPr>
        <p:spPr bwMode="auto">
          <a:xfrm>
            <a:off x="669925" y="1412875"/>
            <a:ext cx="3140075" cy="457200"/>
          </a:xfrm>
          <a:prstGeom prst="rect">
            <a:avLst/>
          </a:prstGeom>
          <a:noFill/>
          <a:ln w="9525">
            <a:noFill/>
            <a:miter lim="800000"/>
            <a:headEnd/>
            <a:tailEnd/>
          </a:ln>
          <a:scene3d>
            <a:camera prst="orthographicFront"/>
            <a:lightRig rig="threePt" dir="t"/>
          </a:scene3d>
          <a:sp3d>
            <a:bevelT w="139700" h="139700" prst="divot"/>
          </a:sp3d>
        </p:spPr>
        <p:txBody>
          <a:bodyPr>
            <a:spAutoFit/>
          </a:bodyPr>
          <a:lstStyle/>
          <a:p>
            <a:pPr eaLnBrk="0" hangingPunct="0">
              <a:lnSpc>
                <a:spcPct val="100000"/>
              </a:lnSpc>
              <a:spcBef>
                <a:spcPct val="0"/>
              </a:spcBef>
            </a:pPr>
            <a:endParaRPr lang="tr-TR" sz="2400">
              <a:latin typeface="Times"/>
            </a:endParaRPr>
          </a:p>
        </p:txBody>
      </p:sp>
      <p:sp>
        <p:nvSpPr>
          <p:cNvPr id="87047" name="Text Box 7"/>
          <p:cNvSpPr txBox="1">
            <a:spLocks noChangeArrowheads="1"/>
          </p:cNvSpPr>
          <p:nvPr/>
        </p:nvSpPr>
        <p:spPr bwMode="auto">
          <a:xfrm>
            <a:off x="669925" y="1717675"/>
            <a:ext cx="184150" cy="457200"/>
          </a:xfrm>
          <a:prstGeom prst="rect">
            <a:avLst/>
          </a:prstGeom>
          <a:noFill/>
          <a:ln w="9525">
            <a:noFill/>
            <a:miter lim="800000"/>
            <a:headEnd/>
            <a:tailEnd/>
          </a:ln>
          <a:scene3d>
            <a:camera prst="orthographicFront"/>
            <a:lightRig rig="threePt" dir="t"/>
          </a:scene3d>
          <a:sp3d>
            <a:bevelT w="139700" h="139700" prst="divot"/>
          </a:sp3d>
        </p:spPr>
        <p:txBody>
          <a:bodyPr wrap="none">
            <a:spAutoFit/>
          </a:bodyPr>
          <a:lstStyle/>
          <a:p>
            <a:pPr eaLnBrk="0" hangingPunct="0">
              <a:lnSpc>
                <a:spcPct val="100000"/>
              </a:lnSpc>
              <a:spcBef>
                <a:spcPct val="0"/>
              </a:spcBef>
            </a:pPr>
            <a:endParaRPr lang="tr-TR" sz="2400">
              <a:latin typeface="Times"/>
            </a:endParaRPr>
          </a:p>
        </p:txBody>
      </p:sp>
      <p:sp>
        <p:nvSpPr>
          <p:cNvPr id="9" name="8 Slayt Numarası Yer Tutucusu"/>
          <p:cNvSpPr>
            <a:spLocks noGrp="1"/>
          </p:cNvSpPr>
          <p:nvPr>
            <p:ph type="sldNum" sz="quarter" idx="11"/>
          </p:nvPr>
        </p:nvSpPr>
        <p:spPr>
          <a:scene3d>
            <a:camera prst="orthographicFront"/>
            <a:lightRig rig="threePt" dir="t"/>
          </a:scene3d>
          <a:sp3d>
            <a:bevelT w="139700" h="139700" prst="divot"/>
          </a:sp3d>
        </p:spPr>
        <p:txBody>
          <a:bodyPr/>
          <a:lstStyle/>
          <a:p>
            <a:pPr>
              <a:defRPr/>
            </a:pPr>
            <a:fld id="{617D8655-7DB7-43A0-B0D9-9A74AB1E468F}" type="slidenum">
              <a:rPr lang="en-US" smtClean="0"/>
              <a:pPr>
                <a:defRPr/>
              </a:pPr>
              <a:t>110</a:t>
            </a:fld>
            <a:endParaRPr lang="en-US" dirty="0"/>
          </a:p>
        </p:txBody>
      </p:sp>
      <p:graphicFrame>
        <p:nvGraphicFramePr>
          <p:cNvPr id="8" name="Diagram 3"/>
          <p:cNvGraphicFramePr>
            <a:graphicFrameLocks noChangeAspect="1"/>
          </p:cNvGraphicFramePr>
          <p:nvPr>
            <p:ph idx="1"/>
          </p:nvPr>
        </p:nvGraphicFramePr>
        <p:xfrm>
          <a:off x="431800" y="1585913"/>
          <a:ext cx="8208963" cy="4464050"/>
        </p:xfrm>
        <a:graphic>
          <a:graphicData uri="http://schemas.openxmlformats.org/drawingml/2006/compatibility">
            <com:legacyDrawing xmlns:com="http://schemas.openxmlformats.org/drawingml/2006/compatibility" spid="_x0000_s94210"/>
          </a:graphicData>
        </a:graphic>
      </p:graphicFrame>
      <p:sp>
        <p:nvSpPr>
          <p:cNvPr id="10" name="Oval 5"/>
          <p:cNvSpPr>
            <a:spLocks noChangeArrowheads="1"/>
          </p:cNvSpPr>
          <p:nvPr/>
        </p:nvSpPr>
        <p:spPr bwMode="auto">
          <a:xfrm>
            <a:off x="1835150" y="1482725"/>
            <a:ext cx="5400675" cy="5230813"/>
          </a:xfrm>
          <a:prstGeom prst="ellipse">
            <a:avLst/>
          </a:prstGeom>
          <a:solidFill>
            <a:schemeClr val="bg1"/>
          </a:solidFill>
          <a:ln w="9525">
            <a:solidFill>
              <a:schemeClr val="tx1"/>
            </a:solidFill>
            <a:round/>
            <a:headEnd/>
            <a:tailEnd/>
          </a:ln>
          <a:effectLst/>
          <a:scene3d>
            <a:camera prst="orthographicFront"/>
            <a:lightRig rig="threePt" dir="t"/>
          </a:scene3d>
          <a:sp3d>
            <a:bevelT w="139700" h="139700" prst="divot"/>
          </a:sp3d>
        </p:spPr>
        <p:txBody>
          <a:bodyPr wrap="none" anchor="ctr"/>
          <a:lstStyle/>
          <a:p>
            <a:pPr algn="ctr"/>
            <a:endParaRPr lang="zh-TW" altLang="en-US" sz="1800">
              <a:latin typeface="Arial" charset="0"/>
            </a:endParaRPr>
          </a:p>
        </p:txBody>
      </p:sp>
      <p:sp>
        <p:nvSpPr>
          <p:cNvPr id="11" name="Oval 6"/>
          <p:cNvSpPr>
            <a:spLocks noChangeArrowheads="1"/>
          </p:cNvSpPr>
          <p:nvPr/>
        </p:nvSpPr>
        <p:spPr bwMode="auto">
          <a:xfrm>
            <a:off x="2771775" y="2347913"/>
            <a:ext cx="3576638" cy="3463925"/>
          </a:xfrm>
          <a:prstGeom prst="ellipse">
            <a:avLst/>
          </a:prstGeom>
          <a:solidFill>
            <a:schemeClr val="bg1"/>
          </a:solidFill>
          <a:ln w="9525">
            <a:solidFill>
              <a:schemeClr val="tx1"/>
            </a:solidFill>
            <a:round/>
            <a:headEnd/>
            <a:tailEnd/>
          </a:ln>
          <a:effectLst/>
          <a:scene3d>
            <a:camera prst="orthographicFront"/>
            <a:lightRig rig="threePt" dir="t"/>
          </a:scene3d>
          <a:sp3d>
            <a:bevelT w="139700" h="139700" prst="divot"/>
          </a:sp3d>
        </p:spPr>
        <p:txBody>
          <a:bodyPr wrap="none" anchor="ctr"/>
          <a:lstStyle/>
          <a:p>
            <a:endParaRPr lang="tr-TR"/>
          </a:p>
        </p:txBody>
      </p:sp>
      <p:sp>
        <p:nvSpPr>
          <p:cNvPr id="12" name="Oval 7"/>
          <p:cNvSpPr>
            <a:spLocks noChangeArrowheads="1"/>
          </p:cNvSpPr>
          <p:nvPr/>
        </p:nvSpPr>
        <p:spPr bwMode="auto">
          <a:xfrm>
            <a:off x="3348038" y="2852738"/>
            <a:ext cx="2435225" cy="2359025"/>
          </a:xfrm>
          <a:prstGeom prst="ellipse">
            <a:avLst/>
          </a:prstGeom>
          <a:solidFill>
            <a:schemeClr val="bg1"/>
          </a:solidFill>
          <a:ln w="9525">
            <a:solidFill>
              <a:schemeClr val="tx1"/>
            </a:solidFill>
            <a:round/>
            <a:headEnd/>
            <a:tailEnd/>
          </a:ln>
          <a:effectLst/>
          <a:scene3d>
            <a:camera prst="orthographicFront"/>
            <a:lightRig rig="threePt" dir="t"/>
          </a:scene3d>
          <a:sp3d>
            <a:bevelT w="139700" h="139700" prst="divot"/>
          </a:sp3d>
        </p:spPr>
        <p:txBody>
          <a:bodyPr wrap="none" anchor="ctr"/>
          <a:lstStyle/>
          <a:p>
            <a:pPr algn="ctr"/>
            <a:endParaRPr lang="zh-TW" altLang="en-US" sz="1800">
              <a:latin typeface="Arial" charset="0"/>
            </a:endParaRPr>
          </a:p>
        </p:txBody>
      </p:sp>
      <p:sp>
        <p:nvSpPr>
          <p:cNvPr id="13" name="Oval 8"/>
          <p:cNvSpPr>
            <a:spLocks noChangeArrowheads="1"/>
          </p:cNvSpPr>
          <p:nvPr/>
        </p:nvSpPr>
        <p:spPr bwMode="auto">
          <a:xfrm>
            <a:off x="4067175" y="3644900"/>
            <a:ext cx="1009650" cy="936625"/>
          </a:xfrm>
          <a:prstGeom prst="ellipse">
            <a:avLst/>
          </a:prstGeom>
          <a:solidFill>
            <a:schemeClr val="bg1"/>
          </a:solidFill>
          <a:ln w="9525">
            <a:solidFill>
              <a:schemeClr val="tx1"/>
            </a:solidFill>
            <a:round/>
            <a:headEnd/>
            <a:tailEnd/>
          </a:ln>
          <a:effectLst/>
          <a:scene3d>
            <a:camera prst="orthographicFront"/>
            <a:lightRig rig="threePt" dir="t"/>
          </a:scene3d>
          <a:sp3d>
            <a:bevelT w="139700" h="139700" prst="divot"/>
          </a:sp3d>
        </p:spPr>
        <p:txBody>
          <a:bodyPr wrap="none" anchor="ctr"/>
          <a:lstStyle/>
          <a:p>
            <a:endParaRPr lang="tr-TR"/>
          </a:p>
        </p:txBody>
      </p:sp>
      <p:cxnSp>
        <p:nvCxnSpPr>
          <p:cNvPr id="14" name="AutoShape 9"/>
          <p:cNvCxnSpPr>
            <a:cxnSpLocks noChangeShapeType="1"/>
            <a:stCxn id="10" idx="1"/>
            <a:endCxn id="11" idx="1"/>
          </p:cNvCxnSpPr>
          <p:nvPr/>
        </p:nvCxnSpPr>
        <p:spPr bwMode="auto">
          <a:xfrm>
            <a:off x="2625725" y="2249488"/>
            <a:ext cx="669925" cy="606425"/>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15" name="AutoShape 10"/>
          <p:cNvCxnSpPr>
            <a:cxnSpLocks noChangeShapeType="1"/>
            <a:stCxn id="10" idx="0"/>
            <a:endCxn id="11" idx="0"/>
          </p:cNvCxnSpPr>
          <p:nvPr/>
        </p:nvCxnSpPr>
        <p:spPr bwMode="auto">
          <a:xfrm>
            <a:off x="4535488" y="1482725"/>
            <a:ext cx="25400" cy="865188"/>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16" name="AutoShape 11"/>
          <p:cNvCxnSpPr>
            <a:cxnSpLocks noChangeShapeType="1"/>
            <a:stCxn id="10" idx="7"/>
            <a:endCxn id="11" idx="7"/>
          </p:cNvCxnSpPr>
          <p:nvPr/>
        </p:nvCxnSpPr>
        <p:spPr bwMode="auto">
          <a:xfrm flipH="1">
            <a:off x="5824538" y="2249488"/>
            <a:ext cx="620712" cy="606425"/>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17" name="AutoShape 12"/>
          <p:cNvCxnSpPr>
            <a:cxnSpLocks noChangeShapeType="1"/>
            <a:stCxn id="10" idx="6"/>
            <a:endCxn id="10" idx="6"/>
          </p:cNvCxnSpPr>
          <p:nvPr/>
        </p:nvCxnSpPr>
        <p:spPr bwMode="auto">
          <a:xfrm>
            <a:off x="7235825" y="4098925"/>
            <a:ext cx="0" cy="0"/>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18" name="AutoShape 13"/>
          <p:cNvCxnSpPr>
            <a:cxnSpLocks noChangeShapeType="1"/>
            <a:stCxn id="11" idx="6"/>
            <a:endCxn id="10" idx="6"/>
          </p:cNvCxnSpPr>
          <p:nvPr/>
        </p:nvCxnSpPr>
        <p:spPr bwMode="auto">
          <a:xfrm>
            <a:off x="6348413" y="4079875"/>
            <a:ext cx="887412" cy="19050"/>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19" name="AutoShape 14"/>
          <p:cNvCxnSpPr>
            <a:cxnSpLocks noChangeShapeType="1"/>
            <a:stCxn id="11" idx="5"/>
            <a:endCxn id="10" idx="5"/>
          </p:cNvCxnSpPr>
          <p:nvPr/>
        </p:nvCxnSpPr>
        <p:spPr bwMode="auto">
          <a:xfrm>
            <a:off x="5824538" y="5303838"/>
            <a:ext cx="620712" cy="642937"/>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20" name="AutoShape 15"/>
          <p:cNvCxnSpPr>
            <a:cxnSpLocks noChangeShapeType="1"/>
            <a:stCxn id="11" idx="4"/>
            <a:endCxn id="10" idx="4"/>
          </p:cNvCxnSpPr>
          <p:nvPr/>
        </p:nvCxnSpPr>
        <p:spPr bwMode="auto">
          <a:xfrm flipH="1">
            <a:off x="4535488" y="5811838"/>
            <a:ext cx="25400" cy="901700"/>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21" name="AutoShape 16"/>
          <p:cNvCxnSpPr>
            <a:cxnSpLocks noChangeShapeType="1"/>
            <a:stCxn id="11" idx="3"/>
            <a:endCxn id="10" idx="3"/>
          </p:cNvCxnSpPr>
          <p:nvPr/>
        </p:nvCxnSpPr>
        <p:spPr bwMode="auto">
          <a:xfrm flipH="1">
            <a:off x="2625725" y="5303838"/>
            <a:ext cx="669925" cy="642937"/>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cxnSp>
        <p:nvCxnSpPr>
          <p:cNvPr id="22" name="AutoShape 17"/>
          <p:cNvCxnSpPr>
            <a:cxnSpLocks noChangeShapeType="1"/>
            <a:stCxn id="11" idx="2"/>
            <a:endCxn id="10" idx="2"/>
          </p:cNvCxnSpPr>
          <p:nvPr/>
        </p:nvCxnSpPr>
        <p:spPr bwMode="auto">
          <a:xfrm flipH="1">
            <a:off x="1835150" y="4079875"/>
            <a:ext cx="936625" cy="19050"/>
          </a:xfrm>
          <a:prstGeom prst="straightConnector1">
            <a:avLst/>
          </a:prstGeom>
          <a:noFill/>
          <a:ln w="9525">
            <a:solidFill>
              <a:schemeClr val="tx1"/>
            </a:solidFill>
            <a:round/>
            <a:headEnd/>
            <a:tailEnd/>
          </a:ln>
          <a:effectLst/>
          <a:scene3d>
            <a:camera prst="orthographicFront"/>
            <a:lightRig rig="threePt" dir="t"/>
          </a:scene3d>
          <a:sp3d>
            <a:bevelT w="139700" h="139700" prst="divot"/>
          </a:sp3d>
        </p:spPr>
      </p:cxnSp>
      <p:sp>
        <p:nvSpPr>
          <p:cNvPr id="23" name="Text Box 18"/>
          <p:cNvSpPr txBox="1">
            <a:spLocks noChangeArrowheads="1"/>
          </p:cNvSpPr>
          <p:nvPr/>
        </p:nvSpPr>
        <p:spPr bwMode="auto">
          <a:xfrm>
            <a:off x="3132138" y="1844675"/>
            <a:ext cx="1211262" cy="535531"/>
          </a:xfrm>
          <a:prstGeom prst="rect">
            <a:avLst/>
          </a:prstGeom>
          <a:noFill/>
          <a:ln w="9525" algn="ctr">
            <a:noFill/>
            <a:miter lim="800000"/>
            <a:headEnd/>
            <a:tailEnd/>
          </a:ln>
          <a:effectLst/>
          <a:scene3d>
            <a:camera prst="orthographicFront"/>
            <a:lightRig rig="threePt" dir="t"/>
          </a:scene3d>
          <a:sp3d>
            <a:bevelT w="139700" h="139700" prst="divot"/>
          </a:sp3d>
        </p:spPr>
        <p:txBody>
          <a:bodyPr wrap="square">
            <a:spAutoFit/>
          </a:bodyPr>
          <a:lstStyle/>
          <a:p>
            <a:pPr algn="ctr">
              <a:spcBef>
                <a:spcPct val="50000"/>
              </a:spcBef>
            </a:pPr>
            <a:r>
              <a:rPr lang="en-US" altLang="zh-TW" sz="1800" dirty="0">
                <a:latin typeface="Arial" charset="0"/>
              </a:rPr>
              <a:t>C++ </a:t>
            </a:r>
            <a:r>
              <a:rPr lang="tr-TR" altLang="zh-TW" sz="1800" dirty="0" smtClean="0">
                <a:latin typeface="Arial" charset="0"/>
              </a:rPr>
              <a:t>derleyicisi</a:t>
            </a:r>
            <a:endParaRPr lang="en-US" altLang="zh-TW" sz="1800" dirty="0">
              <a:latin typeface="Arial" charset="0"/>
            </a:endParaRPr>
          </a:p>
        </p:txBody>
      </p:sp>
      <p:sp>
        <p:nvSpPr>
          <p:cNvPr id="24" name="Text Box 19"/>
          <p:cNvSpPr txBox="1">
            <a:spLocks noChangeArrowheads="1"/>
          </p:cNvSpPr>
          <p:nvPr/>
        </p:nvSpPr>
        <p:spPr bwMode="auto">
          <a:xfrm>
            <a:off x="1763713" y="2997200"/>
            <a:ext cx="1366837" cy="535531"/>
          </a:xfrm>
          <a:prstGeom prst="rect">
            <a:avLst/>
          </a:prstGeom>
          <a:noFill/>
          <a:ln w="9525" algn="ctr">
            <a:noFill/>
            <a:miter lim="800000"/>
            <a:headEnd/>
            <a:tailEnd/>
          </a:ln>
          <a:effectLst/>
          <a:scene3d>
            <a:camera prst="orthographicFront"/>
            <a:lightRig rig="threePt" dir="t"/>
          </a:scene3d>
          <a:sp3d>
            <a:bevelT w="139700" h="139700" prst="divot"/>
          </a:sp3d>
        </p:spPr>
        <p:txBody>
          <a:bodyPr>
            <a:spAutoFit/>
          </a:bodyPr>
          <a:lstStyle/>
          <a:p>
            <a:pPr algn="ctr">
              <a:spcBef>
                <a:spcPct val="50000"/>
              </a:spcBef>
            </a:pPr>
            <a:r>
              <a:rPr lang="en-US" altLang="zh-TW" sz="1800" dirty="0">
                <a:latin typeface="Arial" charset="0"/>
              </a:rPr>
              <a:t>FORTRAN </a:t>
            </a:r>
            <a:r>
              <a:rPr lang="tr-TR" altLang="zh-TW" sz="1800" dirty="0" smtClean="0">
                <a:latin typeface="Arial" charset="0"/>
              </a:rPr>
              <a:t>derleyicisi</a:t>
            </a:r>
            <a:endParaRPr lang="en-US" altLang="zh-TW" sz="1800" dirty="0">
              <a:latin typeface="Arial" charset="0"/>
            </a:endParaRPr>
          </a:p>
        </p:txBody>
      </p:sp>
      <p:sp>
        <p:nvSpPr>
          <p:cNvPr id="25" name="Text Box 20"/>
          <p:cNvSpPr txBox="1">
            <a:spLocks noChangeArrowheads="1"/>
          </p:cNvSpPr>
          <p:nvPr/>
        </p:nvSpPr>
        <p:spPr bwMode="auto">
          <a:xfrm>
            <a:off x="1763713" y="4724400"/>
            <a:ext cx="1428596" cy="313932"/>
          </a:xfrm>
          <a:prstGeom prst="rect">
            <a:avLst/>
          </a:prstGeom>
          <a:noFill/>
          <a:ln w="9525" algn="ctr">
            <a:noFill/>
            <a:miter lim="800000"/>
            <a:headEnd/>
            <a:tailEnd/>
          </a:ln>
          <a:effectLst/>
          <a:scene3d>
            <a:camera prst="orthographicFront"/>
            <a:lightRig rig="threePt" dir="t"/>
          </a:scene3d>
          <a:sp3d>
            <a:bevelT w="139700" h="139700" prst="divot"/>
          </a:sp3d>
        </p:spPr>
        <p:txBody>
          <a:bodyPr wrap="none">
            <a:spAutoFit/>
          </a:bodyPr>
          <a:lstStyle/>
          <a:p>
            <a:pPr algn="ctr"/>
            <a:r>
              <a:rPr lang="en-US" altLang="zh-TW" sz="1800" dirty="0">
                <a:latin typeface="Arial" charset="0"/>
              </a:rPr>
              <a:t>C </a:t>
            </a:r>
            <a:r>
              <a:rPr lang="tr-TR" altLang="zh-TW" sz="1800" dirty="0" smtClean="0">
                <a:latin typeface="Arial" charset="0"/>
              </a:rPr>
              <a:t>derleyicisi</a:t>
            </a:r>
            <a:endParaRPr lang="en-US" altLang="zh-TW" sz="1800" dirty="0">
              <a:latin typeface="Arial" charset="0"/>
            </a:endParaRPr>
          </a:p>
        </p:txBody>
      </p:sp>
      <p:sp>
        <p:nvSpPr>
          <p:cNvPr id="26" name="Text Box 21"/>
          <p:cNvSpPr txBox="1">
            <a:spLocks noChangeArrowheads="1"/>
          </p:cNvSpPr>
          <p:nvPr/>
        </p:nvSpPr>
        <p:spPr bwMode="auto">
          <a:xfrm>
            <a:off x="2843213" y="5805488"/>
            <a:ext cx="1672254" cy="313932"/>
          </a:xfrm>
          <a:prstGeom prst="rect">
            <a:avLst/>
          </a:prstGeom>
          <a:noFill/>
          <a:ln w="9525" algn="ctr">
            <a:noFill/>
            <a:miter lim="800000"/>
            <a:headEnd/>
            <a:tailEnd/>
          </a:ln>
          <a:effectLst/>
          <a:scene3d>
            <a:camera prst="orthographicFront"/>
            <a:lightRig rig="threePt" dir="t"/>
          </a:scene3d>
          <a:sp3d>
            <a:bevelT w="139700" h="139700" prst="divot"/>
          </a:sp3d>
        </p:spPr>
        <p:txBody>
          <a:bodyPr wrap="none">
            <a:spAutoFit/>
          </a:bodyPr>
          <a:lstStyle/>
          <a:p>
            <a:pPr algn="ctr"/>
            <a:r>
              <a:rPr lang="en-US" altLang="zh-TW" sz="1800" dirty="0" err="1">
                <a:latin typeface="Arial" charset="0"/>
              </a:rPr>
              <a:t>Ada</a:t>
            </a:r>
            <a:r>
              <a:rPr lang="en-US" altLang="zh-TW" sz="1800" dirty="0">
                <a:latin typeface="Arial" charset="0"/>
              </a:rPr>
              <a:t> </a:t>
            </a:r>
            <a:r>
              <a:rPr lang="tr-TR" altLang="zh-TW" sz="1800" dirty="0" smtClean="0">
                <a:latin typeface="Arial" charset="0"/>
              </a:rPr>
              <a:t>derleyicisi</a:t>
            </a:r>
            <a:endParaRPr lang="en-US" altLang="zh-TW" sz="1800" dirty="0">
              <a:latin typeface="Arial" charset="0"/>
            </a:endParaRPr>
          </a:p>
        </p:txBody>
      </p:sp>
      <p:sp>
        <p:nvSpPr>
          <p:cNvPr id="27" name="Text Box 22"/>
          <p:cNvSpPr txBox="1">
            <a:spLocks noChangeArrowheads="1"/>
          </p:cNvSpPr>
          <p:nvPr/>
        </p:nvSpPr>
        <p:spPr bwMode="auto">
          <a:xfrm>
            <a:off x="5086350" y="5897563"/>
            <a:ext cx="412750" cy="366712"/>
          </a:xfrm>
          <a:prstGeom prst="rect">
            <a:avLst/>
          </a:prstGeom>
          <a:noFill/>
          <a:ln w="9525" algn="ctr">
            <a:noFill/>
            <a:miter lim="800000"/>
            <a:headEnd/>
            <a:tailEnd/>
          </a:ln>
          <a:effectLst/>
          <a:scene3d>
            <a:camera prst="orthographicFront"/>
            <a:lightRig rig="threePt" dir="t"/>
          </a:scene3d>
          <a:sp3d>
            <a:bevelT w="139700" h="139700" prst="divot"/>
          </a:sp3d>
        </p:spPr>
        <p:txBody>
          <a:bodyPr wrap="none">
            <a:spAutoFit/>
          </a:bodyPr>
          <a:lstStyle/>
          <a:p>
            <a:pPr algn="ctr"/>
            <a:r>
              <a:rPr lang="en-US" altLang="zh-TW" sz="1800">
                <a:latin typeface="Arial" charset="0"/>
              </a:rPr>
              <a:t>…</a:t>
            </a:r>
          </a:p>
        </p:txBody>
      </p:sp>
      <p:sp>
        <p:nvSpPr>
          <p:cNvPr id="28" name="Text Box 23"/>
          <p:cNvSpPr txBox="1">
            <a:spLocks noChangeArrowheads="1"/>
          </p:cNvSpPr>
          <p:nvPr/>
        </p:nvSpPr>
        <p:spPr bwMode="auto">
          <a:xfrm>
            <a:off x="6019800" y="4797425"/>
            <a:ext cx="1274708" cy="313932"/>
          </a:xfrm>
          <a:prstGeom prst="rect">
            <a:avLst/>
          </a:prstGeom>
          <a:noFill/>
          <a:ln w="9525" algn="ctr">
            <a:noFill/>
            <a:miter lim="800000"/>
            <a:headEnd/>
            <a:tailEnd/>
          </a:ln>
          <a:effectLst/>
          <a:scene3d>
            <a:camera prst="orthographicFront"/>
            <a:lightRig rig="threePt" dir="t"/>
          </a:scene3d>
          <a:sp3d>
            <a:bevelT w="139700" h="139700" prst="divot"/>
          </a:sp3d>
        </p:spPr>
        <p:txBody>
          <a:bodyPr wrap="none">
            <a:spAutoFit/>
          </a:bodyPr>
          <a:lstStyle/>
          <a:p>
            <a:r>
              <a:rPr lang="en-US" altLang="zh-TW" sz="1800" dirty="0">
                <a:latin typeface="Arial" charset="0"/>
              </a:rPr>
              <a:t>Assembler</a:t>
            </a:r>
          </a:p>
        </p:txBody>
      </p:sp>
      <p:sp>
        <p:nvSpPr>
          <p:cNvPr id="29" name="Text Box 24"/>
          <p:cNvSpPr txBox="1">
            <a:spLocks noChangeArrowheads="1"/>
          </p:cNvSpPr>
          <p:nvPr/>
        </p:nvSpPr>
        <p:spPr bwMode="auto">
          <a:xfrm>
            <a:off x="6227763" y="2708275"/>
            <a:ext cx="1561326" cy="1394228"/>
          </a:xfrm>
          <a:prstGeom prst="rect">
            <a:avLst/>
          </a:prstGeom>
          <a:noFill/>
          <a:ln w="9525" algn="ctr">
            <a:noFill/>
            <a:miter lim="800000"/>
            <a:headEnd/>
            <a:tailEnd/>
          </a:ln>
          <a:effectLst/>
          <a:scene3d>
            <a:camera prst="orthographicFront"/>
            <a:lightRig rig="threePt" dir="t"/>
          </a:scene3d>
          <a:sp3d>
            <a:bevelT w="139700" h="139700" prst="divot"/>
          </a:sp3d>
        </p:spPr>
        <p:txBody>
          <a:bodyPr wrap="none">
            <a:spAutoFit/>
          </a:bodyPr>
          <a:lstStyle/>
          <a:p>
            <a:r>
              <a:rPr lang="tr-TR" altLang="zh-TW" sz="1800" dirty="0" smtClean="0">
                <a:latin typeface="Arial" charset="0"/>
              </a:rPr>
              <a:t>İşletim</a:t>
            </a:r>
          </a:p>
          <a:p>
            <a:r>
              <a:rPr lang="tr-TR" altLang="zh-TW" dirty="0" smtClean="0">
                <a:latin typeface="Arial" charset="0"/>
              </a:rPr>
              <a:t>Sistemi</a:t>
            </a:r>
            <a:endParaRPr lang="en-US" altLang="zh-TW" sz="1800" dirty="0">
              <a:latin typeface="Arial" charset="0"/>
            </a:endParaRPr>
          </a:p>
          <a:p>
            <a:r>
              <a:rPr lang="tr-TR" altLang="zh-TW" sz="1800" dirty="0" smtClean="0">
                <a:latin typeface="Arial" charset="0"/>
              </a:rPr>
              <a:t>Komut</a:t>
            </a:r>
            <a:endParaRPr lang="en-US" altLang="zh-TW" sz="1800" dirty="0">
              <a:latin typeface="Arial" charset="0"/>
            </a:endParaRPr>
          </a:p>
          <a:p>
            <a:pPr algn="ctr"/>
            <a:r>
              <a:rPr lang="tr-TR" altLang="zh-TW" sz="1800" dirty="0" smtClean="0">
                <a:latin typeface="Arial" charset="0"/>
              </a:rPr>
              <a:t>Yorumlayıcısı</a:t>
            </a:r>
            <a:endParaRPr lang="en-US" altLang="zh-TW" sz="1800" dirty="0">
              <a:latin typeface="Arial" charset="0"/>
            </a:endParaRPr>
          </a:p>
        </p:txBody>
      </p:sp>
      <p:sp>
        <p:nvSpPr>
          <p:cNvPr id="30" name="Text Box 25"/>
          <p:cNvSpPr txBox="1">
            <a:spLocks noChangeArrowheads="1"/>
          </p:cNvSpPr>
          <p:nvPr/>
        </p:nvSpPr>
        <p:spPr bwMode="auto">
          <a:xfrm>
            <a:off x="4572000" y="1916113"/>
            <a:ext cx="2104102" cy="313932"/>
          </a:xfrm>
          <a:prstGeom prst="rect">
            <a:avLst/>
          </a:prstGeom>
          <a:noFill/>
          <a:ln w="9525" algn="ctr">
            <a:noFill/>
            <a:miter lim="800000"/>
            <a:headEnd/>
            <a:tailEnd/>
          </a:ln>
          <a:effectLst/>
          <a:scene3d>
            <a:camera prst="orthographicFront"/>
            <a:lightRig rig="threePt" dir="t"/>
          </a:scene3d>
          <a:sp3d>
            <a:bevelT w="139700" h="139700" prst="divot"/>
          </a:sp3d>
        </p:spPr>
        <p:txBody>
          <a:bodyPr wrap="none">
            <a:spAutoFit/>
          </a:bodyPr>
          <a:lstStyle/>
          <a:p>
            <a:pPr algn="ctr"/>
            <a:r>
              <a:rPr lang="en-US" altLang="zh-TW" sz="1800" dirty="0">
                <a:latin typeface="Arial" charset="0"/>
              </a:rPr>
              <a:t>LISP </a:t>
            </a:r>
            <a:r>
              <a:rPr lang="tr-TR" altLang="zh-TW" sz="1800" dirty="0" smtClean="0">
                <a:latin typeface="Arial" charset="0"/>
              </a:rPr>
              <a:t>yorumlayıcısı</a:t>
            </a:r>
            <a:endParaRPr lang="en-US" altLang="zh-TW" sz="1800" dirty="0">
              <a:latin typeface="Arial" charset="0"/>
            </a:endParaRPr>
          </a:p>
        </p:txBody>
      </p:sp>
      <p:sp>
        <p:nvSpPr>
          <p:cNvPr id="31" name="Text Box 26"/>
          <p:cNvSpPr txBox="1">
            <a:spLocks noChangeArrowheads="1"/>
          </p:cNvSpPr>
          <p:nvPr/>
        </p:nvSpPr>
        <p:spPr bwMode="auto">
          <a:xfrm>
            <a:off x="3635375" y="2492375"/>
            <a:ext cx="2016125" cy="313932"/>
          </a:xfrm>
          <a:prstGeom prst="rect">
            <a:avLst/>
          </a:prstGeom>
          <a:noFill/>
          <a:ln w="9525" algn="ctr">
            <a:noFill/>
            <a:miter lim="800000"/>
            <a:headEnd/>
            <a:tailEnd/>
          </a:ln>
          <a:effectLst/>
          <a:scene3d>
            <a:camera prst="orthographicFront"/>
            <a:lightRig rig="threePt" dir="t"/>
          </a:scene3d>
          <a:sp3d>
            <a:bevelT w="139700" h="139700" prst="divot"/>
          </a:sp3d>
        </p:spPr>
        <p:txBody>
          <a:bodyPr>
            <a:spAutoFit/>
          </a:bodyPr>
          <a:lstStyle/>
          <a:p>
            <a:pPr algn="ctr">
              <a:spcBef>
                <a:spcPct val="50000"/>
              </a:spcBef>
            </a:pPr>
            <a:r>
              <a:rPr lang="tr-TR" altLang="zh-TW" sz="1800" dirty="0" smtClean="0">
                <a:latin typeface="Arial" charset="0"/>
              </a:rPr>
              <a:t>İşletim Sistemi</a:t>
            </a:r>
            <a:endParaRPr lang="en-US" altLang="zh-TW" sz="1800" dirty="0">
              <a:latin typeface="Arial" charset="0"/>
            </a:endParaRPr>
          </a:p>
        </p:txBody>
      </p:sp>
      <p:sp>
        <p:nvSpPr>
          <p:cNvPr id="32" name="Text Box 27"/>
          <p:cNvSpPr txBox="1">
            <a:spLocks noChangeArrowheads="1"/>
          </p:cNvSpPr>
          <p:nvPr/>
        </p:nvSpPr>
        <p:spPr bwMode="auto">
          <a:xfrm>
            <a:off x="3492500" y="3068638"/>
            <a:ext cx="2305050" cy="535531"/>
          </a:xfrm>
          <a:prstGeom prst="rect">
            <a:avLst/>
          </a:prstGeom>
          <a:noFill/>
          <a:ln w="9525" algn="ctr">
            <a:noFill/>
            <a:miter lim="800000"/>
            <a:headEnd/>
            <a:tailEnd/>
          </a:ln>
          <a:effectLst/>
          <a:scene3d>
            <a:camera prst="orthographicFront"/>
            <a:lightRig rig="threePt" dir="t"/>
          </a:scene3d>
          <a:sp3d>
            <a:bevelT w="139700" h="139700" prst="divot"/>
          </a:sp3d>
        </p:spPr>
        <p:txBody>
          <a:bodyPr>
            <a:spAutoFit/>
          </a:bodyPr>
          <a:lstStyle/>
          <a:p>
            <a:pPr algn="ctr">
              <a:spcBef>
                <a:spcPct val="50000"/>
              </a:spcBef>
            </a:pPr>
            <a:r>
              <a:rPr lang="en-US" altLang="zh-TW" sz="1800" dirty="0" smtClean="0">
                <a:latin typeface="Arial" charset="0"/>
              </a:rPr>
              <a:t>Ma</a:t>
            </a:r>
            <a:r>
              <a:rPr lang="tr-TR" altLang="zh-TW" sz="1800" dirty="0" smtClean="0">
                <a:latin typeface="Arial" charset="0"/>
              </a:rPr>
              <a:t>k</a:t>
            </a:r>
            <a:r>
              <a:rPr lang="en-US" altLang="zh-TW" sz="1800" dirty="0" err="1" smtClean="0">
                <a:latin typeface="Arial" charset="0"/>
              </a:rPr>
              <a:t>ro</a:t>
            </a:r>
            <a:r>
              <a:rPr lang="tr-TR" altLang="zh-TW" sz="1800" dirty="0" smtClean="0">
                <a:latin typeface="Arial" charset="0"/>
              </a:rPr>
              <a:t>komut</a:t>
            </a:r>
            <a:r>
              <a:rPr lang="en-US" altLang="zh-TW" sz="1800" dirty="0" smtClean="0">
                <a:latin typeface="Arial" charset="0"/>
              </a:rPr>
              <a:t> </a:t>
            </a:r>
            <a:r>
              <a:rPr lang="tr-TR" altLang="zh-TW" sz="1800" dirty="0" smtClean="0">
                <a:latin typeface="Arial" charset="0"/>
              </a:rPr>
              <a:t>yorumlayıcısı</a:t>
            </a:r>
            <a:endParaRPr lang="en-US" altLang="zh-TW" sz="1800" dirty="0">
              <a:latin typeface="Arial" charset="0"/>
            </a:endParaRPr>
          </a:p>
        </p:txBody>
      </p:sp>
      <p:sp>
        <p:nvSpPr>
          <p:cNvPr id="33" name="Text Box 28"/>
          <p:cNvSpPr txBox="1">
            <a:spLocks noChangeArrowheads="1"/>
          </p:cNvSpPr>
          <p:nvPr/>
        </p:nvSpPr>
        <p:spPr bwMode="auto">
          <a:xfrm>
            <a:off x="3851275" y="3789363"/>
            <a:ext cx="1512888" cy="674031"/>
          </a:xfrm>
          <a:prstGeom prst="rect">
            <a:avLst/>
          </a:prstGeom>
          <a:noFill/>
          <a:ln w="9525" algn="ctr">
            <a:noFill/>
            <a:miter lim="800000"/>
            <a:headEnd/>
            <a:tailEnd/>
          </a:ln>
          <a:effectLst/>
          <a:scene3d>
            <a:camera prst="orthographicFront"/>
            <a:lightRig rig="threePt" dir="t"/>
          </a:scene3d>
          <a:sp3d>
            <a:bevelT w="139700" h="139700" prst="divot"/>
          </a:sp3d>
        </p:spPr>
        <p:txBody>
          <a:bodyPr>
            <a:spAutoFit/>
          </a:bodyPr>
          <a:lstStyle/>
          <a:p>
            <a:pPr algn="ctr">
              <a:spcBef>
                <a:spcPct val="50000"/>
              </a:spcBef>
            </a:pPr>
            <a:r>
              <a:rPr lang="tr-TR" altLang="zh-TW" sz="1800" dirty="0" smtClean="0">
                <a:latin typeface="Arial" charset="0"/>
              </a:rPr>
              <a:t>Çıplak</a:t>
            </a:r>
          </a:p>
          <a:p>
            <a:pPr algn="ctr">
              <a:spcBef>
                <a:spcPct val="50000"/>
              </a:spcBef>
            </a:pPr>
            <a:r>
              <a:rPr lang="tr-TR" altLang="zh-TW" dirty="0" smtClean="0">
                <a:latin typeface="Arial" charset="0"/>
              </a:rPr>
              <a:t>makine</a:t>
            </a:r>
            <a:endParaRPr lang="en-US" altLang="zh-TW" sz="1800" dirty="0">
              <a:latin typeface="Arial" charset="0"/>
            </a:endParaRPr>
          </a:p>
        </p:txBody>
      </p:sp>
      <p:sp>
        <p:nvSpPr>
          <p:cNvPr id="34" name="Text Box 29"/>
          <p:cNvSpPr txBox="1">
            <a:spLocks noChangeArrowheads="1"/>
          </p:cNvSpPr>
          <p:nvPr/>
        </p:nvSpPr>
        <p:spPr bwMode="auto">
          <a:xfrm>
            <a:off x="250825" y="5229225"/>
            <a:ext cx="1249060" cy="674031"/>
          </a:xfrm>
          <a:prstGeom prst="rect">
            <a:avLst/>
          </a:prstGeom>
          <a:noFill/>
          <a:ln w="9525">
            <a:noFill/>
            <a:miter lim="800000"/>
            <a:headEnd/>
            <a:tailEnd/>
          </a:ln>
          <a:effectLst/>
          <a:scene3d>
            <a:camera prst="orthographicFront"/>
            <a:lightRig rig="threePt" dir="t"/>
          </a:scene3d>
          <a:sp3d>
            <a:bevelT w="139700" h="139700" prst="divot"/>
          </a:sp3d>
        </p:spPr>
        <p:txBody>
          <a:bodyPr wrap="none">
            <a:spAutoFit/>
          </a:bodyPr>
          <a:lstStyle/>
          <a:p>
            <a:r>
              <a:rPr lang="tr-TR" altLang="zh-TW" sz="1800" dirty="0" smtClean="0">
                <a:latin typeface="Arial" charset="0"/>
              </a:rPr>
              <a:t>Sanal </a:t>
            </a:r>
            <a:r>
              <a:rPr lang="en-US" altLang="zh-TW" sz="1800" dirty="0" smtClean="0">
                <a:latin typeface="Arial" charset="0"/>
              </a:rPr>
              <a:t>C</a:t>
            </a:r>
            <a:endParaRPr lang="en-US" altLang="zh-TW" sz="1800" dirty="0">
              <a:latin typeface="Arial" charset="0"/>
            </a:endParaRPr>
          </a:p>
          <a:p>
            <a:r>
              <a:rPr lang="tr-TR" altLang="zh-TW" sz="1800" dirty="0" smtClean="0">
                <a:latin typeface="Arial" charset="0"/>
              </a:rPr>
              <a:t>Bilgisayarı</a:t>
            </a:r>
            <a:endParaRPr lang="en-US" altLang="zh-TW" sz="1800" dirty="0">
              <a:latin typeface="Arial" charset="0"/>
            </a:endParaRPr>
          </a:p>
        </p:txBody>
      </p:sp>
      <p:sp>
        <p:nvSpPr>
          <p:cNvPr id="35" name="Line 30"/>
          <p:cNvSpPr>
            <a:spLocks noChangeShapeType="1"/>
          </p:cNvSpPr>
          <p:nvPr/>
        </p:nvSpPr>
        <p:spPr bwMode="auto">
          <a:xfrm flipV="1">
            <a:off x="1476375" y="5157788"/>
            <a:ext cx="574675" cy="287337"/>
          </a:xfrm>
          <a:prstGeom prst="line">
            <a:avLst/>
          </a:prstGeom>
          <a:noFill/>
          <a:ln w="9525">
            <a:solidFill>
              <a:schemeClr val="tx1"/>
            </a:solidFill>
            <a:round/>
            <a:headEnd/>
            <a:tailEnd type="triangle" w="med" len="med"/>
          </a:ln>
          <a:effectLst/>
          <a:scene3d>
            <a:camera prst="orthographicFront"/>
            <a:lightRig rig="threePt" dir="t"/>
          </a:scene3d>
          <a:sp3d>
            <a:bevelT w="139700" h="139700" prst="divot"/>
          </a:sp3d>
        </p:spPr>
        <p:txBody>
          <a:bodyPr/>
          <a:lstStyle/>
          <a:p>
            <a:endParaRPr lang="tr-TR"/>
          </a:p>
        </p:txBody>
      </p:sp>
      <p:sp>
        <p:nvSpPr>
          <p:cNvPr id="36" name="Text Box 31"/>
          <p:cNvSpPr txBox="1">
            <a:spLocks noChangeArrowheads="1"/>
          </p:cNvSpPr>
          <p:nvPr/>
        </p:nvSpPr>
        <p:spPr bwMode="auto">
          <a:xfrm>
            <a:off x="539750" y="1557338"/>
            <a:ext cx="1274708" cy="674031"/>
          </a:xfrm>
          <a:prstGeom prst="rect">
            <a:avLst/>
          </a:prstGeom>
          <a:noFill/>
          <a:ln w="9525">
            <a:noFill/>
            <a:miter lim="800000"/>
            <a:headEnd/>
            <a:tailEnd/>
          </a:ln>
          <a:effectLst/>
          <a:scene3d>
            <a:camera prst="orthographicFront"/>
            <a:lightRig rig="threePt" dir="t"/>
          </a:scene3d>
          <a:sp3d>
            <a:bevelT w="139700" h="139700" prst="divot"/>
          </a:sp3d>
        </p:spPr>
        <p:txBody>
          <a:bodyPr wrap="none">
            <a:spAutoFit/>
          </a:bodyPr>
          <a:lstStyle/>
          <a:p>
            <a:r>
              <a:rPr lang="tr-TR" altLang="zh-TW" sz="1800" dirty="0" smtClean="0">
                <a:latin typeface="Arial" charset="0"/>
              </a:rPr>
              <a:t>Sanal</a:t>
            </a:r>
            <a:r>
              <a:rPr lang="en-US" altLang="zh-TW" sz="1800" dirty="0" smtClean="0">
                <a:latin typeface="Arial" charset="0"/>
              </a:rPr>
              <a:t> </a:t>
            </a:r>
            <a:r>
              <a:rPr lang="en-US" altLang="zh-TW" sz="1800" dirty="0">
                <a:latin typeface="Arial" charset="0"/>
              </a:rPr>
              <a:t>C++</a:t>
            </a:r>
          </a:p>
          <a:p>
            <a:r>
              <a:rPr lang="tr-TR" altLang="zh-TW" sz="1800" dirty="0" smtClean="0">
                <a:latin typeface="Arial" charset="0"/>
              </a:rPr>
              <a:t>Bilgisayarı</a:t>
            </a:r>
            <a:endParaRPr lang="en-US" altLang="zh-TW" sz="1800" dirty="0">
              <a:latin typeface="Arial" charset="0"/>
            </a:endParaRPr>
          </a:p>
        </p:txBody>
      </p:sp>
      <p:sp>
        <p:nvSpPr>
          <p:cNvPr id="37" name="Line 32"/>
          <p:cNvSpPr>
            <a:spLocks noChangeShapeType="1"/>
          </p:cNvSpPr>
          <p:nvPr/>
        </p:nvSpPr>
        <p:spPr bwMode="auto">
          <a:xfrm>
            <a:off x="1908175" y="1916113"/>
            <a:ext cx="935038" cy="73025"/>
          </a:xfrm>
          <a:prstGeom prst="line">
            <a:avLst/>
          </a:prstGeom>
          <a:noFill/>
          <a:ln w="9525">
            <a:solidFill>
              <a:schemeClr val="tx1"/>
            </a:solidFill>
            <a:round/>
            <a:headEnd/>
            <a:tailEnd type="triangle" w="med" len="med"/>
          </a:ln>
          <a:effectLst/>
          <a:scene3d>
            <a:camera prst="orthographicFront"/>
            <a:lightRig rig="threePt" dir="t"/>
          </a:scene3d>
          <a:sp3d>
            <a:bevelT w="139700" h="139700" prst="divot"/>
          </a:sp3d>
        </p:spPr>
        <p:txBody>
          <a:bodyPr/>
          <a:lstStyle/>
          <a:p>
            <a:endParaRPr lang="tr-T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Geleneksel Çevirici</a:t>
            </a:r>
            <a:endParaRPr lang="tr-TR" dirty="0"/>
          </a:p>
        </p:txBody>
      </p:sp>
      <p:sp>
        <p:nvSpPr>
          <p:cNvPr id="4" name="3 Slayt Numarası Yer Tutucusu"/>
          <p:cNvSpPr>
            <a:spLocks noGrp="1"/>
          </p:cNvSpPr>
          <p:nvPr>
            <p:ph type="sldNum" sz="quarter" idx="11"/>
          </p:nvPr>
        </p:nvSpPr>
        <p:spPr/>
        <p:txBody>
          <a:bodyPr/>
          <a:lstStyle/>
          <a:p>
            <a:pPr>
              <a:defRPr/>
            </a:pPr>
            <a:fld id="{617D8655-7DB7-43A0-B0D9-9A74AB1E468F}" type="slidenum">
              <a:rPr lang="en-US" smtClean="0"/>
              <a:pPr>
                <a:defRPr/>
              </a:pPr>
              <a:t>111</a:t>
            </a:fld>
            <a:endParaRPr lang="en-US" dirty="0"/>
          </a:p>
        </p:txBody>
      </p:sp>
      <p:sp>
        <p:nvSpPr>
          <p:cNvPr id="5" name="Rectangle 3"/>
          <p:cNvSpPr>
            <a:spLocks noChangeArrowheads="1"/>
          </p:cNvSpPr>
          <p:nvPr/>
        </p:nvSpPr>
        <p:spPr bwMode="auto">
          <a:xfrm>
            <a:off x="762000" y="1682961"/>
            <a:ext cx="1219200" cy="831639"/>
          </a:xfrm>
          <a:prstGeom prst="rect">
            <a:avLst/>
          </a:prstGeom>
          <a:noFill/>
          <a:ln w="9525">
            <a:noFill/>
            <a:miter lim="800000"/>
            <a:headEnd/>
            <a:tailEnd/>
          </a:ln>
          <a:scene3d>
            <a:camera prst="orthographicFront"/>
            <a:lightRig rig="threePt" dir="t"/>
          </a:scene3d>
          <a:sp3d>
            <a:bevelT prst="angle"/>
          </a:sp3d>
        </p:spPr>
        <p:txBody>
          <a:bodyPr lIns="92075" tIns="46038" rIns="92075" bIns="46038">
            <a:spAutoFit/>
          </a:bodyPr>
          <a:lstStyle/>
          <a:p>
            <a:pPr algn="ctr">
              <a:spcBef>
                <a:spcPct val="50000"/>
              </a:spcBef>
            </a:pPr>
            <a:r>
              <a:rPr lang="tr-TR" altLang="en-US" sz="2000" dirty="0" smtClean="0">
                <a:solidFill>
                  <a:srgbClr val="000000"/>
                </a:solidFill>
                <a:latin typeface="Times"/>
              </a:rPr>
              <a:t>İskelet kaynak program</a:t>
            </a:r>
            <a:endParaRPr lang="en-US" altLang="en-US" sz="2000" dirty="0">
              <a:solidFill>
                <a:srgbClr val="000000"/>
              </a:solidFill>
              <a:latin typeface="Times"/>
            </a:endParaRPr>
          </a:p>
        </p:txBody>
      </p:sp>
      <p:sp>
        <p:nvSpPr>
          <p:cNvPr id="6" name="Line 4"/>
          <p:cNvSpPr>
            <a:spLocks noChangeShapeType="1"/>
          </p:cNvSpPr>
          <p:nvPr/>
        </p:nvSpPr>
        <p:spPr bwMode="auto">
          <a:xfrm>
            <a:off x="1906587" y="2057400"/>
            <a:ext cx="762000" cy="0"/>
          </a:xfrm>
          <a:prstGeom prst="line">
            <a:avLst/>
          </a:prstGeom>
          <a:noFill/>
          <a:ln w="50800">
            <a:solidFill>
              <a:srgbClr val="000000"/>
            </a:solidFill>
            <a:round/>
            <a:headEnd type="none" w="sm" len="sm"/>
            <a:tailEnd type="stealth" w="med" len="lg"/>
          </a:ln>
          <a:scene3d>
            <a:camera prst="orthographicFront"/>
            <a:lightRig rig="threePt" dir="t"/>
          </a:scene3d>
          <a:sp3d>
            <a:bevelT prst="angle"/>
          </a:sp3d>
        </p:spPr>
        <p:txBody>
          <a:bodyPr wrap="none" anchor="ctr"/>
          <a:lstStyle/>
          <a:p>
            <a:endParaRPr lang="tr-TR" sz="2000">
              <a:latin typeface="Times"/>
            </a:endParaRPr>
          </a:p>
        </p:txBody>
      </p:sp>
      <p:sp>
        <p:nvSpPr>
          <p:cNvPr id="7" name="Rectangle 5"/>
          <p:cNvSpPr>
            <a:spLocks noChangeArrowheads="1"/>
          </p:cNvSpPr>
          <p:nvPr/>
        </p:nvSpPr>
        <p:spPr bwMode="auto">
          <a:xfrm>
            <a:off x="2598737" y="1758950"/>
            <a:ext cx="1663700" cy="749300"/>
          </a:xfrm>
          <a:prstGeom prst="rect">
            <a:avLst/>
          </a:prstGeom>
          <a:solidFill>
            <a:schemeClr val="accent1"/>
          </a:solidFill>
          <a:ln w="12700">
            <a:solidFill>
              <a:schemeClr val="tx1"/>
            </a:solidFill>
            <a:miter lim="800000"/>
            <a:headEnd/>
            <a:tailEnd/>
          </a:ln>
          <a:scene3d>
            <a:camera prst="orthographicFront"/>
            <a:lightRig rig="threePt" dir="t"/>
          </a:scene3d>
          <a:sp3d>
            <a:bevelT prst="angle"/>
          </a:sp3d>
        </p:spPr>
        <p:txBody>
          <a:bodyPr wrap="none" anchor="ctr"/>
          <a:lstStyle/>
          <a:p>
            <a:endParaRPr lang="en-US" altLang="en-US" sz="2000">
              <a:solidFill>
                <a:srgbClr val="FFFFFF"/>
              </a:solidFill>
              <a:latin typeface="Times"/>
            </a:endParaRPr>
          </a:p>
        </p:txBody>
      </p:sp>
      <p:sp>
        <p:nvSpPr>
          <p:cNvPr id="8" name="Rectangle 6"/>
          <p:cNvSpPr>
            <a:spLocks noChangeArrowheads="1"/>
          </p:cNvSpPr>
          <p:nvPr/>
        </p:nvSpPr>
        <p:spPr bwMode="auto">
          <a:xfrm>
            <a:off x="2663825" y="1905000"/>
            <a:ext cx="1603375" cy="339196"/>
          </a:xfrm>
          <a:prstGeom prst="rect">
            <a:avLst/>
          </a:prstGeom>
          <a:noFill/>
          <a:ln w="9525">
            <a:noFill/>
            <a:miter lim="800000"/>
            <a:headEnd/>
            <a:tailEnd/>
          </a:ln>
          <a:scene3d>
            <a:camera prst="orthographicFront"/>
            <a:lightRig rig="threePt" dir="t"/>
          </a:scene3d>
          <a:sp3d>
            <a:bevelT prst="angle"/>
          </a:sp3d>
        </p:spPr>
        <p:txBody>
          <a:bodyPr lIns="92075" tIns="46038" rIns="92075" bIns="46038">
            <a:spAutoFit/>
          </a:bodyPr>
          <a:lstStyle/>
          <a:p>
            <a:pPr>
              <a:spcBef>
                <a:spcPct val="50000"/>
              </a:spcBef>
            </a:pPr>
            <a:r>
              <a:rPr lang="tr-TR" altLang="en-US" sz="2000" dirty="0" smtClean="0">
                <a:solidFill>
                  <a:srgbClr val="000000"/>
                </a:solidFill>
                <a:latin typeface="Times"/>
              </a:rPr>
              <a:t>Önişlemci</a:t>
            </a:r>
            <a:endParaRPr lang="en-US" altLang="en-US" sz="2000" dirty="0">
              <a:solidFill>
                <a:srgbClr val="000000"/>
              </a:solidFill>
              <a:latin typeface="Times"/>
            </a:endParaRPr>
          </a:p>
        </p:txBody>
      </p:sp>
      <p:sp>
        <p:nvSpPr>
          <p:cNvPr id="9" name="Rectangle 7"/>
          <p:cNvSpPr>
            <a:spLocks noChangeArrowheads="1"/>
          </p:cNvSpPr>
          <p:nvPr/>
        </p:nvSpPr>
        <p:spPr bwMode="auto">
          <a:xfrm>
            <a:off x="4341812" y="1699094"/>
            <a:ext cx="1219200" cy="739306"/>
          </a:xfrm>
          <a:prstGeom prst="rect">
            <a:avLst/>
          </a:prstGeom>
          <a:noFill/>
          <a:ln w="9525">
            <a:noFill/>
            <a:miter lim="800000"/>
            <a:headEnd/>
            <a:tailEnd/>
          </a:ln>
          <a:scene3d>
            <a:camera prst="orthographicFront"/>
            <a:lightRig rig="threePt" dir="t"/>
          </a:scene3d>
          <a:sp3d>
            <a:bevelT prst="angle"/>
          </a:sp3d>
        </p:spPr>
        <p:txBody>
          <a:bodyPr lIns="92075" tIns="46038" rIns="92075" bIns="46038">
            <a:spAutoFit/>
          </a:bodyPr>
          <a:lstStyle/>
          <a:p>
            <a:pPr algn="ctr">
              <a:spcBef>
                <a:spcPct val="50000"/>
              </a:spcBef>
            </a:pPr>
            <a:r>
              <a:rPr lang="tr-TR" altLang="en-US" sz="2000" dirty="0" smtClean="0">
                <a:solidFill>
                  <a:srgbClr val="000000"/>
                </a:solidFill>
                <a:latin typeface="Times"/>
              </a:rPr>
              <a:t>Kaynak</a:t>
            </a:r>
            <a:endParaRPr lang="en-US" altLang="en-US" sz="2000" dirty="0">
              <a:solidFill>
                <a:srgbClr val="000000"/>
              </a:solidFill>
              <a:latin typeface="Times"/>
            </a:endParaRPr>
          </a:p>
          <a:p>
            <a:pPr algn="ctr">
              <a:spcBef>
                <a:spcPct val="50000"/>
              </a:spcBef>
            </a:pPr>
            <a:r>
              <a:rPr lang="en-US" altLang="en-US" sz="2000" dirty="0">
                <a:solidFill>
                  <a:srgbClr val="000000"/>
                </a:solidFill>
                <a:latin typeface="Times"/>
              </a:rPr>
              <a:t>program</a:t>
            </a:r>
          </a:p>
        </p:txBody>
      </p:sp>
      <p:sp>
        <p:nvSpPr>
          <p:cNvPr id="10" name="Line 8"/>
          <p:cNvSpPr>
            <a:spLocks noChangeShapeType="1"/>
          </p:cNvSpPr>
          <p:nvPr/>
        </p:nvSpPr>
        <p:spPr bwMode="auto">
          <a:xfrm>
            <a:off x="4268787" y="2057400"/>
            <a:ext cx="1524000" cy="0"/>
          </a:xfrm>
          <a:prstGeom prst="line">
            <a:avLst/>
          </a:prstGeom>
          <a:noFill/>
          <a:ln w="50800">
            <a:solidFill>
              <a:srgbClr val="000000"/>
            </a:solidFill>
            <a:round/>
            <a:headEnd type="none" w="sm" len="sm"/>
            <a:tailEnd type="stealth" w="med" len="lg"/>
          </a:ln>
          <a:scene3d>
            <a:camera prst="orthographicFront"/>
            <a:lightRig rig="threePt" dir="t"/>
          </a:scene3d>
          <a:sp3d>
            <a:bevelT prst="angle"/>
          </a:sp3d>
        </p:spPr>
        <p:txBody>
          <a:bodyPr wrap="none" anchor="ctr"/>
          <a:lstStyle/>
          <a:p>
            <a:endParaRPr lang="tr-TR" sz="2000">
              <a:latin typeface="Times"/>
            </a:endParaRPr>
          </a:p>
        </p:txBody>
      </p:sp>
      <p:sp>
        <p:nvSpPr>
          <p:cNvPr id="11" name="Rectangle 9"/>
          <p:cNvSpPr>
            <a:spLocks noChangeArrowheads="1"/>
          </p:cNvSpPr>
          <p:nvPr/>
        </p:nvSpPr>
        <p:spPr bwMode="auto">
          <a:xfrm>
            <a:off x="2667000" y="5334000"/>
            <a:ext cx="1982788" cy="1077860"/>
          </a:xfrm>
          <a:prstGeom prst="rect">
            <a:avLst/>
          </a:prstGeom>
          <a:noFill/>
          <a:ln w="9525">
            <a:noFill/>
            <a:miter lim="800000"/>
            <a:headEnd/>
            <a:tailEnd/>
          </a:ln>
          <a:scene3d>
            <a:camera prst="orthographicFront"/>
            <a:lightRig rig="threePt" dir="t"/>
          </a:scene3d>
          <a:sp3d>
            <a:bevelT prst="angle"/>
          </a:sp3d>
        </p:spPr>
        <p:txBody>
          <a:bodyPr wrap="square" lIns="92075" tIns="46038" rIns="92075" bIns="46038">
            <a:spAutoFit/>
          </a:bodyPr>
          <a:lstStyle/>
          <a:p>
            <a:pPr algn="ctr"/>
            <a:r>
              <a:rPr lang="tr-TR" altLang="en-US" sz="2000" dirty="0" smtClean="0">
                <a:solidFill>
                  <a:srgbClr val="000000"/>
                </a:solidFill>
                <a:latin typeface="Times"/>
              </a:rPr>
              <a:t>Kütüphane</a:t>
            </a:r>
            <a:r>
              <a:rPr lang="en-US" altLang="en-US" sz="2000" dirty="0" smtClean="0">
                <a:solidFill>
                  <a:srgbClr val="000000"/>
                </a:solidFill>
                <a:latin typeface="Times"/>
              </a:rPr>
              <a:t>, </a:t>
            </a:r>
            <a:r>
              <a:rPr lang="tr-TR" altLang="en-US" sz="2000" dirty="0" smtClean="0">
                <a:solidFill>
                  <a:srgbClr val="000000"/>
                </a:solidFill>
                <a:latin typeface="Times"/>
              </a:rPr>
              <a:t> Yeniden yerleştirilebilir</a:t>
            </a:r>
            <a:r>
              <a:rPr lang="en-US" altLang="en-US" sz="2000" dirty="0" smtClean="0">
                <a:solidFill>
                  <a:srgbClr val="000000"/>
                </a:solidFill>
                <a:latin typeface="Times"/>
              </a:rPr>
              <a:t> </a:t>
            </a:r>
            <a:r>
              <a:rPr lang="tr-TR" altLang="en-US" sz="2000" dirty="0" smtClean="0">
                <a:solidFill>
                  <a:srgbClr val="000000"/>
                </a:solidFill>
                <a:latin typeface="Times"/>
              </a:rPr>
              <a:t>nesne dosyaları</a:t>
            </a:r>
            <a:endParaRPr lang="en-US" altLang="en-US" sz="2000" dirty="0">
              <a:solidFill>
                <a:srgbClr val="000000"/>
              </a:solidFill>
              <a:latin typeface="Times"/>
            </a:endParaRPr>
          </a:p>
        </p:txBody>
      </p:sp>
      <p:sp>
        <p:nvSpPr>
          <p:cNvPr id="12" name="Line 10"/>
          <p:cNvSpPr>
            <a:spLocks noChangeShapeType="1"/>
          </p:cNvSpPr>
          <p:nvPr/>
        </p:nvSpPr>
        <p:spPr bwMode="auto">
          <a:xfrm>
            <a:off x="4573587" y="4267200"/>
            <a:ext cx="1295400" cy="0"/>
          </a:xfrm>
          <a:prstGeom prst="line">
            <a:avLst/>
          </a:prstGeom>
          <a:noFill/>
          <a:ln w="50800">
            <a:solidFill>
              <a:srgbClr val="000000"/>
            </a:solidFill>
            <a:round/>
            <a:headEnd type="stealth" w="med" len="lg"/>
            <a:tailEnd type="none" w="sm" len="sm"/>
          </a:ln>
          <a:scene3d>
            <a:camera prst="orthographicFront"/>
            <a:lightRig rig="threePt" dir="t"/>
          </a:scene3d>
          <a:sp3d>
            <a:bevelT prst="angle"/>
          </a:sp3d>
        </p:spPr>
        <p:txBody>
          <a:bodyPr wrap="none" anchor="ctr"/>
          <a:lstStyle/>
          <a:p>
            <a:endParaRPr lang="tr-TR" sz="2000">
              <a:latin typeface="Times"/>
            </a:endParaRPr>
          </a:p>
        </p:txBody>
      </p:sp>
      <p:sp>
        <p:nvSpPr>
          <p:cNvPr id="13" name="Line 11"/>
          <p:cNvSpPr>
            <a:spLocks noChangeShapeType="1"/>
          </p:cNvSpPr>
          <p:nvPr/>
        </p:nvSpPr>
        <p:spPr bwMode="auto">
          <a:xfrm>
            <a:off x="6707187" y="2514600"/>
            <a:ext cx="0" cy="1371600"/>
          </a:xfrm>
          <a:prstGeom prst="line">
            <a:avLst/>
          </a:prstGeom>
          <a:noFill/>
          <a:ln w="50800">
            <a:solidFill>
              <a:srgbClr val="000000"/>
            </a:solidFill>
            <a:round/>
            <a:headEnd type="none" w="sm" len="sm"/>
            <a:tailEnd type="stealth" w="med" len="lg"/>
          </a:ln>
          <a:scene3d>
            <a:camera prst="orthographicFront"/>
            <a:lightRig rig="threePt" dir="t"/>
          </a:scene3d>
          <a:sp3d>
            <a:bevelT prst="angle"/>
          </a:sp3d>
        </p:spPr>
        <p:txBody>
          <a:bodyPr wrap="none" anchor="ctr"/>
          <a:lstStyle/>
          <a:p>
            <a:endParaRPr lang="tr-TR" sz="2000">
              <a:latin typeface="Times"/>
            </a:endParaRPr>
          </a:p>
        </p:txBody>
      </p:sp>
      <p:sp>
        <p:nvSpPr>
          <p:cNvPr id="14" name="Rectangle 12"/>
          <p:cNvSpPr>
            <a:spLocks noChangeArrowheads="1"/>
          </p:cNvSpPr>
          <p:nvPr/>
        </p:nvSpPr>
        <p:spPr bwMode="auto">
          <a:xfrm>
            <a:off x="5799137" y="1758950"/>
            <a:ext cx="1663700" cy="749300"/>
          </a:xfrm>
          <a:prstGeom prst="rect">
            <a:avLst/>
          </a:prstGeom>
          <a:solidFill>
            <a:schemeClr val="accent1"/>
          </a:solidFill>
          <a:ln w="12700">
            <a:solidFill>
              <a:schemeClr val="tx1"/>
            </a:solidFill>
            <a:miter lim="800000"/>
            <a:headEnd/>
            <a:tailEnd/>
          </a:ln>
          <a:scene3d>
            <a:camera prst="orthographicFront"/>
            <a:lightRig rig="threePt" dir="t"/>
          </a:scene3d>
          <a:sp3d>
            <a:bevelT prst="angle"/>
          </a:sp3d>
        </p:spPr>
        <p:txBody>
          <a:bodyPr wrap="none" anchor="ctr"/>
          <a:lstStyle/>
          <a:p>
            <a:endParaRPr lang="en-US" altLang="en-US" sz="2000">
              <a:solidFill>
                <a:srgbClr val="FFFFFF"/>
              </a:solidFill>
              <a:latin typeface="Times"/>
            </a:endParaRPr>
          </a:p>
        </p:txBody>
      </p:sp>
      <p:sp>
        <p:nvSpPr>
          <p:cNvPr id="15" name="Rectangle 13"/>
          <p:cNvSpPr>
            <a:spLocks noChangeArrowheads="1"/>
          </p:cNvSpPr>
          <p:nvPr/>
        </p:nvSpPr>
        <p:spPr bwMode="auto">
          <a:xfrm>
            <a:off x="6016625" y="1905000"/>
            <a:ext cx="1603375" cy="339196"/>
          </a:xfrm>
          <a:prstGeom prst="rect">
            <a:avLst/>
          </a:prstGeom>
          <a:noFill/>
          <a:ln w="9525">
            <a:noFill/>
            <a:miter lim="800000"/>
            <a:headEnd/>
            <a:tailEnd/>
          </a:ln>
          <a:scene3d>
            <a:camera prst="orthographicFront"/>
            <a:lightRig rig="threePt" dir="t"/>
          </a:scene3d>
          <a:sp3d>
            <a:bevelT prst="angle"/>
          </a:sp3d>
        </p:spPr>
        <p:txBody>
          <a:bodyPr lIns="92075" tIns="46038" rIns="92075" bIns="46038">
            <a:spAutoFit/>
          </a:bodyPr>
          <a:lstStyle/>
          <a:p>
            <a:pPr>
              <a:spcBef>
                <a:spcPct val="50000"/>
              </a:spcBef>
            </a:pPr>
            <a:r>
              <a:rPr lang="tr-TR" altLang="en-US" sz="2000" dirty="0" smtClean="0">
                <a:solidFill>
                  <a:srgbClr val="000000"/>
                </a:solidFill>
                <a:latin typeface="Times"/>
              </a:rPr>
              <a:t>Derleyici</a:t>
            </a:r>
            <a:endParaRPr lang="en-US" altLang="en-US" sz="2000" dirty="0">
              <a:solidFill>
                <a:srgbClr val="000000"/>
              </a:solidFill>
              <a:latin typeface="Times"/>
            </a:endParaRPr>
          </a:p>
        </p:txBody>
      </p:sp>
      <p:sp>
        <p:nvSpPr>
          <p:cNvPr id="16" name="Rectangle 14"/>
          <p:cNvSpPr>
            <a:spLocks noChangeArrowheads="1"/>
          </p:cNvSpPr>
          <p:nvPr/>
        </p:nvSpPr>
        <p:spPr bwMode="auto">
          <a:xfrm>
            <a:off x="5875337" y="3892550"/>
            <a:ext cx="1663700" cy="749300"/>
          </a:xfrm>
          <a:prstGeom prst="rect">
            <a:avLst/>
          </a:prstGeom>
          <a:solidFill>
            <a:schemeClr val="accent1"/>
          </a:solidFill>
          <a:ln w="12700">
            <a:solidFill>
              <a:schemeClr val="tx1"/>
            </a:solidFill>
            <a:miter lim="800000"/>
            <a:headEnd/>
            <a:tailEnd/>
          </a:ln>
          <a:scene3d>
            <a:camera prst="orthographicFront"/>
            <a:lightRig rig="threePt" dir="t"/>
          </a:scene3d>
          <a:sp3d>
            <a:bevelT prst="angle"/>
          </a:sp3d>
        </p:spPr>
        <p:txBody>
          <a:bodyPr wrap="none" anchor="ctr"/>
          <a:lstStyle/>
          <a:p>
            <a:endParaRPr lang="en-US" altLang="en-US" sz="2000">
              <a:solidFill>
                <a:srgbClr val="FFFFFF"/>
              </a:solidFill>
              <a:latin typeface="Times"/>
            </a:endParaRPr>
          </a:p>
        </p:txBody>
      </p:sp>
      <p:sp>
        <p:nvSpPr>
          <p:cNvPr id="17" name="Rectangle 15"/>
          <p:cNvSpPr>
            <a:spLocks noChangeArrowheads="1"/>
          </p:cNvSpPr>
          <p:nvPr/>
        </p:nvSpPr>
        <p:spPr bwMode="auto">
          <a:xfrm>
            <a:off x="5943600" y="4038600"/>
            <a:ext cx="1603375" cy="339196"/>
          </a:xfrm>
          <a:prstGeom prst="rect">
            <a:avLst/>
          </a:prstGeom>
          <a:noFill/>
          <a:ln w="9525">
            <a:noFill/>
            <a:miter lim="800000"/>
            <a:headEnd/>
            <a:tailEnd/>
          </a:ln>
          <a:scene3d>
            <a:camera prst="orthographicFront"/>
            <a:lightRig rig="threePt" dir="t"/>
          </a:scene3d>
          <a:sp3d>
            <a:bevelT prst="angle"/>
          </a:sp3d>
        </p:spPr>
        <p:txBody>
          <a:bodyPr lIns="92075" tIns="46038" rIns="92075" bIns="46038">
            <a:spAutoFit/>
          </a:bodyPr>
          <a:lstStyle/>
          <a:p>
            <a:pPr>
              <a:spcBef>
                <a:spcPct val="50000"/>
              </a:spcBef>
            </a:pPr>
            <a:r>
              <a:rPr lang="tr-TR" altLang="en-US" sz="2000" dirty="0" smtClean="0">
                <a:solidFill>
                  <a:srgbClr val="000000"/>
                </a:solidFill>
                <a:latin typeface="Times"/>
              </a:rPr>
              <a:t>A</a:t>
            </a:r>
            <a:r>
              <a:rPr lang="en-US" altLang="en-US" sz="2000" dirty="0" err="1" smtClean="0">
                <a:solidFill>
                  <a:srgbClr val="000000"/>
                </a:solidFill>
                <a:latin typeface="Times"/>
              </a:rPr>
              <a:t>ssembler</a:t>
            </a:r>
            <a:endParaRPr lang="en-US" altLang="en-US" sz="2000" dirty="0">
              <a:solidFill>
                <a:srgbClr val="000000"/>
              </a:solidFill>
              <a:latin typeface="Times"/>
            </a:endParaRPr>
          </a:p>
        </p:txBody>
      </p:sp>
      <p:sp>
        <p:nvSpPr>
          <p:cNvPr id="18" name="Rectangle 16"/>
          <p:cNvSpPr>
            <a:spLocks noChangeArrowheads="1"/>
          </p:cNvSpPr>
          <p:nvPr/>
        </p:nvSpPr>
        <p:spPr bwMode="auto">
          <a:xfrm>
            <a:off x="6704012" y="2743200"/>
            <a:ext cx="1371600" cy="831639"/>
          </a:xfrm>
          <a:prstGeom prst="rect">
            <a:avLst/>
          </a:prstGeom>
          <a:noFill/>
          <a:ln w="9525">
            <a:noFill/>
            <a:miter lim="800000"/>
            <a:headEnd/>
            <a:tailEnd/>
          </a:ln>
          <a:scene3d>
            <a:camera prst="orthographicFront"/>
            <a:lightRig rig="threePt" dir="t"/>
          </a:scene3d>
          <a:sp3d>
            <a:bevelT prst="angle"/>
          </a:sp3d>
        </p:spPr>
        <p:txBody>
          <a:bodyPr lIns="92075" tIns="46038" rIns="92075" bIns="46038">
            <a:spAutoFit/>
          </a:bodyPr>
          <a:lstStyle/>
          <a:p>
            <a:pPr algn="ctr">
              <a:spcBef>
                <a:spcPct val="50000"/>
              </a:spcBef>
            </a:pPr>
            <a:r>
              <a:rPr lang="tr-TR" altLang="en-US" sz="2000" dirty="0" smtClean="0">
                <a:solidFill>
                  <a:srgbClr val="000000"/>
                </a:solidFill>
                <a:latin typeface="Times"/>
              </a:rPr>
              <a:t>Hedef </a:t>
            </a:r>
            <a:r>
              <a:rPr lang="en-US" altLang="en-US" sz="2000" dirty="0" smtClean="0">
                <a:solidFill>
                  <a:srgbClr val="000000"/>
                </a:solidFill>
                <a:latin typeface="Times"/>
              </a:rPr>
              <a:t>assembly </a:t>
            </a:r>
            <a:r>
              <a:rPr lang="en-US" altLang="en-US" sz="2000" dirty="0">
                <a:solidFill>
                  <a:srgbClr val="000000"/>
                </a:solidFill>
                <a:latin typeface="Times"/>
              </a:rPr>
              <a:t>program</a:t>
            </a:r>
          </a:p>
        </p:txBody>
      </p:sp>
      <p:sp>
        <p:nvSpPr>
          <p:cNvPr id="19" name="Rectangle 17"/>
          <p:cNvSpPr>
            <a:spLocks noChangeArrowheads="1"/>
          </p:cNvSpPr>
          <p:nvPr/>
        </p:nvSpPr>
        <p:spPr bwMode="auto">
          <a:xfrm>
            <a:off x="2903537" y="3892550"/>
            <a:ext cx="1663700" cy="749300"/>
          </a:xfrm>
          <a:prstGeom prst="rect">
            <a:avLst/>
          </a:prstGeom>
          <a:solidFill>
            <a:schemeClr val="accent1"/>
          </a:solidFill>
          <a:ln w="12700">
            <a:solidFill>
              <a:schemeClr val="tx1"/>
            </a:solidFill>
            <a:miter lim="800000"/>
            <a:headEnd/>
            <a:tailEnd/>
          </a:ln>
          <a:scene3d>
            <a:camera prst="orthographicFront"/>
            <a:lightRig rig="threePt" dir="t"/>
          </a:scene3d>
          <a:sp3d>
            <a:bevelT prst="angle"/>
          </a:sp3d>
        </p:spPr>
        <p:txBody>
          <a:bodyPr wrap="none" anchor="ctr"/>
          <a:lstStyle/>
          <a:p>
            <a:endParaRPr lang="en-US" altLang="en-US" sz="2000">
              <a:solidFill>
                <a:srgbClr val="FFFFFF"/>
              </a:solidFill>
              <a:latin typeface="Times"/>
            </a:endParaRPr>
          </a:p>
        </p:txBody>
      </p:sp>
      <p:sp>
        <p:nvSpPr>
          <p:cNvPr id="20" name="Rectangle 18"/>
          <p:cNvSpPr>
            <a:spLocks noChangeArrowheads="1"/>
          </p:cNvSpPr>
          <p:nvPr/>
        </p:nvSpPr>
        <p:spPr bwMode="auto">
          <a:xfrm>
            <a:off x="2890837" y="4038600"/>
            <a:ext cx="1909763" cy="339196"/>
          </a:xfrm>
          <a:prstGeom prst="rect">
            <a:avLst/>
          </a:prstGeom>
          <a:noFill/>
          <a:ln w="9525">
            <a:noFill/>
            <a:miter lim="800000"/>
            <a:headEnd/>
            <a:tailEnd/>
          </a:ln>
          <a:scene3d>
            <a:camera prst="orthographicFront"/>
            <a:lightRig rig="threePt" dir="t"/>
          </a:scene3d>
          <a:sp3d>
            <a:bevelT prst="angle"/>
          </a:sp3d>
        </p:spPr>
        <p:txBody>
          <a:bodyPr lIns="92075" tIns="46038" rIns="92075" bIns="46038">
            <a:spAutoFit/>
          </a:bodyPr>
          <a:lstStyle/>
          <a:p>
            <a:pPr>
              <a:spcBef>
                <a:spcPct val="50000"/>
              </a:spcBef>
            </a:pPr>
            <a:r>
              <a:rPr lang="tr-TR" altLang="en-US" sz="2000" dirty="0" smtClean="0">
                <a:solidFill>
                  <a:srgbClr val="000000"/>
                </a:solidFill>
                <a:latin typeface="Times"/>
              </a:rPr>
              <a:t>L</a:t>
            </a:r>
            <a:r>
              <a:rPr lang="en-US" altLang="en-US" sz="2000" dirty="0" err="1" smtClean="0">
                <a:solidFill>
                  <a:srgbClr val="000000"/>
                </a:solidFill>
                <a:latin typeface="Times"/>
              </a:rPr>
              <a:t>oader</a:t>
            </a:r>
            <a:r>
              <a:rPr lang="en-US" altLang="en-US" sz="2000" dirty="0" smtClean="0">
                <a:solidFill>
                  <a:srgbClr val="000000"/>
                </a:solidFill>
                <a:latin typeface="Times"/>
              </a:rPr>
              <a:t>/linker</a:t>
            </a:r>
            <a:endParaRPr lang="en-US" altLang="en-US" sz="2000" dirty="0">
              <a:solidFill>
                <a:srgbClr val="000000"/>
              </a:solidFill>
              <a:latin typeface="Times"/>
            </a:endParaRPr>
          </a:p>
        </p:txBody>
      </p:sp>
      <p:sp>
        <p:nvSpPr>
          <p:cNvPr id="21" name="Line 19"/>
          <p:cNvSpPr>
            <a:spLocks noChangeShapeType="1"/>
          </p:cNvSpPr>
          <p:nvPr/>
        </p:nvSpPr>
        <p:spPr bwMode="auto">
          <a:xfrm>
            <a:off x="3659187" y="4648200"/>
            <a:ext cx="0" cy="685800"/>
          </a:xfrm>
          <a:prstGeom prst="line">
            <a:avLst/>
          </a:prstGeom>
          <a:noFill/>
          <a:ln w="50800">
            <a:solidFill>
              <a:schemeClr val="tx1"/>
            </a:solidFill>
            <a:round/>
            <a:headEnd type="stealth" w="med" len="lg"/>
            <a:tailEnd type="none" w="sm" len="sm"/>
          </a:ln>
          <a:scene3d>
            <a:camera prst="orthographicFront"/>
            <a:lightRig rig="threePt" dir="t"/>
          </a:scene3d>
          <a:sp3d>
            <a:bevelT prst="angle"/>
          </a:sp3d>
        </p:spPr>
        <p:txBody>
          <a:bodyPr wrap="none" anchor="ctr"/>
          <a:lstStyle/>
          <a:p>
            <a:endParaRPr lang="tr-TR" sz="2000">
              <a:latin typeface="Times"/>
            </a:endParaRPr>
          </a:p>
        </p:txBody>
      </p:sp>
      <p:sp>
        <p:nvSpPr>
          <p:cNvPr id="22" name="Rectangle 20"/>
          <p:cNvSpPr>
            <a:spLocks noChangeArrowheads="1"/>
          </p:cNvSpPr>
          <p:nvPr/>
        </p:nvSpPr>
        <p:spPr bwMode="auto">
          <a:xfrm>
            <a:off x="4343400" y="4502361"/>
            <a:ext cx="1985963" cy="831639"/>
          </a:xfrm>
          <a:prstGeom prst="rect">
            <a:avLst/>
          </a:prstGeom>
          <a:noFill/>
          <a:ln w="9525">
            <a:noFill/>
            <a:miter lim="800000"/>
            <a:headEnd/>
            <a:tailEnd/>
          </a:ln>
          <a:scene3d>
            <a:camera prst="orthographicFront"/>
            <a:lightRig rig="threePt" dir="t"/>
          </a:scene3d>
          <a:sp3d>
            <a:bevelT prst="angle"/>
          </a:sp3d>
        </p:spPr>
        <p:txBody>
          <a:bodyPr wrap="square" lIns="92075" tIns="46038" rIns="92075" bIns="46038">
            <a:spAutoFit/>
          </a:bodyPr>
          <a:lstStyle/>
          <a:p>
            <a:pPr algn="ctr">
              <a:spcBef>
                <a:spcPct val="50000"/>
              </a:spcBef>
            </a:pPr>
            <a:r>
              <a:rPr lang="tr-TR" altLang="en-US" sz="2000" dirty="0" smtClean="0">
                <a:solidFill>
                  <a:srgbClr val="000000"/>
                </a:solidFill>
                <a:latin typeface="Times"/>
              </a:rPr>
              <a:t>Yeniden yerleştirilebilir </a:t>
            </a:r>
            <a:r>
              <a:rPr lang="en-US" altLang="en-US" sz="2000" dirty="0" smtClean="0">
                <a:solidFill>
                  <a:srgbClr val="000000"/>
                </a:solidFill>
                <a:latin typeface="Times"/>
              </a:rPr>
              <a:t> </a:t>
            </a:r>
            <a:r>
              <a:rPr lang="tr-TR" altLang="en-US" sz="2000" dirty="0" smtClean="0">
                <a:solidFill>
                  <a:srgbClr val="000000"/>
                </a:solidFill>
                <a:latin typeface="Times"/>
              </a:rPr>
              <a:t>makine kodu</a:t>
            </a:r>
            <a:endParaRPr lang="en-US" altLang="en-US" sz="2000" dirty="0">
              <a:solidFill>
                <a:srgbClr val="000000"/>
              </a:solidFill>
              <a:latin typeface="Times"/>
            </a:endParaRPr>
          </a:p>
        </p:txBody>
      </p:sp>
      <p:sp>
        <p:nvSpPr>
          <p:cNvPr id="23" name="Line 21"/>
          <p:cNvSpPr>
            <a:spLocks noChangeShapeType="1"/>
          </p:cNvSpPr>
          <p:nvPr/>
        </p:nvSpPr>
        <p:spPr bwMode="auto">
          <a:xfrm>
            <a:off x="2135187" y="4191000"/>
            <a:ext cx="762000" cy="0"/>
          </a:xfrm>
          <a:prstGeom prst="line">
            <a:avLst/>
          </a:prstGeom>
          <a:noFill/>
          <a:ln w="50800">
            <a:solidFill>
              <a:srgbClr val="000000"/>
            </a:solidFill>
            <a:round/>
            <a:headEnd type="stealth" w="med" len="lg"/>
            <a:tailEnd type="none" w="sm" len="sm"/>
          </a:ln>
          <a:scene3d>
            <a:camera prst="orthographicFront"/>
            <a:lightRig rig="threePt" dir="t"/>
          </a:scene3d>
          <a:sp3d>
            <a:bevelT prst="angle"/>
          </a:sp3d>
        </p:spPr>
        <p:txBody>
          <a:bodyPr wrap="none" anchor="ctr"/>
          <a:lstStyle/>
          <a:p>
            <a:endParaRPr lang="tr-TR" sz="2000">
              <a:latin typeface="Times"/>
            </a:endParaRPr>
          </a:p>
        </p:txBody>
      </p:sp>
      <p:sp>
        <p:nvSpPr>
          <p:cNvPr id="24" name="Rectangle 22"/>
          <p:cNvSpPr>
            <a:spLocks noChangeArrowheads="1"/>
          </p:cNvSpPr>
          <p:nvPr/>
        </p:nvSpPr>
        <p:spPr bwMode="auto">
          <a:xfrm>
            <a:off x="1062037" y="3886200"/>
            <a:ext cx="1298575" cy="831639"/>
          </a:xfrm>
          <a:prstGeom prst="rect">
            <a:avLst/>
          </a:prstGeom>
          <a:noFill/>
          <a:ln w="9525">
            <a:noFill/>
            <a:miter lim="800000"/>
            <a:headEnd/>
            <a:tailEnd/>
          </a:ln>
          <a:scene3d>
            <a:camera prst="orthographicFront"/>
            <a:lightRig rig="threePt" dir="t"/>
          </a:scene3d>
          <a:sp3d>
            <a:bevelT prst="angle"/>
          </a:sp3d>
        </p:spPr>
        <p:txBody>
          <a:bodyPr lIns="92075" tIns="46038" rIns="92075" bIns="46038">
            <a:spAutoFit/>
          </a:bodyPr>
          <a:lstStyle/>
          <a:p>
            <a:pPr algn="ctr">
              <a:spcBef>
                <a:spcPct val="50000"/>
              </a:spcBef>
            </a:pPr>
            <a:r>
              <a:rPr lang="tr-TR" altLang="en-US" sz="2000" dirty="0" smtClean="0">
                <a:solidFill>
                  <a:srgbClr val="000000"/>
                </a:solidFill>
                <a:latin typeface="Times"/>
              </a:rPr>
              <a:t>Saf makine kodu</a:t>
            </a:r>
            <a:endParaRPr lang="en-US" altLang="en-US" sz="2000" dirty="0">
              <a:solidFill>
                <a:srgbClr val="000000"/>
              </a:solidFill>
              <a:latin typeface="Time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lstStyle/>
          <a:p>
            <a:pPr eaLnBrk="1" hangingPunct="1"/>
            <a:r>
              <a:rPr lang="tr-TR" smtClean="0"/>
              <a:t>Derleme (</a:t>
            </a:r>
            <a:r>
              <a:rPr lang="en-US" smtClean="0"/>
              <a:t>Compilation</a:t>
            </a:r>
            <a:r>
              <a:rPr lang="tr-TR" smtClean="0"/>
              <a:t>)</a:t>
            </a:r>
            <a:endParaRPr lang="en-US" smtClean="0"/>
          </a:p>
        </p:txBody>
      </p:sp>
      <p:sp>
        <p:nvSpPr>
          <p:cNvPr id="88069" name="Rectangle 3"/>
          <p:cNvSpPr>
            <a:spLocks noGrp="1" noChangeArrowheads="1"/>
          </p:cNvSpPr>
          <p:nvPr>
            <p:ph type="body" idx="1"/>
          </p:nvPr>
        </p:nvSpPr>
        <p:spPr>
          <a:xfrm>
            <a:off x="533400" y="1447800"/>
            <a:ext cx="8305800" cy="4572000"/>
          </a:xfrm>
        </p:spPr>
        <p:txBody>
          <a:bodyPr/>
          <a:lstStyle/>
          <a:p>
            <a:pPr eaLnBrk="1" hangingPunct="1">
              <a:lnSpc>
                <a:spcPct val="80000"/>
              </a:lnSpc>
            </a:pPr>
            <a:r>
              <a:rPr lang="tr-TR" sz="2400" dirty="0" smtClean="0"/>
              <a:t>Yüksek-düzeyli (</a:t>
            </a:r>
            <a:r>
              <a:rPr lang="en-US" sz="2400" dirty="0" smtClean="0"/>
              <a:t>high-level</a:t>
            </a:r>
            <a:r>
              <a:rPr lang="tr-TR" sz="2400" dirty="0" smtClean="0"/>
              <a:t>)</a:t>
            </a:r>
            <a:r>
              <a:rPr lang="en-US" sz="2400" dirty="0" smtClean="0"/>
              <a:t> program</a:t>
            </a:r>
            <a:r>
              <a:rPr lang="tr-TR" sz="2400" dirty="0" smtClean="0"/>
              <a:t>ı</a:t>
            </a:r>
            <a:r>
              <a:rPr lang="en-US" sz="2400" dirty="0" smtClean="0"/>
              <a:t> (</a:t>
            </a:r>
            <a:r>
              <a:rPr lang="tr-TR" sz="2400" dirty="0" smtClean="0"/>
              <a:t>kaynak dil--</a:t>
            </a:r>
            <a:r>
              <a:rPr lang="en-US" sz="2400" dirty="0" smtClean="0"/>
              <a:t>source language)</a:t>
            </a:r>
            <a:r>
              <a:rPr lang="tr-TR" sz="2400" dirty="0" smtClean="0"/>
              <a:t>,</a:t>
            </a:r>
            <a:r>
              <a:rPr lang="en-US" sz="2400" dirty="0" smtClean="0"/>
              <a:t> </a:t>
            </a:r>
            <a:r>
              <a:rPr lang="tr-TR" sz="2400" dirty="0" smtClean="0"/>
              <a:t>makine koduna (</a:t>
            </a:r>
            <a:r>
              <a:rPr lang="en-US" sz="2400" dirty="0" smtClean="0"/>
              <a:t>machine code</a:t>
            </a:r>
            <a:r>
              <a:rPr lang="tr-TR" sz="2400" dirty="0" smtClean="0"/>
              <a:t>--</a:t>
            </a:r>
            <a:r>
              <a:rPr lang="en-US" sz="2400" dirty="0" smtClean="0"/>
              <a:t> machine language)</a:t>
            </a:r>
            <a:r>
              <a:rPr lang="tr-TR" sz="2400" dirty="0" smtClean="0"/>
              <a:t> çevirir</a:t>
            </a:r>
            <a:endParaRPr lang="en-US" sz="2400" dirty="0" smtClean="0"/>
          </a:p>
          <a:p>
            <a:pPr eaLnBrk="1" hangingPunct="1">
              <a:lnSpc>
                <a:spcPct val="80000"/>
              </a:lnSpc>
            </a:pPr>
            <a:r>
              <a:rPr lang="tr-TR" sz="2400" dirty="0" smtClean="0"/>
              <a:t>Yavaş çeviri</a:t>
            </a:r>
            <a:r>
              <a:rPr lang="en-US" sz="2400" dirty="0" smtClean="0"/>
              <a:t>, </a:t>
            </a:r>
            <a:r>
              <a:rPr lang="tr-TR" sz="2400" dirty="0" smtClean="0"/>
              <a:t>hızlı</a:t>
            </a:r>
            <a:r>
              <a:rPr lang="en-US" sz="2400" dirty="0" smtClean="0"/>
              <a:t> </a:t>
            </a:r>
            <a:r>
              <a:rPr lang="tr-TR" sz="2400" dirty="0" smtClean="0">
                <a:solidFill>
                  <a:srgbClr val="FF0000"/>
                </a:solidFill>
              </a:rPr>
              <a:t>yürütme </a:t>
            </a:r>
            <a:r>
              <a:rPr lang="tr-TR" sz="2400" dirty="0" smtClean="0"/>
              <a:t>(</a:t>
            </a:r>
            <a:r>
              <a:rPr lang="en-US" sz="2400" dirty="0" smtClean="0"/>
              <a:t>execution</a:t>
            </a:r>
            <a:r>
              <a:rPr lang="tr-TR" sz="2400" dirty="0" smtClean="0"/>
              <a:t>)</a:t>
            </a:r>
            <a:endParaRPr lang="en-US" sz="2400" dirty="0" smtClean="0"/>
          </a:p>
          <a:p>
            <a:pPr eaLnBrk="1" hangingPunct="1">
              <a:lnSpc>
                <a:spcPct val="80000"/>
              </a:lnSpc>
            </a:pPr>
            <a:r>
              <a:rPr lang="tr-TR" sz="2400" dirty="0" smtClean="0"/>
              <a:t>Derleme işlemi birkaç evreden oluşur</a:t>
            </a:r>
            <a:r>
              <a:rPr lang="en-US" sz="2400" dirty="0" smtClean="0"/>
              <a:t>: </a:t>
            </a:r>
          </a:p>
          <a:p>
            <a:pPr lvl="1" eaLnBrk="1" hangingPunct="1">
              <a:lnSpc>
                <a:spcPct val="80000"/>
              </a:lnSpc>
            </a:pPr>
            <a:r>
              <a:rPr lang="tr-TR" sz="2000" dirty="0" smtClean="0">
                <a:solidFill>
                  <a:srgbClr val="CC3300"/>
                </a:solidFill>
              </a:rPr>
              <a:t>S</a:t>
            </a:r>
            <a:r>
              <a:rPr lang="en-US" sz="2000" dirty="0" err="1" smtClean="0">
                <a:solidFill>
                  <a:srgbClr val="CC3300"/>
                </a:solidFill>
              </a:rPr>
              <a:t>öz</a:t>
            </a:r>
            <a:r>
              <a:rPr lang="tr-TR" sz="2000" dirty="0" smtClean="0">
                <a:solidFill>
                  <a:srgbClr val="CC3300"/>
                </a:solidFill>
              </a:rPr>
              <a:t>c</a:t>
            </a:r>
            <a:r>
              <a:rPr lang="en-US" sz="2000" dirty="0" err="1" smtClean="0">
                <a:solidFill>
                  <a:srgbClr val="CC3300"/>
                </a:solidFill>
              </a:rPr>
              <a:t>üksel</a:t>
            </a:r>
            <a:r>
              <a:rPr lang="en-US" sz="2000" dirty="0" smtClean="0"/>
              <a:t> </a:t>
            </a:r>
            <a:r>
              <a:rPr lang="tr-TR" sz="2000" dirty="0" smtClean="0"/>
              <a:t>analiz</a:t>
            </a:r>
            <a:r>
              <a:rPr lang="en-US" sz="2000" dirty="0" smtClean="0"/>
              <a:t> </a:t>
            </a:r>
            <a:r>
              <a:rPr lang="tr-TR" sz="2000" dirty="0" smtClean="0"/>
              <a:t>(</a:t>
            </a:r>
            <a:r>
              <a:rPr lang="en-US" sz="2000" dirty="0" smtClean="0"/>
              <a:t>lexical analysis</a:t>
            </a:r>
            <a:r>
              <a:rPr lang="tr-TR" sz="2000" dirty="0" smtClean="0"/>
              <a:t>)</a:t>
            </a:r>
            <a:r>
              <a:rPr lang="en-US" sz="2000" dirty="0" smtClean="0"/>
              <a:t>: </a:t>
            </a:r>
            <a:r>
              <a:rPr lang="tr-TR" sz="2000" dirty="0" smtClean="0"/>
              <a:t>kaynak programdaki karakterleri sözcüksel(</a:t>
            </a:r>
            <a:r>
              <a:rPr lang="en-US" sz="2000" dirty="0" smtClean="0"/>
              <a:t>lexical</a:t>
            </a:r>
            <a:r>
              <a:rPr lang="tr-TR" sz="2000" dirty="0" smtClean="0"/>
              <a:t>) birimlere çevirir</a:t>
            </a:r>
            <a:endParaRPr lang="en-US" sz="2000" dirty="0" smtClean="0"/>
          </a:p>
          <a:p>
            <a:pPr lvl="1" eaLnBrk="1" hangingPunct="1">
              <a:lnSpc>
                <a:spcPct val="80000"/>
              </a:lnSpc>
            </a:pPr>
            <a:r>
              <a:rPr lang="tr-TR" sz="2000" dirty="0" smtClean="0"/>
              <a:t>Sentaks Analiz (</a:t>
            </a:r>
            <a:r>
              <a:rPr lang="tr-TR" sz="2000" dirty="0" err="1" smtClean="0"/>
              <a:t>sözdizim</a:t>
            </a:r>
            <a:r>
              <a:rPr lang="tr-TR" sz="2000" dirty="0" smtClean="0"/>
              <a:t>-</a:t>
            </a:r>
            <a:r>
              <a:rPr lang="en-US" sz="2000" dirty="0" smtClean="0"/>
              <a:t>syntax analysis</a:t>
            </a:r>
            <a:r>
              <a:rPr lang="tr-TR" sz="2000" dirty="0" smtClean="0"/>
              <a:t>)</a:t>
            </a:r>
            <a:r>
              <a:rPr lang="en-US" sz="2000" dirty="0" smtClean="0"/>
              <a:t>: </a:t>
            </a:r>
            <a:r>
              <a:rPr lang="tr-TR" sz="2000" dirty="0" smtClean="0"/>
              <a:t>sözcüksel birimleri </a:t>
            </a:r>
            <a:r>
              <a:rPr lang="tr-TR" sz="2000" i="1" dirty="0" smtClean="0"/>
              <a:t>gramer/</a:t>
            </a:r>
            <a:r>
              <a:rPr lang="tr-TR" sz="2000" i="1" dirty="0" err="1" smtClean="0"/>
              <a:t>sözdizim</a:t>
            </a:r>
            <a:r>
              <a:rPr lang="tr-TR" sz="2000" i="1" dirty="0" smtClean="0"/>
              <a:t> ağaçlarına </a:t>
            </a:r>
            <a:r>
              <a:rPr lang="tr-TR" sz="2000" dirty="0" smtClean="0"/>
              <a:t>(</a:t>
            </a:r>
            <a:r>
              <a:rPr lang="en-US" sz="2000" i="1" dirty="0" smtClean="0"/>
              <a:t>parse trees</a:t>
            </a:r>
            <a:r>
              <a:rPr lang="tr-TR" sz="2000" i="1" dirty="0" smtClean="0"/>
              <a:t>)</a:t>
            </a:r>
            <a:r>
              <a:rPr lang="tr-TR" sz="2000" dirty="0" smtClean="0"/>
              <a:t> dönüştürür, bu ağaçlar programın </a:t>
            </a:r>
            <a:r>
              <a:rPr lang="en-US" sz="2000" dirty="0" err="1" smtClean="0"/>
              <a:t>sözdizimsel</a:t>
            </a:r>
            <a:r>
              <a:rPr lang="tr-TR" sz="2000" dirty="0" smtClean="0"/>
              <a:t> (</a:t>
            </a:r>
            <a:r>
              <a:rPr lang="en-US" sz="2000" dirty="0" smtClean="0"/>
              <a:t>syntactic</a:t>
            </a:r>
            <a:r>
              <a:rPr lang="tr-TR" sz="2000" dirty="0" smtClean="0"/>
              <a:t>)</a:t>
            </a:r>
            <a:r>
              <a:rPr lang="en-US" sz="2000" dirty="0" smtClean="0"/>
              <a:t> </a:t>
            </a:r>
            <a:r>
              <a:rPr lang="tr-TR" sz="2000" dirty="0" smtClean="0"/>
              <a:t>yapısını gösterir</a:t>
            </a:r>
            <a:endParaRPr lang="en-US" sz="2000" dirty="0" smtClean="0"/>
          </a:p>
          <a:p>
            <a:pPr lvl="1" eaLnBrk="1" hangingPunct="1">
              <a:lnSpc>
                <a:spcPct val="80000"/>
              </a:lnSpc>
            </a:pPr>
            <a:r>
              <a:rPr lang="tr-TR" sz="2000" dirty="0" smtClean="0"/>
              <a:t>Semantik Analiz (anlamsal-</a:t>
            </a:r>
            <a:r>
              <a:rPr lang="en-US" sz="2000" dirty="0" smtClean="0"/>
              <a:t>Semantics analysis</a:t>
            </a:r>
            <a:r>
              <a:rPr lang="tr-TR" sz="2000" dirty="0" smtClean="0"/>
              <a:t>)</a:t>
            </a:r>
            <a:r>
              <a:rPr lang="en-US" sz="2000" dirty="0" smtClean="0"/>
              <a:t>: </a:t>
            </a:r>
            <a:r>
              <a:rPr lang="tr-TR" sz="2000" dirty="0" smtClean="0"/>
              <a:t>ara</a:t>
            </a:r>
            <a:r>
              <a:rPr lang="en-US" sz="2000" dirty="0" smtClean="0"/>
              <a:t> </a:t>
            </a:r>
            <a:r>
              <a:rPr lang="tr-TR" sz="2000" dirty="0" smtClean="0"/>
              <a:t>(</a:t>
            </a:r>
            <a:r>
              <a:rPr lang="en-US" sz="2000" dirty="0" smtClean="0"/>
              <a:t>intermediate</a:t>
            </a:r>
            <a:r>
              <a:rPr lang="tr-TR" sz="2000" dirty="0" smtClean="0"/>
              <a:t>) kod üretilir</a:t>
            </a:r>
            <a:endParaRPr lang="en-US" sz="2000" dirty="0" smtClean="0"/>
          </a:p>
          <a:p>
            <a:pPr lvl="1" eaLnBrk="1" hangingPunct="1">
              <a:lnSpc>
                <a:spcPct val="80000"/>
              </a:lnSpc>
            </a:pPr>
            <a:r>
              <a:rPr lang="tr-TR" sz="2000" dirty="0" smtClean="0"/>
              <a:t>Kod üretimi</a:t>
            </a:r>
            <a:r>
              <a:rPr lang="en-US" sz="2000" dirty="0" smtClean="0"/>
              <a:t>: m</a:t>
            </a:r>
            <a:r>
              <a:rPr lang="tr-TR" sz="2000" dirty="0" err="1" smtClean="0"/>
              <a:t>akine</a:t>
            </a:r>
            <a:r>
              <a:rPr lang="en-US" sz="2000" dirty="0" smtClean="0"/>
              <a:t> </a:t>
            </a:r>
            <a:r>
              <a:rPr lang="tr-TR" sz="2000" dirty="0" smtClean="0"/>
              <a:t>kodu</a:t>
            </a:r>
            <a:r>
              <a:rPr lang="en-US" sz="2000" dirty="0" smtClean="0"/>
              <a:t> </a:t>
            </a:r>
            <a:r>
              <a:rPr lang="tr-TR" sz="2000" dirty="0" smtClean="0"/>
              <a:t>üretilir</a:t>
            </a:r>
            <a:endParaRPr lang="en-US" sz="2000" dirty="0" smtClean="0"/>
          </a:p>
          <a:p>
            <a:pPr eaLnBrk="1" hangingPunct="1">
              <a:lnSpc>
                <a:spcPct val="80000"/>
              </a:lnSpc>
              <a:buFontTx/>
              <a:buNone/>
            </a:pPr>
            <a:endParaRPr lang="en-US" sz="2400"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112</a:t>
            </a:fld>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a:t>
            </a:r>
            <a:endParaRPr lang="tr-TR" dirty="0"/>
          </a:p>
        </p:txBody>
      </p:sp>
      <p:sp>
        <p:nvSpPr>
          <p:cNvPr id="4" name="3 Slayt Numarası Yer Tutucusu"/>
          <p:cNvSpPr>
            <a:spLocks noGrp="1"/>
          </p:cNvSpPr>
          <p:nvPr>
            <p:ph type="sldNum" sz="quarter" idx="11"/>
          </p:nvPr>
        </p:nvSpPr>
        <p:spPr/>
        <p:txBody>
          <a:bodyPr/>
          <a:lstStyle/>
          <a:p>
            <a:pPr>
              <a:defRPr/>
            </a:pPr>
            <a:fld id="{617D8655-7DB7-43A0-B0D9-9A74AB1E468F}" type="slidenum">
              <a:rPr lang="en-US" smtClean="0"/>
              <a:pPr>
                <a:defRPr/>
              </a:pPr>
              <a:t>113</a:t>
            </a:fld>
            <a:endParaRPr lang="en-US" dirty="0"/>
          </a:p>
        </p:txBody>
      </p:sp>
      <p:sp>
        <p:nvSpPr>
          <p:cNvPr id="5" name="Oval 3"/>
          <p:cNvSpPr>
            <a:spLocks noChangeArrowheads="1"/>
          </p:cNvSpPr>
          <p:nvPr/>
        </p:nvSpPr>
        <p:spPr bwMode="auto">
          <a:xfrm>
            <a:off x="3352800" y="1600200"/>
            <a:ext cx="1295400" cy="838200"/>
          </a:xfrm>
          <a:prstGeom prst="ellipse">
            <a:avLst/>
          </a:prstGeom>
          <a:solidFill>
            <a:srgbClr val="CC99FF"/>
          </a:solidFill>
          <a:ln w="9525">
            <a:solidFill>
              <a:schemeClr val="tx1"/>
            </a:solidFill>
            <a:round/>
            <a:headEnd/>
            <a:tailEnd/>
          </a:ln>
          <a:scene3d>
            <a:camera prst="orthographicFront"/>
            <a:lightRig rig="threePt" dir="t"/>
          </a:scene3d>
          <a:sp3d>
            <a:bevelT prst="angle"/>
          </a:sp3d>
        </p:spPr>
        <p:txBody>
          <a:bodyPr wrap="none" anchor="ctr"/>
          <a:lstStyle/>
          <a:p>
            <a:pPr algn="ctr"/>
            <a:r>
              <a:rPr lang="tr-TR" sz="1600" dirty="0" smtClean="0"/>
              <a:t>Kaynak</a:t>
            </a:r>
          </a:p>
          <a:p>
            <a:pPr algn="ctr"/>
            <a:r>
              <a:rPr lang="tr-TR" sz="1600" dirty="0" smtClean="0"/>
              <a:t>Kod</a:t>
            </a:r>
            <a:endParaRPr lang="es-MX" sz="1600" dirty="0"/>
          </a:p>
        </p:txBody>
      </p:sp>
      <p:sp>
        <p:nvSpPr>
          <p:cNvPr id="6" name="Oval 4"/>
          <p:cNvSpPr>
            <a:spLocks noChangeArrowheads="1"/>
          </p:cNvSpPr>
          <p:nvPr/>
        </p:nvSpPr>
        <p:spPr bwMode="auto">
          <a:xfrm>
            <a:off x="3200400" y="3276600"/>
            <a:ext cx="1752600" cy="1676400"/>
          </a:xfrm>
          <a:prstGeom prst="ellipse">
            <a:avLst/>
          </a:prstGeom>
          <a:solidFill>
            <a:srgbClr val="FF6600"/>
          </a:solidFill>
          <a:ln w="9525">
            <a:solidFill>
              <a:schemeClr val="tx1"/>
            </a:solidFill>
            <a:round/>
            <a:headEnd/>
            <a:tailEnd/>
          </a:ln>
          <a:scene3d>
            <a:camera prst="orthographicFront"/>
            <a:lightRig rig="threePt" dir="t"/>
          </a:scene3d>
          <a:sp3d>
            <a:bevelT prst="angle"/>
          </a:sp3d>
        </p:spPr>
        <p:txBody>
          <a:bodyPr wrap="none" anchor="ctr"/>
          <a:lstStyle/>
          <a:p>
            <a:pPr algn="ctr"/>
            <a:r>
              <a:rPr lang="tr-TR" dirty="0" smtClean="0"/>
              <a:t>Derleyici</a:t>
            </a:r>
            <a:endParaRPr lang="es-MX" dirty="0"/>
          </a:p>
        </p:txBody>
      </p:sp>
      <p:sp>
        <p:nvSpPr>
          <p:cNvPr id="7" name="Line 5"/>
          <p:cNvSpPr>
            <a:spLocks noChangeShapeType="1"/>
          </p:cNvSpPr>
          <p:nvPr/>
        </p:nvSpPr>
        <p:spPr bwMode="auto">
          <a:xfrm>
            <a:off x="4038600" y="2438400"/>
            <a:ext cx="0" cy="8382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8" name="Text Box 8"/>
          <p:cNvSpPr txBox="1">
            <a:spLocks noChangeArrowheads="1"/>
          </p:cNvSpPr>
          <p:nvPr/>
        </p:nvSpPr>
        <p:spPr bwMode="auto">
          <a:xfrm>
            <a:off x="3286116" y="5665857"/>
            <a:ext cx="1557029" cy="400110"/>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lgn="ctr"/>
            <a:r>
              <a:rPr lang="tr-TR" sz="2000" dirty="0" smtClean="0"/>
              <a:t>Makine Kodu</a:t>
            </a:r>
            <a:endParaRPr lang="es-MX" sz="2000" dirty="0"/>
          </a:p>
        </p:txBody>
      </p:sp>
      <p:sp>
        <p:nvSpPr>
          <p:cNvPr id="9" name="Line 9"/>
          <p:cNvSpPr>
            <a:spLocks noChangeShapeType="1"/>
          </p:cNvSpPr>
          <p:nvPr/>
        </p:nvSpPr>
        <p:spPr bwMode="auto">
          <a:xfrm>
            <a:off x="4038600" y="4953000"/>
            <a:ext cx="0" cy="6858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0" name="Oval 3"/>
          <p:cNvSpPr>
            <a:spLocks noChangeArrowheads="1"/>
          </p:cNvSpPr>
          <p:nvPr/>
        </p:nvSpPr>
        <p:spPr bwMode="auto">
          <a:xfrm>
            <a:off x="5329254" y="1571612"/>
            <a:ext cx="1295400" cy="838200"/>
          </a:xfrm>
          <a:prstGeom prst="ellipse">
            <a:avLst/>
          </a:prstGeom>
          <a:solidFill>
            <a:srgbClr val="00B050"/>
          </a:solidFill>
          <a:ln w="9525">
            <a:solidFill>
              <a:schemeClr val="tx1"/>
            </a:solidFill>
            <a:round/>
            <a:headEnd/>
            <a:tailEnd/>
          </a:ln>
          <a:scene3d>
            <a:camera prst="orthographicFront"/>
            <a:lightRig rig="threePt" dir="t"/>
          </a:scene3d>
          <a:sp3d>
            <a:bevelT prst="angle"/>
          </a:sp3d>
        </p:spPr>
        <p:txBody>
          <a:bodyPr wrap="none" anchor="ctr"/>
          <a:lstStyle/>
          <a:p>
            <a:pPr algn="ctr"/>
            <a:r>
              <a:rPr lang="tr-TR" sz="1600" dirty="0" smtClean="0"/>
              <a:t>Veri Girişi</a:t>
            </a:r>
            <a:endParaRPr lang="es-MX" sz="1600" dirty="0"/>
          </a:p>
        </p:txBody>
      </p:sp>
      <p:sp>
        <p:nvSpPr>
          <p:cNvPr id="11" name="Oval 4"/>
          <p:cNvSpPr>
            <a:spLocks noChangeArrowheads="1"/>
          </p:cNvSpPr>
          <p:nvPr/>
        </p:nvSpPr>
        <p:spPr bwMode="auto">
          <a:xfrm>
            <a:off x="5176854" y="3248012"/>
            <a:ext cx="1752600" cy="1676400"/>
          </a:xfrm>
          <a:prstGeom prst="ellipse">
            <a:avLst/>
          </a:prstGeom>
          <a:solidFill>
            <a:schemeClr val="accent2">
              <a:lumMod val="60000"/>
              <a:lumOff val="40000"/>
            </a:schemeClr>
          </a:solidFill>
          <a:ln w="9525">
            <a:solidFill>
              <a:schemeClr val="tx1"/>
            </a:solidFill>
            <a:round/>
            <a:headEnd/>
            <a:tailEnd/>
          </a:ln>
          <a:scene3d>
            <a:camera prst="orthographicFront"/>
            <a:lightRig rig="threePt" dir="t"/>
          </a:scene3d>
          <a:sp3d>
            <a:bevelT prst="angle"/>
          </a:sp3d>
        </p:spPr>
        <p:txBody>
          <a:bodyPr wrap="none" anchor="ctr"/>
          <a:lstStyle/>
          <a:p>
            <a:pPr algn="ctr"/>
            <a:r>
              <a:rPr lang="tr-TR" dirty="0" smtClean="0"/>
              <a:t>Makine Kodu</a:t>
            </a:r>
            <a:endParaRPr lang="es-MX" dirty="0"/>
          </a:p>
        </p:txBody>
      </p:sp>
      <p:sp>
        <p:nvSpPr>
          <p:cNvPr id="12" name="Line 5"/>
          <p:cNvSpPr>
            <a:spLocks noChangeShapeType="1"/>
          </p:cNvSpPr>
          <p:nvPr/>
        </p:nvSpPr>
        <p:spPr bwMode="auto">
          <a:xfrm>
            <a:off x="6015054" y="2409812"/>
            <a:ext cx="0" cy="8382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3" name="Text Box 8"/>
          <p:cNvSpPr txBox="1">
            <a:spLocks noChangeArrowheads="1"/>
          </p:cNvSpPr>
          <p:nvPr/>
        </p:nvSpPr>
        <p:spPr bwMode="auto">
          <a:xfrm>
            <a:off x="5181600" y="5637269"/>
            <a:ext cx="2072002" cy="338554"/>
          </a:xfrm>
          <a:prstGeom prst="rect">
            <a:avLst/>
          </a:prstGeom>
          <a:noFill/>
          <a:ln w="9525">
            <a:noFill/>
            <a:miter lim="800000"/>
            <a:headEnd/>
            <a:tailEnd/>
          </a:ln>
          <a:scene3d>
            <a:camera prst="orthographicFront"/>
            <a:lightRig rig="threePt" dir="t"/>
          </a:scene3d>
          <a:sp3d>
            <a:bevelT prst="angle"/>
          </a:sp3d>
        </p:spPr>
        <p:txBody>
          <a:bodyPr wrap="square">
            <a:spAutoFit/>
          </a:bodyPr>
          <a:lstStyle/>
          <a:p>
            <a:pPr algn="ctr"/>
            <a:r>
              <a:rPr lang="tr-TR" sz="2000" dirty="0" smtClean="0"/>
              <a:t>Çıktı (Sonuçlar)</a:t>
            </a:r>
            <a:endParaRPr lang="es-MX" sz="2000" dirty="0"/>
          </a:p>
        </p:txBody>
      </p:sp>
      <p:sp>
        <p:nvSpPr>
          <p:cNvPr id="14" name="Line 9"/>
          <p:cNvSpPr>
            <a:spLocks noChangeShapeType="1"/>
          </p:cNvSpPr>
          <p:nvPr/>
        </p:nvSpPr>
        <p:spPr bwMode="auto">
          <a:xfrm>
            <a:off x="6015054" y="4924412"/>
            <a:ext cx="0" cy="6858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1"/>
          </p:nvPr>
        </p:nvSpPr>
        <p:spPr/>
        <p:txBody>
          <a:bodyPr/>
          <a:lstStyle/>
          <a:p>
            <a:pPr>
              <a:defRPr/>
            </a:pPr>
            <a:fld id="{617D8655-7DB7-43A0-B0D9-9A74AB1E468F}" type="slidenum">
              <a:rPr lang="en-US" smtClean="0"/>
              <a:pPr>
                <a:defRPr/>
              </a:pPr>
              <a:t>114</a:t>
            </a:fld>
            <a:endParaRPr lang="en-US" dirty="0"/>
          </a:p>
        </p:txBody>
      </p:sp>
      <p:sp>
        <p:nvSpPr>
          <p:cNvPr id="5" name="Rectangle 5"/>
          <p:cNvSpPr>
            <a:spLocks noChangeArrowheads="1"/>
          </p:cNvSpPr>
          <p:nvPr/>
        </p:nvSpPr>
        <p:spPr bwMode="auto">
          <a:xfrm>
            <a:off x="1865313" y="1168802"/>
            <a:ext cx="1663700" cy="749300"/>
          </a:xfrm>
          <a:prstGeom prst="rect">
            <a:avLst/>
          </a:prstGeom>
          <a:solidFill>
            <a:schemeClr val="accent1"/>
          </a:solidFill>
          <a:ln w="12700">
            <a:solidFill>
              <a:schemeClr val="tx1"/>
            </a:solidFill>
            <a:miter lim="800000"/>
            <a:headEnd/>
            <a:tailEnd/>
          </a:ln>
          <a:scene3d>
            <a:camera prst="orthographicFront"/>
            <a:lightRig rig="threePt" dir="t"/>
          </a:scene3d>
          <a:sp3d>
            <a:bevelT prst="angle"/>
          </a:sp3d>
        </p:spPr>
        <p:txBody>
          <a:bodyPr wrap="none" anchor="ctr"/>
          <a:lstStyle/>
          <a:p>
            <a:endParaRPr lang="en-US" altLang="en-US" sz="2000">
              <a:solidFill>
                <a:srgbClr val="FFFFFF"/>
              </a:solidFill>
              <a:latin typeface="Times New Roman" pitchFamily="18" charset="0"/>
              <a:cs typeface="Times New Roman" pitchFamily="18" charset="0"/>
            </a:endParaRPr>
          </a:p>
        </p:txBody>
      </p:sp>
      <p:sp>
        <p:nvSpPr>
          <p:cNvPr id="6" name="Rectangle 3"/>
          <p:cNvSpPr>
            <a:spLocks noChangeArrowheads="1"/>
          </p:cNvSpPr>
          <p:nvPr/>
        </p:nvSpPr>
        <p:spPr bwMode="auto">
          <a:xfrm>
            <a:off x="2139950" y="2465790"/>
            <a:ext cx="1216025" cy="831639"/>
          </a:xfrm>
          <a:prstGeom prst="rect">
            <a:avLst/>
          </a:prstGeom>
          <a:solidFill>
            <a:schemeClr val="accent1"/>
          </a:solidFill>
          <a:ln w="12700">
            <a:solidFill>
              <a:srgbClr val="000000"/>
            </a:solidFill>
            <a:miter lim="800000"/>
            <a:headEnd/>
            <a:tailEnd/>
          </a:ln>
          <a:scene3d>
            <a:camera prst="orthographicFront"/>
            <a:lightRig rig="threePt" dir="t"/>
          </a:scene3d>
          <a:sp3d>
            <a:bevelT prst="angle"/>
          </a:sp3d>
        </p:spPr>
        <p:txBody>
          <a:bodyPr lIns="92075" tIns="46038" rIns="92075" bIns="46038">
            <a:spAutoFit/>
          </a:bodyPr>
          <a:lstStyle/>
          <a:p>
            <a:pPr>
              <a:spcBef>
                <a:spcPct val="50000"/>
              </a:spcBef>
            </a:pPr>
            <a:r>
              <a:rPr lang="tr-TR" altLang="en-US" sz="2000" dirty="0" smtClean="0">
                <a:solidFill>
                  <a:srgbClr val="000000"/>
                </a:solidFill>
                <a:latin typeface="Times New Roman" pitchFamily="18" charset="0"/>
                <a:cs typeface="Times New Roman" pitchFamily="18" charset="0"/>
              </a:rPr>
              <a:t>Sözcüksel Analizi </a:t>
            </a:r>
            <a:r>
              <a:rPr lang="en-US" altLang="en-US" sz="2000" dirty="0" smtClean="0">
                <a:solidFill>
                  <a:srgbClr val="000000"/>
                </a:solidFill>
                <a:latin typeface="Times New Roman" pitchFamily="18" charset="0"/>
                <a:cs typeface="Times New Roman" pitchFamily="18" charset="0"/>
              </a:rPr>
              <a:t>(</a:t>
            </a:r>
            <a:r>
              <a:rPr lang="tr-TR" altLang="en-US" sz="2000" dirty="0" smtClean="0">
                <a:solidFill>
                  <a:srgbClr val="000000"/>
                </a:solidFill>
                <a:latin typeface="Times New Roman" pitchFamily="18" charset="0"/>
                <a:cs typeface="Times New Roman" pitchFamily="18" charset="0"/>
              </a:rPr>
              <a:t>Tarayıcı</a:t>
            </a:r>
            <a:r>
              <a:rPr lang="en-US" altLang="en-US" sz="2000" dirty="0" smtClean="0">
                <a:solidFill>
                  <a:srgbClr val="000000"/>
                </a:solidFill>
                <a:latin typeface="Times New Roman" pitchFamily="18" charset="0"/>
                <a:cs typeface="Times New Roman" pitchFamily="18" charset="0"/>
              </a:rPr>
              <a:t>)</a:t>
            </a:r>
            <a:endParaRPr lang="en-US" altLang="en-US" sz="2000" dirty="0">
              <a:solidFill>
                <a:srgbClr val="000000"/>
              </a:solidFill>
              <a:latin typeface="Times New Roman" pitchFamily="18" charset="0"/>
              <a:cs typeface="Times New Roman" pitchFamily="18" charset="0"/>
            </a:endParaRPr>
          </a:p>
        </p:txBody>
      </p:sp>
      <p:sp>
        <p:nvSpPr>
          <p:cNvPr id="7" name="Line 4"/>
          <p:cNvSpPr>
            <a:spLocks noChangeShapeType="1"/>
          </p:cNvSpPr>
          <p:nvPr/>
        </p:nvSpPr>
        <p:spPr bwMode="auto">
          <a:xfrm>
            <a:off x="2593975" y="1940327"/>
            <a:ext cx="0" cy="525463"/>
          </a:xfrm>
          <a:prstGeom prst="line">
            <a:avLst/>
          </a:prstGeom>
          <a:noFill/>
          <a:ln w="12700">
            <a:solidFill>
              <a:srgbClr val="000000"/>
            </a:solidFill>
            <a:round/>
            <a:headEnd type="none" w="sm" len="sm"/>
            <a:tailEnd type="stealth" w="med" len="lg"/>
          </a:ln>
          <a:scene3d>
            <a:camera prst="orthographicFront"/>
            <a:lightRig rig="threePt" dir="t"/>
          </a:scene3d>
          <a:sp3d>
            <a:bevelT prst="angle"/>
          </a:sp3d>
        </p:spPr>
        <p:txBody>
          <a:bodyPr wrap="none" anchor="ctr"/>
          <a:lstStyle/>
          <a:p>
            <a:endParaRPr lang="tr-TR">
              <a:latin typeface="Times New Roman" pitchFamily="18" charset="0"/>
              <a:cs typeface="Times New Roman" pitchFamily="18" charset="0"/>
            </a:endParaRPr>
          </a:p>
        </p:txBody>
      </p:sp>
      <p:sp>
        <p:nvSpPr>
          <p:cNvPr id="8" name="Rectangle 5"/>
          <p:cNvSpPr>
            <a:spLocks noChangeArrowheads="1"/>
          </p:cNvSpPr>
          <p:nvPr/>
        </p:nvSpPr>
        <p:spPr bwMode="auto">
          <a:xfrm>
            <a:off x="2708274" y="2018115"/>
            <a:ext cx="3006726" cy="314574"/>
          </a:xfrm>
          <a:prstGeom prst="rect">
            <a:avLst/>
          </a:prstGeom>
          <a:noFill/>
          <a:ln w="9525">
            <a:noFill/>
            <a:miter lim="800000"/>
            <a:headEnd/>
            <a:tailEnd/>
          </a:ln>
          <a:scene3d>
            <a:camera prst="orthographicFront"/>
            <a:lightRig rig="threePt" dir="t"/>
          </a:scene3d>
          <a:sp3d>
            <a:bevelT prst="angle"/>
          </a:sp3d>
        </p:spPr>
        <p:txBody>
          <a:bodyPr wrap="square" lIns="92075" tIns="46038" rIns="92075" bIns="46038">
            <a:spAutoFit/>
          </a:bodyPr>
          <a:lstStyle/>
          <a:p>
            <a:pPr>
              <a:spcBef>
                <a:spcPct val="50000"/>
              </a:spcBef>
            </a:pPr>
            <a:r>
              <a:rPr lang="tr-TR" altLang="en-US" sz="1800" i="1" dirty="0" smtClean="0">
                <a:solidFill>
                  <a:srgbClr val="000000"/>
                </a:solidFill>
                <a:latin typeface="Times New Roman" pitchFamily="18" charset="0"/>
                <a:cs typeface="Times New Roman" pitchFamily="18" charset="0"/>
              </a:rPr>
              <a:t>Değiştirilmiş</a:t>
            </a:r>
            <a:r>
              <a:rPr lang="tr-TR" altLang="en-US" sz="1800" dirty="0" smtClean="0">
                <a:solidFill>
                  <a:srgbClr val="000000"/>
                </a:solidFill>
                <a:latin typeface="Times New Roman" pitchFamily="18" charset="0"/>
                <a:cs typeface="Times New Roman" pitchFamily="18" charset="0"/>
              </a:rPr>
              <a:t> Kaynak Program</a:t>
            </a:r>
            <a:endParaRPr lang="en-US" altLang="en-US" sz="1800" dirty="0">
              <a:solidFill>
                <a:srgbClr val="000000"/>
              </a:solidFill>
              <a:latin typeface="Times New Roman" pitchFamily="18" charset="0"/>
              <a:cs typeface="Times New Roman" pitchFamily="18" charset="0"/>
            </a:endParaRPr>
          </a:p>
        </p:txBody>
      </p:sp>
      <p:sp>
        <p:nvSpPr>
          <p:cNvPr id="9" name="Rectangle 6"/>
          <p:cNvSpPr>
            <a:spLocks noChangeArrowheads="1"/>
          </p:cNvSpPr>
          <p:nvPr/>
        </p:nvSpPr>
        <p:spPr bwMode="auto">
          <a:xfrm>
            <a:off x="4191000" y="2459440"/>
            <a:ext cx="1219200" cy="877805"/>
          </a:xfrm>
          <a:prstGeom prst="rect">
            <a:avLst/>
          </a:prstGeom>
          <a:solidFill>
            <a:schemeClr val="accent1"/>
          </a:solidFill>
          <a:ln w="12700">
            <a:solidFill>
              <a:srgbClr val="000000"/>
            </a:solidFill>
            <a:miter lim="800000"/>
            <a:headEnd/>
            <a:tailEnd/>
          </a:ln>
          <a:scene3d>
            <a:camera prst="orthographicFront"/>
            <a:lightRig rig="threePt" dir="t"/>
          </a:scene3d>
          <a:sp3d>
            <a:bevelT prst="angle"/>
          </a:sp3d>
        </p:spPr>
        <p:txBody>
          <a:bodyPr lIns="92075" tIns="46038" rIns="92075" bIns="46038">
            <a:spAutoFit/>
          </a:bodyPr>
          <a:lstStyle/>
          <a:p>
            <a:pPr>
              <a:lnSpc>
                <a:spcPct val="100000"/>
              </a:lnSpc>
              <a:spcBef>
                <a:spcPts val="0"/>
              </a:spcBef>
            </a:pPr>
            <a:r>
              <a:rPr lang="tr-TR" altLang="en-US" sz="1700" dirty="0" err="1" smtClean="0">
                <a:solidFill>
                  <a:srgbClr val="000000"/>
                </a:solidFill>
                <a:latin typeface="Times New Roman" pitchFamily="18" charset="0"/>
                <a:cs typeface="Times New Roman" pitchFamily="18" charset="0"/>
              </a:rPr>
              <a:t>Sözdizim</a:t>
            </a:r>
            <a:r>
              <a:rPr lang="tr-TR" altLang="en-US" sz="1700" dirty="0" smtClean="0">
                <a:solidFill>
                  <a:srgbClr val="000000"/>
                </a:solidFill>
                <a:latin typeface="Times New Roman" pitchFamily="18" charset="0"/>
                <a:cs typeface="Times New Roman" pitchFamily="18" charset="0"/>
              </a:rPr>
              <a:t> Analizi </a:t>
            </a:r>
            <a:r>
              <a:rPr lang="en-US" altLang="en-US" sz="1700" dirty="0" smtClean="0">
                <a:solidFill>
                  <a:srgbClr val="000000"/>
                </a:solidFill>
                <a:latin typeface="Times New Roman" pitchFamily="18" charset="0"/>
                <a:cs typeface="Times New Roman" pitchFamily="18" charset="0"/>
              </a:rPr>
              <a:t>(</a:t>
            </a:r>
            <a:r>
              <a:rPr lang="tr-TR" altLang="en-US" sz="1700" dirty="0" smtClean="0">
                <a:solidFill>
                  <a:srgbClr val="000000"/>
                </a:solidFill>
                <a:latin typeface="Times New Roman" pitchFamily="18" charset="0"/>
                <a:cs typeface="Times New Roman" pitchFamily="18" charset="0"/>
              </a:rPr>
              <a:t>Ayrıştırıcı</a:t>
            </a:r>
            <a:r>
              <a:rPr lang="en-US" altLang="en-US" sz="1700" dirty="0" smtClean="0">
                <a:solidFill>
                  <a:srgbClr val="000000"/>
                </a:solidFill>
                <a:latin typeface="Times New Roman" pitchFamily="18" charset="0"/>
                <a:cs typeface="Times New Roman" pitchFamily="18" charset="0"/>
              </a:rPr>
              <a:t>)</a:t>
            </a:r>
            <a:endParaRPr lang="en-US" altLang="en-US" sz="1700" dirty="0">
              <a:solidFill>
                <a:srgbClr val="000000"/>
              </a:solidFill>
              <a:latin typeface="Times New Roman" pitchFamily="18" charset="0"/>
              <a:cs typeface="Times New Roman" pitchFamily="18" charset="0"/>
            </a:endParaRPr>
          </a:p>
        </p:txBody>
      </p:sp>
      <p:sp>
        <p:nvSpPr>
          <p:cNvPr id="10" name="Rectangle 7"/>
          <p:cNvSpPr>
            <a:spLocks noChangeArrowheads="1"/>
          </p:cNvSpPr>
          <p:nvPr/>
        </p:nvSpPr>
        <p:spPr bwMode="auto">
          <a:xfrm>
            <a:off x="3276600" y="2522940"/>
            <a:ext cx="1174750" cy="289952"/>
          </a:xfrm>
          <a:prstGeom prst="rect">
            <a:avLst/>
          </a:prstGeom>
          <a:noFill/>
          <a:ln w="9525">
            <a:noFill/>
            <a:miter lim="800000"/>
            <a:headEnd/>
            <a:tailEnd/>
          </a:ln>
          <a:scene3d>
            <a:camera prst="orthographicFront"/>
            <a:lightRig rig="threePt" dir="t"/>
          </a:scene3d>
          <a:sp3d>
            <a:bevelT prst="angle"/>
          </a:sp3d>
        </p:spPr>
        <p:txBody>
          <a:bodyPr lIns="92075" tIns="46038" rIns="92075" bIns="46038">
            <a:spAutoFit/>
          </a:bodyPr>
          <a:lstStyle/>
          <a:p>
            <a:pPr>
              <a:spcBef>
                <a:spcPct val="50000"/>
              </a:spcBef>
            </a:pPr>
            <a:r>
              <a:rPr lang="en-US" altLang="en-US" sz="1600" dirty="0" smtClean="0">
                <a:solidFill>
                  <a:srgbClr val="000000"/>
                </a:solidFill>
                <a:latin typeface="Times New Roman" pitchFamily="18" charset="0"/>
                <a:cs typeface="Times New Roman" pitchFamily="18" charset="0"/>
              </a:rPr>
              <a:t>Token</a:t>
            </a:r>
            <a:r>
              <a:rPr lang="tr-TR" altLang="en-US" sz="1600" dirty="0" err="1" smtClean="0">
                <a:solidFill>
                  <a:srgbClr val="000000"/>
                </a:solidFill>
                <a:latin typeface="Times New Roman" pitchFamily="18" charset="0"/>
                <a:cs typeface="Times New Roman" pitchFamily="18" charset="0"/>
              </a:rPr>
              <a:t>lar</a:t>
            </a:r>
            <a:endParaRPr lang="en-US" altLang="en-US" sz="1600" dirty="0">
              <a:solidFill>
                <a:srgbClr val="000000"/>
              </a:solidFill>
              <a:latin typeface="Times New Roman" pitchFamily="18" charset="0"/>
              <a:cs typeface="Times New Roman" pitchFamily="18" charset="0"/>
            </a:endParaRPr>
          </a:p>
        </p:txBody>
      </p:sp>
      <p:sp>
        <p:nvSpPr>
          <p:cNvPr id="11" name="Line 8"/>
          <p:cNvSpPr>
            <a:spLocks noChangeShapeType="1"/>
          </p:cNvSpPr>
          <p:nvPr/>
        </p:nvSpPr>
        <p:spPr bwMode="auto">
          <a:xfrm>
            <a:off x="3363913" y="2916640"/>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prst="angle"/>
          </a:sp3d>
        </p:spPr>
        <p:txBody>
          <a:bodyPr wrap="none" anchor="ctr"/>
          <a:lstStyle/>
          <a:p>
            <a:endParaRPr lang="tr-TR">
              <a:latin typeface="Times New Roman" pitchFamily="18" charset="0"/>
              <a:cs typeface="Times New Roman" pitchFamily="18" charset="0"/>
            </a:endParaRPr>
          </a:p>
        </p:txBody>
      </p:sp>
      <p:sp>
        <p:nvSpPr>
          <p:cNvPr id="12" name="Rectangle 9"/>
          <p:cNvSpPr>
            <a:spLocks noChangeArrowheads="1"/>
          </p:cNvSpPr>
          <p:nvPr/>
        </p:nvSpPr>
        <p:spPr bwMode="auto">
          <a:xfrm>
            <a:off x="6484938" y="2618190"/>
            <a:ext cx="1290637" cy="585418"/>
          </a:xfrm>
          <a:prstGeom prst="rect">
            <a:avLst/>
          </a:prstGeom>
          <a:solidFill>
            <a:schemeClr val="accent1"/>
          </a:solidFill>
          <a:ln w="12700">
            <a:solidFill>
              <a:srgbClr val="000000"/>
            </a:solidFill>
            <a:miter lim="800000"/>
            <a:headEnd/>
            <a:tailEnd/>
          </a:ln>
          <a:scene3d>
            <a:camera prst="orthographicFront"/>
            <a:lightRig rig="threePt" dir="t"/>
          </a:scene3d>
          <a:sp3d>
            <a:bevelT prst="angle"/>
          </a:sp3d>
        </p:spPr>
        <p:txBody>
          <a:bodyPr lIns="92075" tIns="46038" rIns="92075" bIns="46038">
            <a:spAutoFit/>
          </a:bodyPr>
          <a:lstStyle/>
          <a:p>
            <a:pPr>
              <a:spcBef>
                <a:spcPct val="50000"/>
              </a:spcBef>
            </a:pPr>
            <a:r>
              <a:rPr lang="tr-TR" altLang="en-US" sz="2000" dirty="0" smtClean="0">
                <a:solidFill>
                  <a:srgbClr val="000000"/>
                </a:solidFill>
                <a:latin typeface="Times New Roman" pitchFamily="18" charset="0"/>
                <a:cs typeface="Times New Roman" pitchFamily="18" charset="0"/>
              </a:rPr>
              <a:t>Anlamsal Analiz</a:t>
            </a:r>
            <a:endParaRPr lang="en-US" altLang="en-US" sz="2000" dirty="0">
              <a:solidFill>
                <a:srgbClr val="000000"/>
              </a:solidFill>
              <a:latin typeface="Times New Roman" pitchFamily="18" charset="0"/>
              <a:cs typeface="Times New Roman" pitchFamily="18" charset="0"/>
            </a:endParaRPr>
          </a:p>
        </p:txBody>
      </p:sp>
      <p:sp>
        <p:nvSpPr>
          <p:cNvPr id="13" name="Rectangle 10"/>
          <p:cNvSpPr>
            <a:spLocks noChangeArrowheads="1"/>
          </p:cNvSpPr>
          <p:nvPr/>
        </p:nvSpPr>
        <p:spPr bwMode="auto">
          <a:xfrm>
            <a:off x="5257800" y="2664227"/>
            <a:ext cx="1323975" cy="486929"/>
          </a:xfrm>
          <a:prstGeom prst="rect">
            <a:avLst/>
          </a:prstGeom>
          <a:noFill/>
          <a:ln w="9525">
            <a:noFill/>
            <a:miter lim="800000"/>
            <a:headEnd/>
            <a:tailEnd/>
          </a:ln>
          <a:scene3d>
            <a:camera prst="orthographicFront"/>
            <a:lightRig rig="threePt" dir="t"/>
          </a:scene3d>
          <a:sp3d>
            <a:bevelT prst="angle"/>
          </a:sp3d>
        </p:spPr>
        <p:txBody>
          <a:bodyPr lIns="92075" tIns="46038" rIns="92075" bIns="46038">
            <a:spAutoFit/>
          </a:bodyPr>
          <a:lstStyle/>
          <a:p>
            <a:pPr algn="ctr">
              <a:spcBef>
                <a:spcPct val="50000"/>
              </a:spcBef>
            </a:pPr>
            <a:r>
              <a:rPr lang="tr-TR" altLang="en-US" sz="1600" dirty="0" smtClean="0">
                <a:solidFill>
                  <a:srgbClr val="000000"/>
                </a:solidFill>
                <a:latin typeface="Times New Roman" pitchFamily="18" charset="0"/>
                <a:cs typeface="Times New Roman" pitchFamily="18" charset="0"/>
              </a:rPr>
              <a:t>Sözdizimsel yapı</a:t>
            </a:r>
            <a:endParaRPr lang="en-US" altLang="en-US" sz="1600" dirty="0">
              <a:solidFill>
                <a:srgbClr val="000000"/>
              </a:solidFill>
              <a:latin typeface="Times New Roman" pitchFamily="18" charset="0"/>
              <a:cs typeface="Times New Roman" pitchFamily="18" charset="0"/>
            </a:endParaRPr>
          </a:p>
        </p:txBody>
      </p:sp>
      <p:sp>
        <p:nvSpPr>
          <p:cNvPr id="14" name="Line 11"/>
          <p:cNvSpPr>
            <a:spLocks noChangeShapeType="1"/>
          </p:cNvSpPr>
          <p:nvPr/>
        </p:nvSpPr>
        <p:spPr bwMode="auto">
          <a:xfrm>
            <a:off x="5345113" y="2916640"/>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prst="angle"/>
          </a:sp3d>
        </p:spPr>
        <p:txBody>
          <a:bodyPr wrap="none" anchor="ctr"/>
          <a:lstStyle/>
          <a:p>
            <a:endParaRPr lang="tr-TR">
              <a:latin typeface="Times New Roman" pitchFamily="18" charset="0"/>
              <a:cs typeface="Times New Roman" pitchFamily="18" charset="0"/>
            </a:endParaRPr>
          </a:p>
        </p:txBody>
      </p:sp>
      <p:sp>
        <p:nvSpPr>
          <p:cNvPr id="15" name="Line 12"/>
          <p:cNvSpPr>
            <a:spLocks noChangeShapeType="1"/>
          </p:cNvSpPr>
          <p:nvPr/>
        </p:nvSpPr>
        <p:spPr bwMode="auto">
          <a:xfrm flipH="1">
            <a:off x="7086600" y="3200400"/>
            <a:ext cx="11113" cy="762000"/>
          </a:xfrm>
          <a:prstGeom prst="line">
            <a:avLst/>
          </a:prstGeom>
          <a:noFill/>
          <a:ln w="12700">
            <a:solidFill>
              <a:srgbClr val="000000"/>
            </a:solidFill>
            <a:round/>
            <a:headEnd type="none" w="sm" len="sm"/>
            <a:tailEnd type="stealth" w="med" len="lg"/>
          </a:ln>
          <a:scene3d>
            <a:camera prst="orthographicFront"/>
            <a:lightRig rig="threePt" dir="t"/>
          </a:scene3d>
          <a:sp3d>
            <a:bevelT prst="angle"/>
          </a:sp3d>
        </p:spPr>
        <p:txBody>
          <a:bodyPr wrap="none" anchor="ctr"/>
          <a:lstStyle/>
          <a:p>
            <a:endParaRPr lang="tr-TR">
              <a:latin typeface="Times New Roman" pitchFamily="18" charset="0"/>
              <a:cs typeface="Times New Roman" pitchFamily="18" charset="0"/>
            </a:endParaRPr>
          </a:p>
        </p:txBody>
      </p:sp>
      <p:sp>
        <p:nvSpPr>
          <p:cNvPr id="16" name="Rectangle 13"/>
          <p:cNvSpPr>
            <a:spLocks noChangeArrowheads="1"/>
          </p:cNvSpPr>
          <p:nvPr/>
        </p:nvSpPr>
        <p:spPr bwMode="auto">
          <a:xfrm>
            <a:off x="6324600" y="3989790"/>
            <a:ext cx="1676400" cy="339196"/>
          </a:xfrm>
          <a:prstGeom prst="rect">
            <a:avLst/>
          </a:prstGeom>
          <a:solidFill>
            <a:schemeClr val="accent1"/>
          </a:solidFill>
          <a:ln w="12700">
            <a:solidFill>
              <a:srgbClr val="000000"/>
            </a:solidFill>
            <a:miter lim="800000"/>
            <a:headEnd/>
            <a:tailEnd/>
          </a:ln>
          <a:scene3d>
            <a:camera prst="orthographicFront"/>
            <a:lightRig rig="threePt" dir="t"/>
          </a:scene3d>
          <a:sp3d>
            <a:bevelT prst="angle"/>
          </a:sp3d>
        </p:spPr>
        <p:txBody>
          <a:bodyPr wrap="square" lIns="92075" tIns="46038" rIns="92075" bIns="46038">
            <a:spAutoFit/>
          </a:bodyPr>
          <a:lstStyle/>
          <a:p>
            <a:pPr>
              <a:spcBef>
                <a:spcPct val="50000"/>
              </a:spcBef>
            </a:pPr>
            <a:r>
              <a:rPr lang="tr-TR" altLang="en-US" sz="2000" dirty="0" smtClean="0">
                <a:solidFill>
                  <a:srgbClr val="000000"/>
                </a:solidFill>
                <a:latin typeface="Times New Roman" pitchFamily="18" charset="0"/>
                <a:cs typeface="Times New Roman" pitchFamily="18" charset="0"/>
              </a:rPr>
              <a:t>Optimizasyon</a:t>
            </a:r>
            <a:endParaRPr lang="en-US" altLang="en-US" sz="2000" dirty="0">
              <a:solidFill>
                <a:srgbClr val="000000"/>
              </a:solidFill>
              <a:latin typeface="Times New Roman" pitchFamily="18" charset="0"/>
              <a:cs typeface="Times New Roman" pitchFamily="18" charset="0"/>
            </a:endParaRPr>
          </a:p>
        </p:txBody>
      </p:sp>
      <p:sp>
        <p:nvSpPr>
          <p:cNvPr id="17" name="Line 14"/>
          <p:cNvSpPr>
            <a:spLocks noChangeShapeType="1"/>
          </p:cNvSpPr>
          <p:nvPr/>
        </p:nvSpPr>
        <p:spPr bwMode="auto">
          <a:xfrm>
            <a:off x="7086600" y="4322360"/>
            <a:ext cx="11113" cy="783040"/>
          </a:xfrm>
          <a:prstGeom prst="line">
            <a:avLst/>
          </a:prstGeom>
          <a:noFill/>
          <a:ln w="12700">
            <a:solidFill>
              <a:srgbClr val="000000"/>
            </a:solidFill>
            <a:round/>
            <a:headEnd type="none" w="sm" len="sm"/>
            <a:tailEnd type="stealth" w="med" len="lg"/>
          </a:ln>
          <a:scene3d>
            <a:camera prst="orthographicFront"/>
            <a:lightRig rig="threePt" dir="t"/>
          </a:scene3d>
          <a:sp3d>
            <a:bevelT prst="angle"/>
          </a:sp3d>
        </p:spPr>
        <p:txBody>
          <a:bodyPr wrap="none" anchor="ctr"/>
          <a:lstStyle/>
          <a:p>
            <a:endParaRPr lang="tr-TR">
              <a:latin typeface="Times New Roman" pitchFamily="18" charset="0"/>
              <a:cs typeface="Times New Roman" pitchFamily="18" charset="0"/>
            </a:endParaRPr>
          </a:p>
        </p:txBody>
      </p:sp>
      <p:sp>
        <p:nvSpPr>
          <p:cNvPr id="18" name="Rectangle 15"/>
          <p:cNvSpPr>
            <a:spLocks noChangeArrowheads="1"/>
          </p:cNvSpPr>
          <p:nvPr/>
        </p:nvSpPr>
        <p:spPr bwMode="auto">
          <a:xfrm>
            <a:off x="6484938" y="5056590"/>
            <a:ext cx="1290637" cy="585418"/>
          </a:xfrm>
          <a:prstGeom prst="rect">
            <a:avLst/>
          </a:prstGeom>
          <a:solidFill>
            <a:schemeClr val="accent1"/>
          </a:solidFill>
          <a:ln w="12700">
            <a:solidFill>
              <a:srgbClr val="000000"/>
            </a:solidFill>
            <a:miter lim="800000"/>
            <a:headEnd/>
            <a:tailEnd/>
          </a:ln>
          <a:scene3d>
            <a:camera prst="orthographicFront"/>
            <a:lightRig rig="threePt" dir="t"/>
          </a:scene3d>
          <a:sp3d>
            <a:bevelT prst="angle"/>
          </a:sp3d>
        </p:spPr>
        <p:txBody>
          <a:bodyPr lIns="92075" tIns="46038" rIns="92075" bIns="46038">
            <a:spAutoFit/>
          </a:bodyPr>
          <a:lstStyle/>
          <a:p>
            <a:pPr algn="ctr">
              <a:spcBef>
                <a:spcPct val="50000"/>
              </a:spcBef>
            </a:pPr>
            <a:r>
              <a:rPr lang="tr-TR" altLang="en-US" sz="2000" dirty="0" smtClean="0">
                <a:solidFill>
                  <a:srgbClr val="000000"/>
                </a:solidFill>
                <a:latin typeface="Times New Roman" pitchFamily="18" charset="0"/>
                <a:cs typeface="Times New Roman" pitchFamily="18" charset="0"/>
              </a:rPr>
              <a:t>Kod Üreteci</a:t>
            </a:r>
            <a:endParaRPr lang="en-US" altLang="en-US" sz="2000" dirty="0">
              <a:solidFill>
                <a:srgbClr val="000000"/>
              </a:solidFill>
              <a:latin typeface="Times New Roman" pitchFamily="18" charset="0"/>
              <a:cs typeface="Times New Roman" pitchFamily="18" charset="0"/>
            </a:endParaRPr>
          </a:p>
        </p:txBody>
      </p:sp>
      <p:sp>
        <p:nvSpPr>
          <p:cNvPr id="19" name="Line 16"/>
          <p:cNvSpPr>
            <a:spLocks noChangeShapeType="1"/>
          </p:cNvSpPr>
          <p:nvPr/>
        </p:nvSpPr>
        <p:spPr bwMode="auto">
          <a:xfrm flipH="1">
            <a:off x="7092950" y="5638800"/>
            <a:ext cx="4763" cy="398462"/>
          </a:xfrm>
          <a:prstGeom prst="line">
            <a:avLst/>
          </a:prstGeom>
          <a:noFill/>
          <a:ln w="12700">
            <a:solidFill>
              <a:srgbClr val="000000"/>
            </a:solidFill>
            <a:round/>
            <a:headEnd type="none" w="sm" len="sm"/>
            <a:tailEnd type="stealth" w="med" len="lg"/>
          </a:ln>
          <a:scene3d>
            <a:camera prst="orthographicFront"/>
            <a:lightRig rig="threePt" dir="t"/>
          </a:scene3d>
          <a:sp3d>
            <a:bevelT prst="angle"/>
          </a:sp3d>
        </p:spPr>
        <p:txBody>
          <a:bodyPr wrap="none" anchor="ctr"/>
          <a:lstStyle/>
          <a:p>
            <a:endParaRPr lang="tr-TR">
              <a:latin typeface="Times New Roman" pitchFamily="18" charset="0"/>
              <a:cs typeface="Times New Roman" pitchFamily="18" charset="0"/>
            </a:endParaRPr>
          </a:p>
        </p:txBody>
      </p:sp>
      <p:sp>
        <p:nvSpPr>
          <p:cNvPr id="20" name="Line 17"/>
          <p:cNvSpPr>
            <a:spLocks noChangeShapeType="1"/>
          </p:cNvSpPr>
          <p:nvPr/>
        </p:nvSpPr>
        <p:spPr bwMode="auto">
          <a:xfrm flipH="1">
            <a:off x="5802313" y="3602440"/>
            <a:ext cx="1295400" cy="0"/>
          </a:xfrm>
          <a:prstGeom prst="line">
            <a:avLst/>
          </a:prstGeom>
          <a:noFill/>
          <a:ln w="12700">
            <a:solidFill>
              <a:srgbClr val="000000"/>
            </a:solidFill>
            <a:prstDash val="sysDot"/>
            <a:round/>
            <a:headEnd type="triangle" w="med" len="med"/>
            <a:tailEnd/>
          </a:ln>
          <a:scene3d>
            <a:camera prst="orthographicFront"/>
            <a:lightRig rig="threePt" dir="t"/>
          </a:scene3d>
          <a:sp3d>
            <a:bevelT prst="angle"/>
          </a:sp3d>
        </p:spPr>
        <p:txBody>
          <a:bodyPr wrap="none" anchor="ctr"/>
          <a:lstStyle/>
          <a:p>
            <a:endParaRPr lang="tr-TR">
              <a:latin typeface="Times New Roman" pitchFamily="18" charset="0"/>
              <a:cs typeface="Times New Roman" pitchFamily="18" charset="0"/>
            </a:endParaRPr>
          </a:p>
        </p:txBody>
      </p:sp>
      <p:sp>
        <p:nvSpPr>
          <p:cNvPr id="21" name="Line 18"/>
          <p:cNvSpPr>
            <a:spLocks noChangeShapeType="1"/>
          </p:cNvSpPr>
          <p:nvPr/>
        </p:nvSpPr>
        <p:spPr bwMode="auto">
          <a:xfrm>
            <a:off x="5802313" y="3602440"/>
            <a:ext cx="0" cy="1066800"/>
          </a:xfrm>
          <a:prstGeom prst="line">
            <a:avLst/>
          </a:prstGeom>
          <a:noFill/>
          <a:ln w="12700">
            <a:solidFill>
              <a:srgbClr val="000000"/>
            </a:solidFill>
            <a:prstDash val="sysDot"/>
            <a:round/>
            <a:headEnd type="none" w="sm" len="sm"/>
            <a:tailEnd type="none" w="sm" len="sm"/>
          </a:ln>
          <a:scene3d>
            <a:camera prst="orthographicFront"/>
            <a:lightRig rig="threePt" dir="t"/>
          </a:scene3d>
          <a:sp3d>
            <a:bevelT prst="angle"/>
          </a:sp3d>
        </p:spPr>
        <p:txBody>
          <a:bodyPr wrap="none" anchor="ctr"/>
          <a:lstStyle/>
          <a:p>
            <a:endParaRPr lang="tr-TR">
              <a:latin typeface="Times New Roman" pitchFamily="18" charset="0"/>
              <a:cs typeface="Times New Roman" pitchFamily="18" charset="0"/>
            </a:endParaRPr>
          </a:p>
        </p:txBody>
      </p:sp>
      <p:sp>
        <p:nvSpPr>
          <p:cNvPr id="22" name="Line 19"/>
          <p:cNvSpPr>
            <a:spLocks noChangeShapeType="1"/>
          </p:cNvSpPr>
          <p:nvPr/>
        </p:nvSpPr>
        <p:spPr bwMode="auto">
          <a:xfrm>
            <a:off x="5802313" y="4669240"/>
            <a:ext cx="1295400" cy="0"/>
          </a:xfrm>
          <a:prstGeom prst="line">
            <a:avLst/>
          </a:prstGeom>
          <a:noFill/>
          <a:ln w="12700">
            <a:solidFill>
              <a:srgbClr val="000000"/>
            </a:solidFill>
            <a:prstDash val="sysDot"/>
            <a:round/>
            <a:headEnd type="none" w="sm" len="sm"/>
            <a:tailEnd type="none" w="med" len="lg"/>
          </a:ln>
          <a:scene3d>
            <a:camera prst="orthographicFront"/>
            <a:lightRig rig="threePt" dir="t"/>
          </a:scene3d>
          <a:sp3d>
            <a:bevelT prst="angle"/>
          </a:sp3d>
        </p:spPr>
        <p:txBody>
          <a:bodyPr wrap="none" anchor="ctr"/>
          <a:lstStyle/>
          <a:p>
            <a:endParaRPr lang="tr-TR">
              <a:latin typeface="Times New Roman" pitchFamily="18" charset="0"/>
              <a:cs typeface="Times New Roman" pitchFamily="18" charset="0"/>
            </a:endParaRPr>
          </a:p>
        </p:txBody>
      </p:sp>
      <p:sp>
        <p:nvSpPr>
          <p:cNvPr id="23" name="Rectangle 20"/>
          <p:cNvSpPr>
            <a:spLocks noChangeArrowheads="1"/>
          </p:cNvSpPr>
          <p:nvPr/>
        </p:nvSpPr>
        <p:spPr bwMode="auto">
          <a:xfrm>
            <a:off x="7386638" y="3305577"/>
            <a:ext cx="1631950" cy="536173"/>
          </a:xfrm>
          <a:prstGeom prst="rect">
            <a:avLst/>
          </a:prstGeom>
          <a:noFill/>
          <a:ln w="9525">
            <a:noFill/>
            <a:miter lim="800000"/>
            <a:headEnd/>
            <a:tailEnd/>
          </a:ln>
          <a:scene3d>
            <a:camera prst="orthographicFront"/>
            <a:lightRig rig="threePt" dir="t"/>
          </a:scene3d>
          <a:sp3d>
            <a:bevelT prst="angle"/>
          </a:sp3d>
        </p:spPr>
        <p:txBody>
          <a:bodyPr lIns="92075" tIns="46038" rIns="92075" bIns="46038">
            <a:spAutoFit/>
          </a:bodyPr>
          <a:lstStyle/>
          <a:p>
            <a:pPr>
              <a:spcBef>
                <a:spcPct val="50000"/>
              </a:spcBef>
            </a:pPr>
            <a:r>
              <a:rPr lang="tr-TR" altLang="en-US" sz="1800" dirty="0" smtClean="0">
                <a:solidFill>
                  <a:srgbClr val="000000"/>
                </a:solidFill>
                <a:latin typeface="Times New Roman" pitchFamily="18" charset="0"/>
                <a:cs typeface="Times New Roman" pitchFamily="18" charset="0"/>
              </a:rPr>
              <a:t>Orta Seviye Temsil</a:t>
            </a:r>
            <a:endParaRPr lang="en-US" altLang="en-US" sz="1800" dirty="0">
              <a:solidFill>
                <a:srgbClr val="000000"/>
              </a:solidFill>
              <a:latin typeface="Times New Roman" pitchFamily="18" charset="0"/>
              <a:cs typeface="Times New Roman" pitchFamily="18" charset="0"/>
            </a:endParaRPr>
          </a:p>
        </p:txBody>
      </p:sp>
      <p:sp>
        <p:nvSpPr>
          <p:cNvPr id="24" name="Rectangle 21"/>
          <p:cNvSpPr>
            <a:spLocks noChangeArrowheads="1"/>
          </p:cNvSpPr>
          <p:nvPr/>
        </p:nvSpPr>
        <p:spPr bwMode="auto">
          <a:xfrm>
            <a:off x="6318250" y="6019800"/>
            <a:ext cx="1689100" cy="536173"/>
          </a:xfrm>
          <a:prstGeom prst="rect">
            <a:avLst/>
          </a:prstGeom>
          <a:noFill/>
          <a:ln w="12700">
            <a:solidFill>
              <a:srgbClr val="000000"/>
            </a:solidFill>
            <a:miter lim="800000"/>
            <a:headEnd/>
            <a:tailEnd/>
          </a:ln>
          <a:scene3d>
            <a:camera prst="orthographicFront"/>
            <a:lightRig rig="threePt" dir="t"/>
          </a:scene3d>
          <a:sp3d>
            <a:bevelT prst="angle"/>
          </a:sp3d>
        </p:spPr>
        <p:txBody>
          <a:bodyPr lIns="92075" tIns="46038" rIns="92075" bIns="46038">
            <a:spAutoFit/>
          </a:bodyPr>
          <a:lstStyle/>
          <a:p>
            <a:pPr algn="ctr">
              <a:spcBef>
                <a:spcPct val="50000"/>
              </a:spcBef>
            </a:pPr>
            <a:r>
              <a:rPr lang="tr-TR" altLang="en-US" sz="1800" dirty="0" smtClean="0">
                <a:solidFill>
                  <a:srgbClr val="000000"/>
                </a:solidFill>
                <a:latin typeface="Times New Roman" pitchFamily="18" charset="0"/>
                <a:cs typeface="Times New Roman" pitchFamily="18" charset="0"/>
              </a:rPr>
              <a:t>Hedef Makine Kodu</a:t>
            </a:r>
            <a:endParaRPr lang="en-US" altLang="en-US" sz="1800" dirty="0">
              <a:solidFill>
                <a:srgbClr val="000000"/>
              </a:solidFill>
              <a:latin typeface="Times New Roman" pitchFamily="18" charset="0"/>
              <a:cs typeface="Times New Roman" pitchFamily="18" charset="0"/>
            </a:endParaRPr>
          </a:p>
        </p:txBody>
      </p:sp>
      <p:sp>
        <p:nvSpPr>
          <p:cNvPr id="25" name="Rectangle 22"/>
          <p:cNvSpPr>
            <a:spLocks noChangeArrowheads="1"/>
          </p:cNvSpPr>
          <p:nvPr/>
        </p:nvSpPr>
        <p:spPr bwMode="auto">
          <a:xfrm>
            <a:off x="2532063" y="4599390"/>
            <a:ext cx="1282700" cy="1358900"/>
          </a:xfrm>
          <a:prstGeom prst="rect">
            <a:avLst/>
          </a:prstGeom>
          <a:solidFill>
            <a:schemeClr val="accent1"/>
          </a:solidFill>
          <a:ln w="12700">
            <a:solidFill>
              <a:srgbClr val="000000"/>
            </a:solidFill>
            <a:miter lim="800000"/>
            <a:headEnd/>
            <a:tailEnd/>
          </a:ln>
          <a:scene3d>
            <a:camera prst="orthographicFront"/>
            <a:lightRig rig="threePt" dir="t"/>
          </a:scene3d>
          <a:sp3d>
            <a:bevelT prst="angle"/>
          </a:sp3d>
        </p:spPr>
        <p:txBody>
          <a:bodyPr wrap="none" anchor="ctr"/>
          <a:lstStyle/>
          <a:p>
            <a:endParaRPr lang="en-US" altLang="en-US" sz="2000">
              <a:solidFill>
                <a:srgbClr val="FFFFFF"/>
              </a:solidFill>
              <a:latin typeface="Times New Roman" pitchFamily="18" charset="0"/>
              <a:cs typeface="Times New Roman" pitchFamily="18" charset="0"/>
            </a:endParaRPr>
          </a:p>
        </p:txBody>
      </p:sp>
      <p:sp>
        <p:nvSpPr>
          <p:cNvPr id="26" name="Rectangle 23"/>
          <p:cNvSpPr>
            <a:spLocks noChangeArrowheads="1"/>
          </p:cNvSpPr>
          <p:nvPr/>
        </p:nvSpPr>
        <p:spPr bwMode="auto">
          <a:xfrm>
            <a:off x="2668588" y="4815290"/>
            <a:ext cx="1004887" cy="585418"/>
          </a:xfrm>
          <a:prstGeom prst="rect">
            <a:avLst/>
          </a:prstGeom>
          <a:noFill/>
          <a:ln w="12700">
            <a:noFill/>
            <a:miter lim="800000"/>
            <a:headEnd/>
            <a:tailEnd/>
          </a:ln>
          <a:scene3d>
            <a:camera prst="orthographicFront"/>
            <a:lightRig rig="threePt" dir="t"/>
          </a:scene3d>
          <a:sp3d>
            <a:bevelT prst="angle"/>
          </a:sp3d>
        </p:spPr>
        <p:txBody>
          <a:bodyPr lIns="92075" tIns="46038" rIns="92075" bIns="46038">
            <a:spAutoFit/>
          </a:bodyPr>
          <a:lstStyle/>
          <a:p>
            <a:pPr>
              <a:spcBef>
                <a:spcPct val="50000"/>
              </a:spcBef>
            </a:pPr>
            <a:r>
              <a:rPr lang="tr-TR" altLang="en-US" sz="2000" dirty="0" smtClean="0">
                <a:solidFill>
                  <a:srgbClr val="000000"/>
                </a:solidFill>
                <a:latin typeface="Times New Roman" pitchFamily="18" charset="0"/>
                <a:cs typeface="Times New Roman" pitchFamily="18" charset="0"/>
              </a:rPr>
              <a:t>Sembol Tablosu</a:t>
            </a:r>
            <a:endParaRPr lang="en-US" altLang="en-US" sz="2000" dirty="0">
              <a:solidFill>
                <a:srgbClr val="000000"/>
              </a:solidFill>
              <a:latin typeface="Times New Roman" pitchFamily="18" charset="0"/>
              <a:cs typeface="Times New Roman" pitchFamily="18" charset="0"/>
            </a:endParaRPr>
          </a:p>
        </p:txBody>
      </p:sp>
      <p:sp>
        <p:nvSpPr>
          <p:cNvPr id="27" name="Rectangle 3"/>
          <p:cNvSpPr>
            <a:spLocks noChangeArrowheads="1"/>
          </p:cNvSpPr>
          <p:nvPr/>
        </p:nvSpPr>
        <p:spPr bwMode="auto">
          <a:xfrm>
            <a:off x="152400" y="1040215"/>
            <a:ext cx="1219200" cy="831639"/>
          </a:xfrm>
          <a:prstGeom prst="rect">
            <a:avLst/>
          </a:prstGeom>
          <a:noFill/>
          <a:ln w="9525">
            <a:noFill/>
            <a:miter lim="800000"/>
            <a:headEnd/>
            <a:tailEnd/>
          </a:ln>
          <a:scene3d>
            <a:camera prst="orthographicFront"/>
            <a:lightRig rig="threePt" dir="t"/>
          </a:scene3d>
          <a:sp3d>
            <a:bevelT prst="angle"/>
          </a:sp3d>
        </p:spPr>
        <p:txBody>
          <a:bodyPr lIns="92075" tIns="46038" rIns="92075" bIns="46038">
            <a:spAutoFit/>
          </a:bodyPr>
          <a:lstStyle/>
          <a:p>
            <a:pPr algn="ctr">
              <a:spcBef>
                <a:spcPct val="50000"/>
              </a:spcBef>
            </a:pPr>
            <a:r>
              <a:rPr lang="tr-TR" altLang="en-US" sz="2000" dirty="0" smtClean="0">
                <a:solidFill>
                  <a:srgbClr val="000000"/>
                </a:solidFill>
                <a:latin typeface="Times New Roman" pitchFamily="18" charset="0"/>
                <a:cs typeface="Times New Roman" pitchFamily="18" charset="0"/>
              </a:rPr>
              <a:t>İskelet kaynak program</a:t>
            </a:r>
            <a:endParaRPr lang="en-US" altLang="en-US" sz="2000" dirty="0">
              <a:solidFill>
                <a:srgbClr val="000000"/>
              </a:solidFill>
              <a:latin typeface="Times New Roman" pitchFamily="18" charset="0"/>
              <a:cs typeface="Times New Roman" pitchFamily="18" charset="0"/>
            </a:endParaRPr>
          </a:p>
        </p:txBody>
      </p:sp>
      <p:sp>
        <p:nvSpPr>
          <p:cNvPr id="28" name="Line 4"/>
          <p:cNvSpPr>
            <a:spLocks noChangeShapeType="1"/>
          </p:cNvSpPr>
          <p:nvPr/>
        </p:nvSpPr>
        <p:spPr bwMode="auto">
          <a:xfrm>
            <a:off x="1144588" y="1497415"/>
            <a:ext cx="762000" cy="0"/>
          </a:xfrm>
          <a:prstGeom prst="line">
            <a:avLst/>
          </a:prstGeom>
          <a:noFill/>
          <a:ln w="50800">
            <a:solidFill>
              <a:srgbClr val="000000"/>
            </a:solidFill>
            <a:round/>
            <a:headEnd type="none" w="sm" len="sm"/>
            <a:tailEnd type="stealth" w="med" len="lg"/>
          </a:ln>
          <a:scene3d>
            <a:camera prst="orthographicFront"/>
            <a:lightRig rig="threePt" dir="t"/>
          </a:scene3d>
          <a:sp3d>
            <a:bevelT prst="angle"/>
          </a:sp3d>
        </p:spPr>
        <p:txBody>
          <a:bodyPr wrap="none" anchor="ctr"/>
          <a:lstStyle/>
          <a:p>
            <a:endParaRPr lang="tr-TR">
              <a:latin typeface="Times New Roman" pitchFamily="18" charset="0"/>
              <a:cs typeface="Times New Roman" pitchFamily="18" charset="0"/>
            </a:endParaRPr>
          </a:p>
        </p:txBody>
      </p:sp>
      <p:sp>
        <p:nvSpPr>
          <p:cNvPr id="29" name="Rectangle 6"/>
          <p:cNvSpPr>
            <a:spLocks noChangeArrowheads="1"/>
          </p:cNvSpPr>
          <p:nvPr/>
        </p:nvSpPr>
        <p:spPr bwMode="auto">
          <a:xfrm>
            <a:off x="1901825" y="1345015"/>
            <a:ext cx="1603375" cy="339196"/>
          </a:xfrm>
          <a:prstGeom prst="rect">
            <a:avLst/>
          </a:prstGeom>
          <a:noFill/>
          <a:ln w="9525">
            <a:noFill/>
            <a:miter lim="800000"/>
            <a:headEnd/>
            <a:tailEnd/>
          </a:ln>
          <a:scene3d>
            <a:camera prst="orthographicFront"/>
            <a:lightRig rig="threePt" dir="t"/>
          </a:scene3d>
          <a:sp3d>
            <a:bevelT prst="angle"/>
          </a:sp3d>
        </p:spPr>
        <p:txBody>
          <a:bodyPr lIns="92075" tIns="46038" rIns="92075" bIns="46038">
            <a:spAutoFit/>
          </a:bodyPr>
          <a:lstStyle/>
          <a:p>
            <a:pPr>
              <a:spcBef>
                <a:spcPct val="50000"/>
              </a:spcBef>
            </a:pPr>
            <a:r>
              <a:rPr lang="tr-TR" altLang="en-US" sz="2000" dirty="0" smtClean="0">
                <a:solidFill>
                  <a:srgbClr val="000000"/>
                </a:solidFill>
                <a:latin typeface="Times New Roman" pitchFamily="18" charset="0"/>
                <a:cs typeface="Times New Roman" pitchFamily="18" charset="0"/>
              </a:rPr>
              <a:t>Önişlemci</a:t>
            </a:r>
            <a:endParaRPr lang="en-US" altLang="en-US" sz="2000" dirty="0">
              <a:solidFill>
                <a:srgbClr val="000000"/>
              </a:solidFill>
              <a:latin typeface="Times New Roman" pitchFamily="18" charset="0"/>
              <a:cs typeface="Times New Roman" pitchFamily="18" charset="0"/>
            </a:endParaRPr>
          </a:p>
        </p:txBody>
      </p:sp>
      <p:cxnSp>
        <p:nvCxnSpPr>
          <p:cNvPr id="56" name="55 Düz Ok Bağlayıcısı"/>
          <p:cNvCxnSpPr/>
          <p:nvPr/>
        </p:nvCxnSpPr>
        <p:spPr bwMode="auto">
          <a:xfrm rot="5400000">
            <a:off x="2400300" y="3924300"/>
            <a:ext cx="1295400" cy="1588"/>
          </a:xfrm>
          <a:prstGeom prst="straightConnector1">
            <a:avLst/>
          </a:prstGeom>
          <a:solidFill>
            <a:schemeClr val="bg1"/>
          </a:solidFill>
          <a:ln>
            <a:solidFill>
              <a:schemeClr val="tx2"/>
            </a:solid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0" name="59 Düz Ok Bağlayıcısı"/>
          <p:cNvCxnSpPr>
            <a:stCxn id="18" idx="1"/>
          </p:cNvCxnSpPr>
          <p:nvPr/>
        </p:nvCxnSpPr>
        <p:spPr bwMode="auto">
          <a:xfrm rot="10800000">
            <a:off x="3810000" y="5334001"/>
            <a:ext cx="2674938" cy="15299"/>
          </a:xfrm>
          <a:prstGeom prst="straightConnector1">
            <a:avLst/>
          </a:prstGeom>
          <a:solidFill>
            <a:schemeClr val="bg1"/>
          </a:solidFill>
          <a:ln>
            <a:solidFill>
              <a:schemeClr val="tx1"/>
            </a:solid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6" name="75 Düz Bağlayıcı"/>
          <p:cNvCxnSpPr>
            <a:stCxn id="9" idx="2"/>
          </p:cNvCxnSpPr>
          <p:nvPr/>
        </p:nvCxnSpPr>
        <p:spPr bwMode="auto">
          <a:xfrm rot="5400000">
            <a:off x="4068922" y="4068923"/>
            <a:ext cx="1463357" cy="1588"/>
          </a:xfrm>
          <a:prstGeom prst="line">
            <a:avLst/>
          </a:prstGeom>
          <a:solidFill>
            <a:schemeClr val="bg1"/>
          </a:solidFill>
          <a:ln>
            <a:solidFill>
              <a:schemeClr val="tx1"/>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9" name="78 Düz Ok Bağlayıcısı"/>
          <p:cNvCxnSpPr/>
          <p:nvPr/>
        </p:nvCxnSpPr>
        <p:spPr bwMode="auto">
          <a:xfrm rot="10800000">
            <a:off x="3810000" y="4800600"/>
            <a:ext cx="990600" cy="1588"/>
          </a:xfrm>
          <a:prstGeom prst="straightConnector1">
            <a:avLst/>
          </a:prstGeom>
          <a:solidFill>
            <a:schemeClr val="bg1"/>
          </a:solidFill>
          <a:ln>
            <a:solidFill>
              <a:schemeClr val="tx1"/>
            </a:solidFill>
            <a:tailEnd type="arrow"/>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0" name="Başlık 1"/>
          <p:cNvSpPr>
            <a:spLocks noGrp="1"/>
          </p:cNvSpPr>
          <p:nvPr>
            <p:ph type="title"/>
          </p:nvPr>
        </p:nvSpPr>
        <p:spPr>
          <a:xfrm>
            <a:off x="609600" y="381000"/>
            <a:ext cx="8153400" cy="1143000"/>
          </a:xfrm>
        </p:spPr>
        <p:txBody>
          <a:bodyPr/>
          <a:lstStyle/>
          <a:p>
            <a:r>
              <a:rPr lang="tr-TR" dirty="0" smtClean="0"/>
              <a:t>Derleme</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1"/>
          </p:nvPr>
        </p:nvSpPr>
        <p:spPr/>
        <p:txBody>
          <a:bodyPr/>
          <a:lstStyle/>
          <a:p>
            <a:pPr>
              <a:defRPr/>
            </a:pPr>
            <a:fld id="{617D8655-7DB7-43A0-B0D9-9A74AB1E468F}" type="slidenum">
              <a:rPr lang="en-US" smtClean="0"/>
              <a:pPr>
                <a:defRPr/>
              </a:pPr>
              <a:t>115</a:t>
            </a:fld>
            <a:endParaRPr lang="en-US" dirty="0"/>
          </a:p>
        </p:txBody>
      </p:sp>
      <p:sp>
        <p:nvSpPr>
          <p:cNvPr id="5" name="Title 1"/>
          <p:cNvSpPr>
            <a:spLocks noGrp="1"/>
          </p:cNvSpPr>
          <p:nvPr>
            <p:ph type="title"/>
          </p:nvPr>
        </p:nvSpPr>
        <p:spPr>
          <a:xfrm>
            <a:off x="457200" y="274638"/>
            <a:ext cx="4343400" cy="944562"/>
          </a:xfrm>
        </p:spPr>
        <p:txBody>
          <a:bodyPr rtlCol="0">
            <a:normAutofit fontScale="90000"/>
          </a:bodyPr>
          <a:lstStyle/>
          <a:p>
            <a:pPr eaLnBrk="1" fontAlgn="auto" hangingPunct="1">
              <a:spcAft>
                <a:spcPts val="0"/>
              </a:spcAft>
              <a:defRPr/>
            </a:pPr>
            <a:r>
              <a:rPr lang="tr-TR" sz="3600" dirty="0" smtClean="0"/>
              <a:t>Bir Derleyicinin </a:t>
            </a:r>
            <a:r>
              <a:rPr lang="gsw-FR" sz="3600" dirty="0" smtClean="0"/>
              <a:t>8</a:t>
            </a:r>
            <a:r>
              <a:rPr lang="tr-TR" sz="3600" dirty="0" smtClean="0"/>
              <a:t> Fazı</a:t>
            </a:r>
            <a:endParaRPr lang="gsw-FR" sz="3600" dirty="0" smtClean="0"/>
          </a:p>
        </p:txBody>
      </p:sp>
      <p:sp>
        <p:nvSpPr>
          <p:cNvPr id="6" name="Content Placeholder 2"/>
          <p:cNvSpPr>
            <a:spLocks noGrp="1"/>
          </p:cNvSpPr>
          <p:nvPr>
            <p:ph idx="1"/>
          </p:nvPr>
        </p:nvSpPr>
        <p:spPr>
          <a:xfrm>
            <a:off x="228600" y="1371600"/>
            <a:ext cx="2743200" cy="4754563"/>
          </a:xfrm>
        </p:spPr>
        <p:txBody>
          <a:bodyPr rtlCol="0">
            <a:normAutofit fontScale="70000" lnSpcReduction="20000"/>
          </a:bodyPr>
          <a:lstStyle/>
          <a:p>
            <a:pPr eaLnBrk="1" fontAlgn="auto" hangingPunct="1">
              <a:spcAft>
                <a:spcPts val="0"/>
              </a:spcAft>
              <a:buFont typeface="Arial" pitchFamily="34" charset="0"/>
              <a:buChar char="•"/>
              <a:defRPr/>
            </a:pPr>
            <a:r>
              <a:rPr lang="gsw-FR" dirty="0" smtClean="0">
                <a:solidFill>
                  <a:srgbClr val="0070C0"/>
                </a:solidFill>
              </a:rPr>
              <a:t>6 </a:t>
            </a:r>
            <a:r>
              <a:rPr lang="tr-TR" dirty="0" smtClean="0">
                <a:solidFill>
                  <a:srgbClr val="0070C0"/>
                </a:solidFill>
              </a:rPr>
              <a:t>ana faz</a:t>
            </a:r>
            <a:endParaRPr lang="gsw-FR" dirty="0" smtClean="0">
              <a:solidFill>
                <a:srgbClr val="0070C0"/>
              </a:solidFill>
            </a:endParaRPr>
          </a:p>
          <a:p>
            <a:pPr marL="971550" lvl="1" indent="-514350" eaLnBrk="1" fontAlgn="auto" hangingPunct="1">
              <a:spcAft>
                <a:spcPts val="0"/>
              </a:spcAft>
              <a:buFont typeface="+mj-lt"/>
              <a:buAutoNum type="arabicPeriod"/>
              <a:defRPr/>
            </a:pPr>
            <a:r>
              <a:rPr lang="gsw-FR" dirty="0" smtClean="0"/>
              <a:t>Lexical anal</a:t>
            </a:r>
            <a:r>
              <a:rPr lang="tr-TR" dirty="0" err="1" smtClean="0"/>
              <a:t>izör</a:t>
            </a:r>
            <a:endParaRPr lang="gsw-FR" dirty="0" smtClean="0"/>
          </a:p>
          <a:p>
            <a:pPr marL="971550" lvl="1" indent="-514350" eaLnBrk="1" fontAlgn="auto" hangingPunct="1">
              <a:spcAft>
                <a:spcPts val="0"/>
              </a:spcAft>
              <a:buFont typeface="+mj-lt"/>
              <a:buAutoNum type="arabicPeriod"/>
              <a:defRPr/>
            </a:pPr>
            <a:r>
              <a:rPr lang="gsw-FR" dirty="0" smtClean="0"/>
              <a:t>Syntax anal</a:t>
            </a:r>
            <a:r>
              <a:rPr lang="tr-TR" dirty="0" err="1" smtClean="0"/>
              <a:t>izör</a:t>
            </a:r>
            <a:endParaRPr lang="gsw-FR" dirty="0" smtClean="0"/>
          </a:p>
          <a:p>
            <a:pPr marL="971550" lvl="1" indent="-514350" eaLnBrk="1" fontAlgn="auto" hangingPunct="1">
              <a:spcAft>
                <a:spcPts val="0"/>
              </a:spcAft>
              <a:buFont typeface="+mj-lt"/>
              <a:buAutoNum type="arabicPeriod"/>
              <a:defRPr/>
            </a:pPr>
            <a:r>
              <a:rPr lang="gsw-FR" dirty="0" smtClean="0"/>
              <a:t>Semantic anal</a:t>
            </a:r>
            <a:r>
              <a:rPr lang="tr-TR" dirty="0" err="1" smtClean="0"/>
              <a:t>izör</a:t>
            </a:r>
            <a:endParaRPr lang="gsw-FR" dirty="0" smtClean="0"/>
          </a:p>
          <a:p>
            <a:pPr marL="971550" lvl="1" indent="-514350" eaLnBrk="1" fontAlgn="auto" hangingPunct="1">
              <a:spcAft>
                <a:spcPts val="0"/>
              </a:spcAft>
              <a:buFont typeface="+mj-lt"/>
              <a:buAutoNum type="arabicPeriod"/>
              <a:defRPr/>
            </a:pPr>
            <a:r>
              <a:rPr lang="tr-TR" dirty="0" smtClean="0"/>
              <a:t>Ara kod üreteci</a:t>
            </a:r>
            <a:endParaRPr lang="gsw-FR" dirty="0" smtClean="0"/>
          </a:p>
          <a:p>
            <a:pPr marL="971550" lvl="1" indent="-514350" eaLnBrk="1" fontAlgn="auto" hangingPunct="1">
              <a:spcAft>
                <a:spcPts val="0"/>
              </a:spcAft>
              <a:buFont typeface="+mj-lt"/>
              <a:buAutoNum type="arabicPeriod"/>
              <a:defRPr/>
            </a:pPr>
            <a:r>
              <a:rPr lang="tr-TR" dirty="0" smtClean="0"/>
              <a:t>Kod </a:t>
            </a:r>
            <a:r>
              <a:rPr lang="tr-TR" dirty="0" err="1" smtClean="0"/>
              <a:t>optimizsyonu</a:t>
            </a:r>
            <a:endParaRPr lang="gsw-FR" dirty="0" smtClean="0"/>
          </a:p>
          <a:p>
            <a:pPr marL="971550" lvl="1" indent="-514350" eaLnBrk="1" fontAlgn="auto" hangingPunct="1">
              <a:spcAft>
                <a:spcPts val="0"/>
              </a:spcAft>
              <a:buFont typeface="+mj-lt"/>
              <a:buAutoNum type="arabicPeriod"/>
              <a:defRPr/>
            </a:pPr>
            <a:r>
              <a:rPr lang="tr-TR" dirty="0" smtClean="0"/>
              <a:t>Kod üreteci</a:t>
            </a:r>
            <a:endParaRPr lang="gsw-FR" dirty="0" smtClean="0"/>
          </a:p>
          <a:p>
            <a:pPr eaLnBrk="1" fontAlgn="auto" hangingPunct="1">
              <a:spcAft>
                <a:spcPts val="0"/>
              </a:spcAft>
              <a:buFont typeface="Arial" pitchFamily="34" charset="0"/>
              <a:buChar char="•"/>
              <a:defRPr/>
            </a:pPr>
            <a:r>
              <a:rPr lang="tr-TR" dirty="0" smtClean="0">
                <a:solidFill>
                  <a:srgbClr val="0070C0"/>
                </a:solidFill>
              </a:rPr>
              <a:t>İki aktivite daha </a:t>
            </a:r>
            <a:r>
              <a:rPr lang="gsw-FR" dirty="0" smtClean="0">
                <a:solidFill>
                  <a:srgbClr val="0070C0"/>
                </a:solidFill>
              </a:rPr>
              <a:t>(</a:t>
            </a:r>
            <a:r>
              <a:rPr lang="tr-TR" dirty="0" smtClean="0">
                <a:solidFill>
                  <a:srgbClr val="0070C0"/>
                </a:solidFill>
              </a:rPr>
              <a:t>yukarıdaki 6 fazla paralel</a:t>
            </a:r>
            <a:r>
              <a:rPr lang="gsw-FR" dirty="0" smtClean="0">
                <a:solidFill>
                  <a:srgbClr val="0070C0"/>
                </a:solidFill>
              </a:rPr>
              <a:t>)</a:t>
            </a:r>
          </a:p>
          <a:p>
            <a:pPr marL="914400" lvl="1" indent="-514350" eaLnBrk="1" fontAlgn="auto" hangingPunct="1">
              <a:spcAft>
                <a:spcPts val="0"/>
              </a:spcAft>
              <a:buFont typeface="+mj-lt"/>
              <a:buAutoNum type="arabicPeriod"/>
              <a:defRPr/>
            </a:pPr>
            <a:r>
              <a:rPr lang="gsw-FR" dirty="0" smtClean="0"/>
              <a:t>S</a:t>
            </a:r>
            <a:r>
              <a:rPr lang="tr-TR" dirty="0" smtClean="0"/>
              <a:t>e</a:t>
            </a:r>
            <a:r>
              <a:rPr lang="gsw-FR" dirty="0" smtClean="0"/>
              <a:t>mbol </a:t>
            </a:r>
            <a:r>
              <a:rPr lang="tr-TR" dirty="0" smtClean="0"/>
              <a:t>tablosu yöneticisi</a:t>
            </a:r>
            <a:endParaRPr lang="gsw-FR" dirty="0" smtClean="0"/>
          </a:p>
          <a:p>
            <a:pPr marL="914400" lvl="1" indent="-514350" eaLnBrk="1" fontAlgn="auto" hangingPunct="1">
              <a:spcAft>
                <a:spcPts val="0"/>
              </a:spcAft>
              <a:buFont typeface="+mj-lt"/>
              <a:buAutoNum type="arabicPeriod"/>
              <a:defRPr/>
            </a:pPr>
            <a:r>
              <a:rPr lang="tr-TR" dirty="0" smtClean="0"/>
              <a:t>Hata yöneticisi</a:t>
            </a:r>
            <a:endParaRPr lang="gsw-FR" dirty="0" smtClean="0"/>
          </a:p>
          <a:p>
            <a:pPr eaLnBrk="1" fontAlgn="auto" hangingPunct="1">
              <a:spcAft>
                <a:spcPts val="0"/>
              </a:spcAft>
              <a:buFont typeface="Arial" pitchFamily="34" charset="0"/>
              <a:buChar char="•"/>
              <a:defRPr/>
            </a:pPr>
            <a:endParaRPr lang="gsw-FR" dirty="0" smtClean="0"/>
          </a:p>
        </p:txBody>
      </p:sp>
      <p:sp>
        <p:nvSpPr>
          <p:cNvPr id="7" name="Oval 5"/>
          <p:cNvSpPr/>
          <p:nvPr/>
        </p:nvSpPr>
        <p:spPr>
          <a:xfrm>
            <a:off x="4876800" y="304800"/>
            <a:ext cx="1189038" cy="549275"/>
          </a:xfrm>
          <a:prstGeom prst="ellipse">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gsw-FR"/>
          </a:p>
        </p:txBody>
      </p:sp>
      <p:sp>
        <p:nvSpPr>
          <p:cNvPr id="8" name="Rectangle 7"/>
          <p:cNvSpPr/>
          <p:nvPr/>
        </p:nvSpPr>
        <p:spPr>
          <a:xfrm>
            <a:off x="4914900" y="1276350"/>
            <a:ext cx="1189038" cy="549275"/>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gsw-FR"/>
          </a:p>
        </p:txBody>
      </p:sp>
      <p:sp>
        <p:nvSpPr>
          <p:cNvPr id="9" name="Rectangle 8"/>
          <p:cNvSpPr/>
          <p:nvPr/>
        </p:nvSpPr>
        <p:spPr>
          <a:xfrm>
            <a:off x="4914900" y="2266950"/>
            <a:ext cx="1189038" cy="549275"/>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gsw-FR"/>
          </a:p>
        </p:txBody>
      </p:sp>
      <p:sp>
        <p:nvSpPr>
          <p:cNvPr id="10" name="Rectangle 9"/>
          <p:cNvSpPr/>
          <p:nvPr/>
        </p:nvSpPr>
        <p:spPr>
          <a:xfrm>
            <a:off x="3124200" y="3276600"/>
            <a:ext cx="1189038" cy="549275"/>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gsw-FR"/>
          </a:p>
        </p:txBody>
      </p:sp>
      <p:sp>
        <p:nvSpPr>
          <p:cNvPr id="11" name="Rectangle 10"/>
          <p:cNvSpPr/>
          <p:nvPr/>
        </p:nvSpPr>
        <p:spPr>
          <a:xfrm>
            <a:off x="4914900" y="3276600"/>
            <a:ext cx="1189038" cy="549275"/>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gsw-FR"/>
          </a:p>
        </p:txBody>
      </p:sp>
      <p:sp>
        <p:nvSpPr>
          <p:cNvPr id="12" name="Rectangle 11"/>
          <p:cNvSpPr/>
          <p:nvPr/>
        </p:nvSpPr>
        <p:spPr>
          <a:xfrm>
            <a:off x="4914900" y="4327525"/>
            <a:ext cx="1189038" cy="549275"/>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gsw-FR"/>
          </a:p>
        </p:txBody>
      </p:sp>
      <p:sp>
        <p:nvSpPr>
          <p:cNvPr id="13" name="Rectangle 12"/>
          <p:cNvSpPr/>
          <p:nvPr/>
        </p:nvSpPr>
        <p:spPr>
          <a:xfrm>
            <a:off x="4914900" y="5334000"/>
            <a:ext cx="1189038" cy="549275"/>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gsw-FR"/>
          </a:p>
        </p:txBody>
      </p:sp>
      <p:sp>
        <p:nvSpPr>
          <p:cNvPr id="14" name="Rectangle 13"/>
          <p:cNvSpPr/>
          <p:nvPr/>
        </p:nvSpPr>
        <p:spPr>
          <a:xfrm>
            <a:off x="6781800" y="3276600"/>
            <a:ext cx="1295400" cy="549275"/>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gsw-FR"/>
          </a:p>
        </p:txBody>
      </p:sp>
      <p:cxnSp>
        <p:nvCxnSpPr>
          <p:cNvPr id="15" name="Straight Arrow Connector 15"/>
          <p:cNvCxnSpPr>
            <a:stCxn id="7" idx="4"/>
          </p:cNvCxnSpPr>
          <p:nvPr/>
        </p:nvCxnSpPr>
        <p:spPr>
          <a:xfrm rot="5400000">
            <a:off x="5234781" y="1089819"/>
            <a:ext cx="4730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6"/>
          <p:cNvCxnSpPr/>
          <p:nvPr/>
        </p:nvCxnSpPr>
        <p:spPr>
          <a:xfrm rot="5400000">
            <a:off x="5250656" y="2048669"/>
            <a:ext cx="4730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7"/>
          <p:cNvCxnSpPr/>
          <p:nvPr/>
        </p:nvCxnSpPr>
        <p:spPr>
          <a:xfrm rot="5400000">
            <a:off x="5250656" y="3039269"/>
            <a:ext cx="4730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8"/>
          <p:cNvCxnSpPr/>
          <p:nvPr/>
        </p:nvCxnSpPr>
        <p:spPr>
          <a:xfrm rot="5400000">
            <a:off x="5249069" y="4069556"/>
            <a:ext cx="47625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9"/>
          <p:cNvCxnSpPr/>
          <p:nvPr/>
        </p:nvCxnSpPr>
        <p:spPr>
          <a:xfrm rot="5400000">
            <a:off x="5249069" y="5095081"/>
            <a:ext cx="47625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21"/>
          <p:cNvCxnSpPr>
            <a:stCxn id="11" idx="3"/>
            <a:endCxn id="14" idx="1"/>
          </p:cNvCxnSpPr>
          <p:nvPr/>
        </p:nvCxnSpPr>
        <p:spPr>
          <a:xfrm>
            <a:off x="6103938" y="3551238"/>
            <a:ext cx="67786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3"/>
          <p:cNvCxnSpPr>
            <a:stCxn id="10" idx="3"/>
            <a:endCxn id="11" idx="1"/>
          </p:cNvCxnSpPr>
          <p:nvPr/>
        </p:nvCxnSpPr>
        <p:spPr>
          <a:xfrm>
            <a:off x="4313238" y="3551238"/>
            <a:ext cx="601662"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6"/>
          <p:cNvCxnSpPr/>
          <p:nvPr/>
        </p:nvCxnSpPr>
        <p:spPr>
          <a:xfrm rot="10800000" flipV="1">
            <a:off x="3360738" y="1630363"/>
            <a:ext cx="1554162" cy="164623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6"/>
          <p:cNvCxnSpPr/>
          <p:nvPr/>
        </p:nvCxnSpPr>
        <p:spPr>
          <a:xfrm rot="10800000" flipV="1">
            <a:off x="4008438" y="2544763"/>
            <a:ext cx="914400" cy="73183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34"/>
          <p:cNvCxnSpPr>
            <a:stCxn id="12" idx="1"/>
            <a:endCxn id="10" idx="2"/>
          </p:cNvCxnSpPr>
          <p:nvPr/>
        </p:nvCxnSpPr>
        <p:spPr>
          <a:xfrm rot="10800000">
            <a:off x="3717925" y="3825875"/>
            <a:ext cx="1196975" cy="776288"/>
          </a:xfrm>
          <a:prstGeom prst="bentConnector2">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38"/>
          <p:cNvCxnSpPr/>
          <p:nvPr/>
        </p:nvCxnSpPr>
        <p:spPr>
          <a:xfrm rot="5400000">
            <a:off x="5303837" y="6049963"/>
            <a:ext cx="36671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39"/>
          <p:cNvSpPr txBox="1">
            <a:spLocks noChangeArrowheads="1"/>
          </p:cNvSpPr>
          <p:nvPr/>
        </p:nvSpPr>
        <p:spPr bwMode="auto">
          <a:xfrm>
            <a:off x="5105400" y="304800"/>
            <a:ext cx="804899" cy="549061"/>
          </a:xfrm>
          <a:prstGeom prst="rect">
            <a:avLst/>
          </a:prstGeom>
          <a:noFill/>
          <a:ln w="9525">
            <a:noFill/>
            <a:miter lim="800000"/>
            <a:headEnd/>
            <a:tailEnd/>
          </a:ln>
        </p:spPr>
        <p:txBody>
          <a:bodyPr wrap="none">
            <a:spAutoFit/>
          </a:bodyPr>
          <a:lstStyle/>
          <a:p>
            <a:pPr algn="ctr"/>
            <a:r>
              <a:rPr lang="tr-TR" sz="1400" dirty="0" smtClean="0">
                <a:latin typeface="Calibri" pitchFamily="34" charset="0"/>
              </a:rPr>
              <a:t>Kaynak </a:t>
            </a:r>
          </a:p>
          <a:p>
            <a:pPr algn="ctr"/>
            <a:r>
              <a:rPr lang="tr-TR" sz="1400" dirty="0" smtClean="0">
                <a:latin typeface="Calibri" pitchFamily="34" charset="0"/>
              </a:rPr>
              <a:t>Program</a:t>
            </a:r>
            <a:endParaRPr lang="gsw-FR" sz="1400" dirty="0">
              <a:latin typeface="Calibri" pitchFamily="34" charset="0"/>
            </a:endParaRPr>
          </a:p>
        </p:txBody>
      </p:sp>
      <p:sp>
        <p:nvSpPr>
          <p:cNvPr id="27" name="TextBox 40"/>
          <p:cNvSpPr txBox="1">
            <a:spLocks noChangeArrowheads="1"/>
          </p:cNvSpPr>
          <p:nvPr/>
        </p:nvSpPr>
        <p:spPr bwMode="auto">
          <a:xfrm>
            <a:off x="5105400" y="1295400"/>
            <a:ext cx="759375" cy="544765"/>
          </a:xfrm>
          <a:prstGeom prst="rect">
            <a:avLst/>
          </a:prstGeom>
          <a:noFill/>
          <a:ln w="9525">
            <a:noFill/>
            <a:miter lim="800000"/>
            <a:headEnd/>
            <a:tailEnd/>
          </a:ln>
        </p:spPr>
        <p:txBody>
          <a:bodyPr wrap="none">
            <a:spAutoFit/>
          </a:bodyPr>
          <a:lstStyle/>
          <a:p>
            <a:pPr algn="ctr"/>
            <a:r>
              <a:rPr lang="gsw-FR" sz="1400" dirty="0">
                <a:latin typeface="Calibri" pitchFamily="34" charset="0"/>
              </a:rPr>
              <a:t>Lexical</a:t>
            </a:r>
          </a:p>
          <a:p>
            <a:pPr algn="ctr"/>
            <a:r>
              <a:rPr lang="gsw-FR" sz="1400" dirty="0" smtClean="0">
                <a:latin typeface="Calibri" pitchFamily="34" charset="0"/>
              </a:rPr>
              <a:t>anal</a:t>
            </a:r>
            <a:r>
              <a:rPr lang="tr-TR" sz="1400" dirty="0" err="1" smtClean="0">
                <a:latin typeface="Calibri" pitchFamily="34" charset="0"/>
              </a:rPr>
              <a:t>izör</a:t>
            </a:r>
            <a:endParaRPr lang="gsw-FR" sz="1400" dirty="0">
              <a:latin typeface="Calibri" pitchFamily="34" charset="0"/>
            </a:endParaRPr>
          </a:p>
        </p:txBody>
      </p:sp>
      <p:sp>
        <p:nvSpPr>
          <p:cNvPr id="28" name="TextBox 41"/>
          <p:cNvSpPr txBox="1">
            <a:spLocks noChangeArrowheads="1"/>
          </p:cNvSpPr>
          <p:nvPr/>
        </p:nvSpPr>
        <p:spPr bwMode="auto">
          <a:xfrm>
            <a:off x="5481638" y="1905000"/>
            <a:ext cx="1286571" cy="268984"/>
          </a:xfrm>
          <a:prstGeom prst="rect">
            <a:avLst/>
          </a:prstGeom>
          <a:noFill/>
          <a:ln w="9525">
            <a:noFill/>
            <a:miter lim="800000"/>
            <a:headEnd/>
            <a:tailEnd/>
          </a:ln>
        </p:spPr>
        <p:txBody>
          <a:bodyPr wrap="none">
            <a:spAutoFit/>
          </a:bodyPr>
          <a:lstStyle/>
          <a:p>
            <a:r>
              <a:rPr lang="gsw-FR" sz="1400" dirty="0">
                <a:latin typeface="Calibri" pitchFamily="34" charset="0"/>
              </a:rPr>
              <a:t>Lexical </a:t>
            </a:r>
            <a:r>
              <a:rPr lang="tr-TR" sz="1400" dirty="0" smtClean="0">
                <a:latin typeface="Calibri" pitchFamily="34" charset="0"/>
              </a:rPr>
              <a:t>birimler</a:t>
            </a:r>
            <a:endParaRPr lang="gsw-FR" sz="1400" dirty="0">
              <a:latin typeface="Calibri" pitchFamily="34" charset="0"/>
            </a:endParaRPr>
          </a:p>
        </p:txBody>
      </p:sp>
      <p:sp>
        <p:nvSpPr>
          <p:cNvPr id="29" name="TextBox 42"/>
          <p:cNvSpPr txBox="1">
            <a:spLocks noChangeArrowheads="1"/>
          </p:cNvSpPr>
          <p:nvPr/>
        </p:nvSpPr>
        <p:spPr bwMode="auto">
          <a:xfrm>
            <a:off x="5105400" y="2286000"/>
            <a:ext cx="759375" cy="544765"/>
          </a:xfrm>
          <a:prstGeom prst="rect">
            <a:avLst/>
          </a:prstGeom>
          <a:noFill/>
          <a:ln w="9525">
            <a:noFill/>
            <a:miter lim="800000"/>
            <a:headEnd/>
            <a:tailEnd/>
          </a:ln>
        </p:spPr>
        <p:txBody>
          <a:bodyPr wrap="none">
            <a:spAutoFit/>
          </a:bodyPr>
          <a:lstStyle/>
          <a:p>
            <a:pPr algn="ctr"/>
            <a:r>
              <a:rPr lang="gsw-FR" sz="1400" dirty="0">
                <a:latin typeface="Calibri" pitchFamily="34" charset="0"/>
              </a:rPr>
              <a:t>Syntax</a:t>
            </a:r>
          </a:p>
          <a:p>
            <a:pPr algn="ctr"/>
            <a:r>
              <a:rPr lang="gsw-FR" sz="1400" dirty="0" smtClean="0">
                <a:latin typeface="Calibri" pitchFamily="34" charset="0"/>
              </a:rPr>
              <a:t>anal</a:t>
            </a:r>
            <a:r>
              <a:rPr lang="tr-TR" sz="1400" dirty="0" err="1" smtClean="0">
                <a:latin typeface="Calibri" pitchFamily="34" charset="0"/>
              </a:rPr>
              <a:t>izör</a:t>
            </a:r>
            <a:endParaRPr lang="gsw-FR" sz="1400" dirty="0">
              <a:latin typeface="Calibri" pitchFamily="34" charset="0"/>
            </a:endParaRPr>
          </a:p>
        </p:txBody>
      </p:sp>
      <p:sp>
        <p:nvSpPr>
          <p:cNvPr id="30" name="TextBox 43"/>
          <p:cNvSpPr txBox="1">
            <a:spLocks noChangeArrowheads="1"/>
          </p:cNvSpPr>
          <p:nvPr/>
        </p:nvSpPr>
        <p:spPr bwMode="auto">
          <a:xfrm>
            <a:off x="5486400" y="2892425"/>
            <a:ext cx="1345946" cy="268984"/>
          </a:xfrm>
          <a:prstGeom prst="rect">
            <a:avLst/>
          </a:prstGeom>
          <a:noFill/>
          <a:ln w="9525">
            <a:noFill/>
            <a:miter lim="800000"/>
            <a:headEnd/>
            <a:tailEnd/>
          </a:ln>
        </p:spPr>
        <p:txBody>
          <a:bodyPr wrap="none">
            <a:spAutoFit/>
          </a:bodyPr>
          <a:lstStyle/>
          <a:p>
            <a:r>
              <a:rPr lang="tr-TR" sz="1400" dirty="0" smtClean="0">
                <a:latin typeface="Calibri" pitchFamily="34" charset="0"/>
              </a:rPr>
              <a:t>Ayrıştırma ağacı</a:t>
            </a:r>
            <a:endParaRPr lang="gsw-FR" sz="1400" dirty="0">
              <a:latin typeface="Calibri" pitchFamily="34" charset="0"/>
            </a:endParaRPr>
          </a:p>
        </p:txBody>
      </p:sp>
      <p:sp>
        <p:nvSpPr>
          <p:cNvPr id="31" name="TextBox 44"/>
          <p:cNvSpPr txBox="1">
            <a:spLocks noChangeArrowheads="1"/>
          </p:cNvSpPr>
          <p:nvPr/>
        </p:nvSpPr>
        <p:spPr bwMode="auto">
          <a:xfrm>
            <a:off x="4852608" y="3352800"/>
            <a:ext cx="1326004" cy="415498"/>
          </a:xfrm>
          <a:prstGeom prst="rect">
            <a:avLst/>
          </a:prstGeom>
          <a:noFill/>
          <a:ln w="9525">
            <a:noFill/>
            <a:miter lim="800000"/>
            <a:headEnd/>
            <a:tailEnd/>
          </a:ln>
        </p:spPr>
        <p:txBody>
          <a:bodyPr wrap="none">
            <a:spAutoFit/>
          </a:bodyPr>
          <a:lstStyle/>
          <a:p>
            <a:r>
              <a:rPr lang="tr-TR" sz="1000" dirty="0" smtClean="0">
                <a:latin typeface="Calibri" pitchFamily="34" charset="0"/>
              </a:rPr>
              <a:t>Ara kod üreteci </a:t>
            </a:r>
          </a:p>
          <a:p>
            <a:r>
              <a:rPr lang="tr-TR" sz="1000" dirty="0" smtClean="0">
                <a:latin typeface="Calibri" pitchFamily="34" charset="0"/>
              </a:rPr>
              <a:t>(ve semantik analizör)</a:t>
            </a:r>
            <a:endParaRPr lang="gsw-FR" sz="1000" dirty="0">
              <a:latin typeface="Calibri" pitchFamily="34" charset="0"/>
            </a:endParaRPr>
          </a:p>
        </p:txBody>
      </p:sp>
      <p:sp>
        <p:nvSpPr>
          <p:cNvPr id="32" name="TextBox 29"/>
          <p:cNvSpPr txBox="1">
            <a:spLocks noChangeArrowheads="1"/>
          </p:cNvSpPr>
          <p:nvPr/>
        </p:nvSpPr>
        <p:spPr bwMode="auto">
          <a:xfrm>
            <a:off x="6768084" y="3425825"/>
            <a:ext cx="1385316" cy="275460"/>
          </a:xfrm>
          <a:prstGeom prst="rect">
            <a:avLst/>
          </a:prstGeom>
          <a:noFill/>
          <a:ln w="9525">
            <a:noFill/>
            <a:miter lim="800000"/>
            <a:headEnd/>
            <a:tailEnd/>
          </a:ln>
        </p:spPr>
        <p:txBody>
          <a:bodyPr wrap="none">
            <a:spAutoFit/>
          </a:bodyPr>
          <a:lstStyle/>
          <a:p>
            <a:r>
              <a:rPr lang="tr-TR" sz="1400" dirty="0" smtClean="0"/>
              <a:t>Optimizasyon</a:t>
            </a:r>
            <a:endParaRPr lang="gsw-FR" sz="1400" dirty="0"/>
          </a:p>
        </p:txBody>
      </p:sp>
      <p:sp>
        <p:nvSpPr>
          <p:cNvPr id="33" name="TextBox 30"/>
          <p:cNvSpPr txBox="1">
            <a:spLocks noChangeArrowheads="1"/>
          </p:cNvSpPr>
          <p:nvPr/>
        </p:nvSpPr>
        <p:spPr bwMode="auto">
          <a:xfrm>
            <a:off x="3276600" y="3276600"/>
            <a:ext cx="822661" cy="544765"/>
          </a:xfrm>
          <a:prstGeom prst="rect">
            <a:avLst/>
          </a:prstGeom>
          <a:noFill/>
          <a:ln w="9525">
            <a:noFill/>
            <a:miter lim="800000"/>
            <a:headEnd/>
            <a:tailEnd/>
          </a:ln>
        </p:spPr>
        <p:txBody>
          <a:bodyPr wrap="none">
            <a:spAutoFit/>
          </a:bodyPr>
          <a:lstStyle/>
          <a:p>
            <a:pPr algn="ctr"/>
            <a:r>
              <a:rPr lang="tr-TR" sz="1400" dirty="0" smtClean="0"/>
              <a:t>Sembol</a:t>
            </a:r>
            <a:endParaRPr lang="gsw-FR" sz="1400" dirty="0"/>
          </a:p>
          <a:p>
            <a:pPr algn="ctr"/>
            <a:r>
              <a:rPr lang="tr-TR" sz="1400" dirty="0" smtClean="0"/>
              <a:t>tablosu</a:t>
            </a:r>
            <a:endParaRPr lang="gsw-FR" sz="1400" dirty="0"/>
          </a:p>
        </p:txBody>
      </p:sp>
      <p:cxnSp>
        <p:nvCxnSpPr>
          <p:cNvPr id="34" name="Shape 32"/>
          <p:cNvCxnSpPr>
            <a:stCxn id="14" idx="2"/>
          </p:cNvCxnSpPr>
          <p:nvPr/>
        </p:nvCxnSpPr>
        <p:spPr>
          <a:xfrm rot="5400000">
            <a:off x="6351590" y="2930527"/>
            <a:ext cx="182563" cy="197325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3"/>
          <p:cNvSpPr txBox="1">
            <a:spLocks noChangeArrowheads="1"/>
          </p:cNvSpPr>
          <p:nvPr/>
        </p:nvSpPr>
        <p:spPr bwMode="auto">
          <a:xfrm>
            <a:off x="5486400" y="4038600"/>
            <a:ext cx="864339" cy="275460"/>
          </a:xfrm>
          <a:prstGeom prst="rect">
            <a:avLst/>
          </a:prstGeom>
          <a:noFill/>
          <a:ln w="9525">
            <a:noFill/>
            <a:miter lim="800000"/>
            <a:headEnd/>
            <a:tailEnd/>
          </a:ln>
        </p:spPr>
        <p:txBody>
          <a:bodyPr wrap="none">
            <a:spAutoFit/>
          </a:bodyPr>
          <a:lstStyle/>
          <a:p>
            <a:r>
              <a:rPr lang="tr-TR" sz="1400" dirty="0" smtClean="0"/>
              <a:t>Ara kod</a:t>
            </a:r>
            <a:endParaRPr lang="gsw-FR" sz="1400" dirty="0"/>
          </a:p>
        </p:txBody>
      </p:sp>
      <p:sp>
        <p:nvSpPr>
          <p:cNvPr id="36" name="TextBox 35"/>
          <p:cNvSpPr txBox="1">
            <a:spLocks noChangeArrowheads="1"/>
          </p:cNvSpPr>
          <p:nvPr/>
        </p:nvSpPr>
        <p:spPr bwMode="auto">
          <a:xfrm>
            <a:off x="5164219" y="4343400"/>
            <a:ext cx="779381" cy="544765"/>
          </a:xfrm>
          <a:prstGeom prst="rect">
            <a:avLst/>
          </a:prstGeom>
          <a:noFill/>
          <a:ln w="9525">
            <a:noFill/>
            <a:miter lim="800000"/>
            <a:headEnd/>
            <a:tailEnd/>
          </a:ln>
        </p:spPr>
        <p:txBody>
          <a:bodyPr wrap="none">
            <a:spAutoFit/>
          </a:bodyPr>
          <a:lstStyle/>
          <a:p>
            <a:pPr algn="ctr"/>
            <a:r>
              <a:rPr lang="tr-TR" sz="1400" dirty="0" smtClean="0"/>
              <a:t>K</a:t>
            </a:r>
            <a:r>
              <a:rPr lang="gsw-FR" sz="1400" dirty="0" smtClean="0"/>
              <a:t>od </a:t>
            </a:r>
            <a:endParaRPr lang="gsw-FR" sz="1400" dirty="0"/>
          </a:p>
          <a:p>
            <a:pPr algn="ctr"/>
            <a:r>
              <a:rPr lang="tr-TR" sz="1400" dirty="0" smtClean="0"/>
              <a:t>üreteci</a:t>
            </a:r>
            <a:endParaRPr lang="gsw-FR" sz="1400" dirty="0"/>
          </a:p>
        </p:txBody>
      </p:sp>
      <p:sp>
        <p:nvSpPr>
          <p:cNvPr id="37" name="TextBox 36"/>
          <p:cNvSpPr txBox="1">
            <a:spLocks noChangeArrowheads="1"/>
          </p:cNvSpPr>
          <p:nvPr/>
        </p:nvSpPr>
        <p:spPr bwMode="auto">
          <a:xfrm>
            <a:off x="5486400" y="4876800"/>
            <a:ext cx="1127232" cy="275460"/>
          </a:xfrm>
          <a:prstGeom prst="rect">
            <a:avLst/>
          </a:prstGeom>
          <a:noFill/>
          <a:ln w="9525">
            <a:noFill/>
            <a:miter lim="800000"/>
            <a:headEnd/>
            <a:tailEnd/>
          </a:ln>
        </p:spPr>
        <p:txBody>
          <a:bodyPr wrap="none">
            <a:spAutoFit/>
          </a:bodyPr>
          <a:lstStyle/>
          <a:p>
            <a:r>
              <a:rPr lang="tr-TR" sz="1400" dirty="0" smtClean="0"/>
              <a:t>Makine dili</a:t>
            </a:r>
            <a:endParaRPr lang="gsw-FR" sz="1400" dirty="0"/>
          </a:p>
        </p:txBody>
      </p:sp>
      <p:sp>
        <p:nvSpPr>
          <p:cNvPr id="38" name="TextBox 37"/>
          <p:cNvSpPr txBox="1">
            <a:spLocks noChangeArrowheads="1"/>
          </p:cNvSpPr>
          <p:nvPr/>
        </p:nvSpPr>
        <p:spPr bwMode="auto">
          <a:xfrm>
            <a:off x="4953000" y="5439540"/>
            <a:ext cx="1011815" cy="275460"/>
          </a:xfrm>
          <a:prstGeom prst="rect">
            <a:avLst/>
          </a:prstGeom>
          <a:noFill/>
          <a:ln w="9525">
            <a:noFill/>
            <a:miter lim="800000"/>
            <a:headEnd/>
            <a:tailEnd/>
          </a:ln>
        </p:spPr>
        <p:txBody>
          <a:bodyPr wrap="none">
            <a:spAutoFit/>
          </a:bodyPr>
          <a:lstStyle/>
          <a:p>
            <a:r>
              <a:rPr lang="tr-TR" sz="1400" dirty="0" smtClean="0"/>
              <a:t>Bilgisayar</a:t>
            </a:r>
            <a:endParaRPr lang="gsw-FR" sz="1400" dirty="0"/>
          </a:p>
        </p:txBody>
      </p:sp>
      <p:sp>
        <p:nvSpPr>
          <p:cNvPr id="39" name="TextBox 39"/>
          <p:cNvSpPr txBox="1">
            <a:spLocks noChangeArrowheads="1"/>
          </p:cNvSpPr>
          <p:nvPr/>
        </p:nvSpPr>
        <p:spPr bwMode="auto">
          <a:xfrm>
            <a:off x="5105400" y="6321425"/>
            <a:ext cx="931665" cy="275460"/>
          </a:xfrm>
          <a:prstGeom prst="rect">
            <a:avLst/>
          </a:prstGeom>
          <a:noFill/>
          <a:ln w="9525">
            <a:noFill/>
            <a:miter lim="800000"/>
            <a:headEnd/>
            <a:tailEnd/>
          </a:ln>
        </p:spPr>
        <p:txBody>
          <a:bodyPr wrap="none">
            <a:spAutoFit/>
          </a:bodyPr>
          <a:lstStyle/>
          <a:p>
            <a:r>
              <a:rPr lang="tr-TR" sz="1400" dirty="0" smtClean="0"/>
              <a:t>Sonuçlar</a:t>
            </a:r>
            <a:endParaRPr lang="gsw-FR" sz="1400" dirty="0"/>
          </a:p>
        </p:txBody>
      </p:sp>
      <p:sp>
        <p:nvSpPr>
          <p:cNvPr id="40" name="TextBox 40"/>
          <p:cNvSpPr txBox="1">
            <a:spLocks noChangeArrowheads="1"/>
          </p:cNvSpPr>
          <p:nvPr/>
        </p:nvSpPr>
        <p:spPr bwMode="auto">
          <a:xfrm>
            <a:off x="8001000" y="3429000"/>
            <a:ext cx="1133644" cy="275460"/>
          </a:xfrm>
          <a:prstGeom prst="rect">
            <a:avLst/>
          </a:prstGeom>
          <a:noFill/>
          <a:ln w="9525">
            <a:noFill/>
            <a:miter lim="800000"/>
            <a:headEnd/>
            <a:tailEnd/>
          </a:ln>
        </p:spPr>
        <p:txBody>
          <a:bodyPr wrap="none">
            <a:spAutoFit/>
          </a:bodyPr>
          <a:lstStyle/>
          <a:p>
            <a:r>
              <a:rPr lang="gsw-FR" sz="1400" dirty="0" smtClean="0"/>
              <a:t>(</a:t>
            </a:r>
            <a:r>
              <a:rPr lang="tr-TR" sz="1400" dirty="0" err="1" smtClean="0"/>
              <a:t>opsiyonel</a:t>
            </a:r>
            <a:r>
              <a:rPr lang="gsw-FR" sz="1400" dirty="0" smtClean="0"/>
              <a:t>)</a:t>
            </a:r>
            <a:endParaRPr lang="gsw-FR" sz="1400" dirty="0"/>
          </a:p>
        </p:txBody>
      </p:sp>
      <p:sp>
        <p:nvSpPr>
          <p:cNvPr id="41" name="TextBox 41"/>
          <p:cNvSpPr txBox="1">
            <a:spLocks noChangeArrowheads="1"/>
          </p:cNvSpPr>
          <p:nvPr/>
        </p:nvSpPr>
        <p:spPr bwMode="auto">
          <a:xfrm>
            <a:off x="6477000" y="5181600"/>
            <a:ext cx="1098378" cy="275460"/>
          </a:xfrm>
          <a:prstGeom prst="rect">
            <a:avLst/>
          </a:prstGeom>
          <a:noFill/>
          <a:ln w="9525">
            <a:noFill/>
            <a:miter lim="800000"/>
            <a:headEnd/>
            <a:tailEnd/>
          </a:ln>
        </p:spPr>
        <p:txBody>
          <a:bodyPr wrap="none">
            <a:spAutoFit/>
          </a:bodyPr>
          <a:lstStyle/>
          <a:p>
            <a:r>
              <a:rPr lang="tr-TR" sz="1400" dirty="0" smtClean="0"/>
              <a:t>Giriş verisi</a:t>
            </a:r>
            <a:endParaRPr lang="gsw-FR" sz="1400" dirty="0"/>
          </a:p>
        </p:txBody>
      </p:sp>
      <p:cxnSp>
        <p:nvCxnSpPr>
          <p:cNvPr id="42" name="Straight Arrow Connector 43"/>
          <p:cNvCxnSpPr>
            <a:stCxn id="41" idx="1"/>
          </p:cNvCxnSpPr>
          <p:nvPr/>
        </p:nvCxnSpPr>
        <p:spPr>
          <a:xfrm rot="10800000" flipV="1">
            <a:off x="6096000" y="5319330"/>
            <a:ext cx="381000" cy="1670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eaLnBrk="1" hangingPunct="1"/>
            <a:r>
              <a:rPr lang="tr-TR" smtClean="0"/>
              <a:t>Biraz daha derleme terminolojisi</a:t>
            </a:r>
            <a:endParaRPr lang="en-US" smtClean="0"/>
          </a:p>
        </p:txBody>
      </p:sp>
      <p:sp>
        <p:nvSpPr>
          <p:cNvPr id="90117" name="Rectangle 3"/>
          <p:cNvSpPr>
            <a:spLocks noGrp="1" noChangeArrowheads="1"/>
          </p:cNvSpPr>
          <p:nvPr>
            <p:ph type="body" idx="1"/>
          </p:nvPr>
        </p:nvSpPr>
        <p:spPr/>
        <p:txBody>
          <a:bodyPr/>
          <a:lstStyle/>
          <a:p>
            <a:pPr eaLnBrk="1" hangingPunct="1"/>
            <a:r>
              <a:rPr lang="tr-TR" b="1" smtClean="0"/>
              <a:t>Yükleme Modülü (</a:t>
            </a:r>
            <a:r>
              <a:rPr lang="en-US" b="1" smtClean="0"/>
              <a:t>Load module</a:t>
            </a:r>
            <a:r>
              <a:rPr lang="tr-TR" b="1" smtClean="0"/>
              <a:t>)</a:t>
            </a:r>
            <a:r>
              <a:rPr lang="en-US" smtClean="0"/>
              <a:t> (</a:t>
            </a:r>
            <a:r>
              <a:rPr lang="tr-TR" smtClean="0"/>
              <a:t>yürütülebilir görüntü-</a:t>
            </a:r>
            <a:r>
              <a:rPr lang="en-US" smtClean="0"/>
              <a:t>executable image): </a:t>
            </a:r>
            <a:r>
              <a:rPr lang="tr-TR" smtClean="0"/>
              <a:t>kullanıcı ve sistem kodu birlikte</a:t>
            </a:r>
            <a:endParaRPr lang="en-US" smtClean="0"/>
          </a:p>
          <a:p>
            <a:pPr eaLnBrk="1" hangingPunct="1"/>
            <a:r>
              <a:rPr lang="tr-TR" b="1" smtClean="0"/>
              <a:t>Bağlama ve Yükleme (</a:t>
            </a:r>
            <a:r>
              <a:rPr lang="en-US" b="1" smtClean="0"/>
              <a:t>Linking and loading</a:t>
            </a:r>
            <a:r>
              <a:rPr lang="tr-TR" b="1" smtClean="0"/>
              <a:t>)</a:t>
            </a:r>
            <a:r>
              <a:rPr lang="en-US" smtClean="0"/>
              <a:t>: </a:t>
            </a:r>
            <a:r>
              <a:rPr lang="tr-TR" smtClean="0"/>
              <a:t>sistem programını toparlama ve kullanıcı programa bağlama</a:t>
            </a:r>
            <a:endParaRPr lang="en-US"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116</a:t>
            </a:fld>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Derleme ve Yürütme</a:t>
            </a:r>
            <a:endParaRPr lang="tr-TR" dirty="0"/>
          </a:p>
        </p:txBody>
      </p:sp>
      <p:sp>
        <p:nvSpPr>
          <p:cNvPr id="4" name="3 Slayt Numarası Yer Tutucusu"/>
          <p:cNvSpPr>
            <a:spLocks noGrp="1"/>
          </p:cNvSpPr>
          <p:nvPr>
            <p:ph type="sldNum" sz="quarter" idx="11"/>
          </p:nvPr>
        </p:nvSpPr>
        <p:spPr/>
        <p:txBody>
          <a:bodyPr/>
          <a:lstStyle/>
          <a:p>
            <a:pPr>
              <a:defRPr/>
            </a:pPr>
            <a:fld id="{617D8655-7DB7-43A0-B0D9-9A74AB1E468F}" type="slidenum">
              <a:rPr lang="en-US" smtClean="0"/>
              <a:pPr>
                <a:defRPr/>
              </a:pPr>
              <a:t>117</a:t>
            </a:fld>
            <a:endParaRPr lang="en-US" dirty="0"/>
          </a:p>
        </p:txBody>
      </p:sp>
      <p:sp>
        <p:nvSpPr>
          <p:cNvPr id="5" name="Rectangle 16"/>
          <p:cNvSpPr>
            <a:spLocks noChangeArrowheads="1"/>
          </p:cNvSpPr>
          <p:nvPr/>
        </p:nvSpPr>
        <p:spPr bwMode="auto">
          <a:xfrm>
            <a:off x="5181600" y="6248400"/>
            <a:ext cx="1371600" cy="381000"/>
          </a:xfrm>
          <a:prstGeom prst="rect">
            <a:avLst/>
          </a:prstGeom>
          <a:noFill/>
          <a:ln w="9525">
            <a:solidFill>
              <a:schemeClr val="tx1"/>
            </a:solidFill>
            <a:miter lim="800000"/>
            <a:headEnd/>
            <a:tailEnd/>
          </a:ln>
          <a:effectLst>
            <a:glow rad="139700">
              <a:schemeClr val="accent1">
                <a:satMod val="175000"/>
                <a:alpha val="40000"/>
              </a:schemeClr>
            </a:glow>
          </a:effectLst>
        </p:spPr>
        <p:txBody>
          <a:bodyPr wrap="none" anchor="ctr"/>
          <a:lstStyle/>
          <a:p>
            <a:pPr algn="ctr"/>
            <a:r>
              <a:rPr lang="tr-TR" sz="1800" dirty="0" smtClean="0">
                <a:solidFill>
                  <a:srgbClr val="7030A0"/>
                </a:solidFill>
              </a:rPr>
              <a:t>Çıkış Verisi</a:t>
            </a:r>
            <a:endParaRPr lang="en-US" sz="1800" dirty="0">
              <a:solidFill>
                <a:srgbClr val="7030A0"/>
              </a:solidFill>
            </a:endParaRPr>
          </a:p>
        </p:txBody>
      </p:sp>
      <p:sp>
        <p:nvSpPr>
          <p:cNvPr id="6" name="Rectangle 17"/>
          <p:cNvSpPr>
            <a:spLocks noChangeArrowheads="1"/>
          </p:cNvSpPr>
          <p:nvPr/>
        </p:nvSpPr>
        <p:spPr bwMode="auto">
          <a:xfrm>
            <a:off x="1143000" y="6248400"/>
            <a:ext cx="1371600" cy="381000"/>
          </a:xfrm>
          <a:prstGeom prst="rect">
            <a:avLst/>
          </a:prstGeom>
          <a:noFill/>
          <a:ln w="9525">
            <a:solidFill>
              <a:schemeClr val="tx1"/>
            </a:solidFill>
            <a:miter lim="800000"/>
            <a:headEnd/>
            <a:tailEnd/>
          </a:ln>
          <a:effectLst>
            <a:glow rad="139700">
              <a:schemeClr val="accent1">
                <a:satMod val="175000"/>
                <a:alpha val="40000"/>
              </a:schemeClr>
            </a:glow>
          </a:effectLst>
        </p:spPr>
        <p:txBody>
          <a:bodyPr wrap="none" anchor="ctr"/>
          <a:lstStyle/>
          <a:p>
            <a:pPr algn="ctr"/>
            <a:r>
              <a:rPr lang="tr-TR" sz="1800" dirty="0" smtClean="0">
                <a:solidFill>
                  <a:srgbClr val="7030A0"/>
                </a:solidFill>
              </a:rPr>
              <a:t>Giriş Verisi</a:t>
            </a:r>
            <a:endParaRPr lang="en-US" sz="1800" dirty="0">
              <a:solidFill>
                <a:srgbClr val="7030A0"/>
              </a:solidFill>
            </a:endParaRPr>
          </a:p>
        </p:txBody>
      </p:sp>
      <p:sp>
        <p:nvSpPr>
          <p:cNvPr id="7" name="Rectangle 20"/>
          <p:cNvSpPr>
            <a:spLocks noChangeArrowheads="1"/>
          </p:cNvSpPr>
          <p:nvPr/>
        </p:nvSpPr>
        <p:spPr bwMode="auto">
          <a:xfrm>
            <a:off x="6705600" y="5791200"/>
            <a:ext cx="1828800" cy="457200"/>
          </a:xfrm>
          <a:prstGeom prst="rect">
            <a:avLst/>
          </a:prstGeom>
          <a:noFill/>
          <a:ln w="9525">
            <a:solidFill>
              <a:schemeClr val="tx1"/>
            </a:solidFill>
            <a:miter lim="800000"/>
            <a:headEnd/>
            <a:tailEnd/>
          </a:ln>
          <a:effectLst>
            <a:glow rad="139700">
              <a:schemeClr val="accent1">
                <a:satMod val="175000"/>
                <a:alpha val="40000"/>
              </a:schemeClr>
            </a:glow>
          </a:effectLst>
        </p:spPr>
        <p:txBody>
          <a:bodyPr wrap="none" anchor="ctr"/>
          <a:lstStyle/>
          <a:p>
            <a:pPr algn="ctr"/>
            <a:r>
              <a:rPr lang="tr-TR" sz="1800" dirty="0" smtClean="0">
                <a:solidFill>
                  <a:srgbClr val="7030A0"/>
                </a:solidFill>
              </a:rPr>
              <a:t>Hedef </a:t>
            </a:r>
            <a:r>
              <a:rPr lang="en-US" sz="1800" dirty="0" smtClean="0">
                <a:solidFill>
                  <a:srgbClr val="7030A0"/>
                </a:solidFill>
              </a:rPr>
              <a:t>Program</a:t>
            </a:r>
            <a:endParaRPr lang="en-US" sz="1800" dirty="0">
              <a:solidFill>
                <a:srgbClr val="7030A0"/>
              </a:solidFill>
            </a:endParaRPr>
          </a:p>
        </p:txBody>
      </p:sp>
      <p:sp>
        <p:nvSpPr>
          <p:cNvPr id="8" name="Rectangle 22"/>
          <p:cNvSpPr>
            <a:spLocks noChangeArrowheads="1"/>
          </p:cNvSpPr>
          <p:nvPr/>
        </p:nvSpPr>
        <p:spPr bwMode="auto">
          <a:xfrm>
            <a:off x="685800" y="4114800"/>
            <a:ext cx="2057400" cy="609600"/>
          </a:xfrm>
          <a:prstGeom prst="rect">
            <a:avLst/>
          </a:prstGeom>
          <a:noFill/>
          <a:ln w="9525">
            <a:solidFill>
              <a:schemeClr val="tx1"/>
            </a:solidFill>
            <a:miter lim="800000"/>
            <a:headEnd/>
            <a:tailEnd/>
          </a:ln>
          <a:effectLst>
            <a:glow rad="139700">
              <a:schemeClr val="accent1">
                <a:satMod val="175000"/>
                <a:alpha val="40000"/>
              </a:schemeClr>
            </a:glow>
          </a:effectLst>
        </p:spPr>
        <p:txBody>
          <a:bodyPr wrap="none" anchor="ctr"/>
          <a:lstStyle/>
          <a:p>
            <a:pPr algn="ctr"/>
            <a:r>
              <a:rPr lang="tr-TR" dirty="0" smtClean="0">
                <a:solidFill>
                  <a:srgbClr val="7030A0"/>
                </a:solidFill>
              </a:rPr>
              <a:t>Soyut </a:t>
            </a:r>
            <a:r>
              <a:rPr lang="en-US" dirty="0" smtClean="0">
                <a:solidFill>
                  <a:srgbClr val="7030A0"/>
                </a:solidFill>
              </a:rPr>
              <a:t>Program </a:t>
            </a:r>
            <a:r>
              <a:rPr lang="en-US" sz="1800" dirty="0">
                <a:solidFill>
                  <a:srgbClr val="7030A0"/>
                </a:solidFill>
              </a:rPr>
              <a:t/>
            </a:r>
            <a:br>
              <a:rPr lang="en-US" sz="1800" dirty="0">
                <a:solidFill>
                  <a:srgbClr val="7030A0"/>
                </a:solidFill>
              </a:rPr>
            </a:br>
            <a:r>
              <a:rPr lang="en-US" sz="1800" dirty="0">
                <a:solidFill>
                  <a:srgbClr val="7030A0"/>
                </a:solidFill>
              </a:rPr>
              <a:t>(</a:t>
            </a:r>
            <a:r>
              <a:rPr lang="en-US" sz="1800" dirty="0" smtClean="0">
                <a:solidFill>
                  <a:srgbClr val="7030A0"/>
                </a:solidFill>
              </a:rPr>
              <a:t>Optimize</a:t>
            </a:r>
            <a:r>
              <a:rPr lang="tr-TR" sz="1800" dirty="0" smtClean="0">
                <a:solidFill>
                  <a:srgbClr val="7030A0"/>
                </a:solidFill>
              </a:rPr>
              <a:t> edilmiş</a:t>
            </a:r>
            <a:r>
              <a:rPr lang="en-US" sz="1800" dirty="0" smtClean="0">
                <a:solidFill>
                  <a:srgbClr val="7030A0"/>
                </a:solidFill>
              </a:rPr>
              <a:t>)</a:t>
            </a:r>
            <a:endParaRPr lang="en-US" sz="1800" dirty="0">
              <a:solidFill>
                <a:srgbClr val="7030A0"/>
              </a:solidFill>
            </a:endParaRPr>
          </a:p>
        </p:txBody>
      </p:sp>
      <p:sp>
        <p:nvSpPr>
          <p:cNvPr id="9" name="Rectangle 23"/>
          <p:cNvSpPr>
            <a:spLocks noChangeArrowheads="1"/>
          </p:cNvSpPr>
          <p:nvPr/>
        </p:nvSpPr>
        <p:spPr bwMode="auto">
          <a:xfrm>
            <a:off x="6934200" y="2743200"/>
            <a:ext cx="1828800" cy="381000"/>
          </a:xfrm>
          <a:prstGeom prst="rect">
            <a:avLst/>
          </a:prstGeom>
          <a:noFill/>
          <a:ln w="9525">
            <a:solidFill>
              <a:schemeClr val="tx1"/>
            </a:solidFill>
            <a:miter lim="800000"/>
            <a:headEnd/>
            <a:tailEnd/>
          </a:ln>
          <a:effectLst>
            <a:glow rad="139700">
              <a:schemeClr val="accent1">
                <a:satMod val="175000"/>
                <a:alpha val="40000"/>
              </a:schemeClr>
            </a:glow>
          </a:effectLst>
        </p:spPr>
        <p:txBody>
          <a:bodyPr wrap="none" anchor="ctr"/>
          <a:lstStyle/>
          <a:p>
            <a:pPr algn="ctr"/>
            <a:r>
              <a:rPr lang="tr-TR" sz="1800" dirty="0" smtClean="0">
                <a:solidFill>
                  <a:srgbClr val="7030A0"/>
                </a:solidFill>
              </a:rPr>
              <a:t>Ayrıştırma Ağacı</a:t>
            </a:r>
            <a:endParaRPr lang="en-US" sz="1800" dirty="0">
              <a:solidFill>
                <a:srgbClr val="7030A0"/>
              </a:solidFill>
            </a:endParaRPr>
          </a:p>
        </p:txBody>
      </p:sp>
      <p:sp>
        <p:nvSpPr>
          <p:cNvPr id="10" name="Rectangle 25"/>
          <p:cNvSpPr>
            <a:spLocks noChangeArrowheads="1"/>
          </p:cNvSpPr>
          <p:nvPr/>
        </p:nvSpPr>
        <p:spPr bwMode="auto">
          <a:xfrm>
            <a:off x="3733800" y="2514600"/>
            <a:ext cx="1905000" cy="381000"/>
          </a:xfrm>
          <a:prstGeom prst="rect">
            <a:avLst/>
          </a:prstGeom>
          <a:noFill/>
          <a:ln w="9525">
            <a:solidFill>
              <a:schemeClr val="tx1"/>
            </a:solidFill>
            <a:miter lim="800000"/>
            <a:headEnd/>
            <a:tailEnd/>
          </a:ln>
          <a:effectLst>
            <a:glow rad="139700">
              <a:schemeClr val="accent1">
                <a:satMod val="175000"/>
                <a:alpha val="40000"/>
              </a:schemeClr>
            </a:glow>
          </a:effectLst>
        </p:spPr>
        <p:txBody>
          <a:bodyPr wrap="none" anchor="ctr"/>
          <a:lstStyle/>
          <a:p>
            <a:pPr algn="ctr"/>
            <a:r>
              <a:rPr lang="en-US" sz="1800" dirty="0" smtClean="0">
                <a:solidFill>
                  <a:srgbClr val="7030A0"/>
                </a:solidFill>
              </a:rPr>
              <a:t>S</a:t>
            </a:r>
            <a:r>
              <a:rPr lang="tr-TR" sz="1800" dirty="0" smtClean="0">
                <a:solidFill>
                  <a:srgbClr val="7030A0"/>
                </a:solidFill>
              </a:rPr>
              <a:t>e</a:t>
            </a:r>
            <a:r>
              <a:rPr lang="en-US" sz="1800" dirty="0" err="1" smtClean="0">
                <a:solidFill>
                  <a:srgbClr val="7030A0"/>
                </a:solidFill>
              </a:rPr>
              <a:t>mbol</a:t>
            </a:r>
            <a:r>
              <a:rPr lang="en-US" sz="1800" dirty="0" smtClean="0">
                <a:solidFill>
                  <a:srgbClr val="7030A0"/>
                </a:solidFill>
              </a:rPr>
              <a:t> </a:t>
            </a:r>
            <a:r>
              <a:rPr lang="en-US" sz="1800" dirty="0" err="1" smtClean="0">
                <a:solidFill>
                  <a:srgbClr val="7030A0"/>
                </a:solidFill>
              </a:rPr>
              <a:t>Tabl</a:t>
            </a:r>
            <a:r>
              <a:rPr lang="tr-TR" sz="1800" dirty="0" smtClean="0">
                <a:solidFill>
                  <a:srgbClr val="7030A0"/>
                </a:solidFill>
              </a:rPr>
              <a:t>osu</a:t>
            </a:r>
            <a:endParaRPr lang="en-US" sz="1800" dirty="0">
              <a:solidFill>
                <a:srgbClr val="7030A0"/>
              </a:solidFill>
            </a:endParaRPr>
          </a:p>
        </p:txBody>
      </p:sp>
      <p:sp>
        <p:nvSpPr>
          <p:cNvPr id="11" name="Rectangle 26"/>
          <p:cNvSpPr>
            <a:spLocks noChangeArrowheads="1"/>
          </p:cNvSpPr>
          <p:nvPr/>
        </p:nvSpPr>
        <p:spPr bwMode="auto">
          <a:xfrm>
            <a:off x="685800" y="990600"/>
            <a:ext cx="1828800" cy="381000"/>
          </a:xfrm>
          <a:prstGeom prst="rect">
            <a:avLst/>
          </a:prstGeom>
          <a:noFill/>
          <a:ln w="9525">
            <a:solidFill>
              <a:schemeClr val="tx1"/>
            </a:solidFill>
            <a:miter lim="800000"/>
            <a:headEnd/>
            <a:tailEnd/>
          </a:ln>
          <a:effectLst>
            <a:glow rad="139700">
              <a:schemeClr val="accent1">
                <a:satMod val="175000"/>
                <a:alpha val="40000"/>
              </a:schemeClr>
            </a:glow>
          </a:effectLst>
        </p:spPr>
        <p:txBody>
          <a:bodyPr wrap="none" anchor="ctr"/>
          <a:lstStyle/>
          <a:p>
            <a:pPr algn="ctr"/>
            <a:r>
              <a:rPr lang="tr-TR" sz="1800" dirty="0" smtClean="0">
                <a:solidFill>
                  <a:srgbClr val="7030A0"/>
                </a:solidFill>
              </a:rPr>
              <a:t>Kaynak Program</a:t>
            </a:r>
            <a:endParaRPr lang="en-US" sz="1800" dirty="0">
              <a:solidFill>
                <a:srgbClr val="7030A0"/>
              </a:solidFill>
            </a:endParaRPr>
          </a:p>
        </p:txBody>
      </p:sp>
      <p:sp>
        <p:nvSpPr>
          <p:cNvPr id="12" name="AutoShape 29"/>
          <p:cNvSpPr>
            <a:spLocks noChangeArrowheads="1"/>
          </p:cNvSpPr>
          <p:nvPr/>
        </p:nvSpPr>
        <p:spPr bwMode="auto">
          <a:xfrm>
            <a:off x="609600" y="3276600"/>
            <a:ext cx="1752600" cy="609600"/>
          </a:xfrm>
          <a:prstGeom prst="roundRect">
            <a:avLst>
              <a:gd name="adj" fmla="val 16667"/>
            </a:avLst>
          </a:prstGeom>
          <a:noFill/>
          <a:ln w="9525">
            <a:solidFill>
              <a:schemeClr val="tx1"/>
            </a:solidFill>
            <a:round/>
            <a:headEnd/>
            <a:tailEnd/>
          </a:ln>
          <a:effectLst>
            <a:glow rad="139700">
              <a:schemeClr val="accent1">
                <a:satMod val="175000"/>
                <a:alpha val="40000"/>
              </a:schemeClr>
            </a:glow>
          </a:effectLst>
        </p:spPr>
        <p:txBody>
          <a:bodyPr wrap="none" anchor="ctr"/>
          <a:lstStyle/>
          <a:p>
            <a:pPr algn="ctr"/>
            <a:r>
              <a:rPr lang="tr-TR" sz="1800" dirty="0" err="1" smtClean="0">
                <a:solidFill>
                  <a:srgbClr val="7030A0"/>
                </a:solidFill>
              </a:rPr>
              <a:t>Ko</a:t>
            </a:r>
            <a:r>
              <a:rPr lang="en-US" sz="1800" dirty="0" smtClean="0">
                <a:solidFill>
                  <a:srgbClr val="7030A0"/>
                </a:solidFill>
              </a:rPr>
              <a:t>d</a:t>
            </a:r>
            <a:r>
              <a:rPr lang="en-US" sz="1800" dirty="0">
                <a:solidFill>
                  <a:srgbClr val="7030A0"/>
                </a:solidFill>
              </a:rPr>
              <a:t/>
            </a:r>
            <a:br>
              <a:rPr lang="en-US" sz="1800" dirty="0">
                <a:solidFill>
                  <a:srgbClr val="7030A0"/>
                </a:solidFill>
              </a:rPr>
            </a:br>
            <a:r>
              <a:rPr lang="en-US" sz="1800" dirty="0" err="1" smtClean="0">
                <a:solidFill>
                  <a:srgbClr val="7030A0"/>
                </a:solidFill>
              </a:rPr>
              <a:t>Optimiza</a:t>
            </a:r>
            <a:r>
              <a:rPr lang="tr-TR" sz="1800" dirty="0" err="1" smtClean="0">
                <a:solidFill>
                  <a:srgbClr val="7030A0"/>
                </a:solidFill>
              </a:rPr>
              <a:t>sy</a:t>
            </a:r>
            <a:r>
              <a:rPr lang="en-US" sz="1800" dirty="0" smtClean="0">
                <a:solidFill>
                  <a:srgbClr val="7030A0"/>
                </a:solidFill>
              </a:rPr>
              <a:t>on</a:t>
            </a:r>
            <a:r>
              <a:rPr lang="tr-TR" sz="1800" dirty="0" smtClean="0">
                <a:solidFill>
                  <a:srgbClr val="7030A0"/>
                </a:solidFill>
              </a:rPr>
              <a:t>u</a:t>
            </a:r>
            <a:endParaRPr lang="en-US" sz="1800" dirty="0">
              <a:solidFill>
                <a:srgbClr val="7030A0"/>
              </a:solidFill>
            </a:endParaRPr>
          </a:p>
        </p:txBody>
      </p:sp>
      <p:sp>
        <p:nvSpPr>
          <p:cNvPr id="13" name="AutoShape 30"/>
          <p:cNvSpPr>
            <a:spLocks noChangeArrowheads="1"/>
          </p:cNvSpPr>
          <p:nvPr/>
        </p:nvSpPr>
        <p:spPr bwMode="auto">
          <a:xfrm>
            <a:off x="6781800" y="3352800"/>
            <a:ext cx="1600200" cy="609600"/>
          </a:xfrm>
          <a:prstGeom prst="roundRect">
            <a:avLst>
              <a:gd name="adj" fmla="val 16667"/>
            </a:avLst>
          </a:prstGeom>
          <a:noFill/>
          <a:ln w="9525">
            <a:solidFill>
              <a:schemeClr val="tx1"/>
            </a:solidFill>
            <a:round/>
            <a:headEnd/>
            <a:tailEnd/>
          </a:ln>
          <a:effectLst>
            <a:glow rad="139700">
              <a:schemeClr val="accent1">
                <a:satMod val="175000"/>
                <a:alpha val="40000"/>
              </a:schemeClr>
            </a:glow>
          </a:effectLst>
        </p:spPr>
        <p:txBody>
          <a:bodyPr wrap="none" anchor="ctr"/>
          <a:lstStyle/>
          <a:p>
            <a:pPr algn="ctr"/>
            <a:r>
              <a:rPr lang="en-US" sz="1800" dirty="0" err="1" smtClean="0">
                <a:solidFill>
                  <a:srgbClr val="7030A0"/>
                </a:solidFill>
              </a:rPr>
              <a:t>Semanti</a:t>
            </a:r>
            <a:r>
              <a:rPr lang="tr-TR" sz="1800" dirty="0" smtClean="0">
                <a:solidFill>
                  <a:srgbClr val="7030A0"/>
                </a:solidFill>
              </a:rPr>
              <a:t>k</a:t>
            </a:r>
            <a:r>
              <a:rPr lang="en-US" sz="1800" dirty="0">
                <a:solidFill>
                  <a:srgbClr val="7030A0"/>
                </a:solidFill>
              </a:rPr>
              <a:t/>
            </a:r>
            <a:br>
              <a:rPr lang="en-US" sz="1800" dirty="0">
                <a:solidFill>
                  <a:srgbClr val="7030A0"/>
                </a:solidFill>
              </a:rPr>
            </a:br>
            <a:r>
              <a:rPr lang="en-US" sz="1800" dirty="0" err="1" smtClean="0">
                <a:solidFill>
                  <a:srgbClr val="7030A0"/>
                </a:solidFill>
              </a:rPr>
              <a:t>Anali</a:t>
            </a:r>
            <a:r>
              <a:rPr lang="tr-TR" sz="1800" dirty="0" smtClean="0">
                <a:solidFill>
                  <a:srgbClr val="7030A0"/>
                </a:solidFill>
              </a:rPr>
              <a:t>z</a:t>
            </a:r>
            <a:endParaRPr lang="en-US" sz="1800" dirty="0">
              <a:solidFill>
                <a:srgbClr val="7030A0"/>
              </a:solidFill>
            </a:endParaRPr>
          </a:p>
        </p:txBody>
      </p:sp>
      <p:sp>
        <p:nvSpPr>
          <p:cNvPr id="14" name="AutoShape 31"/>
          <p:cNvSpPr>
            <a:spLocks noChangeArrowheads="1"/>
          </p:cNvSpPr>
          <p:nvPr/>
        </p:nvSpPr>
        <p:spPr bwMode="auto">
          <a:xfrm>
            <a:off x="6781800" y="4800600"/>
            <a:ext cx="1600200" cy="685800"/>
          </a:xfrm>
          <a:prstGeom prst="roundRect">
            <a:avLst>
              <a:gd name="adj" fmla="val 16667"/>
            </a:avLst>
          </a:prstGeom>
          <a:noFill/>
          <a:ln w="9525">
            <a:solidFill>
              <a:schemeClr val="tx1"/>
            </a:solidFill>
            <a:round/>
            <a:headEnd/>
            <a:tailEnd/>
          </a:ln>
          <a:effectLst>
            <a:glow rad="139700">
              <a:schemeClr val="accent1">
                <a:satMod val="175000"/>
                <a:alpha val="40000"/>
              </a:schemeClr>
            </a:glow>
          </a:effectLst>
        </p:spPr>
        <p:txBody>
          <a:bodyPr wrap="none" anchor="ctr"/>
          <a:lstStyle/>
          <a:p>
            <a:pPr algn="ctr"/>
            <a:r>
              <a:rPr lang="tr-TR" sz="1800" dirty="0" smtClean="0">
                <a:solidFill>
                  <a:srgbClr val="7030A0"/>
                </a:solidFill>
              </a:rPr>
              <a:t>Yükleyici</a:t>
            </a:r>
            <a:r>
              <a:rPr lang="en-US" sz="1800" dirty="0" smtClean="0">
                <a:solidFill>
                  <a:srgbClr val="7030A0"/>
                </a:solidFill>
              </a:rPr>
              <a:t> </a:t>
            </a:r>
            <a:r>
              <a:rPr lang="en-US" sz="1800" dirty="0">
                <a:solidFill>
                  <a:srgbClr val="7030A0"/>
                </a:solidFill>
              </a:rPr>
              <a:t>/ </a:t>
            </a:r>
            <a:endParaRPr lang="tr-TR" sz="1800" dirty="0" smtClean="0">
              <a:solidFill>
                <a:srgbClr val="7030A0"/>
              </a:solidFill>
            </a:endParaRPr>
          </a:p>
          <a:p>
            <a:pPr algn="ctr"/>
            <a:r>
              <a:rPr lang="tr-TR" sz="1800" dirty="0" smtClean="0">
                <a:solidFill>
                  <a:srgbClr val="7030A0"/>
                </a:solidFill>
              </a:rPr>
              <a:t>Bağlayıcı</a:t>
            </a:r>
            <a:endParaRPr lang="en-US" sz="1800" dirty="0">
              <a:solidFill>
                <a:srgbClr val="7030A0"/>
              </a:solidFill>
            </a:endParaRPr>
          </a:p>
        </p:txBody>
      </p:sp>
      <p:sp>
        <p:nvSpPr>
          <p:cNvPr id="15" name="AutoShape 32"/>
          <p:cNvSpPr>
            <a:spLocks noChangeArrowheads="1"/>
          </p:cNvSpPr>
          <p:nvPr/>
        </p:nvSpPr>
        <p:spPr bwMode="auto">
          <a:xfrm>
            <a:off x="685800" y="4953000"/>
            <a:ext cx="1600200" cy="609600"/>
          </a:xfrm>
          <a:prstGeom prst="roundRect">
            <a:avLst>
              <a:gd name="adj" fmla="val 16667"/>
            </a:avLst>
          </a:prstGeom>
          <a:noFill/>
          <a:ln w="9525">
            <a:solidFill>
              <a:schemeClr val="tx1"/>
            </a:solidFill>
            <a:round/>
            <a:headEnd/>
            <a:tailEnd/>
          </a:ln>
          <a:effectLst>
            <a:glow rad="139700">
              <a:schemeClr val="accent1">
                <a:satMod val="175000"/>
                <a:alpha val="40000"/>
              </a:schemeClr>
            </a:glow>
          </a:effectLst>
        </p:spPr>
        <p:txBody>
          <a:bodyPr wrap="none" anchor="ctr"/>
          <a:lstStyle/>
          <a:p>
            <a:pPr algn="ctr"/>
            <a:r>
              <a:rPr lang="tr-TR" sz="1800" dirty="0" smtClean="0">
                <a:solidFill>
                  <a:srgbClr val="7030A0"/>
                </a:solidFill>
              </a:rPr>
              <a:t>K</a:t>
            </a:r>
            <a:r>
              <a:rPr lang="en-US" sz="1800" dirty="0" err="1" smtClean="0">
                <a:solidFill>
                  <a:srgbClr val="7030A0"/>
                </a:solidFill>
              </a:rPr>
              <a:t>od</a:t>
            </a:r>
            <a:r>
              <a:rPr lang="en-US" sz="1800" dirty="0">
                <a:solidFill>
                  <a:srgbClr val="7030A0"/>
                </a:solidFill>
              </a:rPr>
              <a:t/>
            </a:r>
            <a:br>
              <a:rPr lang="en-US" sz="1800" dirty="0">
                <a:solidFill>
                  <a:srgbClr val="7030A0"/>
                </a:solidFill>
              </a:rPr>
            </a:br>
            <a:r>
              <a:rPr lang="tr-TR" sz="1800" dirty="0" smtClean="0">
                <a:solidFill>
                  <a:srgbClr val="7030A0"/>
                </a:solidFill>
              </a:rPr>
              <a:t>Üretimi</a:t>
            </a:r>
            <a:endParaRPr lang="en-US" sz="1800" dirty="0">
              <a:solidFill>
                <a:srgbClr val="7030A0"/>
              </a:solidFill>
            </a:endParaRPr>
          </a:p>
        </p:txBody>
      </p:sp>
      <p:sp>
        <p:nvSpPr>
          <p:cNvPr id="16" name="AutoShape 33"/>
          <p:cNvSpPr>
            <a:spLocks noChangeArrowheads="1"/>
          </p:cNvSpPr>
          <p:nvPr/>
        </p:nvSpPr>
        <p:spPr bwMode="auto">
          <a:xfrm>
            <a:off x="3048000" y="6248400"/>
            <a:ext cx="1600200" cy="381000"/>
          </a:xfrm>
          <a:prstGeom prst="roundRect">
            <a:avLst>
              <a:gd name="adj" fmla="val 16667"/>
            </a:avLst>
          </a:prstGeom>
          <a:noFill/>
          <a:ln w="9525">
            <a:solidFill>
              <a:schemeClr val="tx1"/>
            </a:solidFill>
            <a:round/>
            <a:headEnd/>
            <a:tailEnd/>
          </a:ln>
          <a:effectLst>
            <a:glow rad="139700">
              <a:schemeClr val="accent1">
                <a:satMod val="175000"/>
                <a:alpha val="40000"/>
              </a:schemeClr>
            </a:glow>
          </a:effectLst>
        </p:spPr>
        <p:txBody>
          <a:bodyPr wrap="none" anchor="ctr"/>
          <a:lstStyle/>
          <a:p>
            <a:pPr algn="ctr"/>
            <a:r>
              <a:rPr lang="tr-TR" sz="1800" dirty="0" smtClean="0">
                <a:solidFill>
                  <a:srgbClr val="7030A0"/>
                </a:solidFill>
              </a:rPr>
              <a:t>Bilgisayar</a:t>
            </a:r>
            <a:endParaRPr lang="en-US" sz="1800" dirty="0">
              <a:solidFill>
                <a:srgbClr val="7030A0"/>
              </a:solidFill>
            </a:endParaRPr>
          </a:p>
        </p:txBody>
      </p:sp>
      <p:sp>
        <p:nvSpPr>
          <p:cNvPr id="17" name="AutoShape 34"/>
          <p:cNvSpPr>
            <a:spLocks noChangeArrowheads="1"/>
          </p:cNvSpPr>
          <p:nvPr/>
        </p:nvSpPr>
        <p:spPr bwMode="auto">
          <a:xfrm>
            <a:off x="685800" y="1905000"/>
            <a:ext cx="1752600" cy="609600"/>
          </a:xfrm>
          <a:prstGeom prst="roundRect">
            <a:avLst>
              <a:gd name="adj" fmla="val 16667"/>
            </a:avLst>
          </a:prstGeom>
          <a:noFill/>
          <a:ln w="9525">
            <a:solidFill>
              <a:schemeClr val="tx1"/>
            </a:solidFill>
            <a:round/>
            <a:headEnd/>
            <a:tailEnd/>
          </a:ln>
          <a:effectLst>
            <a:glow rad="139700">
              <a:schemeClr val="accent1">
                <a:satMod val="175000"/>
                <a:alpha val="40000"/>
              </a:schemeClr>
            </a:glow>
          </a:effectLst>
        </p:spPr>
        <p:txBody>
          <a:bodyPr wrap="none" anchor="ctr"/>
          <a:lstStyle/>
          <a:p>
            <a:pPr algn="ctr"/>
            <a:r>
              <a:rPr lang="en-US" sz="1800" dirty="0">
                <a:solidFill>
                  <a:srgbClr val="7030A0"/>
                </a:solidFill>
              </a:rPr>
              <a:t>Lexical </a:t>
            </a:r>
            <a:r>
              <a:rPr lang="en-US" sz="1800" dirty="0" err="1" smtClean="0">
                <a:solidFill>
                  <a:srgbClr val="7030A0"/>
                </a:solidFill>
              </a:rPr>
              <a:t>Anali</a:t>
            </a:r>
            <a:r>
              <a:rPr lang="tr-TR" sz="1800" dirty="0" smtClean="0">
                <a:solidFill>
                  <a:srgbClr val="7030A0"/>
                </a:solidFill>
              </a:rPr>
              <a:t>z</a:t>
            </a:r>
            <a:r>
              <a:rPr lang="en-US" sz="1800" dirty="0">
                <a:solidFill>
                  <a:srgbClr val="7030A0"/>
                </a:solidFill>
              </a:rPr>
              <a:t/>
            </a:r>
            <a:br>
              <a:rPr lang="en-US" sz="1800" dirty="0">
                <a:solidFill>
                  <a:srgbClr val="7030A0"/>
                </a:solidFill>
              </a:rPr>
            </a:br>
            <a:r>
              <a:rPr lang="en-US" sz="1800" dirty="0" smtClean="0">
                <a:solidFill>
                  <a:srgbClr val="7030A0"/>
                </a:solidFill>
              </a:rPr>
              <a:t>(</a:t>
            </a:r>
            <a:r>
              <a:rPr lang="tr-TR" sz="1800" dirty="0" smtClean="0">
                <a:solidFill>
                  <a:srgbClr val="7030A0"/>
                </a:solidFill>
              </a:rPr>
              <a:t>tarama</a:t>
            </a:r>
            <a:r>
              <a:rPr lang="en-US" sz="1800" dirty="0" smtClean="0">
                <a:solidFill>
                  <a:srgbClr val="7030A0"/>
                </a:solidFill>
              </a:rPr>
              <a:t>)</a:t>
            </a:r>
            <a:endParaRPr lang="en-US" sz="1800" dirty="0">
              <a:solidFill>
                <a:srgbClr val="7030A0"/>
              </a:solidFill>
            </a:endParaRPr>
          </a:p>
        </p:txBody>
      </p:sp>
      <p:sp>
        <p:nvSpPr>
          <p:cNvPr id="18" name="AutoShape 35"/>
          <p:cNvSpPr>
            <a:spLocks noChangeArrowheads="1"/>
          </p:cNvSpPr>
          <p:nvPr/>
        </p:nvSpPr>
        <p:spPr bwMode="auto">
          <a:xfrm>
            <a:off x="6629400" y="1905000"/>
            <a:ext cx="1981200" cy="609600"/>
          </a:xfrm>
          <a:prstGeom prst="roundRect">
            <a:avLst>
              <a:gd name="adj" fmla="val 16667"/>
            </a:avLst>
          </a:prstGeom>
          <a:noFill/>
          <a:ln w="9525">
            <a:solidFill>
              <a:schemeClr val="tx1"/>
            </a:solidFill>
            <a:round/>
            <a:headEnd/>
            <a:tailEnd/>
          </a:ln>
          <a:effectLst>
            <a:glow rad="139700">
              <a:schemeClr val="accent1">
                <a:satMod val="175000"/>
                <a:alpha val="40000"/>
              </a:schemeClr>
            </a:glow>
          </a:effectLst>
        </p:spPr>
        <p:txBody>
          <a:bodyPr wrap="none" anchor="ctr"/>
          <a:lstStyle/>
          <a:p>
            <a:pPr algn="ctr"/>
            <a:r>
              <a:rPr lang="en-US" sz="1800" dirty="0">
                <a:solidFill>
                  <a:srgbClr val="7030A0"/>
                </a:solidFill>
              </a:rPr>
              <a:t>Syntactic </a:t>
            </a:r>
            <a:r>
              <a:rPr lang="en-US" sz="1800" dirty="0" err="1" smtClean="0">
                <a:solidFill>
                  <a:srgbClr val="7030A0"/>
                </a:solidFill>
              </a:rPr>
              <a:t>Anali</a:t>
            </a:r>
            <a:r>
              <a:rPr lang="tr-TR" sz="1800" dirty="0" smtClean="0">
                <a:solidFill>
                  <a:srgbClr val="7030A0"/>
                </a:solidFill>
              </a:rPr>
              <a:t>z</a:t>
            </a:r>
            <a:r>
              <a:rPr lang="en-US" sz="1800" dirty="0">
                <a:solidFill>
                  <a:srgbClr val="7030A0"/>
                </a:solidFill>
              </a:rPr>
              <a:t/>
            </a:r>
            <a:br>
              <a:rPr lang="en-US" sz="1800" dirty="0">
                <a:solidFill>
                  <a:srgbClr val="7030A0"/>
                </a:solidFill>
              </a:rPr>
            </a:br>
            <a:r>
              <a:rPr lang="en-US" sz="1800" dirty="0" smtClean="0">
                <a:solidFill>
                  <a:srgbClr val="7030A0"/>
                </a:solidFill>
              </a:rPr>
              <a:t>(</a:t>
            </a:r>
            <a:r>
              <a:rPr lang="tr-TR" sz="1800" dirty="0" smtClean="0">
                <a:solidFill>
                  <a:srgbClr val="7030A0"/>
                </a:solidFill>
              </a:rPr>
              <a:t>ayrıştırma</a:t>
            </a:r>
            <a:r>
              <a:rPr lang="en-US" sz="1800" dirty="0" smtClean="0">
                <a:solidFill>
                  <a:srgbClr val="7030A0"/>
                </a:solidFill>
              </a:rPr>
              <a:t>)</a:t>
            </a:r>
            <a:endParaRPr lang="en-US" sz="1800" dirty="0">
              <a:solidFill>
                <a:srgbClr val="7030A0"/>
              </a:solidFill>
            </a:endParaRPr>
          </a:p>
        </p:txBody>
      </p:sp>
      <p:sp>
        <p:nvSpPr>
          <p:cNvPr id="19" name="Line 36"/>
          <p:cNvSpPr>
            <a:spLocks noChangeShapeType="1"/>
          </p:cNvSpPr>
          <p:nvPr/>
        </p:nvSpPr>
        <p:spPr bwMode="auto">
          <a:xfrm>
            <a:off x="1676400" y="3886200"/>
            <a:ext cx="0" cy="228600"/>
          </a:xfrm>
          <a:prstGeom prst="line">
            <a:avLst/>
          </a:prstGeom>
          <a:noFill/>
          <a:ln w="19050">
            <a:solidFill>
              <a:schemeClr val="tx1"/>
            </a:solidFill>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20" name="Line 37"/>
          <p:cNvSpPr>
            <a:spLocks noChangeShapeType="1"/>
          </p:cNvSpPr>
          <p:nvPr/>
        </p:nvSpPr>
        <p:spPr bwMode="auto">
          <a:xfrm>
            <a:off x="1524000" y="1371600"/>
            <a:ext cx="0" cy="533400"/>
          </a:xfrm>
          <a:prstGeom prst="line">
            <a:avLst/>
          </a:prstGeom>
          <a:noFill/>
          <a:ln w="19050">
            <a:solidFill>
              <a:schemeClr val="tx1"/>
            </a:solidFill>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21" name="Line 38"/>
          <p:cNvSpPr>
            <a:spLocks noChangeShapeType="1"/>
          </p:cNvSpPr>
          <p:nvPr/>
        </p:nvSpPr>
        <p:spPr bwMode="auto">
          <a:xfrm>
            <a:off x="1524000" y="2514600"/>
            <a:ext cx="0" cy="228600"/>
          </a:xfrm>
          <a:prstGeom prst="line">
            <a:avLst/>
          </a:prstGeom>
          <a:noFill/>
          <a:ln w="19050">
            <a:solidFill>
              <a:schemeClr val="tx1"/>
            </a:solidFill>
            <a:prstDash val="sysDot"/>
            <a:round/>
            <a:headEnd/>
            <a:tailEnd/>
          </a:ln>
          <a:effectLst>
            <a:glow rad="139700">
              <a:schemeClr val="accent1">
                <a:satMod val="175000"/>
                <a:alpha val="40000"/>
              </a:schemeClr>
            </a:glow>
          </a:effectLst>
        </p:spPr>
        <p:txBody>
          <a:bodyPr/>
          <a:lstStyle/>
          <a:p>
            <a:endParaRPr lang="tr-TR">
              <a:solidFill>
                <a:srgbClr val="7030A0"/>
              </a:solidFill>
            </a:endParaRPr>
          </a:p>
        </p:txBody>
      </p:sp>
      <p:sp>
        <p:nvSpPr>
          <p:cNvPr id="22" name="Line 39"/>
          <p:cNvSpPr>
            <a:spLocks noChangeShapeType="1"/>
          </p:cNvSpPr>
          <p:nvPr/>
        </p:nvSpPr>
        <p:spPr bwMode="auto">
          <a:xfrm>
            <a:off x="1524000" y="2743200"/>
            <a:ext cx="2209800" cy="0"/>
          </a:xfrm>
          <a:prstGeom prst="line">
            <a:avLst/>
          </a:prstGeom>
          <a:noFill/>
          <a:ln w="19050">
            <a:solidFill>
              <a:schemeClr val="tx1"/>
            </a:solidFill>
            <a:prstDash val="sysDot"/>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23" name="Line 40"/>
          <p:cNvSpPr>
            <a:spLocks noChangeShapeType="1"/>
          </p:cNvSpPr>
          <p:nvPr/>
        </p:nvSpPr>
        <p:spPr bwMode="auto">
          <a:xfrm>
            <a:off x="5638800" y="2209800"/>
            <a:ext cx="990600" cy="0"/>
          </a:xfrm>
          <a:prstGeom prst="line">
            <a:avLst/>
          </a:prstGeom>
          <a:noFill/>
          <a:ln w="19050">
            <a:solidFill>
              <a:schemeClr val="tx1"/>
            </a:solidFill>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24" name="Line 41"/>
          <p:cNvSpPr>
            <a:spLocks noChangeShapeType="1"/>
          </p:cNvSpPr>
          <p:nvPr/>
        </p:nvSpPr>
        <p:spPr bwMode="auto">
          <a:xfrm>
            <a:off x="7620000" y="2514600"/>
            <a:ext cx="0" cy="228600"/>
          </a:xfrm>
          <a:prstGeom prst="line">
            <a:avLst/>
          </a:prstGeom>
          <a:noFill/>
          <a:ln w="19050">
            <a:solidFill>
              <a:schemeClr val="tx1"/>
            </a:solidFill>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25" name="Line 43"/>
          <p:cNvSpPr>
            <a:spLocks noChangeShapeType="1"/>
          </p:cNvSpPr>
          <p:nvPr/>
        </p:nvSpPr>
        <p:spPr bwMode="auto">
          <a:xfrm>
            <a:off x="5638800" y="2743200"/>
            <a:ext cx="1219200" cy="0"/>
          </a:xfrm>
          <a:prstGeom prst="line">
            <a:avLst/>
          </a:prstGeom>
          <a:noFill/>
          <a:ln w="19050">
            <a:solidFill>
              <a:schemeClr val="tx1"/>
            </a:solidFill>
            <a:prstDash val="sysDot"/>
            <a:round/>
            <a:headEnd/>
            <a:tailEnd/>
          </a:ln>
          <a:effectLst>
            <a:glow rad="139700">
              <a:schemeClr val="accent1">
                <a:satMod val="175000"/>
                <a:alpha val="40000"/>
              </a:schemeClr>
            </a:glow>
          </a:effectLst>
        </p:spPr>
        <p:txBody>
          <a:bodyPr/>
          <a:lstStyle/>
          <a:p>
            <a:endParaRPr lang="tr-TR">
              <a:solidFill>
                <a:srgbClr val="7030A0"/>
              </a:solidFill>
            </a:endParaRPr>
          </a:p>
        </p:txBody>
      </p:sp>
      <p:sp>
        <p:nvSpPr>
          <p:cNvPr id="26" name="Line 44"/>
          <p:cNvSpPr>
            <a:spLocks noChangeShapeType="1"/>
          </p:cNvSpPr>
          <p:nvPr/>
        </p:nvSpPr>
        <p:spPr bwMode="auto">
          <a:xfrm>
            <a:off x="6858000" y="2743200"/>
            <a:ext cx="0" cy="609600"/>
          </a:xfrm>
          <a:prstGeom prst="line">
            <a:avLst/>
          </a:prstGeom>
          <a:noFill/>
          <a:ln w="19050">
            <a:solidFill>
              <a:schemeClr val="tx1"/>
            </a:solidFill>
            <a:prstDash val="sysDot"/>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27" name="Line 45"/>
          <p:cNvSpPr>
            <a:spLocks noChangeShapeType="1"/>
          </p:cNvSpPr>
          <p:nvPr/>
        </p:nvSpPr>
        <p:spPr bwMode="auto">
          <a:xfrm flipH="1">
            <a:off x="5638800" y="3657600"/>
            <a:ext cx="1143000" cy="0"/>
          </a:xfrm>
          <a:prstGeom prst="line">
            <a:avLst/>
          </a:prstGeom>
          <a:noFill/>
          <a:ln w="19050">
            <a:solidFill>
              <a:schemeClr val="tx1"/>
            </a:solidFill>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28" name="Line 46"/>
          <p:cNvSpPr>
            <a:spLocks noChangeShapeType="1"/>
          </p:cNvSpPr>
          <p:nvPr/>
        </p:nvSpPr>
        <p:spPr bwMode="auto">
          <a:xfrm>
            <a:off x="2286000" y="5257800"/>
            <a:ext cx="1371600" cy="0"/>
          </a:xfrm>
          <a:prstGeom prst="line">
            <a:avLst/>
          </a:prstGeom>
          <a:noFill/>
          <a:ln w="19050">
            <a:solidFill>
              <a:schemeClr val="tx1"/>
            </a:solidFill>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29" name="Line 47"/>
          <p:cNvSpPr>
            <a:spLocks noChangeShapeType="1"/>
          </p:cNvSpPr>
          <p:nvPr/>
        </p:nvSpPr>
        <p:spPr bwMode="auto">
          <a:xfrm>
            <a:off x="7543800" y="5486400"/>
            <a:ext cx="0" cy="304800"/>
          </a:xfrm>
          <a:prstGeom prst="line">
            <a:avLst/>
          </a:prstGeom>
          <a:noFill/>
          <a:ln w="19050">
            <a:solidFill>
              <a:schemeClr val="tx1"/>
            </a:solidFill>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30" name="Rectangle 48"/>
          <p:cNvSpPr>
            <a:spLocks noChangeArrowheads="1"/>
          </p:cNvSpPr>
          <p:nvPr/>
        </p:nvSpPr>
        <p:spPr bwMode="auto">
          <a:xfrm>
            <a:off x="304800" y="1752600"/>
            <a:ext cx="8534400" cy="3886200"/>
          </a:xfrm>
          <a:prstGeom prst="rect">
            <a:avLst/>
          </a:prstGeom>
          <a:noFill/>
          <a:ln w="28575">
            <a:solidFill>
              <a:schemeClr val="hlink"/>
            </a:solidFill>
            <a:miter lim="800000"/>
            <a:headEnd/>
            <a:tailEnd/>
          </a:ln>
          <a:effectLst>
            <a:glow rad="139700">
              <a:schemeClr val="accent1">
                <a:satMod val="175000"/>
                <a:alpha val="40000"/>
              </a:schemeClr>
            </a:glow>
          </a:effectLst>
        </p:spPr>
        <p:txBody>
          <a:bodyPr wrap="none" anchor="ctr"/>
          <a:lstStyle/>
          <a:p>
            <a:endParaRPr lang="tr-TR">
              <a:solidFill>
                <a:srgbClr val="7030A0"/>
              </a:solidFill>
            </a:endParaRPr>
          </a:p>
        </p:txBody>
      </p:sp>
      <p:sp>
        <p:nvSpPr>
          <p:cNvPr id="31" name="Line 49"/>
          <p:cNvSpPr>
            <a:spLocks noChangeShapeType="1"/>
          </p:cNvSpPr>
          <p:nvPr/>
        </p:nvSpPr>
        <p:spPr bwMode="auto">
          <a:xfrm flipH="1">
            <a:off x="3733800" y="6019800"/>
            <a:ext cx="2971800" cy="0"/>
          </a:xfrm>
          <a:prstGeom prst="line">
            <a:avLst/>
          </a:prstGeom>
          <a:noFill/>
          <a:ln w="19050">
            <a:solidFill>
              <a:schemeClr val="tx1"/>
            </a:solidFill>
            <a:round/>
            <a:headEnd/>
            <a:tailEnd/>
          </a:ln>
          <a:effectLst>
            <a:glow rad="139700">
              <a:schemeClr val="accent1">
                <a:satMod val="175000"/>
                <a:alpha val="40000"/>
              </a:schemeClr>
            </a:glow>
          </a:effectLst>
        </p:spPr>
        <p:txBody>
          <a:bodyPr/>
          <a:lstStyle/>
          <a:p>
            <a:endParaRPr lang="tr-TR">
              <a:solidFill>
                <a:srgbClr val="7030A0"/>
              </a:solidFill>
            </a:endParaRPr>
          </a:p>
        </p:txBody>
      </p:sp>
      <p:sp>
        <p:nvSpPr>
          <p:cNvPr id="32" name="Line 50"/>
          <p:cNvSpPr>
            <a:spLocks noChangeShapeType="1"/>
          </p:cNvSpPr>
          <p:nvPr/>
        </p:nvSpPr>
        <p:spPr bwMode="auto">
          <a:xfrm>
            <a:off x="3733800" y="6019800"/>
            <a:ext cx="0" cy="228600"/>
          </a:xfrm>
          <a:prstGeom prst="line">
            <a:avLst/>
          </a:prstGeom>
          <a:noFill/>
          <a:ln w="19050">
            <a:solidFill>
              <a:schemeClr val="tx1"/>
            </a:solidFill>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33" name="Line 51"/>
          <p:cNvSpPr>
            <a:spLocks noChangeShapeType="1"/>
          </p:cNvSpPr>
          <p:nvPr/>
        </p:nvSpPr>
        <p:spPr bwMode="auto">
          <a:xfrm>
            <a:off x="2514600" y="6477000"/>
            <a:ext cx="533400" cy="0"/>
          </a:xfrm>
          <a:prstGeom prst="line">
            <a:avLst/>
          </a:prstGeom>
          <a:noFill/>
          <a:ln w="19050">
            <a:solidFill>
              <a:schemeClr val="tx1"/>
            </a:solidFill>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34" name="Line 52"/>
          <p:cNvSpPr>
            <a:spLocks noChangeShapeType="1"/>
          </p:cNvSpPr>
          <p:nvPr/>
        </p:nvSpPr>
        <p:spPr bwMode="auto">
          <a:xfrm>
            <a:off x="4648200" y="6477000"/>
            <a:ext cx="533400" cy="0"/>
          </a:xfrm>
          <a:prstGeom prst="line">
            <a:avLst/>
          </a:prstGeom>
          <a:noFill/>
          <a:ln w="19050">
            <a:solidFill>
              <a:schemeClr val="tx1"/>
            </a:solidFill>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35" name="Text Box 53"/>
          <p:cNvSpPr txBox="1">
            <a:spLocks noChangeArrowheads="1"/>
          </p:cNvSpPr>
          <p:nvPr/>
        </p:nvSpPr>
        <p:spPr bwMode="auto">
          <a:xfrm>
            <a:off x="7620000" y="1371600"/>
            <a:ext cx="1149674" cy="327782"/>
          </a:xfrm>
          <a:prstGeom prst="rect">
            <a:avLst/>
          </a:prstGeom>
          <a:noFill/>
          <a:ln w="9525">
            <a:noFill/>
            <a:miter lim="800000"/>
            <a:headEnd/>
            <a:tailEnd/>
          </a:ln>
          <a:effectLst>
            <a:glow rad="139700">
              <a:schemeClr val="accent1">
                <a:satMod val="175000"/>
                <a:alpha val="40000"/>
              </a:schemeClr>
            </a:glow>
          </a:effectLst>
        </p:spPr>
        <p:txBody>
          <a:bodyPr wrap="none">
            <a:spAutoFit/>
          </a:bodyPr>
          <a:lstStyle/>
          <a:p>
            <a:r>
              <a:rPr lang="tr-TR" sz="1800" dirty="0" smtClean="0">
                <a:solidFill>
                  <a:schemeClr val="accent6">
                    <a:lumMod val="75000"/>
                  </a:schemeClr>
                </a:solidFill>
              </a:rPr>
              <a:t>Derleyici</a:t>
            </a:r>
            <a:endParaRPr lang="en-US" sz="1800" dirty="0">
              <a:solidFill>
                <a:schemeClr val="accent6">
                  <a:lumMod val="75000"/>
                </a:schemeClr>
              </a:solidFill>
            </a:endParaRPr>
          </a:p>
        </p:txBody>
      </p:sp>
      <p:sp>
        <p:nvSpPr>
          <p:cNvPr id="36" name="Rectangle 27"/>
          <p:cNvSpPr>
            <a:spLocks noChangeArrowheads="1"/>
          </p:cNvSpPr>
          <p:nvPr/>
        </p:nvSpPr>
        <p:spPr bwMode="auto">
          <a:xfrm>
            <a:off x="3733800" y="1981200"/>
            <a:ext cx="1905000" cy="381000"/>
          </a:xfrm>
          <a:prstGeom prst="rect">
            <a:avLst/>
          </a:prstGeom>
          <a:noFill/>
          <a:ln w="9525">
            <a:solidFill>
              <a:schemeClr val="tx1"/>
            </a:solidFill>
            <a:miter lim="800000"/>
            <a:headEnd/>
            <a:tailEnd/>
          </a:ln>
          <a:effectLst>
            <a:glow rad="139700">
              <a:schemeClr val="accent1">
                <a:satMod val="175000"/>
                <a:alpha val="40000"/>
              </a:schemeClr>
            </a:glow>
          </a:effectLst>
        </p:spPr>
        <p:txBody>
          <a:bodyPr wrap="none" anchor="ctr"/>
          <a:lstStyle/>
          <a:p>
            <a:pPr algn="ctr"/>
            <a:r>
              <a:rPr lang="en-US" sz="1800" dirty="0">
                <a:solidFill>
                  <a:srgbClr val="7030A0"/>
                </a:solidFill>
              </a:rPr>
              <a:t>Token </a:t>
            </a:r>
            <a:r>
              <a:rPr lang="tr-TR" sz="1800" dirty="0" smtClean="0">
                <a:solidFill>
                  <a:srgbClr val="7030A0"/>
                </a:solidFill>
              </a:rPr>
              <a:t>Sırası</a:t>
            </a:r>
            <a:endParaRPr lang="en-US" sz="1800" dirty="0">
              <a:solidFill>
                <a:srgbClr val="7030A0"/>
              </a:solidFill>
            </a:endParaRPr>
          </a:p>
        </p:txBody>
      </p:sp>
      <p:sp>
        <p:nvSpPr>
          <p:cNvPr id="37" name="Line 54"/>
          <p:cNvSpPr>
            <a:spLocks noChangeShapeType="1"/>
          </p:cNvSpPr>
          <p:nvPr/>
        </p:nvSpPr>
        <p:spPr bwMode="auto">
          <a:xfrm>
            <a:off x="2438400" y="2209800"/>
            <a:ext cx="1295400" cy="0"/>
          </a:xfrm>
          <a:prstGeom prst="line">
            <a:avLst/>
          </a:prstGeom>
          <a:noFill/>
          <a:ln w="19050">
            <a:solidFill>
              <a:schemeClr val="tx1"/>
            </a:solidFill>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38" name="Line 55"/>
          <p:cNvSpPr>
            <a:spLocks noChangeShapeType="1"/>
          </p:cNvSpPr>
          <p:nvPr/>
        </p:nvSpPr>
        <p:spPr bwMode="auto">
          <a:xfrm>
            <a:off x="7620000" y="3124200"/>
            <a:ext cx="0" cy="228600"/>
          </a:xfrm>
          <a:prstGeom prst="line">
            <a:avLst/>
          </a:prstGeom>
          <a:noFill/>
          <a:ln w="19050">
            <a:solidFill>
              <a:schemeClr val="tx1"/>
            </a:solidFill>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39" name="Rectangle 24"/>
          <p:cNvSpPr>
            <a:spLocks noChangeArrowheads="1"/>
          </p:cNvSpPr>
          <p:nvPr/>
        </p:nvSpPr>
        <p:spPr bwMode="auto">
          <a:xfrm>
            <a:off x="3657600" y="3352800"/>
            <a:ext cx="1981200" cy="609600"/>
          </a:xfrm>
          <a:prstGeom prst="rect">
            <a:avLst/>
          </a:prstGeom>
          <a:noFill/>
          <a:ln w="9525">
            <a:solidFill>
              <a:schemeClr val="tx1"/>
            </a:solidFill>
            <a:miter lim="800000"/>
            <a:headEnd/>
            <a:tailEnd/>
          </a:ln>
          <a:effectLst>
            <a:glow rad="139700">
              <a:schemeClr val="accent1">
                <a:satMod val="175000"/>
                <a:alpha val="40000"/>
              </a:schemeClr>
            </a:glow>
          </a:effectLst>
        </p:spPr>
        <p:txBody>
          <a:bodyPr wrap="none" anchor="ctr"/>
          <a:lstStyle/>
          <a:p>
            <a:pPr algn="ctr"/>
            <a:r>
              <a:rPr lang="tr-TR" sz="1800" dirty="0" smtClean="0">
                <a:solidFill>
                  <a:srgbClr val="7030A0"/>
                </a:solidFill>
              </a:rPr>
              <a:t>Soyut </a:t>
            </a:r>
            <a:r>
              <a:rPr lang="en-US" sz="1800" dirty="0" smtClean="0">
                <a:solidFill>
                  <a:srgbClr val="7030A0"/>
                </a:solidFill>
              </a:rPr>
              <a:t>Program</a:t>
            </a:r>
            <a:r>
              <a:rPr lang="en-US" sz="1800" dirty="0">
                <a:solidFill>
                  <a:srgbClr val="7030A0"/>
                </a:solidFill>
              </a:rPr>
              <a:t/>
            </a:r>
            <a:br>
              <a:rPr lang="en-US" sz="1800" dirty="0">
                <a:solidFill>
                  <a:srgbClr val="7030A0"/>
                </a:solidFill>
              </a:rPr>
            </a:br>
            <a:r>
              <a:rPr lang="en-US" sz="1800" dirty="0" smtClean="0">
                <a:solidFill>
                  <a:srgbClr val="7030A0"/>
                </a:solidFill>
              </a:rPr>
              <a:t>(</a:t>
            </a:r>
            <a:r>
              <a:rPr lang="tr-TR" sz="1800" dirty="0" smtClean="0">
                <a:solidFill>
                  <a:srgbClr val="7030A0"/>
                </a:solidFill>
              </a:rPr>
              <a:t>Ara kod</a:t>
            </a:r>
            <a:r>
              <a:rPr lang="en-US" sz="1800" dirty="0" smtClean="0">
                <a:solidFill>
                  <a:srgbClr val="7030A0"/>
                </a:solidFill>
              </a:rPr>
              <a:t>)</a:t>
            </a:r>
            <a:endParaRPr lang="en-US" sz="1800" dirty="0">
              <a:solidFill>
                <a:srgbClr val="7030A0"/>
              </a:solidFill>
            </a:endParaRPr>
          </a:p>
        </p:txBody>
      </p:sp>
      <p:sp>
        <p:nvSpPr>
          <p:cNvPr id="40" name="Rectangle 21"/>
          <p:cNvSpPr>
            <a:spLocks noChangeArrowheads="1"/>
          </p:cNvSpPr>
          <p:nvPr/>
        </p:nvSpPr>
        <p:spPr bwMode="auto">
          <a:xfrm>
            <a:off x="3657600" y="4953000"/>
            <a:ext cx="1828800" cy="609600"/>
          </a:xfrm>
          <a:prstGeom prst="rect">
            <a:avLst/>
          </a:prstGeom>
          <a:noFill/>
          <a:ln w="9525">
            <a:solidFill>
              <a:schemeClr val="tx1"/>
            </a:solidFill>
            <a:miter lim="800000"/>
            <a:headEnd/>
            <a:tailEnd/>
          </a:ln>
          <a:effectLst>
            <a:glow rad="139700">
              <a:schemeClr val="accent1">
                <a:satMod val="175000"/>
                <a:alpha val="40000"/>
              </a:schemeClr>
            </a:glow>
          </a:effectLst>
        </p:spPr>
        <p:txBody>
          <a:bodyPr wrap="none" anchor="ctr"/>
          <a:lstStyle/>
          <a:p>
            <a:pPr algn="ctr"/>
            <a:r>
              <a:rPr lang="en-US" sz="1800" dirty="0">
                <a:solidFill>
                  <a:srgbClr val="7030A0"/>
                </a:solidFill>
              </a:rPr>
              <a:t>Object Program</a:t>
            </a:r>
            <a:br>
              <a:rPr lang="en-US" sz="1800" dirty="0">
                <a:solidFill>
                  <a:srgbClr val="7030A0"/>
                </a:solidFill>
              </a:rPr>
            </a:br>
            <a:r>
              <a:rPr lang="en-US" sz="1800" dirty="0">
                <a:solidFill>
                  <a:srgbClr val="7030A0"/>
                </a:solidFill>
              </a:rPr>
              <a:t>(Native </a:t>
            </a:r>
            <a:r>
              <a:rPr lang="tr-TR" sz="1800" dirty="0" smtClean="0">
                <a:solidFill>
                  <a:srgbClr val="7030A0"/>
                </a:solidFill>
              </a:rPr>
              <a:t>K</a:t>
            </a:r>
            <a:r>
              <a:rPr lang="en-US" sz="1800" dirty="0" err="1" smtClean="0">
                <a:solidFill>
                  <a:srgbClr val="7030A0"/>
                </a:solidFill>
              </a:rPr>
              <a:t>od</a:t>
            </a:r>
            <a:r>
              <a:rPr lang="en-US" sz="1800" dirty="0" smtClean="0">
                <a:solidFill>
                  <a:srgbClr val="7030A0"/>
                </a:solidFill>
              </a:rPr>
              <a:t>)</a:t>
            </a:r>
            <a:endParaRPr lang="en-US" sz="1800" dirty="0">
              <a:solidFill>
                <a:srgbClr val="7030A0"/>
              </a:solidFill>
            </a:endParaRPr>
          </a:p>
        </p:txBody>
      </p:sp>
      <p:sp>
        <p:nvSpPr>
          <p:cNvPr id="41" name="Line 56"/>
          <p:cNvSpPr>
            <a:spLocks noChangeShapeType="1"/>
          </p:cNvSpPr>
          <p:nvPr/>
        </p:nvSpPr>
        <p:spPr bwMode="auto">
          <a:xfrm flipH="1">
            <a:off x="2362200" y="3657600"/>
            <a:ext cx="1295400" cy="0"/>
          </a:xfrm>
          <a:prstGeom prst="line">
            <a:avLst/>
          </a:prstGeom>
          <a:noFill/>
          <a:ln w="19050">
            <a:solidFill>
              <a:schemeClr val="tx1"/>
            </a:solidFill>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42" name="Line 57"/>
          <p:cNvSpPr>
            <a:spLocks noChangeShapeType="1"/>
          </p:cNvSpPr>
          <p:nvPr/>
        </p:nvSpPr>
        <p:spPr bwMode="auto">
          <a:xfrm>
            <a:off x="1600200" y="4724400"/>
            <a:ext cx="0" cy="228600"/>
          </a:xfrm>
          <a:prstGeom prst="line">
            <a:avLst/>
          </a:prstGeom>
          <a:noFill/>
          <a:ln w="19050">
            <a:solidFill>
              <a:schemeClr val="tx1"/>
            </a:solidFill>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
        <p:nvSpPr>
          <p:cNvPr id="43" name="Line 58"/>
          <p:cNvSpPr>
            <a:spLocks noChangeShapeType="1"/>
          </p:cNvSpPr>
          <p:nvPr/>
        </p:nvSpPr>
        <p:spPr bwMode="auto">
          <a:xfrm>
            <a:off x="5486400" y="5257800"/>
            <a:ext cx="1295400" cy="0"/>
          </a:xfrm>
          <a:prstGeom prst="line">
            <a:avLst/>
          </a:prstGeom>
          <a:noFill/>
          <a:ln w="19050">
            <a:solidFill>
              <a:schemeClr val="tx1"/>
            </a:solidFill>
            <a:round/>
            <a:headEnd/>
            <a:tailEnd type="triangle" w="med" len="med"/>
          </a:ln>
          <a:effectLst>
            <a:glow rad="139700">
              <a:schemeClr val="accent1">
                <a:satMod val="175000"/>
                <a:alpha val="40000"/>
              </a:schemeClr>
            </a:glow>
          </a:effectLst>
        </p:spPr>
        <p:txBody>
          <a:bodyPr/>
          <a:lstStyle/>
          <a:p>
            <a:endParaRPr lang="tr-TR">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7"/>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36"/>
                                        </p:tgtEl>
                                        <p:attrNameLst>
                                          <p:attrName>style.visibility</p:attrName>
                                        </p:attrNameLst>
                                      </p:cBhvr>
                                      <p:to>
                                        <p:strVal val="visible"/>
                                      </p:to>
                                    </p:se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up)">
                                      <p:cBhvr>
                                        <p:cTn id="21" dur="500"/>
                                        <p:tgtEl>
                                          <p:spTgt spid="21"/>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3000"/>
                            </p:stCondLst>
                            <p:childTnLst>
                              <p:par>
                                <p:cTn id="27" presetID="1" presetClass="entr" presetSubtype="0" fill="hold" grpId="0" nodeType="afterEffect">
                                  <p:stCondLst>
                                    <p:cond delay="0"/>
                                  </p:stCondLst>
                                  <p:childTnLst>
                                    <p:set>
                                      <p:cBhvr>
                                        <p:cTn id="28" dur="1" fill="hold">
                                          <p:stCondLst>
                                            <p:cond delay="499"/>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8"/>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up)">
                                      <p:cBhvr>
                                        <p:cTn id="40" dur="500"/>
                                        <p:tgtEl>
                                          <p:spTgt spid="24"/>
                                        </p:tgtEl>
                                      </p:cBhvr>
                                    </p:animEffect>
                                  </p:childTnLst>
                                </p:cTn>
                              </p:par>
                            </p:childTnLst>
                          </p:cTn>
                        </p:par>
                        <p:par>
                          <p:cTn id="41" fill="hold">
                            <p:stCondLst>
                              <p:cond delay="1500"/>
                            </p:stCondLst>
                            <p:childTnLst>
                              <p:par>
                                <p:cTn id="42" presetID="1" presetClass="entr" presetSubtype="0" fill="hold" grpId="0" nodeType="afterEffect">
                                  <p:stCondLst>
                                    <p:cond delay="0"/>
                                  </p:stCondLst>
                                  <p:childTnLst>
                                    <p:set>
                                      <p:cBhvr>
                                        <p:cTn id="43" dur="1" fill="hold">
                                          <p:stCondLst>
                                            <p:cond delay="499"/>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up)">
                                      <p:cBhvr>
                                        <p:cTn id="48" dur="500"/>
                                        <p:tgtEl>
                                          <p:spTgt spid="38"/>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up)">
                                      <p:cBhvr>
                                        <p:cTn id="56" dur="500"/>
                                        <p:tgtEl>
                                          <p:spTgt spid="26"/>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499"/>
                                          </p:stCondLst>
                                        </p:cTn>
                                        <p:tgtEl>
                                          <p:spTgt spid="13"/>
                                        </p:tgtEl>
                                        <p:attrNameLst>
                                          <p:attrName>style.visibility</p:attrName>
                                        </p:attrNameLst>
                                      </p:cBhvr>
                                      <p:to>
                                        <p:strVal val="visible"/>
                                      </p:to>
                                    </p:set>
                                  </p:childTnLst>
                                </p:cTn>
                              </p:par>
                            </p:childTnLst>
                          </p:cTn>
                        </p:par>
                        <p:par>
                          <p:cTn id="60" fill="hold">
                            <p:stCondLst>
                              <p:cond delay="2000"/>
                            </p:stCondLst>
                            <p:childTnLst>
                              <p:par>
                                <p:cTn id="61" presetID="22" presetClass="entr" presetSubtype="2"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right)">
                                      <p:cBhvr>
                                        <p:cTn id="63" dur="500"/>
                                        <p:tgtEl>
                                          <p:spTgt spid="27"/>
                                        </p:tgtEl>
                                      </p:cBhvr>
                                    </p:animEffect>
                                  </p:childTnLst>
                                </p:cTn>
                              </p:par>
                            </p:childTnLst>
                          </p:cTn>
                        </p:par>
                        <p:par>
                          <p:cTn id="64" fill="hold">
                            <p:stCondLst>
                              <p:cond delay="2500"/>
                            </p:stCondLst>
                            <p:childTnLst>
                              <p:par>
                                <p:cTn id="65" presetID="1" presetClass="entr" presetSubtype="0" fill="hold" grpId="0" nodeType="afterEffect">
                                  <p:stCondLst>
                                    <p:cond delay="0"/>
                                  </p:stCondLst>
                                  <p:childTnLst>
                                    <p:set>
                                      <p:cBhvr>
                                        <p:cTn id="66" dur="1" fill="hold">
                                          <p:stCondLst>
                                            <p:cond delay="499"/>
                                          </p:stCondLst>
                                        </p:cTn>
                                        <p:tgtEl>
                                          <p:spTgt spid="3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right)">
                                      <p:cBhvr>
                                        <p:cTn id="71" dur="500"/>
                                        <p:tgtEl>
                                          <p:spTgt spid="41"/>
                                        </p:tgtEl>
                                      </p:cBhvr>
                                    </p:animEffect>
                                  </p:child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499"/>
                                          </p:stCondLst>
                                        </p:cTn>
                                        <p:tgtEl>
                                          <p:spTgt spid="12"/>
                                        </p:tgtEl>
                                        <p:attrNameLst>
                                          <p:attrName>style.visibility</p:attrName>
                                        </p:attrNameLst>
                                      </p:cBhvr>
                                      <p:to>
                                        <p:strVal val="visible"/>
                                      </p:to>
                                    </p:set>
                                  </p:childTnLst>
                                </p:cTn>
                              </p:par>
                            </p:childTnLst>
                          </p:cTn>
                        </p:par>
                        <p:par>
                          <p:cTn id="75" fill="hold">
                            <p:stCondLst>
                              <p:cond delay="1000"/>
                            </p:stCondLst>
                            <p:childTnLst>
                              <p:par>
                                <p:cTn id="76" presetID="22" presetClass="entr" presetSubtype="1" fill="hold" grpId="0" nodeType="after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up)">
                                      <p:cBhvr>
                                        <p:cTn id="78" dur="500"/>
                                        <p:tgtEl>
                                          <p:spTgt spid="19"/>
                                        </p:tgtEl>
                                      </p:cBhvr>
                                    </p:animEffect>
                                  </p:childTnLst>
                                </p:cTn>
                              </p:par>
                            </p:childTnLst>
                          </p:cTn>
                        </p:par>
                        <p:par>
                          <p:cTn id="79" fill="hold">
                            <p:stCondLst>
                              <p:cond delay="1500"/>
                            </p:stCondLst>
                            <p:childTnLst>
                              <p:par>
                                <p:cTn id="80" presetID="1" presetClass="entr" presetSubtype="0" fill="hold" grpId="0" nodeType="afterEffect">
                                  <p:stCondLst>
                                    <p:cond delay="0"/>
                                  </p:stCondLst>
                                  <p:childTnLst>
                                    <p:set>
                                      <p:cBhvr>
                                        <p:cTn id="81" dur="1" fill="hold">
                                          <p:stCondLst>
                                            <p:cond delay="499"/>
                                          </p:stCondLst>
                                        </p:cTn>
                                        <p:tgtEl>
                                          <p:spTgt spid="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wipe(up)">
                                      <p:cBhvr>
                                        <p:cTn id="86" dur="500"/>
                                        <p:tgtEl>
                                          <p:spTgt spid="42"/>
                                        </p:tgtEl>
                                      </p:cBhvr>
                                    </p:animEffect>
                                  </p:childTnLst>
                                </p:cTn>
                              </p:par>
                            </p:childTnLst>
                          </p:cTn>
                        </p:par>
                        <p:par>
                          <p:cTn id="87" fill="hold">
                            <p:stCondLst>
                              <p:cond delay="500"/>
                            </p:stCondLst>
                            <p:childTnLst>
                              <p:par>
                                <p:cTn id="88" presetID="1" presetClass="entr" presetSubtype="0" fill="hold" grpId="0" nodeType="afterEffect">
                                  <p:stCondLst>
                                    <p:cond delay="0"/>
                                  </p:stCondLst>
                                  <p:childTnLst>
                                    <p:set>
                                      <p:cBhvr>
                                        <p:cTn id="89" dur="1" fill="hold">
                                          <p:stCondLst>
                                            <p:cond delay="499"/>
                                          </p:stCondLst>
                                        </p:cTn>
                                        <p:tgtEl>
                                          <p:spTgt spid="15"/>
                                        </p:tgtEl>
                                        <p:attrNameLst>
                                          <p:attrName>style.visibility</p:attrName>
                                        </p:attrNameLst>
                                      </p:cBhvr>
                                      <p:to>
                                        <p:strVal val="visible"/>
                                      </p:to>
                                    </p:se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left)">
                                      <p:cBhvr>
                                        <p:cTn id="93" dur="500"/>
                                        <p:tgtEl>
                                          <p:spTgt spid="28"/>
                                        </p:tgtEl>
                                      </p:cBhvr>
                                    </p:animEffect>
                                  </p:childTnLst>
                                </p:cTn>
                              </p:par>
                            </p:childTnLst>
                          </p:cTn>
                        </p:par>
                        <p:par>
                          <p:cTn id="94" fill="hold">
                            <p:stCondLst>
                              <p:cond delay="1500"/>
                            </p:stCondLst>
                            <p:childTnLst>
                              <p:par>
                                <p:cTn id="95" presetID="1" presetClass="entr" presetSubtype="0" fill="hold" grpId="0" nodeType="afterEffect">
                                  <p:stCondLst>
                                    <p:cond delay="0"/>
                                  </p:stCondLst>
                                  <p:childTnLst>
                                    <p:set>
                                      <p:cBhvr>
                                        <p:cTn id="96" dur="1" fill="hold">
                                          <p:stCondLst>
                                            <p:cond delay="499"/>
                                          </p:stCondLst>
                                        </p:cTn>
                                        <p:tgtEl>
                                          <p:spTgt spid="4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wipe(left)">
                                      <p:cBhvr>
                                        <p:cTn id="101" dur="500"/>
                                        <p:tgtEl>
                                          <p:spTgt spid="43"/>
                                        </p:tgtEl>
                                      </p:cBhvr>
                                    </p:animEffect>
                                  </p:childTnLst>
                                </p:cTn>
                              </p:par>
                            </p:childTnLst>
                          </p:cTn>
                        </p:par>
                        <p:par>
                          <p:cTn id="102" fill="hold">
                            <p:stCondLst>
                              <p:cond delay="500"/>
                            </p:stCondLst>
                            <p:childTnLst>
                              <p:par>
                                <p:cTn id="103" presetID="1" presetClass="entr" presetSubtype="0" fill="hold" grpId="0" nodeType="afterEffect">
                                  <p:stCondLst>
                                    <p:cond delay="0"/>
                                  </p:stCondLst>
                                  <p:childTnLst>
                                    <p:set>
                                      <p:cBhvr>
                                        <p:cTn id="104" dur="1" fill="hold">
                                          <p:stCondLst>
                                            <p:cond delay="499"/>
                                          </p:stCondLst>
                                        </p:cTn>
                                        <p:tgtEl>
                                          <p:spTgt spid="14"/>
                                        </p:tgtEl>
                                        <p:attrNameLst>
                                          <p:attrName>style.visibility</p:attrName>
                                        </p:attrNameLst>
                                      </p:cBhvr>
                                      <p:to>
                                        <p:strVal val="visible"/>
                                      </p:to>
                                    </p:set>
                                  </p:childTnLst>
                                </p:cTn>
                              </p:par>
                            </p:childTnLst>
                          </p:cTn>
                        </p:par>
                        <p:par>
                          <p:cTn id="105" fill="hold">
                            <p:stCondLst>
                              <p:cond delay="1000"/>
                            </p:stCondLst>
                            <p:childTnLst>
                              <p:par>
                                <p:cTn id="106" presetID="22" presetClass="entr" presetSubtype="1"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wipe(up)">
                                      <p:cBhvr>
                                        <p:cTn id="108" dur="500"/>
                                        <p:tgtEl>
                                          <p:spTgt spid="29"/>
                                        </p:tgtEl>
                                      </p:cBhvr>
                                    </p:animEffect>
                                  </p:childTnLst>
                                </p:cTn>
                              </p:par>
                            </p:childTnLst>
                          </p:cTn>
                        </p:par>
                        <p:par>
                          <p:cTn id="109" fill="hold">
                            <p:stCondLst>
                              <p:cond delay="1500"/>
                            </p:stCondLst>
                            <p:childTnLst>
                              <p:par>
                                <p:cTn id="110" presetID="1" presetClass="entr" presetSubtype="0" fill="hold" grpId="0" nodeType="afterEffect">
                                  <p:stCondLst>
                                    <p:cond delay="0"/>
                                  </p:stCondLst>
                                  <p:childTnLst>
                                    <p:set>
                                      <p:cBhvr>
                                        <p:cTn id="111" dur="1" fill="hold">
                                          <p:stCondLst>
                                            <p:cond delay="499"/>
                                          </p:stCondLst>
                                        </p:cTn>
                                        <p:tgtEl>
                                          <p:spTgt spid="7"/>
                                        </p:tgtEl>
                                        <p:attrNameLst>
                                          <p:attrName>style.visibility</p:attrName>
                                        </p:attrNameLst>
                                      </p:cBhvr>
                                      <p:to>
                                        <p:strVal val="visible"/>
                                      </p:to>
                                    </p:set>
                                  </p:childTnLst>
                                </p:cTn>
                              </p:par>
                            </p:childTnLst>
                          </p:cTn>
                        </p:par>
                        <p:par>
                          <p:cTn id="112" fill="hold">
                            <p:stCondLst>
                              <p:cond delay="2000"/>
                            </p:stCondLst>
                            <p:childTnLst>
                              <p:par>
                                <p:cTn id="113" presetID="22" presetClass="entr" presetSubtype="2"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wipe(right)">
                                      <p:cBhvr>
                                        <p:cTn id="115" dur="500"/>
                                        <p:tgtEl>
                                          <p:spTgt spid="31"/>
                                        </p:tgtEl>
                                      </p:cBhvr>
                                    </p:animEffect>
                                  </p:childTnLst>
                                </p:cTn>
                              </p:par>
                            </p:childTnLst>
                          </p:cTn>
                        </p:par>
                        <p:par>
                          <p:cTn id="116" fill="hold">
                            <p:stCondLst>
                              <p:cond delay="2500"/>
                            </p:stCondLst>
                            <p:childTnLst>
                              <p:par>
                                <p:cTn id="117" presetID="22" presetClass="entr" presetSubtype="1"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wipe(up)">
                                      <p:cBhvr>
                                        <p:cTn id="119" dur="500"/>
                                        <p:tgtEl>
                                          <p:spTgt spid="32"/>
                                        </p:tgtEl>
                                      </p:cBhvr>
                                    </p:animEffect>
                                  </p:childTnLst>
                                </p:cTn>
                              </p:par>
                            </p:childTnLst>
                          </p:cTn>
                        </p:par>
                        <p:par>
                          <p:cTn id="120" fill="hold">
                            <p:stCondLst>
                              <p:cond delay="3000"/>
                            </p:stCondLst>
                            <p:childTnLst>
                              <p:par>
                                <p:cTn id="121" presetID="1" presetClass="entr" presetSubtype="0" fill="hold" grpId="0" nodeType="afterEffect">
                                  <p:stCondLst>
                                    <p:cond delay="0"/>
                                  </p:stCondLst>
                                  <p:childTnLst>
                                    <p:set>
                                      <p:cBhvr>
                                        <p:cTn id="122" dur="1" fill="hold">
                                          <p:stCondLst>
                                            <p:cond delay="499"/>
                                          </p:stCondLst>
                                        </p:cTn>
                                        <p:tgtEl>
                                          <p:spTgt spid="1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6"/>
                                        </p:tgtEl>
                                        <p:attrNameLst>
                                          <p:attrName>style.visibility</p:attrName>
                                        </p:attrNameLst>
                                      </p:cBhvr>
                                      <p:to>
                                        <p:strVal val="visible"/>
                                      </p:to>
                                    </p:set>
                                  </p:childTnLst>
                                </p:cTn>
                              </p:par>
                            </p:childTnLst>
                          </p:cTn>
                        </p:par>
                        <p:par>
                          <p:cTn id="127" fill="hold">
                            <p:stCondLst>
                              <p:cond delay="500"/>
                            </p:stCondLst>
                            <p:childTnLst>
                              <p:par>
                                <p:cTn id="128" presetID="22" presetClass="entr" presetSubtype="8" fill="hold" grpId="0" nodeType="after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wipe(left)">
                                      <p:cBhvr>
                                        <p:cTn id="130" dur="500"/>
                                        <p:tgtEl>
                                          <p:spTgt spid="33"/>
                                        </p:tgtEl>
                                      </p:cBhvr>
                                    </p:animEffect>
                                  </p:childTnLst>
                                </p:cTn>
                              </p:par>
                            </p:childTnLst>
                          </p:cTn>
                        </p:par>
                        <p:par>
                          <p:cTn id="131" fill="hold">
                            <p:stCondLst>
                              <p:cond delay="1000"/>
                            </p:stCondLst>
                            <p:childTnLst>
                              <p:par>
                                <p:cTn id="132" presetID="22" presetClass="entr" presetSubtype="8" fill="hold" grpId="0" nodeType="afterEffect">
                                  <p:stCondLst>
                                    <p:cond delay="0"/>
                                  </p:stCondLst>
                                  <p:childTnLst>
                                    <p:set>
                                      <p:cBhvr>
                                        <p:cTn id="133" dur="1" fill="hold">
                                          <p:stCondLst>
                                            <p:cond delay="0"/>
                                          </p:stCondLst>
                                        </p:cTn>
                                        <p:tgtEl>
                                          <p:spTgt spid="34"/>
                                        </p:tgtEl>
                                        <p:attrNameLst>
                                          <p:attrName>style.visibility</p:attrName>
                                        </p:attrNameLst>
                                      </p:cBhvr>
                                      <p:to>
                                        <p:strVal val="visible"/>
                                      </p:to>
                                    </p:set>
                                    <p:animEffect transition="in" filter="wipe(left)">
                                      <p:cBhvr>
                                        <p:cTn id="134" dur="500"/>
                                        <p:tgtEl>
                                          <p:spTgt spid="34"/>
                                        </p:tgtEl>
                                      </p:cBhvr>
                                    </p:animEffect>
                                  </p:childTnLst>
                                </p:cTn>
                              </p:par>
                            </p:childTnLst>
                          </p:cTn>
                        </p:par>
                        <p:par>
                          <p:cTn id="135" fill="hold">
                            <p:stCondLst>
                              <p:cond delay="1500"/>
                            </p:stCondLst>
                            <p:childTnLst>
                              <p:par>
                                <p:cTn id="136" presetID="1" presetClass="entr" presetSubtype="0" fill="hold" grpId="0" nodeType="afterEffect">
                                  <p:stCondLst>
                                    <p:cond delay="0"/>
                                  </p:stCondLst>
                                  <p:childTnLst>
                                    <p:set>
                                      <p:cBhvr>
                                        <p:cTn id="137"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P spid="34" grpId="0" animBg="1"/>
      <p:bldP spid="36" grpId="0" animBg="1" autoUpdateAnimBg="0"/>
      <p:bldP spid="37" grpId="0" animBg="1"/>
      <p:bldP spid="38" grpId="0" animBg="1"/>
      <p:bldP spid="39" grpId="0" animBg="1" autoUpdateAnimBg="0"/>
      <p:bldP spid="40" grpId="0" animBg="1" autoUpdateAnimBg="0"/>
      <p:bldP spid="41" grpId="0" animBg="1"/>
      <p:bldP spid="42" grpId="0" animBg="1"/>
      <p:bldP spid="43"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lstStyle/>
          <a:p>
            <a:pPr eaLnBrk="1" hangingPunct="1"/>
            <a:r>
              <a:rPr lang="tr-TR" smtClean="0"/>
              <a:t>Makine kodunun yürütülmesi</a:t>
            </a:r>
            <a:endParaRPr lang="en-US" smtClean="0"/>
          </a:p>
        </p:txBody>
      </p:sp>
      <p:sp>
        <p:nvSpPr>
          <p:cNvPr id="91141" name="Rectangle 3"/>
          <p:cNvSpPr>
            <a:spLocks noGrp="1" noChangeArrowheads="1"/>
          </p:cNvSpPr>
          <p:nvPr>
            <p:ph type="body" idx="1"/>
          </p:nvPr>
        </p:nvSpPr>
        <p:spPr>
          <a:xfrm>
            <a:off x="228600" y="1600200"/>
            <a:ext cx="8763000" cy="5029200"/>
          </a:xfrm>
        </p:spPr>
        <p:txBody>
          <a:bodyPr/>
          <a:lstStyle/>
          <a:p>
            <a:pPr eaLnBrk="1" hangingPunct="1"/>
            <a:r>
              <a:rPr lang="tr-TR" dirty="0" smtClean="0"/>
              <a:t>(Bulma-yürütme-çevrimi) </a:t>
            </a:r>
            <a:r>
              <a:rPr lang="en-US" dirty="0" smtClean="0"/>
              <a:t>Fetch-execute-cycle (</a:t>
            </a:r>
            <a:r>
              <a:rPr lang="tr-TR" dirty="0" smtClean="0"/>
              <a:t>bir </a:t>
            </a:r>
            <a:r>
              <a:rPr lang="en-US" dirty="0" smtClean="0"/>
              <a:t>von Neumann </a:t>
            </a:r>
            <a:r>
              <a:rPr lang="tr-TR" dirty="0" smtClean="0"/>
              <a:t>mimarisi üzerinde</a:t>
            </a:r>
            <a:r>
              <a:rPr lang="en-US" dirty="0" smtClean="0"/>
              <a:t>)</a:t>
            </a:r>
          </a:p>
          <a:p>
            <a:pPr lvl="1" eaLnBrk="1" hangingPunct="1"/>
            <a:endParaRPr lang="en-US" dirty="0" smtClean="0"/>
          </a:p>
          <a:p>
            <a:pPr lvl="1" eaLnBrk="1" hangingPunct="1">
              <a:buFontTx/>
              <a:buNone/>
            </a:pPr>
            <a:r>
              <a:rPr lang="en-US" sz="2000" dirty="0" smtClean="0">
                <a:latin typeface="Courier New" pitchFamily="49" charset="0"/>
              </a:rPr>
              <a:t>initialize the program counter</a:t>
            </a:r>
            <a:r>
              <a:rPr lang="tr-TR" sz="2000" dirty="0" smtClean="0">
                <a:latin typeface="Courier New" pitchFamily="49" charset="0"/>
              </a:rPr>
              <a:t> </a:t>
            </a:r>
            <a:r>
              <a:rPr lang="tr-TR" sz="1800" dirty="0" smtClean="0">
                <a:latin typeface="Verdana" pitchFamily="34" charset="0"/>
              </a:rPr>
              <a:t>(program sayacını başlat</a:t>
            </a:r>
            <a:r>
              <a:rPr lang="tr-TR" sz="2000" dirty="0" smtClean="0">
                <a:latin typeface="Verdana" pitchFamily="34" charset="0"/>
              </a:rPr>
              <a:t>)</a:t>
            </a:r>
            <a:endParaRPr lang="en-US" sz="2000" dirty="0" smtClean="0">
              <a:latin typeface="Verdana" pitchFamily="34" charset="0"/>
            </a:endParaRPr>
          </a:p>
          <a:p>
            <a:pPr lvl="1" eaLnBrk="1" hangingPunct="1">
              <a:buFontTx/>
              <a:buNone/>
            </a:pPr>
            <a:r>
              <a:rPr lang="en-US" sz="2000" b="1" dirty="0" smtClean="0">
                <a:latin typeface="Courier New" pitchFamily="49" charset="0"/>
              </a:rPr>
              <a:t>repeat</a:t>
            </a:r>
            <a:r>
              <a:rPr lang="en-US" sz="2000" dirty="0" smtClean="0">
                <a:latin typeface="Courier New" pitchFamily="49" charset="0"/>
              </a:rPr>
              <a:t> forever</a:t>
            </a:r>
          </a:p>
          <a:p>
            <a:pPr lvl="1" eaLnBrk="1" hangingPunct="1">
              <a:buFontTx/>
              <a:buNone/>
            </a:pPr>
            <a:r>
              <a:rPr lang="tr-TR" sz="2000" dirty="0" smtClean="0">
                <a:latin typeface="Courier New" pitchFamily="49" charset="0"/>
              </a:rPr>
              <a:t>		</a:t>
            </a:r>
            <a:r>
              <a:rPr lang="en-US" sz="2000" dirty="0" smtClean="0">
                <a:latin typeface="Courier New" pitchFamily="49" charset="0"/>
              </a:rPr>
              <a:t>fetch the instruction pointed by the counter</a:t>
            </a:r>
          </a:p>
          <a:p>
            <a:pPr lvl="1" eaLnBrk="1" hangingPunct="1">
              <a:buFontTx/>
              <a:buNone/>
            </a:pPr>
            <a:r>
              <a:rPr lang="en-US" sz="2000" dirty="0" smtClean="0">
                <a:latin typeface="Courier New" pitchFamily="49" charset="0"/>
              </a:rPr>
              <a:t>	</a:t>
            </a:r>
            <a:r>
              <a:rPr lang="tr-TR" sz="2000" dirty="0" smtClean="0">
                <a:latin typeface="Courier New" pitchFamily="49" charset="0"/>
              </a:rPr>
              <a:t>				    (</a:t>
            </a:r>
            <a:r>
              <a:rPr lang="tr-TR" sz="1800" dirty="0" smtClean="0">
                <a:latin typeface="Verdana" pitchFamily="34" charset="0"/>
              </a:rPr>
              <a:t>sayacın gösterdiği komutu bul</a:t>
            </a:r>
            <a:r>
              <a:rPr lang="tr-TR" sz="2000" dirty="0" smtClean="0"/>
              <a:t>)</a:t>
            </a:r>
            <a:endParaRPr lang="tr-TR" sz="2000" dirty="0" smtClean="0">
              <a:latin typeface="Courier New" pitchFamily="49" charset="0"/>
            </a:endParaRPr>
          </a:p>
          <a:p>
            <a:pPr lvl="1" eaLnBrk="1" hangingPunct="1">
              <a:buFontTx/>
              <a:buNone/>
            </a:pPr>
            <a:r>
              <a:rPr lang="tr-TR" sz="2000" dirty="0" smtClean="0">
                <a:latin typeface="Courier New" pitchFamily="49" charset="0"/>
              </a:rPr>
              <a:t>	 </a:t>
            </a:r>
            <a:r>
              <a:rPr lang="en-US" sz="2000" dirty="0" smtClean="0">
                <a:latin typeface="Courier New" pitchFamily="49" charset="0"/>
              </a:rPr>
              <a:t>increment the counter</a:t>
            </a:r>
            <a:r>
              <a:rPr lang="tr-TR" sz="2000" dirty="0" smtClean="0">
                <a:latin typeface="Courier New" pitchFamily="49" charset="0"/>
              </a:rPr>
              <a:t>  (</a:t>
            </a:r>
            <a:r>
              <a:rPr lang="tr-TR" sz="1800" dirty="0" smtClean="0">
                <a:latin typeface="Verdana" pitchFamily="34" charset="0"/>
              </a:rPr>
              <a:t>sayacı arttır</a:t>
            </a:r>
            <a:r>
              <a:rPr lang="tr-TR" sz="2000" dirty="0" smtClean="0">
                <a:latin typeface="Courier New" pitchFamily="49" charset="0"/>
              </a:rPr>
              <a:t>)</a:t>
            </a:r>
          </a:p>
          <a:p>
            <a:pPr lvl="1" eaLnBrk="1" hangingPunct="1">
              <a:buFontTx/>
              <a:buNone/>
            </a:pPr>
            <a:r>
              <a:rPr lang="tr-TR" sz="2000" dirty="0" smtClean="0">
                <a:latin typeface="Courier New" pitchFamily="49" charset="0"/>
              </a:rPr>
              <a:t>	 </a:t>
            </a:r>
            <a:r>
              <a:rPr lang="en-US" sz="2000" dirty="0" smtClean="0">
                <a:latin typeface="Courier New" pitchFamily="49" charset="0"/>
              </a:rPr>
              <a:t>decode the instruction</a:t>
            </a:r>
            <a:r>
              <a:rPr lang="tr-TR" sz="2000" dirty="0" smtClean="0">
                <a:latin typeface="Courier New" pitchFamily="49" charset="0"/>
              </a:rPr>
              <a:t> (</a:t>
            </a:r>
            <a:r>
              <a:rPr lang="tr-TR" sz="2000" dirty="0" smtClean="0"/>
              <a:t>komutu çöz</a:t>
            </a:r>
            <a:r>
              <a:rPr lang="tr-TR" sz="2000" dirty="0" smtClean="0">
                <a:latin typeface="Courier New" pitchFamily="49" charset="0"/>
              </a:rPr>
              <a:t>)</a:t>
            </a:r>
          </a:p>
          <a:p>
            <a:pPr lvl="1" eaLnBrk="1" hangingPunct="1">
              <a:buFontTx/>
              <a:buNone/>
            </a:pPr>
            <a:r>
              <a:rPr lang="tr-TR" sz="2000" dirty="0" smtClean="0">
                <a:latin typeface="Courier New" pitchFamily="49" charset="0"/>
              </a:rPr>
              <a:t>	</a:t>
            </a:r>
            <a:r>
              <a:rPr lang="en-US" sz="2000" dirty="0" smtClean="0">
                <a:latin typeface="Courier New" pitchFamily="49" charset="0"/>
              </a:rPr>
              <a:t> execute the instruction</a:t>
            </a:r>
            <a:r>
              <a:rPr lang="tr-TR" sz="2000" dirty="0" smtClean="0">
                <a:latin typeface="Courier New" pitchFamily="49" charset="0"/>
              </a:rPr>
              <a:t> (</a:t>
            </a:r>
            <a:r>
              <a:rPr lang="tr-TR" sz="1800" dirty="0" smtClean="0">
                <a:latin typeface="Verdana" pitchFamily="34" charset="0"/>
              </a:rPr>
              <a:t>komutu yürüt</a:t>
            </a:r>
            <a:r>
              <a:rPr lang="tr-TR" sz="2000" dirty="0" smtClean="0">
                <a:latin typeface="Courier New" pitchFamily="49" charset="0"/>
              </a:rPr>
              <a:t>)</a:t>
            </a:r>
          </a:p>
          <a:p>
            <a:pPr lvl="1" eaLnBrk="1" hangingPunct="1">
              <a:buFontTx/>
              <a:buNone/>
            </a:pPr>
            <a:r>
              <a:rPr lang="en-US" sz="2000" b="1" dirty="0" smtClean="0">
                <a:latin typeface="Courier New" pitchFamily="49" charset="0"/>
              </a:rPr>
              <a:t>end repeat</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118</a:t>
            </a:fld>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pPr eaLnBrk="1" hangingPunct="1"/>
            <a:r>
              <a:rPr lang="en-US" sz="3200" smtClean="0"/>
              <a:t>Von Neumann </a:t>
            </a:r>
            <a:r>
              <a:rPr lang="tr-TR" sz="3200" smtClean="0"/>
              <a:t>Darboğazı (Bottleneck)</a:t>
            </a:r>
            <a:endParaRPr lang="en-US" sz="3200" smtClean="0"/>
          </a:p>
        </p:txBody>
      </p:sp>
      <p:sp>
        <p:nvSpPr>
          <p:cNvPr id="92165" name="Rectangle 3"/>
          <p:cNvSpPr>
            <a:spLocks noGrp="1" noChangeArrowheads="1"/>
          </p:cNvSpPr>
          <p:nvPr>
            <p:ph type="body" idx="1"/>
          </p:nvPr>
        </p:nvSpPr>
        <p:spPr/>
        <p:txBody>
          <a:bodyPr/>
          <a:lstStyle/>
          <a:p>
            <a:pPr eaLnBrk="1" hangingPunct="1">
              <a:lnSpc>
                <a:spcPct val="90000"/>
              </a:lnSpc>
            </a:pPr>
            <a:r>
              <a:rPr lang="tr-TR" smtClean="0"/>
              <a:t>Bir bilgisayarın belleği ve işlemcisi arasındaki bağlantı hızı o bilgisayarın hızını belirler</a:t>
            </a:r>
            <a:endParaRPr lang="en-US" smtClean="0"/>
          </a:p>
          <a:p>
            <a:pPr eaLnBrk="1" hangingPunct="1">
              <a:lnSpc>
                <a:spcPct val="90000"/>
              </a:lnSpc>
            </a:pPr>
            <a:r>
              <a:rPr lang="en-US" smtClean="0"/>
              <a:t>Program </a:t>
            </a:r>
            <a:r>
              <a:rPr lang="tr-TR" smtClean="0"/>
              <a:t>komutları (</a:t>
            </a:r>
            <a:r>
              <a:rPr lang="en-US" smtClean="0"/>
              <a:t>instructions</a:t>
            </a:r>
            <a:r>
              <a:rPr lang="tr-TR" smtClean="0"/>
              <a:t>)</a:t>
            </a:r>
            <a:r>
              <a:rPr lang="en-US" smtClean="0"/>
              <a:t> </a:t>
            </a:r>
            <a:r>
              <a:rPr lang="tr-TR" smtClean="0"/>
              <a:t>çoğu kez yukarıda bahsedilen bağlantı hızından çok daha hızlı yürütülebilir</a:t>
            </a:r>
            <a:r>
              <a:rPr lang="en-US" smtClean="0"/>
              <a:t>; </a:t>
            </a:r>
            <a:r>
              <a:rPr lang="tr-TR" smtClean="0"/>
              <a:t>bağlantı hızı bu yüzden bir </a:t>
            </a:r>
            <a:r>
              <a:rPr lang="tr-TR" i="1" smtClean="0"/>
              <a:t>darboğaza </a:t>
            </a:r>
            <a:r>
              <a:rPr lang="tr-TR" smtClean="0"/>
              <a:t>(</a:t>
            </a:r>
            <a:r>
              <a:rPr lang="en-US" i="1" smtClean="0"/>
              <a:t>bottleneck</a:t>
            </a:r>
            <a:r>
              <a:rPr lang="tr-TR" i="1" smtClean="0"/>
              <a:t>)</a:t>
            </a:r>
            <a:r>
              <a:rPr lang="tr-TR" smtClean="0"/>
              <a:t> sebep olur</a:t>
            </a:r>
            <a:endParaRPr lang="en-US" i="1" smtClean="0"/>
          </a:p>
          <a:p>
            <a:pPr eaLnBrk="1" hangingPunct="1">
              <a:lnSpc>
                <a:spcPct val="90000"/>
              </a:lnSpc>
            </a:pPr>
            <a:r>
              <a:rPr lang="tr-TR" smtClean="0"/>
              <a:t>V</a:t>
            </a:r>
            <a:r>
              <a:rPr lang="en-US" smtClean="0"/>
              <a:t>on Neumann </a:t>
            </a:r>
            <a:r>
              <a:rPr lang="tr-TR" smtClean="0"/>
              <a:t>darboğazı (</a:t>
            </a:r>
            <a:r>
              <a:rPr lang="en-US" smtClean="0"/>
              <a:t>bottleneck</a:t>
            </a:r>
            <a:r>
              <a:rPr lang="tr-TR" smtClean="0"/>
              <a:t>) olarak bilinir</a:t>
            </a:r>
            <a:r>
              <a:rPr lang="en-US" smtClean="0"/>
              <a:t>; </a:t>
            </a:r>
            <a:r>
              <a:rPr lang="tr-TR" smtClean="0"/>
              <a:t>bilgisayarların hızını sınırlayan birinci faktördür</a:t>
            </a:r>
            <a:endParaRPr lang="en-US" smtClean="0"/>
          </a:p>
          <a:p>
            <a:pPr eaLnBrk="1" hangingPunct="1">
              <a:lnSpc>
                <a:spcPct val="90000"/>
              </a:lnSpc>
            </a:pPr>
            <a:endParaRPr lang="en-US"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119</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İçerik Yer Tutucusu 2"/>
          <p:cNvSpPr>
            <a:spLocks noGrp="1"/>
          </p:cNvSpPr>
          <p:nvPr>
            <p:ph idx="1"/>
          </p:nvPr>
        </p:nvSpPr>
        <p:spPr/>
        <p:txBody>
          <a:bodyPr/>
          <a:lstStyle/>
          <a:p>
            <a:r>
              <a:rPr lang="tr-TR" sz="2400" dirty="0" err="1" smtClean="0"/>
              <a:t>İmplementasyon</a:t>
            </a:r>
            <a:r>
              <a:rPr lang="tr-TR" sz="2400" dirty="0" smtClean="0"/>
              <a:t> detaylarını bilen bir programcı program </a:t>
            </a:r>
            <a:r>
              <a:rPr lang="tr-TR" sz="2400" dirty="0" err="1" smtClean="0"/>
              <a:t>bug</a:t>
            </a:r>
            <a:r>
              <a:rPr lang="tr-TR" sz="2400" dirty="0" smtClean="0"/>
              <a:t> (hatalarını) bulup düzeltebilir. </a:t>
            </a:r>
          </a:p>
          <a:p>
            <a:r>
              <a:rPr lang="tr-TR" sz="2400" dirty="0" err="1" smtClean="0"/>
              <a:t>İmplementasyonu</a:t>
            </a:r>
            <a:r>
              <a:rPr lang="tr-TR" sz="2400" dirty="0" smtClean="0"/>
              <a:t> iyi bilmenin bir avantajı da bilgisayarın değişik dil yapılarını nasıl çalıştırdığını kafamızda canlandırmamıza yardımcı olmasıdır.</a:t>
            </a:r>
          </a:p>
          <a:p>
            <a:r>
              <a:rPr lang="tr-TR" sz="2400" dirty="0" smtClean="0"/>
              <a:t>Bir avantajı da, aynı işi yapan farklı yapılar varsa ortaya çıkar. </a:t>
            </a:r>
            <a:r>
              <a:rPr lang="tr-TR" sz="2400" dirty="0" err="1" smtClean="0"/>
              <a:t>İmplementasyonu</a:t>
            </a:r>
            <a:r>
              <a:rPr lang="tr-TR" sz="2400" dirty="0" smtClean="0"/>
              <a:t> bilen programcı hangisinin daha verimli olduğunu anlayabilir.</a:t>
            </a:r>
          </a:p>
          <a:p>
            <a:r>
              <a:rPr lang="tr-TR" sz="2400" dirty="0" smtClean="0"/>
              <a:t>Bu derste </a:t>
            </a:r>
            <a:r>
              <a:rPr lang="tr-TR" sz="2400" dirty="0" err="1" smtClean="0"/>
              <a:t>implementasyona</a:t>
            </a:r>
            <a:r>
              <a:rPr lang="tr-TR" sz="2400" dirty="0" smtClean="0"/>
              <a:t> kısaca değinilecek. Daha detaylı bilgi, derleyici tasarımı dersinde verilecektir</a:t>
            </a:r>
            <a:r>
              <a:rPr lang="tr-TR" dirty="0" smtClean="0"/>
              <a:t>.</a:t>
            </a:r>
          </a:p>
        </p:txBody>
      </p:sp>
      <p:sp>
        <p:nvSpPr>
          <p:cNvPr id="7" name="Başlık 1"/>
          <p:cNvSpPr>
            <a:spLocks noGrp="1"/>
          </p:cNvSpPr>
          <p:nvPr>
            <p:ph type="title"/>
          </p:nvPr>
        </p:nvSpPr>
        <p:spPr>
          <a:xfrm>
            <a:off x="152400" y="152400"/>
            <a:ext cx="8915400" cy="1143000"/>
          </a:xfrm>
        </p:spPr>
        <p:txBody>
          <a:bodyPr/>
          <a:lstStyle/>
          <a:p>
            <a:pPr marL="342900" indent="-342900" algn="ctr" eaLnBrk="1" hangingPunct="1">
              <a:spcBef>
                <a:spcPct val="20000"/>
              </a:spcBef>
              <a:defRPr/>
            </a:pPr>
            <a:r>
              <a:rPr lang="tr-TR" sz="2800" b="1" dirty="0" smtClean="0">
                <a:solidFill>
                  <a:srgbClr val="C00000"/>
                </a:solidFill>
                <a:ea typeface="+mn-ea"/>
                <a:cs typeface="+mn-cs"/>
              </a:rPr>
              <a:t>İ</a:t>
            </a:r>
            <a:r>
              <a:rPr lang="en-US" sz="2800" b="1" dirty="0" err="1" smtClean="0">
                <a:solidFill>
                  <a:srgbClr val="C00000"/>
                </a:solidFill>
                <a:ea typeface="+mn-ea"/>
                <a:cs typeface="+mn-cs"/>
              </a:rPr>
              <a:t>mplementa</a:t>
            </a:r>
            <a:r>
              <a:rPr lang="tr-TR" sz="2800" b="1" dirty="0" err="1" smtClean="0">
                <a:solidFill>
                  <a:srgbClr val="C00000"/>
                </a:solidFill>
                <a:ea typeface="+mn-ea"/>
                <a:cs typeface="+mn-cs"/>
              </a:rPr>
              <a:t>sy</a:t>
            </a:r>
            <a:r>
              <a:rPr lang="en-US" sz="2800" b="1" dirty="0" smtClean="0">
                <a:solidFill>
                  <a:srgbClr val="C00000"/>
                </a:solidFill>
                <a:ea typeface="+mn-ea"/>
                <a:cs typeface="+mn-cs"/>
              </a:rPr>
              <a:t>on</a:t>
            </a:r>
            <a:r>
              <a:rPr lang="tr-TR" sz="2800" b="1" dirty="0" smtClean="0">
                <a:solidFill>
                  <a:srgbClr val="C00000"/>
                </a:solidFill>
                <a:ea typeface="+mn-ea"/>
                <a:cs typeface="+mn-cs"/>
              </a:rPr>
              <a:t>un öneminin daha iyi anlaşılması</a:t>
            </a:r>
            <a:r>
              <a:rPr lang="en-US" sz="2800" b="1" dirty="0" smtClean="0">
                <a:solidFill>
                  <a:srgbClr val="C00000"/>
                </a:solidFill>
                <a:ea typeface="+mn-ea"/>
                <a:cs typeface="+mn-cs"/>
              </a:rPr>
              <a:t/>
            </a:r>
            <a:br>
              <a:rPr lang="en-US" sz="2800" b="1" dirty="0" smtClean="0">
                <a:solidFill>
                  <a:srgbClr val="C00000"/>
                </a:solidFill>
                <a:ea typeface="+mn-ea"/>
                <a:cs typeface="+mn-cs"/>
              </a:rPr>
            </a:br>
            <a:endParaRPr lang="tr-TR" b="1" dirty="0" smtClean="0">
              <a:solidFill>
                <a:srgbClr val="C00000"/>
              </a:solidFill>
            </a:endParaRP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ChangeArrowheads="1"/>
          </p:cNvSpPr>
          <p:nvPr>
            <p:ph type="title"/>
          </p:nvPr>
        </p:nvSpPr>
        <p:spPr/>
        <p:txBody>
          <a:bodyPr/>
          <a:lstStyle/>
          <a:p>
            <a:pPr eaLnBrk="1" hangingPunct="1"/>
            <a:r>
              <a:rPr lang="tr-TR" smtClean="0"/>
              <a:t>Saf Yorumlama (</a:t>
            </a:r>
            <a:r>
              <a:rPr lang="en-US" smtClean="0"/>
              <a:t>Pure Interpretation</a:t>
            </a:r>
            <a:r>
              <a:rPr lang="tr-TR" smtClean="0"/>
              <a:t>)</a:t>
            </a:r>
            <a:endParaRPr lang="en-US" smtClean="0"/>
          </a:p>
        </p:txBody>
      </p:sp>
      <p:sp>
        <p:nvSpPr>
          <p:cNvPr id="93189" name="Rectangle 3"/>
          <p:cNvSpPr>
            <a:spLocks noGrp="1" noChangeArrowheads="1"/>
          </p:cNvSpPr>
          <p:nvPr>
            <p:ph type="body" idx="1"/>
          </p:nvPr>
        </p:nvSpPr>
        <p:spPr>
          <a:xfrm>
            <a:off x="609600" y="1447800"/>
            <a:ext cx="8382000" cy="4572000"/>
          </a:xfrm>
        </p:spPr>
        <p:txBody>
          <a:bodyPr/>
          <a:lstStyle/>
          <a:p>
            <a:pPr eaLnBrk="1" hangingPunct="1"/>
            <a:r>
              <a:rPr lang="tr-TR" sz="2400" smtClean="0"/>
              <a:t>Çeviri (tran</a:t>
            </a:r>
            <a:r>
              <a:rPr lang="en-US" sz="2400" smtClean="0"/>
              <a:t>slation</a:t>
            </a:r>
            <a:r>
              <a:rPr lang="tr-TR" sz="2400" smtClean="0"/>
              <a:t>) yoktur</a:t>
            </a:r>
            <a:endParaRPr lang="en-US" sz="2400" smtClean="0"/>
          </a:p>
          <a:p>
            <a:pPr eaLnBrk="1" hangingPunct="1"/>
            <a:r>
              <a:rPr lang="tr-TR" sz="2400" smtClean="0"/>
              <a:t>Programların </a:t>
            </a:r>
            <a:r>
              <a:rPr lang="en-US" sz="2400" smtClean="0"/>
              <a:t>implementa</a:t>
            </a:r>
            <a:r>
              <a:rPr lang="tr-TR" sz="2400" smtClean="0"/>
              <a:t>sy</a:t>
            </a:r>
            <a:r>
              <a:rPr lang="en-US" sz="2400" smtClean="0"/>
              <a:t>on</a:t>
            </a:r>
            <a:r>
              <a:rPr lang="tr-TR" sz="2400" smtClean="0"/>
              <a:t>u daha kolaydır</a:t>
            </a:r>
            <a:r>
              <a:rPr lang="en-US" sz="2400" smtClean="0"/>
              <a:t> (</a:t>
            </a:r>
            <a:r>
              <a:rPr lang="tr-TR" sz="2400" smtClean="0"/>
              <a:t>çalışma-zamanı hataları (</a:t>
            </a:r>
            <a:r>
              <a:rPr lang="en-US" sz="2400" smtClean="0"/>
              <a:t>run-time errors</a:t>
            </a:r>
            <a:r>
              <a:rPr lang="tr-TR" sz="2400" smtClean="0"/>
              <a:t>)</a:t>
            </a:r>
            <a:r>
              <a:rPr lang="en-US" sz="2400" smtClean="0"/>
              <a:t> </a:t>
            </a:r>
            <a:r>
              <a:rPr lang="tr-TR" sz="2400" smtClean="0"/>
              <a:t>hemen ve kolayca gösterilir</a:t>
            </a:r>
            <a:r>
              <a:rPr lang="en-US" sz="2400" smtClean="0"/>
              <a:t>)</a:t>
            </a:r>
          </a:p>
          <a:p>
            <a:pPr eaLnBrk="1" hangingPunct="1"/>
            <a:r>
              <a:rPr lang="tr-TR" sz="2400" smtClean="0"/>
              <a:t>Daha yavaş yürütme</a:t>
            </a:r>
            <a:r>
              <a:rPr lang="en-US" sz="2400" smtClean="0"/>
              <a:t> (</a:t>
            </a:r>
            <a:r>
              <a:rPr lang="tr-TR" sz="2400" smtClean="0"/>
              <a:t>Derlenmiş programlardan </a:t>
            </a:r>
            <a:r>
              <a:rPr lang="en-US" sz="2400" smtClean="0"/>
              <a:t>10 </a:t>
            </a:r>
            <a:r>
              <a:rPr lang="tr-TR" sz="2400" smtClean="0"/>
              <a:t>ile</a:t>
            </a:r>
            <a:r>
              <a:rPr lang="en-US" sz="2400" smtClean="0"/>
              <a:t> 100 </a:t>
            </a:r>
            <a:r>
              <a:rPr lang="tr-TR" sz="2400" smtClean="0"/>
              <a:t>kat</a:t>
            </a:r>
            <a:r>
              <a:rPr lang="en-US" sz="2400" smtClean="0"/>
              <a:t> </a:t>
            </a:r>
            <a:r>
              <a:rPr lang="tr-TR" sz="2400" smtClean="0"/>
              <a:t>daha yavaştır</a:t>
            </a:r>
            <a:r>
              <a:rPr lang="en-US" sz="2400" smtClean="0"/>
              <a:t>)</a:t>
            </a:r>
          </a:p>
          <a:p>
            <a:pPr eaLnBrk="1" hangingPunct="1"/>
            <a:r>
              <a:rPr lang="tr-TR" sz="2400" smtClean="0"/>
              <a:t>Çoğu kez daha fazla boş alana ihtiyaç duyar</a:t>
            </a:r>
            <a:endParaRPr lang="en-US" sz="2400" smtClean="0"/>
          </a:p>
          <a:p>
            <a:pPr eaLnBrk="1" hangingPunct="1"/>
            <a:r>
              <a:rPr lang="tr-TR" sz="2400" smtClean="0"/>
              <a:t>Yüksek-düzeyli (</a:t>
            </a:r>
            <a:r>
              <a:rPr lang="en-US" sz="2400" smtClean="0"/>
              <a:t>high-level</a:t>
            </a:r>
            <a:r>
              <a:rPr lang="tr-TR" sz="2400" smtClean="0"/>
              <a:t>)</a:t>
            </a:r>
            <a:r>
              <a:rPr lang="en-US" sz="2400" smtClean="0"/>
              <a:t> </a:t>
            </a:r>
            <a:r>
              <a:rPr lang="tr-TR" sz="2400" smtClean="0"/>
              <a:t>dillerde gittikçe daha nadir kullanılmaktadır</a:t>
            </a:r>
            <a:endParaRPr lang="en-US" sz="2400" smtClean="0"/>
          </a:p>
          <a:p>
            <a:pPr eaLnBrk="1" hangingPunct="1"/>
            <a:r>
              <a:rPr lang="tr-TR" sz="2400" smtClean="0"/>
              <a:t>Bazı Web yazı dillerde (</a:t>
            </a:r>
            <a:r>
              <a:rPr lang="en-US" sz="2400" smtClean="0"/>
              <a:t>Web scripting languages</a:t>
            </a:r>
            <a:r>
              <a:rPr lang="tr-TR" sz="2400" smtClean="0"/>
              <a:t>) kullanımı önem</a:t>
            </a:r>
            <a:r>
              <a:rPr lang="en-US" sz="2400" smtClean="0"/>
              <a:t> </a:t>
            </a:r>
            <a:r>
              <a:rPr lang="tr-TR" sz="2400" smtClean="0"/>
              <a:t>kazanır </a:t>
            </a:r>
            <a:r>
              <a:rPr lang="en-US" sz="2400" smtClean="0"/>
              <a:t>(</a:t>
            </a:r>
            <a:r>
              <a:rPr lang="tr-TR" sz="2400" smtClean="0"/>
              <a:t>örn</a:t>
            </a:r>
            <a:r>
              <a:rPr lang="en-US" sz="2400" smtClean="0"/>
              <a:t>., JavaScript)</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120</a:t>
            </a:fld>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a:xfrm>
            <a:off x="457200" y="381000"/>
            <a:ext cx="8686800" cy="1143000"/>
          </a:xfrm>
        </p:spPr>
        <p:txBody>
          <a:bodyPr/>
          <a:lstStyle/>
          <a:p>
            <a:pPr eaLnBrk="1" hangingPunct="1"/>
            <a:r>
              <a:rPr lang="tr-TR" sz="3200" dirty="0" smtClean="0"/>
              <a:t>Saf Yorumlama (</a:t>
            </a:r>
            <a:r>
              <a:rPr lang="en-US" sz="3200" dirty="0" smtClean="0"/>
              <a:t>Pure Interpretation</a:t>
            </a:r>
            <a:r>
              <a:rPr lang="tr-TR" sz="3200" dirty="0" smtClean="0"/>
              <a:t>) İşlemi</a:t>
            </a:r>
            <a:endParaRPr lang="en-US" sz="3200" dirty="0" smtClean="0"/>
          </a:p>
        </p:txBody>
      </p:sp>
      <p:sp>
        <p:nvSpPr>
          <p:cNvPr id="7" name="Oval 3"/>
          <p:cNvSpPr>
            <a:spLocks noChangeArrowheads="1"/>
          </p:cNvSpPr>
          <p:nvPr/>
        </p:nvSpPr>
        <p:spPr bwMode="auto">
          <a:xfrm>
            <a:off x="3352800" y="1600200"/>
            <a:ext cx="1295400" cy="838200"/>
          </a:xfrm>
          <a:prstGeom prst="ellipse">
            <a:avLst/>
          </a:prstGeom>
          <a:solidFill>
            <a:srgbClr val="CC99FF"/>
          </a:solidFill>
          <a:ln w="9525">
            <a:solidFill>
              <a:schemeClr val="tx1"/>
            </a:solidFill>
            <a:round/>
            <a:headEnd/>
            <a:tailEnd/>
          </a:ln>
          <a:scene3d>
            <a:camera prst="orthographicFront"/>
            <a:lightRig rig="threePt" dir="t"/>
          </a:scene3d>
          <a:sp3d>
            <a:bevelT prst="angle"/>
          </a:sp3d>
        </p:spPr>
        <p:txBody>
          <a:bodyPr wrap="none" anchor="ctr"/>
          <a:lstStyle/>
          <a:p>
            <a:r>
              <a:rPr lang="tr-TR" sz="1600" dirty="0" smtClean="0"/>
              <a:t>Kaynak</a:t>
            </a:r>
          </a:p>
          <a:p>
            <a:r>
              <a:rPr lang="tr-TR" sz="1600" dirty="0" smtClean="0"/>
              <a:t>Program</a:t>
            </a:r>
            <a:endParaRPr lang="es-MX" sz="1600" dirty="0"/>
          </a:p>
        </p:txBody>
      </p:sp>
      <p:sp>
        <p:nvSpPr>
          <p:cNvPr id="8" name="Oval 4"/>
          <p:cNvSpPr>
            <a:spLocks noChangeArrowheads="1"/>
          </p:cNvSpPr>
          <p:nvPr/>
        </p:nvSpPr>
        <p:spPr bwMode="auto">
          <a:xfrm>
            <a:off x="3200400" y="3276600"/>
            <a:ext cx="1752600" cy="1676400"/>
          </a:xfrm>
          <a:prstGeom prst="ellipse">
            <a:avLst/>
          </a:prstGeom>
          <a:solidFill>
            <a:srgbClr val="FF6600"/>
          </a:solidFill>
          <a:ln w="9525">
            <a:solidFill>
              <a:schemeClr val="tx1"/>
            </a:solidFill>
            <a:round/>
            <a:headEnd/>
            <a:tailEnd/>
          </a:ln>
          <a:scene3d>
            <a:camera prst="orthographicFront"/>
            <a:lightRig rig="threePt" dir="t"/>
          </a:scene3d>
          <a:sp3d>
            <a:bevelT prst="angle"/>
          </a:sp3d>
        </p:spPr>
        <p:txBody>
          <a:bodyPr wrap="none" anchor="ctr"/>
          <a:lstStyle/>
          <a:p>
            <a:r>
              <a:rPr lang="tr-TR" dirty="0" smtClean="0"/>
              <a:t>Yorumlayıcı</a:t>
            </a:r>
            <a:endParaRPr lang="es-MX" dirty="0"/>
          </a:p>
        </p:txBody>
      </p:sp>
      <p:sp>
        <p:nvSpPr>
          <p:cNvPr id="9" name="Line 5"/>
          <p:cNvSpPr>
            <a:spLocks noChangeShapeType="1"/>
          </p:cNvSpPr>
          <p:nvPr/>
        </p:nvSpPr>
        <p:spPr bwMode="auto">
          <a:xfrm>
            <a:off x="4038600" y="2438400"/>
            <a:ext cx="0" cy="8382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0" name="Line 6"/>
          <p:cNvSpPr>
            <a:spLocks noChangeShapeType="1"/>
          </p:cNvSpPr>
          <p:nvPr/>
        </p:nvSpPr>
        <p:spPr bwMode="auto">
          <a:xfrm flipH="1">
            <a:off x="4953000" y="3352800"/>
            <a:ext cx="762000" cy="5334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1" name="Text Box 7"/>
          <p:cNvSpPr txBox="1">
            <a:spLocks noChangeArrowheads="1"/>
          </p:cNvSpPr>
          <p:nvPr/>
        </p:nvSpPr>
        <p:spPr bwMode="auto">
          <a:xfrm>
            <a:off x="5546725" y="3075057"/>
            <a:ext cx="1396536" cy="353943"/>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lgn="l"/>
            <a:r>
              <a:rPr lang="tr-TR" sz="2000" dirty="0" smtClean="0"/>
              <a:t>Veri Girişi</a:t>
            </a:r>
            <a:endParaRPr lang="es-MX" sz="2000" dirty="0"/>
          </a:p>
        </p:txBody>
      </p:sp>
      <p:sp>
        <p:nvSpPr>
          <p:cNvPr id="12" name="Text Box 8"/>
          <p:cNvSpPr txBox="1">
            <a:spLocks noChangeArrowheads="1"/>
          </p:cNvSpPr>
          <p:nvPr/>
        </p:nvSpPr>
        <p:spPr bwMode="auto">
          <a:xfrm>
            <a:off x="3124200" y="5665857"/>
            <a:ext cx="2068195" cy="338554"/>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lgn="l"/>
            <a:r>
              <a:rPr lang="tr-TR" sz="2000" dirty="0" smtClean="0"/>
              <a:t>Çıktı (Sonuçlar)</a:t>
            </a:r>
            <a:endParaRPr lang="es-MX" sz="2000" dirty="0"/>
          </a:p>
        </p:txBody>
      </p:sp>
      <p:sp>
        <p:nvSpPr>
          <p:cNvPr id="13" name="Line 9"/>
          <p:cNvSpPr>
            <a:spLocks noChangeShapeType="1"/>
          </p:cNvSpPr>
          <p:nvPr/>
        </p:nvSpPr>
        <p:spPr bwMode="auto">
          <a:xfrm>
            <a:off x="4038600" y="4953000"/>
            <a:ext cx="0" cy="6858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4" name="13 Slayt Numarası Yer Tutucusu"/>
          <p:cNvSpPr>
            <a:spLocks noGrp="1"/>
          </p:cNvSpPr>
          <p:nvPr>
            <p:ph type="sldNum" sz="quarter" idx="11"/>
          </p:nvPr>
        </p:nvSpPr>
        <p:spPr/>
        <p:txBody>
          <a:bodyPr/>
          <a:lstStyle/>
          <a:p>
            <a:pPr>
              <a:defRPr/>
            </a:pPr>
            <a:r>
              <a:rPr lang="en-US" smtClean="0"/>
              <a:t>1</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p:txBody>
          <a:bodyPr/>
          <a:lstStyle/>
          <a:p>
            <a:pPr eaLnBrk="1" hangingPunct="1"/>
            <a:r>
              <a:rPr lang="en-US" smtClean="0"/>
              <a:t>H</a:t>
            </a:r>
            <a:r>
              <a:rPr lang="tr-TR" smtClean="0"/>
              <a:t>i</a:t>
            </a:r>
            <a:r>
              <a:rPr lang="en-US" smtClean="0"/>
              <a:t>bri</a:t>
            </a:r>
            <a:r>
              <a:rPr lang="tr-TR" smtClean="0"/>
              <a:t>t</a:t>
            </a:r>
            <a:r>
              <a:rPr lang="en-US" smtClean="0"/>
              <a:t> </a:t>
            </a:r>
            <a:r>
              <a:rPr lang="tr-TR" smtClean="0"/>
              <a:t>İ</a:t>
            </a:r>
            <a:r>
              <a:rPr lang="en-US" smtClean="0"/>
              <a:t>mplementa</a:t>
            </a:r>
            <a:r>
              <a:rPr lang="tr-TR" smtClean="0"/>
              <a:t>sy</a:t>
            </a:r>
            <a:r>
              <a:rPr lang="en-US" smtClean="0"/>
              <a:t>on S</a:t>
            </a:r>
            <a:r>
              <a:rPr lang="tr-TR" smtClean="0"/>
              <a:t>i</a:t>
            </a:r>
            <a:r>
              <a:rPr lang="en-US" smtClean="0"/>
              <a:t>stem</a:t>
            </a:r>
            <a:r>
              <a:rPr lang="tr-TR" smtClean="0"/>
              <a:t>leri</a:t>
            </a:r>
            <a:endParaRPr lang="en-US" smtClean="0"/>
          </a:p>
        </p:txBody>
      </p:sp>
      <p:sp>
        <p:nvSpPr>
          <p:cNvPr id="95237" name="Rectangle 3"/>
          <p:cNvSpPr>
            <a:spLocks noGrp="1" noChangeArrowheads="1"/>
          </p:cNvSpPr>
          <p:nvPr>
            <p:ph type="body" idx="1"/>
          </p:nvPr>
        </p:nvSpPr>
        <p:spPr>
          <a:xfrm>
            <a:off x="609600" y="1447800"/>
            <a:ext cx="8153400" cy="4572000"/>
          </a:xfrm>
        </p:spPr>
        <p:txBody>
          <a:bodyPr/>
          <a:lstStyle/>
          <a:p>
            <a:pPr eaLnBrk="1" hangingPunct="1">
              <a:lnSpc>
                <a:spcPct val="90000"/>
              </a:lnSpc>
            </a:pPr>
            <a:r>
              <a:rPr lang="tr-TR" sz="2400" dirty="0" smtClean="0"/>
              <a:t>Derleyiciler (</a:t>
            </a:r>
            <a:r>
              <a:rPr lang="en-US" sz="2400" dirty="0" smtClean="0"/>
              <a:t>compilers</a:t>
            </a:r>
            <a:r>
              <a:rPr lang="tr-TR" sz="2400" dirty="0" smtClean="0"/>
              <a:t>)</a:t>
            </a:r>
            <a:r>
              <a:rPr lang="en-US" sz="2400" dirty="0" smtClean="0"/>
              <a:t> </a:t>
            </a:r>
            <a:r>
              <a:rPr lang="tr-TR" sz="2400" dirty="0" smtClean="0"/>
              <a:t>ve</a:t>
            </a:r>
            <a:r>
              <a:rPr lang="en-US" sz="2400" dirty="0" smtClean="0"/>
              <a:t> </a:t>
            </a:r>
            <a:r>
              <a:rPr lang="tr-TR" sz="2400" dirty="0" smtClean="0"/>
              <a:t>saf yorumlayıcılar (</a:t>
            </a:r>
            <a:r>
              <a:rPr lang="en-US" sz="2400" dirty="0" smtClean="0"/>
              <a:t>pure interpreters</a:t>
            </a:r>
            <a:r>
              <a:rPr lang="tr-TR" sz="2400" dirty="0" smtClean="0"/>
              <a:t>) arasında bir uzlaşmadır</a:t>
            </a:r>
            <a:endParaRPr lang="en-US" sz="2400" dirty="0" smtClean="0"/>
          </a:p>
          <a:p>
            <a:pPr eaLnBrk="1" hangingPunct="1">
              <a:lnSpc>
                <a:spcPct val="90000"/>
              </a:lnSpc>
            </a:pPr>
            <a:r>
              <a:rPr lang="tr-TR" sz="2400" dirty="0" smtClean="0"/>
              <a:t>Bir yüksek-düzeyli dil programı kolayca yorumlanabilecek bir ara (</a:t>
            </a:r>
            <a:r>
              <a:rPr lang="en-US" sz="2400" dirty="0" smtClean="0"/>
              <a:t>intermediate</a:t>
            </a:r>
            <a:r>
              <a:rPr lang="tr-TR" sz="2400" dirty="0" smtClean="0"/>
              <a:t>) dile çevrilir</a:t>
            </a:r>
            <a:endParaRPr lang="en-US" sz="2400" dirty="0" smtClean="0"/>
          </a:p>
          <a:p>
            <a:pPr eaLnBrk="1" hangingPunct="1">
              <a:lnSpc>
                <a:spcPct val="90000"/>
              </a:lnSpc>
            </a:pPr>
            <a:r>
              <a:rPr lang="tr-TR" sz="2400" dirty="0" smtClean="0"/>
              <a:t>Saf yorumlamadan daha hızlıdır</a:t>
            </a:r>
            <a:endParaRPr lang="en-US" sz="2400" dirty="0" smtClean="0"/>
          </a:p>
          <a:p>
            <a:pPr eaLnBrk="1" hangingPunct="1">
              <a:lnSpc>
                <a:spcPct val="90000"/>
              </a:lnSpc>
            </a:pPr>
            <a:r>
              <a:rPr lang="tr-TR" sz="2400" dirty="0" smtClean="0"/>
              <a:t>Örnekler</a:t>
            </a:r>
            <a:endParaRPr lang="en-US" sz="2400" dirty="0" smtClean="0"/>
          </a:p>
          <a:p>
            <a:pPr lvl="1" eaLnBrk="1" hangingPunct="1">
              <a:lnSpc>
                <a:spcPct val="90000"/>
              </a:lnSpc>
            </a:pPr>
            <a:r>
              <a:rPr lang="en-US" sz="1800" dirty="0" smtClean="0"/>
              <a:t>Perl program</a:t>
            </a:r>
            <a:r>
              <a:rPr lang="tr-TR" sz="1800" dirty="0" err="1" smtClean="0"/>
              <a:t>ları</a:t>
            </a:r>
            <a:r>
              <a:rPr lang="tr-TR" sz="1800" dirty="0" smtClean="0"/>
              <a:t>, yorumlamadan önce hataları tespit etmek için kısmen derlenir</a:t>
            </a:r>
            <a:endParaRPr lang="en-US" sz="1800" dirty="0" smtClean="0"/>
          </a:p>
          <a:p>
            <a:pPr lvl="1" eaLnBrk="1" hangingPunct="1">
              <a:lnSpc>
                <a:spcPct val="90000"/>
              </a:lnSpc>
            </a:pPr>
            <a:r>
              <a:rPr lang="en-US" sz="1800" dirty="0" smtClean="0"/>
              <a:t>Java</a:t>
            </a:r>
            <a:r>
              <a:rPr lang="tr-TR" sz="1800" dirty="0" smtClean="0"/>
              <a:t>’</a:t>
            </a:r>
            <a:r>
              <a:rPr lang="tr-TR" sz="1800" dirty="0" err="1" smtClean="0"/>
              <a:t>nın</a:t>
            </a:r>
            <a:r>
              <a:rPr lang="tr-TR" sz="1800" dirty="0" smtClean="0"/>
              <a:t> ilk </a:t>
            </a:r>
            <a:r>
              <a:rPr lang="en-US" sz="1800" dirty="0" err="1" smtClean="0"/>
              <a:t>implementa</a:t>
            </a:r>
            <a:r>
              <a:rPr lang="tr-TR" sz="1800" dirty="0" err="1" smtClean="0"/>
              <a:t>sy</a:t>
            </a:r>
            <a:r>
              <a:rPr lang="en-US" sz="1800" dirty="0" smtClean="0"/>
              <a:t>on</a:t>
            </a:r>
            <a:r>
              <a:rPr lang="tr-TR" sz="1800" dirty="0" err="1" smtClean="0"/>
              <a:t>ları</a:t>
            </a:r>
            <a:r>
              <a:rPr lang="en-US" sz="1800" dirty="0" smtClean="0"/>
              <a:t> h</a:t>
            </a:r>
            <a:r>
              <a:rPr lang="tr-TR" sz="1800" dirty="0" smtClean="0"/>
              <a:t>i</a:t>
            </a:r>
            <a:r>
              <a:rPr lang="en-US" sz="1800" dirty="0" err="1" smtClean="0"/>
              <a:t>bri</a:t>
            </a:r>
            <a:r>
              <a:rPr lang="tr-TR" sz="1800" dirty="0" err="1" smtClean="0"/>
              <a:t>tti</a:t>
            </a:r>
            <a:r>
              <a:rPr lang="en-US" sz="1800" dirty="0" smtClean="0"/>
              <a:t>; </a:t>
            </a:r>
            <a:r>
              <a:rPr lang="tr-TR" sz="1800" dirty="0" smtClean="0"/>
              <a:t>ara</a:t>
            </a:r>
            <a:r>
              <a:rPr lang="en-US" sz="1800" dirty="0" smtClean="0"/>
              <a:t> form, </a:t>
            </a:r>
            <a:r>
              <a:rPr lang="tr-TR" sz="1800" dirty="0" smtClean="0"/>
              <a:t>yani </a:t>
            </a:r>
            <a:r>
              <a:rPr lang="tr-TR" sz="1800" b="1" i="1" dirty="0" smtClean="0"/>
              <a:t>bayt kodu </a:t>
            </a:r>
            <a:r>
              <a:rPr lang="tr-TR" sz="1800" dirty="0" smtClean="0"/>
              <a:t>(</a:t>
            </a:r>
            <a:r>
              <a:rPr lang="en-US" sz="1800" i="1" dirty="0" smtClean="0"/>
              <a:t>byte code</a:t>
            </a:r>
            <a:r>
              <a:rPr lang="tr-TR" sz="1800" i="1" dirty="0" smtClean="0"/>
              <a:t>)</a:t>
            </a:r>
            <a:r>
              <a:rPr lang="en-US" sz="1800" dirty="0" smtClean="0"/>
              <a:t>, </a:t>
            </a:r>
            <a:r>
              <a:rPr lang="tr-TR" sz="1800" dirty="0" smtClean="0"/>
              <a:t>bir bayt kodu yorumlayıcısı (</a:t>
            </a:r>
            <a:r>
              <a:rPr lang="en-US" sz="1800" dirty="0" smtClean="0"/>
              <a:t>byte code interpreter</a:t>
            </a:r>
            <a:r>
              <a:rPr lang="tr-TR" sz="1800" dirty="0" smtClean="0"/>
              <a:t>) ve bir çalışma-zamanı(</a:t>
            </a:r>
            <a:r>
              <a:rPr lang="en-US" sz="1800" dirty="0" smtClean="0"/>
              <a:t>run-time</a:t>
            </a:r>
            <a:r>
              <a:rPr lang="tr-TR" sz="1800" dirty="0" smtClean="0"/>
              <a:t>) sistemi</a:t>
            </a:r>
            <a:r>
              <a:rPr lang="en-US" sz="1800" dirty="0" smtClean="0"/>
              <a:t> </a:t>
            </a:r>
            <a:r>
              <a:rPr lang="tr-TR" sz="1800" dirty="0" smtClean="0"/>
              <a:t>olan herhangi bir makineye </a:t>
            </a:r>
            <a:r>
              <a:rPr lang="en-US" sz="1800" dirty="0" smtClean="0"/>
              <a:t>(</a:t>
            </a:r>
            <a:r>
              <a:rPr lang="en-US" sz="1800" i="1" dirty="0" smtClean="0"/>
              <a:t>J</a:t>
            </a:r>
            <a:r>
              <a:rPr lang="tr-TR" sz="1800" i="1" dirty="0" smtClean="0"/>
              <a:t>ava Sanal Makinesi - J</a:t>
            </a:r>
            <a:r>
              <a:rPr lang="en-US" sz="1800" i="1" dirty="0" err="1" smtClean="0"/>
              <a:t>ava</a:t>
            </a:r>
            <a:r>
              <a:rPr lang="en-US" sz="1800" i="1" dirty="0" smtClean="0"/>
              <a:t> Virtual Machine</a:t>
            </a:r>
            <a:r>
              <a:rPr lang="en-US" sz="1800" dirty="0" smtClean="0"/>
              <a:t>)</a:t>
            </a:r>
            <a:r>
              <a:rPr lang="tr-TR" sz="1800" dirty="0" smtClean="0"/>
              <a:t> taşınabilirlik sağlar (bu makinede çalışır)</a:t>
            </a:r>
            <a:endParaRPr lang="en-US" sz="2000"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122</a:t>
            </a:fld>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3"/>
          <p:cNvSpPr>
            <a:spLocks noGrp="1" noChangeArrowheads="1"/>
          </p:cNvSpPr>
          <p:nvPr>
            <p:ph type="title"/>
          </p:nvPr>
        </p:nvSpPr>
        <p:spPr>
          <a:xfrm>
            <a:off x="533400" y="304800"/>
            <a:ext cx="8001000" cy="1524000"/>
          </a:xfrm>
        </p:spPr>
        <p:txBody>
          <a:bodyPr/>
          <a:lstStyle/>
          <a:p>
            <a:pPr eaLnBrk="1" hangingPunct="1"/>
            <a:r>
              <a:rPr lang="en-US" smtClean="0"/>
              <a:t>H</a:t>
            </a:r>
            <a:r>
              <a:rPr lang="tr-TR" smtClean="0"/>
              <a:t>i</a:t>
            </a:r>
            <a:r>
              <a:rPr lang="en-US" smtClean="0"/>
              <a:t>bri</a:t>
            </a:r>
            <a:r>
              <a:rPr lang="tr-TR" smtClean="0"/>
              <a:t>t</a:t>
            </a:r>
            <a:r>
              <a:rPr lang="en-US" smtClean="0"/>
              <a:t> </a:t>
            </a:r>
            <a:r>
              <a:rPr lang="tr-TR" smtClean="0"/>
              <a:t>İ</a:t>
            </a:r>
            <a:r>
              <a:rPr lang="en-US" smtClean="0"/>
              <a:t>mplementa</a:t>
            </a:r>
            <a:r>
              <a:rPr lang="tr-TR" smtClean="0"/>
              <a:t>sy</a:t>
            </a:r>
            <a:r>
              <a:rPr lang="en-US" smtClean="0"/>
              <a:t>on </a:t>
            </a:r>
            <a:r>
              <a:rPr lang="tr-TR" smtClean="0"/>
              <a:t>İşlemi</a:t>
            </a:r>
            <a:endParaRPr lang="en-US" smtClean="0"/>
          </a:p>
        </p:txBody>
      </p:sp>
      <p:sp>
        <p:nvSpPr>
          <p:cNvPr id="6" name="Text Box 3"/>
          <p:cNvSpPr txBox="1">
            <a:spLocks noChangeArrowheads="1"/>
          </p:cNvSpPr>
          <p:nvPr/>
        </p:nvSpPr>
        <p:spPr bwMode="auto">
          <a:xfrm>
            <a:off x="731167" y="3429000"/>
            <a:ext cx="1021433" cy="555537"/>
          </a:xfrm>
          <a:prstGeom prst="rect">
            <a:avLst/>
          </a:prstGeom>
          <a:noFill/>
          <a:ln w="9525">
            <a:solidFill>
              <a:schemeClr val="tx1"/>
            </a:solidFill>
            <a:miter lim="800000"/>
            <a:headEnd/>
            <a:tailEnd/>
          </a:ln>
          <a:scene3d>
            <a:camera prst="orthographicFront"/>
            <a:lightRig rig="threePt" dir="t"/>
          </a:scene3d>
          <a:sp3d>
            <a:bevelT prst="angle"/>
          </a:sp3d>
        </p:spPr>
        <p:txBody>
          <a:bodyPr wrap="none">
            <a:spAutoFit/>
          </a:bodyPr>
          <a:lstStyle/>
          <a:p>
            <a:pPr algn="l"/>
            <a:r>
              <a:rPr lang="tr-TR" sz="1400" dirty="0" smtClean="0"/>
              <a:t>Sözlük </a:t>
            </a:r>
          </a:p>
          <a:p>
            <a:pPr algn="l"/>
            <a:r>
              <a:rPr lang="tr-TR" sz="1400" dirty="0" smtClean="0"/>
              <a:t>Analizörü</a:t>
            </a:r>
            <a:endParaRPr lang="es-MX" sz="1400" dirty="0"/>
          </a:p>
        </p:txBody>
      </p:sp>
      <p:sp>
        <p:nvSpPr>
          <p:cNvPr id="7" name="Text Box 4"/>
          <p:cNvSpPr txBox="1">
            <a:spLocks noChangeArrowheads="1"/>
          </p:cNvSpPr>
          <p:nvPr/>
        </p:nvSpPr>
        <p:spPr bwMode="auto">
          <a:xfrm>
            <a:off x="2679700" y="3429000"/>
            <a:ext cx="1021433" cy="544765"/>
          </a:xfrm>
          <a:prstGeom prst="rect">
            <a:avLst/>
          </a:prstGeom>
          <a:noFill/>
          <a:ln w="9525">
            <a:solidFill>
              <a:schemeClr val="tx1"/>
            </a:solidFill>
            <a:miter lim="800000"/>
            <a:headEnd/>
            <a:tailEnd/>
          </a:ln>
          <a:scene3d>
            <a:camera prst="orthographicFront"/>
            <a:lightRig rig="threePt" dir="t"/>
          </a:scene3d>
          <a:sp3d>
            <a:bevelT prst="angle"/>
          </a:sp3d>
        </p:spPr>
        <p:txBody>
          <a:bodyPr wrap="none">
            <a:spAutoFit/>
          </a:bodyPr>
          <a:lstStyle/>
          <a:p>
            <a:pPr algn="l"/>
            <a:r>
              <a:rPr lang="tr-TR" sz="1400" dirty="0" err="1" smtClean="0"/>
              <a:t>Sözdizim</a:t>
            </a:r>
            <a:endParaRPr lang="tr-TR" sz="1400" dirty="0" smtClean="0"/>
          </a:p>
          <a:p>
            <a:pPr algn="l"/>
            <a:r>
              <a:rPr lang="tr-TR" sz="1400" dirty="0" smtClean="0"/>
              <a:t>Analizörü</a:t>
            </a:r>
            <a:endParaRPr lang="es-MX" sz="1400" dirty="0"/>
          </a:p>
        </p:txBody>
      </p:sp>
      <p:sp>
        <p:nvSpPr>
          <p:cNvPr id="8" name="Text Box 5"/>
          <p:cNvSpPr txBox="1">
            <a:spLocks noChangeArrowheads="1"/>
          </p:cNvSpPr>
          <p:nvPr/>
        </p:nvSpPr>
        <p:spPr bwMode="auto">
          <a:xfrm>
            <a:off x="4648200" y="3352800"/>
            <a:ext cx="1219200" cy="727892"/>
          </a:xfrm>
          <a:prstGeom prst="rect">
            <a:avLst/>
          </a:prstGeom>
          <a:noFill/>
          <a:ln w="9525">
            <a:solidFill>
              <a:schemeClr val="tx1"/>
            </a:solidFill>
            <a:miter lim="800000"/>
            <a:headEnd/>
            <a:tailEnd/>
          </a:ln>
          <a:scene3d>
            <a:camera prst="orthographicFront"/>
            <a:lightRig rig="threePt" dir="t"/>
          </a:scene3d>
          <a:sp3d>
            <a:bevelT prst="angle"/>
          </a:sp3d>
        </p:spPr>
        <p:txBody>
          <a:bodyPr>
            <a:spAutoFit/>
          </a:bodyPr>
          <a:lstStyle/>
          <a:p>
            <a:pPr algn="l"/>
            <a:r>
              <a:rPr lang="tr-TR" sz="1400" dirty="0" smtClean="0"/>
              <a:t>Orta Seviye</a:t>
            </a:r>
          </a:p>
          <a:p>
            <a:pPr algn="l"/>
            <a:r>
              <a:rPr lang="tr-TR" sz="1400" dirty="0" smtClean="0"/>
              <a:t>Kod Üreticisi</a:t>
            </a:r>
            <a:endParaRPr lang="es-MX" sz="1400" dirty="0"/>
          </a:p>
        </p:txBody>
      </p:sp>
      <p:sp>
        <p:nvSpPr>
          <p:cNvPr id="9" name="Oval 6"/>
          <p:cNvSpPr>
            <a:spLocks noChangeArrowheads="1"/>
          </p:cNvSpPr>
          <p:nvPr/>
        </p:nvSpPr>
        <p:spPr bwMode="auto">
          <a:xfrm>
            <a:off x="533400" y="2057400"/>
            <a:ext cx="1295400" cy="838200"/>
          </a:xfrm>
          <a:prstGeom prst="ellipse">
            <a:avLst/>
          </a:prstGeom>
          <a:solidFill>
            <a:srgbClr val="CC99FF"/>
          </a:solidFill>
          <a:ln w="9525">
            <a:solidFill>
              <a:schemeClr val="tx1"/>
            </a:solidFill>
            <a:round/>
            <a:headEnd/>
            <a:tailEnd/>
          </a:ln>
          <a:scene3d>
            <a:camera prst="orthographicFront"/>
            <a:lightRig rig="threePt" dir="t"/>
          </a:scene3d>
          <a:sp3d>
            <a:bevelT prst="angle"/>
          </a:sp3d>
        </p:spPr>
        <p:txBody>
          <a:bodyPr wrap="none" anchor="ctr"/>
          <a:lstStyle/>
          <a:p>
            <a:r>
              <a:rPr lang="tr-TR" sz="1600" dirty="0" smtClean="0"/>
              <a:t>Kaynak</a:t>
            </a:r>
          </a:p>
          <a:p>
            <a:r>
              <a:rPr lang="tr-TR" sz="1600" dirty="0" smtClean="0"/>
              <a:t>Program</a:t>
            </a:r>
            <a:endParaRPr lang="es-MX" sz="1600" dirty="0"/>
          </a:p>
        </p:txBody>
      </p:sp>
      <p:sp>
        <p:nvSpPr>
          <p:cNvPr id="10" name="Line 7"/>
          <p:cNvSpPr>
            <a:spLocks noChangeShapeType="1"/>
          </p:cNvSpPr>
          <p:nvPr/>
        </p:nvSpPr>
        <p:spPr bwMode="auto">
          <a:xfrm>
            <a:off x="1752600" y="3657600"/>
            <a:ext cx="914400" cy="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1" name="Line 8"/>
          <p:cNvSpPr>
            <a:spLocks noChangeShapeType="1"/>
          </p:cNvSpPr>
          <p:nvPr/>
        </p:nvSpPr>
        <p:spPr bwMode="auto">
          <a:xfrm>
            <a:off x="3733800" y="3657600"/>
            <a:ext cx="914400" cy="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2" name="Line 9"/>
          <p:cNvSpPr>
            <a:spLocks noChangeShapeType="1"/>
          </p:cNvSpPr>
          <p:nvPr/>
        </p:nvSpPr>
        <p:spPr bwMode="auto">
          <a:xfrm>
            <a:off x="1219200" y="2895600"/>
            <a:ext cx="0" cy="5334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3" name="Oval 12"/>
          <p:cNvSpPr>
            <a:spLocks noChangeArrowheads="1"/>
          </p:cNvSpPr>
          <p:nvPr/>
        </p:nvSpPr>
        <p:spPr bwMode="auto">
          <a:xfrm>
            <a:off x="6645275" y="2971800"/>
            <a:ext cx="1736725" cy="1371600"/>
          </a:xfrm>
          <a:prstGeom prst="ellipse">
            <a:avLst/>
          </a:prstGeom>
          <a:solidFill>
            <a:srgbClr val="FF6600"/>
          </a:solidFill>
          <a:ln w="9525">
            <a:solidFill>
              <a:schemeClr val="tx1"/>
            </a:solidFill>
            <a:round/>
            <a:headEnd/>
            <a:tailEnd/>
          </a:ln>
          <a:scene3d>
            <a:camera prst="orthographicFront"/>
            <a:lightRig rig="threePt" dir="t"/>
          </a:scene3d>
          <a:sp3d>
            <a:bevelT prst="angle"/>
          </a:sp3d>
        </p:spPr>
        <p:txBody>
          <a:bodyPr wrap="none" anchor="ctr"/>
          <a:lstStyle/>
          <a:p>
            <a:r>
              <a:rPr lang="tr-TR" dirty="0" smtClean="0"/>
              <a:t>Yorumlayıcı</a:t>
            </a:r>
            <a:endParaRPr lang="es-MX" dirty="0"/>
          </a:p>
        </p:txBody>
      </p:sp>
      <p:sp>
        <p:nvSpPr>
          <p:cNvPr id="15" name="Text Box 14"/>
          <p:cNvSpPr txBox="1">
            <a:spLocks noChangeArrowheads="1"/>
          </p:cNvSpPr>
          <p:nvPr/>
        </p:nvSpPr>
        <p:spPr bwMode="auto">
          <a:xfrm>
            <a:off x="6858000" y="2084457"/>
            <a:ext cx="1396536" cy="353943"/>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lgn="l"/>
            <a:r>
              <a:rPr lang="tr-TR" sz="2000" dirty="0" smtClean="0"/>
              <a:t>Veri Girişi</a:t>
            </a:r>
            <a:endParaRPr lang="es-MX" sz="2000" dirty="0"/>
          </a:p>
        </p:txBody>
      </p:sp>
      <p:sp>
        <p:nvSpPr>
          <p:cNvPr id="16" name="Text Box 15"/>
          <p:cNvSpPr txBox="1">
            <a:spLocks noChangeArrowheads="1"/>
          </p:cNvSpPr>
          <p:nvPr/>
        </p:nvSpPr>
        <p:spPr bwMode="auto">
          <a:xfrm>
            <a:off x="6905943" y="5029200"/>
            <a:ext cx="1247457" cy="353943"/>
          </a:xfrm>
          <a:prstGeom prst="rect">
            <a:avLst/>
          </a:prstGeom>
          <a:noFill/>
          <a:ln w="9525">
            <a:noFill/>
            <a:miter lim="800000"/>
            <a:headEnd/>
            <a:tailEnd/>
          </a:ln>
          <a:scene3d>
            <a:camera prst="orthographicFront"/>
            <a:lightRig rig="threePt" dir="t"/>
          </a:scene3d>
          <a:sp3d>
            <a:bevelT prst="angle"/>
          </a:sp3d>
        </p:spPr>
        <p:txBody>
          <a:bodyPr wrap="none">
            <a:spAutoFit/>
          </a:bodyPr>
          <a:lstStyle/>
          <a:p>
            <a:pPr algn="l"/>
            <a:r>
              <a:rPr lang="tr-TR" sz="2000" dirty="0" smtClean="0"/>
              <a:t>Sonuçlar</a:t>
            </a:r>
            <a:endParaRPr lang="es-MX" sz="2000" dirty="0"/>
          </a:p>
        </p:txBody>
      </p:sp>
      <p:sp>
        <p:nvSpPr>
          <p:cNvPr id="17" name="Line 17"/>
          <p:cNvSpPr>
            <a:spLocks noChangeShapeType="1"/>
          </p:cNvSpPr>
          <p:nvPr/>
        </p:nvSpPr>
        <p:spPr bwMode="auto">
          <a:xfrm>
            <a:off x="7543800" y="4343400"/>
            <a:ext cx="0" cy="5334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8" name="Line 19"/>
          <p:cNvSpPr>
            <a:spLocks noChangeShapeType="1"/>
          </p:cNvSpPr>
          <p:nvPr/>
        </p:nvSpPr>
        <p:spPr bwMode="auto">
          <a:xfrm>
            <a:off x="5867400" y="3657600"/>
            <a:ext cx="762000" cy="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
        <p:nvSpPr>
          <p:cNvPr id="19" name="18 Dikdörtgen"/>
          <p:cNvSpPr/>
          <p:nvPr/>
        </p:nvSpPr>
        <p:spPr>
          <a:xfrm>
            <a:off x="5486400" y="3112734"/>
            <a:ext cx="1447800" cy="240066"/>
          </a:xfrm>
          <a:prstGeom prst="rect">
            <a:avLst/>
          </a:prstGeom>
          <a:scene3d>
            <a:camera prst="orthographicFront"/>
            <a:lightRig rig="threePt" dir="t"/>
          </a:scene3d>
          <a:sp3d>
            <a:bevelT prst="angle"/>
          </a:sp3d>
        </p:spPr>
        <p:txBody>
          <a:bodyPr wrap="square">
            <a:spAutoFit/>
          </a:bodyPr>
          <a:lstStyle/>
          <a:p>
            <a:r>
              <a:rPr lang="tr-TR" sz="1200" dirty="0" smtClean="0"/>
              <a:t>Orta Seviye Kod</a:t>
            </a:r>
          </a:p>
        </p:txBody>
      </p:sp>
      <p:sp>
        <p:nvSpPr>
          <p:cNvPr id="20" name="19 Dikdörtgen"/>
          <p:cNvSpPr/>
          <p:nvPr/>
        </p:nvSpPr>
        <p:spPr>
          <a:xfrm>
            <a:off x="3352800" y="3112734"/>
            <a:ext cx="1600200" cy="240066"/>
          </a:xfrm>
          <a:prstGeom prst="rect">
            <a:avLst/>
          </a:prstGeom>
          <a:scene3d>
            <a:camera prst="orthographicFront"/>
            <a:lightRig rig="threePt" dir="t"/>
          </a:scene3d>
          <a:sp3d>
            <a:bevelT prst="angle"/>
          </a:sp3d>
        </p:spPr>
        <p:txBody>
          <a:bodyPr wrap="square">
            <a:spAutoFit/>
          </a:bodyPr>
          <a:lstStyle/>
          <a:p>
            <a:r>
              <a:rPr lang="tr-TR" sz="1200" dirty="0" smtClean="0"/>
              <a:t>Ayrıştırma Ağaçları</a:t>
            </a:r>
          </a:p>
        </p:txBody>
      </p:sp>
      <p:sp>
        <p:nvSpPr>
          <p:cNvPr id="21" name="20 Dikdörtgen"/>
          <p:cNvSpPr/>
          <p:nvPr/>
        </p:nvSpPr>
        <p:spPr>
          <a:xfrm>
            <a:off x="1600200" y="3124200"/>
            <a:ext cx="1600200" cy="249299"/>
          </a:xfrm>
          <a:prstGeom prst="rect">
            <a:avLst/>
          </a:prstGeom>
          <a:scene3d>
            <a:camera prst="orthographicFront"/>
            <a:lightRig rig="threePt" dir="t"/>
          </a:scene3d>
          <a:sp3d>
            <a:bevelT prst="angle"/>
          </a:sp3d>
        </p:spPr>
        <p:txBody>
          <a:bodyPr wrap="square">
            <a:spAutoFit/>
          </a:bodyPr>
          <a:lstStyle/>
          <a:p>
            <a:r>
              <a:rPr lang="tr-TR" sz="1200" dirty="0" smtClean="0"/>
              <a:t>Sözcük Birimleri</a:t>
            </a:r>
          </a:p>
        </p:txBody>
      </p:sp>
      <p:sp>
        <p:nvSpPr>
          <p:cNvPr id="22" name="21 Slayt Numarası Yer Tutucusu"/>
          <p:cNvSpPr>
            <a:spLocks noGrp="1"/>
          </p:cNvSpPr>
          <p:nvPr>
            <p:ph type="sldNum" sz="quarter" idx="11"/>
          </p:nvPr>
        </p:nvSpPr>
        <p:spPr/>
        <p:txBody>
          <a:bodyPr/>
          <a:lstStyle/>
          <a:p>
            <a:pPr>
              <a:defRPr/>
            </a:pPr>
            <a:r>
              <a:rPr lang="en-US" smtClean="0"/>
              <a:t>1</a:t>
            </a:r>
            <a:endParaRPr lang="en-US" dirty="0"/>
          </a:p>
        </p:txBody>
      </p:sp>
      <p:sp>
        <p:nvSpPr>
          <p:cNvPr id="23" name="Line 17"/>
          <p:cNvSpPr>
            <a:spLocks noChangeShapeType="1"/>
          </p:cNvSpPr>
          <p:nvPr/>
        </p:nvSpPr>
        <p:spPr bwMode="auto">
          <a:xfrm>
            <a:off x="7467600" y="2438400"/>
            <a:ext cx="0" cy="5334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a:lstStyle/>
          <a:p>
            <a:endParaRPr lang="tr-T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a:xfrm>
            <a:off x="609600" y="228600"/>
            <a:ext cx="8153400" cy="1143000"/>
          </a:xfrm>
        </p:spPr>
        <p:txBody>
          <a:bodyPr/>
          <a:lstStyle/>
          <a:p>
            <a:pPr eaLnBrk="1" hangingPunct="1"/>
            <a:r>
              <a:rPr lang="tr-TR" sz="3200" smtClean="0"/>
              <a:t>Tam-zamanında (</a:t>
            </a:r>
            <a:r>
              <a:rPr lang="en-US" sz="3200" smtClean="0"/>
              <a:t>Just-in-Time</a:t>
            </a:r>
            <a:r>
              <a:rPr lang="tr-TR" sz="3200" smtClean="0"/>
              <a:t>)</a:t>
            </a:r>
            <a:r>
              <a:rPr lang="en-US" sz="3200" smtClean="0"/>
              <a:t> Implementa</a:t>
            </a:r>
            <a:r>
              <a:rPr lang="tr-TR" sz="3200" smtClean="0"/>
              <a:t>sy</a:t>
            </a:r>
            <a:r>
              <a:rPr lang="en-US" sz="3200" smtClean="0"/>
              <a:t>on S</a:t>
            </a:r>
            <a:r>
              <a:rPr lang="tr-TR" sz="3200" smtClean="0"/>
              <a:t>i</a:t>
            </a:r>
            <a:r>
              <a:rPr lang="en-US" sz="3200" smtClean="0"/>
              <a:t>stem</a:t>
            </a:r>
            <a:r>
              <a:rPr lang="tr-TR" sz="3200" smtClean="0"/>
              <a:t>leri</a:t>
            </a:r>
            <a:endParaRPr lang="en-US" sz="3200" smtClean="0"/>
          </a:p>
        </p:txBody>
      </p:sp>
      <p:sp>
        <p:nvSpPr>
          <p:cNvPr id="97285" name="Rectangle 3"/>
          <p:cNvSpPr>
            <a:spLocks noGrp="1" noChangeArrowheads="1"/>
          </p:cNvSpPr>
          <p:nvPr>
            <p:ph type="body" idx="1"/>
          </p:nvPr>
        </p:nvSpPr>
        <p:spPr/>
        <p:txBody>
          <a:bodyPr/>
          <a:lstStyle/>
          <a:p>
            <a:pPr eaLnBrk="1" hangingPunct="1">
              <a:lnSpc>
                <a:spcPct val="90000"/>
              </a:lnSpc>
            </a:pPr>
            <a:r>
              <a:rPr lang="tr-TR" smtClean="0"/>
              <a:t>Önce programları bir ara (</a:t>
            </a:r>
            <a:r>
              <a:rPr lang="en-US" smtClean="0"/>
              <a:t>intermediate</a:t>
            </a:r>
            <a:r>
              <a:rPr lang="tr-TR" smtClean="0"/>
              <a:t>) dile çevirir</a:t>
            </a:r>
            <a:endParaRPr lang="en-US" smtClean="0"/>
          </a:p>
          <a:p>
            <a:pPr eaLnBrk="1" hangingPunct="1">
              <a:lnSpc>
                <a:spcPct val="90000"/>
              </a:lnSpc>
            </a:pPr>
            <a:r>
              <a:rPr lang="tr-TR" smtClean="0"/>
              <a:t>Sonra ara dili makine koduna derler</a:t>
            </a:r>
            <a:r>
              <a:rPr lang="en-US" smtClean="0"/>
              <a:t> </a:t>
            </a:r>
            <a:r>
              <a:rPr lang="tr-TR" smtClean="0"/>
              <a:t>(</a:t>
            </a:r>
            <a:r>
              <a:rPr lang="en-US" smtClean="0"/>
              <a:t>machine code</a:t>
            </a:r>
            <a:r>
              <a:rPr lang="tr-TR" smtClean="0"/>
              <a:t>)</a:t>
            </a:r>
            <a:endParaRPr lang="en-US" smtClean="0"/>
          </a:p>
          <a:p>
            <a:pPr eaLnBrk="1" hangingPunct="1">
              <a:lnSpc>
                <a:spcPct val="90000"/>
              </a:lnSpc>
            </a:pPr>
            <a:r>
              <a:rPr lang="en-US" smtClean="0"/>
              <a:t>Ma</a:t>
            </a:r>
            <a:r>
              <a:rPr lang="tr-TR" smtClean="0"/>
              <a:t>k</a:t>
            </a:r>
            <a:r>
              <a:rPr lang="en-US" smtClean="0"/>
              <a:t>ine </a:t>
            </a:r>
            <a:r>
              <a:rPr lang="tr-TR" smtClean="0"/>
              <a:t>kodu sürümü (</a:t>
            </a:r>
            <a:r>
              <a:rPr lang="en-US" smtClean="0"/>
              <a:t>version</a:t>
            </a:r>
            <a:r>
              <a:rPr lang="tr-TR" smtClean="0"/>
              <a:t>)</a:t>
            </a:r>
            <a:r>
              <a:rPr lang="en-US" smtClean="0"/>
              <a:t> </a:t>
            </a:r>
            <a:r>
              <a:rPr lang="tr-TR" smtClean="0"/>
              <a:t>b</a:t>
            </a:r>
            <a:r>
              <a:rPr lang="en-US" smtClean="0"/>
              <a:t>i</a:t>
            </a:r>
            <a:r>
              <a:rPr lang="tr-TR" smtClean="0"/>
              <a:t>rbirini takip eden çağırmalar (</a:t>
            </a:r>
            <a:r>
              <a:rPr lang="en-US" smtClean="0"/>
              <a:t>subsequent calls</a:t>
            </a:r>
            <a:r>
              <a:rPr lang="tr-TR" smtClean="0"/>
              <a:t>) için tutulur</a:t>
            </a:r>
            <a:endParaRPr lang="en-US" smtClean="0"/>
          </a:p>
          <a:p>
            <a:pPr eaLnBrk="1" hangingPunct="1">
              <a:lnSpc>
                <a:spcPct val="90000"/>
              </a:lnSpc>
            </a:pPr>
            <a:r>
              <a:rPr lang="en-US" smtClean="0"/>
              <a:t>JIT s</a:t>
            </a:r>
            <a:r>
              <a:rPr lang="tr-TR" smtClean="0"/>
              <a:t>i</a:t>
            </a:r>
            <a:r>
              <a:rPr lang="en-US" smtClean="0"/>
              <a:t>stem</a:t>
            </a:r>
            <a:r>
              <a:rPr lang="tr-TR" smtClean="0"/>
              <a:t>leri</a:t>
            </a:r>
            <a:r>
              <a:rPr lang="en-US" smtClean="0"/>
              <a:t> Java program</a:t>
            </a:r>
            <a:r>
              <a:rPr lang="tr-TR" smtClean="0"/>
              <a:t>larında çok kullanılır</a:t>
            </a:r>
            <a:endParaRPr lang="en-US" smtClean="0"/>
          </a:p>
          <a:p>
            <a:pPr eaLnBrk="1" hangingPunct="1">
              <a:lnSpc>
                <a:spcPct val="90000"/>
              </a:lnSpc>
            </a:pPr>
            <a:r>
              <a:rPr lang="en-US" smtClean="0"/>
              <a:t>.NET </a:t>
            </a:r>
            <a:r>
              <a:rPr lang="tr-TR" smtClean="0"/>
              <a:t>dilleri</a:t>
            </a:r>
            <a:r>
              <a:rPr lang="en-US" smtClean="0"/>
              <a:t> </a:t>
            </a:r>
            <a:r>
              <a:rPr lang="tr-TR" smtClean="0"/>
              <a:t>bir</a:t>
            </a:r>
            <a:r>
              <a:rPr lang="en-US" smtClean="0"/>
              <a:t> JIT s</a:t>
            </a:r>
            <a:r>
              <a:rPr lang="tr-TR" smtClean="0"/>
              <a:t>i</a:t>
            </a:r>
            <a:r>
              <a:rPr lang="en-US" smtClean="0"/>
              <a:t>stem</a:t>
            </a:r>
            <a:r>
              <a:rPr lang="tr-TR" smtClean="0"/>
              <a:t>iyle geliştirilmiştir</a:t>
            </a:r>
            <a:endParaRPr lang="en-US"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124</a:t>
            </a:fld>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p:txBody>
          <a:bodyPr/>
          <a:lstStyle/>
          <a:p>
            <a:pPr eaLnBrk="1" hangingPunct="1"/>
            <a:r>
              <a:rPr lang="tr-TR" dirty="0" smtClean="0"/>
              <a:t>Önişlemciler (</a:t>
            </a:r>
            <a:r>
              <a:rPr lang="en-US" dirty="0" smtClean="0"/>
              <a:t>Preprocessors</a:t>
            </a:r>
            <a:r>
              <a:rPr lang="tr-TR" dirty="0" smtClean="0"/>
              <a:t>)</a:t>
            </a:r>
            <a:endParaRPr lang="en-US" dirty="0" smtClean="0"/>
          </a:p>
        </p:txBody>
      </p:sp>
      <p:sp>
        <p:nvSpPr>
          <p:cNvPr id="98309" name="Rectangle 3"/>
          <p:cNvSpPr>
            <a:spLocks noGrp="1" noChangeArrowheads="1"/>
          </p:cNvSpPr>
          <p:nvPr>
            <p:ph type="body" idx="1"/>
          </p:nvPr>
        </p:nvSpPr>
        <p:spPr>
          <a:xfrm>
            <a:off x="533400" y="1219200"/>
            <a:ext cx="8153400" cy="4572000"/>
          </a:xfrm>
        </p:spPr>
        <p:txBody>
          <a:bodyPr/>
          <a:lstStyle/>
          <a:p>
            <a:pPr eaLnBrk="1" hangingPunct="1"/>
            <a:r>
              <a:rPr lang="tr-TR" sz="2600" dirty="0" smtClean="0"/>
              <a:t>Önişlemci</a:t>
            </a:r>
            <a:r>
              <a:rPr lang="en-US" sz="2600" dirty="0" smtClean="0"/>
              <a:t> </a:t>
            </a:r>
            <a:r>
              <a:rPr lang="tr-TR" sz="2600" dirty="0" err="1" smtClean="0"/>
              <a:t>makroları</a:t>
            </a:r>
            <a:r>
              <a:rPr lang="tr-TR" sz="2600" dirty="0" smtClean="0"/>
              <a:t> (</a:t>
            </a:r>
            <a:r>
              <a:rPr lang="en-US" sz="2600" dirty="0" smtClean="0"/>
              <a:t>macros (instructions</a:t>
            </a:r>
            <a:r>
              <a:rPr lang="tr-TR" sz="2600" dirty="0" smtClean="0"/>
              <a:t>-komutlar</a:t>
            </a:r>
            <a:r>
              <a:rPr lang="en-US" sz="2600" dirty="0" smtClean="0"/>
              <a:t>)</a:t>
            </a:r>
            <a:r>
              <a:rPr lang="tr-TR" sz="2600" dirty="0" smtClean="0"/>
              <a:t>)</a:t>
            </a:r>
            <a:r>
              <a:rPr lang="en-US" sz="2600" dirty="0" smtClean="0"/>
              <a:t> </a:t>
            </a:r>
            <a:r>
              <a:rPr lang="tr-TR" sz="2600" dirty="0" smtClean="0"/>
              <a:t>başka bir dosyadan dahil edilecek kodu belirtmek için yaygın olarak kullanılır</a:t>
            </a:r>
          </a:p>
          <a:p>
            <a:pPr lvl="1" eaLnBrk="1" hangingPunct="1"/>
            <a:r>
              <a:rPr lang="tr-TR" dirty="0" smtClean="0"/>
              <a:t>Tüm yorumları kaldırır</a:t>
            </a:r>
          </a:p>
          <a:p>
            <a:pPr lvl="1" eaLnBrk="1" hangingPunct="1"/>
            <a:r>
              <a:rPr lang="tr-TR" dirty="0" smtClean="0"/>
              <a:t>Dil büyük-küçük harf duyarlı değilse tüm program metnini büyük harf ya da küçük harfe değiştirebilir</a:t>
            </a:r>
            <a:endParaRPr lang="en-US" dirty="0" smtClean="0"/>
          </a:p>
          <a:p>
            <a:pPr eaLnBrk="1" hangingPunct="1"/>
            <a:r>
              <a:rPr lang="tr-TR" sz="2600" dirty="0" smtClean="0"/>
              <a:t>Bir önişlemci, gömülü (</a:t>
            </a:r>
            <a:r>
              <a:rPr lang="en-US" sz="2600" dirty="0" smtClean="0"/>
              <a:t>embedded</a:t>
            </a:r>
            <a:r>
              <a:rPr lang="tr-TR" sz="2600" dirty="0" smtClean="0"/>
              <a:t>) önişlemci </a:t>
            </a:r>
            <a:r>
              <a:rPr lang="tr-TR" sz="2600" dirty="0" err="1" smtClean="0"/>
              <a:t>makrolarını</a:t>
            </a:r>
            <a:r>
              <a:rPr lang="tr-TR" sz="2600" dirty="0" smtClean="0"/>
              <a:t> genişletmek için programı derlenmesinden hemen önce işler</a:t>
            </a:r>
            <a:endParaRPr lang="en-US" sz="2600" dirty="0" smtClean="0"/>
          </a:p>
          <a:p>
            <a:pPr eaLnBrk="1" hangingPunct="1"/>
            <a:r>
              <a:rPr lang="tr-TR" sz="2600" dirty="0" smtClean="0"/>
              <a:t>İyi bilinen bir örnek</a:t>
            </a:r>
            <a:r>
              <a:rPr lang="en-US" sz="2600" dirty="0" smtClean="0"/>
              <a:t>: C </a:t>
            </a:r>
            <a:r>
              <a:rPr lang="tr-TR" sz="2600" dirty="0" smtClean="0"/>
              <a:t>önişlemcisi</a:t>
            </a:r>
            <a:endParaRPr lang="en-US" sz="2600" dirty="0" smtClean="0"/>
          </a:p>
          <a:p>
            <a:pPr lvl="1" eaLnBrk="1" hangingPunct="1"/>
            <a:r>
              <a:rPr lang="en-US" b="1" dirty="0" smtClean="0">
                <a:latin typeface="Courier New" pitchFamily="49" charset="0"/>
              </a:rPr>
              <a:t>#include, #define</a:t>
            </a:r>
            <a:r>
              <a:rPr lang="en-US" b="1" dirty="0" smtClean="0"/>
              <a:t>, </a:t>
            </a:r>
            <a:r>
              <a:rPr lang="tr-TR" dirty="0" smtClean="0"/>
              <a:t>ve</a:t>
            </a:r>
            <a:r>
              <a:rPr lang="en-US" dirty="0" smtClean="0"/>
              <a:t> </a:t>
            </a:r>
            <a:r>
              <a:rPr lang="tr-TR" dirty="0" smtClean="0"/>
              <a:t>benzeri</a:t>
            </a:r>
            <a:r>
              <a:rPr lang="en-US" dirty="0" smtClean="0"/>
              <a:t> ma</a:t>
            </a:r>
            <a:r>
              <a:rPr lang="tr-TR" dirty="0" smtClean="0"/>
              <a:t>k</a:t>
            </a:r>
            <a:r>
              <a:rPr lang="en-US" dirty="0" err="1" smtClean="0"/>
              <a:t>ro</a:t>
            </a:r>
            <a:r>
              <a:rPr lang="tr-TR" dirty="0" err="1" smtClean="0"/>
              <a:t>ları</a:t>
            </a:r>
            <a:r>
              <a:rPr lang="tr-TR" dirty="0" smtClean="0"/>
              <a:t> genişletir</a:t>
            </a:r>
            <a:endParaRPr lang="en-US"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125</a:t>
            </a:fld>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1"/>
          </p:nvPr>
        </p:nvSpPr>
        <p:spPr/>
        <p:txBody>
          <a:bodyPr/>
          <a:lstStyle/>
          <a:p>
            <a:pPr>
              <a:defRPr/>
            </a:pPr>
            <a:fld id="{617D8655-7DB7-43A0-B0D9-9A74AB1E468F}" type="slidenum">
              <a:rPr lang="en-US" smtClean="0"/>
              <a:pPr>
                <a:defRPr/>
              </a:pPr>
              <a:t>126</a:t>
            </a:fld>
            <a:endParaRPr lang="en-US" dirty="0"/>
          </a:p>
        </p:txBody>
      </p:sp>
      <p:pic>
        <p:nvPicPr>
          <p:cNvPr id="29"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304800" y="1371600"/>
            <a:ext cx="3962400" cy="4953000"/>
          </a:xfrm>
          <a:prstGeom prst="rect">
            <a:avLst/>
          </a:prstGeom>
          <a:noFill/>
          <a:ln w="9525">
            <a:noFill/>
            <a:miter lim="800000"/>
            <a:headEnd/>
            <a:tailEnd/>
          </a:ln>
        </p:spPr>
      </p:pic>
      <p:sp>
        <p:nvSpPr>
          <p:cNvPr id="30" name="Rectangle 4"/>
          <p:cNvSpPr/>
          <p:nvPr/>
        </p:nvSpPr>
        <p:spPr>
          <a:xfrm>
            <a:off x="3886200" y="2757487"/>
            <a:ext cx="1524000"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defRPr/>
            </a:pPr>
            <a:endParaRPr lang="tr-TR">
              <a:solidFill>
                <a:srgbClr val="FFFFFF"/>
              </a:solidFill>
            </a:endParaRPr>
          </a:p>
        </p:txBody>
      </p:sp>
      <p:sp>
        <p:nvSpPr>
          <p:cNvPr id="31" name="Right Arrow 6"/>
          <p:cNvSpPr/>
          <p:nvPr/>
        </p:nvSpPr>
        <p:spPr>
          <a:xfrm>
            <a:off x="3109913" y="3006725"/>
            <a:ext cx="7620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defRPr/>
            </a:pPr>
            <a:endParaRPr lang="tr-TR">
              <a:solidFill>
                <a:srgbClr val="FFFFFF"/>
              </a:solidFill>
            </a:endParaRPr>
          </a:p>
        </p:txBody>
      </p:sp>
      <p:sp>
        <p:nvSpPr>
          <p:cNvPr id="32" name="Right Arrow 7"/>
          <p:cNvSpPr/>
          <p:nvPr/>
        </p:nvSpPr>
        <p:spPr>
          <a:xfrm>
            <a:off x="5410200" y="2974975"/>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defRPr/>
            </a:pPr>
            <a:endParaRPr lang="tr-TR">
              <a:solidFill>
                <a:srgbClr val="FFFFFF"/>
              </a:solidFill>
            </a:endParaRPr>
          </a:p>
        </p:txBody>
      </p:sp>
      <p:pic>
        <p:nvPicPr>
          <p:cNvPr id="33"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5486400" y="1370012"/>
            <a:ext cx="3962400" cy="4876800"/>
          </a:xfrm>
          <a:prstGeom prst="rect">
            <a:avLst/>
          </a:prstGeom>
          <a:noFill/>
          <a:ln w="9525">
            <a:noFill/>
            <a:miter lim="800000"/>
            <a:headEnd/>
            <a:tailEnd/>
          </a:ln>
        </p:spPr>
      </p:pic>
      <p:sp>
        <p:nvSpPr>
          <p:cNvPr id="34" name="TextBox 8"/>
          <p:cNvSpPr txBox="1">
            <a:spLocks noChangeArrowheads="1"/>
          </p:cNvSpPr>
          <p:nvPr/>
        </p:nvSpPr>
        <p:spPr bwMode="auto">
          <a:xfrm>
            <a:off x="914400" y="6169025"/>
            <a:ext cx="1333500" cy="387798"/>
          </a:xfrm>
          <a:prstGeom prst="rect">
            <a:avLst/>
          </a:prstGeom>
          <a:noFill/>
          <a:ln w="9525">
            <a:noFill/>
            <a:miter lim="800000"/>
            <a:headEnd/>
            <a:tailEnd/>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i="1" dirty="0" err="1"/>
              <a:t>input.cpp</a:t>
            </a:r>
            <a:endParaRPr lang="en-US" altLang="en-US" i="1" dirty="0"/>
          </a:p>
        </p:txBody>
      </p:sp>
      <p:sp>
        <p:nvSpPr>
          <p:cNvPr id="35" name="TextBox 10"/>
          <p:cNvSpPr txBox="1">
            <a:spLocks noChangeArrowheads="1"/>
          </p:cNvSpPr>
          <p:nvPr/>
        </p:nvSpPr>
        <p:spPr bwMode="auto">
          <a:xfrm>
            <a:off x="6604000" y="6057900"/>
            <a:ext cx="1371600" cy="461962"/>
          </a:xfrm>
          <a:prstGeom prst="rect">
            <a:avLst/>
          </a:prstGeom>
          <a:noFill/>
          <a:ln w="9525">
            <a:noFill/>
            <a:miter lim="800000"/>
            <a:headEnd/>
            <a:tailEnd/>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i="1" dirty="0" err="1"/>
              <a:t>temp.cpp</a:t>
            </a:r>
            <a:endParaRPr lang="en-US" altLang="en-US" i="1" dirty="0"/>
          </a:p>
        </p:txBody>
      </p:sp>
      <p:sp>
        <p:nvSpPr>
          <p:cNvPr id="36" name="TextBox 11"/>
          <p:cNvSpPr txBox="1">
            <a:spLocks noChangeArrowheads="1"/>
          </p:cNvSpPr>
          <p:nvPr/>
        </p:nvSpPr>
        <p:spPr bwMode="auto">
          <a:xfrm>
            <a:off x="3962400" y="3014246"/>
            <a:ext cx="1524000" cy="338554"/>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tr-TR" altLang="en-US" sz="2000" dirty="0" smtClean="0"/>
              <a:t>Önişlemci</a:t>
            </a:r>
            <a:endParaRPr lang="en-US" altLang="en-US" dirty="0"/>
          </a:p>
        </p:txBody>
      </p:sp>
      <p:sp>
        <p:nvSpPr>
          <p:cNvPr id="37" name="TextBox 12"/>
          <p:cNvSpPr txBox="1">
            <a:spLocks noChangeArrowheads="1"/>
          </p:cNvSpPr>
          <p:nvPr/>
        </p:nvSpPr>
        <p:spPr bwMode="auto">
          <a:xfrm>
            <a:off x="457200" y="1979612"/>
            <a:ext cx="2362200" cy="3970338"/>
          </a:xfrm>
          <a:prstGeom prst="rect">
            <a:avLst/>
          </a:prstGeom>
          <a:noFill/>
          <a:ln w="9525">
            <a:noFill/>
            <a:miter lim="800000"/>
            <a:headEnd/>
            <a:tailEnd/>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800" dirty="0"/>
              <a:t>#define MAX 50</a:t>
            </a:r>
          </a:p>
          <a:p>
            <a:r>
              <a:rPr lang="en-US" altLang="en-US" sz="1800" dirty="0"/>
              <a:t>//this is a comment</a:t>
            </a:r>
          </a:p>
          <a:p>
            <a:r>
              <a:rPr lang="en-US" altLang="en-US" sz="1800" dirty="0"/>
              <a:t>void main()</a:t>
            </a:r>
          </a:p>
          <a:p>
            <a:r>
              <a:rPr lang="en-US" altLang="en-US" sz="1800" dirty="0"/>
              <a:t>{</a:t>
            </a:r>
          </a:p>
          <a:p>
            <a:r>
              <a:rPr lang="en-US" altLang="en-US" sz="1800" dirty="0"/>
              <a:t>    </a:t>
            </a:r>
            <a:r>
              <a:rPr lang="en-US" altLang="en-US" sz="1800" dirty="0" err="1"/>
              <a:t>int</a:t>
            </a:r>
            <a:r>
              <a:rPr lang="en-US" altLang="en-US" sz="1800" dirty="0"/>
              <a:t> x;</a:t>
            </a:r>
          </a:p>
          <a:p>
            <a:r>
              <a:rPr lang="en-US" altLang="en-US" sz="1800" dirty="0"/>
              <a:t>//more comments  </a:t>
            </a:r>
          </a:p>
          <a:p>
            <a:r>
              <a:rPr lang="en-US" altLang="en-US" sz="1800" dirty="0"/>
              <a:t>    x = MAX;</a:t>
            </a:r>
          </a:p>
          <a:p>
            <a:endParaRPr lang="en-US" altLang="en-US" sz="1800" dirty="0"/>
          </a:p>
          <a:p>
            <a:r>
              <a:rPr lang="en-US" altLang="en-US" sz="1800" dirty="0"/>
              <a:t>#define MIN 10</a:t>
            </a:r>
          </a:p>
          <a:p>
            <a:r>
              <a:rPr lang="en-US" altLang="en-US" sz="1800" dirty="0"/>
              <a:t>    </a:t>
            </a:r>
          </a:p>
          <a:p>
            <a:r>
              <a:rPr lang="en-US" altLang="en-US" sz="1800" dirty="0"/>
              <a:t>   </a:t>
            </a:r>
            <a:r>
              <a:rPr lang="en-US" altLang="en-US" sz="1800" dirty="0" err="1"/>
              <a:t>int</a:t>
            </a:r>
            <a:r>
              <a:rPr lang="en-US" altLang="en-US" sz="1800" dirty="0"/>
              <a:t> y;</a:t>
            </a:r>
          </a:p>
          <a:p>
            <a:r>
              <a:rPr lang="en-US" altLang="en-US" sz="1800" dirty="0"/>
              <a:t> </a:t>
            </a:r>
          </a:p>
          <a:p>
            <a:r>
              <a:rPr lang="en-US" altLang="en-US" sz="1800" dirty="0"/>
              <a:t>   x = y – MIN;  //blah</a:t>
            </a:r>
          </a:p>
          <a:p>
            <a:r>
              <a:rPr lang="en-US" altLang="en-US" sz="1800" dirty="0"/>
              <a:t>}</a:t>
            </a:r>
          </a:p>
        </p:txBody>
      </p:sp>
      <p:sp>
        <p:nvSpPr>
          <p:cNvPr id="38" name="TextBox 14"/>
          <p:cNvSpPr txBox="1">
            <a:spLocks noChangeArrowheads="1"/>
          </p:cNvSpPr>
          <p:nvPr/>
        </p:nvSpPr>
        <p:spPr bwMode="auto">
          <a:xfrm>
            <a:off x="6286500" y="1824037"/>
            <a:ext cx="2362200" cy="2862263"/>
          </a:xfrm>
          <a:prstGeom prst="rect">
            <a:avLst/>
          </a:prstGeom>
          <a:noFill/>
          <a:ln w="9525">
            <a:noFill/>
            <a:miter lim="800000"/>
            <a:headEnd/>
            <a:tailEnd/>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800"/>
              <a:t>void main()</a:t>
            </a:r>
          </a:p>
          <a:p>
            <a:r>
              <a:rPr lang="en-US" altLang="en-US" sz="1800"/>
              <a:t>{</a:t>
            </a:r>
          </a:p>
          <a:p>
            <a:r>
              <a:rPr lang="en-US" altLang="en-US" sz="1800"/>
              <a:t>    int x;</a:t>
            </a:r>
          </a:p>
          <a:p>
            <a:r>
              <a:rPr lang="en-US" altLang="en-US" sz="1800"/>
              <a:t>  </a:t>
            </a:r>
          </a:p>
          <a:p>
            <a:r>
              <a:rPr lang="en-US" altLang="en-US" sz="1800"/>
              <a:t>    x = 50;</a:t>
            </a:r>
          </a:p>
          <a:p>
            <a:r>
              <a:rPr lang="en-US" altLang="en-US" sz="1800"/>
              <a:t>    </a:t>
            </a:r>
          </a:p>
          <a:p>
            <a:r>
              <a:rPr lang="en-US" altLang="en-US" sz="1800"/>
              <a:t>   int y;</a:t>
            </a:r>
          </a:p>
          <a:p>
            <a:r>
              <a:rPr lang="en-US" altLang="en-US" sz="1800"/>
              <a:t> </a:t>
            </a:r>
          </a:p>
          <a:p>
            <a:r>
              <a:rPr lang="en-US" altLang="en-US" sz="1800"/>
              <a:t>   x = y – 10;</a:t>
            </a:r>
          </a:p>
          <a:p>
            <a:r>
              <a:rPr lang="en-US" altLang="en-US" sz="1800"/>
              <a:t>}</a:t>
            </a:r>
          </a:p>
        </p:txBody>
      </p:sp>
      <p:sp>
        <p:nvSpPr>
          <p:cNvPr id="39" name="TextBox 13"/>
          <p:cNvSpPr txBox="1">
            <a:spLocks noChangeArrowheads="1"/>
          </p:cNvSpPr>
          <p:nvPr/>
        </p:nvSpPr>
        <p:spPr bwMode="auto">
          <a:xfrm>
            <a:off x="3490913" y="4494212"/>
            <a:ext cx="2071687" cy="978729"/>
          </a:xfrm>
          <a:prstGeom prst="rect">
            <a:avLst/>
          </a:prstGeom>
          <a:noFill/>
          <a:ln w="9525">
            <a:noFill/>
            <a:miter lim="800000"/>
            <a:headEnd/>
            <a:tailEnd/>
          </a:ln>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tr-TR" altLang="en-US" dirty="0" smtClean="0"/>
              <a:t>Değiştirilmiş bir kaynak dosyası üretir</a:t>
            </a:r>
            <a:endParaRPr lang="en-US" altLang="en-US" dirty="0"/>
          </a:p>
        </p:txBody>
      </p:sp>
      <p:sp>
        <p:nvSpPr>
          <p:cNvPr id="40" name="Rectangle 2"/>
          <p:cNvSpPr>
            <a:spLocks noGrp="1" noChangeArrowheads="1"/>
          </p:cNvSpPr>
          <p:nvPr>
            <p:ph type="title"/>
          </p:nvPr>
        </p:nvSpPr>
        <p:spPr>
          <a:xfrm>
            <a:off x="609600" y="381000"/>
            <a:ext cx="8153400" cy="1143000"/>
          </a:xfrm>
        </p:spPr>
        <p:txBody>
          <a:bodyPr/>
          <a:lstStyle/>
          <a:p>
            <a:pPr eaLnBrk="1" hangingPunct="1"/>
            <a:r>
              <a:rPr lang="tr-TR" dirty="0" smtClean="0"/>
              <a:t>Önişlemciler( </a:t>
            </a:r>
            <a:r>
              <a:rPr lang="en-US" dirty="0" smtClean="0"/>
              <a:t>Preprocessors</a:t>
            </a:r>
            <a:r>
              <a:rPr lang="tr-TR" dirty="0" smtClean="0"/>
              <a:t>)</a:t>
            </a:r>
            <a:endParaRPr lang="en-US" dirty="0" smtClean="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Derleyicilere </a:t>
            </a:r>
            <a:r>
              <a:rPr lang="tr-TR" dirty="0" smtClean="0"/>
              <a:t>Karşı </a:t>
            </a:r>
            <a:r>
              <a:rPr lang="tr-TR" dirty="0" smtClean="0"/>
              <a:t>Yorumlayıcılar</a:t>
            </a:r>
            <a:endParaRPr lang="tr-TR" dirty="0"/>
          </a:p>
        </p:txBody>
      </p:sp>
      <p:sp>
        <p:nvSpPr>
          <p:cNvPr id="5" name="AutoShape 4"/>
          <p:cNvSpPr>
            <a:spLocks noChangeArrowheads="1"/>
          </p:cNvSpPr>
          <p:nvPr/>
        </p:nvSpPr>
        <p:spPr bwMode="auto">
          <a:xfrm>
            <a:off x="3582987" y="3067050"/>
            <a:ext cx="2133600" cy="457200"/>
          </a:xfrm>
          <a:prstGeom prst="roundRect">
            <a:avLst>
              <a:gd name="adj" fmla="val 16667"/>
            </a:avLst>
          </a:prstGeom>
          <a:solidFill>
            <a:schemeClr val="accent2"/>
          </a:solidFill>
          <a:ln w="9525">
            <a:solidFill>
              <a:schemeClr val="tx1"/>
            </a:solidFill>
            <a:miter lim="800000"/>
            <a:headEnd/>
            <a:tailEnd/>
          </a:ln>
          <a:effectLst/>
          <a:scene3d>
            <a:camera prst="orthographicFront"/>
            <a:lightRig rig="threePt" dir="t"/>
          </a:scene3d>
          <a:sp3d>
            <a:bevelT/>
          </a:sp3d>
        </p:spPr>
        <p:txBody>
          <a:bodyPr wrap="none" anchor="ctr"/>
          <a:lstStyle/>
          <a:p>
            <a:pPr algn="ctr"/>
            <a:r>
              <a:rPr lang="tr-TR" altLang="ko-KR" sz="2400" dirty="0" smtClean="0">
                <a:ea typeface="Gulim" pitchFamily="34" charset="-127"/>
              </a:rPr>
              <a:t>Derleyici</a:t>
            </a:r>
            <a:endParaRPr lang="en-US" altLang="ko-KR" sz="2400" dirty="0">
              <a:ea typeface="Gulim" pitchFamily="34" charset="-127"/>
            </a:endParaRPr>
          </a:p>
        </p:txBody>
      </p:sp>
      <p:sp>
        <p:nvSpPr>
          <p:cNvPr id="6" name="AutoShape 5"/>
          <p:cNvSpPr>
            <a:spLocks noChangeArrowheads="1"/>
          </p:cNvSpPr>
          <p:nvPr/>
        </p:nvSpPr>
        <p:spPr bwMode="auto">
          <a:xfrm>
            <a:off x="3582987" y="3905250"/>
            <a:ext cx="2057400" cy="457200"/>
          </a:xfrm>
          <a:prstGeom prst="roundRect">
            <a:avLst>
              <a:gd name="adj" fmla="val 16667"/>
            </a:avLst>
          </a:prstGeom>
          <a:solidFill>
            <a:schemeClr val="accent2"/>
          </a:solidFill>
          <a:ln w="9525">
            <a:solidFill>
              <a:schemeClr val="tx1"/>
            </a:solidFill>
            <a:miter lim="800000"/>
            <a:headEnd/>
            <a:tailEnd/>
          </a:ln>
          <a:effectLst/>
          <a:scene3d>
            <a:camera prst="orthographicFront"/>
            <a:lightRig rig="threePt" dir="t"/>
          </a:scene3d>
          <a:sp3d>
            <a:bevelT/>
          </a:sp3d>
        </p:spPr>
        <p:txBody>
          <a:bodyPr wrap="none" anchor="ctr"/>
          <a:lstStyle/>
          <a:p>
            <a:pPr algn="ctr"/>
            <a:r>
              <a:rPr lang="tr-TR" altLang="ko-KR" sz="2400" dirty="0" smtClean="0">
                <a:ea typeface="Gulim" pitchFamily="34" charset="-127"/>
              </a:rPr>
              <a:t>Makine Kodu</a:t>
            </a:r>
            <a:endParaRPr lang="en-US" altLang="ko-KR" sz="2400" dirty="0">
              <a:ea typeface="Gulim" pitchFamily="34" charset="-127"/>
            </a:endParaRPr>
          </a:p>
        </p:txBody>
      </p:sp>
      <p:sp>
        <p:nvSpPr>
          <p:cNvPr id="7" name="Text Box 6"/>
          <p:cNvSpPr txBox="1">
            <a:spLocks noChangeArrowheads="1"/>
          </p:cNvSpPr>
          <p:nvPr/>
        </p:nvSpPr>
        <p:spPr bwMode="auto">
          <a:xfrm>
            <a:off x="1068387" y="3067050"/>
            <a:ext cx="1600200" cy="457200"/>
          </a:xfrm>
          <a:prstGeom prst="rect">
            <a:avLst/>
          </a:prstGeom>
          <a:noFill/>
          <a:ln w="9525">
            <a:noFill/>
            <a:miter lim="800000"/>
            <a:headEnd/>
            <a:tailEnd/>
          </a:ln>
          <a:effectLst/>
          <a:scene3d>
            <a:camera prst="orthographicFront"/>
            <a:lightRig rig="threePt" dir="t"/>
          </a:scene3d>
          <a:sp3d>
            <a:bevelT/>
          </a:sp3d>
        </p:spPr>
        <p:txBody>
          <a:bodyPr>
            <a:spAutoFit/>
          </a:bodyPr>
          <a:lstStyle/>
          <a:p>
            <a:pPr algn="l">
              <a:spcBef>
                <a:spcPct val="50000"/>
              </a:spcBef>
            </a:pPr>
            <a:endParaRPr lang="tr-TR" sz="2400">
              <a:ea typeface="Gulim" pitchFamily="34" charset="-127"/>
            </a:endParaRPr>
          </a:p>
        </p:txBody>
      </p:sp>
      <p:sp>
        <p:nvSpPr>
          <p:cNvPr id="8" name="Text Box 7"/>
          <p:cNvSpPr txBox="1">
            <a:spLocks noChangeArrowheads="1"/>
          </p:cNvSpPr>
          <p:nvPr/>
        </p:nvSpPr>
        <p:spPr bwMode="auto">
          <a:xfrm>
            <a:off x="992187" y="3098935"/>
            <a:ext cx="2057400" cy="406265"/>
          </a:xfrm>
          <a:prstGeom prst="rect">
            <a:avLst/>
          </a:prstGeom>
          <a:noFill/>
          <a:ln w="9525">
            <a:noFill/>
            <a:miter lim="800000"/>
            <a:headEnd/>
            <a:tailEnd/>
          </a:ln>
          <a:effectLst/>
          <a:scene3d>
            <a:camera prst="orthographicFront"/>
            <a:lightRig rig="threePt" dir="t"/>
          </a:scene3d>
          <a:sp3d>
            <a:bevelT/>
          </a:sp3d>
        </p:spPr>
        <p:txBody>
          <a:bodyPr>
            <a:spAutoFit/>
          </a:bodyPr>
          <a:lstStyle/>
          <a:p>
            <a:pPr algn="l">
              <a:spcBef>
                <a:spcPct val="50000"/>
              </a:spcBef>
            </a:pPr>
            <a:r>
              <a:rPr lang="tr-TR" altLang="ko-KR" sz="2400" dirty="0" smtClean="0">
                <a:ea typeface="Gulim" pitchFamily="34" charset="-127"/>
              </a:rPr>
              <a:t>Kaynak kod</a:t>
            </a:r>
            <a:endParaRPr lang="en-US" altLang="ko-KR" sz="2400" dirty="0">
              <a:ea typeface="Gulim" pitchFamily="34" charset="-127"/>
            </a:endParaRPr>
          </a:p>
        </p:txBody>
      </p:sp>
      <p:sp>
        <p:nvSpPr>
          <p:cNvPr id="9" name="Text Box 8"/>
          <p:cNvSpPr txBox="1">
            <a:spLocks noChangeArrowheads="1"/>
          </p:cNvSpPr>
          <p:nvPr/>
        </p:nvSpPr>
        <p:spPr bwMode="auto">
          <a:xfrm>
            <a:off x="6248400" y="2819400"/>
            <a:ext cx="2209800" cy="886397"/>
          </a:xfrm>
          <a:prstGeom prst="rect">
            <a:avLst/>
          </a:prstGeom>
          <a:noFill/>
          <a:ln w="9525">
            <a:noFill/>
            <a:miter lim="800000"/>
            <a:headEnd/>
            <a:tailEnd/>
          </a:ln>
          <a:effectLst/>
          <a:scene3d>
            <a:camera prst="orthographicFront"/>
            <a:lightRig rig="threePt" dir="t"/>
          </a:scene3d>
          <a:sp3d>
            <a:bevelT/>
          </a:sp3d>
        </p:spPr>
        <p:txBody>
          <a:bodyPr>
            <a:spAutoFit/>
          </a:bodyPr>
          <a:lstStyle/>
          <a:p>
            <a:pPr algn="l">
              <a:spcBef>
                <a:spcPct val="50000"/>
              </a:spcBef>
            </a:pPr>
            <a:r>
              <a:rPr lang="tr-TR" altLang="ko-KR" sz="2400" dirty="0" smtClean="0">
                <a:ea typeface="Gulim" pitchFamily="34" charset="-127"/>
              </a:rPr>
              <a:t>Çalıştırılabilir</a:t>
            </a:r>
          </a:p>
          <a:p>
            <a:pPr algn="l">
              <a:spcBef>
                <a:spcPct val="50000"/>
              </a:spcBef>
            </a:pPr>
            <a:r>
              <a:rPr lang="tr-TR" altLang="ko-KR" sz="2400" dirty="0" smtClean="0">
                <a:ea typeface="Gulim" pitchFamily="34" charset="-127"/>
              </a:rPr>
              <a:t>Makine Kodu</a:t>
            </a:r>
            <a:endParaRPr lang="en-US" altLang="ko-KR" sz="2400" dirty="0">
              <a:ea typeface="Gulim" pitchFamily="34" charset="-127"/>
            </a:endParaRPr>
          </a:p>
        </p:txBody>
      </p:sp>
      <p:sp>
        <p:nvSpPr>
          <p:cNvPr id="10" name="Text Box 9"/>
          <p:cNvSpPr txBox="1">
            <a:spLocks noChangeArrowheads="1"/>
          </p:cNvSpPr>
          <p:nvPr/>
        </p:nvSpPr>
        <p:spPr bwMode="auto">
          <a:xfrm>
            <a:off x="1068387" y="3937135"/>
            <a:ext cx="1905000" cy="406265"/>
          </a:xfrm>
          <a:prstGeom prst="rect">
            <a:avLst/>
          </a:prstGeom>
          <a:noFill/>
          <a:ln w="9525">
            <a:noFill/>
            <a:miter lim="800000"/>
            <a:headEnd/>
            <a:tailEnd/>
          </a:ln>
          <a:effectLst/>
          <a:scene3d>
            <a:camera prst="orthographicFront"/>
            <a:lightRig rig="threePt" dir="t"/>
          </a:scene3d>
          <a:sp3d>
            <a:bevelT/>
          </a:sp3d>
        </p:spPr>
        <p:txBody>
          <a:bodyPr>
            <a:spAutoFit/>
          </a:bodyPr>
          <a:lstStyle/>
          <a:p>
            <a:pPr algn="l">
              <a:spcBef>
                <a:spcPct val="50000"/>
              </a:spcBef>
            </a:pPr>
            <a:r>
              <a:rPr lang="tr-TR" altLang="ko-KR" sz="2400" dirty="0" smtClean="0">
                <a:ea typeface="Gulim" pitchFamily="34" charset="-127"/>
              </a:rPr>
              <a:t>Giriş verisi</a:t>
            </a:r>
            <a:endParaRPr lang="en-US" altLang="ko-KR" sz="2400" dirty="0">
              <a:ea typeface="Gulim" pitchFamily="34" charset="-127"/>
            </a:endParaRPr>
          </a:p>
        </p:txBody>
      </p:sp>
      <p:sp>
        <p:nvSpPr>
          <p:cNvPr id="11" name="Text Box 10"/>
          <p:cNvSpPr txBox="1">
            <a:spLocks noChangeArrowheads="1"/>
          </p:cNvSpPr>
          <p:nvPr/>
        </p:nvSpPr>
        <p:spPr bwMode="auto">
          <a:xfrm>
            <a:off x="6196012" y="3897313"/>
            <a:ext cx="2187575" cy="457200"/>
          </a:xfrm>
          <a:prstGeom prst="rect">
            <a:avLst/>
          </a:prstGeom>
          <a:noFill/>
          <a:ln w="9525">
            <a:noFill/>
            <a:miter lim="800000"/>
            <a:headEnd/>
            <a:tailEnd/>
          </a:ln>
          <a:effectLst/>
          <a:scene3d>
            <a:camera prst="orthographicFront"/>
            <a:lightRig rig="threePt" dir="t"/>
          </a:scene3d>
          <a:sp3d>
            <a:bevelT/>
          </a:sp3d>
        </p:spPr>
        <p:txBody>
          <a:bodyPr>
            <a:spAutoFit/>
          </a:bodyPr>
          <a:lstStyle/>
          <a:p>
            <a:pPr algn="l">
              <a:spcBef>
                <a:spcPct val="50000"/>
              </a:spcBef>
            </a:pPr>
            <a:endParaRPr lang="tr-TR" sz="2400">
              <a:ea typeface="Gulim" pitchFamily="34" charset="-127"/>
            </a:endParaRPr>
          </a:p>
        </p:txBody>
      </p:sp>
      <p:sp>
        <p:nvSpPr>
          <p:cNvPr id="12" name="Text Box 11"/>
          <p:cNvSpPr txBox="1">
            <a:spLocks noChangeArrowheads="1"/>
          </p:cNvSpPr>
          <p:nvPr/>
        </p:nvSpPr>
        <p:spPr bwMode="auto">
          <a:xfrm>
            <a:off x="6402387" y="3937135"/>
            <a:ext cx="2057400" cy="406265"/>
          </a:xfrm>
          <a:prstGeom prst="rect">
            <a:avLst/>
          </a:prstGeom>
          <a:noFill/>
          <a:ln w="9525">
            <a:noFill/>
            <a:miter lim="800000"/>
            <a:headEnd/>
            <a:tailEnd/>
          </a:ln>
          <a:effectLst/>
          <a:scene3d>
            <a:camera prst="orthographicFront"/>
            <a:lightRig rig="threePt" dir="t"/>
          </a:scene3d>
          <a:sp3d>
            <a:bevelT/>
          </a:sp3d>
        </p:spPr>
        <p:txBody>
          <a:bodyPr>
            <a:spAutoFit/>
          </a:bodyPr>
          <a:lstStyle/>
          <a:p>
            <a:pPr algn="l">
              <a:spcBef>
                <a:spcPct val="50000"/>
              </a:spcBef>
            </a:pPr>
            <a:r>
              <a:rPr lang="tr-TR" altLang="ko-KR" sz="2400" dirty="0" smtClean="0">
                <a:ea typeface="Gulim" pitchFamily="34" charset="-127"/>
              </a:rPr>
              <a:t>Çıkış verisi</a:t>
            </a:r>
            <a:endParaRPr lang="en-US" altLang="ko-KR" sz="2400" dirty="0">
              <a:ea typeface="Gulim" pitchFamily="34" charset="-127"/>
            </a:endParaRPr>
          </a:p>
        </p:txBody>
      </p:sp>
      <p:sp>
        <p:nvSpPr>
          <p:cNvPr id="13" name="AutoShape 12"/>
          <p:cNvSpPr>
            <a:spLocks noChangeArrowheads="1"/>
          </p:cNvSpPr>
          <p:nvPr/>
        </p:nvSpPr>
        <p:spPr bwMode="auto">
          <a:xfrm>
            <a:off x="2973387" y="3067050"/>
            <a:ext cx="381000" cy="457200"/>
          </a:xfrm>
          <a:prstGeom prst="rightArrow">
            <a:avLst>
              <a:gd name="adj1" fmla="val 50000"/>
              <a:gd name="adj2" fmla="val 25000"/>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4" name="AutoShape 13"/>
          <p:cNvSpPr>
            <a:spLocks noChangeArrowheads="1"/>
          </p:cNvSpPr>
          <p:nvPr/>
        </p:nvSpPr>
        <p:spPr bwMode="auto">
          <a:xfrm>
            <a:off x="2973387" y="3905250"/>
            <a:ext cx="381000" cy="457200"/>
          </a:xfrm>
          <a:prstGeom prst="rightArrow">
            <a:avLst>
              <a:gd name="adj1" fmla="val 50000"/>
              <a:gd name="adj2" fmla="val 25000"/>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5" name="AutoShape 14"/>
          <p:cNvSpPr>
            <a:spLocks noChangeArrowheads="1"/>
          </p:cNvSpPr>
          <p:nvPr/>
        </p:nvSpPr>
        <p:spPr bwMode="auto">
          <a:xfrm>
            <a:off x="5867400" y="3905250"/>
            <a:ext cx="381000" cy="457200"/>
          </a:xfrm>
          <a:prstGeom prst="rightArrow">
            <a:avLst>
              <a:gd name="adj1" fmla="val 50000"/>
              <a:gd name="adj2" fmla="val 25000"/>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6" name="AutoShape 15"/>
          <p:cNvSpPr>
            <a:spLocks noChangeArrowheads="1"/>
          </p:cNvSpPr>
          <p:nvPr/>
        </p:nvSpPr>
        <p:spPr bwMode="auto">
          <a:xfrm>
            <a:off x="5868987" y="2990850"/>
            <a:ext cx="381000" cy="457200"/>
          </a:xfrm>
          <a:prstGeom prst="rightArrow">
            <a:avLst>
              <a:gd name="adj1" fmla="val 50000"/>
              <a:gd name="adj2" fmla="val 25000"/>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7" name="AutoShape 16"/>
          <p:cNvSpPr>
            <a:spLocks noChangeArrowheads="1"/>
          </p:cNvSpPr>
          <p:nvPr/>
        </p:nvSpPr>
        <p:spPr bwMode="auto">
          <a:xfrm>
            <a:off x="3582987" y="5505450"/>
            <a:ext cx="2057400" cy="533400"/>
          </a:xfrm>
          <a:prstGeom prst="roundRect">
            <a:avLst>
              <a:gd name="adj" fmla="val 16667"/>
            </a:avLst>
          </a:prstGeom>
          <a:solidFill>
            <a:schemeClr val="accent2"/>
          </a:solidFill>
          <a:ln w="9525">
            <a:solidFill>
              <a:schemeClr val="tx1"/>
            </a:solidFill>
            <a:miter lim="800000"/>
            <a:headEnd/>
            <a:tailEnd/>
          </a:ln>
          <a:effectLst/>
          <a:scene3d>
            <a:camera prst="orthographicFront"/>
            <a:lightRig rig="threePt" dir="t"/>
          </a:scene3d>
          <a:sp3d>
            <a:bevelT/>
          </a:sp3d>
        </p:spPr>
        <p:txBody>
          <a:bodyPr wrap="none" anchor="ctr"/>
          <a:lstStyle/>
          <a:p>
            <a:pPr algn="ctr"/>
            <a:r>
              <a:rPr lang="tr-TR" altLang="ko-KR" sz="2400" dirty="0" smtClean="0">
                <a:ea typeface="Gulim" pitchFamily="34" charset="-127"/>
              </a:rPr>
              <a:t>Yorumlayıcı</a:t>
            </a:r>
            <a:endParaRPr lang="en-US" altLang="ko-KR" sz="2400" dirty="0">
              <a:ea typeface="Gulim" pitchFamily="34" charset="-127"/>
            </a:endParaRPr>
          </a:p>
        </p:txBody>
      </p:sp>
      <p:sp>
        <p:nvSpPr>
          <p:cNvPr id="18" name="Text Box 17"/>
          <p:cNvSpPr txBox="1">
            <a:spLocks noChangeArrowheads="1"/>
          </p:cNvSpPr>
          <p:nvPr/>
        </p:nvSpPr>
        <p:spPr bwMode="auto">
          <a:xfrm>
            <a:off x="992187" y="5048250"/>
            <a:ext cx="2057400" cy="406265"/>
          </a:xfrm>
          <a:prstGeom prst="rect">
            <a:avLst/>
          </a:prstGeom>
          <a:noFill/>
          <a:ln w="9525">
            <a:noFill/>
            <a:miter lim="800000"/>
            <a:headEnd/>
            <a:tailEnd/>
          </a:ln>
          <a:effectLst/>
          <a:scene3d>
            <a:camera prst="orthographicFront"/>
            <a:lightRig rig="threePt" dir="t"/>
          </a:scene3d>
          <a:sp3d>
            <a:bevelT/>
          </a:sp3d>
        </p:spPr>
        <p:txBody>
          <a:bodyPr>
            <a:spAutoFit/>
          </a:bodyPr>
          <a:lstStyle/>
          <a:p>
            <a:r>
              <a:rPr lang="tr-TR" altLang="ko-KR" sz="2400" dirty="0" smtClean="0">
                <a:ea typeface="Gulim" pitchFamily="34" charset="-127"/>
              </a:rPr>
              <a:t>Kaynak kod</a:t>
            </a:r>
            <a:endParaRPr lang="en-US" altLang="ko-KR" sz="2400" dirty="0">
              <a:ea typeface="Gulim" pitchFamily="34" charset="-127"/>
            </a:endParaRPr>
          </a:p>
        </p:txBody>
      </p:sp>
      <p:sp>
        <p:nvSpPr>
          <p:cNvPr id="19" name="Text Box 18"/>
          <p:cNvSpPr txBox="1">
            <a:spLocks noChangeArrowheads="1"/>
          </p:cNvSpPr>
          <p:nvPr/>
        </p:nvSpPr>
        <p:spPr bwMode="auto">
          <a:xfrm>
            <a:off x="992187" y="5962650"/>
            <a:ext cx="1905000" cy="406265"/>
          </a:xfrm>
          <a:prstGeom prst="rect">
            <a:avLst/>
          </a:prstGeom>
          <a:noFill/>
          <a:ln w="9525">
            <a:noFill/>
            <a:miter lim="800000"/>
            <a:headEnd/>
            <a:tailEnd/>
          </a:ln>
          <a:effectLst/>
          <a:scene3d>
            <a:camera prst="orthographicFront"/>
            <a:lightRig rig="threePt" dir="t"/>
          </a:scene3d>
          <a:sp3d>
            <a:bevelT/>
          </a:sp3d>
        </p:spPr>
        <p:txBody>
          <a:bodyPr>
            <a:spAutoFit/>
          </a:bodyPr>
          <a:lstStyle/>
          <a:p>
            <a:r>
              <a:rPr lang="tr-TR" altLang="ko-KR" sz="2400" dirty="0" smtClean="0">
                <a:ea typeface="Gulim" pitchFamily="34" charset="-127"/>
              </a:rPr>
              <a:t>Giriş verisi</a:t>
            </a:r>
            <a:endParaRPr lang="en-US" altLang="ko-KR" sz="2400" dirty="0">
              <a:ea typeface="Gulim" pitchFamily="34" charset="-127"/>
            </a:endParaRPr>
          </a:p>
        </p:txBody>
      </p:sp>
      <p:sp>
        <p:nvSpPr>
          <p:cNvPr id="20" name="Text Box 19"/>
          <p:cNvSpPr txBox="1">
            <a:spLocks noChangeArrowheads="1"/>
          </p:cNvSpPr>
          <p:nvPr/>
        </p:nvSpPr>
        <p:spPr bwMode="auto">
          <a:xfrm>
            <a:off x="6478587" y="5581650"/>
            <a:ext cx="2057400" cy="406265"/>
          </a:xfrm>
          <a:prstGeom prst="rect">
            <a:avLst/>
          </a:prstGeom>
          <a:noFill/>
          <a:ln w="9525">
            <a:noFill/>
            <a:miter lim="800000"/>
            <a:headEnd/>
            <a:tailEnd/>
          </a:ln>
          <a:effectLst/>
          <a:scene3d>
            <a:camera prst="orthographicFront"/>
            <a:lightRig rig="threePt" dir="t"/>
          </a:scene3d>
          <a:sp3d>
            <a:bevelT/>
          </a:sp3d>
        </p:spPr>
        <p:txBody>
          <a:bodyPr>
            <a:spAutoFit/>
          </a:bodyPr>
          <a:lstStyle/>
          <a:p>
            <a:r>
              <a:rPr lang="tr-TR" altLang="ko-KR" sz="2400" dirty="0" smtClean="0">
                <a:ea typeface="Gulim" pitchFamily="34" charset="-127"/>
              </a:rPr>
              <a:t>Çıkış verisi</a:t>
            </a:r>
            <a:endParaRPr lang="en-US" altLang="ko-KR" sz="2400" dirty="0">
              <a:ea typeface="Gulim" pitchFamily="34" charset="-127"/>
            </a:endParaRPr>
          </a:p>
        </p:txBody>
      </p:sp>
      <p:sp>
        <p:nvSpPr>
          <p:cNvPr id="21" name="AutoShape 20"/>
          <p:cNvSpPr>
            <a:spLocks noChangeArrowheads="1"/>
          </p:cNvSpPr>
          <p:nvPr/>
        </p:nvSpPr>
        <p:spPr bwMode="auto">
          <a:xfrm>
            <a:off x="2897187" y="5048250"/>
            <a:ext cx="533400" cy="1600200"/>
          </a:xfrm>
          <a:prstGeom prst="rightArrow">
            <a:avLst>
              <a:gd name="adj1" fmla="val 50000"/>
              <a:gd name="adj2" fmla="val 25000"/>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2" name="AutoShape 21"/>
          <p:cNvSpPr>
            <a:spLocks noChangeArrowheads="1"/>
          </p:cNvSpPr>
          <p:nvPr/>
        </p:nvSpPr>
        <p:spPr bwMode="auto">
          <a:xfrm>
            <a:off x="5943600" y="5562600"/>
            <a:ext cx="381000" cy="457200"/>
          </a:xfrm>
          <a:prstGeom prst="rightArrow">
            <a:avLst>
              <a:gd name="adj1" fmla="val 50000"/>
              <a:gd name="adj2" fmla="val 25000"/>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3" name="Rectangle 22"/>
          <p:cNvSpPr>
            <a:spLocks noChangeArrowheads="1"/>
          </p:cNvSpPr>
          <p:nvPr/>
        </p:nvSpPr>
        <p:spPr bwMode="auto">
          <a:xfrm>
            <a:off x="457200" y="2819400"/>
            <a:ext cx="7848600" cy="1949450"/>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4" name="Rectangle 23"/>
          <p:cNvSpPr>
            <a:spLocks noChangeArrowheads="1"/>
          </p:cNvSpPr>
          <p:nvPr/>
        </p:nvSpPr>
        <p:spPr bwMode="auto">
          <a:xfrm>
            <a:off x="457200" y="4953000"/>
            <a:ext cx="7848600" cy="1752600"/>
          </a:xfrm>
          <a:prstGeom prst="rect">
            <a:avLst/>
          </a:prstGeom>
          <a:no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5" name="24 Dikdörtgen"/>
          <p:cNvSpPr/>
          <p:nvPr/>
        </p:nvSpPr>
        <p:spPr>
          <a:xfrm>
            <a:off x="533400" y="1296007"/>
            <a:ext cx="6629400" cy="1603516"/>
          </a:xfrm>
          <a:prstGeom prst="rect">
            <a:avLst/>
          </a:prstGeom>
        </p:spPr>
        <p:txBody>
          <a:bodyPr wrap="square">
            <a:spAutoFit/>
          </a:bodyPr>
          <a:lstStyle/>
          <a:p>
            <a:pPr>
              <a:buBlip>
                <a:blip r:embed="rId2"/>
              </a:buBlip>
            </a:pPr>
            <a:r>
              <a:rPr lang="tr-TR" sz="2400" dirty="0" smtClean="0"/>
              <a:t> </a:t>
            </a:r>
            <a:r>
              <a:rPr lang="tr-TR" sz="1900" dirty="0" smtClean="0"/>
              <a:t>Çeviri yürütmeden ayrı mı?</a:t>
            </a:r>
          </a:p>
          <a:p>
            <a:pPr lvl="1">
              <a:buFont typeface="Wingdings" pitchFamily="2" charset="2"/>
              <a:buChar char="q"/>
            </a:pPr>
            <a:r>
              <a:rPr lang="tr-TR" sz="1900" dirty="0" smtClean="0"/>
              <a:t> Evet – Derleyici (</a:t>
            </a:r>
            <a:r>
              <a:rPr lang="tr-TR" sz="1900" dirty="0" err="1" smtClean="0"/>
              <a:t>Compiler</a:t>
            </a:r>
            <a:r>
              <a:rPr lang="tr-TR" sz="1900" dirty="0" smtClean="0"/>
              <a:t>)</a:t>
            </a:r>
          </a:p>
          <a:p>
            <a:pPr lvl="1">
              <a:buFont typeface="Wingdings" pitchFamily="2" charset="2"/>
              <a:buChar char="q"/>
            </a:pPr>
            <a:r>
              <a:rPr lang="tr-TR" sz="1900" dirty="0" smtClean="0"/>
              <a:t> Hayır – Yorumlayıcı (</a:t>
            </a:r>
            <a:r>
              <a:rPr lang="tr-TR" sz="1900" dirty="0" err="1" smtClean="0"/>
              <a:t>Interpreter</a:t>
            </a:r>
            <a:r>
              <a:rPr lang="tr-TR" sz="1900" dirty="0" smtClean="0"/>
              <a:t>)</a:t>
            </a:r>
          </a:p>
          <a:p>
            <a:pPr>
              <a:buBlip>
                <a:blip r:embed="rId2"/>
              </a:buBlip>
            </a:pPr>
            <a:r>
              <a:rPr lang="tr-TR" sz="1900" dirty="0" smtClean="0"/>
              <a:t> Birleşik uygulama (örneğin Java)</a:t>
            </a:r>
            <a:endParaRPr lang="tr-TR" sz="1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p:bldP spid="11" grpId="0"/>
      <p:bldP spid="12" grpId="0"/>
      <p:bldP spid="13" grpId="0" animBg="1"/>
      <p:bldP spid="14" grpId="0" animBg="1"/>
      <p:bldP spid="15" grpId="0" animBg="1"/>
      <p:bldP spid="16" grpId="0" animBg="1"/>
      <p:bldP spid="17" grpId="0" animBg="1"/>
      <p:bldP spid="18" grpId="0"/>
      <p:bldP spid="19" grpId="0"/>
      <p:bldP spid="20" grpId="0"/>
      <p:bldP spid="21" grpId="0" animBg="1"/>
      <p:bldP spid="22" grpId="0" animBg="1"/>
      <p:bldP spid="23" grpId="0" animBg="1"/>
      <p:bldP spid="24"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Neden Derleyici</a:t>
            </a:r>
            <a:endParaRPr lang="tr-TR" dirty="0"/>
          </a:p>
        </p:txBody>
      </p:sp>
      <p:sp>
        <p:nvSpPr>
          <p:cNvPr id="4" name="3 Slayt Numarası Yer Tutucusu"/>
          <p:cNvSpPr>
            <a:spLocks noGrp="1"/>
          </p:cNvSpPr>
          <p:nvPr>
            <p:ph type="sldNum" sz="quarter" idx="11"/>
          </p:nvPr>
        </p:nvSpPr>
        <p:spPr/>
        <p:txBody>
          <a:bodyPr/>
          <a:lstStyle/>
          <a:p>
            <a:pPr>
              <a:defRPr/>
            </a:pPr>
            <a:fld id="{617D8655-7DB7-43A0-B0D9-9A74AB1E468F}" type="slidenum">
              <a:rPr lang="en-US" smtClean="0"/>
              <a:pPr>
                <a:defRPr/>
              </a:pPr>
              <a:t>128</a:t>
            </a:fld>
            <a:endParaRPr lang="en-US" dirty="0"/>
          </a:p>
        </p:txBody>
      </p:sp>
      <p:sp>
        <p:nvSpPr>
          <p:cNvPr id="5" name="4 Dikdörtgen"/>
          <p:cNvSpPr/>
          <p:nvPr/>
        </p:nvSpPr>
        <p:spPr>
          <a:xfrm>
            <a:off x="381000" y="1295400"/>
            <a:ext cx="8305800" cy="2354491"/>
          </a:xfrm>
          <a:prstGeom prst="rect">
            <a:avLst/>
          </a:prstGeom>
        </p:spPr>
        <p:txBody>
          <a:bodyPr wrap="square">
            <a:spAutoFit/>
          </a:bodyPr>
          <a:lstStyle/>
          <a:p>
            <a:pPr>
              <a:buBlip>
                <a:blip r:embed="rId2"/>
              </a:buBlip>
            </a:pPr>
            <a:r>
              <a:rPr lang="tr-TR" sz="2000" dirty="0" smtClean="0"/>
              <a:t> Temel mühendislik prensipleri</a:t>
            </a:r>
          </a:p>
          <a:p>
            <a:pPr>
              <a:buFont typeface="Wingdings" pitchFamily="2" charset="2"/>
              <a:buChar char="q"/>
            </a:pPr>
            <a:r>
              <a:rPr lang="tr-TR" sz="2000" dirty="0" smtClean="0"/>
              <a:t> doğruluk – erken statik hata kontrolü</a:t>
            </a:r>
          </a:p>
          <a:p>
            <a:pPr>
              <a:buFont typeface="Wingdings" pitchFamily="2" charset="2"/>
              <a:buChar char="q"/>
            </a:pPr>
            <a:r>
              <a:rPr lang="tr-TR" sz="2000" dirty="0" smtClean="0"/>
              <a:t> maliyet – derleme program dağıtma maliyetini düşürür.</a:t>
            </a:r>
          </a:p>
          <a:p>
            <a:pPr>
              <a:buFont typeface="Wingdings" pitchFamily="2" charset="2"/>
              <a:buChar char="q"/>
            </a:pPr>
            <a:r>
              <a:rPr lang="tr-TR" sz="2000" dirty="0" smtClean="0"/>
              <a:t> performans – hızlı çalışır</a:t>
            </a:r>
          </a:p>
          <a:p>
            <a:pPr lvl="1">
              <a:buBlip>
                <a:blip r:embed="rId3"/>
              </a:buBlip>
            </a:pPr>
            <a:r>
              <a:rPr lang="tr-TR" sz="2000" dirty="0" smtClean="0"/>
              <a:t> bir defa derle (maliyet</a:t>
            </a:r>
            <a:r>
              <a:rPr lang="tr-TR" sz="2000" dirty="0" smtClean="0"/>
              <a:t>), </a:t>
            </a:r>
            <a:r>
              <a:rPr lang="tr-TR" sz="2000" dirty="0" smtClean="0"/>
              <a:t>birçok defa yürüt (fayda)</a:t>
            </a:r>
          </a:p>
          <a:p>
            <a:pPr>
              <a:buBlip>
                <a:blip r:embed="rId2"/>
              </a:buBlip>
            </a:pPr>
            <a:r>
              <a:rPr lang="tr-TR" sz="2000" dirty="0" smtClean="0"/>
              <a:t> Yazılımın/fikirlerin korunması</a:t>
            </a:r>
            <a:endParaRPr lang="tr-TR" sz="2000" dirty="0"/>
          </a:p>
        </p:txBody>
      </p:sp>
      <p:sp>
        <p:nvSpPr>
          <p:cNvPr id="6" name="AutoShape 4"/>
          <p:cNvSpPr>
            <a:spLocks noChangeArrowheads="1"/>
          </p:cNvSpPr>
          <p:nvPr/>
        </p:nvSpPr>
        <p:spPr bwMode="auto">
          <a:xfrm>
            <a:off x="3352800" y="3704653"/>
            <a:ext cx="2133600" cy="457200"/>
          </a:xfrm>
          <a:prstGeom prst="roundRect">
            <a:avLst>
              <a:gd name="adj" fmla="val 16667"/>
            </a:avLst>
          </a:prstGeom>
          <a:solidFill>
            <a:schemeClr val="accent2"/>
          </a:solidFill>
          <a:ln w="9525">
            <a:solidFill>
              <a:schemeClr val="tx1"/>
            </a:solidFill>
            <a:miter lim="800000"/>
            <a:headEnd/>
            <a:tailEnd/>
          </a:ln>
          <a:effectLst/>
          <a:scene3d>
            <a:camera prst="orthographicFront"/>
            <a:lightRig rig="threePt" dir="t"/>
          </a:scene3d>
          <a:sp3d>
            <a:bevelT/>
          </a:sp3d>
        </p:spPr>
        <p:txBody>
          <a:bodyPr wrap="none" anchor="ctr"/>
          <a:lstStyle/>
          <a:p>
            <a:pPr algn="ctr"/>
            <a:r>
              <a:rPr lang="tr-TR" altLang="ko-KR" sz="2400" dirty="0" smtClean="0">
                <a:ea typeface="Gulim" pitchFamily="34" charset="-127"/>
              </a:rPr>
              <a:t>Derleyici</a:t>
            </a:r>
            <a:endParaRPr lang="en-US" altLang="ko-KR" sz="2400" dirty="0">
              <a:ea typeface="Gulim" pitchFamily="34" charset="-127"/>
            </a:endParaRPr>
          </a:p>
        </p:txBody>
      </p:sp>
      <p:sp>
        <p:nvSpPr>
          <p:cNvPr id="7" name="Text Box 6"/>
          <p:cNvSpPr txBox="1">
            <a:spLocks noChangeArrowheads="1"/>
          </p:cNvSpPr>
          <p:nvPr/>
        </p:nvSpPr>
        <p:spPr bwMode="auto">
          <a:xfrm>
            <a:off x="838200" y="3704653"/>
            <a:ext cx="1600200" cy="457200"/>
          </a:xfrm>
          <a:prstGeom prst="rect">
            <a:avLst/>
          </a:prstGeom>
          <a:noFill/>
          <a:ln w="9525">
            <a:noFill/>
            <a:miter lim="800000"/>
            <a:headEnd/>
            <a:tailEnd/>
          </a:ln>
          <a:effectLst/>
          <a:scene3d>
            <a:camera prst="orthographicFront"/>
            <a:lightRig rig="threePt" dir="t"/>
          </a:scene3d>
          <a:sp3d>
            <a:bevelT/>
          </a:sp3d>
        </p:spPr>
        <p:txBody>
          <a:bodyPr>
            <a:spAutoFit/>
          </a:bodyPr>
          <a:lstStyle/>
          <a:p>
            <a:pPr algn="l">
              <a:spcBef>
                <a:spcPct val="50000"/>
              </a:spcBef>
            </a:pPr>
            <a:endParaRPr lang="tr-TR" sz="2400">
              <a:ea typeface="Gulim" pitchFamily="34" charset="-127"/>
            </a:endParaRPr>
          </a:p>
        </p:txBody>
      </p:sp>
      <p:sp>
        <p:nvSpPr>
          <p:cNvPr id="8" name="Text Box 7"/>
          <p:cNvSpPr txBox="1">
            <a:spLocks noChangeArrowheads="1"/>
          </p:cNvSpPr>
          <p:nvPr/>
        </p:nvSpPr>
        <p:spPr bwMode="auto">
          <a:xfrm>
            <a:off x="762000" y="3736538"/>
            <a:ext cx="2057400" cy="406265"/>
          </a:xfrm>
          <a:prstGeom prst="rect">
            <a:avLst/>
          </a:prstGeom>
          <a:noFill/>
          <a:ln w="9525">
            <a:noFill/>
            <a:miter lim="800000"/>
            <a:headEnd/>
            <a:tailEnd/>
          </a:ln>
          <a:effectLst/>
          <a:scene3d>
            <a:camera prst="orthographicFront"/>
            <a:lightRig rig="threePt" dir="t"/>
          </a:scene3d>
          <a:sp3d>
            <a:bevelT/>
          </a:sp3d>
        </p:spPr>
        <p:txBody>
          <a:bodyPr>
            <a:spAutoFit/>
          </a:bodyPr>
          <a:lstStyle/>
          <a:p>
            <a:pPr algn="l">
              <a:spcBef>
                <a:spcPct val="50000"/>
              </a:spcBef>
            </a:pPr>
            <a:r>
              <a:rPr lang="tr-TR" altLang="ko-KR" sz="2400" dirty="0" smtClean="0">
                <a:ea typeface="Gulim" pitchFamily="34" charset="-127"/>
              </a:rPr>
              <a:t>Kaynak kod</a:t>
            </a:r>
            <a:endParaRPr lang="en-US" altLang="ko-KR" sz="2400" dirty="0">
              <a:ea typeface="Gulim" pitchFamily="34" charset="-127"/>
            </a:endParaRPr>
          </a:p>
        </p:txBody>
      </p:sp>
      <p:sp>
        <p:nvSpPr>
          <p:cNvPr id="9" name="Text Box 8"/>
          <p:cNvSpPr txBox="1">
            <a:spLocks noChangeArrowheads="1"/>
          </p:cNvSpPr>
          <p:nvPr/>
        </p:nvSpPr>
        <p:spPr bwMode="auto">
          <a:xfrm>
            <a:off x="6019800" y="3727002"/>
            <a:ext cx="2592387" cy="387798"/>
          </a:xfrm>
          <a:prstGeom prst="rect">
            <a:avLst/>
          </a:prstGeom>
          <a:noFill/>
          <a:ln w="9525">
            <a:noFill/>
            <a:miter lim="800000"/>
            <a:headEnd/>
            <a:tailEnd/>
          </a:ln>
          <a:effectLst/>
          <a:scene3d>
            <a:camera prst="orthographicFront"/>
            <a:lightRig rig="threePt" dir="t"/>
          </a:scene3d>
          <a:sp3d>
            <a:bevelT/>
          </a:sp3d>
        </p:spPr>
        <p:txBody>
          <a:bodyPr wrap="square">
            <a:spAutoFit/>
          </a:bodyPr>
          <a:lstStyle/>
          <a:p>
            <a:pPr algn="l">
              <a:spcBef>
                <a:spcPct val="50000"/>
              </a:spcBef>
            </a:pPr>
            <a:r>
              <a:rPr lang="tr-TR" altLang="ko-KR" sz="2400" dirty="0" smtClean="0">
                <a:ea typeface="Gulim" pitchFamily="34" charset="-127"/>
              </a:rPr>
              <a:t>Ara makine dili</a:t>
            </a:r>
            <a:endParaRPr lang="en-US" altLang="ko-KR" sz="2400" dirty="0">
              <a:ea typeface="Gulim" pitchFamily="34" charset="-127"/>
            </a:endParaRPr>
          </a:p>
        </p:txBody>
      </p:sp>
      <p:sp>
        <p:nvSpPr>
          <p:cNvPr id="10" name="AutoShape 12"/>
          <p:cNvSpPr>
            <a:spLocks noChangeArrowheads="1"/>
          </p:cNvSpPr>
          <p:nvPr/>
        </p:nvSpPr>
        <p:spPr bwMode="auto">
          <a:xfrm>
            <a:off x="2743200" y="3704653"/>
            <a:ext cx="381000" cy="457200"/>
          </a:xfrm>
          <a:prstGeom prst="rightArrow">
            <a:avLst>
              <a:gd name="adj1" fmla="val 50000"/>
              <a:gd name="adj2" fmla="val 25000"/>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1" name="AutoShape 15"/>
          <p:cNvSpPr>
            <a:spLocks noChangeArrowheads="1"/>
          </p:cNvSpPr>
          <p:nvPr/>
        </p:nvSpPr>
        <p:spPr bwMode="auto">
          <a:xfrm>
            <a:off x="5638800" y="3628453"/>
            <a:ext cx="381000" cy="457200"/>
          </a:xfrm>
          <a:prstGeom prst="rightArrow">
            <a:avLst>
              <a:gd name="adj1" fmla="val 50000"/>
              <a:gd name="adj2" fmla="val 25000"/>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2" name="AutoShape 16"/>
          <p:cNvSpPr>
            <a:spLocks noChangeArrowheads="1"/>
          </p:cNvSpPr>
          <p:nvPr/>
        </p:nvSpPr>
        <p:spPr bwMode="auto">
          <a:xfrm>
            <a:off x="3429000" y="5257800"/>
            <a:ext cx="2057400" cy="685800"/>
          </a:xfrm>
          <a:prstGeom prst="roundRect">
            <a:avLst>
              <a:gd name="adj" fmla="val 16667"/>
            </a:avLst>
          </a:prstGeom>
          <a:solidFill>
            <a:schemeClr val="accent2"/>
          </a:solidFill>
          <a:ln w="9525">
            <a:solidFill>
              <a:schemeClr val="tx1"/>
            </a:solidFill>
            <a:miter lim="800000"/>
            <a:headEnd/>
            <a:tailEnd/>
          </a:ln>
          <a:effectLst/>
          <a:scene3d>
            <a:camera prst="orthographicFront"/>
            <a:lightRig rig="threePt" dir="t"/>
          </a:scene3d>
          <a:sp3d>
            <a:bevelT/>
          </a:sp3d>
        </p:spPr>
        <p:txBody>
          <a:bodyPr wrap="none" anchor="ctr"/>
          <a:lstStyle/>
          <a:p>
            <a:pPr algn="ctr"/>
            <a:r>
              <a:rPr lang="tr-TR" altLang="ko-KR" sz="1600" dirty="0" smtClean="0">
                <a:ea typeface="Gulim" pitchFamily="34" charset="-127"/>
              </a:rPr>
              <a:t>İlişkilendirme</a:t>
            </a:r>
          </a:p>
          <a:p>
            <a:pPr algn="ctr"/>
            <a:r>
              <a:rPr lang="tr-TR" altLang="ko-KR" sz="1600" dirty="0" smtClean="0">
                <a:ea typeface="Gulim" pitchFamily="34" charset="-127"/>
              </a:rPr>
              <a:t>Programı</a:t>
            </a:r>
            <a:endParaRPr lang="en-US" altLang="ko-KR" sz="1600" dirty="0">
              <a:ea typeface="Gulim" pitchFamily="34" charset="-127"/>
            </a:endParaRPr>
          </a:p>
        </p:txBody>
      </p:sp>
      <p:sp>
        <p:nvSpPr>
          <p:cNvPr id="13" name="Text Box 17"/>
          <p:cNvSpPr txBox="1">
            <a:spLocks noChangeArrowheads="1"/>
          </p:cNvSpPr>
          <p:nvPr/>
        </p:nvSpPr>
        <p:spPr bwMode="auto">
          <a:xfrm>
            <a:off x="304800" y="4876800"/>
            <a:ext cx="2590800" cy="387798"/>
          </a:xfrm>
          <a:prstGeom prst="rect">
            <a:avLst/>
          </a:prstGeom>
          <a:noFill/>
          <a:ln w="9525">
            <a:noFill/>
            <a:miter lim="800000"/>
            <a:headEnd/>
            <a:tailEnd/>
          </a:ln>
          <a:effectLst/>
          <a:scene3d>
            <a:camera prst="orthographicFront"/>
            <a:lightRig rig="threePt" dir="t"/>
          </a:scene3d>
          <a:sp3d>
            <a:bevelT/>
          </a:sp3d>
        </p:spPr>
        <p:txBody>
          <a:bodyPr wrap="square">
            <a:spAutoFit/>
          </a:bodyPr>
          <a:lstStyle/>
          <a:p>
            <a:r>
              <a:rPr lang="tr-TR" altLang="ko-KR" sz="2400" dirty="0" smtClean="0">
                <a:ea typeface="Gulim" pitchFamily="34" charset="-127"/>
              </a:rPr>
              <a:t>Ara makine dili</a:t>
            </a:r>
            <a:endParaRPr lang="en-US" altLang="ko-KR" sz="2400" dirty="0">
              <a:ea typeface="Gulim" pitchFamily="34" charset="-127"/>
            </a:endParaRPr>
          </a:p>
        </p:txBody>
      </p:sp>
      <p:sp>
        <p:nvSpPr>
          <p:cNvPr id="14" name="Text Box 18"/>
          <p:cNvSpPr txBox="1">
            <a:spLocks noChangeArrowheads="1"/>
          </p:cNvSpPr>
          <p:nvPr/>
        </p:nvSpPr>
        <p:spPr bwMode="auto">
          <a:xfrm>
            <a:off x="0" y="5946136"/>
            <a:ext cx="2743200" cy="683264"/>
          </a:xfrm>
          <a:prstGeom prst="rect">
            <a:avLst/>
          </a:prstGeom>
          <a:noFill/>
          <a:ln w="9525">
            <a:noFill/>
            <a:miter lim="800000"/>
            <a:headEnd/>
            <a:tailEnd/>
          </a:ln>
          <a:effectLst/>
          <a:scene3d>
            <a:camera prst="orthographicFront"/>
            <a:lightRig rig="threePt" dir="t"/>
          </a:scene3d>
          <a:sp3d>
            <a:bevelT/>
          </a:sp3d>
        </p:spPr>
        <p:txBody>
          <a:bodyPr wrap="square">
            <a:spAutoFit/>
          </a:bodyPr>
          <a:lstStyle/>
          <a:p>
            <a:r>
              <a:rPr lang="tr-TR" sz="2400" dirty="0" smtClean="0"/>
              <a:t>Program kitaplığı yordamları</a:t>
            </a:r>
            <a:endParaRPr lang="en-US" altLang="ko-KR" sz="2400" dirty="0">
              <a:ea typeface="Gulim" pitchFamily="34" charset="-127"/>
            </a:endParaRPr>
          </a:p>
        </p:txBody>
      </p:sp>
      <p:sp>
        <p:nvSpPr>
          <p:cNvPr id="15" name="Text Box 19"/>
          <p:cNvSpPr txBox="1">
            <a:spLocks noChangeArrowheads="1"/>
          </p:cNvSpPr>
          <p:nvPr/>
        </p:nvSpPr>
        <p:spPr bwMode="auto">
          <a:xfrm>
            <a:off x="6096000" y="5334000"/>
            <a:ext cx="3048000" cy="701731"/>
          </a:xfrm>
          <a:prstGeom prst="rect">
            <a:avLst/>
          </a:prstGeom>
          <a:noFill/>
          <a:ln w="9525">
            <a:noFill/>
            <a:miter lim="800000"/>
            <a:headEnd/>
            <a:tailEnd/>
          </a:ln>
          <a:effectLst/>
          <a:scene3d>
            <a:camera prst="orthographicFront"/>
            <a:lightRig rig="threePt" dir="t"/>
          </a:scene3d>
          <a:sp3d>
            <a:bevelT/>
          </a:sp3d>
        </p:spPr>
        <p:txBody>
          <a:bodyPr wrap="square">
            <a:spAutoFit/>
          </a:bodyPr>
          <a:lstStyle/>
          <a:p>
            <a:r>
              <a:rPr lang="tr-TR" altLang="ko-KR" sz="2400" dirty="0" smtClean="0">
                <a:ea typeface="Gulim" pitchFamily="34" charset="-127"/>
              </a:rPr>
              <a:t>Makine dili programı</a:t>
            </a:r>
            <a:endParaRPr lang="en-US" altLang="ko-KR" sz="2400" dirty="0">
              <a:ea typeface="Gulim" pitchFamily="34" charset="-127"/>
            </a:endParaRPr>
          </a:p>
        </p:txBody>
      </p:sp>
      <p:sp>
        <p:nvSpPr>
          <p:cNvPr id="16" name="AutoShape 20"/>
          <p:cNvSpPr>
            <a:spLocks noChangeArrowheads="1"/>
          </p:cNvSpPr>
          <p:nvPr/>
        </p:nvSpPr>
        <p:spPr bwMode="auto">
          <a:xfrm>
            <a:off x="2743200" y="4876800"/>
            <a:ext cx="533400" cy="1600200"/>
          </a:xfrm>
          <a:prstGeom prst="rightArrow">
            <a:avLst>
              <a:gd name="adj1" fmla="val 50000"/>
              <a:gd name="adj2" fmla="val 25000"/>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7" name="AutoShape 21"/>
          <p:cNvSpPr>
            <a:spLocks noChangeArrowheads="1"/>
          </p:cNvSpPr>
          <p:nvPr/>
        </p:nvSpPr>
        <p:spPr bwMode="auto">
          <a:xfrm>
            <a:off x="5638800" y="5410200"/>
            <a:ext cx="381000" cy="457200"/>
          </a:xfrm>
          <a:prstGeom prst="rightArrow">
            <a:avLst>
              <a:gd name="adj1" fmla="val 50000"/>
              <a:gd name="adj2" fmla="val 25000"/>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animBg="1"/>
      <p:bldP spid="11" grpId="0" animBg="1"/>
      <p:bldP spid="12" grpId="0" animBg="1"/>
      <p:bldP spid="13" grpId="0"/>
      <p:bldP spid="14" grpId="0"/>
      <p:bldP spid="15" grpId="0"/>
      <p:bldP spid="16" grpId="0" animBg="1"/>
      <p:bldP spid="1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Neden Yorumlayıcı</a:t>
            </a:r>
            <a:endParaRPr lang="tr-TR" dirty="0"/>
          </a:p>
        </p:txBody>
      </p:sp>
      <p:sp>
        <p:nvSpPr>
          <p:cNvPr id="4" name="3 Slayt Numarası Yer Tutucusu"/>
          <p:cNvSpPr>
            <a:spLocks noGrp="1"/>
          </p:cNvSpPr>
          <p:nvPr>
            <p:ph type="sldNum" sz="quarter" idx="11"/>
          </p:nvPr>
        </p:nvSpPr>
        <p:spPr/>
        <p:txBody>
          <a:bodyPr/>
          <a:lstStyle/>
          <a:p>
            <a:pPr>
              <a:defRPr/>
            </a:pPr>
            <a:fld id="{617D8655-7DB7-43A0-B0D9-9A74AB1E468F}" type="slidenum">
              <a:rPr lang="en-US" smtClean="0"/>
              <a:pPr>
                <a:defRPr/>
              </a:pPr>
              <a:t>129</a:t>
            </a:fld>
            <a:endParaRPr lang="en-US" dirty="0"/>
          </a:p>
        </p:txBody>
      </p:sp>
      <p:sp>
        <p:nvSpPr>
          <p:cNvPr id="5" name="4 Dikdörtgen"/>
          <p:cNvSpPr/>
          <p:nvPr/>
        </p:nvSpPr>
        <p:spPr>
          <a:xfrm>
            <a:off x="533400" y="1371600"/>
            <a:ext cx="8458200" cy="1754326"/>
          </a:xfrm>
          <a:prstGeom prst="rect">
            <a:avLst/>
          </a:prstGeom>
        </p:spPr>
        <p:txBody>
          <a:bodyPr wrap="square">
            <a:spAutoFit/>
          </a:bodyPr>
          <a:lstStyle/>
          <a:p>
            <a:pPr>
              <a:buBlip>
                <a:blip r:embed="rId2"/>
              </a:buBlip>
            </a:pPr>
            <a:r>
              <a:rPr lang="tr-TR" dirty="0" smtClean="0"/>
              <a:t> Esneklik (yürütüm zamanı oluşan geç bağlantılar nedeniyle)</a:t>
            </a:r>
          </a:p>
          <a:p>
            <a:pPr>
              <a:buBlip>
                <a:blip r:embed="rId2"/>
              </a:buBlip>
            </a:pPr>
            <a:r>
              <a:rPr lang="tr-TR" dirty="0" smtClean="0"/>
              <a:t> Yürütüm zamanı durum desteği</a:t>
            </a:r>
          </a:p>
          <a:p>
            <a:pPr lvl="1">
              <a:buFont typeface="Wingdings" pitchFamily="2" charset="2"/>
              <a:buChar char="q"/>
            </a:pPr>
            <a:r>
              <a:rPr lang="tr-TR" dirty="0" smtClean="0"/>
              <a:t> komut dosyaları (</a:t>
            </a:r>
            <a:r>
              <a:rPr lang="tr-TR" dirty="0" err="1" smtClean="0"/>
              <a:t>Perl</a:t>
            </a:r>
            <a:r>
              <a:rPr lang="tr-TR" dirty="0" smtClean="0"/>
              <a:t>, </a:t>
            </a:r>
            <a:r>
              <a:rPr lang="tr-TR" dirty="0" err="1" smtClean="0"/>
              <a:t>Shells</a:t>
            </a:r>
            <a:r>
              <a:rPr lang="tr-TR" dirty="0" smtClean="0"/>
              <a:t>, </a:t>
            </a:r>
            <a:r>
              <a:rPr lang="tr-TR" dirty="0" err="1" smtClean="0"/>
              <a:t>Python</a:t>
            </a:r>
            <a:r>
              <a:rPr lang="tr-TR" dirty="0" smtClean="0"/>
              <a:t>,TCL)</a:t>
            </a:r>
          </a:p>
          <a:p>
            <a:pPr lvl="1">
              <a:buFont typeface="Wingdings" pitchFamily="2" charset="2"/>
              <a:buChar char="q"/>
            </a:pPr>
            <a:r>
              <a:rPr lang="tr-TR" dirty="0" smtClean="0"/>
              <a:t> dinamik ortamlar (</a:t>
            </a:r>
            <a:r>
              <a:rPr lang="tr-TR" dirty="0" err="1" smtClean="0"/>
              <a:t>Basic</a:t>
            </a:r>
            <a:r>
              <a:rPr lang="tr-TR" dirty="0" smtClean="0"/>
              <a:t>, APL, LISP)</a:t>
            </a:r>
          </a:p>
          <a:p>
            <a:pPr lvl="1">
              <a:buFont typeface="Wingdings" pitchFamily="2" charset="2"/>
              <a:buChar char="q"/>
            </a:pPr>
            <a:r>
              <a:rPr lang="tr-TR" dirty="0" smtClean="0"/>
              <a:t> sanal makineler (JVM, </a:t>
            </a:r>
            <a:r>
              <a:rPr lang="tr-TR" dirty="0" err="1" smtClean="0"/>
              <a:t>Emulators</a:t>
            </a:r>
            <a:r>
              <a:rPr lang="tr-TR" dirty="0" smtClean="0"/>
              <a:t>, </a:t>
            </a:r>
            <a:r>
              <a:rPr lang="tr-TR" dirty="0" err="1" smtClean="0"/>
              <a:t>CPUs</a:t>
            </a:r>
            <a:r>
              <a:rPr lang="tr-TR" dirty="0" smtClean="0"/>
              <a:t>).</a:t>
            </a:r>
            <a:endParaRPr lang="tr-TR" dirty="0"/>
          </a:p>
        </p:txBody>
      </p:sp>
      <p:sp>
        <p:nvSpPr>
          <p:cNvPr id="6" name="AutoShape 4"/>
          <p:cNvSpPr>
            <a:spLocks noChangeArrowheads="1"/>
          </p:cNvSpPr>
          <p:nvPr/>
        </p:nvSpPr>
        <p:spPr bwMode="auto">
          <a:xfrm>
            <a:off x="3124200" y="3505200"/>
            <a:ext cx="2286000" cy="533400"/>
          </a:xfrm>
          <a:prstGeom prst="roundRect">
            <a:avLst>
              <a:gd name="adj" fmla="val 16667"/>
            </a:avLst>
          </a:prstGeom>
          <a:solidFill>
            <a:schemeClr val="accent2"/>
          </a:solidFill>
          <a:ln w="9525">
            <a:solidFill>
              <a:schemeClr val="tx1"/>
            </a:solidFill>
            <a:miter lim="800000"/>
            <a:headEnd/>
            <a:tailEnd/>
          </a:ln>
          <a:effectLst/>
          <a:scene3d>
            <a:camera prst="orthographicFront"/>
            <a:lightRig rig="threePt" dir="t"/>
          </a:scene3d>
          <a:sp3d>
            <a:bevelT/>
          </a:sp3d>
        </p:spPr>
        <p:txBody>
          <a:bodyPr wrap="none" anchor="ctr"/>
          <a:lstStyle/>
          <a:p>
            <a:pPr algn="ctr"/>
            <a:r>
              <a:rPr lang="tr-TR" altLang="ko-KR" sz="2400" dirty="0" smtClean="0">
                <a:ea typeface="Gulim" pitchFamily="34" charset="-127"/>
              </a:rPr>
              <a:t>Çevirici</a:t>
            </a:r>
            <a:endParaRPr lang="en-US" altLang="ko-KR" sz="2400" dirty="0">
              <a:ea typeface="Gulim" pitchFamily="34" charset="-127"/>
            </a:endParaRPr>
          </a:p>
        </p:txBody>
      </p:sp>
      <p:sp>
        <p:nvSpPr>
          <p:cNvPr id="7" name="AutoShape 5"/>
          <p:cNvSpPr>
            <a:spLocks noChangeArrowheads="1"/>
          </p:cNvSpPr>
          <p:nvPr/>
        </p:nvSpPr>
        <p:spPr bwMode="auto">
          <a:xfrm>
            <a:off x="3200400" y="4953000"/>
            <a:ext cx="2286000" cy="533400"/>
          </a:xfrm>
          <a:prstGeom prst="roundRect">
            <a:avLst>
              <a:gd name="adj" fmla="val 16667"/>
            </a:avLst>
          </a:prstGeom>
          <a:solidFill>
            <a:schemeClr val="accent2"/>
          </a:solidFill>
          <a:ln w="9525">
            <a:solidFill>
              <a:schemeClr val="tx1"/>
            </a:solidFill>
            <a:miter lim="800000"/>
            <a:headEnd/>
            <a:tailEnd/>
          </a:ln>
          <a:effectLst/>
          <a:scene3d>
            <a:camera prst="orthographicFront"/>
            <a:lightRig rig="threePt" dir="t"/>
          </a:scene3d>
          <a:sp3d>
            <a:bevelT/>
          </a:sp3d>
        </p:spPr>
        <p:txBody>
          <a:bodyPr wrap="none" anchor="ctr"/>
          <a:lstStyle/>
          <a:p>
            <a:pPr algn="ctr"/>
            <a:r>
              <a:rPr lang="tr-TR" altLang="ko-KR" sz="2400" dirty="0" smtClean="0">
                <a:ea typeface="Gulim" pitchFamily="34" charset="-127"/>
              </a:rPr>
              <a:t>Sanal makine</a:t>
            </a:r>
            <a:endParaRPr lang="en-US" altLang="ko-KR" sz="2400" dirty="0">
              <a:ea typeface="Gulim" pitchFamily="34" charset="-127"/>
            </a:endParaRPr>
          </a:p>
        </p:txBody>
      </p:sp>
      <p:sp>
        <p:nvSpPr>
          <p:cNvPr id="8" name="Text Box 6"/>
          <p:cNvSpPr txBox="1">
            <a:spLocks noChangeArrowheads="1"/>
          </p:cNvSpPr>
          <p:nvPr/>
        </p:nvSpPr>
        <p:spPr bwMode="auto">
          <a:xfrm>
            <a:off x="609600" y="3657600"/>
            <a:ext cx="2057400" cy="406265"/>
          </a:xfrm>
          <a:prstGeom prst="rect">
            <a:avLst/>
          </a:prstGeom>
          <a:noFill/>
          <a:ln w="9525">
            <a:noFill/>
            <a:miter lim="800000"/>
            <a:headEnd/>
            <a:tailEnd/>
          </a:ln>
          <a:effectLst/>
          <a:scene3d>
            <a:camera prst="orthographicFront"/>
            <a:lightRig rig="threePt" dir="t"/>
          </a:scene3d>
          <a:sp3d>
            <a:bevelT/>
          </a:sp3d>
        </p:spPr>
        <p:txBody>
          <a:bodyPr>
            <a:spAutoFit/>
          </a:bodyPr>
          <a:lstStyle/>
          <a:p>
            <a:pPr algn="l">
              <a:spcBef>
                <a:spcPct val="50000"/>
              </a:spcBef>
            </a:pPr>
            <a:r>
              <a:rPr lang="tr-TR" altLang="ko-KR" sz="2400" dirty="0" smtClean="0">
                <a:ea typeface="Gulim" pitchFamily="34" charset="-127"/>
              </a:rPr>
              <a:t>Kaynak kod</a:t>
            </a:r>
            <a:endParaRPr lang="en-US" altLang="ko-KR" sz="2400" dirty="0">
              <a:ea typeface="Gulim" pitchFamily="34" charset="-127"/>
            </a:endParaRPr>
          </a:p>
        </p:txBody>
      </p:sp>
      <p:sp>
        <p:nvSpPr>
          <p:cNvPr id="9" name="Text Box 7"/>
          <p:cNvSpPr txBox="1">
            <a:spLocks noChangeArrowheads="1"/>
          </p:cNvSpPr>
          <p:nvPr/>
        </p:nvSpPr>
        <p:spPr bwMode="auto">
          <a:xfrm>
            <a:off x="6248400" y="3505200"/>
            <a:ext cx="2438400" cy="406265"/>
          </a:xfrm>
          <a:prstGeom prst="rect">
            <a:avLst/>
          </a:prstGeom>
          <a:noFill/>
          <a:ln w="9525">
            <a:noFill/>
            <a:miter lim="800000"/>
            <a:headEnd/>
            <a:tailEnd/>
          </a:ln>
          <a:effectLst/>
          <a:scene3d>
            <a:camera prst="orthographicFront"/>
            <a:lightRig rig="threePt" dir="t"/>
          </a:scene3d>
          <a:sp3d>
            <a:bevelT/>
          </a:sp3d>
        </p:spPr>
        <p:txBody>
          <a:bodyPr>
            <a:spAutoFit/>
          </a:bodyPr>
          <a:lstStyle/>
          <a:p>
            <a:pPr algn="l">
              <a:spcBef>
                <a:spcPct val="50000"/>
              </a:spcBef>
            </a:pPr>
            <a:r>
              <a:rPr lang="tr-TR" altLang="ko-KR" sz="2400" dirty="0" smtClean="0">
                <a:ea typeface="Gulim" pitchFamily="34" charset="-127"/>
              </a:rPr>
              <a:t>Ara kod</a:t>
            </a:r>
            <a:endParaRPr lang="en-US" altLang="ko-KR" sz="2400" dirty="0">
              <a:ea typeface="Gulim" pitchFamily="34" charset="-127"/>
            </a:endParaRPr>
          </a:p>
        </p:txBody>
      </p:sp>
      <p:sp>
        <p:nvSpPr>
          <p:cNvPr id="10" name="Text Box 8"/>
          <p:cNvSpPr txBox="1">
            <a:spLocks noChangeArrowheads="1"/>
          </p:cNvSpPr>
          <p:nvPr/>
        </p:nvSpPr>
        <p:spPr bwMode="auto">
          <a:xfrm>
            <a:off x="152400" y="4648200"/>
            <a:ext cx="2438400" cy="406265"/>
          </a:xfrm>
          <a:prstGeom prst="rect">
            <a:avLst/>
          </a:prstGeom>
          <a:noFill/>
          <a:ln w="9525">
            <a:noFill/>
            <a:miter lim="800000"/>
            <a:headEnd/>
            <a:tailEnd/>
          </a:ln>
          <a:effectLst/>
          <a:scene3d>
            <a:camera prst="orthographicFront"/>
            <a:lightRig rig="threePt" dir="t"/>
          </a:scene3d>
          <a:sp3d>
            <a:bevelT/>
          </a:sp3d>
        </p:spPr>
        <p:txBody>
          <a:bodyPr>
            <a:spAutoFit/>
          </a:bodyPr>
          <a:lstStyle/>
          <a:p>
            <a:pPr algn="l">
              <a:spcBef>
                <a:spcPct val="50000"/>
              </a:spcBef>
            </a:pPr>
            <a:r>
              <a:rPr lang="tr-TR" altLang="ko-KR" sz="2400" dirty="0" smtClean="0">
                <a:ea typeface="Gulim" pitchFamily="34" charset="-127"/>
              </a:rPr>
              <a:t>Ara kod</a:t>
            </a:r>
            <a:endParaRPr lang="en-US" altLang="ko-KR" sz="2400" dirty="0">
              <a:ea typeface="Gulim" pitchFamily="34" charset="-127"/>
            </a:endParaRPr>
          </a:p>
        </p:txBody>
      </p:sp>
      <p:sp>
        <p:nvSpPr>
          <p:cNvPr id="11" name="Text Box 9"/>
          <p:cNvSpPr txBox="1">
            <a:spLocks noChangeArrowheads="1"/>
          </p:cNvSpPr>
          <p:nvPr/>
        </p:nvSpPr>
        <p:spPr bwMode="auto">
          <a:xfrm>
            <a:off x="76200" y="5479602"/>
            <a:ext cx="1981200" cy="387798"/>
          </a:xfrm>
          <a:prstGeom prst="rect">
            <a:avLst/>
          </a:prstGeom>
          <a:noFill/>
          <a:ln w="9525">
            <a:noFill/>
            <a:miter lim="800000"/>
            <a:headEnd/>
            <a:tailEnd/>
          </a:ln>
          <a:effectLst/>
          <a:scene3d>
            <a:camera prst="orthographicFront"/>
            <a:lightRig rig="threePt" dir="t"/>
          </a:scene3d>
          <a:sp3d>
            <a:bevelT/>
          </a:sp3d>
        </p:spPr>
        <p:txBody>
          <a:bodyPr wrap="square">
            <a:spAutoFit/>
          </a:bodyPr>
          <a:lstStyle/>
          <a:p>
            <a:pPr algn="l">
              <a:spcBef>
                <a:spcPct val="50000"/>
              </a:spcBef>
            </a:pPr>
            <a:r>
              <a:rPr lang="tr-TR" altLang="ko-KR" sz="2400" dirty="0" smtClean="0">
                <a:ea typeface="Gulim" pitchFamily="34" charset="-127"/>
              </a:rPr>
              <a:t>Giriş verisi</a:t>
            </a:r>
            <a:endParaRPr lang="en-US" altLang="ko-KR" sz="2400" dirty="0">
              <a:ea typeface="Gulim" pitchFamily="34" charset="-127"/>
            </a:endParaRPr>
          </a:p>
        </p:txBody>
      </p:sp>
      <p:sp>
        <p:nvSpPr>
          <p:cNvPr id="12" name="Text Box 10"/>
          <p:cNvSpPr txBox="1">
            <a:spLocks noChangeArrowheads="1"/>
          </p:cNvSpPr>
          <p:nvPr/>
        </p:nvSpPr>
        <p:spPr bwMode="auto">
          <a:xfrm>
            <a:off x="6400800" y="5003935"/>
            <a:ext cx="1295400" cy="406265"/>
          </a:xfrm>
          <a:prstGeom prst="rect">
            <a:avLst/>
          </a:prstGeom>
          <a:noFill/>
          <a:ln w="9525">
            <a:noFill/>
            <a:miter lim="800000"/>
            <a:headEnd/>
            <a:tailEnd/>
          </a:ln>
          <a:effectLst/>
          <a:scene3d>
            <a:camera prst="orthographicFront"/>
            <a:lightRig rig="threePt" dir="t"/>
          </a:scene3d>
          <a:sp3d>
            <a:bevelT/>
          </a:sp3d>
        </p:spPr>
        <p:txBody>
          <a:bodyPr>
            <a:spAutoFit/>
          </a:bodyPr>
          <a:lstStyle/>
          <a:p>
            <a:pPr algn="l">
              <a:spcBef>
                <a:spcPct val="50000"/>
              </a:spcBef>
            </a:pPr>
            <a:r>
              <a:rPr lang="tr-TR" altLang="ko-KR" sz="2400" dirty="0" smtClean="0">
                <a:ea typeface="Gulim" pitchFamily="34" charset="-127"/>
              </a:rPr>
              <a:t>Çıkış</a:t>
            </a:r>
            <a:endParaRPr lang="en-US" altLang="ko-KR" sz="2400" dirty="0">
              <a:ea typeface="Gulim" pitchFamily="34" charset="-127"/>
            </a:endParaRPr>
          </a:p>
        </p:txBody>
      </p:sp>
      <p:sp>
        <p:nvSpPr>
          <p:cNvPr id="13" name="AutoShape 11"/>
          <p:cNvSpPr>
            <a:spLocks noChangeArrowheads="1"/>
          </p:cNvSpPr>
          <p:nvPr/>
        </p:nvSpPr>
        <p:spPr bwMode="auto">
          <a:xfrm>
            <a:off x="2514600" y="3581400"/>
            <a:ext cx="457200" cy="485775"/>
          </a:xfrm>
          <a:prstGeom prst="rightArrow">
            <a:avLst>
              <a:gd name="adj1" fmla="val 50000"/>
              <a:gd name="adj2" fmla="val 25000"/>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4" name="AutoShape 12"/>
          <p:cNvSpPr>
            <a:spLocks noChangeArrowheads="1"/>
          </p:cNvSpPr>
          <p:nvPr/>
        </p:nvSpPr>
        <p:spPr bwMode="auto">
          <a:xfrm>
            <a:off x="5715000" y="3505200"/>
            <a:ext cx="457200" cy="485775"/>
          </a:xfrm>
          <a:prstGeom prst="rightArrow">
            <a:avLst>
              <a:gd name="adj1" fmla="val 50000"/>
              <a:gd name="adj2" fmla="val 25000"/>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5" name="AutoShape 13"/>
          <p:cNvSpPr>
            <a:spLocks noChangeArrowheads="1"/>
          </p:cNvSpPr>
          <p:nvPr/>
        </p:nvSpPr>
        <p:spPr bwMode="auto">
          <a:xfrm>
            <a:off x="5715000" y="4953000"/>
            <a:ext cx="457200" cy="485775"/>
          </a:xfrm>
          <a:prstGeom prst="rightArrow">
            <a:avLst>
              <a:gd name="adj1" fmla="val 50000"/>
              <a:gd name="adj2" fmla="val 25000"/>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16" name="AutoShape 14"/>
          <p:cNvSpPr>
            <a:spLocks noChangeArrowheads="1"/>
          </p:cNvSpPr>
          <p:nvPr/>
        </p:nvSpPr>
        <p:spPr bwMode="auto">
          <a:xfrm>
            <a:off x="2438400" y="4343400"/>
            <a:ext cx="609600" cy="1752600"/>
          </a:xfrm>
          <a:prstGeom prst="rightArrow">
            <a:avLst>
              <a:gd name="adj1" fmla="val 50000"/>
              <a:gd name="adj2" fmla="val 25000"/>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P spid="12" grpId="0"/>
      <p:bldP spid="13" grpId="0" animBg="1"/>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Başlık 1"/>
          <p:cNvSpPr>
            <a:spLocks noGrp="1"/>
          </p:cNvSpPr>
          <p:nvPr>
            <p:ph type="title"/>
          </p:nvPr>
        </p:nvSpPr>
        <p:spPr>
          <a:xfrm>
            <a:off x="0" y="152400"/>
            <a:ext cx="9144000" cy="1143000"/>
          </a:xfrm>
        </p:spPr>
        <p:txBody>
          <a:bodyPr/>
          <a:lstStyle/>
          <a:p>
            <a:pPr algn="ctr"/>
            <a:r>
              <a:rPr lang="tr-TR" sz="2800" b="1" smtClean="0">
                <a:solidFill>
                  <a:srgbClr val="C00000"/>
                </a:solidFill>
              </a:rPr>
              <a:t>Bilinen programlama dillerinin daha iyi kullanılması</a:t>
            </a:r>
            <a:r>
              <a:rPr lang="en-US" smtClean="0">
                <a:solidFill>
                  <a:srgbClr val="C00000"/>
                </a:solidFill>
              </a:rPr>
              <a:t/>
            </a:r>
            <a:br>
              <a:rPr lang="en-US" smtClean="0">
                <a:solidFill>
                  <a:srgbClr val="C00000"/>
                </a:solidFill>
              </a:rPr>
            </a:br>
            <a:endParaRPr lang="tr-TR" smtClean="0">
              <a:solidFill>
                <a:srgbClr val="C00000"/>
              </a:solidFill>
            </a:endParaRPr>
          </a:p>
        </p:txBody>
      </p:sp>
      <p:sp>
        <p:nvSpPr>
          <p:cNvPr id="15363" name="İçerik Yer Tutucusu 2"/>
          <p:cNvSpPr>
            <a:spLocks noGrp="1"/>
          </p:cNvSpPr>
          <p:nvPr>
            <p:ph idx="1"/>
          </p:nvPr>
        </p:nvSpPr>
        <p:spPr/>
        <p:txBody>
          <a:bodyPr/>
          <a:lstStyle/>
          <a:p>
            <a:r>
              <a:rPr lang="tr-TR" dirty="0" smtClean="0"/>
              <a:t>Programlama dilleri çok büyük ve karmaşıktır. Bu dilleri bilen bir programcının dilin tüm özelliklerini bilmesi pek rastlanan bir durum değildir. </a:t>
            </a:r>
          </a:p>
          <a:p>
            <a:r>
              <a:rPr lang="tr-TR" dirty="0" smtClean="0"/>
              <a:t>Programlama dilleri kavramını bilen bir programcı, daha önce bilmediği ve kullanmadığı özellikleri daha rahat öğrenip kullanabilir.</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Çok </a:t>
            </a:r>
            <a:r>
              <a:rPr lang="tr-TR" dirty="0" smtClean="0"/>
              <a:t>Geçişli Derleyiciler</a:t>
            </a:r>
            <a:endParaRPr lang="tr-TR" dirty="0"/>
          </a:p>
        </p:txBody>
      </p:sp>
      <p:sp>
        <p:nvSpPr>
          <p:cNvPr id="4" name="3 Slayt Numarası Yer Tutucusu"/>
          <p:cNvSpPr>
            <a:spLocks noGrp="1"/>
          </p:cNvSpPr>
          <p:nvPr>
            <p:ph type="sldNum" sz="quarter" idx="11"/>
          </p:nvPr>
        </p:nvSpPr>
        <p:spPr/>
        <p:txBody>
          <a:bodyPr/>
          <a:lstStyle/>
          <a:p>
            <a:pPr>
              <a:defRPr/>
            </a:pPr>
            <a:fld id="{617D8655-7DB7-43A0-B0D9-9A74AB1E468F}" type="slidenum">
              <a:rPr lang="en-US" smtClean="0"/>
              <a:pPr>
                <a:defRPr/>
              </a:pPr>
              <a:t>130</a:t>
            </a:fld>
            <a:endParaRPr lang="en-US" dirty="0"/>
          </a:p>
        </p:txBody>
      </p:sp>
      <p:sp>
        <p:nvSpPr>
          <p:cNvPr id="6" name="5 Dikdörtgen"/>
          <p:cNvSpPr/>
          <p:nvPr/>
        </p:nvSpPr>
        <p:spPr>
          <a:xfrm>
            <a:off x="838200" y="2895600"/>
            <a:ext cx="7162800" cy="36317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tr-TR" sz="2200" dirty="0" smtClean="0">
                <a:latin typeface="Courier New" pitchFamily="49" charset="0"/>
                <a:cs typeface="Courier New" pitchFamily="49" charset="0"/>
              </a:rPr>
              <a:t>#</a:t>
            </a:r>
            <a:r>
              <a:rPr lang="tr-TR" sz="2200" b="1" dirty="0" smtClean="0">
                <a:latin typeface="Courier New" pitchFamily="49" charset="0"/>
                <a:cs typeface="Courier New" pitchFamily="49" charset="0"/>
              </a:rPr>
              <a:t>define MAX(a</a:t>
            </a:r>
            <a:r>
              <a:rPr lang="tr-TR" sz="2200" dirty="0" smtClean="0">
                <a:latin typeface="Courier New" pitchFamily="49" charset="0"/>
                <a:cs typeface="Courier New" pitchFamily="49" charset="0"/>
              </a:rPr>
              <a:t>, </a:t>
            </a:r>
            <a:r>
              <a:rPr lang="tr-TR" sz="2200" b="1" dirty="0" smtClean="0">
                <a:latin typeface="Courier New" pitchFamily="49" charset="0"/>
                <a:cs typeface="Courier New" pitchFamily="49" charset="0"/>
              </a:rPr>
              <a:t>b</a:t>
            </a:r>
            <a:r>
              <a:rPr lang="tr-TR" sz="2200" dirty="0" smtClean="0">
                <a:latin typeface="Courier New" pitchFamily="49" charset="0"/>
                <a:cs typeface="Courier New" pitchFamily="49" charset="0"/>
              </a:rPr>
              <a:t>) ((a) &gt; (b) ? (a) : (b))</a:t>
            </a:r>
            <a:endParaRPr lang="tr-TR" sz="2200" dirty="0">
              <a:latin typeface="Courier New" pitchFamily="49" charset="0"/>
              <a:cs typeface="Courier New" pitchFamily="49" charset="0"/>
            </a:endParaRPr>
          </a:p>
        </p:txBody>
      </p:sp>
      <p:sp>
        <p:nvSpPr>
          <p:cNvPr id="7" name="Rectangle 4"/>
          <p:cNvSpPr>
            <a:spLocks noChangeArrowheads="1"/>
          </p:cNvSpPr>
          <p:nvPr/>
        </p:nvSpPr>
        <p:spPr bwMode="auto">
          <a:xfrm>
            <a:off x="4343400" y="5562600"/>
            <a:ext cx="2057400" cy="914400"/>
          </a:xfrm>
          <a:prstGeom prst="rect">
            <a:avLst/>
          </a:prstGeom>
          <a:solidFill>
            <a:schemeClr val="accent1"/>
          </a:solidFill>
          <a:ln w="9525">
            <a:solidFill>
              <a:schemeClr val="tx1"/>
            </a:solidFill>
            <a:miter lim="800000"/>
            <a:headEnd/>
            <a:tailEnd/>
          </a:ln>
          <a:scene3d>
            <a:camera prst="orthographicFront"/>
            <a:lightRig rig="threePt" dir="t"/>
          </a:scene3d>
          <a:sp3d>
            <a:bevelT/>
          </a:sp3d>
        </p:spPr>
        <p:txBody>
          <a:bodyPr wrap="none" anchor="ctr"/>
          <a:lstStyle/>
          <a:p>
            <a:pPr algn="ctr"/>
            <a:r>
              <a:rPr lang="tr-TR" altLang="en-US" sz="2400" i="1" dirty="0" smtClean="0">
                <a:solidFill>
                  <a:srgbClr val="FF0000"/>
                </a:solidFill>
              </a:rPr>
              <a:t>Derleyici</a:t>
            </a:r>
            <a:endParaRPr lang="en-US" altLang="en-US" sz="2400" i="1" dirty="0">
              <a:solidFill>
                <a:srgbClr val="FF0000"/>
              </a:solidFill>
            </a:endParaRPr>
          </a:p>
        </p:txBody>
      </p:sp>
      <p:sp>
        <p:nvSpPr>
          <p:cNvPr id="8" name="Rectangle 5"/>
          <p:cNvSpPr>
            <a:spLocks noChangeArrowheads="1"/>
          </p:cNvSpPr>
          <p:nvPr/>
        </p:nvSpPr>
        <p:spPr bwMode="auto">
          <a:xfrm>
            <a:off x="1905000" y="3733800"/>
            <a:ext cx="2057400" cy="914400"/>
          </a:xfrm>
          <a:prstGeom prst="rect">
            <a:avLst/>
          </a:prstGeom>
          <a:solidFill>
            <a:schemeClr val="accent1"/>
          </a:solidFill>
          <a:ln w="9525">
            <a:solidFill>
              <a:schemeClr val="tx1"/>
            </a:solidFill>
            <a:miter lim="800000"/>
            <a:headEnd/>
            <a:tailEnd/>
          </a:ln>
          <a:scene3d>
            <a:camera prst="orthographicFront"/>
            <a:lightRig rig="threePt" dir="t"/>
          </a:scene3d>
          <a:sp3d>
            <a:bevelT/>
          </a:sp3d>
        </p:spPr>
        <p:txBody>
          <a:bodyPr wrap="none" anchor="ctr"/>
          <a:lstStyle/>
          <a:p>
            <a:pPr algn="ctr"/>
            <a:r>
              <a:rPr lang="tr-TR" altLang="en-US" sz="2400" i="1" dirty="0" smtClean="0">
                <a:solidFill>
                  <a:srgbClr val="FF0000"/>
                </a:solidFill>
              </a:rPr>
              <a:t>Önişlemci</a:t>
            </a:r>
            <a:endParaRPr lang="en-US" altLang="en-US" sz="2400" i="1" dirty="0">
              <a:solidFill>
                <a:srgbClr val="FF0000"/>
              </a:solidFill>
            </a:endParaRPr>
          </a:p>
        </p:txBody>
      </p:sp>
      <p:sp>
        <p:nvSpPr>
          <p:cNvPr id="9" name="Text Box 6"/>
          <p:cNvSpPr txBox="1">
            <a:spLocks noChangeArrowheads="1"/>
          </p:cNvSpPr>
          <p:nvPr/>
        </p:nvSpPr>
        <p:spPr bwMode="auto">
          <a:xfrm>
            <a:off x="0" y="3733800"/>
            <a:ext cx="1446230" cy="886397"/>
          </a:xfrm>
          <a:prstGeom prst="rect">
            <a:avLst/>
          </a:prstGeom>
          <a:noFill/>
          <a:ln w="9525">
            <a:noFill/>
            <a:miter lim="800000"/>
            <a:headEnd/>
            <a:tailEnd/>
          </a:ln>
          <a:scene3d>
            <a:camera prst="orthographicFront"/>
            <a:lightRig rig="threePt" dir="t"/>
          </a:scene3d>
          <a:sp3d>
            <a:bevelT/>
          </a:sp3d>
        </p:spPr>
        <p:txBody>
          <a:bodyPr wrap="none">
            <a:spAutoFit/>
          </a:bodyPr>
          <a:lstStyle/>
          <a:p>
            <a:pPr algn="ctr"/>
            <a:r>
              <a:rPr lang="tr-TR" altLang="en-US" sz="2400" i="1" dirty="0" smtClean="0"/>
              <a:t>Kaynak </a:t>
            </a:r>
          </a:p>
          <a:p>
            <a:pPr algn="ctr"/>
            <a:r>
              <a:rPr lang="tr-TR" altLang="en-US" sz="2400" i="1" dirty="0" smtClean="0"/>
              <a:t>Program</a:t>
            </a:r>
            <a:endParaRPr lang="en-US" altLang="en-US" sz="2400" i="1" dirty="0"/>
          </a:p>
        </p:txBody>
      </p:sp>
      <p:sp>
        <p:nvSpPr>
          <p:cNvPr id="10" name="Text Box 7"/>
          <p:cNvSpPr txBox="1">
            <a:spLocks noChangeArrowheads="1"/>
          </p:cNvSpPr>
          <p:nvPr/>
        </p:nvSpPr>
        <p:spPr bwMode="auto">
          <a:xfrm>
            <a:off x="4419600" y="3810000"/>
            <a:ext cx="2614819" cy="886397"/>
          </a:xfrm>
          <a:prstGeom prst="rect">
            <a:avLst/>
          </a:prstGeom>
          <a:noFill/>
          <a:ln w="9525">
            <a:noFill/>
            <a:miter lim="800000"/>
            <a:headEnd/>
            <a:tailEnd/>
          </a:ln>
          <a:scene3d>
            <a:camera prst="orthographicFront"/>
            <a:lightRig rig="threePt" dir="t"/>
          </a:scene3d>
          <a:sp3d>
            <a:bevelT/>
          </a:sp3d>
        </p:spPr>
        <p:txBody>
          <a:bodyPr wrap="none">
            <a:spAutoFit/>
          </a:bodyPr>
          <a:lstStyle/>
          <a:p>
            <a:pPr algn="ctr"/>
            <a:r>
              <a:rPr lang="tr-TR" altLang="en-US" sz="2400" i="1" dirty="0" smtClean="0"/>
              <a:t>Değiştirilmiş </a:t>
            </a:r>
          </a:p>
          <a:p>
            <a:pPr algn="ctr"/>
            <a:r>
              <a:rPr lang="tr-TR" altLang="en-US" sz="2400" i="1" dirty="0" smtClean="0"/>
              <a:t>Kaynak Program</a:t>
            </a:r>
            <a:endParaRPr lang="en-US" altLang="en-US" sz="2400" i="1" dirty="0"/>
          </a:p>
        </p:txBody>
      </p:sp>
      <p:sp>
        <p:nvSpPr>
          <p:cNvPr id="11" name="Text Box 9"/>
          <p:cNvSpPr txBox="1">
            <a:spLocks noChangeArrowheads="1"/>
          </p:cNvSpPr>
          <p:nvPr/>
        </p:nvSpPr>
        <p:spPr bwMode="auto">
          <a:xfrm>
            <a:off x="6705600" y="5641336"/>
            <a:ext cx="2502609" cy="683264"/>
          </a:xfrm>
          <a:prstGeom prst="rect">
            <a:avLst/>
          </a:prstGeom>
          <a:noFill/>
          <a:ln w="9525">
            <a:noFill/>
            <a:miter lim="800000"/>
            <a:headEnd/>
            <a:tailEnd/>
          </a:ln>
          <a:scene3d>
            <a:camera prst="orthographicFront"/>
            <a:lightRig rig="threePt" dir="t"/>
          </a:scene3d>
          <a:sp3d>
            <a:bevelT/>
          </a:sp3d>
        </p:spPr>
        <p:txBody>
          <a:bodyPr wrap="none">
            <a:spAutoFit/>
          </a:bodyPr>
          <a:lstStyle/>
          <a:p>
            <a:pPr algn="ctr"/>
            <a:r>
              <a:rPr lang="en-US" altLang="en-US" sz="2400" i="1" dirty="0"/>
              <a:t>Assembly </a:t>
            </a:r>
            <a:r>
              <a:rPr lang="tr-TR" altLang="en-US" sz="2400" i="1" dirty="0" smtClean="0"/>
              <a:t>ya da</a:t>
            </a:r>
            <a:r>
              <a:rPr lang="en-US" altLang="en-US" sz="2400" i="1" dirty="0"/>
              <a:t/>
            </a:r>
            <a:br>
              <a:rPr lang="en-US" altLang="en-US" sz="2400" i="1" dirty="0"/>
            </a:br>
            <a:r>
              <a:rPr lang="en-US" altLang="en-US" sz="2400" i="1" dirty="0"/>
              <a:t>Object </a:t>
            </a:r>
            <a:r>
              <a:rPr lang="tr-TR" altLang="en-US" sz="2400" i="1" dirty="0" smtClean="0"/>
              <a:t>Kodu</a:t>
            </a:r>
            <a:endParaRPr lang="en-US" altLang="en-US" sz="2400" i="1" dirty="0"/>
          </a:p>
        </p:txBody>
      </p:sp>
      <p:sp>
        <p:nvSpPr>
          <p:cNvPr id="12" name="AutoShape 10"/>
          <p:cNvSpPr>
            <a:spLocks noChangeArrowheads="1"/>
          </p:cNvSpPr>
          <p:nvPr/>
        </p:nvSpPr>
        <p:spPr bwMode="auto">
          <a:xfrm>
            <a:off x="1447800" y="3810000"/>
            <a:ext cx="381000" cy="762000"/>
          </a:xfrm>
          <a:prstGeom prst="rightArrow">
            <a:avLst>
              <a:gd name="adj1" fmla="val 50000"/>
              <a:gd name="adj2" fmla="val 25000"/>
            </a:avLst>
          </a:prstGeom>
          <a:solidFill>
            <a:schemeClr val="accent1"/>
          </a:solidFill>
          <a:ln w="9525">
            <a:solidFill>
              <a:schemeClr val="tx1"/>
            </a:solidFill>
            <a:miter lim="800000"/>
            <a:headEnd/>
            <a:tailEnd/>
          </a:ln>
          <a:scene3d>
            <a:camera prst="orthographicFront"/>
            <a:lightRig rig="threePt" dir="t"/>
          </a:scene3d>
          <a:sp3d>
            <a:bevelT/>
          </a:sp3d>
        </p:spPr>
        <p:txBody>
          <a:bodyPr wrap="none" anchor="ctr"/>
          <a:lstStyle/>
          <a:p>
            <a:endParaRPr lang="en-US" altLang="en-US"/>
          </a:p>
        </p:txBody>
      </p:sp>
      <p:sp>
        <p:nvSpPr>
          <p:cNvPr id="13" name="AutoShape 11"/>
          <p:cNvSpPr>
            <a:spLocks noChangeArrowheads="1"/>
          </p:cNvSpPr>
          <p:nvPr/>
        </p:nvSpPr>
        <p:spPr bwMode="auto">
          <a:xfrm>
            <a:off x="4038600" y="3810000"/>
            <a:ext cx="381000" cy="762000"/>
          </a:xfrm>
          <a:prstGeom prst="rightArrow">
            <a:avLst>
              <a:gd name="adj1" fmla="val 50000"/>
              <a:gd name="adj2" fmla="val 25000"/>
            </a:avLst>
          </a:prstGeom>
          <a:solidFill>
            <a:schemeClr val="accent1"/>
          </a:solidFill>
          <a:ln w="9525">
            <a:solidFill>
              <a:schemeClr val="tx1"/>
            </a:solidFill>
            <a:miter lim="800000"/>
            <a:headEnd/>
            <a:tailEnd/>
          </a:ln>
          <a:scene3d>
            <a:camera prst="orthographicFront"/>
            <a:lightRig rig="threePt" dir="t"/>
          </a:scene3d>
          <a:sp3d>
            <a:bevelT/>
          </a:sp3d>
        </p:spPr>
        <p:txBody>
          <a:bodyPr wrap="none" anchor="ctr"/>
          <a:lstStyle/>
          <a:p>
            <a:endParaRPr lang="en-US" altLang="en-US"/>
          </a:p>
        </p:txBody>
      </p:sp>
      <p:sp>
        <p:nvSpPr>
          <p:cNvPr id="14" name="AutoShape 13"/>
          <p:cNvSpPr>
            <a:spLocks noChangeArrowheads="1"/>
          </p:cNvSpPr>
          <p:nvPr/>
        </p:nvSpPr>
        <p:spPr bwMode="auto">
          <a:xfrm>
            <a:off x="6477000" y="5638800"/>
            <a:ext cx="381000" cy="762000"/>
          </a:xfrm>
          <a:prstGeom prst="rightArrow">
            <a:avLst>
              <a:gd name="adj1" fmla="val 50000"/>
              <a:gd name="adj2" fmla="val 25000"/>
            </a:avLst>
          </a:prstGeom>
          <a:solidFill>
            <a:schemeClr val="accent1"/>
          </a:solidFill>
          <a:ln w="9525">
            <a:solidFill>
              <a:schemeClr val="tx1"/>
            </a:solidFill>
            <a:miter lim="800000"/>
            <a:headEnd/>
            <a:tailEnd/>
          </a:ln>
          <a:scene3d>
            <a:camera prst="orthographicFront"/>
            <a:lightRig rig="threePt" dir="t"/>
          </a:scene3d>
          <a:sp3d>
            <a:bevelT/>
          </a:sp3d>
        </p:spPr>
        <p:txBody>
          <a:bodyPr wrap="none" anchor="ctr"/>
          <a:lstStyle/>
          <a:p>
            <a:endParaRPr lang="en-US" altLang="en-US"/>
          </a:p>
        </p:txBody>
      </p:sp>
      <p:sp>
        <p:nvSpPr>
          <p:cNvPr id="15" name="AutoShape 14"/>
          <p:cNvSpPr>
            <a:spLocks noChangeArrowheads="1"/>
          </p:cNvSpPr>
          <p:nvPr/>
        </p:nvSpPr>
        <p:spPr bwMode="auto">
          <a:xfrm>
            <a:off x="5029200" y="4648200"/>
            <a:ext cx="685800" cy="838200"/>
          </a:xfrm>
          <a:prstGeom prst="downArrow">
            <a:avLst>
              <a:gd name="adj1" fmla="val 50000"/>
              <a:gd name="adj2" fmla="val 30556"/>
            </a:avLst>
          </a:prstGeom>
          <a:solidFill>
            <a:schemeClr val="accent1"/>
          </a:solidFill>
          <a:ln w="9525">
            <a:solidFill>
              <a:schemeClr val="tx1"/>
            </a:solidFill>
            <a:miter lim="800000"/>
            <a:headEnd/>
            <a:tailEnd/>
          </a:ln>
          <a:scene3d>
            <a:camera prst="orthographicFront"/>
            <a:lightRig rig="threePt" dir="t"/>
          </a:scene3d>
          <a:sp3d>
            <a:bevelT/>
          </a:sp3d>
        </p:spPr>
        <p:txBody>
          <a:bodyPr wrap="none" anchor="ctr"/>
          <a:lstStyle/>
          <a:p>
            <a:endParaRPr lang="en-US" altLang="en-US"/>
          </a:p>
        </p:txBody>
      </p:sp>
      <p:sp>
        <p:nvSpPr>
          <p:cNvPr id="16" name="Text Box 16"/>
          <p:cNvSpPr txBox="1">
            <a:spLocks noChangeArrowheads="1"/>
          </p:cNvSpPr>
          <p:nvPr/>
        </p:nvSpPr>
        <p:spPr bwMode="auto">
          <a:xfrm>
            <a:off x="0" y="4724400"/>
            <a:ext cx="2232025" cy="954088"/>
          </a:xfrm>
          <a:prstGeom prst="rect">
            <a:avLst/>
          </a:prstGeom>
          <a:noFill/>
          <a:ln w="9525">
            <a:solidFill>
              <a:schemeClr val="tx1"/>
            </a:solidFill>
            <a:miter lim="800000"/>
            <a:headEnd/>
            <a:tailEnd/>
          </a:ln>
          <a:scene3d>
            <a:camera prst="orthographicFront"/>
            <a:lightRig rig="threePt" dir="t"/>
          </a:scene3d>
          <a:sp3d>
            <a:bevelT/>
          </a:sp3d>
        </p:spPr>
        <p:txBody>
          <a:bodyPr wrap="none">
            <a:spAutoFit/>
          </a:bodyPr>
          <a:lstStyle/>
          <a:p>
            <a:r>
              <a:rPr lang="en-US" altLang="en-US" sz="1400" b="1" dirty="0">
                <a:latin typeface="Courier New" charset="0"/>
              </a:rPr>
              <a:t>#include &lt;</a:t>
            </a:r>
            <a:r>
              <a:rPr lang="en-US" altLang="en-US" sz="1400" b="1" dirty="0" err="1">
                <a:latin typeface="Courier New" charset="0"/>
              </a:rPr>
              <a:t>stdio.h</a:t>
            </a:r>
            <a:r>
              <a:rPr lang="en-US" altLang="en-US" sz="1400" b="1" dirty="0">
                <a:latin typeface="Courier New" charset="0"/>
              </a:rPr>
              <a:t>&gt;</a:t>
            </a:r>
            <a:br>
              <a:rPr lang="en-US" altLang="en-US" sz="1400" b="1" dirty="0">
                <a:latin typeface="Courier New" charset="0"/>
              </a:rPr>
            </a:br>
            <a:r>
              <a:rPr lang="en-US" altLang="en-US" sz="1400" b="1" dirty="0">
                <a:latin typeface="Courier New" charset="0"/>
              </a:rPr>
              <a:t>#define N 99</a:t>
            </a:r>
            <a:br>
              <a:rPr lang="en-US" altLang="en-US" sz="1400" b="1" dirty="0">
                <a:latin typeface="Courier New" charset="0"/>
              </a:rPr>
            </a:br>
            <a:r>
              <a:rPr lang="en-US" altLang="en-US" sz="1400" b="1" dirty="0">
                <a:latin typeface="Courier New" charset="0"/>
              </a:rPr>
              <a:t>…</a:t>
            </a:r>
            <a:br>
              <a:rPr lang="en-US" altLang="en-US" sz="1400" b="1" dirty="0">
                <a:latin typeface="Courier New" charset="0"/>
              </a:rPr>
            </a:br>
            <a:r>
              <a:rPr lang="en-US" altLang="en-US" sz="1400" b="1" dirty="0">
                <a:latin typeface="Courier New" charset="0"/>
              </a:rPr>
              <a:t>for (</a:t>
            </a:r>
            <a:r>
              <a:rPr lang="en-US" altLang="en-US" sz="1400" b="1" dirty="0" err="1">
                <a:latin typeface="Courier New" charset="0"/>
              </a:rPr>
              <a:t>i</a:t>
            </a:r>
            <a:r>
              <a:rPr lang="en-US" altLang="en-US" sz="1400" b="1" dirty="0">
                <a:latin typeface="Courier New" charset="0"/>
              </a:rPr>
              <a:t>=0; </a:t>
            </a:r>
            <a:r>
              <a:rPr lang="en-US" altLang="en-US" sz="1400" b="1" dirty="0" err="1">
                <a:latin typeface="Courier New" charset="0"/>
              </a:rPr>
              <a:t>i</a:t>
            </a:r>
            <a:r>
              <a:rPr lang="en-US" altLang="en-US" sz="1400" b="1" dirty="0">
                <a:latin typeface="Courier New" charset="0"/>
              </a:rPr>
              <a:t>&lt;N; </a:t>
            </a:r>
            <a:r>
              <a:rPr lang="en-US" altLang="en-US" sz="1400" b="1" dirty="0" err="1">
                <a:latin typeface="Courier New" charset="0"/>
              </a:rPr>
              <a:t>i</a:t>
            </a:r>
            <a:r>
              <a:rPr lang="en-US" altLang="en-US" sz="1400" b="1" dirty="0">
                <a:latin typeface="Courier New" charset="0"/>
              </a:rPr>
              <a:t>++)</a:t>
            </a:r>
          </a:p>
        </p:txBody>
      </p:sp>
      <p:sp>
        <p:nvSpPr>
          <p:cNvPr id="17" name="Text Box 16"/>
          <p:cNvSpPr txBox="1">
            <a:spLocks noChangeArrowheads="1"/>
          </p:cNvSpPr>
          <p:nvPr/>
        </p:nvSpPr>
        <p:spPr bwMode="auto">
          <a:xfrm>
            <a:off x="6019800" y="4724400"/>
            <a:ext cx="2339975" cy="307975"/>
          </a:xfrm>
          <a:prstGeom prst="rect">
            <a:avLst/>
          </a:prstGeom>
          <a:noFill/>
          <a:ln w="9525">
            <a:solidFill>
              <a:schemeClr val="tx1"/>
            </a:solidFill>
            <a:miter lim="800000"/>
            <a:headEnd/>
            <a:tailEnd/>
          </a:ln>
          <a:scene3d>
            <a:camera prst="orthographicFront"/>
            <a:lightRig rig="threePt" dir="t"/>
          </a:scene3d>
          <a:sp3d>
            <a:bevelT/>
          </a:sp3d>
        </p:spPr>
        <p:txBody>
          <a:bodyPr wrap="none">
            <a:spAutoFit/>
          </a:bodyPr>
          <a:lstStyle/>
          <a:p>
            <a:r>
              <a:rPr lang="en-US" altLang="en-US" sz="1400" b="1" dirty="0">
                <a:latin typeface="Courier New" charset="0"/>
              </a:rPr>
              <a:t>for (</a:t>
            </a:r>
            <a:r>
              <a:rPr lang="en-US" altLang="en-US" sz="1400" b="1" dirty="0" err="1">
                <a:latin typeface="Courier New" charset="0"/>
              </a:rPr>
              <a:t>i</a:t>
            </a:r>
            <a:r>
              <a:rPr lang="en-US" altLang="en-US" sz="1400" b="1" dirty="0">
                <a:latin typeface="Courier New" charset="0"/>
              </a:rPr>
              <a:t>=0; </a:t>
            </a:r>
            <a:r>
              <a:rPr lang="en-US" altLang="en-US" sz="1400" b="1" dirty="0" err="1">
                <a:latin typeface="Courier New" charset="0"/>
              </a:rPr>
              <a:t>i</a:t>
            </a:r>
            <a:r>
              <a:rPr lang="en-US" altLang="en-US" sz="1400" b="1" dirty="0">
                <a:latin typeface="Courier New" charset="0"/>
              </a:rPr>
              <a:t>&lt;99; </a:t>
            </a:r>
            <a:r>
              <a:rPr lang="en-US" altLang="en-US" sz="1400" b="1" dirty="0" err="1">
                <a:latin typeface="Courier New" charset="0"/>
              </a:rPr>
              <a:t>i</a:t>
            </a:r>
            <a:r>
              <a:rPr lang="en-US" altLang="en-US" sz="1400" b="1" dirty="0">
                <a:latin typeface="Courier New" charset="0"/>
              </a:rPr>
              <a:t>++)</a:t>
            </a:r>
          </a:p>
        </p:txBody>
      </p:sp>
      <p:sp>
        <p:nvSpPr>
          <p:cNvPr id="18" name="17 Dikdörtgen"/>
          <p:cNvSpPr/>
          <p:nvPr/>
        </p:nvSpPr>
        <p:spPr>
          <a:xfrm>
            <a:off x="685800" y="1279773"/>
            <a:ext cx="8229600" cy="1615827"/>
          </a:xfrm>
          <a:prstGeom prst="rect">
            <a:avLst/>
          </a:prstGeom>
        </p:spPr>
        <p:txBody>
          <a:bodyPr wrap="square">
            <a:spAutoFit/>
          </a:bodyPr>
          <a:lstStyle/>
          <a:p>
            <a:pPr>
              <a:buBlip>
                <a:blip r:embed="rId2"/>
              </a:buBlip>
            </a:pPr>
            <a:r>
              <a:rPr lang="tr-TR" dirty="0" smtClean="0"/>
              <a:t> Karmaşıklığı nasıl çözümleyelim?</a:t>
            </a:r>
          </a:p>
          <a:p>
            <a:pPr lvl="1">
              <a:buFont typeface="Wingdings" pitchFamily="2" charset="2"/>
              <a:buChar char="q"/>
            </a:pPr>
            <a:r>
              <a:rPr lang="tr-TR" dirty="0" smtClean="0"/>
              <a:t> Program kitaplığı ile (dili basit tutarak, örneğin Java).</a:t>
            </a:r>
          </a:p>
          <a:p>
            <a:pPr lvl="1">
              <a:buFont typeface="Wingdings" pitchFamily="2" charset="2"/>
              <a:buChar char="q"/>
            </a:pPr>
            <a:r>
              <a:rPr lang="tr-TR" dirty="0" smtClean="0"/>
              <a:t> Katmanlaştırarak (her seferinde bir problem üzerinde yoğunlaşarak)</a:t>
            </a:r>
          </a:p>
          <a:p>
            <a:pPr lvl="2">
              <a:buBlip>
                <a:blip r:embed="rId2"/>
              </a:buBlip>
            </a:pPr>
            <a:r>
              <a:rPr lang="tr-TR" dirty="0" smtClean="0"/>
              <a:t> Peş peşe fazlardan oluşan çözüm.</a:t>
            </a:r>
            <a:endParaRPr lang="tr-TR"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Başka </a:t>
            </a:r>
            <a:r>
              <a:rPr lang="tr-TR" dirty="0" smtClean="0"/>
              <a:t>Dile Derleme</a:t>
            </a:r>
            <a:endParaRPr lang="tr-TR" dirty="0"/>
          </a:p>
        </p:txBody>
      </p:sp>
      <p:sp>
        <p:nvSpPr>
          <p:cNvPr id="3" name="2 İçerik Yer Tutucusu"/>
          <p:cNvSpPr>
            <a:spLocks noGrp="1"/>
          </p:cNvSpPr>
          <p:nvPr>
            <p:ph idx="1"/>
          </p:nvPr>
        </p:nvSpPr>
        <p:spPr>
          <a:xfrm>
            <a:off x="609600" y="1295400"/>
            <a:ext cx="8153400" cy="2209800"/>
          </a:xfrm>
        </p:spPr>
        <p:txBody>
          <a:bodyPr/>
          <a:lstStyle/>
          <a:p>
            <a:pPr>
              <a:buBlip>
                <a:blip r:embed="rId2"/>
              </a:buBlip>
            </a:pPr>
            <a:r>
              <a:rPr lang="tr-TR" sz="2200" dirty="0" smtClean="0"/>
              <a:t>Bazı derleyiciler çevirici diline derler (</a:t>
            </a:r>
            <a:r>
              <a:rPr lang="tr-TR" sz="2200" dirty="0" err="1" smtClean="0"/>
              <a:t>assembly</a:t>
            </a:r>
            <a:r>
              <a:rPr lang="tr-TR" sz="2200" dirty="0" smtClean="0"/>
              <a:t> </a:t>
            </a:r>
            <a:r>
              <a:rPr lang="tr-TR" sz="2200" dirty="0" err="1" smtClean="0"/>
              <a:t>code</a:t>
            </a:r>
            <a:r>
              <a:rPr lang="tr-TR" sz="2200" dirty="0" smtClean="0"/>
              <a:t>) </a:t>
            </a:r>
          </a:p>
          <a:p>
            <a:pPr lvl="1">
              <a:buFont typeface="Wingdings" pitchFamily="2" charset="2"/>
              <a:buChar char="q"/>
            </a:pPr>
            <a:r>
              <a:rPr lang="tr-TR" sz="2200" dirty="0" smtClean="0"/>
              <a:t>Yüksek oranda optimize olur</a:t>
            </a:r>
          </a:p>
          <a:p>
            <a:pPr>
              <a:buBlip>
                <a:blip r:embed="rId2"/>
              </a:buBlip>
            </a:pPr>
            <a:r>
              <a:rPr lang="tr-TR" sz="2200" dirty="0" smtClean="0"/>
              <a:t>Bazı diğer derleyiciler başka üst seviye dile derleyebilir.</a:t>
            </a:r>
          </a:p>
          <a:p>
            <a:pPr lvl="1">
              <a:buFont typeface="Wingdings" pitchFamily="2" charset="2"/>
              <a:buChar char="q"/>
            </a:pPr>
            <a:r>
              <a:rPr lang="tr-TR" sz="2200" dirty="0" smtClean="0"/>
              <a:t>Var olan dilin optimizasyonunu kullanılır.</a:t>
            </a:r>
          </a:p>
          <a:p>
            <a:pPr lvl="1">
              <a:buFont typeface="Wingdings" pitchFamily="2" charset="2"/>
              <a:buChar char="q"/>
            </a:pPr>
            <a:r>
              <a:rPr lang="tr-TR" sz="2200" dirty="0" smtClean="0"/>
              <a:t>Taşınabilirliği artırır, karmaşıklığı azaltır.</a:t>
            </a:r>
            <a:endParaRPr lang="tr-TR" sz="2200" dirty="0"/>
          </a:p>
        </p:txBody>
      </p:sp>
      <p:sp>
        <p:nvSpPr>
          <p:cNvPr id="4" name="3 Slayt Numarası Yer Tutucusu"/>
          <p:cNvSpPr>
            <a:spLocks noGrp="1"/>
          </p:cNvSpPr>
          <p:nvPr>
            <p:ph type="sldNum" sz="quarter" idx="11"/>
          </p:nvPr>
        </p:nvSpPr>
        <p:spPr/>
        <p:txBody>
          <a:bodyPr/>
          <a:lstStyle/>
          <a:p>
            <a:pPr>
              <a:defRPr/>
            </a:pPr>
            <a:fld id="{617D8655-7DB7-43A0-B0D9-9A74AB1E468F}" type="slidenum">
              <a:rPr lang="en-US" smtClean="0"/>
              <a:pPr>
                <a:defRPr/>
              </a:pPr>
              <a:t>131</a:t>
            </a:fld>
            <a:endParaRPr lang="en-US" dirty="0"/>
          </a:p>
        </p:txBody>
      </p:sp>
      <p:sp>
        <p:nvSpPr>
          <p:cNvPr id="5" name="Rectangle 4"/>
          <p:cNvSpPr>
            <a:spLocks noChangeArrowheads="1"/>
          </p:cNvSpPr>
          <p:nvPr/>
        </p:nvSpPr>
        <p:spPr bwMode="auto">
          <a:xfrm>
            <a:off x="4202991" y="5638800"/>
            <a:ext cx="2057400" cy="914400"/>
          </a:xfrm>
          <a:prstGeom prst="rect">
            <a:avLst/>
          </a:prstGeom>
          <a:solidFill>
            <a:schemeClr val="accent1"/>
          </a:solidFill>
          <a:ln w="9525">
            <a:solidFill>
              <a:schemeClr val="tx1"/>
            </a:solidFill>
            <a:miter lim="800000"/>
            <a:headEnd/>
            <a:tailEnd/>
          </a:ln>
          <a:scene3d>
            <a:camera prst="orthographicFront"/>
            <a:lightRig rig="threePt" dir="t"/>
          </a:scene3d>
          <a:sp3d>
            <a:bevelT/>
          </a:sp3d>
        </p:spPr>
        <p:txBody>
          <a:bodyPr wrap="none" anchor="ctr"/>
          <a:lstStyle/>
          <a:p>
            <a:pPr algn="ctr"/>
            <a:r>
              <a:rPr lang="en-US" altLang="en-US" sz="2400" i="1" dirty="0">
                <a:solidFill>
                  <a:srgbClr val="FF0000"/>
                </a:solidFill>
              </a:rPr>
              <a:t>C </a:t>
            </a:r>
            <a:r>
              <a:rPr lang="tr-TR" altLang="en-US" sz="2400" i="1" dirty="0" smtClean="0">
                <a:solidFill>
                  <a:srgbClr val="FF0000"/>
                </a:solidFill>
              </a:rPr>
              <a:t>Derleyicisi</a:t>
            </a:r>
            <a:endParaRPr lang="en-US" altLang="en-US" sz="2400" i="1" dirty="0">
              <a:solidFill>
                <a:srgbClr val="FF0000"/>
              </a:solidFill>
            </a:endParaRPr>
          </a:p>
        </p:txBody>
      </p:sp>
      <p:sp>
        <p:nvSpPr>
          <p:cNvPr id="6" name="Rectangle 5"/>
          <p:cNvSpPr>
            <a:spLocks noChangeArrowheads="1"/>
          </p:cNvSpPr>
          <p:nvPr/>
        </p:nvSpPr>
        <p:spPr bwMode="auto">
          <a:xfrm>
            <a:off x="1764591" y="3810000"/>
            <a:ext cx="2057400" cy="914400"/>
          </a:xfrm>
          <a:prstGeom prst="rect">
            <a:avLst/>
          </a:prstGeom>
          <a:solidFill>
            <a:schemeClr val="accent1"/>
          </a:solidFill>
          <a:ln w="9525">
            <a:solidFill>
              <a:schemeClr val="tx1"/>
            </a:solidFill>
            <a:miter lim="800000"/>
            <a:headEnd/>
            <a:tailEnd/>
          </a:ln>
          <a:scene3d>
            <a:camera prst="orthographicFront"/>
            <a:lightRig rig="threePt" dir="t"/>
          </a:scene3d>
          <a:sp3d>
            <a:bevelT/>
          </a:sp3d>
        </p:spPr>
        <p:txBody>
          <a:bodyPr wrap="none" anchor="ctr"/>
          <a:lstStyle/>
          <a:p>
            <a:pPr algn="ctr"/>
            <a:r>
              <a:rPr lang="en-US" altLang="en-US" sz="2400" i="1" dirty="0">
                <a:solidFill>
                  <a:srgbClr val="FF0000"/>
                </a:solidFill>
              </a:rPr>
              <a:t>C++</a:t>
            </a:r>
          </a:p>
          <a:p>
            <a:pPr algn="ctr"/>
            <a:r>
              <a:rPr lang="tr-TR" altLang="en-US" sz="2400" i="1" dirty="0" smtClean="0">
                <a:solidFill>
                  <a:srgbClr val="FF0000"/>
                </a:solidFill>
              </a:rPr>
              <a:t>Önişlemcisi</a:t>
            </a:r>
            <a:endParaRPr lang="en-US" altLang="en-US" sz="2400" i="1" dirty="0">
              <a:solidFill>
                <a:srgbClr val="FF0000"/>
              </a:solidFill>
            </a:endParaRPr>
          </a:p>
        </p:txBody>
      </p:sp>
      <p:sp>
        <p:nvSpPr>
          <p:cNvPr id="7" name="Text Box 6"/>
          <p:cNvSpPr txBox="1">
            <a:spLocks noChangeArrowheads="1"/>
          </p:cNvSpPr>
          <p:nvPr/>
        </p:nvSpPr>
        <p:spPr bwMode="auto">
          <a:xfrm>
            <a:off x="11991" y="3657600"/>
            <a:ext cx="1255473" cy="1348061"/>
          </a:xfrm>
          <a:prstGeom prst="rect">
            <a:avLst/>
          </a:prstGeom>
          <a:noFill/>
          <a:ln w="9525">
            <a:noFill/>
            <a:miter lim="800000"/>
            <a:headEnd/>
            <a:tailEnd/>
          </a:ln>
          <a:scene3d>
            <a:camera prst="orthographicFront"/>
            <a:lightRig rig="threePt" dir="t"/>
          </a:scene3d>
          <a:sp3d>
            <a:bevelT/>
          </a:sp3d>
        </p:spPr>
        <p:txBody>
          <a:bodyPr wrap="none">
            <a:spAutoFit/>
          </a:bodyPr>
          <a:lstStyle/>
          <a:p>
            <a:pPr algn="ctr"/>
            <a:r>
              <a:rPr lang="en-US" altLang="en-US" sz="2400" i="1" dirty="0"/>
              <a:t>C++</a:t>
            </a:r>
          </a:p>
          <a:p>
            <a:pPr algn="ctr"/>
            <a:r>
              <a:rPr lang="tr-TR" altLang="en-US" sz="2400" i="1" dirty="0" smtClean="0"/>
              <a:t>Kaynak</a:t>
            </a:r>
            <a:endParaRPr lang="en-US" altLang="en-US" sz="2400" i="1" dirty="0"/>
          </a:p>
          <a:p>
            <a:pPr algn="ctr"/>
            <a:r>
              <a:rPr lang="tr-TR" altLang="en-US" sz="2400" i="1" dirty="0" smtClean="0"/>
              <a:t>Kodu</a:t>
            </a:r>
            <a:endParaRPr lang="en-US" altLang="en-US" sz="2400" i="1" dirty="0"/>
          </a:p>
        </p:txBody>
      </p:sp>
      <p:sp>
        <p:nvSpPr>
          <p:cNvPr id="8" name="Text Box 7"/>
          <p:cNvSpPr txBox="1">
            <a:spLocks noChangeArrowheads="1"/>
          </p:cNvSpPr>
          <p:nvPr/>
        </p:nvSpPr>
        <p:spPr bwMode="auto">
          <a:xfrm>
            <a:off x="4569704" y="3886200"/>
            <a:ext cx="1566454" cy="867930"/>
          </a:xfrm>
          <a:prstGeom prst="rect">
            <a:avLst/>
          </a:prstGeom>
          <a:noFill/>
          <a:ln w="9525">
            <a:noFill/>
            <a:miter lim="800000"/>
            <a:headEnd/>
            <a:tailEnd/>
          </a:ln>
          <a:scene3d>
            <a:camera prst="orthographicFront"/>
            <a:lightRig rig="threePt" dir="t"/>
          </a:scene3d>
          <a:sp3d>
            <a:bevelT/>
          </a:sp3d>
        </p:spPr>
        <p:txBody>
          <a:bodyPr wrap="none">
            <a:spAutoFit/>
          </a:bodyPr>
          <a:lstStyle/>
          <a:p>
            <a:pPr algn="ctr"/>
            <a:r>
              <a:rPr lang="en-US" altLang="en-US" sz="2400" i="1" dirty="0"/>
              <a:t>C </a:t>
            </a:r>
            <a:r>
              <a:rPr lang="tr-TR" altLang="en-US" sz="2400" i="1" dirty="0" smtClean="0"/>
              <a:t>Kaynak</a:t>
            </a:r>
            <a:endParaRPr lang="en-US" altLang="en-US" sz="2400" i="1" dirty="0"/>
          </a:p>
          <a:p>
            <a:pPr algn="ctr"/>
            <a:r>
              <a:rPr lang="tr-TR" altLang="en-US" sz="2400" i="1" dirty="0" smtClean="0"/>
              <a:t>Kodu</a:t>
            </a:r>
            <a:endParaRPr lang="en-US" altLang="en-US" sz="2400" i="1" dirty="0"/>
          </a:p>
        </p:txBody>
      </p:sp>
      <p:sp>
        <p:nvSpPr>
          <p:cNvPr id="9" name="AutoShape 9"/>
          <p:cNvSpPr>
            <a:spLocks noChangeArrowheads="1"/>
          </p:cNvSpPr>
          <p:nvPr/>
        </p:nvSpPr>
        <p:spPr bwMode="auto">
          <a:xfrm>
            <a:off x="1307391" y="3886200"/>
            <a:ext cx="381000" cy="762000"/>
          </a:xfrm>
          <a:prstGeom prst="rightArrow">
            <a:avLst>
              <a:gd name="adj1" fmla="val 50000"/>
              <a:gd name="adj2" fmla="val 25000"/>
            </a:avLst>
          </a:prstGeom>
          <a:solidFill>
            <a:schemeClr val="accent1"/>
          </a:solidFill>
          <a:ln w="9525">
            <a:solidFill>
              <a:schemeClr val="tx1"/>
            </a:solidFill>
            <a:miter lim="800000"/>
            <a:headEnd/>
            <a:tailEnd/>
          </a:ln>
          <a:scene3d>
            <a:camera prst="orthographicFront"/>
            <a:lightRig rig="threePt" dir="t"/>
          </a:scene3d>
          <a:sp3d>
            <a:bevelT/>
          </a:sp3d>
        </p:spPr>
        <p:txBody>
          <a:bodyPr wrap="none" anchor="ctr"/>
          <a:lstStyle/>
          <a:p>
            <a:endParaRPr lang="en-US" altLang="en-US"/>
          </a:p>
        </p:txBody>
      </p:sp>
      <p:sp>
        <p:nvSpPr>
          <p:cNvPr id="10" name="AutoShape 10"/>
          <p:cNvSpPr>
            <a:spLocks noChangeArrowheads="1"/>
          </p:cNvSpPr>
          <p:nvPr/>
        </p:nvSpPr>
        <p:spPr bwMode="auto">
          <a:xfrm>
            <a:off x="3898191" y="3886200"/>
            <a:ext cx="381000" cy="762000"/>
          </a:xfrm>
          <a:prstGeom prst="rightArrow">
            <a:avLst>
              <a:gd name="adj1" fmla="val 50000"/>
              <a:gd name="adj2" fmla="val 25000"/>
            </a:avLst>
          </a:prstGeom>
          <a:solidFill>
            <a:schemeClr val="accent1"/>
          </a:solidFill>
          <a:ln w="9525">
            <a:solidFill>
              <a:schemeClr val="tx1"/>
            </a:solidFill>
            <a:miter lim="800000"/>
            <a:headEnd/>
            <a:tailEnd/>
          </a:ln>
          <a:scene3d>
            <a:camera prst="orthographicFront"/>
            <a:lightRig rig="threePt" dir="t"/>
          </a:scene3d>
          <a:sp3d>
            <a:bevelT/>
          </a:sp3d>
        </p:spPr>
        <p:txBody>
          <a:bodyPr wrap="none" anchor="ctr"/>
          <a:lstStyle/>
          <a:p>
            <a:endParaRPr lang="en-US" altLang="en-US"/>
          </a:p>
        </p:txBody>
      </p:sp>
      <p:sp>
        <p:nvSpPr>
          <p:cNvPr id="11" name="AutoShape 11"/>
          <p:cNvSpPr>
            <a:spLocks noChangeArrowheads="1"/>
          </p:cNvSpPr>
          <p:nvPr/>
        </p:nvSpPr>
        <p:spPr bwMode="auto">
          <a:xfrm>
            <a:off x="6336591" y="5715000"/>
            <a:ext cx="381000" cy="762000"/>
          </a:xfrm>
          <a:prstGeom prst="rightArrow">
            <a:avLst>
              <a:gd name="adj1" fmla="val 50000"/>
              <a:gd name="adj2" fmla="val 25000"/>
            </a:avLst>
          </a:prstGeom>
          <a:solidFill>
            <a:schemeClr val="accent1"/>
          </a:solidFill>
          <a:ln w="9525">
            <a:solidFill>
              <a:schemeClr val="tx1"/>
            </a:solidFill>
            <a:miter lim="800000"/>
            <a:headEnd/>
            <a:tailEnd/>
          </a:ln>
          <a:scene3d>
            <a:camera prst="orthographicFront"/>
            <a:lightRig rig="threePt" dir="t"/>
          </a:scene3d>
          <a:sp3d>
            <a:bevelT/>
          </a:sp3d>
        </p:spPr>
        <p:txBody>
          <a:bodyPr wrap="none" anchor="ctr"/>
          <a:lstStyle/>
          <a:p>
            <a:endParaRPr lang="en-US" altLang="en-US"/>
          </a:p>
        </p:txBody>
      </p:sp>
      <p:sp>
        <p:nvSpPr>
          <p:cNvPr id="12" name="AutoShape 12"/>
          <p:cNvSpPr>
            <a:spLocks noChangeArrowheads="1"/>
          </p:cNvSpPr>
          <p:nvPr/>
        </p:nvSpPr>
        <p:spPr bwMode="auto">
          <a:xfrm>
            <a:off x="4888791" y="4724400"/>
            <a:ext cx="685800" cy="838200"/>
          </a:xfrm>
          <a:prstGeom prst="downArrow">
            <a:avLst>
              <a:gd name="adj1" fmla="val 50000"/>
              <a:gd name="adj2" fmla="val 30556"/>
            </a:avLst>
          </a:prstGeom>
          <a:solidFill>
            <a:schemeClr val="accent1"/>
          </a:solidFill>
          <a:ln w="9525">
            <a:solidFill>
              <a:schemeClr val="tx1"/>
            </a:solidFill>
            <a:miter lim="800000"/>
            <a:headEnd/>
            <a:tailEnd/>
          </a:ln>
          <a:scene3d>
            <a:camera prst="orthographicFront"/>
            <a:lightRig rig="threePt" dir="t"/>
          </a:scene3d>
          <a:sp3d>
            <a:bevelT/>
          </a:sp3d>
        </p:spPr>
        <p:txBody>
          <a:bodyPr wrap="none" anchor="ctr"/>
          <a:lstStyle/>
          <a:p>
            <a:endParaRPr lang="en-US" altLang="en-US"/>
          </a:p>
        </p:txBody>
      </p:sp>
      <p:sp>
        <p:nvSpPr>
          <p:cNvPr id="13" name="Text Box 9"/>
          <p:cNvSpPr txBox="1">
            <a:spLocks noChangeArrowheads="1"/>
          </p:cNvSpPr>
          <p:nvPr/>
        </p:nvSpPr>
        <p:spPr bwMode="auto">
          <a:xfrm>
            <a:off x="6717591" y="5638800"/>
            <a:ext cx="2502609" cy="683264"/>
          </a:xfrm>
          <a:prstGeom prst="rect">
            <a:avLst/>
          </a:prstGeom>
          <a:noFill/>
          <a:ln w="9525">
            <a:noFill/>
            <a:miter lim="800000"/>
            <a:headEnd/>
            <a:tailEnd/>
          </a:ln>
          <a:scene3d>
            <a:camera prst="orthographicFront"/>
            <a:lightRig rig="threePt" dir="t"/>
          </a:scene3d>
          <a:sp3d>
            <a:bevelT/>
          </a:sp3d>
        </p:spPr>
        <p:txBody>
          <a:bodyPr wrap="none">
            <a:spAutoFit/>
          </a:bodyPr>
          <a:lstStyle/>
          <a:p>
            <a:pPr algn="ctr"/>
            <a:r>
              <a:rPr lang="en-US" altLang="en-US" sz="2400" i="1" dirty="0"/>
              <a:t>Assembly </a:t>
            </a:r>
            <a:r>
              <a:rPr lang="tr-TR" altLang="en-US" sz="2400" i="1" dirty="0" smtClean="0"/>
              <a:t>ya da</a:t>
            </a:r>
            <a:r>
              <a:rPr lang="en-US" altLang="en-US" sz="2400" i="1" dirty="0"/>
              <a:t/>
            </a:r>
            <a:br>
              <a:rPr lang="en-US" altLang="en-US" sz="2400" i="1" dirty="0"/>
            </a:br>
            <a:r>
              <a:rPr lang="en-US" altLang="en-US" sz="2400" i="1" dirty="0"/>
              <a:t>Object </a:t>
            </a:r>
            <a:r>
              <a:rPr lang="tr-TR" altLang="en-US" sz="2400" i="1" dirty="0" smtClean="0"/>
              <a:t>Kodu</a:t>
            </a:r>
            <a:endParaRPr lang="en-US" altLang="en-US" sz="2400" i="1"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eaLnBrk="1" hangingPunct="1"/>
            <a:r>
              <a:rPr lang="en-US" smtClean="0"/>
              <a:t>1.8 Program</a:t>
            </a:r>
            <a:r>
              <a:rPr lang="tr-TR" smtClean="0"/>
              <a:t>lama</a:t>
            </a:r>
            <a:r>
              <a:rPr lang="en-US" smtClean="0"/>
              <a:t> </a:t>
            </a:r>
            <a:r>
              <a:rPr lang="tr-TR" smtClean="0"/>
              <a:t>Platformları</a:t>
            </a:r>
            <a:endParaRPr lang="en-US" smtClean="0"/>
          </a:p>
        </p:txBody>
      </p:sp>
      <p:sp>
        <p:nvSpPr>
          <p:cNvPr id="99333" name="Rectangle 3"/>
          <p:cNvSpPr>
            <a:spLocks noGrp="1" noChangeArrowheads="1"/>
          </p:cNvSpPr>
          <p:nvPr>
            <p:ph type="body" idx="1"/>
          </p:nvPr>
        </p:nvSpPr>
        <p:spPr/>
        <p:txBody>
          <a:bodyPr/>
          <a:lstStyle/>
          <a:p>
            <a:pPr eaLnBrk="1" hangingPunct="1">
              <a:lnSpc>
                <a:spcPct val="90000"/>
              </a:lnSpc>
            </a:pPr>
            <a:r>
              <a:rPr lang="tr-TR" altLang="en-US" sz="2400" dirty="0" smtClean="0"/>
              <a:t>Yazılım geliştirmede kullanıla</a:t>
            </a:r>
            <a:r>
              <a:rPr lang="en-US" altLang="en-US" sz="2400" dirty="0" smtClean="0"/>
              <a:t>n</a:t>
            </a:r>
            <a:r>
              <a:rPr lang="tr-TR" altLang="en-US" sz="2400" dirty="0" smtClean="0"/>
              <a:t> araçlar (</a:t>
            </a:r>
            <a:r>
              <a:rPr lang="tr-TR" altLang="en-US" sz="2400" dirty="0" err="1" smtClean="0"/>
              <a:t>tools</a:t>
            </a:r>
            <a:r>
              <a:rPr lang="tr-TR" altLang="en-US" sz="2400" dirty="0" smtClean="0"/>
              <a:t>) kol</a:t>
            </a:r>
            <a:r>
              <a:rPr lang="en-US" altLang="en-US" sz="2400" dirty="0" smtClean="0"/>
              <a:t>e</a:t>
            </a:r>
            <a:r>
              <a:rPr lang="tr-TR" altLang="en-US" sz="2400" dirty="0" err="1" smtClean="0"/>
              <a:t>ksiyonuna</a:t>
            </a:r>
            <a:r>
              <a:rPr lang="tr-TR" altLang="en-US" sz="2400" dirty="0" smtClean="0"/>
              <a:t> programlama platformu denir. </a:t>
            </a:r>
          </a:p>
          <a:p>
            <a:pPr eaLnBrk="1" hangingPunct="1">
              <a:lnSpc>
                <a:spcPct val="90000"/>
              </a:lnSpc>
            </a:pPr>
            <a:r>
              <a:rPr lang="tr-TR" altLang="en-US" sz="2400" dirty="0" smtClean="0"/>
              <a:t>Bu platform; bir dosya sistemi, </a:t>
            </a:r>
            <a:r>
              <a:rPr lang="tr-TR" altLang="en-US" sz="2400" dirty="0" err="1" smtClean="0"/>
              <a:t>text</a:t>
            </a:r>
            <a:r>
              <a:rPr lang="tr-TR" altLang="en-US" sz="2400" dirty="0" smtClean="0"/>
              <a:t> </a:t>
            </a:r>
            <a:r>
              <a:rPr lang="tr-TR" altLang="en-US" sz="2400" dirty="0" err="1" smtClean="0"/>
              <a:t>editor</a:t>
            </a:r>
            <a:r>
              <a:rPr lang="tr-TR" altLang="en-US" sz="2400" dirty="0" smtClean="0"/>
              <a:t>, </a:t>
            </a:r>
            <a:r>
              <a:rPr lang="tr-TR" altLang="en-US" sz="2400" dirty="0" err="1" smtClean="0"/>
              <a:t>linker</a:t>
            </a:r>
            <a:r>
              <a:rPr lang="tr-TR" altLang="en-US" sz="2400" dirty="0" smtClean="0"/>
              <a:t>, ve </a:t>
            </a:r>
            <a:r>
              <a:rPr lang="tr-TR" altLang="en-US" sz="2400" dirty="0" err="1" smtClean="0"/>
              <a:t>compiler</a:t>
            </a:r>
            <a:r>
              <a:rPr lang="tr-TR" altLang="en-US" sz="2400" dirty="0" smtClean="0"/>
              <a:t> içerebilir veya  çok fazla birleşik </a:t>
            </a:r>
            <a:r>
              <a:rPr lang="tr-TR" altLang="en-US" sz="2400" dirty="0" err="1" smtClean="0"/>
              <a:t>tool’dan</a:t>
            </a:r>
            <a:r>
              <a:rPr lang="tr-TR" altLang="en-US" sz="2400" dirty="0" smtClean="0"/>
              <a:t> oluşan ve </a:t>
            </a:r>
            <a:r>
              <a:rPr lang="tr-TR" altLang="en-US" sz="2400" dirty="0" err="1" smtClean="0"/>
              <a:t>tool’lar</a:t>
            </a:r>
            <a:r>
              <a:rPr lang="tr-TR" altLang="en-US" sz="2400" dirty="0" smtClean="0"/>
              <a:t> arası geçişi grafiksel ara yüzle sağlanan bir platformda olabilir. </a:t>
            </a:r>
          </a:p>
          <a:p>
            <a:pPr eaLnBrk="1" hangingPunct="1">
              <a:lnSpc>
                <a:spcPct val="90000"/>
              </a:lnSpc>
            </a:pPr>
            <a:r>
              <a:rPr lang="tr-TR" altLang="en-US" sz="2400" dirty="0" smtClean="0"/>
              <a:t>Tüm bunlardan dolayı yazılım geliştirme sisteminin kabiliyetini ölçmek için tek yöntem programlama dilinin karakteristiği değildir. </a:t>
            </a:r>
            <a:endParaRPr lang="en-US" altLang="en-US" sz="2400"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132</a:t>
            </a:fld>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Başlık 1"/>
          <p:cNvSpPr>
            <a:spLocks noGrp="1"/>
          </p:cNvSpPr>
          <p:nvPr>
            <p:ph type="title"/>
          </p:nvPr>
        </p:nvSpPr>
        <p:spPr/>
        <p:txBody>
          <a:bodyPr/>
          <a:lstStyle/>
          <a:p>
            <a:r>
              <a:rPr lang="en-US" smtClean="0"/>
              <a:t>1.8 Program</a:t>
            </a:r>
            <a:r>
              <a:rPr lang="tr-TR" smtClean="0"/>
              <a:t>lama</a:t>
            </a:r>
            <a:r>
              <a:rPr lang="en-US" smtClean="0"/>
              <a:t> </a:t>
            </a:r>
            <a:r>
              <a:rPr lang="tr-TR" smtClean="0"/>
              <a:t>Platformları</a:t>
            </a:r>
          </a:p>
        </p:txBody>
      </p:sp>
      <p:sp>
        <p:nvSpPr>
          <p:cNvPr id="100355" name="İçerik Yer Tutucusu 2"/>
          <p:cNvSpPr>
            <a:spLocks noGrp="1"/>
          </p:cNvSpPr>
          <p:nvPr>
            <p:ph idx="1"/>
          </p:nvPr>
        </p:nvSpPr>
        <p:spPr/>
        <p:txBody>
          <a:bodyPr/>
          <a:lstStyle/>
          <a:p>
            <a:pPr eaLnBrk="1" hangingPunct="1">
              <a:lnSpc>
                <a:spcPct val="90000"/>
              </a:lnSpc>
            </a:pPr>
            <a:r>
              <a:rPr lang="en-US" altLang="en-US" sz="2400" dirty="0" smtClean="0"/>
              <a:t>UNIX</a:t>
            </a:r>
          </a:p>
          <a:p>
            <a:pPr lvl="1" eaLnBrk="1" hangingPunct="1">
              <a:lnSpc>
                <a:spcPct val="90000"/>
              </a:lnSpc>
            </a:pPr>
            <a:r>
              <a:rPr lang="tr-TR" altLang="en-US" sz="2000" dirty="0" smtClean="0"/>
              <a:t>Eski bir işletim sistemi ve araç </a:t>
            </a:r>
            <a:r>
              <a:rPr lang="en-US" altLang="en-US" sz="2000" dirty="0" smtClean="0"/>
              <a:t>k</a:t>
            </a:r>
            <a:r>
              <a:rPr lang="tr-TR" altLang="en-US" sz="2000" dirty="0" err="1" smtClean="0"/>
              <a:t>oleksiyonudur</a:t>
            </a:r>
            <a:r>
              <a:rPr lang="tr-TR" altLang="en-US" sz="2000" dirty="0" smtClean="0"/>
              <a:t>.</a:t>
            </a:r>
          </a:p>
          <a:p>
            <a:pPr lvl="1" eaLnBrk="1" hangingPunct="1">
              <a:lnSpc>
                <a:spcPct val="90000"/>
              </a:lnSpc>
            </a:pPr>
            <a:r>
              <a:rPr lang="tr-TR" altLang="en-US" sz="2000" dirty="0" err="1" smtClean="0"/>
              <a:t>UNIX’in</a:t>
            </a:r>
            <a:r>
              <a:rPr lang="tr-TR" altLang="en-US" sz="2000" dirty="0" smtClean="0"/>
              <a:t> ilk versiyonlarının en büyük eksiği araçları arasında geçiş için grafiksel özelliğinin olmamasıydı. Bu eksiklik yüzünden öğrenilmesi ve kullanılması zor bir platformdu. Bu eksiklik günümüzde giderildi ve </a:t>
            </a:r>
            <a:r>
              <a:rPr lang="tr-TR" altLang="en-US" sz="2000" dirty="0" err="1" smtClean="0"/>
              <a:t>unix’e</a:t>
            </a:r>
            <a:r>
              <a:rPr lang="tr-TR" altLang="en-US" sz="2000" dirty="0" smtClean="0"/>
              <a:t> GUI özelliği eklendi. UNIX </a:t>
            </a:r>
            <a:r>
              <a:rPr lang="tr-TR" altLang="en-US" sz="2000" dirty="0" err="1" smtClean="0"/>
              <a:t>GUI’lere</a:t>
            </a:r>
            <a:r>
              <a:rPr lang="tr-TR" altLang="en-US" sz="2000" dirty="0" smtClean="0"/>
              <a:t> örnek: </a:t>
            </a:r>
            <a:r>
              <a:rPr lang="tr-TR" altLang="en-US" sz="2000" dirty="0" err="1" smtClean="0"/>
              <a:t>Solaris</a:t>
            </a:r>
            <a:r>
              <a:rPr lang="tr-TR" altLang="en-US" sz="2000" dirty="0" smtClean="0"/>
              <a:t> </a:t>
            </a:r>
            <a:r>
              <a:rPr lang="tr-TR" altLang="en-US" sz="2000" dirty="0" err="1" smtClean="0"/>
              <a:t>Common</a:t>
            </a:r>
            <a:r>
              <a:rPr lang="tr-TR" altLang="en-US" sz="2000" dirty="0" smtClean="0"/>
              <a:t> </a:t>
            </a:r>
            <a:r>
              <a:rPr lang="tr-TR" altLang="en-US" sz="2000" dirty="0" err="1" smtClean="0"/>
              <a:t>Desktop</a:t>
            </a:r>
            <a:r>
              <a:rPr lang="tr-TR" altLang="en-US" sz="2000" dirty="0" smtClean="0"/>
              <a:t> </a:t>
            </a:r>
            <a:r>
              <a:rPr lang="tr-TR" altLang="en-US" sz="2000" dirty="0" err="1" smtClean="0"/>
              <a:t>Environment</a:t>
            </a:r>
            <a:r>
              <a:rPr lang="tr-TR" altLang="en-US" sz="2000" dirty="0" smtClean="0"/>
              <a:t> (CDE), GNOME ve KDE. Bu </a:t>
            </a:r>
            <a:r>
              <a:rPr lang="tr-TR" altLang="en-US" sz="2000" dirty="0" err="1" smtClean="0"/>
              <a:t>GUI’ler</a:t>
            </a:r>
            <a:r>
              <a:rPr lang="tr-TR" altLang="en-US" sz="2000" dirty="0" smtClean="0"/>
              <a:t> sayesinde Unix’i Windows ve Macintosh sistemlerine benzer şekilde görünmesini sağlamıştır. </a:t>
            </a:r>
            <a:endParaRPr lang="en-US" altLang="en-US" sz="2000" dirty="0" smtClean="0"/>
          </a:p>
          <a:p>
            <a:endParaRPr lang="tr-TR"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133</a:t>
            </a:fld>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Başlık 1"/>
          <p:cNvSpPr>
            <a:spLocks noGrp="1"/>
          </p:cNvSpPr>
          <p:nvPr>
            <p:ph type="title"/>
          </p:nvPr>
        </p:nvSpPr>
        <p:spPr/>
        <p:txBody>
          <a:bodyPr/>
          <a:lstStyle/>
          <a:p>
            <a:r>
              <a:rPr lang="en-US" smtClean="0"/>
              <a:t>1.8 Program</a:t>
            </a:r>
            <a:r>
              <a:rPr lang="tr-TR" smtClean="0"/>
              <a:t>lama</a:t>
            </a:r>
            <a:r>
              <a:rPr lang="en-US" smtClean="0"/>
              <a:t> </a:t>
            </a:r>
            <a:r>
              <a:rPr lang="tr-TR" smtClean="0"/>
              <a:t>Platformları</a:t>
            </a:r>
          </a:p>
        </p:txBody>
      </p:sp>
      <p:sp>
        <p:nvSpPr>
          <p:cNvPr id="101379" name="İçerik Yer Tutucusu 2"/>
          <p:cNvSpPr>
            <a:spLocks noGrp="1"/>
          </p:cNvSpPr>
          <p:nvPr>
            <p:ph idx="1"/>
          </p:nvPr>
        </p:nvSpPr>
        <p:spPr/>
        <p:txBody>
          <a:bodyPr/>
          <a:lstStyle/>
          <a:p>
            <a:pPr eaLnBrk="1" hangingPunct="1">
              <a:lnSpc>
                <a:spcPct val="90000"/>
              </a:lnSpc>
            </a:pPr>
            <a:r>
              <a:rPr lang="en-US" altLang="en-US" sz="2400" dirty="0" smtClean="0"/>
              <a:t>Borland </a:t>
            </a:r>
            <a:r>
              <a:rPr lang="en-US" altLang="en-US" sz="2400" dirty="0" err="1" smtClean="0"/>
              <a:t>JBuilder</a:t>
            </a:r>
            <a:endParaRPr lang="en-US" altLang="en-US" sz="2400" dirty="0" smtClean="0"/>
          </a:p>
          <a:p>
            <a:pPr lvl="1" eaLnBrk="1" hangingPunct="1">
              <a:lnSpc>
                <a:spcPct val="90000"/>
              </a:lnSpc>
            </a:pPr>
            <a:r>
              <a:rPr lang="tr-TR" altLang="en-US" sz="2000" dirty="0" smtClean="0"/>
              <a:t>Java için bir tümleşik geliştirme platformu (</a:t>
            </a:r>
            <a:r>
              <a:rPr lang="en-US" altLang="en-US" sz="2000" dirty="0" smtClean="0"/>
              <a:t>integrated development environment</a:t>
            </a:r>
            <a:r>
              <a:rPr lang="tr-TR" altLang="en-US" sz="2000" dirty="0" smtClean="0"/>
              <a:t>)</a:t>
            </a:r>
          </a:p>
          <a:p>
            <a:pPr lvl="1" eaLnBrk="1" hangingPunct="1">
              <a:lnSpc>
                <a:spcPct val="90000"/>
              </a:lnSpc>
            </a:pPr>
            <a:r>
              <a:rPr lang="tr-TR" altLang="en-US" sz="2000" dirty="0" err="1" smtClean="0"/>
              <a:t>Compiler</a:t>
            </a:r>
            <a:r>
              <a:rPr lang="tr-TR" altLang="en-US" sz="2000" dirty="0" smtClean="0"/>
              <a:t>, </a:t>
            </a:r>
            <a:r>
              <a:rPr lang="tr-TR" altLang="en-US" sz="2000" dirty="0" err="1" smtClean="0"/>
              <a:t>editor</a:t>
            </a:r>
            <a:r>
              <a:rPr lang="tr-TR" altLang="en-US" sz="2000" dirty="0" smtClean="0"/>
              <a:t>, </a:t>
            </a:r>
            <a:r>
              <a:rPr lang="tr-TR" altLang="en-US" sz="2000" dirty="0" err="1" smtClean="0"/>
              <a:t>debugger</a:t>
            </a:r>
            <a:r>
              <a:rPr lang="tr-TR" altLang="en-US" sz="2000" dirty="0" smtClean="0"/>
              <a:t> ve dosya sistemini birleşik olarak kullanıma sunan bir platformdur. Bu dört özelliğe grafiksel ara yüzle erişilir. </a:t>
            </a:r>
            <a:r>
              <a:rPr lang="tr-TR" altLang="en-US" sz="2000" dirty="0" err="1" smtClean="0"/>
              <a:t>Jbuilder</a:t>
            </a:r>
            <a:r>
              <a:rPr lang="tr-TR" altLang="en-US" sz="2000" dirty="0" smtClean="0"/>
              <a:t>, Java yazılımı geliştirmek için güçlü ve kompleks bir sistemdir. </a:t>
            </a:r>
            <a:endParaRPr lang="en-US" altLang="en-US" sz="2000" dirty="0" smtClean="0"/>
          </a:p>
          <a:p>
            <a:pPr eaLnBrk="1" hangingPunct="1">
              <a:lnSpc>
                <a:spcPct val="90000"/>
              </a:lnSpc>
            </a:pPr>
            <a:r>
              <a:rPr lang="en-US" altLang="en-US" sz="2400" dirty="0" smtClean="0"/>
              <a:t>Microsoft Visual Studio.NET</a:t>
            </a:r>
          </a:p>
          <a:p>
            <a:pPr lvl="1" eaLnBrk="1" hangingPunct="1">
              <a:lnSpc>
                <a:spcPct val="90000"/>
              </a:lnSpc>
            </a:pPr>
            <a:r>
              <a:rPr lang="tr-TR" altLang="en-US" sz="2000" dirty="0" smtClean="0"/>
              <a:t>Büyük</a:t>
            </a:r>
            <a:r>
              <a:rPr lang="en-US" altLang="en-US" sz="2000" dirty="0" smtClean="0"/>
              <a:t>, </a:t>
            </a:r>
            <a:r>
              <a:rPr lang="tr-TR" altLang="en-US" sz="2000" dirty="0" smtClean="0"/>
              <a:t>karmaşık bir görsel platform (</a:t>
            </a:r>
            <a:r>
              <a:rPr lang="en-US" altLang="en-US" sz="2000" dirty="0" smtClean="0"/>
              <a:t>visual environment</a:t>
            </a:r>
            <a:r>
              <a:rPr lang="tr-TR" altLang="en-US" sz="2000" dirty="0" smtClean="0"/>
              <a:t>)</a:t>
            </a:r>
          </a:p>
          <a:p>
            <a:pPr lvl="1" eaLnBrk="1" hangingPunct="1">
              <a:lnSpc>
                <a:spcPct val="90000"/>
              </a:lnSpc>
            </a:pPr>
            <a:r>
              <a:rPr lang="tr-TR" altLang="en-US" sz="2000" dirty="0" smtClean="0"/>
              <a:t>Pencere ara yüzlerle araçlarına erişilir. Çok fazla yazılım geliştirme aracına sahiptir. </a:t>
            </a:r>
            <a:endParaRPr lang="en-US" altLang="en-US" sz="2000" dirty="0" smtClean="0"/>
          </a:p>
          <a:p>
            <a:pPr lvl="1" eaLnBrk="1" hangingPunct="1">
              <a:lnSpc>
                <a:spcPct val="90000"/>
              </a:lnSpc>
            </a:pPr>
            <a:r>
              <a:rPr lang="tr-TR" altLang="en-US" sz="2000" dirty="0" smtClean="0"/>
              <a:t>Bu platform aşağıda isimleri verilen 5 farklı dilde program geliştirmek için kullanılır. </a:t>
            </a:r>
            <a:r>
              <a:rPr lang="en-US" altLang="en-US" sz="2000" dirty="0" smtClean="0"/>
              <a:t>C#, Visual BASIC.NET, Jscript</a:t>
            </a:r>
            <a:r>
              <a:rPr lang="tr-TR" altLang="en-US" sz="2000" dirty="0" smtClean="0"/>
              <a:t>  (</a:t>
            </a:r>
            <a:r>
              <a:rPr lang="tr-TR" altLang="en-US" sz="2000" dirty="0" err="1" smtClean="0"/>
              <a:t>Javascript’in</a:t>
            </a:r>
            <a:r>
              <a:rPr lang="tr-TR" altLang="en-US" sz="2000" dirty="0" smtClean="0"/>
              <a:t> Microsoft versiyonu)</a:t>
            </a:r>
            <a:r>
              <a:rPr lang="en-US" altLang="en-US" sz="2000" dirty="0" smtClean="0"/>
              <a:t>, J#</a:t>
            </a:r>
            <a:r>
              <a:rPr lang="tr-TR" altLang="en-US" sz="2000" dirty="0" smtClean="0"/>
              <a:t> (Java’nın Microsoft versiyonu)</a:t>
            </a:r>
            <a:r>
              <a:rPr lang="en-US" altLang="en-US" sz="2000" dirty="0" smtClean="0"/>
              <a:t>, </a:t>
            </a:r>
            <a:r>
              <a:rPr lang="tr-TR" altLang="en-US" sz="2000" dirty="0" smtClean="0"/>
              <a:t>veya</a:t>
            </a:r>
            <a:r>
              <a:rPr lang="en-US" altLang="en-US" sz="2000" dirty="0" smtClean="0"/>
              <a:t> C++</a:t>
            </a:r>
            <a:r>
              <a:rPr lang="tr-TR" altLang="en-US" sz="2000" dirty="0" smtClean="0"/>
              <a:t> ile programlama yapılır</a:t>
            </a:r>
            <a:endParaRPr lang="en-US" sz="2000" dirty="0" smtClean="0"/>
          </a:p>
          <a:p>
            <a:endParaRPr lang="tr-TR"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134</a:t>
            </a:fld>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Başlık 1"/>
          <p:cNvSpPr>
            <a:spLocks noGrp="1"/>
          </p:cNvSpPr>
          <p:nvPr>
            <p:ph type="title"/>
          </p:nvPr>
        </p:nvSpPr>
        <p:spPr/>
        <p:txBody>
          <a:bodyPr/>
          <a:lstStyle/>
          <a:p>
            <a:endParaRPr lang="tr-TR" smtClean="0"/>
          </a:p>
        </p:txBody>
      </p:sp>
      <p:sp>
        <p:nvSpPr>
          <p:cNvPr id="102403" name="İçerik Yer Tutucusu 2"/>
          <p:cNvSpPr>
            <a:spLocks noGrp="1"/>
          </p:cNvSpPr>
          <p:nvPr>
            <p:ph idx="1"/>
          </p:nvPr>
        </p:nvSpPr>
        <p:spPr/>
        <p:txBody>
          <a:bodyPr/>
          <a:lstStyle/>
          <a:p>
            <a:r>
              <a:rPr lang="tr-TR" dirty="0" err="1" smtClean="0"/>
              <a:t>NetBeans</a:t>
            </a:r>
            <a:r>
              <a:rPr lang="tr-TR" dirty="0" smtClean="0"/>
              <a:t>, öncelikli kullanım amacı Java ile web uygulaması gerçekleştirmektir. Aynı zamanda </a:t>
            </a:r>
            <a:r>
              <a:rPr lang="tr-TR" dirty="0" err="1" smtClean="0"/>
              <a:t>Javascript</a:t>
            </a:r>
            <a:r>
              <a:rPr lang="tr-TR" dirty="0" smtClean="0"/>
              <a:t>, </a:t>
            </a:r>
            <a:r>
              <a:rPr lang="tr-TR" dirty="0" err="1" smtClean="0"/>
              <a:t>Ruby</a:t>
            </a:r>
            <a:r>
              <a:rPr lang="tr-TR" dirty="0" smtClean="0"/>
              <a:t>, ve </a:t>
            </a:r>
            <a:r>
              <a:rPr lang="tr-TR" dirty="0" err="1" smtClean="0"/>
              <a:t>PHP’yi</a:t>
            </a:r>
            <a:r>
              <a:rPr lang="tr-TR" dirty="0" smtClean="0"/>
              <a:t> de desteklemektedir. </a:t>
            </a:r>
          </a:p>
          <a:p>
            <a:r>
              <a:rPr lang="tr-TR" dirty="0" smtClean="0"/>
              <a:t>Hem </a:t>
            </a:r>
            <a:r>
              <a:rPr lang="tr-TR" dirty="0" err="1" smtClean="0"/>
              <a:t>NetBeans</a:t>
            </a:r>
            <a:r>
              <a:rPr lang="tr-TR" dirty="0" smtClean="0"/>
              <a:t> hem de </a:t>
            </a:r>
            <a:r>
              <a:rPr lang="tr-TR" dirty="0" err="1" smtClean="0"/>
              <a:t>Visual</a:t>
            </a:r>
            <a:r>
              <a:rPr lang="tr-TR" dirty="0" smtClean="0"/>
              <a:t> </a:t>
            </a:r>
            <a:r>
              <a:rPr lang="tr-TR" dirty="0" err="1" smtClean="0"/>
              <a:t>Studio</a:t>
            </a:r>
            <a:r>
              <a:rPr lang="tr-TR" dirty="0" smtClean="0"/>
              <a:t> programlama platformu oldukları gibi aynı zamanda </a:t>
            </a:r>
            <a:r>
              <a:rPr lang="tr-TR" dirty="0" err="1" smtClean="0"/>
              <a:t>framework</a:t>
            </a:r>
            <a:r>
              <a:rPr lang="tr-TR" dirty="0" smtClean="0"/>
              <a:t> özelliği de taşırlar. </a:t>
            </a:r>
          </a:p>
          <a:p>
            <a:endParaRPr lang="tr-TR"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135</a:t>
            </a:fld>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noChangeArrowheads="1"/>
          </p:cNvSpPr>
          <p:nvPr>
            <p:ph type="title"/>
          </p:nvPr>
        </p:nvSpPr>
        <p:spPr/>
        <p:txBody>
          <a:bodyPr/>
          <a:lstStyle/>
          <a:p>
            <a:pPr eaLnBrk="1" hangingPunct="1"/>
            <a:r>
              <a:rPr lang="tr-TR" smtClean="0"/>
              <a:t>Özet</a:t>
            </a:r>
            <a:endParaRPr lang="en-US" smtClean="0"/>
          </a:p>
        </p:txBody>
      </p:sp>
      <p:sp>
        <p:nvSpPr>
          <p:cNvPr id="103429" name="Rectangle 3"/>
          <p:cNvSpPr>
            <a:spLocks noGrp="1" noChangeArrowheads="1"/>
          </p:cNvSpPr>
          <p:nvPr>
            <p:ph type="body" idx="1"/>
          </p:nvPr>
        </p:nvSpPr>
        <p:spPr>
          <a:xfrm>
            <a:off x="609600" y="1447800"/>
            <a:ext cx="8305800" cy="4724400"/>
          </a:xfrm>
        </p:spPr>
        <p:txBody>
          <a:bodyPr/>
          <a:lstStyle/>
          <a:p>
            <a:pPr eaLnBrk="1" hangingPunct="1">
              <a:lnSpc>
                <a:spcPct val="80000"/>
              </a:lnSpc>
            </a:pPr>
            <a:r>
              <a:rPr lang="tr-TR" sz="2400" smtClean="0"/>
              <a:t>Programlama dillerini öğrenmenin öneminin bazı nedenleri</a:t>
            </a:r>
            <a:r>
              <a:rPr lang="en-US" sz="2400" smtClean="0"/>
              <a:t>:</a:t>
            </a:r>
          </a:p>
          <a:p>
            <a:pPr lvl="1" eaLnBrk="1" hangingPunct="1">
              <a:lnSpc>
                <a:spcPct val="80000"/>
              </a:lnSpc>
            </a:pPr>
            <a:r>
              <a:rPr lang="tr-TR" sz="2000" smtClean="0"/>
              <a:t>Farklı yapıları kullanabilme kapasitemizi arttırması</a:t>
            </a:r>
            <a:endParaRPr lang="en-US" sz="2000" smtClean="0"/>
          </a:p>
          <a:p>
            <a:pPr lvl="1" eaLnBrk="1" hangingPunct="1">
              <a:lnSpc>
                <a:spcPct val="80000"/>
              </a:lnSpc>
            </a:pPr>
            <a:r>
              <a:rPr lang="tr-TR" sz="2000" smtClean="0"/>
              <a:t>Dilleri daha akıllıca seçebilir hale gelmek</a:t>
            </a:r>
            <a:endParaRPr lang="en-US" sz="2000" smtClean="0"/>
          </a:p>
          <a:p>
            <a:pPr lvl="1" eaLnBrk="1" hangingPunct="1">
              <a:lnSpc>
                <a:spcPct val="80000"/>
              </a:lnSpc>
            </a:pPr>
            <a:r>
              <a:rPr lang="tr-TR" sz="2000" smtClean="0"/>
              <a:t>Yeni dilleri öğrenmeyi kolaylaştırması</a:t>
            </a:r>
            <a:endParaRPr lang="en-US" sz="2000" smtClean="0"/>
          </a:p>
          <a:p>
            <a:pPr eaLnBrk="1" hangingPunct="1">
              <a:lnSpc>
                <a:spcPct val="80000"/>
              </a:lnSpc>
            </a:pPr>
            <a:r>
              <a:rPr lang="tr-TR" sz="2400" smtClean="0"/>
              <a:t>Dil değerlendirme kriterlerinin en önemlileri</a:t>
            </a:r>
            <a:r>
              <a:rPr lang="en-US" sz="2400" smtClean="0"/>
              <a:t>:</a:t>
            </a:r>
          </a:p>
          <a:p>
            <a:pPr lvl="1" eaLnBrk="1" hangingPunct="1">
              <a:lnSpc>
                <a:spcPct val="80000"/>
              </a:lnSpc>
            </a:pPr>
            <a:r>
              <a:rPr lang="tr-TR" sz="2000" smtClean="0"/>
              <a:t>Okunabilirlik (</a:t>
            </a:r>
            <a:r>
              <a:rPr lang="en-US" sz="2000" smtClean="0"/>
              <a:t>Readability</a:t>
            </a:r>
            <a:r>
              <a:rPr lang="tr-TR" sz="2000" smtClean="0"/>
              <a:t>)</a:t>
            </a:r>
            <a:r>
              <a:rPr lang="en-US" sz="2000" smtClean="0"/>
              <a:t>, </a:t>
            </a:r>
            <a:r>
              <a:rPr lang="tr-TR" sz="2000" smtClean="0"/>
              <a:t>yazılabilirlik (</a:t>
            </a:r>
            <a:r>
              <a:rPr lang="en-US" sz="2000" smtClean="0"/>
              <a:t>writability</a:t>
            </a:r>
            <a:r>
              <a:rPr lang="tr-TR" sz="2000" smtClean="0"/>
              <a:t>)</a:t>
            </a:r>
            <a:r>
              <a:rPr lang="en-US" sz="2000" smtClean="0"/>
              <a:t>, </a:t>
            </a:r>
            <a:r>
              <a:rPr lang="tr-TR" sz="2000" smtClean="0"/>
              <a:t>güvenilirlik (</a:t>
            </a:r>
            <a:r>
              <a:rPr lang="en-US" sz="2000" smtClean="0"/>
              <a:t>reliability</a:t>
            </a:r>
            <a:r>
              <a:rPr lang="tr-TR" sz="2000" smtClean="0"/>
              <a:t>)</a:t>
            </a:r>
            <a:r>
              <a:rPr lang="en-US" sz="2000" smtClean="0"/>
              <a:t>,</a:t>
            </a:r>
            <a:r>
              <a:rPr lang="tr-TR" sz="2000" smtClean="0"/>
              <a:t> maliyet (</a:t>
            </a:r>
            <a:r>
              <a:rPr lang="en-US" sz="2000" smtClean="0"/>
              <a:t>cost</a:t>
            </a:r>
            <a:r>
              <a:rPr lang="tr-TR" sz="2000" smtClean="0"/>
              <a:t>)</a:t>
            </a:r>
            <a:endParaRPr lang="en-US" sz="2000" smtClean="0"/>
          </a:p>
          <a:p>
            <a:pPr eaLnBrk="1" hangingPunct="1">
              <a:lnSpc>
                <a:spcPct val="80000"/>
              </a:lnSpc>
            </a:pPr>
            <a:r>
              <a:rPr lang="tr-TR" sz="2400" smtClean="0"/>
              <a:t>Dil tasarımı etkileyen ana faktörler makine mimarisi (</a:t>
            </a:r>
            <a:r>
              <a:rPr lang="en-US" sz="2400" smtClean="0"/>
              <a:t>machine architecture</a:t>
            </a:r>
            <a:r>
              <a:rPr lang="tr-TR" sz="2400" smtClean="0"/>
              <a:t>)</a:t>
            </a:r>
            <a:r>
              <a:rPr lang="en-US" sz="2400" smtClean="0"/>
              <a:t> </a:t>
            </a:r>
            <a:r>
              <a:rPr lang="tr-TR" sz="2400" smtClean="0"/>
              <a:t>ve</a:t>
            </a:r>
            <a:r>
              <a:rPr lang="en-US" sz="2400" smtClean="0"/>
              <a:t> </a:t>
            </a:r>
            <a:r>
              <a:rPr lang="tr-TR" sz="2400" smtClean="0"/>
              <a:t>yazılım geliştirme metodolojileridir</a:t>
            </a:r>
            <a:endParaRPr lang="en-US" sz="2400" smtClean="0"/>
          </a:p>
          <a:p>
            <a:pPr eaLnBrk="1" hangingPunct="1">
              <a:lnSpc>
                <a:spcPct val="80000"/>
              </a:lnSpc>
            </a:pPr>
            <a:r>
              <a:rPr lang="tr-TR" sz="2400" smtClean="0"/>
              <a:t>Programlama dillerinin implementasyonunun ana metotları</a:t>
            </a:r>
            <a:r>
              <a:rPr lang="en-US" sz="2400" smtClean="0"/>
              <a:t>: </a:t>
            </a:r>
            <a:r>
              <a:rPr lang="tr-TR" sz="2400" smtClean="0"/>
              <a:t>derleme (</a:t>
            </a:r>
            <a:r>
              <a:rPr lang="en-US" sz="2400" smtClean="0"/>
              <a:t>compilation</a:t>
            </a:r>
            <a:r>
              <a:rPr lang="tr-TR" sz="2400" smtClean="0"/>
              <a:t>)</a:t>
            </a:r>
            <a:r>
              <a:rPr lang="en-US" sz="2400" smtClean="0"/>
              <a:t>, </a:t>
            </a:r>
            <a:r>
              <a:rPr lang="tr-TR" sz="2400" smtClean="0"/>
              <a:t>saf yorumlama (</a:t>
            </a:r>
            <a:r>
              <a:rPr lang="en-US" sz="2400" smtClean="0"/>
              <a:t>pure interpretation</a:t>
            </a:r>
            <a:r>
              <a:rPr lang="tr-TR" sz="2400" smtClean="0"/>
              <a:t>)</a:t>
            </a:r>
            <a:r>
              <a:rPr lang="en-US" sz="2400" smtClean="0"/>
              <a:t>, </a:t>
            </a:r>
            <a:r>
              <a:rPr lang="tr-TR" sz="2400" smtClean="0"/>
              <a:t>ve</a:t>
            </a:r>
            <a:r>
              <a:rPr lang="en-US" sz="2400" smtClean="0"/>
              <a:t> h</a:t>
            </a:r>
            <a:r>
              <a:rPr lang="tr-TR" sz="2400" smtClean="0"/>
              <a:t>i</a:t>
            </a:r>
            <a:r>
              <a:rPr lang="en-US" sz="2400" smtClean="0"/>
              <a:t>bri</a:t>
            </a:r>
            <a:r>
              <a:rPr lang="tr-TR" sz="2400" smtClean="0"/>
              <a:t>t</a:t>
            </a:r>
            <a:r>
              <a:rPr lang="en-US" sz="2400" smtClean="0"/>
              <a:t> implementa</a:t>
            </a:r>
            <a:r>
              <a:rPr lang="tr-TR" sz="2400" smtClean="0"/>
              <a:t>sy</a:t>
            </a:r>
            <a:r>
              <a:rPr lang="en-US" sz="2400" smtClean="0"/>
              <a:t>on</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136</a:t>
            </a:fld>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Kaynaklar</a:t>
            </a:r>
            <a:endParaRPr lang="tr-TR" dirty="0"/>
          </a:p>
        </p:txBody>
      </p:sp>
      <p:sp>
        <p:nvSpPr>
          <p:cNvPr id="3" name="2 İçerik Yer Tutucusu"/>
          <p:cNvSpPr>
            <a:spLocks noGrp="1"/>
          </p:cNvSpPr>
          <p:nvPr>
            <p:ph idx="1"/>
          </p:nvPr>
        </p:nvSpPr>
        <p:spPr/>
        <p:txBody>
          <a:bodyPr>
            <a:normAutofit fontScale="85000" lnSpcReduction="10000"/>
          </a:body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Notları</a:t>
            </a:r>
          </a:p>
          <a:p>
            <a:r>
              <a:rPr lang="tr-TR" dirty="0" smtClean="0"/>
              <a:t>Erkan </a:t>
            </a:r>
            <a:r>
              <a:rPr lang="tr-TR" dirty="0" err="1" smtClean="0"/>
              <a:t>Tanyıldızı</a:t>
            </a:r>
            <a:r>
              <a:rPr lang="tr-TR" dirty="0" smtClean="0"/>
              <a:t>, Programlama Dilleri Ders Notları</a:t>
            </a: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28600"/>
            <a:ext cx="8153400" cy="1143000"/>
          </a:xfrm>
        </p:spPr>
        <p:txBody>
          <a:bodyPr/>
          <a:lstStyle/>
          <a:p>
            <a:pPr marL="342900" indent="-342900" algn="ctr" eaLnBrk="1" hangingPunct="1">
              <a:spcBef>
                <a:spcPct val="20000"/>
              </a:spcBef>
              <a:defRPr/>
            </a:pPr>
            <a:r>
              <a:rPr lang="tr-TR" sz="2800" b="1" dirty="0">
                <a:solidFill>
                  <a:srgbClr val="C00000"/>
                </a:solidFill>
                <a:ea typeface="+mn-ea"/>
                <a:cs typeface="+mn-cs"/>
              </a:rPr>
              <a:t>Bilgisayar biliminde kapsamlı </a:t>
            </a:r>
            <a:r>
              <a:rPr lang="tr-TR" sz="2800" b="1" dirty="0" smtClean="0">
                <a:solidFill>
                  <a:srgbClr val="C00000"/>
                </a:solidFill>
                <a:ea typeface="+mn-ea"/>
                <a:cs typeface="+mn-cs"/>
              </a:rPr>
              <a:t>ilerleme</a:t>
            </a:r>
            <a:endParaRPr lang="tr-TR" dirty="0">
              <a:solidFill>
                <a:srgbClr val="C00000"/>
              </a:solidFill>
            </a:endParaRPr>
          </a:p>
        </p:txBody>
      </p:sp>
      <p:sp>
        <p:nvSpPr>
          <p:cNvPr id="16387" name="İçerik Yer Tutucusu 2"/>
          <p:cNvSpPr>
            <a:spLocks noGrp="1"/>
          </p:cNvSpPr>
          <p:nvPr>
            <p:ph idx="1"/>
          </p:nvPr>
        </p:nvSpPr>
        <p:spPr/>
        <p:txBody>
          <a:bodyPr/>
          <a:lstStyle/>
          <a:p>
            <a:r>
              <a:rPr lang="tr-TR" dirty="0" smtClean="0"/>
              <a:t>Kendi dönemlerinde popüler olan programlama dillerinin en iyi programlama dili olmadığı zamanla görülmüştür. </a:t>
            </a:r>
          </a:p>
          <a:p>
            <a:r>
              <a:rPr lang="tr-TR" dirty="0" smtClean="0"/>
              <a:t>Örneğin ALGOL60’ın FORTRAN’ın yerine geçeceğine kesin gözüyle bakılmış, fakat 1960’lar da </a:t>
            </a:r>
            <a:r>
              <a:rPr lang="tr-TR" dirty="0" err="1" smtClean="0"/>
              <a:t>ALGOL’un</a:t>
            </a:r>
            <a:r>
              <a:rPr lang="tr-TR" dirty="0" smtClean="0"/>
              <a:t> okuma ve yazma  karmaşıklığından dolayı insanlar bu düşüncelerinden vazgeçmeye başlamışlardır.  </a:t>
            </a:r>
          </a:p>
          <a:p>
            <a:r>
              <a:rPr lang="tr-TR" dirty="0" smtClean="0">
                <a:solidFill>
                  <a:srgbClr val="002060"/>
                </a:solidFill>
              </a:rPr>
              <a:t>ACABA JAVA SONSUZA KADAR KULLANILACAK MI?</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smtClean="0"/>
              <a:t>1.2 Program</a:t>
            </a:r>
            <a:r>
              <a:rPr lang="tr-TR" smtClean="0"/>
              <a:t>lama Alanları</a:t>
            </a:r>
            <a:endParaRPr lang="en-US" smtClean="0"/>
          </a:p>
        </p:txBody>
      </p:sp>
      <p:sp>
        <p:nvSpPr>
          <p:cNvPr id="17413" name="Rectangle 3"/>
          <p:cNvSpPr>
            <a:spLocks noGrp="1" noChangeArrowheads="1"/>
          </p:cNvSpPr>
          <p:nvPr>
            <p:ph type="body" idx="1"/>
          </p:nvPr>
        </p:nvSpPr>
        <p:spPr>
          <a:xfrm>
            <a:off x="609600" y="1447800"/>
            <a:ext cx="8153400" cy="5029200"/>
          </a:xfrm>
        </p:spPr>
        <p:txBody>
          <a:bodyPr/>
          <a:lstStyle/>
          <a:p>
            <a:pPr eaLnBrk="1" hangingPunct="1">
              <a:lnSpc>
                <a:spcPct val="80000"/>
              </a:lnSpc>
            </a:pPr>
            <a:r>
              <a:rPr lang="tr-TR" sz="2400" b="1" dirty="0" smtClean="0">
                <a:solidFill>
                  <a:srgbClr val="7030A0"/>
                </a:solidFill>
              </a:rPr>
              <a:t>Bilimsel Uygulamalar</a:t>
            </a:r>
            <a:endParaRPr lang="en-US" sz="2400" b="1" dirty="0" smtClean="0">
              <a:solidFill>
                <a:srgbClr val="7030A0"/>
              </a:solidFill>
            </a:endParaRPr>
          </a:p>
          <a:p>
            <a:pPr lvl="1" eaLnBrk="1" hangingPunct="1">
              <a:lnSpc>
                <a:spcPct val="80000"/>
              </a:lnSpc>
            </a:pPr>
            <a:r>
              <a:rPr lang="tr-TR" sz="2000" dirty="0" smtClean="0"/>
              <a:t>Bilgisayarların ilk olarak kullanıldıkları alan sayısal uygulamaların ağırlıklı olduğu bilimsel çalışmalar olmuştur. Bu nedenle ilk geliştirilen programlama dilleri, sayısal programlama özelliklerini vurgulamışlardır.</a:t>
            </a:r>
          </a:p>
          <a:p>
            <a:pPr lvl="1" eaLnBrk="1" hangingPunct="1">
              <a:lnSpc>
                <a:spcPct val="80000"/>
              </a:lnSpc>
            </a:pPr>
            <a:r>
              <a:rPr lang="tr-TR" sz="2000" dirty="0" smtClean="0"/>
              <a:t>Üniversitelerde ve bilimsel kuruluşlarda mühendislik veya matematik hesapları için kullanılırlar.</a:t>
            </a:r>
          </a:p>
          <a:p>
            <a:pPr lvl="1" eaLnBrk="1" hangingPunct="1">
              <a:lnSpc>
                <a:spcPct val="80000"/>
              </a:lnSpc>
            </a:pPr>
            <a:r>
              <a:rPr lang="tr-TR" sz="2000" dirty="0" smtClean="0"/>
              <a:t>Genelde basit veri yapıları  ve çok sayıda kayan nokta  (</a:t>
            </a:r>
            <a:r>
              <a:rPr lang="en-US" sz="2000" dirty="0" smtClean="0"/>
              <a:t>floating point</a:t>
            </a:r>
            <a:r>
              <a:rPr lang="tr-TR" sz="2000" dirty="0" smtClean="0"/>
              <a:t>)</a:t>
            </a:r>
            <a:r>
              <a:rPr lang="en-US" sz="2000" dirty="0" smtClean="0"/>
              <a:t> </a:t>
            </a:r>
            <a:r>
              <a:rPr lang="tr-TR" sz="2000" dirty="0" smtClean="0"/>
              <a:t>hesaplamaları içerirler</a:t>
            </a:r>
          </a:p>
          <a:p>
            <a:pPr lvl="1" eaLnBrk="1" hangingPunct="1">
              <a:lnSpc>
                <a:spcPct val="80000"/>
              </a:lnSpc>
            </a:pPr>
            <a:r>
              <a:rPr lang="tr-TR" sz="2000" dirty="0" smtClean="0"/>
              <a:t>En sık kullanılan veri yapıları diziler ve matrislerdir</a:t>
            </a:r>
            <a:endParaRPr lang="en-US" sz="2000" dirty="0" smtClean="0"/>
          </a:p>
          <a:p>
            <a:pPr lvl="1" eaLnBrk="1" hangingPunct="1">
              <a:lnSpc>
                <a:spcPct val="80000"/>
              </a:lnSpc>
            </a:pPr>
            <a:r>
              <a:rPr lang="en-US" sz="2000" dirty="0" smtClean="0"/>
              <a:t>Fortran</a:t>
            </a:r>
          </a:p>
          <a:p>
            <a:pPr eaLnBrk="1" hangingPunct="1">
              <a:lnSpc>
                <a:spcPct val="80000"/>
              </a:lnSpc>
            </a:pPr>
            <a:r>
              <a:rPr lang="tr-TR" sz="2400" b="1" dirty="0" smtClean="0">
                <a:solidFill>
                  <a:srgbClr val="7030A0"/>
                </a:solidFill>
              </a:rPr>
              <a:t>Ticari Uygulamalar</a:t>
            </a:r>
            <a:endParaRPr lang="en-US" sz="2400" b="1" dirty="0" smtClean="0">
              <a:solidFill>
                <a:srgbClr val="7030A0"/>
              </a:solidFill>
            </a:endParaRPr>
          </a:p>
          <a:p>
            <a:pPr lvl="1" eaLnBrk="1" hangingPunct="1">
              <a:lnSpc>
                <a:spcPct val="80000"/>
              </a:lnSpc>
            </a:pPr>
            <a:r>
              <a:rPr lang="tr-TR" sz="2000" dirty="0" smtClean="0"/>
              <a:t>Ticari uygulamalardaki veri işleme, sayısal hesaplamalardan sonra ilk olarak gelişen uygulama alanıdır.</a:t>
            </a:r>
          </a:p>
          <a:p>
            <a:pPr lvl="1" eaLnBrk="1" hangingPunct="1">
              <a:lnSpc>
                <a:spcPct val="80000"/>
              </a:lnSpc>
            </a:pPr>
            <a:r>
              <a:rPr lang="tr-TR" sz="2000" dirty="0" smtClean="0"/>
              <a:t>Rapor üretmek</a:t>
            </a:r>
            <a:r>
              <a:rPr lang="en-US" sz="2000" dirty="0" smtClean="0"/>
              <a:t>, </a:t>
            </a:r>
            <a:r>
              <a:rPr lang="tr-TR" sz="2000" dirty="0" smtClean="0"/>
              <a:t>ondalık sayılar ve karakterler kullanmak</a:t>
            </a:r>
            <a:endParaRPr lang="en-US" sz="2000" dirty="0" smtClean="0"/>
          </a:p>
          <a:p>
            <a:pPr lvl="1" eaLnBrk="1" hangingPunct="1">
              <a:lnSpc>
                <a:spcPct val="80000"/>
              </a:lnSpc>
            </a:pPr>
            <a:r>
              <a:rPr lang="en-US" sz="2000" dirty="0" smtClean="0"/>
              <a:t>COBOL</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Başlık 1"/>
          <p:cNvSpPr>
            <a:spLocks noGrp="1"/>
          </p:cNvSpPr>
          <p:nvPr>
            <p:ph type="title"/>
          </p:nvPr>
        </p:nvSpPr>
        <p:spPr/>
        <p:txBody>
          <a:bodyPr/>
          <a:lstStyle/>
          <a:p>
            <a:r>
              <a:rPr lang="en-US" smtClean="0"/>
              <a:t>1.2 Program</a:t>
            </a:r>
            <a:r>
              <a:rPr lang="tr-TR" smtClean="0"/>
              <a:t>lama Alanları</a:t>
            </a:r>
          </a:p>
        </p:txBody>
      </p:sp>
      <p:sp>
        <p:nvSpPr>
          <p:cNvPr id="18435" name="İçerik Yer Tutucusu 2"/>
          <p:cNvSpPr>
            <a:spLocks noGrp="1"/>
          </p:cNvSpPr>
          <p:nvPr>
            <p:ph idx="1"/>
          </p:nvPr>
        </p:nvSpPr>
        <p:spPr>
          <a:xfrm>
            <a:off x="609600" y="1371600"/>
            <a:ext cx="8229600" cy="4572000"/>
          </a:xfrm>
        </p:spPr>
        <p:txBody>
          <a:bodyPr/>
          <a:lstStyle/>
          <a:p>
            <a:pPr eaLnBrk="1" hangingPunct="1">
              <a:lnSpc>
                <a:spcPct val="80000"/>
              </a:lnSpc>
            </a:pPr>
            <a:r>
              <a:rPr lang="tr-TR" sz="2000" b="1" dirty="0" smtClean="0">
                <a:solidFill>
                  <a:srgbClr val="7030A0"/>
                </a:solidFill>
              </a:rPr>
              <a:t>Yapay Zeka  (</a:t>
            </a:r>
            <a:r>
              <a:rPr lang="en-US" sz="2000" b="1" dirty="0" smtClean="0">
                <a:solidFill>
                  <a:srgbClr val="7030A0"/>
                </a:solidFill>
              </a:rPr>
              <a:t>Artificial </a:t>
            </a:r>
            <a:r>
              <a:rPr lang="tr-TR" sz="2000" b="1" dirty="0" smtClean="0">
                <a:solidFill>
                  <a:srgbClr val="7030A0"/>
                </a:solidFill>
              </a:rPr>
              <a:t>I</a:t>
            </a:r>
            <a:r>
              <a:rPr lang="en-US" sz="2000" b="1" dirty="0" err="1" smtClean="0">
                <a:solidFill>
                  <a:srgbClr val="7030A0"/>
                </a:solidFill>
              </a:rPr>
              <a:t>ntelligence</a:t>
            </a:r>
            <a:r>
              <a:rPr lang="tr-TR" sz="2000" b="1" dirty="0" smtClean="0">
                <a:solidFill>
                  <a:srgbClr val="7030A0"/>
                </a:solidFill>
              </a:rPr>
              <a:t>)</a:t>
            </a:r>
            <a:endParaRPr lang="en-US" sz="2000" b="1" dirty="0" smtClean="0">
              <a:solidFill>
                <a:srgbClr val="7030A0"/>
              </a:solidFill>
            </a:endParaRPr>
          </a:p>
          <a:p>
            <a:pPr lvl="1" eaLnBrk="1" hangingPunct="1">
              <a:lnSpc>
                <a:spcPct val="80000"/>
              </a:lnSpc>
            </a:pPr>
            <a:r>
              <a:rPr lang="tr-TR" sz="1800" dirty="0" smtClean="0"/>
              <a:t>Sayılar yerine semboller işlenir</a:t>
            </a:r>
          </a:p>
          <a:p>
            <a:pPr lvl="1" eaLnBrk="1" hangingPunct="1">
              <a:lnSpc>
                <a:spcPct val="80000"/>
              </a:lnSpc>
            </a:pPr>
            <a:r>
              <a:rPr lang="tr-TR" sz="1800" dirty="0" smtClean="0"/>
              <a:t>Dizilerden ziyade genelde link </a:t>
            </a:r>
            <a:r>
              <a:rPr lang="tr-TR" sz="1800" dirty="0" err="1" smtClean="0"/>
              <a:t>listler</a:t>
            </a:r>
            <a:r>
              <a:rPr lang="tr-TR" sz="1800" dirty="0" smtClean="0"/>
              <a:t> kullanılır</a:t>
            </a:r>
          </a:p>
          <a:p>
            <a:pPr lvl="1" eaLnBrk="1" hangingPunct="1">
              <a:lnSpc>
                <a:spcPct val="80000"/>
              </a:lnSpc>
            </a:pPr>
            <a:r>
              <a:rPr lang="tr-TR" sz="1800" dirty="0" smtClean="0"/>
              <a:t>Esnek dillerdir. Bazı AI uygulamalarında kod </a:t>
            </a:r>
            <a:r>
              <a:rPr lang="tr-TR" sz="1800" dirty="0" err="1" smtClean="0"/>
              <a:t>segmentleri</a:t>
            </a:r>
            <a:r>
              <a:rPr lang="tr-TR" sz="1800" dirty="0" smtClean="0"/>
              <a:t> program çalışırken meydana gelmektedir</a:t>
            </a:r>
            <a:endParaRPr lang="en-US" sz="1800" dirty="0" smtClean="0"/>
          </a:p>
          <a:p>
            <a:pPr lvl="1" eaLnBrk="1" hangingPunct="1">
              <a:lnSpc>
                <a:spcPct val="80000"/>
              </a:lnSpc>
            </a:pPr>
            <a:r>
              <a:rPr lang="en-US" sz="1800" dirty="0" smtClean="0"/>
              <a:t>LISP</a:t>
            </a:r>
            <a:r>
              <a:rPr lang="tr-TR" sz="1800" dirty="0" smtClean="0"/>
              <a:t>, PROLOG</a:t>
            </a:r>
            <a:endParaRPr lang="en-US" sz="1800" dirty="0" smtClean="0"/>
          </a:p>
          <a:p>
            <a:pPr eaLnBrk="1" hangingPunct="1">
              <a:lnSpc>
                <a:spcPct val="80000"/>
              </a:lnSpc>
            </a:pPr>
            <a:r>
              <a:rPr lang="en-US" sz="2000" b="1" dirty="0" smtClean="0">
                <a:solidFill>
                  <a:srgbClr val="7030A0"/>
                </a:solidFill>
              </a:rPr>
              <a:t>S</a:t>
            </a:r>
            <a:r>
              <a:rPr lang="tr-TR" sz="2000" b="1" dirty="0" smtClean="0">
                <a:solidFill>
                  <a:srgbClr val="7030A0"/>
                </a:solidFill>
              </a:rPr>
              <a:t>i</a:t>
            </a:r>
            <a:r>
              <a:rPr lang="en-US" sz="2000" b="1" dirty="0" smtClean="0">
                <a:solidFill>
                  <a:srgbClr val="7030A0"/>
                </a:solidFill>
              </a:rPr>
              <a:t>stem </a:t>
            </a:r>
            <a:r>
              <a:rPr lang="tr-TR" sz="2000" b="1" dirty="0" smtClean="0">
                <a:solidFill>
                  <a:srgbClr val="7030A0"/>
                </a:solidFill>
              </a:rPr>
              <a:t>P</a:t>
            </a:r>
            <a:r>
              <a:rPr lang="en-US" sz="2000" b="1" dirty="0" err="1" smtClean="0">
                <a:solidFill>
                  <a:srgbClr val="7030A0"/>
                </a:solidFill>
              </a:rPr>
              <a:t>rogram</a:t>
            </a:r>
            <a:r>
              <a:rPr lang="tr-TR" sz="2000" b="1" dirty="0" smtClean="0">
                <a:solidFill>
                  <a:srgbClr val="7030A0"/>
                </a:solidFill>
              </a:rPr>
              <a:t>lama</a:t>
            </a:r>
            <a:endParaRPr lang="en-US" sz="2000" b="1" dirty="0" smtClean="0">
              <a:solidFill>
                <a:srgbClr val="7030A0"/>
              </a:solidFill>
            </a:endParaRPr>
          </a:p>
          <a:p>
            <a:pPr lvl="1" eaLnBrk="1" hangingPunct="1">
              <a:lnSpc>
                <a:spcPct val="80000"/>
              </a:lnSpc>
            </a:pPr>
            <a:r>
              <a:rPr lang="tr-TR" sz="1800" dirty="0" smtClean="0"/>
              <a:t>İşletim sistemleri ve bilgisayar sisteminin programlama destek araçları sistem yazılımı olarak bilinir.</a:t>
            </a:r>
          </a:p>
          <a:p>
            <a:pPr lvl="1" eaLnBrk="1" hangingPunct="1">
              <a:lnSpc>
                <a:spcPct val="80000"/>
              </a:lnSpc>
            </a:pPr>
            <a:r>
              <a:rPr lang="tr-TR" sz="1800" dirty="0" smtClean="0"/>
              <a:t>Devamlı kullanım nedeniyle verimlilik (etkinlik) gereklidir. Bu yüzden birleştirici diller (</a:t>
            </a:r>
            <a:r>
              <a:rPr lang="tr-TR" sz="1800" dirty="0" err="1" smtClean="0"/>
              <a:t>Assembly</a:t>
            </a:r>
            <a:r>
              <a:rPr lang="tr-TR" sz="1800" dirty="0" smtClean="0"/>
              <a:t>) yaygın olarak kullanılmaktadır.</a:t>
            </a:r>
          </a:p>
          <a:p>
            <a:pPr lvl="1" eaLnBrk="1" hangingPunct="1">
              <a:lnSpc>
                <a:spcPct val="80000"/>
              </a:lnSpc>
            </a:pPr>
            <a:r>
              <a:rPr lang="tr-TR" sz="1800" dirty="0" smtClean="0"/>
              <a:t>Harici aygıtlara ulaşabilmesi için düşük seviyeli dillerin özelliklerini de içermesi gerekmektedir.</a:t>
            </a:r>
            <a:endParaRPr lang="en-US" sz="1800" dirty="0" smtClean="0"/>
          </a:p>
          <a:p>
            <a:pPr lvl="1" eaLnBrk="1" hangingPunct="1">
              <a:lnSpc>
                <a:spcPct val="80000"/>
              </a:lnSpc>
            </a:pPr>
            <a:r>
              <a:rPr lang="en-US" sz="1800" dirty="0" smtClean="0"/>
              <a:t>C</a:t>
            </a:r>
            <a:r>
              <a:rPr lang="tr-TR" sz="1800" dirty="0" smtClean="0"/>
              <a:t> (Örneğin UNIX işletim sistemi C ile yazılmıştır)</a:t>
            </a:r>
            <a:endParaRPr lang="en-US" sz="1800" dirty="0" smtClean="0"/>
          </a:p>
          <a:p>
            <a:pPr eaLnBrk="1" hangingPunct="1">
              <a:lnSpc>
                <a:spcPct val="80000"/>
              </a:lnSpc>
            </a:pPr>
            <a:r>
              <a:rPr lang="en-US" sz="2000" b="1" dirty="0" smtClean="0">
                <a:solidFill>
                  <a:srgbClr val="7030A0"/>
                </a:solidFill>
              </a:rPr>
              <a:t>Web </a:t>
            </a:r>
            <a:r>
              <a:rPr lang="tr-TR" sz="2000" b="1" dirty="0" smtClean="0">
                <a:solidFill>
                  <a:srgbClr val="7030A0"/>
                </a:solidFill>
              </a:rPr>
              <a:t>Yazılımı</a:t>
            </a:r>
            <a:endParaRPr lang="en-US" sz="2000" b="1" dirty="0" smtClean="0">
              <a:solidFill>
                <a:srgbClr val="7030A0"/>
              </a:solidFill>
            </a:endParaRPr>
          </a:p>
          <a:p>
            <a:pPr lvl="1" eaLnBrk="1" hangingPunct="1">
              <a:lnSpc>
                <a:spcPct val="80000"/>
              </a:lnSpc>
            </a:pPr>
            <a:r>
              <a:rPr lang="tr-TR" sz="1800" dirty="0" smtClean="0"/>
              <a:t>Dillerin seçmeci/derlemeci (e</a:t>
            </a:r>
            <a:r>
              <a:rPr lang="en-US" sz="1800" dirty="0" err="1" smtClean="0"/>
              <a:t>clectic</a:t>
            </a:r>
            <a:r>
              <a:rPr lang="tr-TR" sz="1800" dirty="0" smtClean="0"/>
              <a:t>)</a:t>
            </a:r>
            <a:r>
              <a:rPr lang="en-US" sz="1800" dirty="0" smtClean="0"/>
              <a:t> </a:t>
            </a:r>
            <a:r>
              <a:rPr lang="tr-TR" sz="1800" dirty="0" smtClean="0"/>
              <a:t>k</a:t>
            </a:r>
            <a:r>
              <a:rPr lang="en-US" sz="1800" dirty="0" smtClean="0"/>
              <a:t>ole</a:t>
            </a:r>
            <a:r>
              <a:rPr lang="tr-TR" sz="1800" dirty="0" err="1" smtClean="0"/>
              <a:t>ksiyonu</a:t>
            </a:r>
            <a:r>
              <a:rPr lang="en-US" sz="1800" dirty="0" smtClean="0"/>
              <a:t>: </a:t>
            </a:r>
            <a:r>
              <a:rPr lang="tr-TR" sz="1800" dirty="0" smtClean="0"/>
              <a:t>işaretleme (etiketleme) (</a:t>
            </a:r>
            <a:r>
              <a:rPr lang="en-US" sz="1800" dirty="0" smtClean="0"/>
              <a:t>markup</a:t>
            </a:r>
            <a:r>
              <a:rPr lang="tr-TR" sz="1800" dirty="0" smtClean="0"/>
              <a:t>)</a:t>
            </a:r>
            <a:r>
              <a:rPr lang="en-US" sz="1800" dirty="0" smtClean="0"/>
              <a:t> (</a:t>
            </a:r>
            <a:r>
              <a:rPr lang="tr-TR" sz="1800" dirty="0" smtClean="0"/>
              <a:t>örn.</a:t>
            </a:r>
            <a:r>
              <a:rPr lang="en-US" sz="1800" dirty="0" smtClean="0"/>
              <a:t> XHTML), </a:t>
            </a:r>
            <a:r>
              <a:rPr lang="tr-TR" sz="1800" dirty="0" smtClean="0"/>
              <a:t>betik (</a:t>
            </a:r>
            <a:r>
              <a:rPr lang="en-US" sz="1800" dirty="0" smtClean="0"/>
              <a:t>scripting</a:t>
            </a:r>
            <a:r>
              <a:rPr lang="tr-TR" sz="1800" dirty="0" smtClean="0"/>
              <a:t>)</a:t>
            </a:r>
            <a:r>
              <a:rPr lang="en-US" sz="1800" dirty="0" smtClean="0"/>
              <a:t> (</a:t>
            </a:r>
            <a:r>
              <a:rPr lang="tr-TR" sz="1800" dirty="0" smtClean="0"/>
              <a:t>örn.</a:t>
            </a:r>
            <a:r>
              <a:rPr lang="en-US" sz="1800" dirty="0" smtClean="0"/>
              <a:t> PHP), gene</a:t>
            </a:r>
            <a:r>
              <a:rPr lang="tr-TR" sz="1800" dirty="0" smtClean="0"/>
              <a:t>l-amaçlı </a:t>
            </a:r>
            <a:r>
              <a:rPr lang="en-US" sz="1800" dirty="0" smtClean="0"/>
              <a:t>(</a:t>
            </a:r>
            <a:r>
              <a:rPr lang="tr-TR" sz="1800" dirty="0" smtClean="0"/>
              <a:t>örn.</a:t>
            </a:r>
            <a:r>
              <a:rPr lang="en-US" sz="1800" dirty="0" smtClean="0"/>
              <a:t> Java)</a:t>
            </a:r>
          </a:p>
          <a:p>
            <a:endParaRPr lang="tr-TR"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dirty="0" smtClean="0"/>
              <a:t>1.3 </a:t>
            </a:r>
            <a:r>
              <a:rPr lang="tr-TR" dirty="0" smtClean="0"/>
              <a:t>Dil</a:t>
            </a:r>
            <a:r>
              <a:rPr lang="en-US" dirty="0" smtClean="0"/>
              <a:t> </a:t>
            </a:r>
            <a:r>
              <a:rPr lang="tr-TR" dirty="0" smtClean="0"/>
              <a:t>Değerlendirme</a:t>
            </a:r>
            <a:r>
              <a:rPr lang="en-US" dirty="0" smtClean="0"/>
              <a:t> </a:t>
            </a:r>
            <a:r>
              <a:rPr lang="tr-TR" dirty="0" smtClean="0"/>
              <a:t>Kriterleri</a:t>
            </a:r>
            <a:endParaRPr lang="en-US" dirty="0" smtClean="0"/>
          </a:p>
        </p:txBody>
      </p:sp>
      <p:sp>
        <p:nvSpPr>
          <p:cNvPr id="19461" name="Rectangle 3"/>
          <p:cNvSpPr>
            <a:spLocks noGrp="1" noChangeArrowheads="1"/>
          </p:cNvSpPr>
          <p:nvPr>
            <p:ph type="body" idx="1"/>
          </p:nvPr>
        </p:nvSpPr>
        <p:spPr>
          <a:xfrm>
            <a:off x="533400" y="1447800"/>
            <a:ext cx="7772400" cy="4953000"/>
          </a:xfrm>
        </p:spPr>
        <p:txBody>
          <a:bodyPr/>
          <a:lstStyle/>
          <a:p>
            <a:pPr eaLnBrk="1" hangingPunct="1"/>
            <a:r>
              <a:rPr lang="tr-TR" b="1" smtClean="0"/>
              <a:t>Okunabilirlik (</a:t>
            </a:r>
            <a:r>
              <a:rPr lang="en-US" b="1" smtClean="0"/>
              <a:t>Readability</a:t>
            </a:r>
            <a:r>
              <a:rPr lang="tr-TR" b="1" smtClean="0"/>
              <a:t>)</a:t>
            </a:r>
            <a:r>
              <a:rPr lang="en-US" smtClean="0"/>
              <a:t>: </a:t>
            </a:r>
            <a:r>
              <a:rPr lang="tr-TR" smtClean="0"/>
              <a:t>Programların okunabilme ve anlaşılabilme kolaylığı</a:t>
            </a:r>
            <a:endParaRPr lang="en-US" smtClean="0"/>
          </a:p>
          <a:p>
            <a:pPr eaLnBrk="1" hangingPunct="1"/>
            <a:r>
              <a:rPr lang="tr-TR" b="1" smtClean="0"/>
              <a:t>Yazılabilirlik (</a:t>
            </a:r>
            <a:r>
              <a:rPr lang="en-US" b="1" smtClean="0"/>
              <a:t>Writability</a:t>
            </a:r>
            <a:r>
              <a:rPr lang="tr-TR" b="1" smtClean="0"/>
              <a:t>)</a:t>
            </a:r>
            <a:r>
              <a:rPr lang="en-US" smtClean="0"/>
              <a:t>: </a:t>
            </a:r>
            <a:r>
              <a:rPr lang="tr-TR" smtClean="0"/>
              <a:t>Bir dilin program yazmada kullanılabilme kolaylığı</a:t>
            </a:r>
            <a:endParaRPr lang="en-US" smtClean="0"/>
          </a:p>
          <a:p>
            <a:pPr eaLnBrk="1" hangingPunct="1"/>
            <a:r>
              <a:rPr lang="tr-TR" b="1" smtClean="0"/>
              <a:t>Güvenilirlik (</a:t>
            </a:r>
            <a:r>
              <a:rPr lang="en-US" b="1" smtClean="0"/>
              <a:t>Reliability</a:t>
            </a:r>
            <a:r>
              <a:rPr lang="tr-TR" b="1" smtClean="0"/>
              <a:t>)</a:t>
            </a:r>
            <a:r>
              <a:rPr lang="en-US" smtClean="0"/>
              <a:t>: </a:t>
            </a:r>
            <a:r>
              <a:rPr lang="tr-TR" smtClean="0"/>
              <a:t>Şartlara (</a:t>
            </a:r>
            <a:r>
              <a:rPr lang="en-US" smtClean="0"/>
              <a:t>specifications</a:t>
            </a:r>
            <a:r>
              <a:rPr lang="tr-TR" smtClean="0"/>
              <a:t>) uygunluk</a:t>
            </a:r>
            <a:r>
              <a:rPr lang="en-US" smtClean="0"/>
              <a:t> (</a:t>
            </a:r>
            <a:r>
              <a:rPr lang="tr-TR" smtClean="0"/>
              <a:t>yani</a:t>
            </a:r>
            <a:r>
              <a:rPr lang="en-US" smtClean="0"/>
              <a:t>, </a:t>
            </a:r>
            <a:r>
              <a:rPr lang="tr-TR" smtClean="0"/>
              <a:t>şartları sağlaması</a:t>
            </a:r>
            <a:r>
              <a:rPr lang="en-US" smtClean="0"/>
              <a:t>) </a:t>
            </a:r>
          </a:p>
          <a:p>
            <a:pPr eaLnBrk="1" hangingPunct="1"/>
            <a:r>
              <a:rPr lang="tr-TR" b="1" smtClean="0"/>
              <a:t>Maliyet (</a:t>
            </a:r>
            <a:r>
              <a:rPr lang="en-US" b="1" smtClean="0"/>
              <a:t>Cost</a:t>
            </a:r>
            <a:r>
              <a:rPr lang="tr-TR" b="1" smtClean="0"/>
              <a:t>)</a:t>
            </a:r>
            <a:r>
              <a:rPr lang="en-US" smtClean="0"/>
              <a:t>: </a:t>
            </a:r>
            <a:r>
              <a:rPr lang="tr-TR" smtClean="0"/>
              <a:t>En son toplam maliyet</a:t>
            </a:r>
            <a:endParaRPr lang="en-US"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274638"/>
            <a:ext cx="8229600" cy="439737"/>
          </a:xfrm>
        </p:spPr>
        <p:txBody>
          <a:bodyPr/>
          <a:lstStyle/>
          <a:p>
            <a:r>
              <a:rPr lang="tr-TR" sz="3200" dirty="0" smtClean="0"/>
              <a:t>Dil</a:t>
            </a:r>
            <a:r>
              <a:rPr lang="en-US" sz="3200" dirty="0" smtClean="0"/>
              <a:t> </a:t>
            </a:r>
            <a:r>
              <a:rPr lang="tr-TR" sz="3200" dirty="0" smtClean="0"/>
              <a:t>Değerlendirme</a:t>
            </a:r>
            <a:r>
              <a:rPr lang="en-US" sz="3200" dirty="0" smtClean="0"/>
              <a:t> </a:t>
            </a:r>
            <a:r>
              <a:rPr lang="tr-TR" sz="3200" dirty="0" smtClean="0"/>
              <a:t>Kriterleri</a:t>
            </a:r>
            <a:endParaRPr lang="tr-TR" sz="3000" dirty="0"/>
          </a:p>
        </p:txBody>
      </p:sp>
      <p:graphicFrame>
        <p:nvGraphicFramePr>
          <p:cNvPr id="8" name="Group 69"/>
          <p:cNvGraphicFramePr>
            <a:graphicFrameLocks noGrp="1"/>
          </p:cNvGraphicFramePr>
          <p:nvPr>
            <p:ph idx="4294967295"/>
          </p:nvPr>
        </p:nvGraphicFramePr>
        <p:xfrm>
          <a:off x="533400" y="1295400"/>
          <a:ext cx="8229600" cy="5339726"/>
        </p:xfrm>
        <a:graphic>
          <a:graphicData uri="http://schemas.openxmlformats.org/drawingml/2006/table">
            <a:tbl>
              <a:tblPr>
                <a:effectLst>
                  <a:innerShdw blurRad="114300">
                    <a:prstClr val="black"/>
                  </a:innerShdw>
                </a:effectLst>
              </a:tblPr>
              <a:tblGrid>
                <a:gridCol w="2057400"/>
                <a:gridCol w="2057400"/>
                <a:gridCol w="2057400"/>
                <a:gridCol w="2057400"/>
              </a:tblGrid>
              <a:tr h="4796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1" i="0" u="none" strike="noStrike" cap="none" normalizeH="0" baseline="0" dirty="0" smtClean="0">
                          <a:ln>
                            <a:noFill/>
                          </a:ln>
                          <a:solidFill>
                            <a:schemeClr val="bg1">
                              <a:lumMod val="25000"/>
                            </a:schemeClr>
                          </a:solidFill>
                          <a:effectLst/>
                          <a:latin typeface="Arial" charset="0"/>
                        </a:rPr>
                        <a:t>Karakteristik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1" i="0" u="none" strike="noStrike" cap="none" normalizeH="0" baseline="0" dirty="0" smtClean="0">
                          <a:ln>
                            <a:noFill/>
                          </a:ln>
                          <a:solidFill>
                            <a:schemeClr val="bg1">
                              <a:lumMod val="25000"/>
                            </a:schemeClr>
                          </a:solidFill>
                          <a:effectLst/>
                          <a:latin typeface="Arial" charset="0"/>
                        </a:rPr>
                        <a:t>Okunabilirlik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1" i="0" u="none" strike="noStrike" cap="none" normalizeH="0" baseline="0" dirty="0" smtClean="0">
                          <a:ln>
                            <a:noFill/>
                          </a:ln>
                          <a:solidFill>
                            <a:schemeClr val="bg1">
                              <a:lumMod val="25000"/>
                            </a:schemeClr>
                          </a:solidFill>
                          <a:effectLst/>
                          <a:latin typeface="Arial" charset="0"/>
                        </a:rPr>
                        <a:t>Yazılabilirlik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1" i="0" u="none" strike="noStrike" cap="none" normalizeH="0" baseline="0" dirty="0" smtClean="0">
                          <a:ln>
                            <a:noFill/>
                          </a:ln>
                          <a:solidFill>
                            <a:schemeClr val="bg1">
                              <a:lumMod val="25000"/>
                            </a:schemeClr>
                          </a:solidFill>
                          <a:effectLst/>
                          <a:latin typeface="Arial" charset="0"/>
                        </a:rPr>
                        <a:t>Güvenilirlik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555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Sadelik(Simplicity)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algn="ctr"/>
                      <a:r>
                        <a:rPr lang="en-US" sz="2800" dirty="0" smtClean="0">
                          <a:sym typeface="Wingdings 2"/>
                        </a:rPr>
                        <a:t></a:t>
                      </a:r>
                      <a:endParaRPr lang="en-US" sz="2800"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algn="ctr"/>
                      <a:r>
                        <a:rPr lang="en-US" sz="2800" dirty="0" smtClean="0">
                          <a:sym typeface="Wingdings 2"/>
                        </a:rPr>
                        <a:t></a:t>
                      </a:r>
                      <a:endParaRPr lang="en-US" sz="2800"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algn="ctr"/>
                      <a:r>
                        <a:rPr lang="en-US" sz="2800" dirty="0" smtClean="0">
                          <a:sym typeface="Wingdings 2"/>
                        </a:rPr>
                        <a:t></a:t>
                      </a:r>
                      <a:endParaRPr lang="en-US" sz="2800" dirty="0"/>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Kontrol yapısı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US" sz="2800" dirty="0" smtClean="0">
                          <a:sym typeface="Wingdings 2"/>
                        </a:rPr>
                        <a:t></a:t>
                      </a:r>
                      <a:endParaRPr lang="en-US" sz="2800" dirty="0" smtClean="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US" sz="2800" dirty="0" smtClean="0">
                          <a:sym typeface="Wingdings 2"/>
                        </a:rPr>
                        <a:t></a:t>
                      </a:r>
                      <a:endParaRPr lang="en-US" sz="2800" dirty="0" smtClean="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US" sz="2800" dirty="0" smtClean="0">
                          <a:sym typeface="Wingdings 2"/>
                        </a:rPr>
                        <a:t></a:t>
                      </a:r>
                      <a:endParaRPr lang="en-US" sz="2800" dirty="0" smtClean="0"/>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Veri tip ve yapısı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Syntax tasarım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34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Soyutlama desteği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İfade gücü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Tip kontrolü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458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İstisna yönetimi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555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Arial" charset="0"/>
                        </a:rPr>
                        <a:t>Restricted</a:t>
                      </a:r>
                      <a:r>
                        <a:rPr kumimoji="0" lang="tr-TR" sz="1800" b="0" i="0" u="none" strike="noStrike" cap="none" normalizeH="0" baseline="0" dirty="0" smtClean="0">
                          <a:ln>
                            <a:noFill/>
                          </a:ln>
                          <a:solidFill>
                            <a:schemeClr val="tx1"/>
                          </a:solidFill>
                          <a:effectLst/>
                          <a:latin typeface="Arial" charset="0"/>
                        </a:rPr>
                        <a:t> </a:t>
                      </a:r>
                      <a:r>
                        <a:rPr kumimoji="0" lang="tr-TR" sz="1800" b="0" i="0" u="none" strike="noStrike" cap="none" normalizeH="0" baseline="0" dirty="0" err="1" smtClean="0">
                          <a:ln>
                            <a:noFill/>
                          </a:ln>
                          <a:solidFill>
                            <a:schemeClr val="tx1"/>
                          </a:solidFill>
                          <a:effectLst/>
                          <a:latin typeface="Arial" charset="0"/>
                        </a:rPr>
                        <a:t>aliasing</a:t>
                      </a:r>
                      <a:endParaRPr kumimoji="0" lang="tr-TR"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2 İçerik Yer Tutucusu"/>
          <p:cNvSpPr>
            <a:spLocks noGrp="1"/>
          </p:cNvSpPr>
          <p:nvPr>
            <p:ph idx="1"/>
          </p:nvPr>
        </p:nvSpPr>
        <p:spPr>
          <a:xfrm>
            <a:off x="609600" y="1600200"/>
            <a:ext cx="8382000" cy="4572000"/>
          </a:xfrm>
        </p:spPr>
        <p:txBody>
          <a:bodyPr/>
          <a:lstStyle/>
          <a:p>
            <a:r>
              <a:rPr lang="tr-TR" smtClean="0"/>
              <a:t>Bir programlama dilinin değerlendirilmesinde en önemli kriterlerden birisi, programların okunabilme ve anlaşılabilme kolaylığıdır.</a:t>
            </a:r>
          </a:p>
          <a:p>
            <a:r>
              <a:rPr lang="tr-TR" smtClean="0"/>
              <a:t>Programlama dillerinin okunabilir olmaları, programlarda hata olasılığını azaltır ve programların bakımını kolaylaştırır.</a:t>
            </a:r>
          </a:p>
          <a:p>
            <a:r>
              <a:rPr lang="tr-TR" smtClean="0"/>
              <a:t>Bir programlama dilinde yer alan kavramlar, yapılar ve dilin sözdizimi, dilin okunabilirliğini doğrudan etkiler.</a:t>
            </a:r>
          </a:p>
          <a:p>
            <a:endParaRPr lang="tr-TR" smtClean="0"/>
          </a:p>
        </p:txBody>
      </p:sp>
      <p:sp>
        <p:nvSpPr>
          <p:cNvPr id="21509" name="Rectangle 2"/>
          <p:cNvSpPr>
            <a:spLocks noGrp="1" noChangeArrowheads="1"/>
          </p:cNvSpPr>
          <p:nvPr>
            <p:ph type="title"/>
          </p:nvPr>
        </p:nvSpPr>
        <p:spPr/>
        <p:txBody>
          <a:bodyPr/>
          <a:lstStyle/>
          <a:p>
            <a:pPr eaLnBrk="1" hangingPunct="1"/>
            <a:r>
              <a:rPr lang="tr-TR" sz="3200" smtClean="0"/>
              <a:t>Değerlendirme</a:t>
            </a:r>
            <a:r>
              <a:rPr lang="en-US" sz="3200" smtClean="0"/>
              <a:t> </a:t>
            </a:r>
            <a:r>
              <a:rPr lang="tr-TR" sz="3200" smtClean="0"/>
              <a:t>Kriterleri</a:t>
            </a:r>
            <a:r>
              <a:rPr lang="en-US" sz="3200" smtClean="0"/>
              <a:t> : </a:t>
            </a:r>
            <a:r>
              <a:rPr lang="tr-TR" sz="3200" smtClean="0"/>
              <a:t>Okunabilirlik</a:t>
            </a:r>
            <a:endParaRPr lang="en-US" sz="320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smtClean="0"/>
              <a:t>Bölüm 1 </a:t>
            </a:r>
            <a:r>
              <a:rPr lang="tr-TR" smtClean="0"/>
              <a:t>Konular</a:t>
            </a:r>
            <a:endParaRPr lang="en-US" smtClean="0"/>
          </a:p>
        </p:txBody>
      </p:sp>
      <p:sp>
        <p:nvSpPr>
          <p:cNvPr id="4101" name="Rectangle 3"/>
          <p:cNvSpPr>
            <a:spLocks noGrp="1" noChangeArrowheads="1"/>
          </p:cNvSpPr>
          <p:nvPr>
            <p:ph type="body" idx="1"/>
          </p:nvPr>
        </p:nvSpPr>
        <p:spPr/>
        <p:txBody>
          <a:bodyPr/>
          <a:lstStyle/>
          <a:p>
            <a:pPr marL="533400" indent="-533400" eaLnBrk="1" hangingPunct="1">
              <a:lnSpc>
                <a:spcPct val="90000"/>
              </a:lnSpc>
              <a:buFontTx/>
              <a:buAutoNum type="arabicPeriod"/>
            </a:pPr>
            <a:r>
              <a:rPr lang="en-US" smtClean="0"/>
              <a:t>Program</a:t>
            </a:r>
            <a:r>
              <a:rPr lang="tr-TR" smtClean="0"/>
              <a:t>lama Dilleri Kavramlarını Öğrenmenin</a:t>
            </a:r>
            <a:r>
              <a:rPr lang="en-US" smtClean="0"/>
              <a:t> </a:t>
            </a:r>
            <a:r>
              <a:rPr lang="tr-TR" smtClean="0"/>
              <a:t>Nedenleri</a:t>
            </a:r>
            <a:endParaRPr lang="en-US" smtClean="0"/>
          </a:p>
          <a:p>
            <a:pPr marL="533400" indent="-533400" eaLnBrk="1" hangingPunct="1">
              <a:lnSpc>
                <a:spcPct val="90000"/>
              </a:lnSpc>
              <a:buFontTx/>
              <a:buAutoNum type="arabicPeriod"/>
            </a:pPr>
            <a:r>
              <a:rPr lang="en-US" smtClean="0"/>
              <a:t>Program</a:t>
            </a:r>
            <a:r>
              <a:rPr lang="tr-TR" smtClean="0"/>
              <a:t>lama Alanları</a:t>
            </a:r>
            <a:endParaRPr lang="en-US" smtClean="0"/>
          </a:p>
          <a:p>
            <a:pPr marL="533400" indent="-533400" eaLnBrk="1" hangingPunct="1">
              <a:lnSpc>
                <a:spcPct val="90000"/>
              </a:lnSpc>
              <a:buFontTx/>
              <a:buAutoNum type="arabicPeriod"/>
            </a:pPr>
            <a:r>
              <a:rPr lang="tr-TR" smtClean="0"/>
              <a:t>Dil</a:t>
            </a:r>
            <a:r>
              <a:rPr lang="en-US" smtClean="0"/>
              <a:t> </a:t>
            </a:r>
            <a:r>
              <a:rPr lang="tr-TR" smtClean="0"/>
              <a:t>Değerlendirme</a:t>
            </a:r>
            <a:r>
              <a:rPr lang="en-US" smtClean="0"/>
              <a:t> </a:t>
            </a:r>
            <a:r>
              <a:rPr lang="tr-TR" smtClean="0"/>
              <a:t>Kriterleri</a:t>
            </a:r>
            <a:endParaRPr lang="en-US" smtClean="0"/>
          </a:p>
          <a:p>
            <a:pPr marL="533400" indent="-533400" eaLnBrk="1" hangingPunct="1">
              <a:lnSpc>
                <a:spcPct val="90000"/>
              </a:lnSpc>
              <a:buFontTx/>
              <a:buAutoNum type="arabicPeriod"/>
            </a:pPr>
            <a:r>
              <a:rPr lang="tr-TR" smtClean="0"/>
              <a:t>Dil Tasarımını Etkileyen Faktörler</a:t>
            </a:r>
            <a:endParaRPr lang="en-US" smtClean="0"/>
          </a:p>
          <a:p>
            <a:pPr marL="533400" indent="-533400" eaLnBrk="1" hangingPunct="1">
              <a:lnSpc>
                <a:spcPct val="90000"/>
              </a:lnSpc>
              <a:buFontTx/>
              <a:buAutoNum type="arabicPeriod"/>
            </a:pPr>
            <a:r>
              <a:rPr lang="tr-TR" smtClean="0"/>
              <a:t>Dil Kategorileri</a:t>
            </a:r>
            <a:endParaRPr lang="en-US" smtClean="0"/>
          </a:p>
          <a:p>
            <a:pPr marL="533400" indent="-533400" eaLnBrk="1" hangingPunct="1">
              <a:lnSpc>
                <a:spcPct val="90000"/>
              </a:lnSpc>
              <a:buFontTx/>
              <a:buAutoNum type="arabicPeriod"/>
            </a:pPr>
            <a:r>
              <a:rPr lang="tr-TR" smtClean="0"/>
              <a:t>Dil Tasarımında Verilen Ödünler (</a:t>
            </a:r>
            <a:r>
              <a:rPr lang="en-US" smtClean="0"/>
              <a:t>Trade-Offs</a:t>
            </a:r>
            <a:r>
              <a:rPr lang="tr-TR" smtClean="0"/>
              <a:t>)</a:t>
            </a:r>
            <a:endParaRPr lang="en-US" smtClean="0"/>
          </a:p>
          <a:p>
            <a:pPr marL="533400" indent="-533400" eaLnBrk="1" hangingPunct="1">
              <a:lnSpc>
                <a:spcPct val="90000"/>
              </a:lnSpc>
              <a:buFontTx/>
              <a:buAutoNum type="arabicPeriod"/>
            </a:pPr>
            <a:r>
              <a:rPr lang="tr-TR" smtClean="0"/>
              <a:t>İ</a:t>
            </a:r>
            <a:r>
              <a:rPr lang="en-US" smtClean="0"/>
              <a:t>mplementa</a:t>
            </a:r>
            <a:r>
              <a:rPr lang="tr-TR" smtClean="0"/>
              <a:t>sy</a:t>
            </a:r>
            <a:r>
              <a:rPr lang="en-US" smtClean="0"/>
              <a:t>on Meto</a:t>
            </a:r>
            <a:r>
              <a:rPr lang="tr-TR" smtClean="0"/>
              <a:t>tları</a:t>
            </a:r>
            <a:endParaRPr lang="en-US" smtClean="0"/>
          </a:p>
          <a:p>
            <a:pPr marL="533400" indent="-533400" eaLnBrk="1" hangingPunct="1">
              <a:lnSpc>
                <a:spcPct val="90000"/>
              </a:lnSpc>
              <a:buFontTx/>
              <a:buAutoNum type="arabicPeriod"/>
            </a:pPr>
            <a:r>
              <a:rPr lang="en-US" smtClean="0"/>
              <a:t>Program</a:t>
            </a:r>
            <a:r>
              <a:rPr lang="tr-TR" smtClean="0"/>
              <a:t>lama</a:t>
            </a:r>
            <a:r>
              <a:rPr lang="en-US" smtClean="0"/>
              <a:t> </a:t>
            </a:r>
            <a:r>
              <a:rPr lang="tr-TR" smtClean="0"/>
              <a:t>Platformları (</a:t>
            </a:r>
            <a:r>
              <a:rPr lang="en-US" smtClean="0"/>
              <a:t>Environments</a:t>
            </a:r>
            <a:r>
              <a:rPr lang="tr-TR" smtClean="0"/>
              <a:t>)</a:t>
            </a:r>
            <a:endParaRPr lang="en-US"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2 İçerik Yer Tutucusu"/>
          <p:cNvSpPr>
            <a:spLocks noGrp="1"/>
          </p:cNvSpPr>
          <p:nvPr>
            <p:ph idx="1"/>
          </p:nvPr>
        </p:nvSpPr>
        <p:spPr/>
        <p:txBody>
          <a:bodyPr/>
          <a:lstStyle/>
          <a:p>
            <a:r>
              <a:rPr lang="tr-TR" smtClean="0"/>
              <a:t>Genel Kolaylık</a:t>
            </a:r>
          </a:p>
          <a:p>
            <a:r>
              <a:rPr lang="tr-TR" smtClean="0"/>
              <a:t>Ortogonallik</a:t>
            </a:r>
          </a:p>
          <a:p>
            <a:r>
              <a:rPr lang="tr-TR" smtClean="0"/>
              <a:t>Kontrol İfadeleri</a:t>
            </a:r>
          </a:p>
          <a:p>
            <a:r>
              <a:rPr lang="tr-TR" smtClean="0"/>
              <a:t>Veri Tipleri ve Veri Yapıları</a:t>
            </a:r>
          </a:p>
          <a:p>
            <a:r>
              <a:rPr lang="tr-TR" smtClean="0"/>
              <a:t>Syntax Tasarımı</a:t>
            </a:r>
          </a:p>
          <a:p>
            <a:endParaRPr lang="tr-TR" smtClean="0"/>
          </a:p>
          <a:p>
            <a:endParaRPr lang="tr-TR" smtClean="0"/>
          </a:p>
        </p:txBody>
      </p:sp>
      <p:sp>
        <p:nvSpPr>
          <p:cNvPr id="22533" name="Rectangle 2"/>
          <p:cNvSpPr>
            <a:spLocks noGrp="1" noChangeArrowheads="1"/>
          </p:cNvSpPr>
          <p:nvPr>
            <p:ph type="title"/>
          </p:nvPr>
        </p:nvSpPr>
        <p:spPr/>
        <p:txBody>
          <a:bodyPr/>
          <a:lstStyle/>
          <a:p>
            <a:pPr eaLnBrk="1" hangingPunct="1"/>
            <a:r>
              <a:rPr lang="tr-TR" sz="3200" smtClean="0"/>
              <a:t>Değerlendirme</a:t>
            </a:r>
            <a:r>
              <a:rPr lang="en-US" sz="3200" smtClean="0"/>
              <a:t> </a:t>
            </a:r>
            <a:r>
              <a:rPr lang="tr-TR" sz="3200" smtClean="0"/>
              <a:t>Kriterleri</a:t>
            </a:r>
            <a:r>
              <a:rPr lang="en-US" sz="3200" smtClean="0"/>
              <a:t> : </a:t>
            </a:r>
            <a:r>
              <a:rPr lang="tr-TR" sz="3200" smtClean="0"/>
              <a:t>Okunabilirlik</a:t>
            </a:r>
            <a:endParaRPr lang="en-US" sz="320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marL="381000" indent="-381000" eaLnBrk="1" hangingPunct="1">
              <a:lnSpc>
                <a:spcPct val="80000"/>
              </a:lnSpc>
            </a:pPr>
            <a:r>
              <a:rPr lang="tr-TR" altLang="en-US" smtClean="0">
                <a:solidFill>
                  <a:srgbClr val="C00000"/>
                </a:solidFill>
              </a:rPr>
              <a:t>	Genel Kolaylık</a:t>
            </a:r>
            <a:endParaRPr lang="en-US" altLang="en-US" smtClean="0">
              <a:solidFill>
                <a:srgbClr val="C00000"/>
              </a:solidFill>
            </a:endParaRPr>
          </a:p>
        </p:txBody>
      </p:sp>
      <p:sp>
        <p:nvSpPr>
          <p:cNvPr id="21509" name="Rectangle 3"/>
          <p:cNvSpPr>
            <a:spLocks noGrp="1" noChangeArrowheads="1"/>
          </p:cNvSpPr>
          <p:nvPr>
            <p:ph type="body" idx="1"/>
          </p:nvPr>
        </p:nvSpPr>
        <p:spPr>
          <a:xfrm>
            <a:off x="152400" y="1295400"/>
            <a:ext cx="8686800" cy="5562600"/>
          </a:xfrm>
        </p:spPr>
        <p:txBody>
          <a:bodyPr/>
          <a:lstStyle/>
          <a:p>
            <a:pPr marL="800100" lvl="1" indent="-342900" eaLnBrk="1" hangingPunct="1">
              <a:lnSpc>
                <a:spcPct val="80000"/>
              </a:lnSpc>
              <a:defRPr/>
            </a:pPr>
            <a:r>
              <a:rPr lang="tr-TR" altLang="en-US" sz="1800" dirty="0" smtClean="0"/>
              <a:t>Çok sayıda basit yapıdan oluşan bir dilin okunabilirliği az sayıda olandan daha azdır. </a:t>
            </a:r>
          </a:p>
          <a:p>
            <a:pPr marL="800100" lvl="1" indent="-342900" eaLnBrk="1" hangingPunct="1">
              <a:lnSpc>
                <a:spcPct val="80000"/>
              </a:lnSpc>
              <a:defRPr/>
            </a:pPr>
            <a:r>
              <a:rPr lang="tr-TR" altLang="en-US" sz="1800" dirty="0" smtClean="0"/>
              <a:t>Yönetimi kolay kullanışlı nitelikler (</a:t>
            </a:r>
            <a:r>
              <a:rPr lang="tr-TR" altLang="en-US" sz="1800" dirty="0" err="1" smtClean="0"/>
              <a:t>features</a:t>
            </a:r>
            <a:r>
              <a:rPr lang="tr-TR" altLang="en-US" sz="1800" dirty="0" smtClean="0"/>
              <a:t>) ve yapılar (</a:t>
            </a:r>
            <a:r>
              <a:rPr lang="tr-TR" altLang="en-US" sz="1800" dirty="0" err="1" smtClean="0"/>
              <a:t>constructs</a:t>
            </a:r>
            <a:r>
              <a:rPr lang="tr-TR" altLang="en-US" sz="1800" dirty="0" smtClean="0"/>
              <a:t>) kümesi bulunması </a:t>
            </a:r>
            <a:r>
              <a:rPr lang="tr-TR" altLang="en-US" sz="1800" b="1" dirty="0" smtClean="0"/>
              <a:t>genel kolaylığı arttırır.</a:t>
            </a:r>
            <a:endParaRPr lang="en-US" altLang="en-US" sz="1800" b="1" dirty="0" smtClean="0"/>
          </a:p>
          <a:p>
            <a:pPr marL="800100" lvl="1" indent="-342900" eaLnBrk="1" hangingPunct="1">
              <a:lnSpc>
                <a:spcPct val="80000"/>
              </a:lnSpc>
              <a:defRPr/>
            </a:pPr>
            <a:r>
              <a:rPr lang="tr-TR" altLang="en-US" sz="1800" dirty="0" smtClean="0"/>
              <a:t>Özellik çokluğu (</a:t>
            </a:r>
            <a:r>
              <a:rPr lang="en-US" altLang="en-US" sz="1800" dirty="0" smtClean="0"/>
              <a:t>feature multiplicity</a:t>
            </a:r>
            <a:r>
              <a:rPr lang="tr-TR" altLang="en-US" sz="1800" dirty="0" smtClean="0"/>
              <a:t>) </a:t>
            </a:r>
            <a:r>
              <a:rPr lang="en-US" altLang="en-US" sz="1800" dirty="0" smtClean="0"/>
              <a:t>(</a:t>
            </a:r>
            <a:r>
              <a:rPr lang="tr-TR" altLang="en-US" sz="1800" dirty="0" smtClean="0"/>
              <a:t>aynı işi yapmanın birkaç tane yolu olması</a:t>
            </a:r>
            <a:r>
              <a:rPr lang="en-US" altLang="en-US" sz="1800" dirty="0" smtClean="0"/>
              <a:t>)</a:t>
            </a:r>
            <a:r>
              <a:rPr lang="tr-TR" altLang="en-US" sz="1800" dirty="0" smtClean="0"/>
              <a:t> istenmez</a:t>
            </a:r>
            <a:endParaRPr lang="tr-TR" altLang="en-US" sz="1800" dirty="0"/>
          </a:p>
          <a:p>
            <a:pPr marL="457200" lvl="1" indent="0" eaLnBrk="1" hangingPunct="1">
              <a:lnSpc>
                <a:spcPct val="80000"/>
              </a:lnSpc>
              <a:buFontTx/>
              <a:buNone/>
              <a:defRPr/>
            </a:pPr>
            <a:endParaRPr lang="tr-TR" altLang="en-US" sz="1800" dirty="0" smtClean="0"/>
          </a:p>
          <a:p>
            <a:pPr marL="457200" lvl="1" indent="0" eaLnBrk="1" hangingPunct="1">
              <a:lnSpc>
                <a:spcPct val="80000"/>
              </a:lnSpc>
              <a:buFontTx/>
              <a:buNone/>
              <a:defRPr/>
            </a:pPr>
            <a:r>
              <a:rPr lang="tr-TR" altLang="en-US" sz="1800" dirty="0" smtClean="0"/>
              <a:t>Örneğin </a:t>
            </a:r>
            <a:r>
              <a:rPr lang="tr-TR" altLang="en-US" sz="1800" dirty="0" err="1" smtClean="0"/>
              <a:t>JAVA’da</a:t>
            </a:r>
            <a:r>
              <a:rPr lang="tr-TR" altLang="en-US" sz="1800" dirty="0" smtClean="0"/>
              <a:t> bir değişkenin değerini 1(bir) artırmak istersek:</a:t>
            </a:r>
          </a:p>
          <a:p>
            <a:pPr marL="457200" lvl="1" indent="0" eaLnBrk="1" hangingPunct="1">
              <a:lnSpc>
                <a:spcPct val="80000"/>
              </a:lnSpc>
              <a:buFontTx/>
              <a:buNone/>
              <a:defRPr/>
            </a:pPr>
            <a:endParaRPr lang="tr-TR" altLang="en-US" sz="1800" dirty="0" smtClean="0"/>
          </a:p>
          <a:p>
            <a:pPr marL="857250" lvl="2" indent="0" eaLnBrk="1" hangingPunct="1">
              <a:lnSpc>
                <a:spcPct val="80000"/>
              </a:lnSpc>
              <a:buFontTx/>
              <a:buNone/>
              <a:defRPr/>
            </a:pPr>
            <a:r>
              <a:rPr lang="tr-TR" altLang="en-US" sz="1800" b="1" dirty="0" err="1" smtClean="0">
                <a:solidFill>
                  <a:srgbClr val="C00000"/>
                </a:solidFill>
                <a:latin typeface="Courier New" pitchFamily="49" charset="0"/>
                <a:cs typeface="Courier New" pitchFamily="49" charset="0"/>
              </a:rPr>
              <a:t>Count</a:t>
            </a:r>
            <a:r>
              <a:rPr lang="tr-TR" altLang="en-US" sz="1800" b="1" dirty="0" smtClean="0">
                <a:solidFill>
                  <a:srgbClr val="C00000"/>
                </a:solidFill>
                <a:latin typeface="Courier New" pitchFamily="49" charset="0"/>
                <a:cs typeface="Courier New" pitchFamily="49" charset="0"/>
              </a:rPr>
              <a:t>=Count+1</a:t>
            </a:r>
          </a:p>
          <a:p>
            <a:pPr marL="857250" lvl="2" indent="0" eaLnBrk="1" hangingPunct="1">
              <a:lnSpc>
                <a:spcPct val="80000"/>
              </a:lnSpc>
              <a:buFontTx/>
              <a:buNone/>
              <a:defRPr/>
            </a:pPr>
            <a:r>
              <a:rPr lang="tr-TR" altLang="en-US" sz="1800" b="1" dirty="0" err="1" smtClean="0">
                <a:solidFill>
                  <a:srgbClr val="C00000"/>
                </a:solidFill>
                <a:latin typeface="Courier New" pitchFamily="49" charset="0"/>
                <a:cs typeface="Courier New" pitchFamily="49" charset="0"/>
              </a:rPr>
              <a:t>Count</a:t>
            </a:r>
            <a:r>
              <a:rPr lang="tr-TR" altLang="en-US" sz="1800" b="1" dirty="0" smtClean="0">
                <a:solidFill>
                  <a:srgbClr val="C00000"/>
                </a:solidFill>
                <a:latin typeface="Courier New" pitchFamily="49" charset="0"/>
                <a:cs typeface="Courier New" pitchFamily="49" charset="0"/>
              </a:rPr>
              <a:t>+=1</a:t>
            </a:r>
          </a:p>
          <a:p>
            <a:pPr marL="857250" lvl="2" indent="0" eaLnBrk="1" hangingPunct="1">
              <a:lnSpc>
                <a:spcPct val="80000"/>
              </a:lnSpc>
              <a:buFontTx/>
              <a:buNone/>
              <a:defRPr/>
            </a:pPr>
            <a:r>
              <a:rPr lang="tr-TR" altLang="en-US" sz="1800" b="1" dirty="0" err="1" smtClean="0">
                <a:solidFill>
                  <a:srgbClr val="C00000"/>
                </a:solidFill>
                <a:latin typeface="Courier New" pitchFamily="49" charset="0"/>
                <a:cs typeface="Courier New" pitchFamily="49" charset="0"/>
              </a:rPr>
              <a:t>Count</a:t>
            </a:r>
            <a:r>
              <a:rPr lang="tr-TR" altLang="en-US" sz="1800" b="1" dirty="0" smtClean="0">
                <a:solidFill>
                  <a:srgbClr val="C00000"/>
                </a:solidFill>
                <a:latin typeface="Courier New" pitchFamily="49" charset="0"/>
                <a:cs typeface="Courier New" pitchFamily="49" charset="0"/>
              </a:rPr>
              <a:t>++</a:t>
            </a:r>
          </a:p>
          <a:p>
            <a:pPr marL="857250" lvl="2" indent="0" eaLnBrk="1" hangingPunct="1">
              <a:lnSpc>
                <a:spcPct val="80000"/>
              </a:lnSpc>
              <a:buFontTx/>
              <a:buNone/>
              <a:defRPr/>
            </a:pPr>
            <a:r>
              <a:rPr lang="tr-TR" altLang="en-US" sz="1800" b="1" dirty="0" smtClean="0">
                <a:solidFill>
                  <a:srgbClr val="C00000"/>
                </a:solidFill>
                <a:latin typeface="Courier New" pitchFamily="49" charset="0"/>
                <a:cs typeface="Courier New" pitchFamily="49" charset="0"/>
              </a:rPr>
              <a:t>++</a:t>
            </a:r>
            <a:r>
              <a:rPr lang="tr-TR" altLang="en-US" sz="1800" b="1" dirty="0" err="1">
                <a:solidFill>
                  <a:srgbClr val="C00000"/>
                </a:solidFill>
                <a:latin typeface="Courier New" pitchFamily="49" charset="0"/>
                <a:cs typeface="Courier New" pitchFamily="49" charset="0"/>
              </a:rPr>
              <a:t>C</a:t>
            </a:r>
            <a:r>
              <a:rPr lang="tr-TR" altLang="en-US" sz="1800" b="1" dirty="0" err="1" smtClean="0">
                <a:solidFill>
                  <a:srgbClr val="C00000"/>
                </a:solidFill>
                <a:latin typeface="Courier New" pitchFamily="49" charset="0"/>
                <a:cs typeface="Courier New" pitchFamily="49" charset="0"/>
              </a:rPr>
              <a:t>ount</a:t>
            </a:r>
            <a:r>
              <a:rPr lang="tr-TR" altLang="en-US" sz="1800" b="1" dirty="0" smtClean="0">
                <a:solidFill>
                  <a:srgbClr val="C00000"/>
                </a:solidFill>
                <a:latin typeface="Courier New" pitchFamily="49" charset="0"/>
                <a:cs typeface="Courier New" pitchFamily="49" charset="0"/>
              </a:rPr>
              <a:t> </a:t>
            </a:r>
          </a:p>
          <a:p>
            <a:pPr marL="457200" lvl="1" indent="0" eaLnBrk="1" hangingPunct="1">
              <a:lnSpc>
                <a:spcPct val="80000"/>
              </a:lnSpc>
              <a:buFontTx/>
              <a:buNone/>
              <a:defRPr/>
            </a:pPr>
            <a:endParaRPr lang="tr-TR" altLang="en-US" sz="1800" dirty="0" smtClean="0">
              <a:solidFill>
                <a:schemeClr val="tx1">
                  <a:lumMod val="95000"/>
                  <a:lumOff val="5000"/>
                </a:schemeClr>
              </a:solidFill>
            </a:endParaRPr>
          </a:p>
          <a:p>
            <a:pPr marL="457200" lvl="1" indent="0" eaLnBrk="1" hangingPunct="1">
              <a:lnSpc>
                <a:spcPct val="80000"/>
              </a:lnSpc>
              <a:buFontTx/>
              <a:buNone/>
              <a:defRPr/>
            </a:pPr>
            <a:r>
              <a:rPr lang="tr-TR" altLang="en-US" sz="1800" dirty="0" smtClean="0">
                <a:solidFill>
                  <a:schemeClr val="tx1">
                    <a:lumMod val="95000"/>
                    <a:lumOff val="5000"/>
                  </a:schemeClr>
                </a:solidFill>
              </a:rPr>
              <a:t>Yukarıdaki ifadeler birebir aynı değildir. Fakat yalnız kullanıldıklarında aynı anlama gelirler.</a:t>
            </a:r>
          </a:p>
          <a:p>
            <a:pPr marL="457200" lvl="1" indent="0" eaLnBrk="1" hangingPunct="1">
              <a:lnSpc>
                <a:spcPct val="80000"/>
              </a:lnSpc>
              <a:buFontTx/>
              <a:buNone/>
              <a:defRPr/>
            </a:pPr>
            <a:endParaRPr lang="tr-TR" altLang="en-US" sz="1800" dirty="0" smtClean="0">
              <a:solidFill>
                <a:schemeClr val="tx1">
                  <a:lumMod val="95000"/>
                  <a:lumOff val="5000"/>
                </a:schemeClr>
              </a:solidFill>
            </a:endParaRPr>
          </a:p>
          <a:p>
            <a:pPr marL="800100" lvl="1" indent="-342900" eaLnBrk="1" hangingPunct="1">
              <a:lnSpc>
                <a:spcPct val="80000"/>
              </a:lnSpc>
              <a:defRPr/>
            </a:pPr>
            <a:r>
              <a:rPr lang="en-US" altLang="en-US" sz="1800" dirty="0" err="1" smtClean="0"/>
              <a:t>Aynı</a:t>
            </a:r>
            <a:r>
              <a:rPr lang="en-US" altLang="en-US" sz="1800" dirty="0" smtClean="0"/>
              <a:t> </a:t>
            </a:r>
            <a:r>
              <a:rPr lang="en-US" altLang="en-US" sz="1800" dirty="0" err="1" smtClean="0"/>
              <a:t>operasyonlar</a:t>
            </a:r>
            <a:r>
              <a:rPr lang="en-US" altLang="en-US" sz="1800" dirty="0" smtClean="0"/>
              <a:t> </a:t>
            </a:r>
            <a:r>
              <a:rPr lang="en-US" altLang="en-US" sz="1800" dirty="0" err="1" smtClean="0"/>
              <a:t>için</a:t>
            </a:r>
            <a:r>
              <a:rPr lang="en-US" altLang="en-US" sz="1800" dirty="0" smtClean="0"/>
              <a:t> </a:t>
            </a:r>
            <a:r>
              <a:rPr lang="en-US" altLang="en-US" sz="1800" dirty="0" err="1" smtClean="0"/>
              <a:t>farklı</a:t>
            </a:r>
            <a:r>
              <a:rPr lang="en-US" altLang="en-US" sz="1800" dirty="0" smtClean="0"/>
              <a:t> </a:t>
            </a:r>
            <a:r>
              <a:rPr lang="en-US" altLang="en-US" sz="1800" dirty="0" err="1" smtClean="0"/>
              <a:t>farklı</a:t>
            </a:r>
            <a:r>
              <a:rPr lang="en-US" altLang="en-US" sz="1800" dirty="0" smtClean="0"/>
              <a:t> </a:t>
            </a:r>
            <a:r>
              <a:rPr lang="en-US" altLang="en-US" sz="1800" dirty="0" err="1" smtClean="0"/>
              <a:t>özelliklerin/yapıların</a:t>
            </a:r>
            <a:r>
              <a:rPr lang="en-US" altLang="en-US" sz="1800" dirty="0" smtClean="0"/>
              <a:t> </a:t>
            </a:r>
            <a:r>
              <a:rPr lang="en-US" altLang="en-US" sz="1800" dirty="0" err="1" smtClean="0"/>
              <a:t>bulunmaması</a:t>
            </a:r>
            <a:r>
              <a:rPr lang="tr-TR" altLang="en-US" sz="1800" dirty="0" smtClean="0"/>
              <a:t> </a:t>
            </a:r>
            <a:r>
              <a:rPr lang="tr-TR" altLang="en-US" sz="1800" b="1" dirty="0" smtClean="0"/>
              <a:t>genel kolaylığı arttırır.</a:t>
            </a:r>
            <a:endParaRPr lang="en-US" altLang="en-US" sz="1800" b="1" dirty="0" smtClean="0"/>
          </a:p>
          <a:p>
            <a:pPr marL="457200" lvl="1" indent="0" eaLnBrk="1" hangingPunct="1">
              <a:lnSpc>
                <a:spcPct val="80000"/>
              </a:lnSpc>
              <a:buFontTx/>
              <a:buNone/>
              <a:defRPr/>
            </a:pPr>
            <a:endParaRPr lang="en-US" altLang="en-US" sz="1800" dirty="0" smtClean="0">
              <a:solidFill>
                <a:schemeClr val="tx1">
                  <a:lumMod val="95000"/>
                  <a:lumOff val="5000"/>
                </a:schemeClr>
              </a:solidFill>
            </a:endParaRP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Başlık 1"/>
          <p:cNvSpPr>
            <a:spLocks noGrp="1"/>
          </p:cNvSpPr>
          <p:nvPr>
            <p:ph type="title"/>
          </p:nvPr>
        </p:nvSpPr>
        <p:spPr/>
        <p:txBody>
          <a:bodyPr/>
          <a:lstStyle/>
          <a:p>
            <a:pPr marL="381000" indent="-381000" eaLnBrk="1" hangingPunct="1">
              <a:lnSpc>
                <a:spcPct val="80000"/>
              </a:lnSpc>
            </a:pPr>
            <a:r>
              <a:rPr lang="tr-TR" altLang="en-US" dirty="0" smtClean="0">
                <a:solidFill>
                  <a:srgbClr val="C00000"/>
                </a:solidFill>
              </a:rPr>
              <a:t>	Genel Kolaylık</a:t>
            </a:r>
            <a:endParaRPr lang="en-US" altLang="en-US" dirty="0" smtClean="0">
              <a:solidFill>
                <a:srgbClr val="C00000"/>
              </a:solidFill>
            </a:endParaRPr>
          </a:p>
        </p:txBody>
      </p:sp>
      <p:sp>
        <p:nvSpPr>
          <p:cNvPr id="3" name="İçerik Yer Tutucusu 2"/>
          <p:cNvSpPr>
            <a:spLocks noGrp="1"/>
          </p:cNvSpPr>
          <p:nvPr>
            <p:ph idx="1"/>
          </p:nvPr>
        </p:nvSpPr>
        <p:spPr>
          <a:xfrm>
            <a:off x="304800" y="1600200"/>
            <a:ext cx="8458200" cy="4572000"/>
          </a:xfrm>
        </p:spPr>
        <p:txBody>
          <a:bodyPr/>
          <a:lstStyle/>
          <a:p>
            <a:pPr marL="800100" lvl="1" indent="-342900" eaLnBrk="1" hangingPunct="1">
              <a:lnSpc>
                <a:spcPct val="80000"/>
              </a:lnSpc>
              <a:defRPr/>
            </a:pPr>
            <a:r>
              <a:rPr lang="en-US" altLang="en-US" sz="1800" dirty="0" smtClean="0"/>
              <a:t>M</a:t>
            </a:r>
            <a:r>
              <a:rPr lang="tr-TR" altLang="en-US" sz="1800" dirty="0" err="1" smtClean="0"/>
              <a:t>inimum</a:t>
            </a:r>
            <a:r>
              <a:rPr lang="en-US" altLang="en-US" sz="1800" dirty="0" smtClean="0"/>
              <a:t> </a:t>
            </a:r>
            <a:r>
              <a:rPr lang="tr-TR" altLang="en-US" sz="1800" dirty="0" smtClean="0"/>
              <a:t>operatör aşırı yükleme (</a:t>
            </a:r>
            <a:r>
              <a:rPr lang="en-US" altLang="en-US" sz="1800" dirty="0" smtClean="0"/>
              <a:t>operator overloading</a:t>
            </a:r>
            <a:r>
              <a:rPr lang="tr-TR" altLang="en-US" sz="1800" dirty="0" smtClean="0"/>
              <a:t>)</a:t>
            </a:r>
            <a:endParaRPr lang="en-US" altLang="en-US" sz="1800" dirty="0" smtClean="0"/>
          </a:p>
          <a:p>
            <a:pPr marL="381000" lvl="1" indent="-381000" eaLnBrk="1" hangingPunct="1">
              <a:lnSpc>
                <a:spcPct val="80000"/>
              </a:lnSpc>
              <a:buFontTx/>
              <a:buNone/>
              <a:defRPr/>
            </a:pPr>
            <a:r>
              <a:rPr lang="tr-TR" sz="1800" dirty="0" smtClean="0"/>
              <a:t>	Örneğin + operatörü birden fazla işlem için atanmış olabilir. Örneğin tamsayılarda toplama, reel sayılarda toplama, matrislerde toplama gibi. Bu özellik, operatör sayısını azalttığı için avantajlı bir durum olarak görülse de bazen programın okunabilirliğini azaltmaktadır. Bir dizideki tüm elemanların toplamı için + operatörünün programcı tarafından atandığını varsayalım. Bu programı okuyan bir kişi + operatörünün ne amaçla kullanıldığı hakkında şüpheye düşecektir. Bu da okunabilirliği azaltır. Operatör yüklemelerinin en az seviyede olması </a:t>
            </a:r>
            <a:r>
              <a:rPr lang="tr-TR" altLang="en-US" sz="1800" b="1" dirty="0" smtClean="0"/>
              <a:t>genel kolaylığı arttırır.</a:t>
            </a:r>
            <a:endParaRPr lang="en-US" altLang="en-US" sz="1800" b="1" dirty="0" smtClean="0"/>
          </a:p>
          <a:p>
            <a:pPr marL="381000" indent="-381000" eaLnBrk="1" hangingPunct="1">
              <a:lnSpc>
                <a:spcPct val="80000"/>
              </a:lnSpc>
              <a:defRPr/>
            </a:pPr>
            <a:endParaRPr lang="en-US" sz="1800" dirty="0" smtClean="0"/>
          </a:p>
          <a:p>
            <a:pPr>
              <a:defRPr/>
            </a:pPr>
            <a:r>
              <a:rPr lang="tr-TR" dirty="0" smtClean="0">
                <a:solidFill>
                  <a:srgbClr val="C00000"/>
                </a:solidFill>
              </a:rPr>
              <a:t>SONUÇ OLARAK: BASİTLİK, OKUNABİLİRLİĞİ ARTIRIR AMA ÇOK FAZLA BASİTLİK TE TERSİ ETKİ YAPABİLİR. ÖRNEĞİN ASSEMBLER DİLİ EN BASİT DİL OLMASINA RAĞMEN OKUNABİLİRLİĞİ EN UYGUN DİL DEĞİLDİR.</a:t>
            </a:r>
            <a:endParaRPr lang="tr-TR" dirty="0">
              <a:solidFill>
                <a:srgbClr val="C00000"/>
              </a:solidFill>
            </a:endParaRP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2 İçerik Yer Tutucusu"/>
          <p:cNvSpPr>
            <a:spLocks noGrp="1"/>
          </p:cNvSpPr>
          <p:nvPr>
            <p:ph idx="1"/>
          </p:nvPr>
        </p:nvSpPr>
        <p:spPr/>
        <p:txBody>
          <a:bodyPr/>
          <a:lstStyle/>
          <a:p>
            <a:r>
              <a:rPr lang="tr-TR" smtClean="0"/>
              <a:t>Yönetimi kolay özellikler/yapılar bulunması</a:t>
            </a:r>
          </a:p>
          <a:p>
            <a:pPr marL="342900" lvl="1" indent="-342900">
              <a:buFontTx/>
              <a:buChar char="•"/>
            </a:pPr>
            <a:r>
              <a:rPr lang="tr-TR" sz="2800" smtClean="0"/>
              <a:t>Aynı operasyonlar için farklı farklı özelliklerin/yapıların bulunmaması </a:t>
            </a:r>
          </a:p>
          <a:p>
            <a:pPr marL="742950" lvl="2" indent="-342900"/>
            <a:r>
              <a:rPr lang="tr-TR" altLang="en-US" sz="2500" smtClean="0"/>
              <a:t>Özellik çeşitliliğinin </a:t>
            </a:r>
            <a:r>
              <a:rPr lang="tr-TR" sz="2500" smtClean="0"/>
              <a:t>(</a:t>
            </a:r>
            <a:r>
              <a:rPr lang="en-US" altLang="en-US" sz="2500" smtClean="0"/>
              <a:t>feature multiplicity</a:t>
            </a:r>
            <a:r>
              <a:rPr lang="tr-TR" altLang="en-US" sz="2500" smtClean="0"/>
              <a:t>) (Aynı işi yapmanın birkaç tane yolu olması) minimum seviyede tutulması</a:t>
            </a:r>
            <a:endParaRPr lang="tr-TR" sz="2500" smtClean="0"/>
          </a:p>
          <a:p>
            <a:r>
              <a:rPr lang="tr-TR" smtClean="0"/>
              <a:t>Operatör yüklemelerinin (</a:t>
            </a:r>
            <a:r>
              <a:rPr lang="tr-TR" altLang="en-US" smtClean="0"/>
              <a:t>Aşırı işlem yüklenmesinin </a:t>
            </a:r>
            <a:r>
              <a:rPr lang="tr-TR" smtClean="0"/>
              <a:t>) en az seviyede olması</a:t>
            </a:r>
          </a:p>
          <a:p>
            <a:endParaRPr lang="tr-TR" smtClean="0"/>
          </a:p>
        </p:txBody>
      </p:sp>
      <p:sp>
        <p:nvSpPr>
          <p:cNvPr id="25605" name="Rectangle 2"/>
          <p:cNvSpPr>
            <a:spLocks noGrp="1" noChangeArrowheads="1"/>
          </p:cNvSpPr>
          <p:nvPr>
            <p:ph type="title"/>
          </p:nvPr>
        </p:nvSpPr>
        <p:spPr/>
        <p:txBody>
          <a:bodyPr/>
          <a:lstStyle/>
          <a:p>
            <a:pPr marL="381000" indent="-381000" eaLnBrk="1" hangingPunct="1">
              <a:lnSpc>
                <a:spcPct val="80000"/>
              </a:lnSpc>
            </a:pPr>
            <a:r>
              <a:rPr lang="tr-TR" altLang="en-US" dirty="0" smtClean="0">
                <a:solidFill>
                  <a:srgbClr val="C00000"/>
                </a:solidFill>
              </a:rPr>
              <a:t>	Genel Kolaylık (Özet)</a:t>
            </a:r>
            <a:endParaRPr lang="en-US" altLang="en-US" dirty="0" smtClean="0">
              <a:solidFill>
                <a:srgbClr val="C00000"/>
              </a:solidFill>
            </a:endParaRP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Başlık 1"/>
          <p:cNvSpPr>
            <a:spLocks noGrp="1"/>
          </p:cNvSpPr>
          <p:nvPr>
            <p:ph type="title"/>
          </p:nvPr>
        </p:nvSpPr>
        <p:spPr/>
        <p:txBody>
          <a:bodyPr/>
          <a:lstStyle/>
          <a:p>
            <a:r>
              <a:rPr lang="en-US" altLang="en-US" smtClean="0">
                <a:solidFill>
                  <a:srgbClr val="C00000"/>
                </a:solidFill>
              </a:rPr>
              <a:t>O</a:t>
            </a:r>
            <a:r>
              <a:rPr lang="tr-TR" altLang="en-US" smtClean="0">
                <a:solidFill>
                  <a:srgbClr val="C00000"/>
                </a:solidFill>
              </a:rPr>
              <a:t>rtog</a:t>
            </a:r>
            <a:r>
              <a:rPr lang="en-US" altLang="en-US" smtClean="0">
                <a:solidFill>
                  <a:srgbClr val="C00000"/>
                </a:solidFill>
              </a:rPr>
              <a:t>o</a:t>
            </a:r>
            <a:r>
              <a:rPr lang="tr-TR" altLang="en-US" smtClean="0">
                <a:solidFill>
                  <a:srgbClr val="C00000"/>
                </a:solidFill>
              </a:rPr>
              <a:t>nallik (</a:t>
            </a:r>
            <a:r>
              <a:rPr lang="en-US" altLang="en-US" smtClean="0">
                <a:solidFill>
                  <a:srgbClr val="C00000"/>
                </a:solidFill>
              </a:rPr>
              <a:t>Orthogonality</a:t>
            </a:r>
            <a:r>
              <a:rPr lang="tr-TR" altLang="en-US" smtClean="0">
                <a:solidFill>
                  <a:srgbClr val="C00000"/>
                </a:solidFill>
              </a:rPr>
              <a:t>)</a:t>
            </a:r>
            <a:r>
              <a:rPr lang="en-US" altLang="en-US" smtClean="0">
                <a:solidFill>
                  <a:srgbClr val="C00000"/>
                </a:solidFill>
              </a:rPr>
              <a:t> </a:t>
            </a:r>
            <a:br>
              <a:rPr lang="en-US" altLang="en-US" smtClean="0">
                <a:solidFill>
                  <a:srgbClr val="C00000"/>
                </a:solidFill>
              </a:rPr>
            </a:br>
            <a:endParaRPr lang="tr-TR" smtClean="0">
              <a:solidFill>
                <a:srgbClr val="C00000"/>
              </a:solidFill>
            </a:endParaRPr>
          </a:p>
        </p:txBody>
      </p:sp>
      <p:sp>
        <p:nvSpPr>
          <p:cNvPr id="26627" name="İçerik Yer Tutucusu 2"/>
          <p:cNvSpPr>
            <a:spLocks noGrp="1"/>
          </p:cNvSpPr>
          <p:nvPr>
            <p:ph idx="1"/>
          </p:nvPr>
        </p:nvSpPr>
        <p:spPr>
          <a:xfrm>
            <a:off x="609600" y="1295400"/>
            <a:ext cx="8229600" cy="4800600"/>
          </a:xfrm>
        </p:spPr>
        <p:txBody>
          <a:bodyPr/>
          <a:lstStyle/>
          <a:p>
            <a:pPr marL="381000" indent="-381000" eaLnBrk="1" hangingPunct="1">
              <a:lnSpc>
                <a:spcPct val="80000"/>
              </a:lnSpc>
            </a:pPr>
            <a:r>
              <a:rPr lang="en-US" altLang="en-US" sz="2000" dirty="0" smtClean="0">
                <a:solidFill>
                  <a:srgbClr val="000000"/>
                </a:solidFill>
              </a:rPr>
              <a:t>O</a:t>
            </a:r>
            <a:r>
              <a:rPr lang="tr-TR" altLang="en-US" sz="2000" dirty="0" err="1" smtClean="0">
                <a:solidFill>
                  <a:srgbClr val="000000"/>
                </a:solidFill>
              </a:rPr>
              <a:t>rtog</a:t>
            </a:r>
            <a:r>
              <a:rPr lang="en-US" altLang="en-US" sz="2000" dirty="0" smtClean="0">
                <a:solidFill>
                  <a:srgbClr val="000000"/>
                </a:solidFill>
              </a:rPr>
              <a:t>o</a:t>
            </a:r>
            <a:r>
              <a:rPr lang="tr-TR" altLang="en-US" sz="2000" dirty="0" err="1" smtClean="0">
                <a:solidFill>
                  <a:srgbClr val="000000"/>
                </a:solidFill>
              </a:rPr>
              <a:t>nallik</a:t>
            </a:r>
            <a:r>
              <a:rPr lang="tr-TR" altLang="en-US" sz="2000" dirty="0" smtClean="0">
                <a:solidFill>
                  <a:srgbClr val="000000"/>
                </a:solidFill>
              </a:rPr>
              <a:t> (</a:t>
            </a:r>
            <a:r>
              <a:rPr lang="en-US" altLang="en-US" sz="2000" dirty="0" err="1" smtClean="0">
                <a:solidFill>
                  <a:srgbClr val="000000"/>
                </a:solidFill>
              </a:rPr>
              <a:t>Orthogonality</a:t>
            </a:r>
            <a:r>
              <a:rPr lang="tr-TR" altLang="en-US" sz="2000" dirty="0" smtClean="0">
                <a:solidFill>
                  <a:srgbClr val="000000"/>
                </a:solidFill>
              </a:rPr>
              <a:t>)</a:t>
            </a:r>
            <a:r>
              <a:rPr lang="en-US" altLang="en-US" sz="2000" dirty="0" smtClean="0">
                <a:solidFill>
                  <a:srgbClr val="000000"/>
                </a:solidFill>
              </a:rPr>
              <a:t> </a:t>
            </a:r>
          </a:p>
          <a:p>
            <a:pPr marL="800100" lvl="1" indent="-342900" eaLnBrk="1" hangingPunct="1">
              <a:lnSpc>
                <a:spcPct val="80000"/>
              </a:lnSpc>
            </a:pPr>
            <a:r>
              <a:rPr lang="tr-TR" sz="2000" dirty="0" smtClean="0">
                <a:solidFill>
                  <a:srgbClr val="000000"/>
                </a:solidFill>
              </a:rPr>
              <a:t>Bir programlama dilinin kontrol ve veri yapıları; çok küçük kümeye sahip ilkel yapılar ve bu yapıların çok az yolla birleştirilerek oluşmasına </a:t>
            </a:r>
            <a:r>
              <a:rPr lang="tr-TR" sz="2000" dirty="0" err="1" smtClean="0">
                <a:solidFill>
                  <a:srgbClr val="000000"/>
                </a:solidFill>
              </a:rPr>
              <a:t>ortogonallik</a:t>
            </a:r>
            <a:r>
              <a:rPr lang="tr-TR" sz="2000" dirty="0" smtClean="0">
                <a:solidFill>
                  <a:srgbClr val="000000"/>
                </a:solidFill>
              </a:rPr>
              <a:t> denir. </a:t>
            </a:r>
            <a:endParaRPr lang="tr-TR" sz="2000" dirty="0" smtClean="0">
              <a:solidFill>
                <a:srgbClr val="000000"/>
              </a:solidFill>
            </a:endParaRPr>
          </a:p>
          <a:p>
            <a:pPr marL="1200150" lvl="2" indent="-342900" eaLnBrk="1" hangingPunct="1">
              <a:lnSpc>
                <a:spcPct val="80000"/>
              </a:lnSpc>
            </a:pPr>
            <a:r>
              <a:rPr lang="tr-TR" sz="1700" dirty="0" smtClean="0"/>
              <a:t>Dillerde bulunan özelliklerin birbirine </a:t>
            </a:r>
            <a:r>
              <a:rPr lang="tr-TR" sz="1700" dirty="0" err="1" smtClean="0"/>
              <a:t>ortogonal</a:t>
            </a:r>
            <a:r>
              <a:rPr lang="tr-TR" sz="1700" dirty="0" smtClean="0"/>
              <a:t> olması, yani birbirinden bağımsız olması kast edilir.</a:t>
            </a:r>
            <a:r>
              <a:rPr lang="tr-TR" sz="1500" dirty="0" smtClean="0"/>
              <a:t> </a:t>
            </a:r>
            <a:r>
              <a:rPr lang="tr-TR" sz="1700" dirty="0" smtClean="0"/>
              <a:t>Şayet bir dilde bulunan özellikler arasında </a:t>
            </a:r>
            <a:r>
              <a:rPr lang="tr-TR" sz="1700" dirty="0" smtClean="0"/>
              <a:t>ilişki </a:t>
            </a:r>
            <a:r>
              <a:rPr lang="tr-TR" sz="1700" dirty="0" smtClean="0"/>
              <a:t>bulunmuyorsa, dilin özelliklerinin genişlemiş olduğu düşünülebilir</a:t>
            </a:r>
            <a:r>
              <a:rPr lang="tr-TR" sz="1700" dirty="0" smtClean="0"/>
              <a:t>.</a:t>
            </a:r>
            <a:endParaRPr lang="tr-TR" sz="1700" dirty="0" smtClean="0">
              <a:solidFill>
                <a:srgbClr val="FF0000"/>
              </a:solidFill>
            </a:endParaRPr>
          </a:p>
          <a:p>
            <a:pPr marL="800100" lvl="1" indent="-342900" eaLnBrk="1" hangingPunct="1">
              <a:lnSpc>
                <a:spcPct val="80000"/>
              </a:lnSpc>
            </a:pPr>
            <a:r>
              <a:rPr lang="tr-TR" sz="2000" dirty="0" smtClean="0">
                <a:solidFill>
                  <a:srgbClr val="000000"/>
                </a:solidFill>
              </a:rPr>
              <a:t>Her mümkün kombinasyon kurallara uygundur</a:t>
            </a:r>
          </a:p>
          <a:p>
            <a:pPr marL="800100" lvl="1" indent="-342900" eaLnBrk="1" hangingPunct="1">
              <a:lnSpc>
                <a:spcPct val="80000"/>
              </a:lnSpc>
            </a:pPr>
            <a:r>
              <a:rPr lang="tr-TR" sz="2000" dirty="0" smtClean="0">
                <a:solidFill>
                  <a:srgbClr val="000000"/>
                </a:solidFill>
              </a:rPr>
              <a:t>Örneğin 4 tip ilkel yapı (</a:t>
            </a:r>
            <a:r>
              <a:rPr lang="tr-TR" sz="2000" dirty="0" err="1" smtClean="0">
                <a:solidFill>
                  <a:srgbClr val="000000"/>
                </a:solidFill>
              </a:rPr>
              <a:t>integer</a:t>
            </a:r>
            <a:r>
              <a:rPr lang="tr-TR" sz="2000" dirty="0" smtClean="0">
                <a:solidFill>
                  <a:srgbClr val="000000"/>
                </a:solidFill>
              </a:rPr>
              <a:t>, </a:t>
            </a:r>
            <a:r>
              <a:rPr lang="tr-TR" sz="2000" dirty="0" err="1" smtClean="0">
                <a:solidFill>
                  <a:srgbClr val="000000"/>
                </a:solidFill>
              </a:rPr>
              <a:t>float</a:t>
            </a:r>
            <a:r>
              <a:rPr lang="tr-TR" sz="2000" dirty="0" smtClean="0">
                <a:solidFill>
                  <a:srgbClr val="000000"/>
                </a:solidFill>
              </a:rPr>
              <a:t>, </a:t>
            </a:r>
            <a:r>
              <a:rPr lang="tr-TR" sz="2000" dirty="0" err="1" smtClean="0">
                <a:solidFill>
                  <a:srgbClr val="000000"/>
                </a:solidFill>
              </a:rPr>
              <a:t>char</a:t>
            </a:r>
            <a:r>
              <a:rPr lang="tr-TR" sz="2000" dirty="0" smtClean="0">
                <a:solidFill>
                  <a:srgbClr val="000000"/>
                </a:solidFill>
              </a:rPr>
              <a:t> ve </a:t>
            </a:r>
            <a:r>
              <a:rPr lang="tr-TR" sz="2000" dirty="0" err="1" smtClean="0">
                <a:solidFill>
                  <a:srgbClr val="000000"/>
                </a:solidFill>
              </a:rPr>
              <a:t>double</a:t>
            </a:r>
            <a:r>
              <a:rPr lang="tr-TR" sz="2000" dirty="0" smtClean="0">
                <a:solidFill>
                  <a:srgbClr val="000000"/>
                </a:solidFill>
              </a:rPr>
              <a:t>) ve 2 operatör (</a:t>
            </a:r>
            <a:r>
              <a:rPr lang="tr-TR" sz="2000" dirty="0" err="1" smtClean="0">
                <a:solidFill>
                  <a:srgbClr val="000000"/>
                </a:solidFill>
              </a:rPr>
              <a:t>array</a:t>
            </a:r>
            <a:r>
              <a:rPr lang="tr-TR" sz="2000" dirty="0" smtClean="0">
                <a:solidFill>
                  <a:srgbClr val="000000"/>
                </a:solidFill>
              </a:rPr>
              <a:t> ve </a:t>
            </a:r>
            <a:r>
              <a:rPr lang="tr-TR" sz="2000" dirty="0" err="1" smtClean="0">
                <a:solidFill>
                  <a:srgbClr val="000000"/>
                </a:solidFill>
              </a:rPr>
              <a:t>pointer</a:t>
            </a:r>
            <a:r>
              <a:rPr lang="tr-TR" sz="2000" dirty="0" smtClean="0">
                <a:solidFill>
                  <a:srgbClr val="000000"/>
                </a:solidFill>
              </a:rPr>
              <a:t>) olduğunu varsayalım. Bu 2 operatör kendi kendilerine ve ilkel veri yapılarına uygulanabilirse, çok sayıda veri yapısı elde edilebilir. </a:t>
            </a:r>
          </a:p>
          <a:p>
            <a:pPr marL="1200150" lvl="2" indent="-342900" eaLnBrk="1" hangingPunct="1">
              <a:lnSpc>
                <a:spcPct val="80000"/>
              </a:lnSpc>
            </a:pPr>
            <a:r>
              <a:rPr lang="tr-TR" sz="1700" dirty="0" smtClean="0">
                <a:solidFill>
                  <a:schemeClr val="tx1"/>
                </a:solidFill>
                <a:latin typeface="+mn-lt"/>
              </a:rPr>
              <a:t>Bu durumda bir </a:t>
            </a:r>
            <a:r>
              <a:rPr lang="tr-TR" sz="1700" dirty="0" err="1" smtClean="0">
                <a:solidFill>
                  <a:schemeClr val="tx1"/>
                </a:solidFill>
                <a:latin typeface="+mn-lt"/>
              </a:rPr>
              <a:t>pointer</a:t>
            </a:r>
            <a:r>
              <a:rPr lang="tr-TR" sz="1700" dirty="0" smtClean="0">
                <a:solidFill>
                  <a:schemeClr val="tx1"/>
                </a:solidFill>
                <a:latin typeface="+mn-lt"/>
              </a:rPr>
              <a:t>, </a:t>
            </a:r>
            <a:r>
              <a:rPr lang="tr-TR" sz="1700" dirty="0" err="1" smtClean="0">
                <a:solidFill>
                  <a:schemeClr val="tx1"/>
                </a:solidFill>
                <a:latin typeface="+mn-lt"/>
              </a:rPr>
              <a:t>integer</a:t>
            </a:r>
            <a:r>
              <a:rPr lang="tr-TR" sz="1700" dirty="0" smtClean="0">
                <a:solidFill>
                  <a:schemeClr val="tx1"/>
                </a:solidFill>
                <a:latin typeface="+mn-lt"/>
              </a:rPr>
              <a:t> veya </a:t>
            </a:r>
            <a:r>
              <a:rPr lang="tr-TR" sz="1700" dirty="0" err="1" smtClean="0">
                <a:solidFill>
                  <a:schemeClr val="tx1"/>
                </a:solidFill>
                <a:latin typeface="+mn-lt"/>
              </a:rPr>
              <a:t>floatı</a:t>
            </a:r>
            <a:r>
              <a:rPr lang="tr-TR" sz="1700" dirty="0" smtClean="0">
                <a:solidFill>
                  <a:schemeClr val="tx1"/>
                </a:solidFill>
                <a:latin typeface="+mn-lt"/>
              </a:rPr>
              <a:t> gösterebilmektedir. Benzer şekilde </a:t>
            </a:r>
            <a:r>
              <a:rPr lang="tr-TR" sz="1700" dirty="0" err="1" smtClean="0">
                <a:solidFill>
                  <a:schemeClr val="tx1"/>
                </a:solidFill>
                <a:latin typeface="+mn-lt"/>
              </a:rPr>
              <a:t>arrayin</a:t>
            </a:r>
            <a:r>
              <a:rPr lang="tr-TR" sz="1700" dirty="0" smtClean="0">
                <a:solidFill>
                  <a:schemeClr val="tx1"/>
                </a:solidFill>
                <a:latin typeface="+mn-lt"/>
              </a:rPr>
              <a:t> elemanları </a:t>
            </a:r>
            <a:r>
              <a:rPr lang="tr-TR" sz="1700" dirty="0" err="1" smtClean="0">
                <a:solidFill>
                  <a:schemeClr val="tx1"/>
                </a:solidFill>
                <a:latin typeface="+mn-lt"/>
              </a:rPr>
              <a:t>pointer</a:t>
            </a:r>
            <a:r>
              <a:rPr lang="tr-TR" sz="1700" dirty="0" smtClean="0">
                <a:solidFill>
                  <a:schemeClr val="tx1"/>
                </a:solidFill>
                <a:latin typeface="+mn-lt"/>
              </a:rPr>
              <a:t> olabilmekte ve </a:t>
            </a:r>
            <a:r>
              <a:rPr lang="tr-TR" sz="1700" dirty="0" err="1" smtClean="0">
                <a:solidFill>
                  <a:schemeClr val="tx1"/>
                </a:solidFill>
                <a:latin typeface="+mn-lt"/>
              </a:rPr>
              <a:t>pointer</a:t>
            </a:r>
            <a:r>
              <a:rPr lang="tr-TR" sz="1700" dirty="0" smtClean="0">
                <a:solidFill>
                  <a:schemeClr val="tx1"/>
                </a:solidFill>
                <a:latin typeface="+mn-lt"/>
              </a:rPr>
              <a:t> da </a:t>
            </a:r>
            <a:r>
              <a:rPr lang="tr-TR" sz="1700" dirty="0" err="1" smtClean="0">
                <a:solidFill>
                  <a:schemeClr val="tx1"/>
                </a:solidFill>
                <a:latin typeface="+mn-lt"/>
              </a:rPr>
              <a:t>arraye</a:t>
            </a:r>
            <a:r>
              <a:rPr lang="tr-TR" sz="1700" dirty="0" smtClean="0">
                <a:solidFill>
                  <a:schemeClr val="tx1"/>
                </a:solidFill>
                <a:latin typeface="+mn-lt"/>
              </a:rPr>
              <a:t> işaret edebilmektedir.</a:t>
            </a:r>
          </a:p>
          <a:p>
            <a:pPr marL="1200150" lvl="2" indent="-342900" eaLnBrk="1" hangingPunct="1">
              <a:lnSpc>
                <a:spcPct val="80000"/>
              </a:lnSpc>
            </a:pPr>
            <a:r>
              <a:rPr lang="tr-TR" sz="1700" dirty="0" smtClean="0">
                <a:solidFill>
                  <a:schemeClr val="tx1"/>
                </a:solidFill>
                <a:latin typeface="+mn-lt"/>
              </a:rPr>
              <a:t>Şayet dilde, </a:t>
            </a:r>
            <a:r>
              <a:rPr lang="tr-TR" sz="1700" dirty="0" err="1" smtClean="0">
                <a:solidFill>
                  <a:schemeClr val="tx1"/>
                </a:solidFill>
                <a:latin typeface="+mn-lt"/>
              </a:rPr>
              <a:t>ortogonallik</a:t>
            </a:r>
            <a:r>
              <a:rPr lang="tr-TR" sz="1700" dirty="0" smtClean="0">
                <a:solidFill>
                  <a:schemeClr val="tx1"/>
                </a:solidFill>
                <a:latin typeface="+mn-lt"/>
              </a:rPr>
              <a:t> bulunmasaydı, örneğin </a:t>
            </a:r>
            <a:r>
              <a:rPr lang="tr-TR" sz="1700" dirty="0" err="1" smtClean="0">
                <a:solidFill>
                  <a:schemeClr val="tx1"/>
                </a:solidFill>
                <a:latin typeface="+mn-lt"/>
              </a:rPr>
              <a:t>array</a:t>
            </a:r>
            <a:r>
              <a:rPr lang="tr-TR" sz="1700" dirty="0" smtClean="0">
                <a:solidFill>
                  <a:schemeClr val="tx1"/>
                </a:solidFill>
                <a:latin typeface="+mn-lt"/>
              </a:rPr>
              <a:t> işlemi, sadece </a:t>
            </a:r>
            <a:r>
              <a:rPr lang="tr-TR" sz="1700" dirty="0" err="1" smtClean="0">
                <a:solidFill>
                  <a:schemeClr val="tx1"/>
                </a:solidFill>
                <a:latin typeface="+mn-lt"/>
              </a:rPr>
              <a:t>float</a:t>
            </a:r>
            <a:r>
              <a:rPr lang="tr-TR" sz="1700" dirty="0" smtClean="0">
                <a:solidFill>
                  <a:schemeClr val="tx1"/>
                </a:solidFill>
                <a:latin typeface="+mn-lt"/>
              </a:rPr>
              <a:t> üzerinde çalışıyor olsaydı, bu durumda dildeki esneklik büyük ölçüde kaybedilmiş olacak ve örneğin </a:t>
            </a:r>
            <a:r>
              <a:rPr lang="tr-TR" sz="1700" dirty="0" err="1" smtClean="0">
                <a:solidFill>
                  <a:schemeClr val="tx1"/>
                </a:solidFill>
                <a:latin typeface="+mn-lt"/>
              </a:rPr>
              <a:t>integer</a:t>
            </a:r>
            <a:r>
              <a:rPr lang="tr-TR" sz="1700" dirty="0" smtClean="0">
                <a:solidFill>
                  <a:schemeClr val="tx1"/>
                </a:solidFill>
                <a:latin typeface="+mn-lt"/>
              </a:rPr>
              <a:t> </a:t>
            </a:r>
            <a:r>
              <a:rPr lang="tr-TR" sz="1700" dirty="0" err="1" smtClean="0">
                <a:solidFill>
                  <a:schemeClr val="tx1"/>
                </a:solidFill>
                <a:latin typeface="+mn-lt"/>
              </a:rPr>
              <a:t>arrayi</a:t>
            </a:r>
            <a:r>
              <a:rPr lang="tr-TR" sz="1700" dirty="0" smtClean="0">
                <a:solidFill>
                  <a:schemeClr val="tx1"/>
                </a:solidFill>
                <a:latin typeface="+mn-lt"/>
              </a:rPr>
              <a:t> bulunmayacağı gibi, </a:t>
            </a:r>
            <a:r>
              <a:rPr lang="tr-TR" sz="1700" dirty="0" err="1" smtClean="0">
                <a:solidFill>
                  <a:schemeClr val="tx1"/>
                </a:solidFill>
                <a:latin typeface="+mn-lt"/>
              </a:rPr>
              <a:t>integer</a:t>
            </a:r>
            <a:r>
              <a:rPr lang="tr-TR" sz="1700" dirty="0" smtClean="0">
                <a:solidFill>
                  <a:schemeClr val="tx1"/>
                </a:solidFill>
                <a:latin typeface="+mn-lt"/>
              </a:rPr>
              <a:t> </a:t>
            </a:r>
            <a:r>
              <a:rPr lang="tr-TR" sz="1700" dirty="0" err="1" smtClean="0">
                <a:solidFill>
                  <a:schemeClr val="tx1"/>
                </a:solidFill>
                <a:latin typeface="+mn-lt"/>
              </a:rPr>
              <a:t>arrayine</a:t>
            </a:r>
            <a:r>
              <a:rPr lang="tr-TR" sz="1700" dirty="0" smtClean="0">
                <a:solidFill>
                  <a:schemeClr val="tx1"/>
                </a:solidFill>
                <a:latin typeface="+mn-lt"/>
              </a:rPr>
              <a:t> işaret eden bir </a:t>
            </a:r>
            <a:r>
              <a:rPr lang="tr-TR" sz="1700" dirty="0" err="1" smtClean="0">
                <a:solidFill>
                  <a:schemeClr val="tx1"/>
                </a:solidFill>
                <a:latin typeface="+mn-lt"/>
              </a:rPr>
              <a:t>pointer</a:t>
            </a:r>
            <a:r>
              <a:rPr lang="tr-TR" sz="1700" dirty="0" smtClean="0">
                <a:solidFill>
                  <a:schemeClr val="tx1"/>
                </a:solidFill>
                <a:latin typeface="+mn-lt"/>
              </a:rPr>
              <a:t> veya her elemanı </a:t>
            </a:r>
            <a:r>
              <a:rPr lang="tr-TR" sz="1700" dirty="0" err="1" smtClean="0">
                <a:solidFill>
                  <a:schemeClr val="tx1"/>
                </a:solidFill>
                <a:latin typeface="+mn-lt"/>
              </a:rPr>
              <a:t>pointer</a:t>
            </a:r>
            <a:r>
              <a:rPr lang="tr-TR" sz="1700" dirty="0" smtClean="0">
                <a:solidFill>
                  <a:schemeClr val="tx1"/>
                </a:solidFill>
                <a:latin typeface="+mn-lt"/>
              </a:rPr>
              <a:t> olan bir </a:t>
            </a:r>
            <a:r>
              <a:rPr lang="tr-TR" sz="1700" dirty="0" err="1" smtClean="0">
                <a:solidFill>
                  <a:schemeClr val="tx1"/>
                </a:solidFill>
                <a:latin typeface="+mn-lt"/>
              </a:rPr>
              <a:t>integer</a:t>
            </a:r>
            <a:r>
              <a:rPr lang="tr-TR" sz="1700" dirty="0" smtClean="0">
                <a:solidFill>
                  <a:schemeClr val="tx1"/>
                </a:solidFill>
                <a:latin typeface="+mn-lt"/>
              </a:rPr>
              <a:t> </a:t>
            </a:r>
            <a:r>
              <a:rPr lang="tr-TR" sz="1700" dirty="0" err="1" smtClean="0">
                <a:solidFill>
                  <a:schemeClr val="tx1"/>
                </a:solidFill>
                <a:latin typeface="+mn-lt"/>
              </a:rPr>
              <a:t>arrayi</a:t>
            </a:r>
            <a:r>
              <a:rPr lang="tr-TR" sz="1700" dirty="0" smtClean="0">
                <a:solidFill>
                  <a:schemeClr val="tx1"/>
                </a:solidFill>
                <a:latin typeface="+mn-lt"/>
              </a:rPr>
              <a:t> de kullanılamayacaktı.</a:t>
            </a:r>
            <a:endParaRPr lang="tr-TR" sz="1700" dirty="0" smtClean="0">
              <a:solidFill>
                <a:srgbClr val="000000"/>
              </a:solidFill>
            </a:endParaRPr>
          </a:p>
        </p:txBody>
      </p:sp>
      <p:sp>
        <p:nvSpPr>
          <p:cNvPr id="5" name="4 Slayt Numarası Yer Tutucusu"/>
          <p:cNvSpPr>
            <a:spLocks noGrp="1"/>
          </p:cNvSpPr>
          <p:nvPr>
            <p:ph type="sldNum" sz="quarter" idx="11"/>
          </p:nvPr>
        </p:nvSpPr>
        <p:spPr/>
        <p:txBody>
          <a:bodyPr/>
          <a:lstStyle/>
          <a:p>
            <a:pPr>
              <a:defRPr/>
            </a:pPr>
            <a:fld id="{617D8655-7DB7-43A0-B0D9-9A74AB1E468F}"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Başlık 1"/>
          <p:cNvSpPr>
            <a:spLocks noGrp="1"/>
          </p:cNvSpPr>
          <p:nvPr>
            <p:ph type="title"/>
          </p:nvPr>
        </p:nvSpPr>
        <p:spPr/>
        <p:txBody>
          <a:bodyPr/>
          <a:lstStyle/>
          <a:p>
            <a:r>
              <a:rPr lang="tr-TR" sz="3200" smtClean="0"/>
              <a:t>Örnek: </a:t>
            </a:r>
            <a:r>
              <a:rPr lang="tr-TR" sz="3200" smtClean="0">
                <a:solidFill>
                  <a:srgbClr val="C00000"/>
                </a:solidFill>
              </a:rPr>
              <a:t>Hangisi ortogonaldir? Neden?</a:t>
            </a:r>
            <a:r>
              <a:rPr lang="tr-TR" sz="3200" smtClean="0">
                <a:solidFill>
                  <a:srgbClr val="002060"/>
                </a:solidFill>
              </a:rPr>
              <a:t/>
            </a:r>
            <a:br>
              <a:rPr lang="tr-TR" sz="3200" smtClean="0">
                <a:solidFill>
                  <a:srgbClr val="002060"/>
                </a:solidFill>
              </a:rPr>
            </a:br>
            <a:endParaRPr lang="tr-TR" sz="3200" smtClean="0"/>
          </a:p>
        </p:txBody>
      </p:sp>
      <p:sp>
        <p:nvSpPr>
          <p:cNvPr id="3" name="İçerik Yer Tutucusu 2"/>
          <p:cNvSpPr>
            <a:spLocks noGrp="1"/>
          </p:cNvSpPr>
          <p:nvPr>
            <p:ph idx="1"/>
          </p:nvPr>
        </p:nvSpPr>
        <p:spPr>
          <a:xfrm>
            <a:off x="609600" y="1295400"/>
            <a:ext cx="8153400" cy="4953000"/>
          </a:xfrm>
        </p:spPr>
        <p:txBody>
          <a:bodyPr/>
          <a:lstStyle/>
          <a:p>
            <a:pPr marL="800100" lvl="1" indent="-342900" eaLnBrk="1" hangingPunct="1">
              <a:lnSpc>
                <a:spcPct val="80000"/>
              </a:lnSpc>
              <a:defRPr/>
            </a:pPr>
            <a:r>
              <a:rPr lang="tr-TR" sz="1800" dirty="0" smtClean="0">
                <a:solidFill>
                  <a:srgbClr val="000000"/>
                </a:solidFill>
              </a:rPr>
              <a:t>IBM </a:t>
            </a:r>
            <a:r>
              <a:rPr lang="tr-TR" sz="1800" dirty="0">
                <a:solidFill>
                  <a:srgbClr val="000000"/>
                </a:solidFill>
              </a:rPr>
              <a:t>ve VAX32 için hazırlanmış 2 farklı </a:t>
            </a:r>
            <a:r>
              <a:rPr lang="tr-TR" sz="1800" dirty="0" err="1">
                <a:solidFill>
                  <a:srgbClr val="000000"/>
                </a:solidFill>
              </a:rPr>
              <a:t>assembler</a:t>
            </a:r>
            <a:r>
              <a:rPr lang="tr-TR" sz="1800" dirty="0">
                <a:solidFill>
                  <a:srgbClr val="000000"/>
                </a:solidFill>
              </a:rPr>
              <a:t> dilini bir örnek üzerinde inceleyip </a:t>
            </a:r>
            <a:r>
              <a:rPr lang="tr-TR" sz="1800" dirty="0" err="1" smtClean="0">
                <a:solidFill>
                  <a:srgbClr val="000000"/>
                </a:solidFill>
              </a:rPr>
              <a:t>ortogonalliklerine</a:t>
            </a:r>
            <a:r>
              <a:rPr lang="tr-TR" sz="1800" dirty="0" smtClean="0">
                <a:solidFill>
                  <a:srgbClr val="000000"/>
                </a:solidFill>
              </a:rPr>
              <a:t> bakarsak; </a:t>
            </a:r>
            <a:endParaRPr lang="tr-TR" sz="1800" dirty="0">
              <a:solidFill>
                <a:srgbClr val="000000"/>
              </a:solidFill>
            </a:endParaRPr>
          </a:p>
          <a:p>
            <a:pPr marL="800100" lvl="1" indent="-342900" eaLnBrk="1" hangingPunct="1">
              <a:lnSpc>
                <a:spcPct val="80000"/>
              </a:lnSpc>
              <a:buNone/>
              <a:defRPr/>
            </a:pPr>
            <a:r>
              <a:rPr lang="tr-TR" sz="1800" dirty="0" smtClean="0">
                <a:solidFill>
                  <a:srgbClr val="000000"/>
                </a:solidFill>
              </a:rPr>
              <a:t>	Örnek</a:t>
            </a:r>
            <a:r>
              <a:rPr lang="tr-TR" sz="1800" dirty="0">
                <a:solidFill>
                  <a:srgbClr val="000000"/>
                </a:solidFill>
              </a:rPr>
              <a:t>: biri </a:t>
            </a:r>
            <a:r>
              <a:rPr lang="tr-TR" sz="1800" dirty="0" smtClean="0">
                <a:solidFill>
                  <a:srgbClr val="000000"/>
                </a:solidFill>
              </a:rPr>
              <a:t>hafızada, </a:t>
            </a:r>
            <a:r>
              <a:rPr lang="tr-TR" sz="1800" dirty="0">
                <a:solidFill>
                  <a:srgbClr val="000000"/>
                </a:solidFill>
              </a:rPr>
              <a:t>diğeri </a:t>
            </a:r>
            <a:r>
              <a:rPr lang="tr-TR" sz="1800" dirty="0" err="1">
                <a:solidFill>
                  <a:srgbClr val="000000"/>
                </a:solidFill>
              </a:rPr>
              <a:t>registerde</a:t>
            </a:r>
            <a:r>
              <a:rPr lang="tr-TR" sz="1800" dirty="0">
                <a:solidFill>
                  <a:srgbClr val="000000"/>
                </a:solidFill>
              </a:rPr>
              <a:t> olan 2 tane 32 bitlik sayıyı toplayıp sonucu bu hafızalardan birine yazdırmak istersek; </a:t>
            </a:r>
          </a:p>
          <a:p>
            <a:pPr marL="57150" indent="0" eaLnBrk="1" hangingPunct="1">
              <a:lnSpc>
                <a:spcPct val="80000"/>
              </a:lnSpc>
              <a:defRPr/>
            </a:pPr>
            <a:r>
              <a:rPr lang="tr-TR" sz="2200" b="1" dirty="0" smtClean="0">
                <a:solidFill>
                  <a:srgbClr val="FFFF00"/>
                </a:solidFill>
              </a:rPr>
              <a:t>IBM:</a:t>
            </a:r>
          </a:p>
          <a:p>
            <a:pPr marL="457200" lvl="1" indent="0" eaLnBrk="1" hangingPunct="1">
              <a:lnSpc>
                <a:spcPct val="80000"/>
              </a:lnSpc>
              <a:buFontTx/>
              <a:buNone/>
              <a:defRPr/>
            </a:pPr>
            <a:r>
              <a:rPr lang="tr-TR" sz="1800" b="1" dirty="0" smtClean="0">
                <a:solidFill>
                  <a:srgbClr val="C00000"/>
                </a:solidFill>
                <a:latin typeface="Courier New" pitchFamily="49" charset="0"/>
                <a:cs typeface="Courier New" pitchFamily="49" charset="0"/>
              </a:rPr>
              <a:t>A </a:t>
            </a:r>
            <a:r>
              <a:rPr lang="tr-TR" sz="1800" b="1" dirty="0">
                <a:solidFill>
                  <a:srgbClr val="C00000"/>
                </a:solidFill>
                <a:latin typeface="Courier New" pitchFamily="49" charset="0"/>
                <a:cs typeface="Courier New" pitchFamily="49" charset="0"/>
              </a:rPr>
              <a:t>Reg1, </a:t>
            </a:r>
            <a:r>
              <a:rPr lang="tr-TR" sz="1800" b="1" dirty="0" err="1">
                <a:solidFill>
                  <a:srgbClr val="C00000"/>
                </a:solidFill>
                <a:latin typeface="Courier New" pitchFamily="49" charset="0"/>
                <a:cs typeface="Courier New" pitchFamily="49" charset="0"/>
              </a:rPr>
              <a:t>memory_cell</a:t>
            </a:r>
            <a:endParaRPr lang="tr-TR" sz="1800" b="1" dirty="0">
              <a:solidFill>
                <a:srgbClr val="C00000"/>
              </a:solidFill>
              <a:latin typeface="Courier New" pitchFamily="49" charset="0"/>
              <a:cs typeface="Courier New" pitchFamily="49" charset="0"/>
            </a:endParaRPr>
          </a:p>
          <a:p>
            <a:pPr marL="457200" lvl="1" indent="0" eaLnBrk="1" hangingPunct="1">
              <a:lnSpc>
                <a:spcPct val="80000"/>
              </a:lnSpc>
              <a:buFontTx/>
              <a:buNone/>
              <a:defRPr/>
            </a:pPr>
            <a:r>
              <a:rPr lang="tr-TR" sz="1800" b="1" dirty="0">
                <a:solidFill>
                  <a:srgbClr val="C00000"/>
                </a:solidFill>
                <a:latin typeface="Courier New" pitchFamily="49" charset="0"/>
                <a:cs typeface="Courier New" pitchFamily="49" charset="0"/>
              </a:rPr>
              <a:t>AR Reg1, Reg2</a:t>
            </a:r>
          </a:p>
          <a:p>
            <a:pPr marL="457200" lvl="1" indent="0" eaLnBrk="1" hangingPunct="1">
              <a:lnSpc>
                <a:spcPct val="80000"/>
              </a:lnSpc>
              <a:buFontTx/>
              <a:buNone/>
              <a:defRPr/>
            </a:pPr>
            <a:r>
              <a:rPr lang="tr-TR" sz="1800" i="1" dirty="0">
                <a:solidFill>
                  <a:srgbClr val="002060"/>
                </a:solidFill>
              </a:rPr>
              <a:t>Semantiğine </a:t>
            </a:r>
            <a:r>
              <a:rPr lang="tr-TR" sz="1800" i="1" dirty="0" smtClean="0">
                <a:solidFill>
                  <a:srgbClr val="002060"/>
                </a:solidFill>
              </a:rPr>
              <a:t>bakılırsa:</a:t>
            </a:r>
            <a:endParaRPr lang="tr-TR" sz="1800" i="1" dirty="0">
              <a:solidFill>
                <a:srgbClr val="002060"/>
              </a:solidFill>
            </a:endParaRPr>
          </a:p>
          <a:p>
            <a:pPr marL="457200" lvl="1" indent="0" eaLnBrk="1" hangingPunct="1">
              <a:lnSpc>
                <a:spcPct val="80000"/>
              </a:lnSpc>
              <a:buFontTx/>
              <a:buNone/>
              <a:defRPr/>
            </a:pPr>
            <a:r>
              <a:rPr lang="tr-TR" sz="1800" i="1" dirty="0" smtClean="0">
                <a:solidFill>
                  <a:srgbClr val="002060"/>
                </a:solidFill>
              </a:rPr>
              <a:t>Reg1 ← </a:t>
            </a:r>
            <a:r>
              <a:rPr lang="tr-TR" sz="1800" i="1" dirty="0" err="1" smtClean="0">
                <a:solidFill>
                  <a:srgbClr val="002060"/>
                </a:solidFill>
              </a:rPr>
              <a:t>contents</a:t>
            </a:r>
            <a:r>
              <a:rPr lang="tr-TR" sz="1800" i="1" dirty="0" smtClean="0">
                <a:solidFill>
                  <a:srgbClr val="002060"/>
                </a:solidFill>
              </a:rPr>
              <a:t> (Reg1) + </a:t>
            </a:r>
            <a:r>
              <a:rPr lang="tr-TR" sz="1800" i="1" dirty="0" err="1" smtClean="0">
                <a:solidFill>
                  <a:srgbClr val="002060"/>
                </a:solidFill>
              </a:rPr>
              <a:t>contents</a:t>
            </a:r>
            <a:r>
              <a:rPr lang="tr-TR" sz="1800" i="1" dirty="0" smtClean="0">
                <a:solidFill>
                  <a:srgbClr val="002060"/>
                </a:solidFill>
              </a:rPr>
              <a:t> (</a:t>
            </a:r>
            <a:r>
              <a:rPr lang="tr-TR" sz="1800" i="1" dirty="0" err="1" smtClean="0">
                <a:solidFill>
                  <a:srgbClr val="002060"/>
                </a:solidFill>
              </a:rPr>
              <a:t>memory_cell</a:t>
            </a:r>
            <a:r>
              <a:rPr lang="tr-TR" sz="1800" i="1" dirty="0" smtClean="0">
                <a:solidFill>
                  <a:srgbClr val="002060"/>
                </a:solidFill>
              </a:rPr>
              <a:t>)</a:t>
            </a:r>
          </a:p>
          <a:p>
            <a:pPr marL="457200" lvl="1" indent="0" eaLnBrk="1" hangingPunct="1">
              <a:lnSpc>
                <a:spcPct val="80000"/>
              </a:lnSpc>
              <a:buFontTx/>
              <a:buNone/>
              <a:defRPr/>
            </a:pPr>
            <a:r>
              <a:rPr lang="tr-TR" sz="1800" i="1" dirty="0" smtClean="0">
                <a:solidFill>
                  <a:srgbClr val="002060"/>
                </a:solidFill>
              </a:rPr>
              <a:t>Reg1 </a:t>
            </a:r>
            <a:r>
              <a:rPr lang="tr-TR" sz="1800" i="1" dirty="0">
                <a:solidFill>
                  <a:srgbClr val="002060"/>
                </a:solidFill>
              </a:rPr>
              <a:t>← </a:t>
            </a:r>
            <a:r>
              <a:rPr lang="tr-TR" sz="1800" i="1" dirty="0" err="1" smtClean="0">
                <a:solidFill>
                  <a:srgbClr val="002060"/>
                </a:solidFill>
              </a:rPr>
              <a:t>contents</a:t>
            </a:r>
            <a:r>
              <a:rPr lang="tr-TR" sz="1800" i="1" dirty="0" smtClean="0">
                <a:solidFill>
                  <a:srgbClr val="002060"/>
                </a:solidFill>
              </a:rPr>
              <a:t> </a:t>
            </a:r>
            <a:r>
              <a:rPr lang="tr-TR" sz="1800" i="1" dirty="0">
                <a:solidFill>
                  <a:srgbClr val="002060"/>
                </a:solidFill>
              </a:rPr>
              <a:t>(Reg1) + </a:t>
            </a:r>
            <a:r>
              <a:rPr lang="tr-TR" sz="1800" i="1" dirty="0" err="1">
                <a:solidFill>
                  <a:srgbClr val="002060"/>
                </a:solidFill>
              </a:rPr>
              <a:t>contents</a:t>
            </a:r>
            <a:r>
              <a:rPr lang="tr-TR" sz="1800" i="1" dirty="0">
                <a:solidFill>
                  <a:srgbClr val="002060"/>
                </a:solidFill>
              </a:rPr>
              <a:t> </a:t>
            </a:r>
            <a:r>
              <a:rPr lang="tr-TR" sz="1800" i="1" dirty="0" smtClean="0">
                <a:solidFill>
                  <a:srgbClr val="002060"/>
                </a:solidFill>
              </a:rPr>
              <a:t>(Reg2)</a:t>
            </a:r>
            <a:endParaRPr lang="en-US" sz="1800" i="1" dirty="0">
              <a:solidFill>
                <a:srgbClr val="002060"/>
              </a:solidFill>
            </a:endParaRPr>
          </a:p>
          <a:p>
            <a:pPr>
              <a:defRPr/>
            </a:pPr>
            <a:r>
              <a:rPr lang="tr-TR" sz="2200" b="1" dirty="0" smtClean="0">
                <a:solidFill>
                  <a:srgbClr val="FFFF00"/>
                </a:solidFill>
              </a:rPr>
              <a:t>Vax32:</a:t>
            </a:r>
          </a:p>
          <a:p>
            <a:pPr marL="457200" lvl="1" indent="0" eaLnBrk="1" hangingPunct="1">
              <a:lnSpc>
                <a:spcPct val="80000"/>
              </a:lnSpc>
              <a:buNone/>
              <a:defRPr/>
            </a:pPr>
            <a:r>
              <a:rPr lang="tr-TR" sz="1800" b="1" dirty="0" smtClean="0">
                <a:solidFill>
                  <a:srgbClr val="C00000"/>
                </a:solidFill>
                <a:latin typeface="Courier New" pitchFamily="49" charset="0"/>
                <a:cs typeface="Courier New" pitchFamily="49" charset="0"/>
              </a:rPr>
              <a:t>ADDL operand_1,operand_2</a:t>
            </a:r>
          </a:p>
          <a:p>
            <a:pPr>
              <a:buNone/>
              <a:defRPr/>
            </a:pPr>
            <a:r>
              <a:rPr lang="tr-TR" sz="1800" i="1" dirty="0" smtClean="0">
                <a:solidFill>
                  <a:srgbClr val="002060"/>
                </a:solidFill>
              </a:rPr>
              <a:t>	Semantiğine bakılırsa:</a:t>
            </a:r>
          </a:p>
          <a:p>
            <a:pPr marL="342900" lvl="1" indent="-342900">
              <a:buNone/>
              <a:defRPr/>
            </a:pPr>
            <a:r>
              <a:rPr lang="tr-TR" sz="1800" i="1" dirty="0" smtClean="0">
                <a:solidFill>
                  <a:srgbClr val="002060"/>
                </a:solidFill>
              </a:rPr>
              <a:t>	Reg1 </a:t>
            </a:r>
            <a:r>
              <a:rPr lang="tr-TR" sz="1800" i="1" dirty="0">
                <a:solidFill>
                  <a:srgbClr val="002060"/>
                </a:solidFill>
              </a:rPr>
              <a:t>← </a:t>
            </a:r>
            <a:r>
              <a:rPr lang="tr-TR" sz="1800" i="1" dirty="0" err="1">
                <a:solidFill>
                  <a:srgbClr val="002060"/>
                </a:solidFill>
              </a:rPr>
              <a:t>contents</a:t>
            </a:r>
            <a:r>
              <a:rPr lang="tr-TR" sz="1800" i="1" dirty="0">
                <a:solidFill>
                  <a:srgbClr val="002060"/>
                </a:solidFill>
              </a:rPr>
              <a:t> </a:t>
            </a:r>
            <a:r>
              <a:rPr lang="tr-TR" sz="1800" i="1" dirty="0" smtClean="0">
                <a:solidFill>
                  <a:srgbClr val="002060"/>
                </a:solidFill>
              </a:rPr>
              <a:t>(operand_1) </a:t>
            </a:r>
            <a:r>
              <a:rPr lang="tr-TR" sz="1800" i="1" dirty="0">
                <a:solidFill>
                  <a:srgbClr val="002060"/>
                </a:solidFill>
              </a:rPr>
              <a:t>+ </a:t>
            </a:r>
            <a:r>
              <a:rPr lang="tr-TR" sz="1800" i="1" dirty="0" err="1">
                <a:solidFill>
                  <a:srgbClr val="002060"/>
                </a:solidFill>
              </a:rPr>
              <a:t>contents</a:t>
            </a:r>
            <a:r>
              <a:rPr lang="tr-TR" sz="1800" i="1" dirty="0">
                <a:solidFill>
                  <a:srgbClr val="002060"/>
                </a:solidFill>
              </a:rPr>
              <a:t> </a:t>
            </a:r>
            <a:r>
              <a:rPr lang="tr-TR" sz="1800" i="1" dirty="0" smtClean="0">
                <a:solidFill>
                  <a:srgbClr val="002060"/>
                </a:solidFill>
              </a:rPr>
              <a:t>(operand_2)</a:t>
            </a:r>
          </a:p>
          <a:p>
            <a:pPr marL="0" lvl="1" indent="0">
              <a:buFontTx/>
              <a:buNone/>
              <a:defRPr/>
            </a:pPr>
            <a:endParaRPr lang="tr-TR" sz="1800" b="1" dirty="0" smtClean="0">
              <a:solidFill>
                <a:srgbClr val="C00000"/>
              </a:solidFill>
            </a:endParaRPr>
          </a:p>
          <a:p>
            <a:pPr marL="0" lvl="1" indent="0">
              <a:buFontTx/>
              <a:buNone/>
              <a:defRPr/>
            </a:pPr>
            <a:r>
              <a:rPr lang="tr-TR" sz="1800" b="1" dirty="0" smtClean="0">
                <a:solidFill>
                  <a:srgbClr val="C00000"/>
                </a:solidFill>
              </a:rPr>
              <a:t>Yukarıdaki </a:t>
            </a:r>
            <a:r>
              <a:rPr lang="tr-TR" sz="1800" b="1" dirty="0" smtClean="0">
                <a:solidFill>
                  <a:srgbClr val="C00000"/>
                </a:solidFill>
              </a:rPr>
              <a:t>örnekten görüldüğü gibi Vax32 tasarımının </a:t>
            </a:r>
            <a:r>
              <a:rPr lang="tr-TR" sz="1800" b="1" dirty="0" err="1" smtClean="0">
                <a:solidFill>
                  <a:srgbClr val="C00000"/>
                </a:solidFill>
              </a:rPr>
              <a:t>ortogonal</a:t>
            </a:r>
            <a:r>
              <a:rPr lang="tr-TR" sz="1800" b="1" dirty="0" smtClean="0">
                <a:solidFill>
                  <a:srgbClr val="C00000"/>
                </a:solidFill>
              </a:rPr>
              <a:t> olduğu görülmektedir. Tek bir komutla hem </a:t>
            </a:r>
            <a:r>
              <a:rPr lang="tr-TR" sz="1800" b="1" dirty="0" err="1" smtClean="0">
                <a:solidFill>
                  <a:srgbClr val="C00000"/>
                </a:solidFill>
              </a:rPr>
              <a:t>registerler</a:t>
            </a:r>
            <a:r>
              <a:rPr lang="tr-TR" sz="1800" b="1" dirty="0" smtClean="0">
                <a:solidFill>
                  <a:srgbClr val="C00000"/>
                </a:solidFill>
              </a:rPr>
              <a:t> hem de hafıza hücrelerinde işlem yapılabilmektedir.</a:t>
            </a:r>
            <a:endParaRPr lang="en-US" sz="1800" b="1" dirty="0">
              <a:solidFill>
                <a:srgbClr val="C00000"/>
              </a:solidFill>
            </a:endParaRP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52400" y="152400"/>
            <a:ext cx="8991600" cy="4572000"/>
          </a:xfrm>
        </p:spPr>
        <p:txBody>
          <a:bodyPr/>
          <a:lstStyle/>
          <a:p>
            <a:r>
              <a:rPr lang="tr-TR" sz="2200" dirty="0" smtClean="0">
                <a:solidFill>
                  <a:schemeClr val="tx1"/>
                </a:solidFill>
                <a:latin typeface="+mn-lt"/>
                <a:ea typeface="+mn-ea"/>
                <a:cs typeface="+mn-cs"/>
              </a:rPr>
              <a:t>C dilinde toplama işlemi (+) bulunmakta ve </a:t>
            </a:r>
            <a:r>
              <a:rPr lang="tr-TR" sz="2200" dirty="0" err="1" smtClean="0">
                <a:solidFill>
                  <a:schemeClr val="tx1"/>
                </a:solidFill>
                <a:latin typeface="+mn-lt"/>
                <a:ea typeface="+mn-ea"/>
                <a:cs typeface="+mn-cs"/>
              </a:rPr>
              <a:t>ortogonallik</a:t>
            </a:r>
            <a:r>
              <a:rPr lang="tr-TR" sz="2200" dirty="0" smtClean="0">
                <a:solidFill>
                  <a:schemeClr val="tx1"/>
                </a:solidFill>
                <a:latin typeface="+mn-lt"/>
                <a:ea typeface="+mn-ea"/>
                <a:cs typeface="+mn-cs"/>
              </a:rPr>
              <a:t> gereği mümkün olduğunca değişken yapısından bağımsız tutulmaktadır.</a:t>
            </a:r>
          </a:p>
          <a:p>
            <a:r>
              <a:rPr lang="tr-TR" sz="2200" dirty="0" smtClean="0">
                <a:solidFill>
                  <a:schemeClr val="tx1"/>
                </a:solidFill>
                <a:latin typeface="+mn-lt"/>
                <a:ea typeface="+mn-ea"/>
                <a:cs typeface="+mn-cs"/>
              </a:rPr>
              <a:t>Bir dilde </a:t>
            </a:r>
            <a:r>
              <a:rPr lang="tr-TR" sz="2200" dirty="0" err="1" smtClean="0">
                <a:solidFill>
                  <a:schemeClr val="tx1"/>
                </a:solidFill>
                <a:latin typeface="+mn-lt"/>
                <a:ea typeface="+mn-ea"/>
                <a:cs typeface="+mn-cs"/>
              </a:rPr>
              <a:t>ortogonallik</a:t>
            </a:r>
            <a:r>
              <a:rPr lang="tr-TR" sz="2200" dirty="0" smtClean="0">
                <a:solidFill>
                  <a:schemeClr val="tx1"/>
                </a:solidFill>
                <a:latin typeface="+mn-lt"/>
                <a:ea typeface="+mn-ea"/>
                <a:cs typeface="+mn-cs"/>
              </a:rPr>
              <a:t> özelliğinin fazla olması, dildeki kodlamayı kolaylaştırır ve dilin öğrenilmesini basit hale getirir. Şayet </a:t>
            </a:r>
            <a:r>
              <a:rPr lang="tr-TR" sz="2200" dirty="0" err="1" smtClean="0">
                <a:solidFill>
                  <a:schemeClr val="tx1"/>
                </a:solidFill>
                <a:latin typeface="+mn-lt"/>
                <a:ea typeface="+mn-ea"/>
                <a:cs typeface="+mn-cs"/>
              </a:rPr>
              <a:t>ortogonallik</a:t>
            </a:r>
            <a:r>
              <a:rPr lang="tr-TR" sz="2200" dirty="0" smtClean="0">
                <a:solidFill>
                  <a:schemeClr val="tx1"/>
                </a:solidFill>
                <a:latin typeface="+mn-lt"/>
                <a:ea typeface="+mn-ea"/>
                <a:cs typeface="+mn-cs"/>
              </a:rPr>
              <a:t> özelliği az olsaydı, bu durumda dili öğrenen veya kodlayan kişilerin istisna kurallarını da öğrenmesi gerekecekti. Örneğin İngilizce öğrenen birisi, fiillerin sonuna –ed eki getirerek geçmiş zaman yapılacağını öğrenir, ancak bunun istisnası olan kelimeleri de öğrenmek zorundadır. Şayet istisnası hiç olmasaydı, dili öğrenmek ve kullanmak çok daha kolay olacaktı.</a:t>
            </a:r>
          </a:p>
          <a:p>
            <a:r>
              <a:rPr lang="tr-TR" sz="2200" dirty="0" smtClean="0">
                <a:solidFill>
                  <a:schemeClr val="tx1"/>
                </a:solidFill>
                <a:latin typeface="+mn-lt"/>
                <a:ea typeface="+mn-ea"/>
                <a:cs typeface="+mn-cs"/>
              </a:rPr>
              <a:t>Bir dildeki </a:t>
            </a:r>
            <a:r>
              <a:rPr lang="tr-TR" sz="2200" dirty="0" err="1" smtClean="0">
                <a:solidFill>
                  <a:schemeClr val="tx1"/>
                </a:solidFill>
                <a:latin typeface="+mn-lt"/>
                <a:ea typeface="+mn-ea"/>
                <a:cs typeface="+mn-cs"/>
              </a:rPr>
              <a:t>ortogonallik</a:t>
            </a:r>
            <a:r>
              <a:rPr lang="tr-TR" sz="2200" dirty="0" smtClean="0">
                <a:solidFill>
                  <a:schemeClr val="tx1"/>
                </a:solidFill>
                <a:latin typeface="+mn-lt"/>
                <a:ea typeface="+mn-ea"/>
                <a:cs typeface="+mn-cs"/>
              </a:rPr>
              <a:t> özelliğinin çok fazla olması da sakıncalıdır. Aşırı derecede </a:t>
            </a:r>
            <a:r>
              <a:rPr lang="tr-TR" sz="2200" dirty="0" err="1" smtClean="0">
                <a:solidFill>
                  <a:schemeClr val="tx1"/>
                </a:solidFill>
                <a:latin typeface="+mn-lt"/>
                <a:ea typeface="+mn-ea"/>
                <a:cs typeface="+mn-cs"/>
              </a:rPr>
              <a:t>ortogonallik</a:t>
            </a:r>
            <a:r>
              <a:rPr lang="tr-TR" sz="2200" dirty="0" smtClean="0">
                <a:solidFill>
                  <a:schemeClr val="tx1"/>
                </a:solidFill>
                <a:latin typeface="+mn-lt"/>
                <a:ea typeface="+mn-ea"/>
                <a:cs typeface="+mn-cs"/>
              </a:rPr>
              <a:t> </a:t>
            </a:r>
            <a:r>
              <a:rPr lang="tr-TR" sz="2200" dirty="0" err="1" smtClean="0">
                <a:solidFill>
                  <a:schemeClr val="tx1"/>
                </a:solidFill>
                <a:latin typeface="+mn-lt"/>
                <a:ea typeface="+mn-ea"/>
                <a:cs typeface="+mn-cs"/>
              </a:rPr>
              <a:t>içerilmesi</a:t>
            </a:r>
            <a:r>
              <a:rPr lang="tr-TR" sz="2200" dirty="0" smtClean="0">
                <a:solidFill>
                  <a:schemeClr val="tx1"/>
                </a:solidFill>
                <a:latin typeface="+mn-lt"/>
                <a:ea typeface="+mn-ea"/>
                <a:cs typeface="+mn-cs"/>
              </a:rPr>
              <a:t> halinde, dili çalıştıracak bir derleyicinin geliştirilmesi imkansızlaşacağı gibi kodu kullanan kişilerin de hata yapma ihtimali artacaktır.</a:t>
            </a:r>
          </a:p>
          <a:p>
            <a:endParaRPr lang="tr-TR" dirty="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Başlık 1"/>
          <p:cNvSpPr>
            <a:spLocks noGrp="1"/>
          </p:cNvSpPr>
          <p:nvPr>
            <p:ph type="title"/>
          </p:nvPr>
        </p:nvSpPr>
        <p:spPr/>
        <p:txBody>
          <a:bodyPr/>
          <a:lstStyle/>
          <a:p>
            <a:r>
              <a:rPr lang="en-US" altLang="en-US" smtClean="0">
                <a:solidFill>
                  <a:srgbClr val="C00000"/>
                </a:solidFill>
              </a:rPr>
              <a:t>O</a:t>
            </a:r>
            <a:r>
              <a:rPr lang="tr-TR" altLang="en-US" smtClean="0">
                <a:solidFill>
                  <a:srgbClr val="C00000"/>
                </a:solidFill>
              </a:rPr>
              <a:t>rtog</a:t>
            </a:r>
            <a:r>
              <a:rPr lang="en-US" altLang="en-US" smtClean="0">
                <a:solidFill>
                  <a:srgbClr val="C00000"/>
                </a:solidFill>
              </a:rPr>
              <a:t>o</a:t>
            </a:r>
            <a:r>
              <a:rPr lang="tr-TR" altLang="en-US" smtClean="0">
                <a:solidFill>
                  <a:srgbClr val="C00000"/>
                </a:solidFill>
              </a:rPr>
              <a:t>nallik (</a:t>
            </a:r>
            <a:r>
              <a:rPr lang="en-US" altLang="en-US" smtClean="0">
                <a:solidFill>
                  <a:srgbClr val="C00000"/>
                </a:solidFill>
              </a:rPr>
              <a:t>Orthogonality</a:t>
            </a:r>
            <a:r>
              <a:rPr lang="tr-TR" altLang="en-US" smtClean="0">
                <a:solidFill>
                  <a:srgbClr val="C00000"/>
                </a:solidFill>
              </a:rPr>
              <a:t>)</a:t>
            </a:r>
            <a:r>
              <a:rPr lang="en-US" altLang="en-US" smtClean="0">
                <a:solidFill>
                  <a:srgbClr val="C00000"/>
                </a:solidFill>
              </a:rPr>
              <a:t> </a:t>
            </a:r>
            <a:br>
              <a:rPr lang="en-US" altLang="en-US" smtClean="0">
                <a:solidFill>
                  <a:srgbClr val="C00000"/>
                </a:solidFill>
              </a:rPr>
            </a:br>
            <a:endParaRPr lang="tr-TR" smtClean="0">
              <a:solidFill>
                <a:srgbClr val="C00000"/>
              </a:solidFill>
            </a:endParaRPr>
          </a:p>
        </p:txBody>
      </p:sp>
      <p:sp>
        <p:nvSpPr>
          <p:cNvPr id="28675" name="İçerik Yer Tutucusu 2"/>
          <p:cNvSpPr>
            <a:spLocks noGrp="1"/>
          </p:cNvSpPr>
          <p:nvPr>
            <p:ph idx="1"/>
          </p:nvPr>
        </p:nvSpPr>
        <p:spPr/>
        <p:txBody>
          <a:bodyPr/>
          <a:lstStyle/>
          <a:p>
            <a:r>
              <a:rPr lang="tr-TR" dirty="0" smtClean="0"/>
              <a:t>Fonksiyonel diller (örneğin </a:t>
            </a:r>
            <a:r>
              <a:rPr lang="tr-TR" dirty="0" err="1" smtClean="0"/>
              <a:t>Lisp</a:t>
            </a:r>
            <a:r>
              <a:rPr lang="tr-TR" dirty="0" smtClean="0"/>
              <a:t>) basit ve </a:t>
            </a:r>
            <a:r>
              <a:rPr lang="tr-TR" dirty="0" err="1" smtClean="0"/>
              <a:t>ortogonal</a:t>
            </a:r>
            <a:r>
              <a:rPr lang="tr-TR" dirty="0" smtClean="0"/>
              <a:t> dillerdir. Bu dillerde fonksiyonlar doğrudan parametrelere uygulanır.  C, C++ ve Java’da olduğu gibi değişkenlerle ve atamalarla uğraşmaz. Fonksiyonel diller, basitlik ve </a:t>
            </a:r>
            <a:r>
              <a:rPr lang="tr-TR" dirty="0" err="1" smtClean="0"/>
              <a:t>ortogonallik</a:t>
            </a:r>
            <a:r>
              <a:rPr lang="tr-TR" dirty="0" smtClean="0"/>
              <a:t> özelliklerinden dolayı halen tercih edilmektedir.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Başlık"/>
          <p:cNvSpPr>
            <a:spLocks noGrp="1"/>
          </p:cNvSpPr>
          <p:nvPr>
            <p:ph type="title"/>
          </p:nvPr>
        </p:nvSpPr>
        <p:spPr/>
        <p:txBody>
          <a:bodyPr/>
          <a:lstStyle/>
          <a:p>
            <a:r>
              <a:rPr lang="en-US" altLang="en-US" smtClean="0">
                <a:solidFill>
                  <a:srgbClr val="C00000"/>
                </a:solidFill>
              </a:rPr>
              <a:t>O</a:t>
            </a:r>
            <a:r>
              <a:rPr lang="tr-TR" altLang="en-US" smtClean="0">
                <a:solidFill>
                  <a:srgbClr val="C00000"/>
                </a:solidFill>
              </a:rPr>
              <a:t>rtog</a:t>
            </a:r>
            <a:r>
              <a:rPr lang="en-US" altLang="en-US" smtClean="0">
                <a:solidFill>
                  <a:srgbClr val="C00000"/>
                </a:solidFill>
              </a:rPr>
              <a:t>o</a:t>
            </a:r>
            <a:r>
              <a:rPr lang="tr-TR" altLang="en-US" smtClean="0">
                <a:solidFill>
                  <a:srgbClr val="C00000"/>
                </a:solidFill>
              </a:rPr>
              <a:t>nallik (</a:t>
            </a:r>
            <a:r>
              <a:rPr lang="en-US" altLang="en-US" smtClean="0">
                <a:solidFill>
                  <a:srgbClr val="C00000"/>
                </a:solidFill>
              </a:rPr>
              <a:t>Orthogonality</a:t>
            </a:r>
            <a:r>
              <a:rPr lang="tr-TR" altLang="en-US" smtClean="0">
                <a:solidFill>
                  <a:srgbClr val="C00000"/>
                </a:solidFill>
              </a:rPr>
              <a:t>)</a:t>
            </a:r>
            <a:r>
              <a:rPr lang="en-US" altLang="en-US" smtClean="0">
                <a:solidFill>
                  <a:srgbClr val="C00000"/>
                </a:solidFill>
              </a:rPr>
              <a:t> </a:t>
            </a:r>
            <a:br>
              <a:rPr lang="en-US" altLang="en-US" smtClean="0">
                <a:solidFill>
                  <a:srgbClr val="C00000"/>
                </a:solidFill>
              </a:rPr>
            </a:br>
            <a:endParaRPr lang="tr-TR" smtClean="0">
              <a:solidFill>
                <a:srgbClr val="C00000"/>
              </a:solidFill>
            </a:endParaRPr>
          </a:p>
        </p:txBody>
      </p:sp>
      <p:sp>
        <p:nvSpPr>
          <p:cNvPr id="29699" name="2 İçerik Yer Tutucusu"/>
          <p:cNvSpPr>
            <a:spLocks noGrp="1"/>
          </p:cNvSpPr>
          <p:nvPr>
            <p:ph idx="1"/>
          </p:nvPr>
        </p:nvSpPr>
        <p:spPr/>
        <p:txBody>
          <a:bodyPr/>
          <a:lstStyle/>
          <a:p>
            <a:r>
              <a:rPr lang="tr-TR" smtClean="0"/>
              <a:t>Az sayıda ilkel/basit yapıların yine az sayıda yöntem kullanılarak birleştirilmesi</a:t>
            </a:r>
          </a:p>
          <a:p>
            <a:r>
              <a:rPr lang="tr-TR" smtClean="0"/>
              <a:t>Her kombinasyonun doğru (legal) olması</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Başlık"/>
          <p:cNvSpPr>
            <a:spLocks noGrp="1"/>
          </p:cNvSpPr>
          <p:nvPr>
            <p:ph type="title"/>
          </p:nvPr>
        </p:nvSpPr>
        <p:spPr/>
        <p:txBody>
          <a:bodyPr/>
          <a:lstStyle/>
          <a:p>
            <a:r>
              <a:rPr lang="tr-TR" smtClean="0">
                <a:solidFill>
                  <a:srgbClr val="C00000"/>
                </a:solidFill>
              </a:rPr>
              <a:t>Kontrol İfadeleri</a:t>
            </a:r>
          </a:p>
        </p:txBody>
      </p:sp>
      <p:sp>
        <p:nvSpPr>
          <p:cNvPr id="30723" name="2 İçerik Yer Tutucusu"/>
          <p:cNvSpPr>
            <a:spLocks noGrp="1"/>
          </p:cNvSpPr>
          <p:nvPr>
            <p:ph idx="1"/>
          </p:nvPr>
        </p:nvSpPr>
        <p:spPr/>
        <p:txBody>
          <a:bodyPr/>
          <a:lstStyle/>
          <a:p>
            <a:r>
              <a:rPr lang="tr-TR" smtClean="0"/>
              <a:t>İyi organize edilmiş belli başlı kontrol deyimlerinin ve yapılarının bulunması (örn., while deyimi)</a:t>
            </a:r>
          </a:p>
          <a:p>
            <a:endParaRPr lang="tr-TR"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09600" y="0"/>
            <a:ext cx="7772400" cy="1206500"/>
          </a:xfrm>
        </p:spPr>
        <p:txBody>
          <a:bodyPr/>
          <a:lstStyle/>
          <a:p>
            <a:pPr eaLnBrk="1" hangingPunct="1"/>
            <a:r>
              <a:rPr lang="en-US" sz="3200" smtClean="0"/>
              <a:t>1.1 Program</a:t>
            </a:r>
            <a:r>
              <a:rPr lang="tr-TR" sz="3200" smtClean="0"/>
              <a:t>lama Dilleri Kavramlarını Öğrenmenin</a:t>
            </a:r>
            <a:r>
              <a:rPr lang="en-US" sz="3200" smtClean="0"/>
              <a:t> </a:t>
            </a:r>
            <a:r>
              <a:rPr lang="tr-TR" sz="3200" smtClean="0"/>
              <a:t>Nedenleri</a:t>
            </a:r>
            <a:endParaRPr lang="en-US" sz="3200" smtClean="0"/>
          </a:p>
        </p:txBody>
      </p:sp>
      <p:sp>
        <p:nvSpPr>
          <p:cNvPr id="5125" name="Rectangle 3"/>
          <p:cNvSpPr>
            <a:spLocks noGrp="1" noChangeArrowheads="1"/>
          </p:cNvSpPr>
          <p:nvPr>
            <p:ph type="body" idx="1"/>
          </p:nvPr>
        </p:nvSpPr>
        <p:spPr>
          <a:xfrm>
            <a:off x="685800" y="1295400"/>
            <a:ext cx="8229600" cy="4495800"/>
          </a:xfrm>
        </p:spPr>
        <p:txBody>
          <a:bodyPr/>
          <a:lstStyle/>
          <a:p>
            <a:pPr eaLnBrk="1" hangingPunct="1"/>
            <a:r>
              <a:rPr lang="tr-TR" smtClean="0"/>
              <a:t>Fikirleri ifade etme yeteneğinin arttırılması</a:t>
            </a:r>
            <a:endParaRPr lang="en-US" smtClean="0"/>
          </a:p>
          <a:p>
            <a:pPr eaLnBrk="1" hangingPunct="1"/>
            <a:r>
              <a:rPr lang="tr-TR" smtClean="0"/>
              <a:t>Uygun dilleri seçebilme bilincinin geliştirilmesi, altyapının sağlamlaştırılması</a:t>
            </a:r>
            <a:endParaRPr lang="en-US" smtClean="0"/>
          </a:p>
          <a:p>
            <a:pPr eaLnBrk="1" hangingPunct="1"/>
            <a:r>
              <a:rPr lang="tr-TR" smtClean="0"/>
              <a:t>Yeni diller öğrenebilme yeteneğinin geliştirilmesi</a:t>
            </a:r>
            <a:endParaRPr lang="en-US" smtClean="0"/>
          </a:p>
          <a:p>
            <a:pPr eaLnBrk="1" hangingPunct="1"/>
            <a:r>
              <a:rPr lang="tr-TR" smtClean="0"/>
              <a:t>İ</a:t>
            </a:r>
            <a:r>
              <a:rPr lang="en-US" smtClean="0"/>
              <a:t>mplementa</a:t>
            </a:r>
            <a:r>
              <a:rPr lang="tr-TR" smtClean="0"/>
              <a:t>sy</a:t>
            </a:r>
            <a:r>
              <a:rPr lang="en-US" smtClean="0"/>
              <a:t>on</a:t>
            </a:r>
            <a:r>
              <a:rPr lang="tr-TR" smtClean="0"/>
              <a:t>un (Gerçekleştirim) öneminin daha iyi anlaşılması ve kavranması</a:t>
            </a:r>
          </a:p>
          <a:p>
            <a:pPr eaLnBrk="1" hangingPunct="1"/>
            <a:r>
              <a:rPr lang="tr-TR" smtClean="0"/>
              <a:t>Bilinen programlama dillerinin daha iyi kullanılması</a:t>
            </a:r>
            <a:endParaRPr lang="en-US" smtClean="0"/>
          </a:p>
          <a:p>
            <a:pPr eaLnBrk="1" hangingPunct="1"/>
            <a:r>
              <a:rPr lang="tr-TR" smtClean="0"/>
              <a:t>Bilgisayar biliminde kapsamlı ilerleme</a:t>
            </a:r>
            <a:endParaRPr lang="en-US"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Başlık 1"/>
          <p:cNvSpPr>
            <a:spLocks noGrp="1"/>
          </p:cNvSpPr>
          <p:nvPr>
            <p:ph type="title"/>
          </p:nvPr>
        </p:nvSpPr>
        <p:spPr/>
        <p:txBody>
          <a:bodyPr/>
          <a:lstStyle/>
          <a:p>
            <a:r>
              <a:rPr lang="tr-TR" smtClean="0">
                <a:solidFill>
                  <a:srgbClr val="C00000"/>
                </a:solidFill>
              </a:rPr>
              <a:t>Veri Tipleri ve Veri yapıları</a:t>
            </a:r>
          </a:p>
        </p:txBody>
      </p:sp>
      <p:sp>
        <p:nvSpPr>
          <p:cNvPr id="3" name="İçerik Yer Tutucusu 2"/>
          <p:cNvSpPr>
            <a:spLocks noGrp="1"/>
          </p:cNvSpPr>
          <p:nvPr>
            <p:ph idx="1"/>
          </p:nvPr>
        </p:nvSpPr>
        <p:spPr>
          <a:xfrm>
            <a:off x="609600" y="1600200"/>
            <a:ext cx="8534400" cy="4572000"/>
          </a:xfrm>
        </p:spPr>
        <p:txBody>
          <a:bodyPr/>
          <a:lstStyle/>
          <a:p>
            <a:pPr>
              <a:defRPr/>
            </a:pPr>
            <a:r>
              <a:rPr lang="tr-TR" dirty="0" smtClean="0"/>
              <a:t>Bir programlama dilinde veri tip ve veri yapıları tanımlamadaki esneklik </a:t>
            </a:r>
            <a:r>
              <a:rPr lang="tr-TR" dirty="0" err="1" smtClean="0"/>
              <a:t>te</a:t>
            </a:r>
            <a:r>
              <a:rPr lang="tr-TR" dirty="0" smtClean="0"/>
              <a:t> okunabilirliğe katkı sağlamaktadır. </a:t>
            </a:r>
          </a:p>
          <a:p>
            <a:pPr>
              <a:defRPr/>
            </a:pPr>
            <a:r>
              <a:rPr lang="tr-TR" dirty="0" smtClean="0"/>
              <a:t>Örnek: Bir dilde </a:t>
            </a:r>
          </a:p>
          <a:p>
            <a:pPr marL="0" indent="0">
              <a:buFontTx/>
              <a:buNone/>
              <a:defRPr/>
            </a:pPr>
            <a:r>
              <a:rPr lang="tr-TR" dirty="0" smtClean="0">
                <a:solidFill>
                  <a:srgbClr val="FF0000"/>
                </a:solidFill>
              </a:rPr>
              <a:t>	</a:t>
            </a:r>
            <a:r>
              <a:rPr lang="tr-TR" b="1" dirty="0" err="1" smtClean="0">
                <a:solidFill>
                  <a:srgbClr val="FF0000"/>
                </a:solidFill>
                <a:latin typeface="Courier New" pitchFamily="49" charset="0"/>
                <a:cs typeface="Courier New" pitchFamily="49" charset="0"/>
              </a:rPr>
              <a:t>Timeout</a:t>
            </a:r>
            <a:r>
              <a:rPr lang="tr-TR" b="1" dirty="0" smtClean="0">
                <a:solidFill>
                  <a:srgbClr val="FF0000"/>
                </a:solidFill>
                <a:latin typeface="Courier New" pitchFamily="49" charset="0"/>
                <a:cs typeface="Courier New" pitchFamily="49" charset="0"/>
              </a:rPr>
              <a:t>=1</a:t>
            </a:r>
            <a:r>
              <a:rPr lang="tr-TR" b="1" dirty="0" smtClean="0">
                <a:latin typeface="Courier New" pitchFamily="49" charset="0"/>
                <a:cs typeface="Courier New" pitchFamily="49" charset="0"/>
              </a:rPr>
              <a:t> </a:t>
            </a:r>
          </a:p>
          <a:p>
            <a:pPr marL="0" indent="0">
              <a:buFontTx/>
              <a:buNone/>
              <a:defRPr/>
            </a:pPr>
            <a:r>
              <a:rPr lang="tr-TR" dirty="0" smtClean="0"/>
              <a:t>yazmak yerine</a:t>
            </a:r>
          </a:p>
          <a:p>
            <a:pPr marL="0" indent="0">
              <a:buFontTx/>
              <a:buNone/>
              <a:defRPr/>
            </a:pPr>
            <a:r>
              <a:rPr lang="tr-TR" b="1" dirty="0" smtClean="0">
                <a:solidFill>
                  <a:srgbClr val="FF0000"/>
                </a:solidFill>
                <a:latin typeface="Courier New" pitchFamily="49" charset="0"/>
                <a:cs typeface="Courier New" pitchFamily="49" charset="0"/>
              </a:rPr>
              <a:t>	</a:t>
            </a:r>
            <a:r>
              <a:rPr lang="tr-TR" b="1" dirty="0" err="1" smtClean="0">
                <a:solidFill>
                  <a:srgbClr val="FF0000"/>
                </a:solidFill>
                <a:latin typeface="Courier New" pitchFamily="49" charset="0"/>
                <a:cs typeface="Courier New" pitchFamily="49" charset="0"/>
              </a:rPr>
              <a:t>Timeout</a:t>
            </a:r>
            <a:r>
              <a:rPr lang="tr-TR" b="1" dirty="0" smtClean="0">
                <a:solidFill>
                  <a:srgbClr val="FF0000"/>
                </a:solidFill>
                <a:latin typeface="Courier New" pitchFamily="49" charset="0"/>
                <a:cs typeface="Courier New" pitchFamily="49" charset="0"/>
              </a:rPr>
              <a:t>=</a:t>
            </a:r>
            <a:r>
              <a:rPr lang="tr-TR" b="1" dirty="0" err="1" smtClean="0">
                <a:solidFill>
                  <a:srgbClr val="FF0000"/>
                </a:solidFill>
                <a:latin typeface="Courier New" pitchFamily="49" charset="0"/>
                <a:cs typeface="Courier New" pitchFamily="49" charset="0"/>
              </a:rPr>
              <a:t>true</a:t>
            </a:r>
            <a:r>
              <a:rPr lang="tr-TR" b="1" dirty="0" smtClean="0">
                <a:latin typeface="Courier New" pitchFamily="49" charset="0"/>
                <a:cs typeface="Courier New" pitchFamily="49" charset="0"/>
              </a:rPr>
              <a:t> </a:t>
            </a:r>
          </a:p>
          <a:p>
            <a:pPr marL="0" indent="0">
              <a:buFontTx/>
              <a:buNone/>
              <a:defRPr/>
            </a:pPr>
            <a:r>
              <a:rPr lang="tr-TR" dirty="0" smtClean="0"/>
              <a:t>yazmak okunabilirliği artırmaktadır.</a:t>
            </a:r>
          </a:p>
          <a:p>
            <a:pPr marL="0" indent="0">
              <a:buFontTx/>
              <a:buNone/>
              <a:defRPr/>
            </a:pPr>
            <a:r>
              <a:rPr lang="tr-TR" dirty="0" smtClean="0"/>
              <a:t> </a:t>
            </a:r>
            <a:endParaRPr lang="tr-TR" dirty="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Başlık"/>
          <p:cNvSpPr>
            <a:spLocks noGrp="1"/>
          </p:cNvSpPr>
          <p:nvPr>
            <p:ph type="title"/>
          </p:nvPr>
        </p:nvSpPr>
        <p:spPr/>
        <p:txBody>
          <a:bodyPr/>
          <a:lstStyle/>
          <a:p>
            <a:r>
              <a:rPr lang="tr-TR" smtClean="0">
                <a:solidFill>
                  <a:srgbClr val="C00000"/>
                </a:solidFill>
              </a:rPr>
              <a:t>Veri Tipleri ve Veri yapıları</a:t>
            </a:r>
          </a:p>
        </p:txBody>
      </p:sp>
      <p:sp>
        <p:nvSpPr>
          <p:cNvPr id="32771" name="2 İçerik Yer Tutucusu"/>
          <p:cNvSpPr>
            <a:spLocks noGrp="1"/>
          </p:cNvSpPr>
          <p:nvPr>
            <p:ph idx="1"/>
          </p:nvPr>
        </p:nvSpPr>
        <p:spPr/>
        <p:txBody>
          <a:bodyPr/>
          <a:lstStyle/>
          <a:p>
            <a:r>
              <a:rPr lang="tr-TR" smtClean="0"/>
              <a:t>Uygun yeri yapılarının iyi tanımlanmış olması</a:t>
            </a:r>
          </a:p>
          <a:p>
            <a:pPr>
              <a:buFontTx/>
              <a:buNone/>
            </a:pPr>
            <a:endParaRPr lang="tr-TR"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Başlık 1"/>
          <p:cNvSpPr>
            <a:spLocks noGrp="1"/>
          </p:cNvSpPr>
          <p:nvPr>
            <p:ph type="title"/>
          </p:nvPr>
        </p:nvSpPr>
        <p:spPr/>
        <p:txBody>
          <a:bodyPr/>
          <a:lstStyle/>
          <a:p>
            <a:r>
              <a:rPr lang="tr-TR" smtClean="0">
                <a:solidFill>
                  <a:srgbClr val="C00000"/>
                </a:solidFill>
              </a:rPr>
              <a:t>Syntax Tasarımı		</a:t>
            </a:r>
          </a:p>
        </p:txBody>
      </p:sp>
      <p:sp>
        <p:nvSpPr>
          <p:cNvPr id="33795" name="İçerik Yer Tutucusu 2"/>
          <p:cNvSpPr>
            <a:spLocks noGrp="1"/>
          </p:cNvSpPr>
          <p:nvPr>
            <p:ph idx="1"/>
          </p:nvPr>
        </p:nvSpPr>
        <p:spPr/>
        <p:txBody>
          <a:bodyPr/>
          <a:lstStyle/>
          <a:p>
            <a:r>
              <a:rPr lang="tr-TR" smtClean="0"/>
              <a:t>Bir programın syntax tasarımı okunabilirlik için en önemli etkenlerden biridir</a:t>
            </a:r>
          </a:p>
          <a:p>
            <a:r>
              <a:rPr lang="tr-TR" smtClean="0"/>
              <a:t>Örneğin değişken isimlerini kısa tutmak okunabilirliği azaltır. Fortran 77’de değişken isimleri 6 karakterle sınırlandırılmıştır. </a:t>
            </a:r>
          </a:p>
          <a:p>
            <a:r>
              <a:rPr lang="tr-TR" smtClean="0"/>
              <a:t>Örnek: </a:t>
            </a:r>
            <a:r>
              <a:rPr lang="tr-TR" smtClean="0">
                <a:solidFill>
                  <a:srgbClr val="FF0000"/>
                </a:solidFill>
              </a:rPr>
              <a:t>ogrenci_no</a:t>
            </a:r>
            <a:r>
              <a:rPr lang="tr-TR" smtClean="0"/>
              <a:t> biçiminde okunabilirliği artıracak bir değişken ismi verilemez.</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Başlık 1"/>
          <p:cNvSpPr>
            <a:spLocks noGrp="1"/>
          </p:cNvSpPr>
          <p:nvPr>
            <p:ph type="title"/>
          </p:nvPr>
        </p:nvSpPr>
        <p:spPr/>
        <p:txBody>
          <a:bodyPr/>
          <a:lstStyle/>
          <a:p>
            <a:r>
              <a:rPr lang="tr-TR" smtClean="0">
                <a:solidFill>
                  <a:srgbClr val="C00000"/>
                </a:solidFill>
              </a:rPr>
              <a:t>Syntax Tasarımı	</a:t>
            </a:r>
          </a:p>
        </p:txBody>
      </p:sp>
      <p:sp>
        <p:nvSpPr>
          <p:cNvPr id="34819" name="İçerik Yer Tutucusu 2"/>
          <p:cNvSpPr>
            <a:spLocks noGrp="1"/>
          </p:cNvSpPr>
          <p:nvPr>
            <p:ph idx="1"/>
          </p:nvPr>
        </p:nvSpPr>
        <p:spPr>
          <a:xfrm>
            <a:off x="533400" y="1371600"/>
            <a:ext cx="8153400" cy="4572000"/>
          </a:xfrm>
        </p:spPr>
        <p:txBody>
          <a:bodyPr/>
          <a:lstStyle/>
          <a:p>
            <a:r>
              <a:rPr lang="tr-TR" dirty="0" smtClean="0"/>
              <a:t>Özel kelimeler de (</a:t>
            </a:r>
            <a:r>
              <a:rPr lang="tr-TR" dirty="0" err="1" smtClean="0"/>
              <a:t>for</a:t>
            </a:r>
            <a:r>
              <a:rPr lang="tr-TR" dirty="0" smtClean="0"/>
              <a:t>, </a:t>
            </a:r>
            <a:r>
              <a:rPr lang="tr-TR" dirty="0" err="1" smtClean="0"/>
              <a:t>end</a:t>
            </a:r>
            <a:r>
              <a:rPr lang="tr-TR" dirty="0" smtClean="0"/>
              <a:t>, do, vb.) okunabilirliği etkiler.</a:t>
            </a:r>
          </a:p>
          <a:p>
            <a:r>
              <a:rPr lang="tr-TR" dirty="0" smtClean="0"/>
              <a:t>Birleşik durumların gösterim biçimi de okunabilirliği etkiler. Örneğin bir döngü ifadesi verilebilir. </a:t>
            </a:r>
          </a:p>
          <a:p>
            <a:r>
              <a:rPr lang="tr-TR" dirty="0" smtClean="0"/>
              <a:t>Özel kelimeler değişken ismi olarak tanımlanırsa da okunabilirlik etkilenir. </a:t>
            </a:r>
          </a:p>
          <a:p>
            <a:r>
              <a:rPr lang="tr-TR" dirty="0" smtClean="0"/>
              <a:t>Örneğin </a:t>
            </a:r>
            <a:r>
              <a:rPr lang="tr-TR" dirty="0" err="1" smtClean="0"/>
              <a:t>Fortran</a:t>
            </a:r>
            <a:r>
              <a:rPr lang="tr-TR" dirty="0" smtClean="0"/>
              <a:t> 95’te Do ve </a:t>
            </a:r>
            <a:r>
              <a:rPr lang="tr-TR" dirty="0" err="1" smtClean="0"/>
              <a:t>End</a:t>
            </a:r>
            <a:r>
              <a:rPr lang="tr-TR" dirty="0" smtClean="0"/>
              <a:t> özel kelimelerinin değişken ismi olarak ta tanımlanmasında bir sınırlama yoktur. Bu durum okunabilirliği azaltmaktadır.</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Başlık 1"/>
          <p:cNvSpPr>
            <a:spLocks noGrp="1"/>
          </p:cNvSpPr>
          <p:nvPr>
            <p:ph type="title"/>
          </p:nvPr>
        </p:nvSpPr>
        <p:spPr/>
        <p:txBody>
          <a:bodyPr/>
          <a:lstStyle/>
          <a:p>
            <a:r>
              <a:rPr lang="tr-TR" smtClean="0">
                <a:solidFill>
                  <a:srgbClr val="C00000"/>
                </a:solidFill>
              </a:rPr>
              <a:t>Syntax Tasarımı	</a:t>
            </a:r>
          </a:p>
        </p:txBody>
      </p:sp>
      <p:sp>
        <p:nvSpPr>
          <p:cNvPr id="3" name="İçerik Yer Tutucusu 2"/>
          <p:cNvSpPr>
            <a:spLocks noGrp="1"/>
          </p:cNvSpPr>
          <p:nvPr>
            <p:ph idx="1"/>
          </p:nvPr>
        </p:nvSpPr>
        <p:spPr>
          <a:xfrm>
            <a:off x="609600" y="1219200"/>
            <a:ext cx="8534400" cy="4572000"/>
          </a:xfrm>
        </p:spPr>
        <p:txBody>
          <a:bodyPr/>
          <a:lstStyle/>
          <a:p>
            <a:pPr>
              <a:defRPr/>
            </a:pPr>
            <a:r>
              <a:rPr lang="tr-TR" dirty="0" smtClean="0"/>
              <a:t>Bir diğer problem de anlam ve biçim.</a:t>
            </a:r>
          </a:p>
          <a:p>
            <a:pPr marL="0" indent="0">
              <a:buFontTx/>
              <a:buNone/>
              <a:defRPr/>
            </a:pPr>
            <a:r>
              <a:rPr lang="tr-TR" dirty="0" smtClean="0"/>
              <a:t>Örneğin C programlama dilinde </a:t>
            </a:r>
            <a:r>
              <a:rPr lang="tr-TR" dirty="0" err="1" smtClean="0"/>
              <a:t>static</a:t>
            </a:r>
            <a:r>
              <a:rPr lang="tr-TR" dirty="0" smtClean="0"/>
              <a:t> kelimesi kullanılış biçimine göre farklı anlamlara gelmektedir.</a:t>
            </a:r>
          </a:p>
          <a:p>
            <a:pPr marL="0" indent="0">
              <a:buFontTx/>
              <a:buNone/>
              <a:defRPr/>
            </a:pPr>
            <a:r>
              <a:rPr lang="tr-TR" dirty="0" smtClean="0"/>
              <a:t>Eğer bir fonksiyonun içinde değişken tanımlamak için kullanılıyorsa değişkenin derleme zamanında (</a:t>
            </a:r>
            <a:r>
              <a:rPr lang="tr-TR" dirty="0" err="1" smtClean="0"/>
              <a:t>compile</a:t>
            </a:r>
            <a:r>
              <a:rPr lang="tr-TR" dirty="0" smtClean="0"/>
              <a:t> time) oluşturulacağı anlamına gelmektedir.</a:t>
            </a:r>
          </a:p>
          <a:p>
            <a:pPr marL="0" indent="0">
              <a:buFontTx/>
              <a:buNone/>
              <a:defRPr/>
            </a:pPr>
            <a:r>
              <a:rPr lang="tr-TR" dirty="0" smtClean="0"/>
              <a:t>Eğer tüm fonksiyonların dışında değişken tanımlamak için kullanılıyorsa, bu değişken bu dosyadan alınamaz ve ancak ve ancak tanımlandığı dosyada görülebilir. </a:t>
            </a:r>
            <a:endParaRPr lang="tr-TR" dirty="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Başlık 1"/>
          <p:cNvSpPr>
            <a:spLocks noGrp="1"/>
          </p:cNvSpPr>
          <p:nvPr>
            <p:ph type="title"/>
          </p:nvPr>
        </p:nvSpPr>
        <p:spPr/>
        <p:txBody>
          <a:bodyPr/>
          <a:lstStyle/>
          <a:p>
            <a:r>
              <a:rPr lang="tr-TR" smtClean="0">
                <a:solidFill>
                  <a:srgbClr val="C00000"/>
                </a:solidFill>
              </a:rPr>
              <a:t>Syntax Tasarımı</a:t>
            </a:r>
          </a:p>
        </p:txBody>
      </p:sp>
      <p:sp>
        <p:nvSpPr>
          <p:cNvPr id="3" name="İçerik Yer Tutucusu 2"/>
          <p:cNvSpPr>
            <a:spLocks noGrp="1"/>
          </p:cNvSpPr>
          <p:nvPr>
            <p:ph idx="1"/>
          </p:nvPr>
        </p:nvSpPr>
        <p:spPr/>
        <p:txBody>
          <a:bodyPr/>
          <a:lstStyle/>
          <a:p>
            <a:pPr>
              <a:defRPr/>
            </a:pPr>
            <a:r>
              <a:rPr lang="tr-TR" dirty="0" smtClean="0"/>
              <a:t>ÖRNEK: UNIX’ in </a:t>
            </a:r>
            <a:r>
              <a:rPr lang="tr-TR" dirty="0" err="1" smtClean="0"/>
              <a:t>shell</a:t>
            </a:r>
            <a:r>
              <a:rPr lang="tr-TR" dirty="0" smtClean="0"/>
              <a:t>  komutları çoğu zaman alakasız bir fonksiyonu göstermektedir. Bu da okunabilirliği azaltmaktadır.</a:t>
            </a:r>
          </a:p>
          <a:p>
            <a:pPr marL="0" indent="0">
              <a:buFontTx/>
              <a:buNone/>
              <a:defRPr/>
            </a:pPr>
            <a:r>
              <a:rPr lang="tr-TR" dirty="0" err="1"/>
              <a:t>g</a:t>
            </a:r>
            <a:r>
              <a:rPr lang="tr-TR" dirty="0" err="1" smtClean="0"/>
              <a:t>rep</a:t>
            </a:r>
            <a:r>
              <a:rPr lang="tr-TR" dirty="0" smtClean="0"/>
              <a:t> komutu size herhangi bir şey anımsatıyor mu?</a:t>
            </a:r>
          </a:p>
          <a:p>
            <a:pPr marL="0" indent="0">
              <a:buFontTx/>
              <a:buNone/>
              <a:defRPr/>
            </a:pPr>
            <a:r>
              <a:rPr lang="tr-TR" b="1" dirty="0">
                <a:solidFill>
                  <a:srgbClr val="FF0000"/>
                </a:solidFill>
              </a:rPr>
              <a:t>g</a:t>
            </a:r>
            <a:r>
              <a:rPr lang="tr-TR" dirty="0" smtClean="0"/>
              <a:t> harfi global komut olduğunu gösteriyor.</a:t>
            </a:r>
          </a:p>
          <a:p>
            <a:pPr marL="0" indent="0">
              <a:buFontTx/>
              <a:buNone/>
              <a:defRPr/>
            </a:pPr>
            <a:r>
              <a:rPr lang="tr-TR" b="1" dirty="0">
                <a:solidFill>
                  <a:srgbClr val="FF0000"/>
                </a:solidFill>
              </a:rPr>
              <a:t>r</a:t>
            </a:r>
            <a:r>
              <a:rPr lang="tr-TR" b="1" dirty="0" smtClean="0">
                <a:solidFill>
                  <a:srgbClr val="FF0000"/>
                </a:solidFill>
              </a:rPr>
              <a:t>e</a:t>
            </a:r>
            <a:r>
              <a:rPr lang="tr-TR" dirty="0" smtClean="0"/>
              <a:t> </a:t>
            </a:r>
            <a:r>
              <a:rPr lang="tr-TR" dirty="0" err="1" smtClean="0"/>
              <a:t>regular</a:t>
            </a:r>
            <a:r>
              <a:rPr lang="tr-TR" dirty="0" smtClean="0"/>
              <a:t> </a:t>
            </a:r>
            <a:r>
              <a:rPr lang="tr-TR" dirty="0" err="1" smtClean="0"/>
              <a:t>expression</a:t>
            </a:r>
            <a:endParaRPr lang="tr-TR" dirty="0" smtClean="0"/>
          </a:p>
          <a:p>
            <a:pPr marL="0" indent="0">
              <a:buFontTx/>
              <a:buNone/>
              <a:defRPr/>
            </a:pPr>
            <a:r>
              <a:rPr lang="tr-TR" b="1" dirty="0">
                <a:solidFill>
                  <a:srgbClr val="FF0000"/>
                </a:solidFill>
              </a:rPr>
              <a:t>p</a:t>
            </a:r>
            <a:r>
              <a:rPr lang="tr-TR" dirty="0" smtClean="0"/>
              <a:t> </a:t>
            </a:r>
            <a:r>
              <a:rPr lang="tr-TR" dirty="0" err="1" smtClean="0"/>
              <a:t>regular</a:t>
            </a:r>
            <a:r>
              <a:rPr lang="tr-TR" dirty="0" smtClean="0"/>
              <a:t> ifadeyi içeren </a:t>
            </a:r>
            <a:r>
              <a:rPr lang="tr-TR" dirty="0" err="1" smtClean="0"/>
              <a:t>substring’lerin</a:t>
            </a:r>
            <a:r>
              <a:rPr lang="tr-TR" dirty="0" smtClean="0"/>
              <a:t> yazılması komutudur</a:t>
            </a:r>
          </a:p>
          <a:p>
            <a:pPr marL="0" indent="0">
              <a:buFontTx/>
              <a:buNone/>
              <a:defRPr/>
            </a:pPr>
            <a:r>
              <a:rPr lang="tr-TR" dirty="0" smtClean="0">
                <a:solidFill>
                  <a:srgbClr val="7030A0"/>
                </a:solidFill>
              </a:rPr>
              <a:t>Global </a:t>
            </a:r>
            <a:r>
              <a:rPr lang="tr-TR" dirty="0" err="1" smtClean="0">
                <a:solidFill>
                  <a:srgbClr val="7030A0"/>
                </a:solidFill>
              </a:rPr>
              <a:t>Regular</a:t>
            </a:r>
            <a:r>
              <a:rPr lang="tr-TR" dirty="0" smtClean="0">
                <a:solidFill>
                  <a:srgbClr val="7030A0"/>
                </a:solidFill>
              </a:rPr>
              <a:t> </a:t>
            </a:r>
            <a:r>
              <a:rPr lang="tr-TR" dirty="0" err="1" smtClean="0">
                <a:solidFill>
                  <a:srgbClr val="7030A0"/>
                </a:solidFill>
              </a:rPr>
              <a:t>Expression</a:t>
            </a:r>
            <a:r>
              <a:rPr lang="tr-TR" dirty="0" smtClean="0">
                <a:solidFill>
                  <a:srgbClr val="7030A0"/>
                </a:solidFill>
              </a:rPr>
              <a:t> Printer</a:t>
            </a:r>
            <a:endParaRPr lang="tr-TR" dirty="0">
              <a:solidFill>
                <a:srgbClr val="7030A0"/>
              </a:solidFill>
            </a:endParaRP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Başlık"/>
          <p:cNvSpPr>
            <a:spLocks noGrp="1"/>
          </p:cNvSpPr>
          <p:nvPr>
            <p:ph type="title"/>
          </p:nvPr>
        </p:nvSpPr>
        <p:spPr/>
        <p:txBody>
          <a:bodyPr/>
          <a:lstStyle/>
          <a:p>
            <a:r>
              <a:rPr lang="tr-TR" smtClean="0">
                <a:solidFill>
                  <a:srgbClr val="C00000"/>
                </a:solidFill>
              </a:rPr>
              <a:t>Syntax Tasarımı</a:t>
            </a:r>
          </a:p>
        </p:txBody>
      </p:sp>
      <p:sp>
        <p:nvSpPr>
          <p:cNvPr id="37891" name="2 İçerik Yer Tutucusu"/>
          <p:cNvSpPr>
            <a:spLocks noGrp="1"/>
          </p:cNvSpPr>
          <p:nvPr>
            <p:ph idx="1"/>
          </p:nvPr>
        </p:nvSpPr>
        <p:spPr>
          <a:xfrm>
            <a:off x="609600" y="1600200"/>
            <a:ext cx="8382000" cy="4572000"/>
          </a:xfrm>
        </p:spPr>
        <p:txBody>
          <a:bodyPr/>
          <a:lstStyle/>
          <a:p>
            <a:pPr marL="342900" lvl="1" indent="-342900">
              <a:buFontTx/>
              <a:buChar char="•"/>
            </a:pPr>
            <a:r>
              <a:rPr lang="tr-TR" sz="2800" smtClean="0"/>
              <a:t>Tanıtıcı/kimlik belirtici (</a:t>
            </a:r>
            <a:r>
              <a:rPr lang="en-US" sz="2800" smtClean="0"/>
              <a:t>Identifier</a:t>
            </a:r>
            <a:r>
              <a:rPr lang="tr-TR" sz="2800" smtClean="0"/>
              <a:t>) biçimleri</a:t>
            </a:r>
            <a:r>
              <a:rPr lang="en-US" sz="2800" smtClean="0"/>
              <a:t>: </a:t>
            </a:r>
            <a:r>
              <a:rPr lang="tr-TR" sz="2800" smtClean="0"/>
              <a:t>Esnek kompozisyon</a:t>
            </a:r>
            <a:r>
              <a:rPr lang="en-US" sz="2800" smtClean="0"/>
              <a:t> </a:t>
            </a:r>
          </a:p>
          <a:p>
            <a:r>
              <a:rPr lang="tr-TR" smtClean="0"/>
              <a:t>Karmaşık ve birleşik ifadelerin oluşturulması için belirli özel deyimlerin (kelime ve metot) kullanılması</a:t>
            </a:r>
          </a:p>
          <a:p>
            <a:r>
              <a:rPr lang="tr-TR" smtClean="0"/>
              <a:t>Anlamlı anahtar sözcükler ve anlaşılabilir yapılar kullanılması</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457200" y="274638"/>
            <a:ext cx="8229600" cy="4397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sz="3200" b="0" i="0" u="none" strike="noStrike" kern="0" cap="none" spc="0" normalizeH="0" baseline="0" noProof="0" smtClean="0">
                <a:ln>
                  <a:noFill/>
                </a:ln>
                <a:solidFill>
                  <a:srgbClr val="009900"/>
                </a:solidFill>
                <a:effectLst/>
                <a:uLnTx/>
                <a:uFillTx/>
                <a:latin typeface="+mj-lt"/>
                <a:ea typeface="+mj-ea"/>
                <a:cs typeface="+mj-cs"/>
              </a:rPr>
              <a:t>Dil</a:t>
            </a:r>
            <a:r>
              <a:rPr kumimoji="0" lang="en-US" sz="3200" b="0" i="0" u="none" strike="noStrike" kern="0" cap="none" spc="0" normalizeH="0" baseline="0" noProof="0" smtClean="0">
                <a:ln>
                  <a:noFill/>
                </a:ln>
                <a:solidFill>
                  <a:srgbClr val="009900"/>
                </a:solidFill>
                <a:effectLst/>
                <a:uLnTx/>
                <a:uFillTx/>
                <a:latin typeface="+mj-lt"/>
                <a:ea typeface="+mj-ea"/>
                <a:cs typeface="+mj-cs"/>
              </a:rPr>
              <a:t> </a:t>
            </a:r>
            <a:r>
              <a:rPr kumimoji="0" lang="tr-TR" sz="3200" b="0" i="0" u="none" strike="noStrike" kern="0" cap="none" spc="0" normalizeH="0" baseline="0" noProof="0" smtClean="0">
                <a:ln>
                  <a:noFill/>
                </a:ln>
                <a:solidFill>
                  <a:srgbClr val="009900"/>
                </a:solidFill>
                <a:effectLst/>
                <a:uLnTx/>
                <a:uFillTx/>
                <a:latin typeface="+mj-lt"/>
                <a:ea typeface="+mj-ea"/>
                <a:cs typeface="+mj-cs"/>
              </a:rPr>
              <a:t>Değerlendirme</a:t>
            </a:r>
            <a:r>
              <a:rPr kumimoji="0" lang="en-US" sz="3200" b="0" i="0" u="none" strike="noStrike" kern="0" cap="none" spc="0" normalizeH="0" baseline="0" noProof="0" smtClean="0">
                <a:ln>
                  <a:noFill/>
                </a:ln>
                <a:solidFill>
                  <a:srgbClr val="009900"/>
                </a:solidFill>
                <a:effectLst/>
                <a:uLnTx/>
                <a:uFillTx/>
                <a:latin typeface="+mj-lt"/>
                <a:ea typeface="+mj-ea"/>
                <a:cs typeface="+mj-cs"/>
              </a:rPr>
              <a:t> </a:t>
            </a:r>
            <a:r>
              <a:rPr kumimoji="0" lang="tr-TR" sz="3200" b="0" i="0" u="none" strike="noStrike" kern="0" cap="none" spc="0" normalizeH="0" baseline="0" noProof="0" smtClean="0">
                <a:ln>
                  <a:noFill/>
                </a:ln>
                <a:solidFill>
                  <a:srgbClr val="009900"/>
                </a:solidFill>
                <a:effectLst/>
                <a:uLnTx/>
                <a:uFillTx/>
                <a:latin typeface="+mj-lt"/>
                <a:ea typeface="+mj-ea"/>
                <a:cs typeface="+mj-cs"/>
              </a:rPr>
              <a:t>Kriterleri</a:t>
            </a:r>
            <a:endParaRPr kumimoji="0" lang="tr-TR" sz="3000" b="0" i="0" u="none" strike="noStrike" kern="0" cap="none" spc="0" normalizeH="0" baseline="0" noProof="0" dirty="0">
              <a:ln>
                <a:noFill/>
              </a:ln>
              <a:solidFill>
                <a:srgbClr val="009900"/>
              </a:solidFill>
              <a:effectLst/>
              <a:uLnTx/>
              <a:uFillTx/>
              <a:latin typeface="+mj-lt"/>
              <a:ea typeface="+mj-ea"/>
              <a:cs typeface="+mj-cs"/>
            </a:endParaRPr>
          </a:p>
        </p:txBody>
      </p:sp>
      <p:sp>
        <p:nvSpPr>
          <p:cNvPr id="5" name="4 Slayt Numarası Yer Tutucusu"/>
          <p:cNvSpPr>
            <a:spLocks noGrp="1"/>
          </p:cNvSpPr>
          <p:nvPr>
            <p:ph type="sldNum" sz="quarter" idx="11"/>
          </p:nvPr>
        </p:nvSpPr>
        <p:spPr/>
        <p:txBody>
          <a:bodyPr/>
          <a:lstStyle/>
          <a:p>
            <a:pPr>
              <a:defRPr/>
            </a:pPr>
            <a:fld id="{617D8655-7DB7-43A0-B0D9-9A74AB1E468F}" type="slidenum">
              <a:rPr lang="en-US" smtClean="0"/>
              <a:pPr>
                <a:defRPr/>
              </a:pPr>
              <a:t>37</a:t>
            </a:fld>
            <a:endParaRPr lang="en-US" dirty="0"/>
          </a:p>
        </p:txBody>
      </p:sp>
      <p:graphicFrame>
        <p:nvGraphicFramePr>
          <p:cNvPr id="6" name="Group 69"/>
          <p:cNvGraphicFramePr>
            <a:graphicFrameLocks noGrp="1"/>
          </p:cNvGraphicFramePr>
          <p:nvPr>
            <p:ph idx="4294967295"/>
          </p:nvPr>
        </p:nvGraphicFramePr>
        <p:xfrm>
          <a:off x="533400" y="1295400"/>
          <a:ext cx="8229600" cy="5339726"/>
        </p:xfrm>
        <a:graphic>
          <a:graphicData uri="http://schemas.openxmlformats.org/drawingml/2006/table">
            <a:tbl>
              <a:tblPr>
                <a:effectLst>
                  <a:innerShdw blurRad="114300">
                    <a:prstClr val="black"/>
                  </a:innerShdw>
                </a:effectLst>
              </a:tblPr>
              <a:tblGrid>
                <a:gridCol w="2057400"/>
                <a:gridCol w="2057400"/>
                <a:gridCol w="2057400"/>
                <a:gridCol w="2057400"/>
              </a:tblGrid>
              <a:tr h="4796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1" i="0" u="none" strike="noStrike" cap="none" normalizeH="0" baseline="0" dirty="0" smtClean="0">
                          <a:ln>
                            <a:noFill/>
                          </a:ln>
                          <a:solidFill>
                            <a:schemeClr val="bg1">
                              <a:lumMod val="25000"/>
                            </a:schemeClr>
                          </a:solidFill>
                          <a:effectLst/>
                          <a:latin typeface="Arial" charset="0"/>
                        </a:rPr>
                        <a:t>Karakteristik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1" i="0" u="none" strike="noStrike" cap="none" normalizeH="0" baseline="0" dirty="0" smtClean="0">
                          <a:ln>
                            <a:noFill/>
                          </a:ln>
                          <a:solidFill>
                            <a:schemeClr val="bg1">
                              <a:lumMod val="25000"/>
                            </a:schemeClr>
                          </a:solidFill>
                          <a:effectLst/>
                          <a:latin typeface="Arial" charset="0"/>
                        </a:rPr>
                        <a:t>Okunabilirlik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1" i="0" u="none" strike="noStrike" cap="none" normalizeH="0" baseline="0" dirty="0" smtClean="0">
                          <a:ln>
                            <a:noFill/>
                          </a:ln>
                          <a:solidFill>
                            <a:schemeClr val="bg1">
                              <a:lumMod val="25000"/>
                            </a:schemeClr>
                          </a:solidFill>
                          <a:effectLst/>
                          <a:latin typeface="Arial" charset="0"/>
                        </a:rPr>
                        <a:t>Yazılabilirlik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1" i="0" u="none" strike="noStrike" cap="none" normalizeH="0" baseline="0" dirty="0" smtClean="0">
                          <a:ln>
                            <a:noFill/>
                          </a:ln>
                          <a:solidFill>
                            <a:schemeClr val="bg1">
                              <a:lumMod val="25000"/>
                            </a:schemeClr>
                          </a:solidFill>
                          <a:effectLst/>
                          <a:latin typeface="Arial" charset="0"/>
                        </a:rPr>
                        <a:t>Güvenilirlik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555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Sadelik(Simplicity)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algn="ctr"/>
                      <a:r>
                        <a:rPr lang="en-US" sz="2800" dirty="0" smtClean="0">
                          <a:sym typeface="Wingdings 2"/>
                        </a:rPr>
                        <a:t></a:t>
                      </a:r>
                      <a:endParaRPr lang="en-US" sz="2800"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algn="ctr"/>
                      <a:r>
                        <a:rPr lang="en-US" sz="2800" dirty="0" smtClean="0">
                          <a:sym typeface="Wingdings 2"/>
                        </a:rPr>
                        <a:t></a:t>
                      </a:r>
                      <a:endParaRPr lang="en-US" sz="2800"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algn="ctr"/>
                      <a:r>
                        <a:rPr lang="en-US" sz="2800" dirty="0" smtClean="0">
                          <a:sym typeface="Wingdings 2"/>
                        </a:rPr>
                        <a:t></a:t>
                      </a:r>
                      <a:endParaRPr lang="en-US" sz="2800" dirty="0"/>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Kontrol yapısı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US" sz="2800" dirty="0" smtClean="0">
                          <a:sym typeface="Wingdings 2"/>
                        </a:rPr>
                        <a:t></a:t>
                      </a:r>
                      <a:endParaRPr lang="en-US" sz="2800" dirty="0" smtClean="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US" sz="2800" dirty="0" smtClean="0">
                          <a:sym typeface="Wingdings 2"/>
                        </a:rPr>
                        <a:t></a:t>
                      </a:r>
                      <a:endParaRPr lang="en-US" sz="2800" dirty="0" smtClean="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US" sz="2800" dirty="0" smtClean="0">
                          <a:sym typeface="Wingdings 2"/>
                        </a:rPr>
                        <a:t></a:t>
                      </a:r>
                      <a:endParaRPr lang="en-US" sz="2800" dirty="0" smtClean="0"/>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Veri tip ve yapısı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Syntax tasarım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6189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Soyutlama desteği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İfade gücü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Tip kontrolü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458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İstisna yönetimi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555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Arial" charset="0"/>
                        </a:rPr>
                        <a:t>Restricted</a:t>
                      </a:r>
                      <a:r>
                        <a:rPr kumimoji="0" lang="tr-TR" sz="1800" b="0" i="0" u="none" strike="noStrike" cap="none" normalizeH="0" baseline="0" dirty="0" smtClean="0">
                          <a:ln>
                            <a:noFill/>
                          </a:ln>
                          <a:solidFill>
                            <a:schemeClr val="tx1"/>
                          </a:solidFill>
                          <a:effectLst/>
                          <a:latin typeface="Arial" charset="0"/>
                        </a:rPr>
                        <a:t> </a:t>
                      </a:r>
                      <a:r>
                        <a:rPr kumimoji="0" lang="tr-TR" sz="1800" b="0" i="0" u="none" strike="noStrike" cap="none" normalizeH="0" baseline="0" dirty="0" err="1" smtClean="0">
                          <a:ln>
                            <a:noFill/>
                          </a:ln>
                          <a:solidFill>
                            <a:schemeClr val="tx1"/>
                          </a:solidFill>
                          <a:effectLst/>
                          <a:latin typeface="Arial" charset="0"/>
                        </a:rPr>
                        <a:t>aliasing</a:t>
                      </a:r>
                      <a:endParaRPr kumimoji="0" lang="tr-TR"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Başlık 1"/>
          <p:cNvSpPr>
            <a:spLocks noGrp="1"/>
          </p:cNvSpPr>
          <p:nvPr>
            <p:ph type="title"/>
          </p:nvPr>
        </p:nvSpPr>
        <p:spPr/>
        <p:txBody>
          <a:bodyPr/>
          <a:lstStyle/>
          <a:p>
            <a:r>
              <a:rPr lang="tr-TR" smtClean="0"/>
              <a:t>Yazılabilirlik</a:t>
            </a:r>
          </a:p>
        </p:txBody>
      </p:sp>
      <p:sp>
        <p:nvSpPr>
          <p:cNvPr id="39939" name="İçerik Yer Tutucusu 2"/>
          <p:cNvSpPr>
            <a:spLocks noGrp="1"/>
          </p:cNvSpPr>
          <p:nvPr>
            <p:ph idx="1"/>
          </p:nvPr>
        </p:nvSpPr>
        <p:spPr/>
        <p:txBody>
          <a:bodyPr/>
          <a:lstStyle/>
          <a:p>
            <a:r>
              <a:rPr lang="tr-TR" smtClean="0"/>
              <a:t>Bir program yazılırken programlama dilinin ne kadar kolay olduğunun ölçülmesine yazılabilirlik denir. Okunabilirliği etkileyen faktörler (basitlik, ortogonallik, veri tipleri ve veri yapıları, syntax tasarımı ) yazılabilirliği de etkilemektedir.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Başlık 1"/>
          <p:cNvSpPr>
            <a:spLocks noGrp="1"/>
          </p:cNvSpPr>
          <p:nvPr>
            <p:ph type="title"/>
          </p:nvPr>
        </p:nvSpPr>
        <p:spPr/>
        <p:txBody>
          <a:bodyPr/>
          <a:lstStyle/>
          <a:p>
            <a:r>
              <a:rPr lang="tr-TR" smtClean="0"/>
              <a:t>Yazılabilirlik</a:t>
            </a:r>
          </a:p>
        </p:txBody>
      </p:sp>
      <p:sp>
        <p:nvSpPr>
          <p:cNvPr id="40963" name="İçerik Yer Tutucusu 2"/>
          <p:cNvSpPr>
            <a:spLocks noGrp="1"/>
          </p:cNvSpPr>
          <p:nvPr>
            <p:ph idx="1"/>
          </p:nvPr>
        </p:nvSpPr>
        <p:spPr/>
        <p:txBody>
          <a:bodyPr/>
          <a:lstStyle/>
          <a:p>
            <a:r>
              <a:rPr lang="tr-TR" dirty="0" smtClean="0"/>
              <a:t>Programlama dillerinin yazılabilirliği uygulamaya göre de değişebilir. Grafiksel </a:t>
            </a:r>
            <a:r>
              <a:rPr lang="tr-TR" dirty="0" err="1" smtClean="0"/>
              <a:t>arayüzü</a:t>
            </a:r>
            <a:r>
              <a:rPr lang="tr-TR" dirty="0" smtClean="0"/>
              <a:t> olan bir program tasarlanacağı zaman </a:t>
            </a:r>
            <a:r>
              <a:rPr lang="tr-TR" dirty="0" err="1" smtClean="0"/>
              <a:t>Visual</a:t>
            </a:r>
            <a:r>
              <a:rPr lang="tr-TR" dirty="0" smtClean="0"/>
              <a:t> </a:t>
            </a:r>
            <a:r>
              <a:rPr lang="tr-TR" dirty="0" err="1" smtClean="0"/>
              <a:t>Basic’in</a:t>
            </a:r>
            <a:r>
              <a:rPr lang="tr-TR" dirty="0" smtClean="0"/>
              <a:t> </a:t>
            </a:r>
            <a:r>
              <a:rPr lang="tr-TR" dirty="0" smtClean="0"/>
              <a:t>yazılabilirliği, </a:t>
            </a:r>
            <a:r>
              <a:rPr lang="tr-TR" dirty="0" smtClean="0"/>
              <a:t>C </a:t>
            </a:r>
            <a:r>
              <a:rPr lang="tr-TR" dirty="0" smtClean="0"/>
              <a:t>dilininkine </a:t>
            </a:r>
            <a:r>
              <a:rPr lang="tr-TR" dirty="0" smtClean="0"/>
              <a:t>göre daha iyidir.</a:t>
            </a:r>
          </a:p>
          <a:p>
            <a:r>
              <a:rPr lang="tr-TR" dirty="0" smtClean="0"/>
              <a:t>Bir işletim sistemi yazılacağı zaman </a:t>
            </a:r>
            <a:r>
              <a:rPr lang="tr-TR" dirty="0" smtClean="0"/>
              <a:t>ise, </a:t>
            </a:r>
            <a:r>
              <a:rPr lang="tr-TR" dirty="0" smtClean="0"/>
              <a:t>C </a:t>
            </a:r>
            <a:r>
              <a:rPr lang="tr-TR" dirty="0" smtClean="0"/>
              <a:t>dilinin </a:t>
            </a:r>
            <a:r>
              <a:rPr lang="tr-TR" dirty="0" smtClean="0"/>
              <a:t>yazılabilirliği, </a:t>
            </a:r>
            <a:r>
              <a:rPr lang="tr-TR" dirty="0" err="1" smtClean="0"/>
              <a:t>Visual</a:t>
            </a:r>
            <a:r>
              <a:rPr lang="tr-TR" dirty="0" smtClean="0"/>
              <a:t> </a:t>
            </a:r>
            <a:r>
              <a:rPr lang="tr-TR" dirty="0" err="1" smtClean="0"/>
              <a:t>Basic</a:t>
            </a:r>
            <a:r>
              <a:rPr lang="tr-TR" dirty="0" smtClean="0"/>
              <a:t> </a:t>
            </a:r>
            <a:r>
              <a:rPr lang="tr-TR" dirty="0" smtClean="0"/>
              <a:t>dilininkine </a:t>
            </a:r>
            <a:r>
              <a:rPr lang="tr-TR" dirty="0" smtClean="0"/>
              <a:t>göre </a:t>
            </a:r>
            <a:r>
              <a:rPr lang="tr-TR" dirty="0" smtClean="0"/>
              <a:t>daha </a:t>
            </a:r>
            <a:r>
              <a:rPr lang="tr-TR" dirty="0" smtClean="0"/>
              <a:t>iyidir.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Başlık 1"/>
          <p:cNvSpPr>
            <a:spLocks noGrp="1"/>
          </p:cNvSpPr>
          <p:nvPr>
            <p:ph type="title"/>
          </p:nvPr>
        </p:nvSpPr>
        <p:spPr>
          <a:xfrm>
            <a:off x="609600" y="228600"/>
            <a:ext cx="8153400" cy="1143000"/>
          </a:xfrm>
        </p:spPr>
        <p:txBody>
          <a:bodyPr/>
          <a:lstStyle/>
          <a:p>
            <a:pPr algn="ctr" eaLnBrk="1" hangingPunct="1"/>
            <a:r>
              <a:rPr lang="tr-TR" sz="2800" b="1" smtClean="0">
                <a:solidFill>
                  <a:srgbClr val="C00000"/>
                </a:solidFill>
              </a:rPr>
              <a:t>Fikirleri ifade etme yeteneğinin arttırılması</a:t>
            </a:r>
            <a:r>
              <a:rPr lang="en-US" smtClean="0"/>
              <a:t/>
            </a:r>
            <a:br>
              <a:rPr lang="en-US" smtClean="0"/>
            </a:br>
            <a:endParaRPr lang="tr-TR" smtClean="0"/>
          </a:p>
        </p:txBody>
      </p:sp>
      <p:sp>
        <p:nvSpPr>
          <p:cNvPr id="3" name="İçerik Yer Tutucusu 2"/>
          <p:cNvSpPr>
            <a:spLocks noGrp="1"/>
          </p:cNvSpPr>
          <p:nvPr>
            <p:ph idx="1"/>
          </p:nvPr>
        </p:nvSpPr>
        <p:spPr/>
        <p:txBody>
          <a:bodyPr/>
          <a:lstStyle/>
          <a:p>
            <a:pPr eaLnBrk="1" hangingPunct="1">
              <a:defRPr/>
            </a:pPr>
            <a:r>
              <a:rPr lang="tr-TR" dirty="0" smtClean="0"/>
              <a:t>Düşüncelerimizdeki derinliğin; düşüncelerimizi ilettiğimiz dilin ifade gücü tarafından etkilendiğine inanılmaktadır.</a:t>
            </a:r>
          </a:p>
          <a:p>
            <a:pPr marL="0" indent="0" eaLnBrk="1" hangingPunct="1">
              <a:buFontTx/>
              <a:buNone/>
              <a:defRPr/>
            </a:pPr>
            <a:endParaRPr lang="tr-TR" dirty="0" smtClean="0"/>
          </a:p>
          <a:p>
            <a:pPr eaLnBrk="1" hangingPunct="1">
              <a:defRPr/>
            </a:pPr>
            <a:r>
              <a:rPr lang="tr-TR" dirty="0" smtClean="0"/>
              <a:t>Diğer bir deyişle insanların sözlü veya yazılı olarak  tanımlayamadığı yapıları kavramlaştırmaları zordur.</a:t>
            </a:r>
          </a:p>
          <a:p>
            <a:pPr marL="0" indent="0" eaLnBrk="1" hangingPunct="1">
              <a:buFontTx/>
              <a:buNone/>
              <a:defRPr/>
            </a:pPr>
            <a:endParaRPr lang="tr-TR" dirty="0" smtClean="0"/>
          </a:p>
          <a:p>
            <a:pPr eaLnBrk="1" hangingPunct="1">
              <a:defRPr/>
            </a:pPr>
            <a:endParaRPr lang="tr-TR"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Başlık"/>
          <p:cNvSpPr>
            <a:spLocks noGrp="1"/>
          </p:cNvSpPr>
          <p:nvPr>
            <p:ph type="title"/>
          </p:nvPr>
        </p:nvSpPr>
        <p:spPr/>
        <p:txBody>
          <a:bodyPr/>
          <a:lstStyle/>
          <a:p>
            <a:r>
              <a:rPr lang="tr-TR" smtClean="0"/>
              <a:t>Yazılabilirlik</a:t>
            </a:r>
          </a:p>
        </p:txBody>
      </p:sp>
      <p:sp>
        <p:nvSpPr>
          <p:cNvPr id="41987" name="2 İçerik Yer Tutucusu"/>
          <p:cNvSpPr>
            <a:spLocks noGrp="1"/>
          </p:cNvSpPr>
          <p:nvPr>
            <p:ph idx="1"/>
          </p:nvPr>
        </p:nvSpPr>
        <p:spPr/>
        <p:txBody>
          <a:bodyPr/>
          <a:lstStyle/>
          <a:p>
            <a:r>
              <a:rPr lang="tr-TR" smtClean="0"/>
              <a:t>Basitlik ve Ortogonallik</a:t>
            </a:r>
          </a:p>
          <a:p>
            <a:r>
              <a:rPr lang="tr-TR" smtClean="0"/>
              <a:t>Soyutlama (A</a:t>
            </a:r>
            <a:r>
              <a:rPr lang="en-US" smtClean="0"/>
              <a:t>bstraction</a:t>
            </a:r>
            <a:r>
              <a:rPr lang="tr-TR" smtClean="0"/>
              <a:t>) Desteği</a:t>
            </a:r>
          </a:p>
          <a:p>
            <a:r>
              <a:rPr lang="tr-TR" smtClean="0"/>
              <a:t>Anlamlılık (Açıklayıcılık) (</a:t>
            </a:r>
            <a:r>
              <a:rPr lang="en-US" smtClean="0"/>
              <a:t>Expressivity</a:t>
            </a:r>
            <a:r>
              <a:rPr lang="tr-TR" smtClean="0"/>
              <a:t>)</a:t>
            </a:r>
            <a:r>
              <a:rPr lang="en-US" smtClean="0"/>
              <a:t/>
            </a:r>
            <a:br>
              <a:rPr lang="en-US" smtClean="0"/>
            </a:br>
            <a:r>
              <a:rPr lang="en-US" smtClean="0"/>
              <a:t/>
            </a:r>
            <a:br>
              <a:rPr lang="en-US" smtClean="0"/>
            </a:br>
            <a:endParaRPr lang="tr-TR" smtClean="0"/>
          </a:p>
          <a:p>
            <a:endParaRPr lang="tr-TR"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tr-TR" sz="3200" smtClean="0">
                <a:solidFill>
                  <a:srgbClr val="C00000"/>
                </a:solidFill>
              </a:rPr>
              <a:t>Basitlik ve Ortogonallik</a:t>
            </a:r>
            <a:endParaRPr lang="en-US" sz="3200" smtClean="0">
              <a:solidFill>
                <a:srgbClr val="C00000"/>
              </a:solidFill>
            </a:endParaRPr>
          </a:p>
        </p:txBody>
      </p:sp>
      <p:sp>
        <p:nvSpPr>
          <p:cNvPr id="43013" name="Rectangle 3"/>
          <p:cNvSpPr>
            <a:spLocks noGrp="1" noChangeArrowheads="1"/>
          </p:cNvSpPr>
          <p:nvPr>
            <p:ph type="body" idx="1"/>
          </p:nvPr>
        </p:nvSpPr>
        <p:spPr>
          <a:xfrm>
            <a:off x="533400" y="1295400"/>
            <a:ext cx="7772400" cy="4876800"/>
          </a:xfrm>
        </p:spPr>
        <p:txBody>
          <a:bodyPr/>
          <a:lstStyle/>
          <a:p>
            <a:pPr marL="457200" lvl="1" indent="0" eaLnBrk="1" hangingPunct="1">
              <a:buFont typeface="Wingdings" pitchFamily="2" charset="2"/>
              <a:buChar char="§"/>
            </a:pPr>
            <a:r>
              <a:rPr lang="tr-TR" sz="2300" smtClean="0"/>
              <a:t> Eğer bir programlama dilinde çok fazla sayıda farklı yapılar olursa programcının tüm bu yapıları öğrenmesi zordur. Programcı bildiği yapıları kullanmak isteyecek ve belki aynı işi yapan daha verimli bir yapının farkında bile olmayacaktır. </a:t>
            </a:r>
          </a:p>
          <a:p>
            <a:pPr marL="457200" lvl="1" indent="0" eaLnBrk="1" hangingPunct="1">
              <a:buFont typeface="Wingdings" pitchFamily="2" charset="2"/>
              <a:buChar char="§"/>
            </a:pPr>
            <a:r>
              <a:rPr lang="tr-TR" sz="2300" smtClean="0"/>
              <a:t> Bu yüzden az sayıda ilkel yapı ve bunları  birleştirmek için oluşturulan legal kombinasyonları (ortogonallik) kullanmak yazılabilirliği artırmaktadır. </a:t>
            </a:r>
          </a:p>
          <a:p>
            <a:pPr marL="457200" lvl="1" indent="0" eaLnBrk="1" hangingPunct="1">
              <a:buFont typeface="Wingdings" pitchFamily="2" charset="2"/>
              <a:buChar char="§"/>
            </a:pPr>
            <a:r>
              <a:rPr lang="tr-TR" sz="2300" smtClean="0"/>
              <a:t> Çok fazla ortogonallik; okunabilirliği azalttığı gibi yazılabilirliği de azaltabilmektedir. Fazla ortogonallik programdaki  hataları bulmayı zorlaşmaktadır. </a:t>
            </a:r>
          </a:p>
          <a:p>
            <a:pPr marL="457200" lvl="1" indent="0" eaLnBrk="1" hangingPunct="1">
              <a:buFontTx/>
              <a:buNone/>
            </a:pPr>
            <a:endParaRPr lang="en-US" sz="200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Başlık 1"/>
          <p:cNvSpPr>
            <a:spLocks noGrp="1"/>
          </p:cNvSpPr>
          <p:nvPr>
            <p:ph type="title"/>
          </p:nvPr>
        </p:nvSpPr>
        <p:spPr/>
        <p:txBody>
          <a:bodyPr/>
          <a:lstStyle/>
          <a:p>
            <a:r>
              <a:rPr lang="tr-TR" smtClean="0">
                <a:solidFill>
                  <a:srgbClr val="C00000"/>
                </a:solidFill>
              </a:rPr>
              <a:t>Soyutlama (A</a:t>
            </a:r>
            <a:r>
              <a:rPr lang="en-US" smtClean="0">
                <a:solidFill>
                  <a:srgbClr val="C00000"/>
                </a:solidFill>
              </a:rPr>
              <a:t>bstraction</a:t>
            </a:r>
            <a:r>
              <a:rPr lang="tr-TR" smtClean="0">
                <a:solidFill>
                  <a:srgbClr val="C00000"/>
                </a:solidFill>
              </a:rPr>
              <a:t>) desteği</a:t>
            </a:r>
            <a:r>
              <a:rPr lang="en-US" smtClean="0">
                <a:solidFill>
                  <a:srgbClr val="C00000"/>
                </a:solidFill>
              </a:rPr>
              <a:t/>
            </a:r>
            <a:br>
              <a:rPr lang="en-US" smtClean="0">
                <a:solidFill>
                  <a:srgbClr val="C00000"/>
                </a:solidFill>
              </a:rPr>
            </a:br>
            <a:endParaRPr lang="tr-TR" smtClean="0">
              <a:solidFill>
                <a:srgbClr val="C00000"/>
              </a:solidFill>
            </a:endParaRPr>
          </a:p>
        </p:txBody>
      </p:sp>
      <p:sp>
        <p:nvSpPr>
          <p:cNvPr id="44035" name="İçerik Yer Tutucusu 2"/>
          <p:cNvSpPr>
            <a:spLocks noGrp="1"/>
          </p:cNvSpPr>
          <p:nvPr>
            <p:ph idx="1"/>
          </p:nvPr>
        </p:nvSpPr>
        <p:spPr>
          <a:xfrm>
            <a:off x="381000" y="1600200"/>
            <a:ext cx="8382000" cy="4572000"/>
          </a:xfrm>
        </p:spPr>
        <p:txBody>
          <a:bodyPr/>
          <a:lstStyle/>
          <a:p>
            <a:pPr marL="457200" lvl="1" indent="0">
              <a:buFont typeface="Wingdings" pitchFamily="2" charset="2"/>
              <a:buChar char="§"/>
            </a:pPr>
            <a:r>
              <a:rPr lang="tr-TR" dirty="0" smtClean="0"/>
              <a:t> Karmaşık yapıları veya işlemleri, ayrıntıları göz ardı e</a:t>
            </a:r>
            <a:r>
              <a:rPr lang="en-US" dirty="0" smtClean="0"/>
              <a:t>d</a:t>
            </a:r>
            <a:r>
              <a:rPr lang="tr-TR" dirty="0" smtClean="0"/>
              <a:t>erek tanımlayabilme ve kullanabilme yeteneğine soyutlama denir.</a:t>
            </a:r>
          </a:p>
          <a:p>
            <a:pPr marL="457200" lvl="1" indent="0">
              <a:buFont typeface="Wingdings" pitchFamily="2" charset="2"/>
              <a:buChar char="§"/>
            </a:pPr>
            <a:r>
              <a:rPr lang="tr-TR" dirty="0" smtClean="0"/>
              <a:t> Günümüzde tercih edilen programlama dillerinin tasarımındaki en önemli kavramlardan biridir. </a:t>
            </a:r>
          </a:p>
          <a:p>
            <a:pPr marL="457200" lvl="1" indent="0">
              <a:buFont typeface="Wingdings" pitchFamily="2" charset="2"/>
              <a:buChar char="§"/>
            </a:pPr>
            <a:r>
              <a:rPr lang="tr-TR" dirty="0" smtClean="0"/>
              <a:t> Programlama dilinde kullanılan soyutlamanın derecesi ve doğal ifade edilebilme özellikleri yazılabilirliği etkilemektedir.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Başlık 1"/>
          <p:cNvSpPr>
            <a:spLocks noGrp="1"/>
          </p:cNvSpPr>
          <p:nvPr>
            <p:ph type="title"/>
          </p:nvPr>
        </p:nvSpPr>
        <p:spPr/>
        <p:txBody>
          <a:bodyPr/>
          <a:lstStyle/>
          <a:p>
            <a:r>
              <a:rPr lang="tr-TR" smtClean="0">
                <a:solidFill>
                  <a:srgbClr val="C00000"/>
                </a:solidFill>
              </a:rPr>
              <a:t>Soyutlama (A</a:t>
            </a:r>
            <a:r>
              <a:rPr lang="en-US" smtClean="0">
                <a:solidFill>
                  <a:srgbClr val="C00000"/>
                </a:solidFill>
              </a:rPr>
              <a:t>bstraction</a:t>
            </a:r>
            <a:r>
              <a:rPr lang="tr-TR" smtClean="0">
                <a:solidFill>
                  <a:srgbClr val="C00000"/>
                </a:solidFill>
              </a:rPr>
              <a:t>) desteği</a:t>
            </a:r>
            <a:r>
              <a:rPr lang="en-US" smtClean="0">
                <a:solidFill>
                  <a:srgbClr val="C00000"/>
                </a:solidFill>
              </a:rPr>
              <a:t/>
            </a:r>
            <a:br>
              <a:rPr lang="en-US" smtClean="0">
                <a:solidFill>
                  <a:srgbClr val="C00000"/>
                </a:solidFill>
              </a:rPr>
            </a:br>
            <a:endParaRPr lang="tr-TR" smtClean="0">
              <a:solidFill>
                <a:srgbClr val="C00000"/>
              </a:solidFill>
            </a:endParaRPr>
          </a:p>
        </p:txBody>
      </p:sp>
      <p:sp>
        <p:nvSpPr>
          <p:cNvPr id="45059" name="İçerik Yer Tutucusu 2"/>
          <p:cNvSpPr>
            <a:spLocks noGrp="1"/>
          </p:cNvSpPr>
          <p:nvPr>
            <p:ph idx="1"/>
          </p:nvPr>
        </p:nvSpPr>
        <p:spPr>
          <a:xfrm>
            <a:off x="228600" y="1600200"/>
            <a:ext cx="8534400" cy="4572000"/>
          </a:xfrm>
        </p:spPr>
        <p:txBody>
          <a:bodyPr/>
          <a:lstStyle/>
          <a:p>
            <a:pPr marL="457200" lvl="1" indent="0">
              <a:buFontTx/>
              <a:buNone/>
            </a:pPr>
            <a:r>
              <a:rPr lang="tr-TR" sz="2000" dirty="0" smtClean="0"/>
              <a:t>Programlama dillerinde 2 çeşit soyutlama sınıfı vardır. Proses (işlem) soyutlama ve veri soyutlama. </a:t>
            </a:r>
          </a:p>
          <a:p>
            <a:pPr marL="857250" lvl="2" indent="0">
              <a:buFont typeface="Wingdings" pitchFamily="2" charset="2"/>
              <a:buChar char="§"/>
            </a:pPr>
            <a:r>
              <a:rPr lang="tr-TR" sz="2000" dirty="0" smtClean="0"/>
              <a:t> Proses soyutlamaya en iyi örnek altprogramlardır. Örneğin sıralama yapan bir alt program kod yazarken tekrarları azaltır. </a:t>
            </a:r>
          </a:p>
          <a:p>
            <a:pPr marL="857250" lvl="2" indent="0">
              <a:buFont typeface="Wingdings" pitchFamily="2" charset="2"/>
              <a:buChar char="§"/>
            </a:pPr>
            <a:r>
              <a:rPr lang="tr-TR" sz="2000" dirty="0" smtClean="0"/>
              <a:t> Veri soyutlamaya bir örnek Fortran77 programlama dilinde </a:t>
            </a:r>
            <a:r>
              <a:rPr lang="tr-TR" sz="2000" dirty="0" err="1" smtClean="0"/>
              <a:t>binary</a:t>
            </a:r>
            <a:r>
              <a:rPr lang="tr-TR" sz="2000" dirty="0" smtClean="0"/>
              <a:t> bir ağaç tanımlanmasıdır. Fortran77 dili </a:t>
            </a:r>
            <a:r>
              <a:rPr lang="tr-TR" sz="2000" dirty="0" err="1" smtClean="0"/>
              <a:t>pointer</a:t>
            </a:r>
            <a:r>
              <a:rPr lang="tr-TR" sz="2000" dirty="0" smtClean="0"/>
              <a:t> ve </a:t>
            </a:r>
            <a:r>
              <a:rPr lang="tr-TR" sz="2000" dirty="0" err="1" smtClean="0"/>
              <a:t>heap</a:t>
            </a:r>
            <a:r>
              <a:rPr lang="tr-TR" sz="2000" dirty="0" smtClean="0"/>
              <a:t> ile dinamik hafıza yönetimini desteklememektedir. </a:t>
            </a:r>
            <a:r>
              <a:rPr lang="tr-TR" sz="2000" dirty="0" err="1" smtClean="0"/>
              <a:t>Fortran</a:t>
            </a:r>
            <a:r>
              <a:rPr lang="tr-TR" sz="2000" dirty="0" smtClean="0"/>
              <a:t> 77 kullanarak </a:t>
            </a:r>
            <a:r>
              <a:rPr lang="tr-TR" sz="2000" dirty="0" err="1" smtClean="0"/>
              <a:t>binary</a:t>
            </a:r>
            <a:r>
              <a:rPr lang="tr-TR" sz="2000" dirty="0" smtClean="0"/>
              <a:t> </a:t>
            </a:r>
            <a:r>
              <a:rPr lang="tr-TR" sz="2000" dirty="0" err="1" smtClean="0"/>
              <a:t>tree</a:t>
            </a:r>
            <a:r>
              <a:rPr lang="tr-TR" sz="2000" dirty="0" smtClean="0"/>
              <a:t> oluşturulabilir. Fakat oluşturmak zordur ve yazımı anlaşılabilir değildir. Fakat soyutlama özelliği olan Java gibi bir dil kullanıldığında </a:t>
            </a:r>
            <a:r>
              <a:rPr lang="tr-TR" sz="2000" dirty="0" err="1" smtClean="0"/>
              <a:t>binary</a:t>
            </a:r>
            <a:r>
              <a:rPr lang="tr-TR" sz="2000" dirty="0" smtClean="0"/>
              <a:t> </a:t>
            </a:r>
            <a:r>
              <a:rPr lang="tr-TR" sz="2000" dirty="0" err="1" smtClean="0"/>
              <a:t>tree’yi</a:t>
            </a:r>
            <a:r>
              <a:rPr lang="tr-TR" sz="2000" dirty="0" smtClean="0"/>
              <a:t> oluşturmak (2 </a:t>
            </a:r>
            <a:r>
              <a:rPr lang="tr-TR" sz="2000" dirty="0" err="1" smtClean="0"/>
              <a:t>pointer</a:t>
            </a:r>
            <a:r>
              <a:rPr lang="tr-TR" sz="2000" dirty="0" smtClean="0"/>
              <a:t> ve 1 </a:t>
            </a:r>
            <a:r>
              <a:rPr lang="tr-TR" sz="2000" dirty="0" err="1" smtClean="0"/>
              <a:t>integer</a:t>
            </a:r>
            <a:r>
              <a:rPr lang="tr-TR" sz="2000" dirty="0" smtClean="0"/>
              <a:t> ile) ve kullanmak çok daha kolaydır. Yazılabilirliği de </a:t>
            </a:r>
            <a:r>
              <a:rPr lang="tr-TR" sz="2000" dirty="0" err="1" smtClean="0"/>
              <a:t>Fortran’a</a:t>
            </a:r>
            <a:r>
              <a:rPr lang="tr-TR" sz="2000" dirty="0" smtClean="0"/>
              <a:t> göre çok iyidir. </a:t>
            </a:r>
            <a:endParaRPr lang="en-US" sz="2000" dirty="0" smtClean="0"/>
          </a:p>
          <a:p>
            <a:endParaRPr lang="tr-TR"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2"/>
          <p:cNvSpPr txBox="1">
            <a:spLocks noChangeArrowheads="1"/>
          </p:cNvSpPr>
          <p:nvPr/>
        </p:nvSpPr>
        <p:spPr bwMode="auto">
          <a:xfrm>
            <a:off x="3319463" y="3048000"/>
            <a:ext cx="2071688" cy="338138"/>
          </a:xfrm>
          <a:prstGeom prst="rect">
            <a:avLst/>
          </a:prstGeom>
          <a:solidFill>
            <a:schemeClr val="bg1">
              <a:lumMod val="25000"/>
            </a:schemeClr>
          </a:solidFill>
          <a:ln>
            <a:solidFill>
              <a:schemeClr val="bg1">
                <a:lumMod val="10000"/>
              </a:schemeClr>
            </a:solidFill>
            <a:headEnd/>
            <a:tailEnd/>
          </a:ln>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tr-TR" b="1"/>
              <a:t>PROGRAMLAMA</a:t>
            </a:r>
          </a:p>
        </p:txBody>
      </p:sp>
      <p:sp>
        <p:nvSpPr>
          <p:cNvPr id="7" name="TextBox 13"/>
          <p:cNvSpPr txBox="1">
            <a:spLocks noChangeArrowheads="1"/>
          </p:cNvSpPr>
          <p:nvPr/>
        </p:nvSpPr>
        <p:spPr bwMode="auto">
          <a:xfrm>
            <a:off x="3186113" y="5048250"/>
            <a:ext cx="2376487" cy="687881"/>
          </a:xfrm>
          <a:prstGeom prst="rect">
            <a:avLst/>
          </a:prstGeom>
          <a:solidFill>
            <a:schemeClr val="bg1">
              <a:lumMod val="25000"/>
            </a:schemeClr>
          </a:solidFill>
          <a:ln>
            <a:solidFill>
              <a:schemeClr val="bg1">
                <a:lumMod val="10000"/>
              </a:schemeClr>
            </a:solidFill>
            <a:headEnd/>
            <a:tailEnd/>
          </a:ln>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tr-TR" b="1" dirty="0"/>
              <a:t>NESNEYE-DAYALI</a:t>
            </a:r>
          </a:p>
          <a:p>
            <a:pPr algn="ctr">
              <a:defRPr/>
            </a:pPr>
            <a:r>
              <a:rPr lang="tr-TR" b="1" dirty="0"/>
              <a:t>PROGRAMLAMA</a:t>
            </a:r>
          </a:p>
        </p:txBody>
      </p:sp>
      <p:sp>
        <p:nvSpPr>
          <p:cNvPr id="8" name="TextBox 14"/>
          <p:cNvSpPr txBox="1">
            <a:spLocks noChangeArrowheads="1"/>
          </p:cNvSpPr>
          <p:nvPr/>
        </p:nvSpPr>
        <p:spPr bwMode="auto">
          <a:xfrm>
            <a:off x="1662113" y="4005263"/>
            <a:ext cx="2667000" cy="313932"/>
          </a:xfrm>
          <a:prstGeom prst="rect">
            <a:avLst/>
          </a:prstGeom>
          <a:solidFill>
            <a:schemeClr val="bg1">
              <a:lumMod val="25000"/>
            </a:schemeClr>
          </a:solidFill>
          <a:ln>
            <a:solidFill>
              <a:schemeClr val="bg1">
                <a:lumMod val="10000"/>
              </a:schemeClr>
            </a:solidFill>
            <a:headEnd/>
            <a:tailEnd/>
          </a:ln>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tr-TR" b="1" dirty="0"/>
              <a:t>PROSES SOYUTLAMA</a:t>
            </a:r>
          </a:p>
        </p:txBody>
      </p:sp>
      <p:cxnSp>
        <p:nvCxnSpPr>
          <p:cNvPr id="9" name="Straight Connector 15"/>
          <p:cNvCxnSpPr>
            <a:cxnSpLocks noChangeShapeType="1"/>
          </p:cNvCxnSpPr>
          <p:nvPr/>
        </p:nvCxnSpPr>
        <p:spPr bwMode="auto">
          <a:xfrm rot="5400000">
            <a:off x="3363914" y="2984500"/>
            <a:ext cx="590550" cy="1393825"/>
          </a:xfrm>
          <a:prstGeom prst="line">
            <a:avLst/>
          </a:prstGeom>
          <a:noFill/>
          <a:ln w="9525" algn="ctr">
            <a:solidFill>
              <a:schemeClr val="bg1">
                <a:lumMod val="10000"/>
              </a:schemeClr>
            </a:solidFill>
            <a:round/>
            <a:headEnd/>
            <a:tailEnd/>
          </a:ln>
          <a:scene3d>
            <a:camera prst="orthographicFront"/>
            <a:lightRig rig="threePt" dir="t"/>
          </a:scene3d>
          <a:sp3d>
            <a:bevelT w="101600" prst="riblet"/>
          </a:sp3d>
        </p:spPr>
      </p:cxnSp>
      <p:cxnSp>
        <p:nvCxnSpPr>
          <p:cNvPr id="10" name="Straight Connector 16"/>
          <p:cNvCxnSpPr>
            <a:cxnSpLocks noChangeShapeType="1"/>
          </p:cNvCxnSpPr>
          <p:nvPr/>
        </p:nvCxnSpPr>
        <p:spPr bwMode="auto">
          <a:xfrm rot="16200000" flipH="1">
            <a:off x="4649789" y="3092450"/>
            <a:ext cx="590550" cy="1177925"/>
          </a:xfrm>
          <a:prstGeom prst="line">
            <a:avLst/>
          </a:prstGeom>
          <a:noFill/>
          <a:ln w="9525" algn="ctr">
            <a:solidFill>
              <a:schemeClr val="bg1">
                <a:lumMod val="10000"/>
              </a:schemeClr>
            </a:solidFill>
            <a:round/>
            <a:headEnd/>
            <a:tailEnd/>
          </a:ln>
          <a:scene3d>
            <a:camera prst="orthographicFront"/>
            <a:lightRig rig="threePt" dir="t"/>
          </a:scene3d>
          <a:sp3d>
            <a:bevelT w="101600" prst="riblet"/>
          </a:sp3d>
        </p:spPr>
      </p:cxnSp>
      <p:cxnSp>
        <p:nvCxnSpPr>
          <p:cNvPr id="11" name="Straight Connector 17"/>
          <p:cNvCxnSpPr>
            <a:cxnSpLocks noChangeShapeType="1"/>
          </p:cNvCxnSpPr>
          <p:nvPr/>
        </p:nvCxnSpPr>
        <p:spPr bwMode="auto">
          <a:xfrm rot="10800000" flipV="1">
            <a:off x="4329113" y="4314825"/>
            <a:ext cx="1281113" cy="733425"/>
          </a:xfrm>
          <a:prstGeom prst="line">
            <a:avLst/>
          </a:prstGeom>
          <a:noFill/>
          <a:ln w="9525" algn="ctr">
            <a:solidFill>
              <a:schemeClr val="bg1">
                <a:lumMod val="10000"/>
              </a:schemeClr>
            </a:solidFill>
            <a:round/>
            <a:headEnd/>
            <a:tailEnd/>
          </a:ln>
          <a:scene3d>
            <a:camera prst="orthographicFront"/>
            <a:lightRig rig="threePt" dir="t"/>
          </a:scene3d>
          <a:sp3d>
            <a:bevelT w="101600" prst="riblet"/>
          </a:sp3d>
        </p:spPr>
      </p:cxnSp>
      <p:cxnSp>
        <p:nvCxnSpPr>
          <p:cNvPr id="12" name="Straight Connector 18"/>
          <p:cNvCxnSpPr>
            <a:cxnSpLocks noChangeShapeType="1"/>
          </p:cNvCxnSpPr>
          <p:nvPr/>
        </p:nvCxnSpPr>
        <p:spPr bwMode="auto">
          <a:xfrm rot="16200000" flipH="1">
            <a:off x="3298032" y="4017169"/>
            <a:ext cx="728662" cy="1333500"/>
          </a:xfrm>
          <a:prstGeom prst="line">
            <a:avLst/>
          </a:prstGeom>
          <a:noFill/>
          <a:ln w="9525" algn="ctr">
            <a:solidFill>
              <a:schemeClr val="bg1">
                <a:lumMod val="10000"/>
              </a:schemeClr>
            </a:solidFill>
            <a:round/>
            <a:headEnd/>
            <a:tailEnd/>
          </a:ln>
          <a:scene3d>
            <a:camera prst="orthographicFront"/>
            <a:lightRig rig="threePt" dir="t"/>
          </a:scene3d>
          <a:sp3d>
            <a:bevelT w="101600" prst="riblet"/>
          </a:sp3d>
        </p:spPr>
      </p:cxnSp>
      <p:sp>
        <p:nvSpPr>
          <p:cNvPr id="13" name="TextBox 19"/>
          <p:cNvSpPr txBox="1">
            <a:spLocks noChangeArrowheads="1"/>
          </p:cNvSpPr>
          <p:nvPr/>
        </p:nvSpPr>
        <p:spPr bwMode="auto">
          <a:xfrm>
            <a:off x="4405313" y="4029468"/>
            <a:ext cx="2452687" cy="313932"/>
          </a:xfrm>
          <a:prstGeom prst="rect">
            <a:avLst/>
          </a:prstGeom>
          <a:solidFill>
            <a:schemeClr val="bg1">
              <a:lumMod val="25000"/>
            </a:schemeClr>
          </a:solidFill>
          <a:ln>
            <a:solidFill>
              <a:schemeClr val="bg1">
                <a:lumMod val="10000"/>
              </a:schemeClr>
            </a:solidFill>
            <a:headEnd/>
            <a:tailEnd/>
          </a:ln>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tr-TR" b="1" dirty="0"/>
              <a:t>VERİ SOYUTLAMA</a:t>
            </a:r>
          </a:p>
        </p:txBody>
      </p:sp>
      <p:sp>
        <p:nvSpPr>
          <p:cNvPr id="46100" name="17 Dikdörtgen"/>
          <p:cNvSpPr>
            <a:spLocks noChangeArrowheads="1"/>
          </p:cNvSpPr>
          <p:nvPr/>
        </p:nvSpPr>
        <p:spPr bwMode="auto">
          <a:xfrm>
            <a:off x="228600" y="1905000"/>
            <a:ext cx="8686800" cy="436563"/>
          </a:xfrm>
          <a:prstGeom prst="rect">
            <a:avLst/>
          </a:prstGeom>
          <a:noFill/>
          <a:ln w="9525">
            <a:noFill/>
            <a:miter lim="800000"/>
            <a:headEnd/>
            <a:tailEnd/>
          </a:ln>
        </p:spPr>
        <p:txBody>
          <a:bodyPr>
            <a:spAutoFit/>
          </a:bodyPr>
          <a:lstStyle/>
          <a:p>
            <a:r>
              <a:rPr lang="tr-TR" sz="2800"/>
              <a:t>İki soyutlama süreci, sınıf yapısında birleşmiştir.</a:t>
            </a:r>
          </a:p>
        </p:txBody>
      </p:sp>
      <p:sp>
        <p:nvSpPr>
          <p:cNvPr id="46101" name="Başlık 1"/>
          <p:cNvSpPr>
            <a:spLocks noGrp="1"/>
          </p:cNvSpPr>
          <p:nvPr>
            <p:ph type="title"/>
          </p:nvPr>
        </p:nvSpPr>
        <p:spPr/>
        <p:txBody>
          <a:bodyPr/>
          <a:lstStyle/>
          <a:p>
            <a:r>
              <a:rPr lang="tr-TR" smtClean="0">
                <a:solidFill>
                  <a:srgbClr val="C00000"/>
                </a:solidFill>
              </a:rPr>
              <a:t>Soyutlama (A</a:t>
            </a:r>
            <a:r>
              <a:rPr lang="en-US" smtClean="0">
                <a:solidFill>
                  <a:srgbClr val="C00000"/>
                </a:solidFill>
              </a:rPr>
              <a:t>bstraction</a:t>
            </a:r>
            <a:r>
              <a:rPr lang="tr-TR" smtClean="0">
                <a:solidFill>
                  <a:srgbClr val="C00000"/>
                </a:solidFill>
              </a:rPr>
              <a:t>) desteği</a:t>
            </a:r>
            <a:r>
              <a:rPr lang="en-US" smtClean="0">
                <a:solidFill>
                  <a:srgbClr val="C00000"/>
                </a:solidFill>
              </a:rPr>
              <a:t/>
            </a:r>
            <a:br>
              <a:rPr lang="en-US" smtClean="0">
                <a:solidFill>
                  <a:srgbClr val="C00000"/>
                </a:solidFill>
              </a:rPr>
            </a:br>
            <a:endParaRPr lang="tr-TR" smtClean="0">
              <a:solidFill>
                <a:srgbClr val="C00000"/>
              </a:solidFill>
            </a:endParaRPr>
          </a:p>
        </p:txBody>
      </p:sp>
      <p:sp>
        <p:nvSpPr>
          <p:cNvPr id="14" name="13 Slayt Numarası Yer Tutucusu"/>
          <p:cNvSpPr>
            <a:spLocks noGrp="1"/>
          </p:cNvSpPr>
          <p:nvPr>
            <p:ph type="sldNum" sz="quarter" idx="11"/>
          </p:nvPr>
        </p:nvSpPr>
        <p:spPr/>
        <p:txBody>
          <a:bodyPr/>
          <a:lstStyle/>
          <a:p>
            <a:pPr>
              <a:defRPr/>
            </a:pPr>
            <a:fld id="{617D8655-7DB7-43A0-B0D9-9A74AB1E468F}"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Başlık 1"/>
          <p:cNvSpPr>
            <a:spLocks noGrp="1"/>
          </p:cNvSpPr>
          <p:nvPr>
            <p:ph type="title"/>
          </p:nvPr>
        </p:nvSpPr>
        <p:spPr>
          <a:xfrm>
            <a:off x="381000" y="381000"/>
            <a:ext cx="8382000" cy="1143000"/>
          </a:xfrm>
        </p:spPr>
        <p:txBody>
          <a:bodyPr/>
          <a:lstStyle/>
          <a:p>
            <a:r>
              <a:rPr lang="tr-TR" smtClean="0">
                <a:solidFill>
                  <a:srgbClr val="C00000"/>
                </a:solidFill>
              </a:rPr>
              <a:t>Anlamlılık (Açıklayıcılık)(</a:t>
            </a:r>
            <a:r>
              <a:rPr lang="en-US" smtClean="0">
                <a:solidFill>
                  <a:srgbClr val="C00000"/>
                </a:solidFill>
              </a:rPr>
              <a:t>Expressivity</a:t>
            </a:r>
            <a:r>
              <a:rPr lang="tr-TR" smtClean="0">
                <a:solidFill>
                  <a:srgbClr val="C00000"/>
                </a:solidFill>
              </a:rPr>
              <a:t>)</a:t>
            </a:r>
            <a:r>
              <a:rPr lang="en-US" smtClean="0">
                <a:solidFill>
                  <a:srgbClr val="C00000"/>
                </a:solidFill>
              </a:rPr>
              <a:t/>
            </a:r>
            <a:br>
              <a:rPr lang="en-US" smtClean="0">
                <a:solidFill>
                  <a:srgbClr val="C00000"/>
                </a:solidFill>
              </a:rPr>
            </a:br>
            <a:endParaRPr lang="tr-TR" smtClean="0">
              <a:solidFill>
                <a:srgbClr val="C00000"/>
              </a:solidFill>
            </a:endParaRPr>
          </a:p>
        </p:txBody>
      </p:sp>
      <p:sp>
        <p:nvSpPr>
          <p:cNvPr id="47107" name="İçerik Yer Tutucusu 2"/>
          <p:cNvSpPr>
            <a:spLocks noGrp="1"/>
          </p:cNvSpPr>
          <p:nvPr>
            <p:ph idx="1"/>
          </p:nvPr>
        </p:nvSpPr>
        <p:spPr/>
        <p:txBody>
          <a:bodyPr/>
          <a:lstStyle/>
          <a:p>
            <a:pPr lvl="1"/>
            <a:r>
              <a:rPr lang="tr-TR" dirty="0" smtClean="0"/>
              <a:t>İşlemleri belirtmenin nispeten</a:t>
            </a:r>
            <a:r>
              <a:rPr lang="en-US" dirty="0" smtClean="0"/>
              <a:t> </a:t>
            </a:r>
            <a:r>
              <a:rPr lang="tr-TR" dirty="0" smtClean="0"/>
              <a:t>elverişli yollarını kullanmak yazılabilirliği artırır.</a:t>
            </a:r>
            <a:endParaRPr lang="en-US" dirty="0" smtClean="0"/>
          </a:p>
          <a:p>
            <a:pPr lvl="1"/>
            <a:r>
              <a:rPr lang="tr-TR" dirty="0" smtClean="0"/>
              <a:t>Örnek</a:t>
            </a:r>
            <a:r>
              <a:rPr lang="en-US" dirty="0" smtClean="0"/>
              <a:t>: </a:t>
            </a:r>
            <a:r>
              <a:rPr lang="sv-SE" dirty="0" smtClean="0"/>
              <a:t>Birçok modern </a:t>
            </a:r>
            <a:r>
              <a:rPr lang="tr-TR" dirty="0" smtClean="0"/>
              <a:t>dilin</a:t>
            </a:r>
            <a:r>
              <a:rPr lang="sv-SE" dirty="0" smtClean="0"/>
              <a:t> </a:t>
            </a:r>
            <a:r>
              <a:rPr lang="en-US" b="1" dirty="0" smtClean="0">
                <a:latin typeface="Courier New" pitchFamily="49" charset="0"/>
                <a:cs typeface="Courier New" pitchFamily="49" charset="0"/>
              </a:rPr>
              <a:t>for</a:t>
            </a:r>
            <a:r>
              <a:rPr lang="sv-SE" dirty="0" smtClean="0"/>
              <a:t> ifade</a:t>
            </a:r>
            <a:r>
              <a:rPr lang="tr-TR" dirty="0" smtClean="0"/>
              <a:t>sini içermesi</a:t>
            </a:r>
          </a:p>
          <a:p>
            <a:pPr lvl="1"/>
            <a:r>
              <a:rPr lang="tr-TR" dirty="0" smtClean="0"/>
              <a:t>C programlama dilinde </a:t>
            </a:r>
            <a:r>
              <a:rPr lang="tr-TR" b="1" dirty="0" err="1" smtClean="0">
                <a:solidFill>
                  <a:srgbClr val="FF0000"/>
                </a:solidFill>
                <a:latin typeface="Courier New" pitchFamily="49" charset="0"/>
                <a:cs typeface="Courier New" pitchFamily="49" charset="0"/>
              </a:rPr>
              <a:t>count</a:t>
            </a:r>
            <a:r>
              <a:rPr lang="tr-TR" b="1" dirty="0" smtClean="0">
                <a:solidFill>
                  <a:srgbClr val="FF0000"/>
                </a:solidFill>
                <a:latin typeface="Courier New" pitchFamily="49" charset="0"/>
                <a:cs typeface="Courier New" pitchFamily="49" charset="0"/>
              </a:rPr>
              <a:t>++</a:t>
            </a:r>
            <a:r>
              <a:rPr lang="tr-TR" b="1" dirty="0" smtClean="0">
                <a:latin typeface="Courier New" pitchFamily="49" charset="0"/>
                <a:cs typeface="Courier New" pitchFamily="49" charset="0"/>
              </a:rPr>
              <a:t> </a:t>
            </a:r>
            <a:r>
              <a:rPr lang="tr-TR" dirty="0" smtClean="0"/>
              <a:t>ifadesi </a:t>
            </a:r>
            <a:r>
              <a:rPr lang="tr-TR" b="1" dirty="0" err="1" smtClean="0">
                <a:solidFill>
                  <a:srgbClr val="FF0000"/>
                </a:solidFill>
                <a:latin typeface="Courier New" pitchFamily="49" charset="0"/>
                <a:cs typeface="Courier New" pitchFamily="49" charset="0"/>
              </a:rPr>
              <a:t>count</a:t>
            </a:r>
            <a:r>
              <a:rPr lang="tr-TR" b="1" dirty="0" smtClean="0">
                <a:solidFill>
                  <a:srgbClr val="FF0000"/>
                </a:solidFill>
                <a:latin typeface="Courier New" pitchFamily="49" charset="0"/>
                <a:cs typeface="Courier New" pitchFamily="49" charset="0"/>
              </a:rPr>
              <a:t>=</a:t>
            </a:r>
            <a:r>
              <a:rPr lang="tr-TR" b="1" dirty="0" err="1" smtClean="0">
                <a:solidFill>
                  <a:srgbClr val="FF0000"/>
                </a:solidFill>
                <a:latin typeface="Courier New" pitchFamily="49" charset="0"/>
                <a:cs typeface="Courier New" pitchFamily="49" charset="0"/>
              </a:rPr>
              <a:t>count</a:t>
            </a:r>
            <a:r>
              <a:rPr lang="tr-TR" b="1" dirty="0" smtClean="0">
                <a:solidFill>
                  <a:srgbClr val="FF0000"/>
                </a:solidFill>
                <a:latin typeface="Courier New" pitchFamily="49" charset="0"/>
                <a:cs typeface="Courier New" pitchFamily="49" charset="0"/>
              </a:rPr>
              <a:t>+1</a:t>
            </a:r>
            <a:r>
              <a:rPr lang="tr-TR" dirty="0" smtClean="0">
                <a:latin typeface="Courier New" pitchFamily="49" charset="0"/>
                <a:cs typeface="Courier New" pitchFamily="49" charset="0"/>
              </a:rPr>
              <a:t> </a:t>
            </a:r>
            <a:r>
              <a:rPr lang="tr-TR" dirty="0" smtClean="0"/>
              <a:t>ifadesinden </a:t>
            </a:r>
            <a:r>
              <a:rPr lang="tr-TR" dirty="0" smtClean="0"/>
              <a:t>daha açıklayıcıdır. Yazılabilirliği artırır. </a:t>
            </a:r>
            <a:endParaRPr lang="sv-SE" dirty="0" smtClean="0"/>
          </a:p>
          <a:p>
            <a:endParaRPr lang="tr-TR" sz="3200"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Başlık 1"/>
          <p:cNvSpPr>
            <a:spLocks noGrp="1"/>
          </p:cNvSpPr>
          <p:nvPr>
            <p:ph type="title"/>
          </p:nvPr>
        </p:nvSpPr>
        <p:spPr/>
        <p:txBody>
          <a:bodyPr/>
          <a:lstStyle/>
          <a:p>
            <a:r>
              <a:rPr lang="tr-TR" sz="3200" smtClean="0"/>
              <a:t>Değerlendirme</a:t>
            </a:r>
            <a:r>
              <a:rPr lang="en-US" sz="3200" smtClean="0"/>
              <a:t> </a:t>
            </a:r>
            <a:r>
              <a:rPr lang="tr-TR" sz="3200" smtClean="0"/>
              <a:t>Kriterleri</a:t>
            </a:r>
            <a:r>
              <a:rPr lang="en-US" sz="3200" smtClean="0"/>
              <a:t> : </a:t>
            </a:r>
            <a:r>
              <a:rPr lang="tr-TR" sz="3200" smtClean="0"/>
              <a:t>Güvenilirlik</a:t>
            </a:r>
          </a:p>
        </p:txBody>
      </p:sp>
      <p:sp>
        <p:nvSpPr>
          <p:cNvPr id="48131" name="İçerik Yer Tutucusu 2"/>
          <p:cNvSpPr>
            <a:spLocks noGrp="1"/>
          </p:cNvSpPr>
          <p:nvPr>
            <p:ph idx="1"/>
          </p:nvPr>
        </p:nvSpPr>
        <p:spPr>
          <a:xfrm>
            <a:off x="609600" y="1295400"/>
            <a:ext cx="8153400" cy="4876800"/>
          </a:xfrm>
        </p:spPr>
        <p:txBody>
          <a:bodyPr/>
          <a:lstStyle/>
          <a:p>
            <a:r>
              <a:rPr lang="tr-TR" sz="2400" dirty="0" smtClean="0"/>
              <a:t>Bir program tüm şartlar altında istenilen görevi doğru olarak yapıyorsa güvenilirdir denir. Bir programlama dilinin güvenilirliği, o dil kullanılarak geliştirilen programların güvenilir olmasıdır.</a:t>
            </a:r>
          </a:p>
          <a:p>
            <a:r>
              <a:rPr lang="tr-TR" sz="2400" dirty="0" smtClean="0"/>
              <a:t>Programlama dillerinde güvenilirlik, çeşitli faktörler tarafından belirlenir. Bunlara örnek olarak, dilde bulunan tip denetimi ve istisnai durum işleme verilebilir.</a:t>
            </a:r>
          </a:p>
          <a:p>
            <a:r>
              <a:rPr lang="tr-TR" sz="2400" dirty="0" smtClean="0"/>
              <a:t>Ayrıca programın doğruluğunun sağlanması için programlama ortamında sunulan araçlar da, güvenilir programlar geliştirilmesini etkiler.</a:t>
            </a:r>
          </a:p>
          <a:p>
            <a:endParaRPr lang="tr-TR" sz="2400"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2 İçerik Yer Tutucusu"/>
          <p:cNvSpPr>
            <a:spLocks noGrp="1"/>
          </p:cNvSpPr>
          <p:nvPr>
            <p:ph idx="1"/>
          </p:nvPr>
        </p:nvSpPr>
        <p:spPr>
          <a:xfrm>
            <a:off x="609600" y="1447800"/>
            <a:ext cx="8153400" cy="4724400"/>
          </a:xfrm>
        </p:spPr>
        <p:txBody>
          <a:bodyPr/>
          <a:lstStyle/>
          <a:p>
            <a:pPr eaLnBrk="1" hangingPunct="1"/>
            <a:r>
              <a:rPr lang="tr-TR" sz="2000" dirty="0" smtClean="0"/>
              <a:t>Tip Kontrolü (</a:t>
            </a:r>
            <a:r>
              <a:rPr lang="en-US" sz="2000" dirty="0" smtClean="0"/>
              <a:t>Type checking</a:t>
            </a:r>
            <a:r>
              <a:rPr lang="tr-TR" sz="2000" dirty="0" smtClean="0"/>
              <a:t>)</a:t>
            </a:r>
            <a:endParaRPr lang="en-US" sz="2000" dirty="0" smtClean="0"/>
          </a:p>
          <a:p>
            <a:pPr lvl="1" eaLnBrk="1" hangingPunct="1"/>
            <a:r>
              <a:rPr lang="en-US" sz="2000" dirty="0" smtClean="0"/>
              <a:t>T</a:t>
            </a:r>
            <a:r>
              <a:rPr lang="tr-TR" sz="2000" dirty="0" smtClean="0"/>
              <a:t>ip</a:t>
            </a:r>
            <a:r>
              <a:rPr lang="en-US" sz="2000" dirty="0" smtClean="0"/>
              <a:t> </a:t>
            </a:r>
            <a:r>
              <a:rPr lang="tr-TR" sz="2000" dirty="0" smtClean="0"/>
              <a:t>hatalarının (</a:t>
            </a:r>
            <a:r>
              <a:rPr lang="en-US" sz="2000" dirty="0" smtClean="0"/>
              <a:t>errors</a:t>
            </a:r>
            <a:r>
              <a:rPr lang="tr-TR" sz="2000" dirty="0" smtClean="0"/>
              <a:t>) test edilmesi</a:t>
            </a:r>
            <a:endParaRPr lang="en-US" sz="2000" dirty="0" smtClean="0"/>
          </a:p>
          <a:p>
            <a:pPr eaLnBrk="1" hangingPunct="1"/>
            <a:r>
              <a:rPr lang="tr-TR" sz="2000" dirty="0" smtClean="0"/>
              <a:t>İstisna İşleme (</a:t>
            </a:r>
            <a:r>
              <a:rPr lang="en-US" sz="2000" dirty="0" smtClean="0"/>
              <a:t>Exception handling</a:t>
            </a:r>
            <a:r>
              <a:rPr lang="tr-TR" sz="2000" dirty="0" smtClean="0"/>
              <a:t>)</a:t>
            </a:r>
            <a:endParaRPr lang="en-US" sz="2000" dirty="0" smtClean="0"/>
          </a:p>
          <a:p>
            <a:pPr lvl="1" eaLnBrk="1" hangingPunct="1"/>
            <a:r>
              <a:rPr lang="tr-TR" sz="2000" dirty="0" smtClean="0"/>
              <a:t>Yürütme zamanı (</a:t>
            </a:r>
            <a:r>
              <a:rPr lang="en-US" sz="2000" dirty="0" smtClean="0"/>
              <a:t>run-time</a:t>
            </a:r>
            <a:r>
              <a:rPr lang="tr-TR" sz="2000" dirty="0" smtClean="0"/>
              <a:t>)</a:t>
            </a:r>
            <a:r>
              <a:rPr lang="en-US" sz="2000" dirty="0" smtClean="0"/>
              <a:t> </a:t>
            </a:r>
            <a:r>
              <a:rPr lang="tr-TR" sz="2000" dirty="0" smtClean="0"/>
              <a:t>hatalarını yakalama ve düzeltme önlemlerinin alınması</a:t>
            </a:r>
            <a:endParaRPr lang="en-US" sz="2000" dirty="0" smtClean="0"/>
          </a:p>
          <a:p>
            <a:pPr eaLnBrk="1" hangingPunct="1"/>
            <a:r>
              <a:rPr lang="tr-TR" sz="2000" dirty="0" smtClean="0"/>
              <a:t>Farklı Adlandırma (</a:t>
            </a:r>
            <a:r>
              <a:rPr lang="en-US" sz="2000" dirty="0" smtClean="0"/>
              <a:t>Aliasing</a:t>
            </a:r>
            <a:r>
              <a:rPr lang="tr-TR" sz="2000" dirty="0" smtClean="0"/>
              <a:t>)</a:t>
            </a:r>
            <a:endParaRPr lang="en-US" sz="2000" dirty="0" smtClean="0"/>
          </a:p>
          <a:p>
            <a:pPr lvl="1" eaLnBrk="1" hangingPunct="1"/>
            <a:r>
              <a:rPr lang="tr-TR" sz="2000" dirty="0" smtClean="0"/>
              <a:t>A</a:t>
            </a:r>
            <a:r>
              <a:rPr lang="en-US" sz="2000" dirty="0" err="1" smtClean="0"/>
              <a:t>ynı</a:t>
            </a:r>
            <a:r>
              <a:rPr lang="en-US" sz="2000" dirty="0" smtClean="0"/>
              <a:t> </a:t>
            </a:r>
            <a:r>
              <a:rPr lang="tr-TR" sz="2000" dirty="0" smtClean="0"/>
              <a:t>bellek konumu için iki veya daha fazla</a:t>
            </a:r>
            <a:r>
              <a:rPr lang="en-US" sz="2000" dirty="0" smtClean="0"/>
              <a:t> </a:t>
            </a:r>
            <a:r>
              <a:rPr lang="tr-TR" sz="2000" dirty="0" smtClean="0"/>
              <a:t>farklı</a:t>
            </a:r>
            <a:r>
              <a:rPr lang="en-US" sz="2000" dirty="0" smtClean="0"/>
              <a:t> </a:t>
            </a:r>
            <a:r>
              <a:rPr lang="en-US" sz="2000" dirty="0" err="1" smtClean="0"/>
              <a:t>referans</a:t>
            </a:r>
            <a:r>
              <a:rPr lang="en-US" sz="2000" dirty="0" smtClean="0"/>
              <a:t> </a:t>
            </a:r>
            <a:r>
              <a:rPr lang="en-US" sz="2000" dirty="0" err="1" smtClean="0"/>
              <a:t>meto</a:t>
            </a:r>
            <a:r>
              <a:rPr lang="tr-TR" sz="2000" dirty="0" smtClean="0"/>
              <a:t>dunun (</a:t>
            </a:r>
            <a:r>
              <a:rPr lang="en-US" sz="2000" dirty="0" smtClean="0"/>
              <a:t>referencing method</a:t>
            </a:r>
            <a:r>
              <a:rPr lang="tr-TR" sz="2000" dirty="0" smtClean="0"/>
              <a:t>) varlığı iyi değildir</a:t>
            </a:r>
            <a:endParaRPr lang="en-US" sz="2000" dirty="0" smtClean="0"/>
          </a:p>
          <a:p>
            <a:pPr eaLnBrk="1" hangingPunct="1"/>
            <a:r>
              <a:rPr lang="tr-TR" sz="2000" dirty="0" smtClean="0"/>
              <a:t>Okunabilirlik</a:t>
            </a:r>
            <a:r>
              <a:rPr lang="en-US" sz="2000" dirty="0" smtClean="0"/>
              <a:t> </a:t>
            </a:r>
            <a:r>
              <a:rPr lang="tr-TR" sz="2000" dirty="0" smtClean="0"/>
              <a:t>ve</a:t>
            </a:r>
            <a:r>
              <a:rPr lang="en-US" sz="2000" dirty="0" smtClean="0"/>
              <a:t> </a:t>
            </a:r>
            <a:r>
              <a:rPr lang="tr-TR" sz="2000" dirty="0" smtClean="0"/>
              <a:t>yazılabilirlik</a:t>
            </a:r>
            <a:endParaRPr lang="en-US" sz="2000" dirty="0" smtClean="0"/>
          </a:p>
          <a:p>
            <a:pPr lvl="1" eaLnBrk="1" hangingPunct="1"/>
            <a:r>
              <a:rPr lang="tr-TR" sz="2000" dirty="0" smtClean="0"/>
              <a:t>B</a:t>
            </a:r>
            <a:r>
              <a:rPr lang="en-US" sz="2000" dirty="0" err="1" smtClean="0"/>
              <a:t>ir</a:t>
            </a:r>
            <a:r>
              <a:rPr lang="en-US" sz="2000" dirty="0" smtClean="0"/>
              <a:t> </a:t>
            </a:r>
            <a:r>
              <a:rPr lang="en-US" sz="2000" dirty="0" err="1" smtClean="0"/>
              <a:t>algoritma</a:t>
            </a:r>
            <a:r>
              <a:rPr lang="tr-TR" sz="2000" dirty="0" err="1" smtClean="0"/>
              <a:t>yı</a:t>
            </a:r>
            <a:r>
              <a:rPr lang="tr-TR" sz="2000" dirty="0" smtClean="0"/>
              <a:t> </a:t>
            </a:r>
            <a:r>
              <a:rPr lang="en-US" sz="2000" dirty="0" err="1" smtClean="0"/>
              <a:t>ifade</a:t>
            </a:r>
            <a:r>
              <a:rPr lang="en-US" sz="2000" dirty="0" smtClean="0"/>
              <a:t> </a:t>
            </a:r>
            <a:r>
              <a:rPr lang="en-US" sz="2000" dirty="0" err="1" smtClean="0"/>
              <a:t>etmenin</a:t>
            </a:r>
            <a:r>
              <a:rPr lang="en-US" sz="2000" dirty="0" smtClean="0"/>
              <a:t> “</a:t>
            </a:r>
            <a:r>
              <a:rPr lang="tr-TR" sz="2000" dirty="0" smtClean="0"/>
              <a:t>d</a:t>
            </a:r>
            <a:r>
              <a:rPr lang="en-US" sz="2000" dirty="0" err="1" smtClean="0"/>
              <a:t>oğal</a:t>
            </a:r>
            <a:r>
              <a:rPr lang="tr-TR" sz="2000" dirty="0" smtClean="0"/>
              <a:t>” </a:t>
            </a:r>
            <a:r>
              <a:rPr lang="en-US" sz="2000" dirty="0" err="1" smtClean="0"/>
              <a:t>yollarını</a:t>
            </a:r>
            <a:r>
              <a:rPr lang="en-US" sz="2000" dirty="0" smtClean="0"/>
              <a:t> </a:t>
            </a:r>
            <a:r>
              <a:rPr lang="en-US" sz="2000" dirty="0" err="1" smtClean="0"/>
              <a:t>desteklemeyen</a:t>
            </a:r>
            <a:r>
              <a:rPr lang="en-US" sz="2000" dirty="0" smtClean="0"/>
              <a:t> </a:t>
            </a:r>
            <a:r>
              <a:rPr lang="en-US" sz="2000" dirty="0" err="1" smtClean="0"/>
              <a:t>bir</a:t>
            </a:r>
            <a:r>
              <a:rPr lang="en-US" sz="2000" dirty="0" smtClean="0"/>
              <a:t> </a:t>
            </a:r>
            <a:r>
              <a:rPr lang="tr-TR" sz="2000" dirty="0" smtClean="0"/>
              <a:t>dil, ister istemez </a:t>
            </a:r>
            <a:r>
              <a:rPr lang="en-US" sz="2000" dirty="0" smtClean="0"/>
              <a:t>“</a:t>
            </a:r>
            <a:r>
              <a:rPr lang="tr-TR" sz="2000" dirty="0" smtClean="0"/>
              <a:t>d</a:t>
            </a:r>
            <a:r>
              <a:rPr lang="en-US" sz="2000" dirty="0" err="1" smtClean="0"/>
              <a:t>oğal</a:t>
            </a:r>
            <a:r>
              <a:rPr lang="en-US" sz="2000" dirty="0" smtClean="0"/>
              <a:t> </a:t>
            </a:r>
            <a:r>
              <a:rPr lang="en-US" sz="2000" dirty="0" err="1" smtClean="0"/>
              <a:t>olmayan</a:t>
            </a:r>
            <a:r>
              <a:rPr lang="en-US" sz="2000" dirty="0" smtClean="0"/>
              <a:t>”</a:t>
            </a:r>
            <a:r>
              <a:rPr lang="tr-TR" sz="2000" dirty="0" smtClean="0"/>
              <a:t>, </a:t>
            </a:r>
            <a:r>
              <a:rPr lang="en-US" sz="2000" dirty="0" err="1" smtClean="0"/>
              <a:t>bu</a:t>
            </a:r>
            <a:r>
              <a:rPr lang="en-US" sz="2000" dirty="0" smtClean="0"/>
              <a:t> </a:t>
            </a:r>
            <a:r>
              <a:rPr lang="en-US" sz="2000" dirty="0" err="1" smtClean="0"/>
              <a:t>yüzden</a:t>
            </a:r>
            <a:r>
              <a:rPr lang="en-US" sz="2000" dirty="0" smtClean="0"/>
              <a:t> </a:t>
            </a:r>
            <a:r>
              <a:rPr lang="en-US" sz="2000" dirty="0" err="1" smtClean="0"/>
              <a:t>güvenilirliği</a:t>
            </a:r>
            <a:r>
              <a:rPr lang="en-US" sz="2000" dirty="0" smtClean="0"/>
              <a:t> </a:t>
            </a:r>
            <a:r>
              <a:rPr lang="en-US" sz="2000" dirty="0" err="1" smtClean="0"/>
              <a:t>azal</a:t>
            </a:r>
            <a:r>
              <a:rPr lang="tr-TR" sz="2000" dirty="0" err="1" smtClean="0"/>
              <a:t>mış</a:t>
            </a:r>
            <a:r>
              <a:rPr lang="en-US" sz="2000" dirty="0" smtClean="0"/>
              <a:t> </a:t>
            </a:r>
            <a:r>
              <a:rPr lang="tr-TR" sz="2000" dirty="0" smtClean="0"/>
              <a:t>yaklaşımları kullanacaktır</a:t>
            </a:r>
          </a:p>
          <a:p>
            <a:endParaRPr lang="tr-TR" dirty="0" smtClean="0"/>
          </a:p>
        </p:txBody>
      </p:sp>
      <p:sp>
        <p:nvSpPr>
          <p:cNvPr id="49157" name="Başlık 1"/>
          <p:cNvSpPr>
            <a:spLocks noGrp="1"/>
          </p:cNvSpPr>
          <p:nvPr>
            <p:ph type="title"/>
          </p:nvPr>
        </p:nvSpPr>
        <p:spPr/>
        <p:txBody>
          <a:bodyPr/>
          <a:lstStyle/>
          <a:p>
            <a:r>
              <a:rPr lang="tr-TR" sz="3200" smtClean="0"/>
              <a:t>Değerlendirme</a:t>
            </a:r>
            <a:r>
              <a:rPr lang="en-US" sz="3200" smtClean="0"/>
              <a:t> </a:t>
            </a:r>
            <a:r>
              <a:rPr lang="tr-TR" sz="3200" smtClean="0"/>
              <a:t>Kriterleri</a:t>
            </a:r>
            <a:r>
              <a:rPr lang="en-US" sz="3200" smtClean="0"/>
              <a:t> : </a:t>
            </a:r>
            <a:r>
              <a:rPr lang="tr-TR" sz="3200" smtClean="0"/>
              <a:t>Güvenilirlik</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457200" y="274638"/>
            <a:ext cx="8229600" cy="439737"/>
          </a:xfrm>
        </p:spPr>
        <p:txBody>
          <a:bodyPr/>
          <a:lstStyle/>
          <a:p>
            <a:r>
              <a:rPr lang="tr-TR" sz="3200" dirty="0" smtClean="0"/>
              <a:t>Dil</a:t>
            </a:r>
            <a:r>
              <a:rPr lang="en-US" sz="3200" dirty="0" smtClean="0"/>
              <a:t> </a:t>
            </a:r>
            <a:r>
              <a:rPr lang="tr-TR" sz="3200" dirty="0" smtClean="0"/>
              <a:t>Değerlendirme</a:t>
            </a:r>
            <a:r>
              <a:rPr lang="en-US" sz="3200" dirty="0" smtClean="0"/>
              <a:t> </a:t>
            </a:r>
            <a:r>
              <a:rPr lang="tr-TR" sz="3200" dirty="0" smtClean="0"/>
              <a:t>Kriterleri</a:t>
            </a:r>
            <a:endParaRPr lang="tr-TR" sz="3000" dirty="0"/>
          </a:p>
        </p:txBody>
      </p:sp>
      <p:sp>
        <p:nvSpPr>
          <p:cNvPr id="5" name="4 Slayt Numarası Yer Tutucusu"/>
          <p:cNvSpPr>
            <a:spLocks noGrp="1"/>
          </p:cNvSpPr>
          <p:nvPr>
            <p:ph type="sldNum" sz="quarter" idx="11"/>
          </p:nvPr>
        </p:nvSpPr>
        <p:spPr/>
        <p:txBody>
          <a:bodyPr/>
          <a:lstStyle/>
          <a:p>
            <a:pPr>
              <a:defRPr/>
            </a:pPr>
            <a:fld id="{617D8655-7DB7-43A0-B0D9-9A74AB1E468F}" type="slidenum">
              <a:rPr lang="en-US" smtClean="0"/>
              <a:pPr>
                <a:defRPr/>
              </a:pPr>
              <a:t>48</a:t>
            </a:fld>
            <a:endParaRPr lang="en-US" dirty="0"/>
          </a:p>
        </p:txBody>
      </p:sp>
      <p:graphicFrame>
        <p:nvGraphicFramePr>
          <p:cNvPr id="6" name="Group 69"/>
          <p:cNvGraphicFramePr>
            <a:graphicFrameLocks noGrp="1"/>
          </p:cNvGraphicFramePr>
          <p:nvPr>
            <p:ph idx="4294967295"/>
          </p:nvPr>
        </p:nvGraphicFramePr>
        <p:xfrm>
          <a:off x="533400" y="1295400"/>
          <a:ext cx="8229600" cy="5339726"/>
        </p:xfrm>
        <a:graphic>
          <a:graphicData uri="http://schemas.openxmlformats.org/drawingml/2006/table">
            <a:tbl>
              <a:tblPr>
                <a:effectLst>
                  <a:innerShdw blurRad="114300">
                    <a:prstClr val="black"/>
                  </a:innerShdw>
                </a:effectLst>
              </a:tblPr>
              <a:tblGrid>
                <a:gridCol w="2057400"/>
                <a:gridCol w="2057400"/>
                <a:gridCol w="2057400"/>
                <a:gridCol w="2057400"/>
              </a:tblGrid>
              <a:tr h="4796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1" i="0" u="none" strike="noStrike" cap="none" normalizeH="0" baseline="0" dirty="0" smtClean="0">
                          <a:ln>
                            <a:noFill/>
                          </a:ln>
                          <a:solidFill>
                            <a:schemeClr val="bg1">
                              <a:lumMod val="25000"/>
                            </a:schemeClr>
                          </a:solidFill>
                          <a:effectLst/>
                          <a:latin typeface="Arial" charset="0"/>
                        </a:rPr>
                        <a:t>Karakteristik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1" i="0" u="none" strike="noStrike" cap="none" normalizeH="0" baseline="0" dirty="0" smtClean="0">
                          <a:ln>
                            <a:noFill/>
                          </a:ln>
                          <a:solidFill>
                            <a:schemeClr val="bg1">
                              <a:lumMod val="25000"/>
                            </a:schemeClr>
                          </a:solidFill>
                          <a:effectLst/>
                          <a:latin typeface="Arial" charset="0"/>
                        </a:rPr>
                        <a:t>Okunabilirlik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1" i="0" u="none" strike="noStrike" cap="none" normalizeH="0" baseline="0" dirty="0" smtClean="0">
                          <a:ln>
                            <a:noFill/>
                          </a:ln>
                          <a:solidFill>
                            <a:schemeClr val="bg1">
                              <a:lumMod val="25000"/>
                            </a:schemeClr>
                          </a:solidFill>
                          <a:effectLst/>
                          <a:latin typeface="Arial" charset="0"/>
                        </a:rPr>
                        <a:t>Yazılabilirlik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1" i="0" u="none" strike="noStrike" cap="none" normalizeH="0" baseline="0" dirty="0" smtClean="0">
                          <a:ln>
                            <a:noFill/>
                          </a:ln>
                          <a:solidFill>
                            <a:schemeClr val="bg1">
                              <a:lumMod val="25000"/>
                            </a:schemeClr>
                          </a:solidFill>
                          <a:effectLst/>
                          <a:latin typeface="Arial" charset="0"/>
                        </a:rPr>
                        <a:t>Güvenilirlik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555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Sadelik(Simplicity)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algn="ctr"/>
                      <a:r>
                        <a:rPr lang="en-US" sz="2800" dirty="0" smtClean="0">
                          <a:sym typeface="Wingdings 2"/>
                        </a:rPr>
                        <a:t></a:t>
                      </a:r>
                      <a:endParaRPr lang="en-US" sz="2800"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algn="ctr"/>
                      <a:r>
                        <a:rPr lang="en-US" sz="2800" dirty="0" smtClean="0">
                          <a:sym typeface="Wingdings 2"/>
                        </a:rPr>
                        <a:t></a:t>
                      </a:r>
                      <a:endParaRPr lang="en-US" sz="2800"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algn="ctr"/>
                      <a:r>
                        <a:rPr lang="en-US" sz="2800" dirty="0" smtClean="0">
                          <a:sym typeface="Wingdings 2"/>
                        </a:rPr>
                        <a:t></a:t>
                      </a:r>
                      <a:endParaRPr lang="en-US" sz="2800" dirty="0"/>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Kontrol yapısı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US" sz="2800" dirty="0" smtClean="0">
                          <a:sym typeface="Wingdings 2"/>
                        </a:rPr>
                        <a:t></a:t>
                      </a:r>
                      <a:endParaRPr lang="en-US" sz="2800" dirty="0" smtClean="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US" sz="2800" dirty="0" smtClean="0">
                          <a:sym typeface="Wingdings 2"/>
                        </a:rPr>
                        <a:t></a:t>
                      </a:r>
                      <a:endParaRPr lang="en-US" sz="2800" dirty="0" smtClean="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US" sz="2800" dirty="0" smtClean="0">
                          <a:sym typeface="Wingdings 2"/>
                        </a:rPr>
                        <a:t></a:t>
                      </a:r>
                      <a:endParaRPr lang="en-US" sz="2800" dirty="0" smtClean="0"/>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Veri tip ve yapısı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Syntax tasarım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6189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Soyutlama desteği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İfade gücü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181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Tip kontrolü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382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İstisna yönetimi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r h="5555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Arial" charset="0"/>
                        </a:rPr>
                        <a:t>Restricted</a:t>
                      </a:r>
                      <a:r>
                        <a:rPr kumimoji="0" lang="tr-TR" sz="1800" b="0" i="0" u="none" strike="noStrike" cap="none" normalizeH="0" baseline="0" dirty="0" smtClean="0">
                          <a:ln>
                            <a:noFill/>
                          </a:ln>
                          <a:solidFill>
                            <a:schemeClr val="tx1"/>
                          </a:solidFill>
                          <a:effectLst/>
                          <a:latin typeface="Arial" charset="0"/>
                        </a:rPr>
                        <a:t> </a:t>
                      </a:r>
                      <a:r>
                        <a:rPr kumimoji="0" lang="tr-TR" sz="1800" b="0" i="0" u="none" strike="noStrike" cap="none" normalizeH="0" baseline="0" dirty="0" err="1" smtClean="0">
                          <a:ln>
                            <a:noFill/>
                          </a:ln>
                          <a:solidFill>
                            <a:schemeClr val="tx1"/>
                          </a:solidFill>
                          <a:effectLst/>
                          <a:latin typeface="Arial" charset="0"/>
                        </a:rPr>
                        <a:t>aliasing</a:t>
                      </a:r>
                      <a:endParaRPr kumimoji="0" lang="tr-TR"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smtClean="0">
                          <a:sym typeface="Wingdings 2"/>
                        </a:rPr>
                        <a:t></a:t>
                      </a:r>
                      <a:endParaRPr kumimoji="0" lang="tr-TR"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prst="convex"/>
                      <a:lightRig rig="flood" dir="t"/>
                    </a:cell3D>
                    <a:solidFill>
                      <a:schemeClr val="accent3">
                        <a:lumMod val="90000"/>
                      </a:schemeClr>
                    </a:solid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Başlık 1"/>
          <p:cNvSpPr>
            <a:spLocks noGrp="1"/>
          </p:cNvSpPr>
          <p:nvPr>
            <p:ph type="title"/>
          </p:nvPr>
        </p:nvSpPr>
        <p:spPr/>
        <p:txBody>
          <a:bodyPr/>
          <a:lstStyle/>
          <a:p>
            <a:r>
              <a:rPr lang="tr-TR" dirty="0" smtClean="0">
                <a:solidFill>
                  <a:srgbClr val="C00000"/>
                </a:solidFill>
              </a:rPr>
              <a:t>Tip Kontrolü (</a:t>
            </a:r>
            <a:r>
              <a:rPr lang="tr-TR" dirty="0" err="1" smtClean="0">
                <a:solidFill>
                  <a:srgbClr val="C00000"/>
                </a:solidFill>
              </a:rPr>
              <a:t>Type</a:t>
            </a:r>
            <a:r>
              <a:rPr lang="tr-TR" dirty="0" smtClean="0">
                <a:solidFill>
                  <a:srgbClr val="C00000"/>
                </a:solidFill>
              </a:rPr>
              <a:t> </a:t>
            </a:r>
            <a:r>
              <a:rPr lang="tr-TR" dirty="0" err="1" smtClean="0">
                <a:solidFill>
                  <a:srgbClr val="C00000"/>
                </a:solidFill>
              </a:rPr>
              <a:t>Checking</a:t>
            </a:r>
            <a:r>
              <a:rPr lang="tr-TR" dirty="0" smtClean="0">
                <a:solidFill>
                  <a:srgbClr val="C00000"/>
                </a:solidFill>
              </a:rPr>
              <a:t>)</a:t>
            </a:r>
          </a:p>
        </p:txBody>
      </p:sp>
      <p:sp>
        <p:nvSpPr>
          <p:cNvPr id="51203" name="İçerik Yer Tutucusu 2"/>
          <p:cNvSpPr>
            <a:spLocks noGrp="1"/>
          </p:cNvSpPr>
          <p:nvPr>
            <p:ph idx="1"/>
          </p:nvPr>
        </p:nvSpPr>
        <p:spPr>
          <a:xfrm>
            <a:off x="533400" y="1371600"/>
            <a:ext cx="8153400" cy="4572000"/>
          </a:xfrm>
        </p:spPr>
        <p:txBody>
          <a:bodyPr/>
          <a:lstStyle/>
          <a:p>
            <a:r>
              <a:rPr lang="tr-TR" dirty="0" smtClean="0"/>
              <a:t>Programın çalışması veya derlenmesi süresince verilen programın tip hatalarının test edilmesine tip kontrolü (</a:t>
            </a:r>
            <a:r>
              <a:rPr lang="tr-TR" dirty="0" err="1" smtClean="0"/>
              <a:t>type</a:t>
            </a:r>
            <a:r>
              <a:rPr lang="tr-TR" dirty="0" smtClean="0"/>
              <a:t> </a:t>
            </a:r>
            <a:r>
              <a:rPr lang="tr-TR" dirty="0" err="1" smtClean="0"/>
              <a:t>checking</a:t>
            </a:r>
            <a:r>
              <a:rPr lang="tr-TR" dirty="0" smtClean="0"/>
              <a:t>) denir. Tip kontrol özelliği dilde güvenilirlik için önemlidir. Derleme zamanında (</a:t>
            </a:r>
            <a:r>
              <a:rPr lang="tr-TR" dirty="0" err="1" smtClean="0"/>
              <a:t>compile</a:t>
            </a:r>
            <a:r>
              <a:rPr lang="tr-TR" dirty="0" smtClean="0"/>
              <a:t> time) tip kontrolü </a:t>
            </a:r>
            <a:r>
              <a:rPr lang="tr-TR" dirty="0" smtClean="0"/>
              <a:t>yapmak, </a:t>
            </a:r>
            <a:r>
              <a:rPr lang="tr-TR" dirty="0" smtClean="0"/>
              <a:t>az maliyetli olduğundan tercih edilmektedir. Çalışma zamanında (</a:t>
            </a:r>
            <a:r>
              <a:rPr lang="tr-TR" dirty="0" err="1" smtClean="0"/>
              <a:t>run</a:t>
            </a:r>
            <a:r>
              <a:rPr lang="tr-TR" dirty="0" smtClean="0"/>
              <a:t> time) tip kontrolü maliyeti fazladır ve tercih edilmez. Programdaki tip hatalarının tespiti erken yapıldığından, hatalar erken fark edilmekte ve düzeltilmeleri sağlanmaktadır.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İçerik Yer Tutucusu 2"/>
          <p:cNvSpPr>
            <a:spLocks noGrp="1"/>
          </p:cNvSpPr>
          <p:nvPr>
            <p:ph idx="1"/>
          </p:nvPr>
        </p:nvSpPr>
        <p:spPr/>
        <p:txBody>
          <a:bodyPr/>
          <a:lstStyle/>
          <a:p>
            <a:pPr eaLnBrk="1" hangingPunct="1"/>
            <a:r>
              <a:rPr lang="tr-TR" smtClean="0"/>
              <a:t>Yazılım sürecindeki programcılar da benzer şekilde zorlanmaktadır. Programcıların yazılım geliştirdikleri programlama dilinin limitleri vardır. Örneğin o dilin kontrol yapıları, veri yapıları, soyutlamaları, vs. gibi</a:t>
            </a:r>
          </a:p>
          <a:p>
            <a:pPr eaLnBrk="1" hangingPunct="1"/>
            <a:r>
              <a:rPr lang="tr-TR" smtClean="0"/>
              <a:t>Değişik yapıdaki bir çok programlama dili özelliğinin bilinmesi bu limitlerin azaltılmasını sağlamaktadır. </a:t>
            </a:r>
          </a:p>
          <a:p>
            <a:pPr eaLnBrk="1" hangingPunct="1"/>
            <a:r>
              <a:rPr lang="tr-TR" smtClean="0"/>
              <a:t>Programcılar yeni dil yapıları ve kavramları öğrendikçe yazılım geliştirme ufukları artmaktadır</a:t>
            </a:r>
          </a:p>
        </p:txBody>
      </p:sp>
      <p:sp>
        <p:nvSpPr>
          <p:cNvPr id="7173" name="Başlık 1"/>
          <p:cNvSpPr>
            <a:spLocks noGrp="1"/>
          </p:cNvSpPr>
          <p:nvPr>
            <p:ph type="title"/>
          </p:nvPr>
        </p:nvSpPr>
        <p:spPr>
          <a:xfrm>
            <a:off x="609600" y="228600"/>
            <a:ext cx="8153400" cy="1143000"/>
          </a:xfrm>
        </p:spPr>
        <p:txBody>
          <a:bodyPr/>
          <a:lstStyle/>
          <a:p>
            <a:pPr algn="ctr" eaLnBrk="1" hangingPunct="1"/>
            <a:r>
              <a:rPr lang="tr-TR" sz="2800" b="1" smtClean="0">
                <a:solidFill>
                  <a:srgbClr val="C00000"/>
                </a:solidFill>
              </a:rPr>
              <a:t>Fikirleri ifade etme yeteneğinin arttırılması</a:t>
            </a:r>
            <a:r>
              <a:rPr lang="en-US" smtClean="0"/>
              <a:t/>
            </a:r>
            <a:br>
              <a:rPr lang="en-US" smtClean="0"/>
            </a:br>
            <a:endParaRPr lang="tr-TR"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Başlık 1"/>
          <p:cNvSpPr>
            <a:spLocks noGrp="1"/>
          </p:cNvSpPr>
          <p:nvPr>
            <p:ph type="title"/>
          </p:nvPr>
        </p:nvSpPr>
        <p:spPr/>
        <p:txBody>
          <a:bodyPr/>
          <a:lstStyle/>
          <a:p>
            <a:r>
              <a:rPr lang="tr-TR" dirty="0" smtClean="0">
                <a:solidFill>
                  <a:srgbClr val="C00000"/>
                </a:solidFill>
              </a:rPr>
              <a:t>Tip Kontrolü (</a:t>
            </a:r>
            <a:r>
              <a:rPr lang="tr-TR" dirty="0" err="1" smtClean="0">
                <a:solidFill>
                  <a:srgbClr val="C00000"/>
                </a:solidFill>
              </a:rPr>
              <a:t>Type</a:t>
            </a:r>
            <a:r>
              <a:rPr lang="tr-TR" dirty="0" smtClean="0">
                <a:solidFill>
                  <a:srgbClr val="C00000"/>
                </a:solidFill>
              </a:rPr>
              <a:t> </a:t>
            </a:r>
            <a:r>
              <a:rPr lang="tr-TR" dirty="0" err="1" smtClean="0">
                <a:solidFill>
                  <a:srgbClr val="C00000"/>
                </a:solidFill>
              </a:rPr>
              <a:t>Checking</a:t>
            </a:r>
            <a:r>
              <a:rPr lang="tr-TR" dirty="0" smtClean="0">
                <a:solidFill>
                  <a:srgbClr val="C00000"/>
                </a:solidFill>
              </a:rPr>
              <a:t>)</a:t>
            </a:r>
          </a:p>
        </p:txBody>
      </p:sp>
      <p:sp>
        <p:nvSpPr>
          <p:cNvPr id="52227" name="İçerik Yer Tutucusu 2"/>
          <p:cNvSpPr>
            <a:spLocks noGrp="1"/>
          </p:cNvSpPr>
          <p:nvPr>
            <p:ph idx="1"/>
          </p:nvPr>
        </p:nvSpPr>
        <p:spPr/>
        <p:txBody>
          <a:bodyPr/>
          <a:lstStyle/>
          <a:p>
            <a:r>
              <a:rPr lang="tr-TR" dirty="0" smtClean="0"/>
              <a:t>Örnek: Bir fonksiyonda kullanılan bir parametrenin tip kontrolünün programlama dili tarafından yapılamadığını varsayalım.</a:t>
            </a:r>
          </a:p>
          <a:p>
            <a:r>
              <a:rPr lang="tr-TR" dirty="0" err="1" smtClean="0"/>
              <a:t>Int</a:t>
            </a:r>
            <a:r>
              <a:rPr lang="tr-TR" dirty="0" smtClean="0"/>
              <a:t> olarak tanımlanması gereken 23 sayısı yerine </a:t>
            </a:r>
            <a:r>
              <a:rPr lang="tr-TR" dirty="0" err="1" smtClean="0"/>
              <a:t>float</a:t>
            </a:r>
            <a:r>
              <a:rPr lang="tr-TR" dirty="0" smtClean="0"/>
              <a:t> olarak aynı sayı girildiğinde ne olur?</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Başlık 1"/>
          <p:cNvSpPr>
            <a:spLocks noGrp="1"/>
          </p:cNvSpPr>
          <p:nvPr>
            <p:ph type="title"/>
          </p:nvPr>
        </p:nvSpPr>
        <p:spPr/>
        <p:txBody>
          <a:bodyPr/>
          <a:lstStyle/>
          <a:p>
            <a:r>
              <a:rPr lang="tr-TR" dirty="0" smtClean="0">
                <a:solidFill>
                  <a:srgbClr val="C00000"/>
                </a:solidFill>
              </a:rPr>
              <a:t>İstisna İşleme (</a:t>
            </a:r>
            <a:r>
              <a:rPr lang="en-US" dirty="0" smtClean="0">
                <a:solidFill>
                  <a:srgbClr val="C00000"/>
                </a:solidFill>
              </a:rPr>
              <a:t>Exception </a:t>
            </a:r>
            <a:r>
              <a:rPr lang="tr-TR" dirty="0" smtClean="0">
                <a:solidFill>
                  <a:srgbClr val="C00000"/>
                </a:solidFill>
              </a:rPr>
              <a:t>H</a:t>
            </a:r>
            <a:r>
              <a:rPr lang="en-US" dirty="0" err="1" smtClean="0">
                <a:solidFill>
                  <a:srgbClr val="C00000"/>
                </a:solidFill>
              </a:rPr>
              <a:t>andling</a:t>
            </a:r>
            <a:r>
              <a:rPr lang="tr-TR" dirty="0" smtClean="0">
                <a:solidFill>
                  <a:srgbClr val="C00000"/>
                </a:solidFill>
              </a:rPr>
              <a:t>)</a:t>
            </a:r>
            <a:r>
              <a:rPr lang="en-US" dirty="0" smtClean="0">
                <a:solidFill>
                  <a:srgbClr val="C00000"/>
                </a:solidFill>
              </a:rPr>
              <a:t/>
            </a:r>
            <a:br>
              <a:rPr lang="en-US" dirty="0" smtClean="0">
                <a:solidFill>
                  <a:srgbClr val="C00000"/>
                </a:solidFill>
              </a:rPr>
            </a:br>
            <a:endParaRPr lang="tr-TR" dirty="0" smtClean="0">
              <a:solidFill>
                <a:srgbClr val="C00000"/>
              </a:solidFill>
            </a:endParaRPr>
          </a:p>
        </p:txBody>
      </p:sp>
      <p:sp>
        <p:nvSpPr>
          <p:cNvPr id="53251" name="İçerik Yer Tutucusu 2"/>
          <p:cNvSpPr>
            <a:spLocks noGrp="1"/>
          </p:cNvSpPr>
          <p:nvPr>
            <p:ph idx="1"/>
          </p:nvPr>
        </p:nvSpPr>
        <p:spPr/>
        <p:txBody>
          <a:bodyPr/>
          <a:lstStyle/>
          <a:p>
            <a:pPr marL="0" lvl="1" indent="0">
              <a:buFont typeface="Arial" pitchFamily="34" charset="0"/>
              <a:buChar char="•"/>
            </a:pPr>
            <a:r>
              <a:rPr lang="tr-TR" sz="3200" dirty="0" smtClean="0"/>
              <a:t> Yürütme zamanı (</a:t>
            </a:r>
            <a:r>
              <a:rPr lang="en-US" sz="3200" dirty="0" smtClean="0"/>
              <a:t>run-time</a:t>
            </a:r>
            <a:r>
              <a:rPr lang="tr-TR" sz="3200" dirty="0" smtClean="0"/>
              <a:t>)</a:t>
            </a:r>
            <a:r>
              <a:rPr lang="en-US" sz="3200" dirty="0" smtClean="0"/>
              <a:t> </a:t>
            </a:r>
            <a:r>
              <a:rPr lang="tr-TR" sz="3200" dirty="0" smtClean="0"/>
              <a:t>hatalarını yakalama ve düzeltme önlemleri alır.</a:t>
            </a:r>
            <a:endParaRPr lang="en-US" sz="3200" dirty="0" smtClean="0"/>
          </a:p>
          <a:p>
            <a:pPr marL="0" indent="0">
              <a:buFont typeface="Arial" pitchFamily="34" charset="0"/>
              <a:buChar char="•"/>
            </a:pPr>
            <a:r>
              <a:rPr lang="tr-TR" sz="3200" dirty="0" smtClean="0"/>
              <a:t> Ada, C++ ve Java  bu özelliği içermektedir, ama C ve </a:t>
            </a:r>
            <a:r>
              <a:rPr lang="tr-TR" sz="3200" dirty="0" err="1" smtClean="0"/>
              <a:t>Fortran</a:t>
            </a:r>
            <a:r>
              <a:rPr lang="tr-TR" sz="3200" dirty="0" smtClean="0"/>
              <a:t> gibi dillerde bu özellik yoktur. Daha sonraki konularda detaylı tartışılacaktır.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Başlık 1"/>
          <p:cNvSpPr>
            <a:spLocks noGrp="1"/>
          </p:cNvSpPr>
          <p:nvPr>
            <p:ph type="title"/>
          </p:nvPr>
        </p:nvSpPr>
        <p:spPr/>
        <p:txBody>
          <a:bodyPr/>
          <a:lstStyle/>
          <a:p>
            <a:r>
              <a:rPr lang="tr-TR" smtClean="0">
                <a:solidFill>
                  <a:srgbClr val="C00000"/>
                </a:solidFill>
              </a:rPr>
              <a:t>Farklı Adlandırma (</a:t>
            </a:r>
            <a:r>
              <a:rPr lang="en-US" smtClean="0">
                <a:solidFill>
                  <a:srgbClr val="C00000"/>
                </a:solidFill>
              </a:rPr>
              <a:t>Aliasing</a:t>
            </a:r>
            <a:r>
              <a:rPr lang="tr-TR" smtClean="0">
                <a:solidFill>
                  <a:srgbClr val="C00000"/>
                </a:solidFill>
              </a:rPr>
              <a:t>)</a:t>
            </a:r>
            <a:r>
              <a:rPr lang="en-US" smtClean="0">
                <a:solidFill>
                  <a:srgbClr val="C00000"/>
                </a:solidFill>
              </a:rPr>
              <a:t/>
            </a:r>
            <a:br>
              <a:rPr lang="en-US" smtClean="0">
                <a:solidFill>
                  <a:srgbClr val="C00000"/>
                </a:solidFill>
              </a:rPr>
            </a:br>
            <a:endParaRPr lang="tr-TR" smtClean="0">
              <a:solidFill>
                <a:srgbClr val="C00000"/>
              </a:solidFill>
            </a:endParaRPr>
          </a:p>
        </p:txBody>
      </p:sp>
      <p:sp>
        <p:nvSpPr>
          <p:cNvPr id="54275" name="İçerik Yer Tutucusu 2"/>
          <p:cNvSpPr>
            <a:spLocks noGrp="1"/>
          </p:cNvSpPr>
          <p:nvPr>
            <p:ph idx="1"/>
          </p:nvPr>
        </p:nvSpPr>
        <p:spPr/>
        <p:txBody>
          <a:bodyPr/>
          <a:lstStyle/>
          <a:p>
            <a:pPr marL="0" indent="0"/>
            <a:r>
              <a:rPr lang="tr-TR" dirty="0" smtClean="0"/>
              <a:t> Aynı hafıza hücresine erişim için 2 veya daha fazla farklı ismin tanımlanmasıdır.</a:t>
            </a:r>
          </a:p>
          <a:p>
            <a:pPr marL="0" indent="0"/>
            <a:r>
              <a:rPr lang="tr-TR" dirty="0" smtClean="0"/>
              <a:t> Programlama dilleri için tehlikeli bir özellik olduğu kabul edilmektedir. Fakat bazı programlama dilleri bazı tip </a:t>
            </a:r>
            <a:r>
              <a:rPr lang="tr-TR" dirty="0" err="1" smtClean="0"/>
              <a:t>aliasing’lere</a:t>
            </a:r>
            <a:r>
              <a:rPr lang="tr-TR" dirty="0" smtClean="0"/>
              <a:t> izin vermektedir. Örneğin iki </a:t>
            </a:r>
            <a:r>
              <a:rPr lang="tr-TR" dirty="0" err="1" smtClean="0"/>
              <a:t>pointer</a:t>
            </a:r>
            <a:r>
              <a:rPr lang="tr-TR" dirty="0" smtClean="0"/>
              <a:t> aynı değişkeni göstermek için kullanılabilir.</a:t>
            </a:r>
          </a:p>
          <a:p>
            <a:pPr marL="0" indent="0"/>
            <a:r>
              <a:rPr lang="tr-TR" dirty="0" smtClean="0"/>
              <a:t>Programcının dikkatli olmasını gerektirmektedir. NEDEN?</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Başlık 1"/>
          <p:cNvSpPr>
            <a:spLocks noGrp="1"/>
          </p:cNvSpPr>
          <p:nvPr>
            <p:ph type="title"/>
          </p:nvPr>
        </p:nvSpPr>
        <p:spPr/>
        <p:txBody>
          <a:bodyPr/>
          <a:lstStyle/>
          <a:p>
            <a:r>
              <a:rPr lang="tr-TR" dirty="0" smtClean="0">
                <a:solidFill>
                  <a:srgbClr val="C00000"/>
                </a:solidFill>
              </a:rPr>
              <a:t>Okunabilirlik</a:t>
            </a:r>
            <a:r>
              <a:rPr lang="en-US" dirty="0" smtClean="0">
                <a:solidFill>
                  <a:srgbClr val="C00000"/>
                </a:solidFill>
              </a:rPr>
              <a:t> </a:t>
            </a:r>
            <a:r>
              <a:rPr lang="tr-TR" dirty="0" smtClean="0">
                <a:solidFill>
                  <a:srgbClr val="C00000"/>
                </a:solidFill>
              </a:rPr>
              <a:t>ve</a:t>
            </a:r>
            <a:r>
              <a:rPr lang="en-US" dirty="0" smtClean="0">
                <a:solidFill>
                  <a:srgbClr val="C00000"/>
                </a:solidFill>
              </a:rPr>
              <a:t> </a:t>
            </a:r>
            <a:r>
              <a:rPr lang="tr-TR" dirty="0" smtClean="0">
                <a:solidFill>
                  <a:srgbClr val="C00000"/>
                </a:solidFill>
              </a:rPr>
              <a:t>Yazılabilirlik</a:t>
            </a:r>
            <a:r>
              <a:rPr lang="en-US" dirty="0" smtClean="0">
                <a:solidFill>
                  <a:srgbClr val="C00000"/>
                </a:solidFill>
              </a:rPr>
              <a:t/>
            </a:r>
            <a:br>
              <a:rPr lang="en-US" dirty="0" smtClean="0">
                <a:solidFill>
                  <a:srgbClr val="C00000"/>
                </a:solidFill>
              </a:rPr>
            </a:br>
            <a:endParaRPr lang="tr-TR" dirty="0" smtClean="0">
              <a:solidFill>
                <a:srgbClr val="C00000"/>
              </a:solidFill>
            </a:endParaRPr>
          </a:p>
        </p:txBody>
      </p:sp>
      <p:sp>
        <p:nvSpPr>
          <p:cNvPr id="3" name="İçerik Yer Tutucusu 2"/>
          <p:cNvSpPr>
            <a:spLocks noGrp="1"/>
          </p:cNvSpPr>
          <p:nvPr>
            <p:ph idx="1"/>
          </p:nvPr>
        </p:nvSpPr>
        <p:spPr/>
        <p:txBody>
          <a:bodyPr/>
          <a:lstStyle/>
          <a:p>
            <a:pPr marL="457200" lvl="1" indent="0">
              <a:buFontTx/>
              <a:buNone/>
              <a:defRPr/>
            </a:pPr>
            <a:r>
              <a:rPr lang="tr-TR" dirty="0" smtClean="0"/>
              <a:t>B</a:t>
            </a:r>
            <a:r>
              <a:rPr lang="en-US" dirty="0" err="1" smtClean="0"/>
              <a:t>ir</a:t>
            </a:r>
            <a:r>
              <a:rPr lang="en-US" dirty="0" smtClean="0"/>
              <a:t> </a:t>
            </a:r>
            <a:r>
              <a:rPr lang="en-US" dirty="0" err="1" smtClean="0"/>
              <a:t>algoritma</a:t>
            </a:r>
            <a:r>
              <a:rPr lang="tr-TR" dirty="0" err="1" smtClean="0"/>
              <a:t>yı</a:t>
            </a:r>
            <a:r>
              <a:rPr lang="tr-TR" dirty="0" smtClean="0"/>
              <a:t> </a:t>
            </a:r>
            <a:r>
              <a:rPr lang="en-US" dirty="0" err="1" smtClean="0"/>
              <a:t>ifade</a:t>
            </a:r>
            <a:r>
              <a:rPr lang="en-US" dirty="0" smtClean="0"/>
              <a:t> </a:t>
            </a:r>
            <a:r>
              <a:rPr lang="en-US" dirty="0" err="1" smtClean="0"/>
              <a:t>etmenin</a:t>
            </a:r>
            <a:r>
              <a:rPr lang="en-US" dirty="0" smtClean="0"/>
              <a:t> “</a:t>
            </a:r>
            <a:r>
              <a:rPr lang="tr-TR" dirty="0" smtClean="0"/>
              <a:t>d</a:t>
            </a:r>
            <a:r>
              <a:rPr lang="en-US" dirty="0" err="1" smtClean="0"/>
              <a:t>oğal</a:t>
            </a:r>
            <a:r>
              <a:rPr lang="tr-TR" dirty="0" smtClean="0"/>
              <a:t>” </a:t>
            </a:r>
            <a:r>
              <a:rPr lang="en-US" dirty="0" err="1" smtClean="0"/>
              <a:t>yollarını</a:t>
            </a:r>
            <a:r>
              <a:rPr lang="en-US" dirty="0" smtClean="0"/>
              <a:t> </a:t>
            </a:r>
            <a:r>
              <a:rPr lang="en-US" dirty="0" err="1" smtClean="0"/>
              <a:t>desteklemeyen</a:t>
            </a:r>
            <a:r>
              <a:rPr lang="en-US" dirty="0" smtClean="0"/>
              <a:t> </a:t>
            </a:r>
            <a:r>
              <a:rPr lang="en-US" dirty="0" err="1" smtClean="0"/>
              <a:t>bir</a:t>
            </a:r>
            <a:r>
              <a:rPr lang="en-US" dirty="0" smtClean="0"/>
              <a:t> </a:t>
            </a:r>
            <a:r>
              <a:rPr lang="tr-TR" dirty="0" smtClean="0"/>
              <a:t>dil, ister istemez </a:t>
            </a:r>
            <a:r>
              <a:rPr lang="en-US" dirty="0" smtClean="0"/>
              <a:t>“</a:t>
            </a:r>
            <a:r>
              <a:rPr lang="tr-TR" dirty="0" smtClean="0"/>
              <a:t>d</a:t>
            </a:r>
            <a:r>
              <a:rPr lang="en-US" dirty="0" err="1" smtClean="0"/>
              <a:t>oğal</a:t>
            </a:r>
            <a:r>
              <a:rPr lang="en-US" dirty="0" smtClean="0"/>
              <a:t> </a:t>
            </a:r>
            <a:r>
              <a:rPr lang="en-US" dirty="0" err="1" smtClean="0"/>
              <a:t>olmayan</a:t>
            </a:r>
            <a:r>
              <a:rPr lang="en-US" dirty="0" smtClean="0"/>
              <a:t>”</a:t>
            </a:r>
            <a:r>
              <a:rPr lang="tr-TR" dirty="0" smtClean="0"/>
              <a:t>, </a:t>
            </a:r>
            <a:r>
              <a:rPr lang="en-US" dirty="0" err="1" smtClean="0"/>
              <a:t>bu</a:t>
            </a:r>
            <a:r>
              <a:rPr lang="en-US" dirty="0" smtClean="0"/>
              <a:t> </a:t>
            </a:r>
            <a:r>
              <a:rPr lang="en-US" dirty="0" err="1" smtClean="0"/>
              <a:t>yüzden</a:t>
            </a:r>
            <a:r>
              <a:rPr lang="en-US" dirty="0" smtClean="0"/>
              <a:t> </a:t>
            </a:r>
            <a:r>
              <a:rPr lang="en-US" dirty="0" err="1" smtClean="0"/>
              <a:t>güvenilirliği</a:t>
            </a:r>
            <a:r>
              <a:rPr lang="en-US" dirty="0" smtClean="0"/>
              <a:t> </a:t>
            </a:r>
            <a:r>
              <a:rPr lang="en-US" dirty="0" err="1" smtClean="0"/>
              <a:t>azal</a:t>
            </a:r>
            <a:r>
              <a:rPr lang="tr-TR" dirty="0" err="1" smtClean="0"/>
              <a:t>mış</a:t>
            </a:r>
            <a:r>
              <a:rPr lang="en-US" dirty="0" smtClean="0"/>
              <a:t> </a:t>
            </a:r>
            <a:r>
              <a:rPr lang="tr-TR" dirty="0" smtClean="0"/>
              <a:t>yaklaşımları kullanacaktır.</a:t>
            </a:r>
            <a:r>
              <a:rPr lang="en-US" dirty="0" smtClean="0"/>
              <a:t> </a:t>
            </a:r>
            <a:endParaRPr lang="tr-TR" dirty="0" smtClean="0"/>
          </a:p>
          <a:p>
            <a:pPr marL="457200" lvl="1" indent="0">
              <a:buFontTx/>
              <a:buNone/>
              <a:defRPr/>
            </a:pPr>
            <a:r>
              <a:rPr lang="tr-TR" dirty="0" smtClean="0"/>
              <a:t>NOT: Okunabilirlik, güvenilirliği 2 farklı yönden etkilemektedir. </a:t>
            </a:r>
          </a:p>
          <a:p>
            <a:pPr lvl="1">
              <a:buFontTx/>
              <a:buChar char="-"/>
              <a:defRPr/>
            </a:pPr>
            <a:r>
              <a:rPr lang="tr-TR" dirty="0" smtClean="0"/>
              <a:t>Okunabilirlik, yazılabilirliği etkiler. Yazılabilirlik te güvenilirliği </a:t>
            </a:r>
            <a:r>
              <a:rPr lang="tr-TR" dirty="0" smtClean="0"/>
              <a:t>etkilediğinden, </a:t>
            </a:r>
            <a:r>
              <a:rPr lang="tr-TR" dirty="0" smtClean="0"/>
              <a:t>doğal olarak okunabilirlik güvenilirliği etkiler. </a:t>
            </a:r>
          </a:p>
          <a:p>
            <a:pPr lvl="1">
              <a:buFontTx/>
              <a:buChar char="-"/>
              <a:defRPr/>
            </a:pPr>
            <a:r>
              <a:rPr lang="tr-TR" dirty="0" smtClean="0"/>
              <a:t>Okunabilirlik programın bakım ve onarım kısmını </a:t>
            </a:r>
            <a:r>
              <a:rPr lang="tr-TR" dirty="0" smtClean="0"/>
              <a:t>etkilediğinden, </a:t>
            </a:r>
            <a:r>
              <a:rPr lang="tr-TR" dirty="0" smtClean="0"/>
              <a:t>güvenilirliği de etkilemektedir. Okunabilirliği az olan programı anlayıp bakımını yapmak ta zor olacaktır. </a:t>
            </a:r>
            <a:endParaRPr lang="en-US" dirty="0" smtClean="0"/>
          </a:p>
          <a:p>
            <a:pPr lvl="1">
              <a:defRPr/>
            </a:pPr>
            <a:endParaRPr lang="en-US" dirty="0" smtClean="0"/>
          </a:p>
          <a:p>
            <a:pPr>
              <a:defRPr/>
            </a:pPr>
            <a:endParaRPr lang="tr-TR" sz="3200" dirty="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tr-TR" smtClean="0"/>
              <a:t>Değerlendirme</a:t>
            </a:r>
            <a:r>
              <a:rPr lang="en-US" smtClean="0"/>
              <a:t> </a:t>
            </a:r>
            <a:r>
              <a:rPr lang="tr-TR" smtClean="0"/>
              <a:t>Kriterleri</a:t>
            </a:r>
            <a:r>
              <a:rPr lang="en-US" smtClean="0"/>
              <a:t> : </a:t>
            </a:r>
            <a:r>
              <a:rPr lang="tr-TR" smtClean="0"/>
              <a:t>Maliyet</a:t>
            </a:r>
            <a:endParaRPr lang="en-US" smtClean="0"/>
          </a:p>
        </p:txBody>
      </p:sp>
      <p:sp>
        <p:nvSpPr>
          <p:cNvPr id="56325" name="Rectangle 3"/>
          <p:cNvSpPr>
            <a:spLocks noGrp="1" noChangeArrowheads="1"/>
          </p:cNvSpPr>
          <p:nvPr>
            <p:ph type="body" idx="1"/>
          </p:nvPr>
        </p:nvSpPr>
        <p:spPr>
          <a:xfrm>
            <a:off x="533400" y="1371600"/>
            <a:ext cx="7924800" cy="4876800"/>
          </a:xfrm>
        </p:spPr>
        <p:txBody>
          <a:bodyPr/>
          <a:lstStyle/>
          <a:p>
            <a:pPr eaLnBrk="1" hangingPunct="1"/>
            <a:r>
              <a:rPr lang="en-US" smtClean="0">
                <a:solidFill>
                  <a:srgbClr val="FF0000"/>
                </a:solidFill>
              </a:rPr>
              <a:t>Dili kullanacak programc</a:t>
            </a:r>
            <a:r>
              <a:rPr lang="tr-TR" smtClean="0">
                <a:solidFill>
                  <a:srgbClr val="FF0000"/>
                </a:solidFill>
              </a:rPr>
              <a:t>ı</a:t>
            </a:r>
            <a:r>
              <a:rPr lang="en-US" smtClean="0">
                <a:solidFill>
                  <a:srgbClr val="FF0000"/>
                </a:solidFill>
              </a:rPr>
              <a:t>lar</a:t>
            </a:r>
            <a:r>
              <a:rPr lang="tr-TR" smtClean="0">
                <a:solidFill>
                  <a:srgbClr val="FF0000"/>
                </a:solidFill>
              </a:rPr>
              <a:t>ı</a:t>
            </a:r>
            <a:r>
              <a:rPr lang="en-US" smtClean="0">
                <a:solidFill>
                  <a:srgbClr val="FF0000"/>
                </a:solidFill>
              </a:rPr>
              <a:t>n e</a:t>
            </a:r>
            <a:r>
              <a:rPr lang="tr-TR" smtClean="0">
                <a:solidFill>
                  <a:srgbClr val="FF0000"/>
                </a:solidFill>
              </a:rPr>
              <a:t>ğitilmesi: </a:t>
            </a:r>
            <a:r>
              <a:rPr lang="tr-TR" smtClean="0"/>
              <a:t>Bu özellik basitlik ve ortogonallik ile alakalıdır. Ayrıca programcının tecrübesi de önemlidir. </a:t>
            </a:r>
            <a:endParaRPr lang="en-US" smtClean="0"/>
          </a:p>
          <a:p>
            <a:pPr eaLnBrk="1" hangingPunct="1"/>
            <a:r>
              <a:rPr lang="tr-TR" smtClean="0">
                <a:solidFill>
                  <a:srgbClr val="FF0000"/>
                </a:solidFill>
              </a:rPr>
              <a:t>P</a:t>
            </a:r>
            <a:r>
              <a:rPr lang="en-US" smtClean="0">
                <a:solidFill>
                  <a:srgbClr val="FF0000"/>
                </a:solidFill>
              </a:rPr>
              <a:t>rogram</a:t>
            </a:r>
            <a:r>
              <a:rPr lang="tr-TR" smtClean="0">
                <a:solidFill>
                  <a:srgbClr val="FF0000"/>
                </a:solidFill>
              </a:rPr>
              <a:t>ları yazma</a:t>
            </a:r>
            <a:r>
              <a:rPr lang="en-US" smtClean="0">
                <a:solidFill>
                  <a:srgbClr val="FF0000"/>
                </a:solidFill>
              </a:rPr>
              <a:t> (</a:t>
            </a:r>
            <a:r>
              <a:rPr lang="tr-TR" smtClean="0">
                <a:solidFill>
                  <a:srgbClr val="FF0000"/>
                </a:solidFill>
              </a:rPr>
              <a:t>özel uygulamalara yakınlık</a:t>
            </a:r>
            <a:r>
              <a:rPr lang="en-US" smtClean="0">
                <a:solidFill>
                  <a:srgbClr val="FF0000"/>
                </a:solidFill>
              </a:rPr>
              <a:t>)</a:t>
            </a:r>
            <a:r>
              <a:rPr lang="tr-TR" smtClean="0">
                <a:solidFill>
                  <a:srgbClr val="FF0000"/>
                </a:solidFill>
              </a:rPr>
              <a:t>:</a:t>
            </a:r>
            <a:r>
              <a:rPr lang="tr-TR" smtClean="0"/>
              <a:t> Dilin yazılabilirliği ile alakalıdır. </a:t>
            </a:r>
            <a:endParaRPr lang="en-US" smtClean="0"/>
          </a:p>
          <a:p>
            <a:pPr eaLnBrk="1" hangingPunct="1"/>
            <a:r>
              <a:rPr lang="tr-TR" smtClean="0">
                <a:solidFill>
                  <a:srgbClr val="FF0000"/>
                </a:solidFill>
              </a:rPr>
              <a:t>Programları derleme (c</a:t>
            </a:r>
            <a:r>
              <a:rPr lang="en-US" smtClean="0">
                <a:solidFill>
                  <a:srgbClr val="FF0000"/>
                </a:solidFill>
              </a:rPr>
              <a:t>ompiling</a:t>
            </a:r>
            <a:r>
              <a:rPr lang="tr-TR" smtClean="0">
                <a:solidFill>
                  <a:srgbClr val="FF0000"/>
                </a:solidFill>
              </a:rPr>
              <a:t>) maliyeti: </a:t>
            </a:r>
            <a:r>
              <a:rPr lang="tr-TR" smtClean="0"/>
              <a:t>Ada programlama dilinin ilk versiyonlarında derleme maliyetleri çok fazlaydı. Daha sonraki versiyonlarda maliyet azaltıldı.</a:t>
            </a:r>
            <a:endParaRPr lang="en-US"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Başlık 1"/>
          <p:cNvSpPr>
            <a:spLocks noGrp="1"/>
          </p:cNvSpPr>
          <p:nvPr>
            <p:ph type="title"/>
          </p:nvPr>
        </p:nvSpPr>
        <p:spPr/>
        <p:txBody>
          <a:bodyPr/>
          <a:lstStyle/>
          <a:p>
            <a:r>
              <a:rPr lang="tr-TR" smtClean="0"/>
              <a:t>Değerlendirme</a:t>
            </a:r>
            <a:r>
              <a:rPr lang="en-US" smtClean="0"/>
              <a:t> </a:t>
            </a:r>
            <a:r>
              <a:rPr lang="tr-TR" smtClean="0"/>
              <a:t>Kriterleri</a:t>
            </a:r>
            <a:r>
              <a:rPr lang="en-US" smtClean="0"/>
              <a:t> : </a:t>
            </a:r>
            <a:r>
              <a:rPr lang="tr-TR" smtClean="0"/>
              <a:t>Maliyet</a:t>
            </a:r>
          </a:p>
        </p:txBody>
      </p:sp>
      <p:sp>
        <p:nvSpPr>
          <p:cNvPr id="57347" name="İçerik Yer Tutucusu 2"/>
          <p:cNvSpPr>
            <a:spLocks noGrp="1"/>
          </p:cNvSpPr>
          <p:nvPr>
            <p:ph idx="1"/>
          </p:nvPr>
        </p:nvSpPr>
        <p:spPr>
          <a:xfrm>
            <a:off x="609600" y="1295400"/>
            <a:ext cx="8153400" cy="4876800"/>
          </a:xfrm>
        </p:spPr>
        <p:txBody>
          <a:bodyPr/>
          <a:lstStyle/>
          <a:p>
            <a:pPr eaLnBrk="1" hangingPunct="1"/>
            <a:r>
              <a:rPr lang="tr-TR" sz="2400" dirty="0" smtClean="0">
                <a:solidFill>
                  <a:srgbClr val="FF0000"/>
                </a:solidFill>
              </a:rPr>
              <a:t>Programları </a:t>
            </a:r>
            <a:r>
              <a:rPr lang="tr-TR" sz="2400" dirty="0" smtClean="0">
                <a:solidFill>
                  <a:srgbClr val="FF0000"/>
                </a:solidFill>
              </a:rPr>
              <a:t>yürütme </a:t>
            </a:r>
            <a:r>
              <a:rPr lang="tr-TR" sz="2400" dirty="0" smtClean="0">
                <a:solidFill>
                  <a:srgbClr val="FF0000"/>
                </a:solidFill>
              </a:rPr>
              <a:t>(e</a:t>
            </a:r>
            <a:r>
              <a:rPr lang="en-US" sz="2400" dirty="0" err="1" smtClean="0">
                <a:solidFill>
                  <a:srgbClr val="FF0000"/>
                </a:solidFill>
              </a:rPr>
              <a:t>xecuting</a:t>
            </a:r>
            <a:r>
              <a:rPr lang="tr-TR" sz="2400" dirty="0" smtClean="0">
                <a:solidFill>
                  <a:srgbClr val="FF0000"/>
                </a:solidFill>
              </a:rPr>
              <a:t>) maliyeti</a:t>
            </a:r>
          </a:p>
          <a:p>
            <a:pPr eaLnBrk="1" hangingPunct="1">
              <a:buNone/>
            </a:pPr>
            <a:r>
              <a:rPr lang="tr-TR" sz="2400" dirty="0" smtClean="0"/>
              <a:t>	Örneğin tip kontrolüne çok fazla </a:t>
            </a:r>
            <a:r>
              <a:rPr lang="tr-TR" sz="2400" dirty="0" err="1" smtClean="0"/>
              <a:t>run</a:t>
            </a:r>
            <a:r>
              <a:rPr lang="tr-TR" sz="2400" dirty="0" smtClean="0"/>
              <a:t> time ayıran bir programlama dili bu maliyeti artırır. </a:t>
            </a:r>
          </a:p>
          <a:p>
            <a:pPr eaLnBrk="1" hangingPunct="1"/>
            <a:r>
              <a:rPr lang="tr-TR" sz="2400" dirty="0" smtClean="0">
                <a:solidFill>
                  <a:srgbClr val="FF0000"/>
                </a:solidFill>
              </a:rPr>
              <a:t>SORU: </a:t>
            </a:r>
            <a:r>
              <a:rPr lang="tr-TR" sz="2400" dirty="0" smtClean="0"/>
              <a:t>Derleme maliyeti ile yürütme maliyeti arasında optimizasyon nasıl yapılabilir?</a:t>
            </a:r>
            <a:endParaRPr lang="en-US" sz="2400" dirty="0" smtClean="0"/>
          </a:p>
          <a:p>
            <a:pPr eaLnBrk="1" hangingPunct="1"/>
            <a:r>
              <a:rPr lang="tr-TR" sz="2400" dirty="0" smtClean="0">
                <a:solidFill>
                  <a:srgbClr val="FF0000"/>
                </a:solidFill>
              </a:rPr>
              <a:t>Dil</a:t>
            </a:r>
            <a:r>
              <a:rPr lang="en-US" sz="2400" dirty="0" smtClean="0">
                <a:solidFill>
                  <a:srgbClr val="FF0000"/>
                </a:solidFill>
              </a:rPr>
              <a:t> </a:t>
            </a:r>
            <a:r>
              <a:rPr lang="en-US" sz="2400" dirty="0" err="1" smtClean="0">
                <a:solidFill>
                  <a:srgbClr val="FF0000"/>
                </a:solidFill>
              </a:rPr>
              <a:t>implementa</a:t>
            </a:r>
            <a:r>
              <a:rPr lang="tr-TR" sz="2400" dirty="0" err="1" smtClean="0">
                <a:solidFill>
                  <a:srgbClr val="FF0000"/>
                </a:solidFill>
              </a:rPr>
              <a:t>sy</a:t>
            </a:r>
            <a:r>
              <a:rPr lang="en-US" sz="2400" dirty="0" smtClean="0">
                <a:solidFill>
                  <a:srgbClr val="FF0000"/>
                </a:solidFill>
              </a:rPr>
              <a:t>on s</a:t>
            </a:r>
            <a:r>
              <a:rPr lang="tr-TR" sz="2400" dirty="0" smtClean="0">
                <a:solidFill>
                  <a:srgbClr val="FF0000"/>
                </a:solidFill>
              </a:rPr>
              <a:t>i</a:t>
            </a:r>
            <a:r>
              <a:rPr lang="en-US" sz="2400" dirty="0" smtClean="0">
                <a:solidFill>
                  <a:srgbClr val="FF0000"/>
                </a:solidFill>
              </a:rPr>
              <a:t>stem</a:t>
            </a:r>
            <a:r>
              <a:rPr lang="tr-TR" sz="2400" dirty="0" smtClean="0">
                <a:solidFill>
                  <a:srgbClr val="FF0000"/>
                </a:solidFill>
              </a:rPr>
              <a:t>i</a:t>
            </a:r>
            <a:r>
              <a:rPr lang="en-US" sz="2400" dirty="0" smtClean="0">
                <a:solidFill>
                  <a:srgbClr val="FF0000"/>
                </a:solidFill>
              </a:rPr>
              <a:t>: </a:t>
            </a:r>
            <a:endParaRPr lang="tr-TR" sz="2400" dirty="0" smtClean="0">
              <a:solidFill>
                <a:srgbClr val="FF0000"/>
              </a:solidFill>
            </a:endParaRPr>
          </a:p>
          <a:p>
            <a:pPr eaLnBrk="1" hangingPunct="1">
              <a:buNone/>
            </a:pPr>
            <a:r>
              <a:rPr lang="tr-TR" sz="2400" dirty="0" smtClean="0"/>
              <a:t>	Ücretsiz derleyicilerin (</a:t>
            </a:r>
            <a:r>
              <a:rPr lang="en-US" sz="2400" dirty="0" smtClean="0"/>
              <a:t>compilers</a:t>
            </a:r>
            <a:r>
              <a:rPr lang="tr-TR" sz="2400" dirty="0" smtClean="0"/>
              <a:t>) kullanılabilirliği. Örneğin Java’nın derleyicisinin ücretsiz olması maliyeti azaltmaktadır. Veya daha pahalı bir donanımda çalışması gereken programlama dilleri maliyeti artırır. </a:t>
            </a:r>
            <a:endParaRPr lang="en-US" sz="2400" dirty="0" smtClean="0"/>
          </a:p>
          <a:p>
            <a:endParaRPr lang="tr-TR"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Başlık 1"/>
          <p:cNvSpPr>
            <a:spLocks noGrp="1"/>
          </p:cNvSpPr>
          <p:nvPr>
            <p:ph type="title"/>
          </p:nvPr>
        </p:nvSpPr>
        <p:spPr/>
        <p:txBody>
          <a:bodyPr/>
          <a:lstStyle/>
          <a:p>
            <a:r>
              <a:rPr lang="tr-TR" smtClean="0"/>
              <a:t>Değerlendirme</a:t>
            </a:r>
            <a:r>
              <a:rPr lang="en-US" smtClean="0"/>
              <a:t> </a:t>
            </a:r>
            <a:r>
              <a:rPr lang="tr-TR" smtClean="0"/>
              <a:t>Kriterleri</a:t>
            </a:r>
            <a:r>
              <a:rPr lang="en-US" smtClean="0"/>
              <a:t> : </a:t>
            </a:r>
            <a:r>
              <a:rPr lang="tr-TR" smtClean="0"/>
              <a:t>Maliyet</a:t>
            </a:r>
          </a:p>
        </p:txBody>
      </p:sp>
      <p:sp>
        <p:nvSpPr>
          <p:cNvPr id="58371" name="İçerik Yer Tutucusu 2"/>
          <p:cNvSpPr>
            <a:spLocks noGrp="1"/>
          </p:cNvSpPr>
          <p:nvPr>
            <p:ph idx="1"/>
          </p:nvPr>
        </p:nvSpPr>
        <p:spPr>
          <a:xfrm>
            <a:off x="609600" y="1219200"/>
            <a:ext cx="8153400" cy="4953000"/>
          </a:xfrm>
        </p:spPr>
        <p:txBody>
          <a:bodyPr/>
          <a:lstStyle/>
          <a:p>
            <a:pPr eaLnBrk="1" hangingPunct="1"/>
            <a:r>
              <a:rPr lang="tr-TR" sz="2400" dirty="0" smtClean="0">
                <a:solidFill>
                  <a:srgbClr val="FF0000"/>
                </a:solidFill>
              </a:rPr>
              <a:t>Güvenilirlik (</a:t>
            </a:r>
            <a:r>
              <a:rPr lang="en-US" sz="2400" dirty="0" smtClean="0">
                <a:solidFill>
                  <a:srgbClr val="FF0000"/>
                </a:solidFill>
              </a:rPr>
              <a:t>Reliability</a:t>
            </a:r>
            <a:r>
              <a:rPr lang="tr-TR" sz="2400" dirty="0" smtClean="0">
                <a:solidFill>
                  <a:srgbClr val="FF0000"/>
                </a:solidFill>
              </a:rPr>
              <a:t>)</a:t>
            </a:r>
            <a:r>
              <a:rPr lang="en-US" sz="2400" dirty="0" smtClean="0">
                <a:solidFill>
                  <a:srgbClr val="FF0000"/>
                </a:solidFill>
              </a:rPr>
              <a:t>: </a:t>
            </a:r>
            <a:endParaRPr lang="tr-TR" sz="2400" dirty="0" smtClean="0">
              <a:solidFill>
                <a:srgbClr val="FF0000"/>
              </a:solidFill>
            </a:endParaRPr>
          </a:p>
          <a:p>
            <a:pPr eaLnBrk="1" hangingPunct="1">
              <a:buNone/>
            </a:pPr>
            <a:r>
              <a:rPr lang="tr-TR" sz="2400" dirty="0" smtClean="0"/>
              <a:t>	Zayıf</a:t>
            </a:r>
            <a:r>
              <a:rPr lang="en-US" sz="2400" dirty="0" smtClean="0"/>
              <a:t> </a:t>
            </a:r>
            <a:r>
              <a:rPr lang="tr-TR" sz="2400" dirty="0" smtClean="0"/>
              <a:t>güvenilirlik</a:t>
            </a:r>
            <a:r>
              <a:rPr lang="en-US" sz="2400" dirty="0" smtClean="0"/>
              <a:t> </a:t>
            </a:r>
            <a:r>
              <a:rPr lang="tr-TR" sz="2400" dirty="0" smtClean="0"/>
              <a:t>yüksek maliyetlere yol açar. Örneğin bir uzay çalışmasında kullanılan programlama dili çökerse maliyet çok artar. Veya kriptoloji uygulamasında kullanılan bir programlama dilindeki güvenlik açığının maliyeti zarar verir. </a:t>
            </a:r>
            <a:endParaRPr lang="en-US" sz="2400" dirty="0" smtClean="0"/>
          </a:p>
          <a:p>
            <a:pPr eaLnBrk="1" hangingPunct="1"/>
            <a:r>
              <a:rPr lang="tr-TR" sz="2400" dirty="0" smtClean="0">
                <a:solidFill>
                  <a:srgbClr val="FF0000"/>
                </a:solidFill>
              </a:rPr>
              <a:t>P</a:t>
            </a:r>
            <a:r>
              <a:rPr lang="en-US" sz="2400" dirty="0" err="1" smtClean="0">
                <a:solidFill>
                  <a:srgbClr val="FF0000"/>
                </a:solidFill>
              </a:rPr>
              <a:t>rogram</a:t>
            </a:r>
            <a:r>
              <a:rPr lang="tr-TR" sz="2400" dirty="0" err="1" smtClean="0">
                <a:solidFill>
                  <a:srgbClr val="FF0000"/>
                </a:solidFill>
              </a:rPr>
              <a:t>ların</a:t>
            </a:r>
            <a:r>
              <a:rPr lang="tr-TR" sz="2400" dirty="0" smtClean="0">
                <a:solidFill>
                  <a:srgbClr val="FF0000"/>
                </a:solidFill>
              </a:rPr>
              <a:t> bakım (m</a:t>
            </a:r>
            <a:r>
              <a:rPr lang="en-US" sz="2400" dirty="0" err="1" smtClean="0">
                <a:solidFill>
                  <a:srgbClr val="FF0000"/>
                </a:solidFill>
              </a:rPr>
              <a:t>aintaining</a:t>
            </a:r>
            <a:r>
              <a:rPr lang="tr-TR" sz="2400" dirty="0" smtClean="0">
                <a:solidFill>
                  <a:srgbClr val="FF0000"/>
                </a:solidFill>
              </a:rPr>
              <a:t>) maliyeti</a:t>
            </a:r>
            <a:endParaRPr lang="en-US" sz="2400" dirty="0" smtClean="0">
              <a:solidFill>
                <a:srgbClr val="FF0000"/>
              </a:solidFill>
            </a:endParaRPr>
          </a:p>
          <a:p>
            <a:pPr>
              <a:buNone/>
            </a:pPr>
            <a:r>
              <a:rPr lang="tr-TR" sz="2400" dirty="0" smtClean="0"/>
              <a:t>	Tüm maliyet içinde en yüksek oranda olan maliyettir.</a:t>
            </a:r>
            <a:r>
              <a:rPr lang="tr-TR" sz="2400" i="1" dirty="0" smtClean="0">
                <a:solidFill>
                  <a:srgbClr val="FF0000"/>
                </a:solidFill>
              </a:rPr>
              <a:t> </a:t>
            </a:r>
            <a:r>
              <a:rPr lang="tr-TR" sz="2400" dirty="0" smtClean="0"/>
              <a:t>Bir yazılım projesinde eskiden maliyeti etkileyen en önemli parametre kodlama kısmı iken, şimdi bakım maliyeti en önemli parametre haline gelmiştir.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pPr eaLnBrk="1" hangingPunct="1"/>
            <a:r>
              <a:rPr lang="tr-TR" smtClean="0"/>
              <a:t>Değerlendirme Kriterleri</a:t>
            </a:r>
            <a:r>
              <a:rPr lang="en-US" smtClean="0"/>
              <a:t>: </a:t>
            </a:r>
            <a:r>
              <a:rPr lang="tr-TR" smtClean="0"/>
              <a:t>Diğerleri</a:t>
            </a:r>
            <a:endParaRPr lang="en-US" smtClean="0"/>
          </a:p>
        </p:txBody>
      </p:sp>
      <p:sp>
        <p:nvSpPr>
          <p:cNvPr id="59397" name="Rectangle 3"/>
          <p:cNvSpPr>
            <a:spLocks noGrp="1" noChangeArrowheads="1"/>
          </p:cNvSpPr>
          <p:nvPr>
            <p:ph type="body" idx="1"/>
          </p:nvPr>
        </p:nvSpPr>
        <p:spPr/>
        <p:txBody>
          <a:bodyPr/>
          <a:lstStyle/>
          <a:p>
            <a:pPr eaLnBrk="1" hangingPunct="1"/>
            <a:r>
              <a:rPr lang="en-US" dirty="0" err="1" smtClean="0">
                <a:solidFill>
                  <a:srgbClr val="FF0000"/>
                </a:solidFill>
              </a:rPr>
              <a:t>Taşınabilirlik</a:t>
            </a:r>
            <a:r>
              <a:rPr lang="en-US" dirty="0" smtClean="0">
                <a:solidFill>
                  <a:srgbClr val="FF0000"/>
                </a:solidFill>
              </a:rPr>
              <a:t> </a:t>
            </a:r>
            <a:r>
              <a:rPr lang="tr-TR" dirty="0" smtClean="0">
                <a:solidFill>
                  <a:srgbClr val="FF0000"/>
                </a:solidFill>
              </a:rPr>
              <a:t>(</a:t>
            </a:r>
            <a:r>
              <a:rPr lang="en-US" dirty="0" smtClean="0">
                <a:solidFill>
                  <a:srgbClr val="FF0000"/>
                </a:solidFill>
              </a:rPr>
              <a:t>Portability</a:t>
            </a:r>
            <a:r>
              <a:rPr lang="tr-TR" dirty="0" smtClean="0">
                <a:solidFill>
                  <a:srgbClr val="FF0000"/>
                </a:solidFill>
              </a:rPr>
              <a:t>)</a:t>
            </a:r>
            <a:endParaRPr lang="en-US" dirty="0" smtClean="0">
              <a:solidFill>
                <a:srgbClr val="FF0000"/>
              </a:solidFill>
            </a:endParaRPr>
          </a:p>
          <a:p>
            <a:pPr lvl="1" eaLnBrk="1" hangingPunct="1"/>
            <a:r>
              <a:rPr lang="tr-TR" dirty="0" smtClean="0"/>
              <a:t>Programların bir </a:t>
            </a:r>
            <a:r>
              <a:rPr lang="tr-TR" dirty="0" err="1" smtClean="0"/>
              <a:t>implementasyondan</a:t>
            </a:r>
            <a:r>
              <a:rPr lang="tr-TR" dirty="0" smtClean="0"/>
              <a:t> diğerine taşınabilme kolaylığıdır. Dilin standartlaşma derecesi ile alakalıdır. BASIC’in standartlaşma derecesi kötüdür. Bu dilde yazılan bir programı başka bir </a:t>
            </a:r>
            <a:r>
              <a:rPr lang="tr-TR" dirty="0" err="1" smtClean="0"/>
              <a:t>implementasyona</a:t>
            </a:r>
            <a:r>
              <a:rPr lang="tr-TR" dirty="0" smtClean="0"/>
              <a:t> taşımak zordur. </a:t>
            </a:r>
          </a:p>
          <a:p>
            <a:pPr lvl="1" eaLnBrk="1" hangingPunct="1"/>
            <a:r>
              <a:rPr lang="tr-TR" dirty="0" smtClean="0"/>
              <a:t>Standartlaşma çok vakit alan maliyetli bir işlemdir. 1989 yılında C++’</a:t>
            </a:r>
            <a:r>
              <a:rPr lang="tr-TR" dirty="0" err="1" smtClean="0"/>
              <a:t>yı</a:t>
            </a:r>
            <a:r>
              <a:rPr lang="tr-TR" dirty="0" smtClean="0"/>
              <a:t> standartlaşmak için kurulan bir komite 1998 yılında çalışmasını tamamlamıştır. </a:t>
            </a:r>
            <a:endParaRPr lang="en-US" dirty="0" smtClean="0"/>
          </a:p>
          <a:p>
            <a:pPr eaLnBrk="1" hangingPunct="1"/>
            <a:endParaRPr lang="en-US"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Başlık 1"/>
          <p:cNvSpPr>
            <a:spLocks noGrp="1"/>
          </p:cNvSpPr>
          <p:nvPr>
            <p:ph type="title"/>
          </p:nvPr>
        </p:nvSpPr>
        <p:spPr/>
        <p:txBody>
          <a:bodyPr/>
          <a:lstStyle/>
          <a:p>
            <a:r>
              <a:rPr lang="tr-TR" smtClean="0"/>
              <a:t>Değerlendirme Kriterleri</a:t>
            </a:r>
            <a:r>
              <a:rPr lang="en-US" smtClean="0"/>
              <a:t>: </a:t>
            </a:r>
            <a:r>
              <a:rPr lang="tr-TR" smtClean="0"/>
              <a:t>Diğerleri</a:t>
            </a:r>
          </a:p>
        </p:txBody>
      </p:sp>
      <p:sp>
        <p:nvSpPr>
          <p:cNvPr id="60419" name="İçerik Yer Tutucusu 2"/>
          <p:cNvSpPr>
            <a:spLocks noGrp="1"/>
          </p:cNvSpPr>
          <p:nvPr>
            <p:ph idx="1"/>
          </p:nvPr>
        </p:nvSpPr>
        <p:spPr>
          <a:xfrm>
            <a:off x="609600" y="1600200"/>
            <a:ext cx="8305800" cy="4572000"/>
          </a:xfrm>
        </p:spPr>
        <p:txBody>
          <a:bodyPr/>
          <a:lstStyle/>
          <a:p>
            <a:pPr eaLnBrk="1" hangingPunct="1"/>
            <a:r>
              <a:rPr lang="tr-TR" sz="3200" dirty="0" smtClean="0">
                <a:solidFill>
                  <a:srgbClr val="FF0000"/>
                </a:solidFill>
              </a:rPr>
              <a:t>Genellik (</a:t>
            </a:r>
            <a:r>
              <a:rPr lang="en-US" sz="3200" dirty="0" smtClean="0">
                <a:solidFill>
                  <a:srgbClr val="FF0000"/>
                </a:solidFill>
              </a:rPr>
              <a:t>Generality</a:t>
            </a:r>
            <a:r>
              <a:rPr lang="tr-TR" sz="3200" dirty="0" smtClean="0">
                <a:solidFill>
                  <a:srgbClr val="FF0000"/>
                </a:solidFill>
              </a:rPr>
              <a:t>)</a:t>
            </a:r>
            <a:endParaRPr lang="en-US" sz="3200" dirty="0" smtClean="0">
              <a:solidFill>
                <a:srgbClr val="FF0000"/>
              </a:solidFill>
            </a:endParaRPr>
          </a:p>
          <a:p>
            <a:pPr lvl="1" eaLnBrk="1" hangingPunct="1"/>
            <a:r>
              <a:rPr lang="tr-TR" sz="2800" dirty="0" smtClean="0"/>
              <a:t>Çok çeşitli uygulamalarda uygulanabilirliği</a:t>
            </a:r>
            <a:r>
              <a:rPr lang="en-US" sz="2800" dirty="0" smtClean="0"/>
              <a:t> </a:t>
            </a:r>
            <a:r>
              <a:rPr lang="tr-TR" sz="2800" dirty="0" smtClean="0"/>
              <a:t>olması</a:t>
            </a:r>
            <a:endParaRPr lang="en-US" sz="2800" dirty="0" smtClean="0"/>
          </a:p>
          <a:p>
            <a:pPr eaLnBrk="1" hangingPunct="1"/>
            <a:r>
              <a:rPr lang="tr-TR" sz="3200" dirty="0" smtClean="0">
                <a:solidFill>
                  <a:srgbClr val="FF0000"/>
                </a:solidFill>
              </a:rPr>
              <a:t>İyi-tanımlanmış olması (</a:t>
            </a:r>
            <a:r>
              <a:rPr lang="en-US" sz="3200" dirty="0" smtClean="0">
                <a:solidFill>
                  <a:srgbClr val="FF0000"/>
                </a:solidFill>
              </a:rPr>
              <a:t>Well-</a:t>
            </a:r>
            <a:r>
              <a:rPr lang="en-US" sz="3200" dirty="0" err="1" smtClean="0">
                <a:solidFill>
                  <a:srgbClr val="FF0000"/>
                </a:solidFill>
              </a:rPr>
              <a:t>definedness</a:t>
            </a:r>
            <a:r>
              <a:rPr lang="tr-TR" sz="3200" dirty="0" smtClean="0">
                <a:solidFill>
                  <a:srgbClr val="FF0000"/>
                </a:solidFill>
              </a:rPr>
              <a:t>)</a:t>
            </a:r>
            <a:endParaRPr lang="en-US" sz="3200" dirty="0" smtClean="0">
              <a:solidFill>
                <a:srgbClr val="FF0000"/>
              </a:solidFill>
            </a:endParaRPr>
          </a:p>
          <a:p>
            <a:pPr lvl="1" eaLnBrk="1" hangingPunct="1"/>
            <a:r>
              <a:rPr lang="tr-TR" sz="2800" dirty="0" smtClean="0"/>
              <a:t>Dilin resmi tanımının kesinliği  (doğruluğu) (</a:t>
            </a:r>
            <a:r>
              <a:rPr lang="en-US" sz="2800" dirty="0" smtClean="0"/>
              <a:t>precision</a:t>
            </a:r>
            <a:r>
              <a:rPr lang="tr-TR" sz="2800" dirty="0" smtClean="0"/>
              <a:t>) ve tamamlanmış olması (</a:t>
            </a:r>
            <a:r>
              <a:rPr lang="en-US" sz="2800" dirty="0" smtClean="0"/>
              <a:t>completeness</a:t>
            </a:r>
            <a:r>
              <a:rPr lang="tr-TR" sz="2800" dirty="0" smtClean="0"/>
              <a:t>)</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pPr eaLnBrk="1" hangingPunct="1"/>
            <a:r>
              <a:rPr lang="en-US" sz="3200" smtClean="0"/>
              <a:t>1.4 </a:t>
            </a:r>
            <a:r>
              <a:rPr lang="tr-TR" sz="3200" smtClean="0"/>
              <a:t>Dil Tasarımını Etkileyen Faktörler</a:t>
            </a:r>
            <a:endParaRPr lang="en-US" sz="3200" smtClean="0"/>
          </a:p>
        </p:txBody>
      </p:sp>
      <p:sp>
        <p:nvSpPr>
          <p:cNvPr id="61445" name="Rectangle 3"/>
          <p:cNvSpPr>
            <a:spLocks noGrp="1" noChangeArrowheads="1"/>
          </p:cNvSpPr>
          <p:nvPr>
            <p:ph type="body" idx="1"/>
          </p:nvPr>
        </p:nvSpPr>
        <p:spPr/>
        <p:txBody>
          <a:bodyPr/>
          <a:lstStyle/>
          <a:p>
            <a:pPr eaLnBrk="1" hangingPunct="1">
              <a:lnSpc>
                <a:spcPct val="90000"/>
              </a:lnSpc>
            </a:pPr>
            <a:r>
              <a:rPr lang="tr-TR" dirty="0" smtClean="0">
                <a:solidFill>
                  <a:srgbClr val="C00000"/>
                </a:solidFill>
              </a:rPr>
              <a:t>Bilgisayar Mimarisi (</a:t>
            </a:r>
            <a:r>
              <a:rPr lang="en-US" dirty="0" smtClean="0">
                <a:solidFill>
                  <a:srgbClr val="C00000"/>
                </a:solidFill>
              </a:rPr>
              <a:t>Computer Architecture</a:t>
            </a:r>
            <a:r>
              <a:rPr lang="tr-TR" dirty="0" smtClean="0">
                <a:solidFill>
                  <a:srgbClr val="C00000"/>
                </a:solidFill>
              </a:rPr>
              <a:t>)</a:t>
            </a:r>
            <a:endParaRPr lang="en-US" dirty="0" smtClean="0">
              <a:solidFill>
                <a:srgbClr val="C00000"/>
              </a:solidFill>
            </a:endParaRPr>
          </a:p>
          <a:p>
            <a:pPr lvl="1" eaLnBrk="1" hangingPunct="1">
              <a:lnSpc>
                <a:spcPct val="90000"/>
              </a:lnSpc>
            </a:pPr>
            <a:r>
              <a:rPr lang="tr-TR" dirty="0" smtClean="0"/>
              <a:t>Diller</a:t>
            </a:r>
            <a:r>
              <a:rPr lang="en-US" dirty="0" smtClean="0"/>
              <a:t>, </a:t>
            </a:r>
            <a:r>
              <a:rPr lang="en-US" i="1" dirty="0" smtClean="0"/>
              <a:t>von Neumann</a:t>
            </a:r>
            <a:r>
              <a:rPr lang="en-US" dirty="0" smtClean="0"/>
              <a:t> </a:t>
            </a:r>
            <a:r>
              <a:rPr lang="tr-TR" dirty="0" smtClean="0"/>
              <a:t>mimarisi olarak bilinen yaygın bir bilgisayar mimarisi etrafında geliştirilir</a:t>
            </a:r>
            <a:endParaRPr lang="en-US" dirty="0" smtClean="0"/>
          </a:p>
          <a:p>
            <a:pPr eaLnBrk="1" hangingPunct="1">
              <a:lnSpc>
                <a:spcPct val="90000"/>
              </a:lnSpc>
            </a:pPr>
            <a:r>
              <a:rPr lang="en-US" dirty="0" smtClean="0">
                <a:solidFill>
                  <a:srgbClr val="C00000"/>
                </a:solidFill>
              </a:rPr>
              <a:t>Program</a:t>
            </a:r>
            <a:r>
              <a:rPr lang="tr-TR" dirty="0" smtClean="0">
                <a:solidFill>
                  <a:srgbClr val="C00000"/>
                </a:solidFill>
              </a:rPr>
              <a:t>lama</a:t>
            </a:r>
            <a:r>
              <a:rPr lang="en-US" dirty="0" smtClean="0">
                <a:solidFill>
                  <a:srgbClr val="C00000"/>
                </a:solidFill>
              </a:rPr>
              <a:t> </a:t>
            </a:r>
            <a:r>
              <a:rPr lang="tr-TR" dirty="0" smtClean="0">
                <a:solidFill>
                  <a:srgbClr val="C00000"/>
                </a:solidFill>
              </a:rPr>
              <a:t>Tasarım </a:t>
            </a:r>
            <a:r>
              <a:rPr lang="tr-TR" dirty="0" err="1" smtClean="0">
                <a:solidFill>
                  <a:srgbClr val="C00000"/>
                </a:solidFill>
              </a:rPr>
              <a:t>Yönteml</a:t>
            </a:r>
            <a:r>
              <a:rPr lang="en-US" dirty="0" smtClean="0">
                <a:solidFill>
                  <a:srgbClr val="C00000"/>
                </a:solidFill>
              </a:rPr>
              <a:t>e</a:t>
            </a:r>
            <a:r>
              <a:rPr lang="tr-TR" dirty="0" err="1" smtClean="0">
                <a:solidFill>
                  <a:srgbClr val="C00000"/>
                </a:solidFill>
              </a:rPr>
              <a:t>ri</a:t>
            </a:r>
            <a:endParaRPr lang="en-US" dirty="0" smtClean="0">
              <a:solidFill>
                <a:srgbClr val="C00000"/>
              </a:solidFill>
            </a:endParaRPr>
          </a:p>
          <a:p>
            <a:pPr lvl="1" eaLnBrk="1" hangingPunct="1">
              <a:lnSpc>
                <a:spcPct val="90000"/>
              </a:lnSpc>
            </a:pPr>
            <a:r>
              <a:rPr lang="tr-TR" dirty="0" smtClean="0"/>
              <a:t>Yeni yazılım</a:t>
            </a:r>
            <a:r>
              <a:rPr lang="en-US" dirty="0" smtClean="0"/>
              <a:t> </a:t>
            </a:r>
            <a:r>
              <a:rPr lang="tr-TR" dirty="0" smtClean="0"/>
              <a:t>geliştirme</a:t>
            </a:r>
            <a:r>
              <a:rPr lang="en-US" dirty="0" smtClean="0"/>
              <a:t> </a:t>
            </a:r>
            <a:r>
              <a:rPr lang="en-US" dirty="0" err="1" smtClean="0"/>
              <a:t>metodolo</a:t>
            </a:r>
            <a:r>
              <a:rPr lang="tr-TR" dirty="0" smtClean="0"/>
              <a:t>j</a:t>
            </a:r>
            <a:r>
              <a:rPr lang="en-US" dirty="0" err="1" smtClean="0"/>
              <a:t>i</a:t>
            </a:r>
            <a:r>
              <a:rPr lang="tr-TR" dirty="0" smtClean="0"/>
              <a:t>l</a:t>
            </a:r>
            <a:r>
              <a:rPr lang="en-US" dirty="0" smtClean="0"/>
              <a:t>e</a:t>
            </a:r>
            <a:r>
              <a:rPr lang="tr-TR" dirty="0" err="1" smtClean="0"/>
              <a:t>ri</a:t>
            </a:r>
            <a:r>
              <a:rPr lang="en-US" dirty="0" smtClean="0"/>
              <a:t> </a:t>
            </a:r>
            <a:r>
              <a:rPr lang="tr-TR" dirty="0" smtClean="0"/>
              <a:t>yeni programlama örneklerine bunların sonucunda da</a:t>
            </a:r>
            <a:r>
              <a:rPr lang="en-US" dirty="0" smtClean="0"/>
              <a:t>, </a:t>
            </a:r>
            <a:r>
              <a:rPr lang="tr-TR" dirty="0" smtClean="0"/>
              <a:t>yeni programlama dillerine</a:t>
            </a:r>
            <a:r>
              <a:rPr lang="en-US" dirty="0" smtClean="0"/>
              <a:t> </a:t>
            </a:r>
            <a:r>
              <a:rPr lang="tr-TR" dirty="0" smtClean="0"/>
              <a:t>yol açtı.</a:t>
            </a:r>
          </a:p>
          <a:p>
            <a:pPr lvl="1" eaLnBrk="1" hangingPunct="1">
              <a:lnSpc>
                <a:spcPct val="90000"/>
              </a:lnSpc>
            </a:pPr>
            <a:r>
              <a:rPr lang="en-US" dirty="0" smtClean="0"/>
              <a:t>(</a:t>
            </a:r>
            <a:r>
              <a:rPr lang="tr-TR" dirty="0" smtClean="0"/>
              <a:t>örn</a:t>
            </a:r>
            <a:r>
              <a:rPr lang="en-US" dirty="0" smtClean="0"/>
              <a:t>., </a:t>
            </a:r>
            <a:r>
              <a:rPr lang="tr-TR" dirty="0" smtClean="0"/>
              <a:t>nesneye-dayalı (</a:t>
            </a:r>
            <a:r>
              <a:rPr lang="en-US" dirty="0" smtClean="0"/>
              <a:t>object-oriented</a:t>
            </a:r>
            <a:r>
              <a:rPr lang="tr-TR" dirty="0" smtClean="0"/>
              <a:t>)</a:t>
            </a:r>
            <a:r>
              <a:rPr lang="en-US" dirty="0" smtClean="0"/>
              <a:t> </a:t>
            </a:r>
            <a:r>
              <a:rPr lang="tr-TR" dirty="0" smtClean="0"/>
              <a:t>yazılım geliştirme</a:t>
            </a:r>
            <a:r>
              <a:rPr lang="en-US" dirty="0" smtClean="0"/>
              <a:t>)</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09600" y="1371600"/>
            <a:ext cx="8153400" cy="4572000"/>
          </a:xfrm>
        </p:spPr>
        <p:txBody>
          <a:bodyPr/>
          <a:lstStyle/>
          <a:p>
            <a:pPr eaLnBrk="1" hangingPunct="1">
              <a:defRPr/>
            </a:pPr>
            <a:r>
              <a:rPr lang="tr-TR" dirty="0" smtClean="0"/>
              <a:t>Herhangi bir programlama dilini kullanması için zorlanan bir programcının Programlama Dilleri kavramlarını ve yapılarını öğrenmesinin bir anlamı var mıdır?</a:t>
            </a:r>
          </a:p>
          <a:p>
            <a:pPr marL="0" indent="0" eaLnBrk="1" hangingPunct="1">
              <a:buFontTx/>
              <a:buNone/>
              <a:defRPr/>
            </a:pPr>
            <a:endParaRPr lang="tr-TR" dirty="0" smtClean="0"/>
          </a:p>
        </p:txBody>
      </p:sp>
      <p:sp>
        <p:nvSpPr>
          <p:cNvPr id="8197" name="Başlık 1"/>
          <p:cNvSpPr>
            <a:spLocks noGrp="1"/>
          </p:cNvSpPr>
          <p:nvPr>
            <p:ph type="title"/>
          </p:nvPr>
        </p:nvSpPr>
        <p:spPr>
          <a:xfrm>
            <a:off x="609600" y="228600"/>
            <a:ext cx="8153400" cy="1143000"/>
          </a:xfrm>
        </p:spPr>
        <p:txBody>
          <a:bodyPr/>
          <a:lstStyle/>
          <a:p>
            <a:pPr algn="ctr" eaLnBrk="1" hangingPunct="1"/>
            <a:r>
              <a:rPr lang="tr-TR" sz="2800" b="1" smtClean="0">
                <a:solidFill>
                  <a:srgbClr val="C00000"/>
                </a:solidFill>
              </a:rPr>
              <a:t>Fikirleri ifade etme yeteneğinin arttırılması</a:t>
            </a:r>
            <a:r>
              <a:rPr lang="en-US" smtClean="0"/>
              <a:t/>
            </a:r>
            <a:br>
              <a:rPr lang="en-US" smtClean="0"/>
            </a:br>
            <a:endParaRPr lang="tr-TR"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Başlık 1"/>
          <p:cNvSpPr>
            <a:spLocks noGrp="1"/>
          </p:cNvSpPr>
          <p:nvPr>
            <p:ph type="title"/>
          </p:nvPr>
        </p:nvSpPr>
        <p:spPr/>
        <p:txBody>
          <a:bodyPr/>
          <a:lstStyle/>
          <a:p>
            <a:pPr algn="ctr"/>
            <a:r>
              <a:rPr lang="tr-TR" smtClean="0"/>
              <a:t>Bilgisayar Mimarisi Etkisi</a:t>
            </a:r>
          </a:p>
        </p:txBody>
      </p:sp>
      <p:sp>
        <p:nvSpPr>
          <p:cNvPr id="62467" name="İçerik Yer Tutucusu 2"/>
          <p:cNvSpPr>
            <a:spLocks noGrp="1"/>
          </p:cNvSpPr>
          <p:nvPr>
            <p:ph idx="1"/>
          </p:nvPr>
        </p:nvSpPr>
        <p:spPr/>
        <p:txBody>
          <a:bodyPr/>
          <a:lstStyle/>
          <a:p>
            <a:r>
              <a:rPr lang="tr-TR" smtClean="0"/>
              <a:t>Bilgisayarların temel mimarileri programlama dili tasarımında çok etkilidir.</a:t>
            </a:r>
          </a:p>
          <a:p>
            <a:r>
              <a:rPr lang="tr-TR" smtClean="0"/>
              <a:t>Son 50 yılda popüler olan programlama dillerinin çoğu ünlü bir bilgisayar mimarisi olan Von Neumann mimarisi dikkate alınarak tasarlanmıştır.</a:t>
            </a:r>
          </a:p>
          <a:p>
            <a:r>
              <a:rPr lang="tr-TR" smtClean="0"/>
              <a:t>Bu diller imperative diller olarak bilinirler.</a:t>
            </a:r>
          </a:p>
          <a:p>
            <a:r>
              <a:rPr lang="tr-TR" altLang="en-US" smtClean="0"/>
              <a:t>V</a:t>
            </a:r>
            <a:r>
              <a:rPr lang="en-US" altLang="en-US" smtClean="0"/>
              <a:t>on Neumann </a:t>
            </a:r>
            <a:r>
              <a:rPr lang="tr-TR" altLang="en-US" smtClean="0"/>
              <a:t>bilgisayarları nedeniyle imperatif</a:t>
            </a:r>
            <a:r>
              <a:rPr lang="tr-TR" altLang="en-US" smtClean="0">
                <a:solidFill>
                  <a:srgbClr val="FF0000"/>
                </a:solidFill>
              </a:rPr>
              <a:t> </a:t>
            </a:r>
            <a:r>
              <a:rPr lang="tr-TR" altLang="en-US" smtClean="0"/>
              <a:t>diller (i</a:t>
            </a:r>
            <a:r>
              <a:rPr lang="en-US" altLang="en-US" smtClean="0"/>
              <a:t>mperative languages</a:t>
            </a:r>
            <a:r>
              <a:rPr lang="tr-TR" altLang="en-US" smtClean="0"/>
              <a:t>) hakimdir </a:t>
            </a:r>
            <a:endParaRPr lang="en-US" altLang="en-US" smtClean="0"/>
          </a:p>
          <a:p>
            <a:endParaRPr lang="tr-TR"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algn="ctr" eaLnBrk="1" hangingPunct="1"/>
            <a:r>
              <a:rPr lang="tr-TR" smtClean="0"/>
              <a:t>Bilgisayar Mimarisi Etkisi</a:t>
            </a:r>
            <a:endParaRPr lang="en-US" smtClean="0"/>
          </a:p>
        </p:txBody>
      </p:sp>
      <p:sp>
        <p:nvSpPr>
          <p:cNvPr id="52229" name="Rectangle 3"/>
          <p:cNvSpPr>
            <a:spLocks noGrp="1" noChangeArrowheads="1"/>
          </p:cNvSpPr>
          <p:nvPr>
            <p:ph type="body" idx="1"/>
          </p:nvPr>
        </p:nvSpPr>
        <p:spPr/>
        <p:txBody>
          <a:bodyPr/>
          <a:lstStyle/>
          <a:p>
            <a:pPr marL="457200" lvl="1" indent="0" eaLnBrk="1" hangingPunct="1">
              <a:buFontTx/>
              <a:buNone/>
              <a:defRPr/>
            </a:pPr>
            <a:r>
              <a:rPr lang="tr-TR" dirty="0" err="1" smtClean="0"/>
              <a:t>Von</a:t>
            </a:r>
            <a:r>
              <a:rPr lang="tr-TR" dirty="0" smtClean="0"/>
              <a:t> </a:t>
            </a:r>
            <a:r>
              <a:rPr lang="tr-TR" dirty="0" err="1" smtClean="0"/>
              <a:t>Neumann</a:t>
            </a:r>
            <a:r>
              <a:rPr lang="tr-TR" dirty="0" smtClean="0"/>
              <a:t> mimarisinde:</a:t>
            </a:r>
          </a:p>
          <a:p>
            <a:pPr lvl="1" eaLnBrk="1" hangingPunct="1">
              <a:defRPr/>
            </a:pPr>
            <a:r>
              <a:rPr lang="tr-TR" dirty="0" smtClean="0"/>
              <a:t>Veri ve programlar bellekte saklanır</a:t>
            </a:r>
            <a:endParaRPr lang="en-US" dirty="0" smtClean="0"/>
          </a:p>
          <a:p>
            <a:pPr lvl="1" eaLnBrk="1" hangingPunct="1">
              <a:defRPr/>
            </a:pPr>
            <a:r>
              <a:rPr lang="tr-TR" dirty="0" smtClean="0"/>
              <a:t>Bellek,</a:t>
            </a:r>
            <a:r>
              <a:rPr lang="en-US" dirty="0" smtClean="0"/>
              <a:t> CPU</a:t>
            </a:r>
            <a:r>
              <a:rPr lang="tr-TR" dirty="0" smtClean="0"/>
              <a:t>’dan ayrıdır</a:t>
            </a:r>
            <a:endParaRPr lang="en-US" dirty="0" smtClean="0"/>
          </a:p>
          <a:p>
            <a:pPr lvl="1" eaLnBrk="1" hangingPunct="1">
              <a:defRPr/>
            </a:pPr>
            <a:r>
              <a:rPr lang="tr-TR" dirty="0" smtClean="0"/>
              <a:t>Komutlar ve veri</a:t>
            </a:r>
            <a:r>
              <a:rPr lang="en-US" dirty="0" smtClean="0"/>
              <a:t> </a:t>
            </a:r>
            <a:r>
              <a:rPr lang="tr-TR" dirty="0" smtClean="0"/>
              <a:t>bellekten</a:t>
            </a:r>
            <a:r>
              <a:rPr lang="en-US" dirty="0" smtClean="0"/>
              <a:t> CPU</a:t>
            </a:r>
            <a:r>
              <a:rPr lang="tr-TR" dirty="0" smtClean="0"/>
              <a:t>’ya iletilir (</a:t>
            </a:r>
            <a:r>
              <a:rPr lang="tr-TR" dirty="0" err="1" smtClean="0"/>
              <a:t>pipe</a:t>
            </a:r>
            <a:r>
              <a:rPr lang="tr-TR" dirty="0" smtClean="0"/>
              <a:t>)</a:t>
            </a:r>
          </a:p>
          <a:p>
            <a:pPr lvl="1" eaLnBrk="1" hangingPunct="1">
              <a:defRPr/>
            </a:pPr>
            <a:r>
              <a:rPr lang="tr-TR" dirty="0" smtClean="0"/>
              <a:t>CPU’da ki işlemin sonucu hafızaya geri gönderilir.</a:t>
            </a:r>
          </a:p>
          <a:p>
            <a:pPr lvl="1" eaLnBrk="1" hangingPunct="1">
              <a:defRPr/>
            </a:pPr>
            <a:r>
              <a:rPr lang="tr-TR" dirty="0" err="1" smtClean="0"/>
              <a:t>İmperatif</a:t>
            </a:r>
            <a:r>
              <a:rPr lang="tr-TR" dirty="0" smtClean="0"/>
              <a:t> dilleri esas alır.</a:t>
            </a:r>
          </a:p>
          <a:p>
            <a:pPr lvl="1" eaLnBrk="1" hangingPunct="1">
              <a:defRPr/>
            </a:pPr>
            <a:r>
              <a:rPr lang="tr-TR" dirty="0" smtClean="0"/>
              <a:t>1940’tan sonra üretilen bilgisayarların çoğunda </a:t>
            </a:r>
            <a:r>
              <a:rPr lang="tr-TR" dirty="0" err="1" smtClean="0"/>
              <a:t>Von</a:t>
            </a:r>
            <a:r>
              <a:rPr lang="tr-TR" dirty="0" smtClean="0"/>
              <a:t> </a:t>
            </a:r>
            <a:r>
              <a:rPr lang="tr-TR" dirty="0" err="1" smtClean="0"/>
              <a:t>Neumann</a:t>
            </a:r>
            <a:r>
              <a:rPr lang="tr-TR" dirty="0" smtClean="0"/>
              <a:t> (Princeton) mimarisi hakimdir.</a:t>
            </a:r>
            <a:endParaRPr lang="en-US" dirty="0" smtClean="0"/>
          </a:p>
          <a:p>
            <a:pPr marL="914400" lvl="2" indent="0" eaLnBrk="1" hangingPunct="1">
              <a:buFontTx/>
              <a:buNone/>
              <a:defRPr/>
            </a:pPr>
            <a:endParaRPr lang="en-US" sz="2000" dirty="0" smtClean="0"/>
          </a:p>
          <a:p>
            <a:pPr eaLnBrk="1" hangingPunct="1">
              <a:defRPr/>
            </a:pPr>
            <a:endParaRPr lang="en-US"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 </a:t>
            </a:r>
            <a:r>
              <a:rPr lang="tr-TR" dirty="0" smtClean="0"/>
              <a:t>V</a:t>
            </a:r>
            <a:r>
              <a:rPr lang="en-US" dirty="0" smtClean="0"/>
              <a:t>on Neumann </a:t>
            </a:r>
            <a:r>
              <a:rPr lang="tr-TR" dirty="0" smtClean="0"/>
              <a:t>Mimarisi</a:t>
            </a:r>
            <a:endParaRPr lang="tr-TR" dirty="0"/>
          </a:p>
        </p:txBody>
      </p:sp>
      <p:sp>
        <p:nvSpPr>
          <p:cNvPr id="3" name="2 Slayt Numarası Yer Tutucusu"/>
          <p:cNvSpPr>
            <a:spLocks noGrp="1"/>
          </p:cNvSpPr>
          <p:nvPr>
            <p:ph type="sldNum" sz="quarter" idx="11"/>
          </p:nvPr>
        </p:nvSpPr>
        <p:spPr/>
        <p:txBody>
          <a:bodyPr/>
          <a:lstStyle/>
          <a:p>
            <a:pPr>
              <a:defRPr/>
            </a:pPr>
            <a:r>
              <a:rPr lang="en-US" smtClean="0"/>
              <a:t>1</a:t>
            </a:r>
            <a:endParaRPr lang="en-US" dirty="0"/>
          </a:p>
        </p:txBody>
      </p:sp>
      <p:grpSp>
        <p:nvGrpSpPr>
          <p:cNvPr id="4" name="Group 3"/>
          <p:cNvGrpSpPr>
            <a:grpSpLocks/>
          </p:cNvGrpSpPr>
          <p:nvPr/>
        </p:nvGrpSpPr>
        <p:grpSpPr bwMode="auto">
          <a:xfrm>
            <a:off x="228600" y="1635125"/>
            <a:ext cx="8610598" cy="4613275"/>
            <a:chOff x="385" y="1071"/>
            <a:chExt cx="5424" cy="2906"/>
          </a:xfrm>
        </p:grpSpPr>
        <p:graphicFrame>
          <p:nvGraphicFramePr>
            <p:cNvPr id="5" name="Diagram 4"/>
            <p:cNvGraphicFramePr>
              <a:graphicFrameLocks noChangeAspect="1"/>
            </p:cNvGraphicFramePr>
            <p:nvPr/>
          </p:nvGraphicFramePr>
          <p:xfrm>
            <a:off x="385" y="1071"/>
            <a:ext cx="5424" cy="2906"/>
          </p:xfrm>
          <a:graphic>
            <a:graphicData uri="http://schemas.openxmlformats.org/drawingml/2006/compatibility">
              <com:legacyDrawing xmlns:com="http://schemas.openxmlformats.org/drawingml/2006/compatibility" spid="_x0000_s93186"/>
            </a:graphicData>
          </a:graphic>
        </p:graphicFrame>
        <p:sp>
          <p:nvSpPr>
            <p:cNvPr id="6" name="Rectangle 6"/>
            <p:cNvSpPr>
              <a:spLocks noChangeArrowheads="1"/>
            </p:cNvSpPr>
            <p:nvPr/>
          </p:nvSpPr>
          <p:spPr bwMode="auto">
            <a:xfrm>
              <a:off x="2336" y="1117"/>
              <a:ext cx="681" cy="1043"/>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scene3d>
                <a:camera prst="orthographicFront"/>
                <a:lightRig rig="threePt" dir="t"/>
              </a:scene3d>
              <a:sp3d extrusionH="57150">
                <a:bevelT w="50800" h="38100" prst="riblet"/>
              </a:sp3d>
            </a:bodyPr>
            <a:lstStyle/>
            <a:p>
              <a:pPr algn="ctr"/>
              <a:endParaRPr lang="zh-TW" altLang="en-US" sz="1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ndParaRPr>
            </a:p>
          </p:txBody>
        </p:sp>
        <p:sp>
          <p:nvSpPr>
            <p:cNvPr id="7" name="Rectangle 7"/>
            <p:cNvSpPr>
              <a:spLocks noChangeArrowheads="1"/>
            </p:cNvSpPr>
            <p:nvPr/>
          </p:nvSpPr>
          <p:spPr bwMode="auto">
            <a:xfrm>
              <a:off x="658" y="2750"/>
              <a:ext cx="3764" cy="1179"/>
            </a:xfrm>
            <a:prstGeom prst="rect">
              <a:avLst/>
            </a:prstGeom>
            <a:solidFill>
              <a:schemeClr val="bg1"/>
            </a:solidFill>
            <a:ln w="9525">
              <a:solidFill>
                <a:schemeClr val="tx1"/>
              </a:solidFill>
              <a:miter lim="800000"/>
              <a:headEnd/>
              <a:tailEnd/>
            </a:ln>
            <a:effectLst/>
          </p:spPr>
          <p:txBody>
            <a:bodyPr wrap="none" anchor="ctr">
              <a:scene3d>
                <a:camera prst="orthographicFront"/>
                <a:lightRig rig="threePt" dir="t"/>
              </a:scene3d>
              <a:sp3d extrusionH="57150">
                <a:bevelT w="50800" h="38100" prst="riblet"/>
              </a:sp3d>
            </a:bodyPr>
            <a:lstStyle/>
            <a:p>
              <a:endParaRPr lang="tr-T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8" name="AutoShape 8"/>
            <p:cNvCxnSpPr>
              <a:cxnSpLocks noChangeShapeType="1"/>
            </p:cNvCxnSpPr>
            <p:nvPr/>
          </p:nvCxnSpPr>
          <p:spPr bwMode="auto">
            <a:xfrm>
              <a:off x="2785" y="2160"/>
              <a:ext cx="0" cy="590"/>
            </a:xfrm>
            <a:prstGeom prst="straightConnector1">
              <a:avLst/>
            </a:prstGeom>
            <a:ln>
              <a:headEnd/>
              <a:tailEnd type="triangle" w="med" len="med"/>
            </a:ln>
          </p:spPr>
          <p:style>
            <a:lnRef idx="3">
              <a:schemeClr val="accent2"/>
            </a:lnRef>
            <a:fillRef idx="0">
              <a:schemeClr val="accent2"/>
            </a:fillRef>
            <a:effectRef idx="2">
              <a:schemeClr val="accent2"/>
            </a:effectRef>
            <a:fontRef idx="minor">
              <a:schemeClr val="tx1"/>
            </a:fontRef>
          </p:style>
        </p:cxnSp>
        <p:cxnSp>
          <p:nvCxnSpPr>
            <p:cNvPr id="9" name="AutoShape 9"/>
            <p:cNvCxnSpPr>
              <a:cxnSpLocks noChangeShapeType="1"/>
            </p:cNvCxnSpPr>
            <p:nvPr/>
          </p:nvCxnSpPr>
          <p:spPr bwMode="auto">
            <a:xfrm flipV="1">
              <a:off x="2545" y="2160"/>
              <a:ext cx="0" cy="590"/>
            </a:xfrm>
            <a:prstGeom prst="straightConnector1">
              <a:avLst/>
            </a:prstGeom>
            <a:ln>
              <a:headEnd/>
              <a:tailEnd type="triangle" w="med" len="med"/>
            </a:ln>
          </p:spPr>
          <p:style>
            <a:lnRef idx="3">
              <a:schemeClr val="accent2"/>
            </a:lnRef>
            <a:fillRef idx="0">
              <a:schemeClr val="accent2"/>
            </a:fillRef>
            <a:effectRef idx="2">
              <a:schemeClr val="accent2"/>
            </a:effectRef>
            <a:fontRef idx="minor">
              <a:schemeClr val="tx1"/>
            </a:fontRef>
          </p:style>
        </p:cxnSp>
        <p:cxnSp>
          <p:nvCxnSpPr>
            <p:cNvPr id="10" name="AutoShape 10"/>
            <p:cNvCxnSpPr>
              <a:cxnSpLocks noChangeShapeType="1"/>
            </p:cNvCxnSpPr>
            <p:nvPr/>
          </p:nvCxnSpPr>
          <p:spPr bwMode="auto">
            <a:xfrm>
              <a:off x="2336" y="1389"/>
              <a:ext cx="681" cy="0"/>
            </a:xfrm>
            <a:prstGeom prst="straightConnector1">
              <a:avLst/>
            </a:prstGeom>
            <a:noFill/>
            <a:ln w="9525">
              <a:solidFill>
                <a:schemeClr val="tx1"/>
              </a:solidFill>
              <a:round/>
              <a:headEnd/>
              <a:tailEnd/>
            </a:ln>
            <a:effectLst/>
          </p:spPr>
        </p:cxnSp>
        <p:cxnSp>
          <p:nvCxnSpPr>
            <p:cNvPr id="11" name="AutoShape 11"/>
            <p:cNvCxnSpPr>
              <a:cxnSpLocks noChangeShapeType="1"/>
            </p:cNvCxnSpPr>
            <p:nvPr/>
          </p:nvCxnSpPr>
          <p:spPr bwMode="auto">
            <a:xfrm>
              <a:off x="2336" y="1207"/>
              <a:ext cx="681" cy="0"/>
            </a:xfrm>
            <a:prstGeom prst="straightConnector1">
              <a:avLst/>
            </a:prstGeom>
            <a:noFill/>
            <a:ln w="9525">
              <a:solidFill>
                <a:schemeClr val="tx1"/>
              </a:solidFill>
              <a:round/>
              <a:headEnd/>
              <a:tailEnd/>
            </a:ln>
            <a:effectLst/>
          </p:spPr>
        </p:cxnSp>
        <p:cxnSp>
          <p:nvCxnSpPr>
            <p:cNvPr id="12" name="AutoShape 12"/>
            <p:cNvCxnSpPr>
              <a:cxnSpLocks noChangeShapeType="1"/>
            </p:cNvCxnSpPr>
            <p:nvPr/>
          </p:nvCxnSpPr>
          <p:spPr bwMode="auto">
            <a:xfrm>
              <a:off x="2336" y="1298"/>
              <a:ext cx="681" cy="0"/>
            </a:xfrm>
            <a:prstGeom prst="straightConnector1">
              <a:avLst/>
            </a:prstGeom>
            <a:noFill/>
            <a:ln w="9525">
              <a:solidFill>
                <a:schemeClr val="tx1"/>
              </a:solidFill>
              <a:round/>
              <a:headEnd/>
              <a:tailEnd/>
            </a:ln>
            <a:effectLst/>
          </p:spPr>
        </p:cxnSp>
        <p:cxnSp>
          <p:nvCxnSpPr>
            <p:cNvPr id="13" name="AutoShape 13"/>
            <p:cNvCxnSpPr>
              <a:cxnSpLocks noChangeShapeType="1"/>
            </p:cNvCxnSpPr>
            <p:nvPr/>
          </p:nvCxnSpPr>
          <p:spPr bwMode="auto">
            <a:xfrm>
              <a:off x="2336" y="2069"/>
              <a:ext cx="681" cy="0"/>
            </a:xfrm>
            <a:prstGeom prst="straightConnector1">
              <a:avLst/>
            </a:prstGeom>
            <a:noFill/>
            <a:ln w="9525">
              <a:solidFill>
                <a:schemeClr val="tx1"/>
              </a:solidFill>
              <a:round/>
              <a:headEnd/>
              <a:tailEnd/>
            </a:ln>
            <a:effectLst/>
          </p:spPr>
        </p:cxnSp>
        <p:sp>
          <p:nvSpPr>
            <p:cNvPr id="14" name="Rectangle 14"/>
            <p:cNvSpPr>
              <a:spLocks noChangeArrowheads="1"/>
            </p:cNvSpPr>
            <p:nvPr/>
          </p:nvSpPr>
          <p:spPr bwMode="auto">
            <a:xfrm>
              <a:off x="2880" y="3112"/>
              <a:ext cx="1224" cy="499"/>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scene3d>
                <a:camera prst="orthographicFront"/>
                <a:lightRig rig="threePt" dir="t"/>
              </a:scene3d>
              <a:sp3d extrusionH="57150">
                <a:bevelT w="50800" h="38100" prst="riblet"/>
              </a:sp3d>
            </a:bodyPr>
            <a:lstStyle/>
            <a:p>
              <a:pPr algn="ctr"/>
              <a:r>
                <a:rPr lang="tr-TR" altLang="zh-TW"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Kontrol birimi</a:t>
              </a:r>
              <a:endParaRPr lang="en-US" altLang="zh-TW"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ndParaRPr>
            </a:p>
          </p:txBody>
        </p:sp>
        <p:sp>
          <p:nvSpPr>
            <p:cNvPr id="15" name="Rectangle 15"/>
            <p:cNvSpPr>
              <a:spLocks noChangeArrowheads="1"/>
            </p:cNvSpPr>
            <p:nvPr/>
          </p:nvSpPr>
          <p:spPr bwMode="auto">
            <a:xfrm>
              <a:off x="975" y="3112"/>
              <a:ext cx="1224" cy="499"/>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scene3d>
                <a:camera prst="orthographicFront"/>
                <a:lightRig rig="threePt" dir="t"/>
              </a:scene3d>
              <a:sp3d extrusionH="57150">
                <a:bevelT w="50800" h="38100" prst="riblet"/>
              </a:sp3d>
            </a:bodyPr>
            <a:lstStyle/>
            <a:p>
              <a:pPr algn="ctr"/>
              <a:r>
                <a:rPr lang="tr-TR" altLang="zh-TW"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Aritmetik ve </a:t>
              </a:r>
            </a:p>
            <a:p>
              <a:pPr algn="ctr"/>
              <a:r>
                <a:rPr lang="tr-TR" altLang="zh-TW"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mantık birimi</a:t>
              </a:r>
              <a:endParaRPr lang="en-US" altLang="zh-TW"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ndParaRPr>
            </a:p>
          </p:txBody>
        </p:sp>
        <p:cxnSp>
          <p:nvCxnSpPr>
            <p:cNvPr id="16" name="AutoShape 16"/>
            <p:cNvCxnSpPr>
              <a:cxnSpLocks noChangeShapeType="1"/>
              <a:stCxn id="14" idx="1"/>
              <a:endCxn id="15" idx="3"/>
            </p:cNvCxnSpPr>
            <p:nvPr/>
          </p:nvCxnSpPr>
          <p:spPr bwMode="auto">
            <a:xfrm flipH="1">
              <a:off x="2199" y="3362"/>
              <a:ext cx="681" cy="0"/>
            </a:xfrm>
            <a:prstGeom prst="straightConnector1">
              <a:avLst/>
            </a:prstGeom>
            <a:ln>
              <a:headEnd/>
              <a:tailEnd type="triangle" w="med" len="med"/>
            </a:ln>
          </p:spPr>
          <p:style>
            <a:lnRef idx="3">
              <a:schemeClr val="accent2"/>
            </a:lnRef>
            <a:fillRef idx="0">
              <a:schemeClr val="accent2"/>
            </a:fillRef>
            <a:effectRef idx="2">
              <a:schemeClr val="accent2"/>
            </a:effectRef>
            <a:fontRef idx="minor">
              <a:schemeClr val="tx1"/>
            </a:fontRef>
          </p:style>
        </p:cxnSp>
        <p:sp>
          <p:nvSpPr>
            <p:cNvPr id="17" name="Text Box 17"/>
            <p:cNvSpPr txBox="1">
              <a:spLocks noChangeArrowheads="1"/>
            </p:cNvSpPr>
            <p:nvPr/>
          </p:nvSpPr>
          <p:spPr bwMode="auto">
            <a:xfrm>
              <a:off x="3016" y="2296"/>
              <a:ext cx="1496" cy="198"/>
            </a:xfrm>
            <a:prstGeom prst="rect">
              <a:avLst/>
            </a:prstGeom>
            <a:solidFill>
              <a:schemeClr val="bg1"/>
            </a:solidFill>
            <a:ln w="9525">
              <a:noFill/>
              <a:miter lim="800000"/>
              <a:headEnd/>
              <a:tailEnd/>
            </a:ln>
            <a:effectLst/>
          </p:spPr>
          <p:txBody>
            <a:bodyPr>
              <a:spAutoFit/>
              <a:scene3d>
                <a:camera prst="orthographicFront"/>
                <a:lightRig rig="threePt" dir="t"/>
              </a:scene3d>
              <a:sp3d extrusionH="57150">
                <a:bevelT w="50800" h="38100" prst="riblet"/>
              </a:sp3d>
            </a:bodyPr>
            <a:lstStyle/>
            <a:p>
              <a:pPr>
                <a:spcBef>
                  <a:spcPct val="50000"/>
                </a:spcBef>
              </a:pPr>
              <a:r>
                <a:rPr lang="tr-TR" altLang="zh-TW"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Komutlar ve veri</a:t>
              </a:r>
              <a:endParaRPr lang="en-US" altLang="zh-TW"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ndParaRPr>
            </a:p>
          </p:txBody>
        </p:sp>
        <p:sp>
          <p:nvSpPr>
            <p:cNvPr id="18" name="Text Box 18"/>
            <p:cNvSpPr txBox="1">
              <a:spLocks noChangeArrowheads="1"/>
            </p:cNvSpPr>
            <p:nvPr/>
          </p:nvSpPr>
          <p:spPr bwMode="auto">
            <a:xfrm>
              <a:off x="1474" y="2251"/>
              <a:ext cx="1179" cy="425"/>
            </a:xfrm>
            <a:prstGeom prst="rect">
              <a:avLst/>
            </a:prstGeom>
            <a:noFill/>
            <a:ln w="9525">
              <a:noFill/>
              <a:miter lim="800000"/>
              <a:headEnd/>
              <a:tailEnd/>
            </a:ln>
            <a:effectLst/>
          </p:spPr>
          <p:txBody>
            <a:bodyPr>
              <a:spAutoFit/>
              <a:scene3d>
                <a:camera prst="orthographicFront"/>
                <a:lightRig rig="threePt" dir="t"/>
              </a:scene3d>
              <a:sp3d extrusionH="57150">
                <a:bevelT w="50800" h="38100" prst="riblet"/>
              </a:sp3d>
            </a:bodyPr>
            <a:lstStyle/>
            <a:p>
              <a:pPr>
                <a:spcBef>
                  <a:spcPct val="50000"/>
                </a:spcBef>
              </a:pPr>
              <a:r>
                <a:rPr lang="tr-TR" altLang="zh-TW"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İşlemlerin</a:t>
              </a:r>
            </a:p>
            <a:p>
              <a:pPr>
                <a:spcBef>
                  <a:spcPct val="50000"/>
                </a:spcBef>
              </a:pPr>
              <a:r>
                <a:rPr lang="tr-TR" altLang="zh-TW"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sonuçları</a:t>
              </a:r>
              <a:endParaRPr lang="en-US" altLang="zh-TW"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ndParaRPr>
            </a:p>
          </p:txBody>
        </p:sp>
        <p:sp>
          <p:nvSpPr>
            <p:cNvPr id="19" name="Text Box 19"/>
            <p:cNvSpPr txBox="1">
              <a:spLocks noChangeArrowheads="1"/>
            </p:cNvSpPr>
            <p:nvPr/>
          </p:nvSpPr>
          <p:spPr bwMode="auto">
            <a:xfrm>
              <a:off x="3152" y="1389"/>
              <a:ext cx="1950" cy="425"/>
            </a:xfrm>
            <a:prstGeom prst="rect">
              <a:avLst/>
            </a:prstGeom>
            <a:solidFill>
              <a:schemeClr val="bg1"/>
            </a:solidFill>
            <a:ln w="9525">
              <a:noFill/>
              <a:miter lim="800000"/>
              <a:headEnd/>
              <a:tailEnd/>
            </a:ln>
            <a:effectLst/>
          </p:spPr>
          <p:txBody>
            <a:bodyPr wrap="none">
              <a:spAutoFit/>
              <a:scene3d>
                <a:camera prst="orthographicFront"/>
                <a:lightRig rig="threePt" dir="t"/>
              </a:scene3d>
              <a:sp3d extrusionH="57150">
                <a:bevelT w="50800" h="38100" prst="riblet"/>
              </a:sp3d>
            </a:bodyPr>
            <a:lstStyle/>
            <a:p>
              <a:r>
                <a:rPr lang="tr-TR" altLang="zh-TW"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Bellek</a:t>
              </a:r>
              <a:endParaRPr lang="en-US" altLang="zh-TW"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ndParaRPr>
            </a:p>
            <a:p>
              <a:r>
                <a:rPr lang="en-US" altLang="zh-TW"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a:t>
              </a:r>
              <a:r>
                <a:rPr lang="tr-TR" altLang="zh-TW"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komutları ve veriyi saklar</a:t>
              </a:r>
              <a:r>
                <a:rPr lang="en-US" altLang="zh-TW"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a:t>
              </a:r>
              <a:endParaRPr lang="en-US" altLang="zh-TW"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ndParaRPr>
            </a:p>
          </p:txBody>
        </p:sp>
        <p:sp>
          <p:nvSpPr>
            <p:cNvPr id="20" name="Line 20"/>
            <p:cNvSpPr>
              <a:spLocks noChangeShapeType="1"/>
            </p:cNvSpPr>
            <p:nvPr/>
          </p:nvSpPr>
          <p:spPr bwMode="auto">
            <a:xfrm>
              <a:off x="4401" y="3294"/>
              <a:ext cx="363" cy="0"/>
            </a:xfrm>
            <a:prstGeom prst="line">
              <a:avLst/>
            </a:prstGeom>
            <a:ln>
              <a:headEnd type="triangle" w="med" len="med"/>
              <a:tailEnd type="triangle" w="med" len="med"/>
            </a:ln>
          </p:spPr>
          <p:style>
            <a:lnRef idx="3">
              <a:schemeClr val="accent2"/>
            </a:lnRef>
            <a:fillRef idx="0">
              <a:schemeClr val="accent2"/>
            </a:fillRef>
            <a:effectRef idx="2">
              <a:schemeClr val="accent2"/>
            </a:effectRef>
            <a:fontRef idx="minor">
              <a:schemeClr val="tx1"/>
            </a:fontRef>
          </p:style>
          <p:txBody>
            <a:bodyPr>
              <a:scene3d>
                <a:camera prst="orthographicFront"/>
                <a:lightRig rig="threePt" dir="t"/>
              </a:scene3d>
              <a:sp3d extrusionH="57150">
                <a:bevelT w="50800" h="38100" prst="riblet"/>
              </a:sp3d>
            </a:bodyPr>
            <a:lstStyle/>
            <a:p>
              <a:endParaRPr lang="tr-T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 name="Text Box 21"/>
            <p:cNvSpPr txBox="1">
              <a:spLocks noChangeArrowheads="1"/>
            </p:cNvSpPr>
            <p:nvPr/>
          </p:nvSpPr>
          <p:spPr bwMode="auto">
            <a:xfrm>
              <a:off x="4765" y="3022"/>
              <a:ext cx="1013" cy="425"/>
            </a:xfrm>
            <a:prstGeom prst="rect">
              <a:avLst/>
            </a:prstGeom>
            <a:solidFill>
              <a:schemeClr val="bg1"/>
            </a:solidFill>
            <a:ln w="9525">
              <a:noFill/>
              <a:miter lim="800000"/>
              <a:headEnd/>
              <a:tailEnd/>
            </a:ln>
            <a:effectLst/>
          </p:spPr>
          <p:txBody>
            <a:bodyPr wrap="none">
              <a:spAutoFit/>
              <a:scene3d>
                <a:camera prst="orthographicFront"/>
                <a:lightRig rig="threePt" dir="t"/>
              </a:scene3d>
              <a:sp3d extrusionH="57150">
                <a:bevelT w="50800" h="38100" prst="riblet"/>
              </a:sp3d>
            </a:bodyPr>
            <a:lstStyle/>
            <a:p>
              <a:r>
                <a:rPr lang="tr-TR" altLang="zh-TW"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Giriş ve çıkış</a:t>
              </a:r>
            </a:p>
            <a:p>
              <a:r>
                <a:rPr lang="tr-TR" altLang="zh-TW"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rPr>
                <a:t>aygıtları</a:t>
              </a:r>
              <a:endParaRPr lang="en-US" altLang="zh-TW"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ndParaRPr>
            </a:p>
          </p:txBody>
        </p:sp>
      </p:grpSp>
      <p:sp>
        <p:nvSpPr>
          <p:cNvPr id="22" name="TextBox 21"/>
          <p:cNvSpPr txBox="1"/>
          <p:nvPr/>
        </p:nvSpPr>
        <p:spPr>
          <a:xfrm>
            <a:off x="2438400" y="5791200"/>
            <a:ext cx="2819400" cy="3139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tr-TR" altLang="zh-TW"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charset="0"/>
              </a:rPr>
              <a:t>Merkezi İşlem Birimi</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Başlık 4"/>
          <p:cNvSpPr>
            <a:spLocks noGrp="1"/>
          </p:cNvSpPr>
          <p:nvPr>
            <p:ph type="title"/>
          </p:nvPr>
        </p:nvSpPr>
        <p:spPr/>
        <p:txBody>
          <a:bodyPr/>
          <a:lstStyle/>
          <a:p>
            <a:endParaRPr lang="tr-TR" smtClean="0"/>
          </a:p>
        </p:txBody>
      </p:sp>
      <p:sp>
        <p:nvSpPr>
          <p:cNvPr id="6" name="İçerik Yer Tutucusu 5"/>
          <p:cNvSpPr>
            <a:spLocks noGrp="1"/>
          </p:cNvSpPr>
          <p:nvPr>
            <p:ph idx="1"/>
          </p:nvPr>
        </p:nvSpPr>
        <p:spPr/>
        <p:txBody>
          <a:bodyPr/>
          <a:lstStyle/>
          <a:p>
            <a:pPr lvl="1" eaLnBrk="1" hangingPunct="1">
              <a:defRPr/>
            </a:pPr>
            <a:r>
              <a:rPr lang="tr-TR" sz="3200" dirty="0" err="1" smtClean="0"/>
              <a:t>Von</a:t>
            </a:r>
            <a:r>
              <a:rPr lang="tr-TR" sz="3200" dirty="0" smtClean="0"/>
              <a:t> </a:t>
            </a:r>
            <a:r>
              <a:rPr lang="tr-TR" sz="3200" dirty="0" err="1" smtClean="0"/>
              <a:t>Neumann’dan</a:t>
            </a:r>
            <a:r>
              <a:rPr lang="tr-TR" sz="3200" dirty="0" smtClean="0"/>
              <a:t> dolayı İ</a:t>
            </a:r>
            <a:r>
              <a:rPr lang="en-US" sz="3200" dirty="0" err="1" smtClean="0"/>
              <a:t>mperati</a:t>
            </a:r>
            <a:r>
              <a:rPr lang="tr-TR" sz="3200" dirty="0" smtClean="0"/>
              <a:t>f dillerin temelleri;</a:t>
            </a:r>
            <a:endParaRPr lang="en-US" sz="3200" dirty="0" smtClean="0"/>
          </a:p>
          <a:p>
            <a:pPr lvl="2" eaLnBrk="1" hangingPunct="1">
              <a:defRPr/>
            </a:pPr>
            <a:r>
              <a:rPr lang="tr-TR" sz="2800" dirty="0" smtClean="0">
                <a:solidFill>
                  <a:srgbClr val="FF0000"/>
                </a:solidFill>
              </a:rPr>
              <a:t>Değişkenler (V</a:t>
            </a:r>
            <a:r>
              <a:rPr lang="en-US" sz="2800" dirty="0" err="1" smtClean="0">
                <a:solidFill>
                  <a:srgbClr val="FF0000"/>
                </a:solidFill>
              </a:rPr>
              <a:t>ariables</a:t>
            </a:r>
            <a:r>
              <a:rPr lang="tr-TR" sz="2800" dirty="0" smtClean="0">
                <a:solidFill>
                  <a:srgbClr val="FF0000"/>
                </a:solidFill>
              </a:rPr>
              <a:t>)</a:t>
            </a:r>
            <a:r>
              <a:rPr lang="en-US" sz="2800" dirty="0" smtClean="0">
                <a:solidFill>
                  <a:srgbClr val="FF0000"/>
                </a:solidFill>
              </a:rPr>
              <a:t> </a:t>
            </a:r>
            <a:r>
              <a:rPr lang="tr-TR" sz="2800" dirty="0" smtClean="0"/>
              <a:t>bellek hücrelerini </a:t>
            </a:r>
            <a:r>
              <a:rPr lang="en-US" sz="2800" dirty="0" smtClean="0"/>
              <a:t>model</a:t>
            </a:r>
            <a:r>
              <a:rPr lang="tr-TR" sz="2800" dirty="0" err="1" smtClean="0"/>
              <a:t>ler</a:t>
            </a:r>
            <a:endParaRPr lang="en-US" sz="2800" dirty="0" smtClean="0"/>
          </a:p>
          <a:p>
            <a:pPr lvl="2" eaLnBrk="1" hangingPunct="1">
              <a:defRPr/>
            </a:pPr>
            <a:r>
              <a:rPr lang="tr-TR" sz="2800" dirty="0" smtClean="0">
                <a:solidFill>
                  <a:srgbClr val="FF0000"/>
                </a:solidFill>
              </a:rPr>
              <a:t>Atama ifadeleri (</a:t>
            </a:r>
            <a:r>
              <a:rPr lang="en-US" sz="2800" dirty="0" smtClean="0">
                <a:solidFill>
                  <a:srgbClr val="FF0000"/>
                </a:solidFill>
              </a:rPr>
              <a:t>Assignment statements</a:t>
            </a:r>
            <a:r>
              <a:rPr lang="tr-TR" sz="2800" dirty="0" smtClean="0">
                <a:solidFill>
                  <a:srgbClr val="FF0000"/>
                </a:solidFill>
              </a:rPr>
              <a:t>)</a:t>
            </a:r>
            <a:r>
              <a:rPr lang="en-US" sz="2800" dirty="0" smtClean="0">
                <a:solidFill>
                  <a:srgbClr val="FF0000"/>
                </a:solidFill>
              </a:rPr>
              <a:t> </a:t>
            </a:r>
            <a:r>
              <a:rPr lang="tr-TR" sz="2800" dirty="0" smtClean="0"/>
              <a:t>iletim (</a:t>
            </a:r>
            <a:r>
              <a:rPr lang="en-US" sz="2800" dirty="0" smtClean="0"/>
              <a:t>piping</a:t>
            </a:r>
            <a:r>
              <a:rPr lang="tr-TR" sz="2800" dirty="0" smtClean="0"/>
              <a:t>) işlemi temeline dayanır</a:t>
            </a:r>
            <a:endParaRPr lang="en-US" sz="2800" dirty="0" smtClean="0"/>
          </a:p>
          <a:p>
            <a:pPr lvl="2" eaLnBrk="1" hangingPunct="1">
              <a:defRPr/>
            </a:pPr>
            <a:r>
              <a:rPr lang="tr-TR" sz="2800" dirty="0" err="1" smtClean="0">
                <a:solidFill>
                  <a:srgbClr val="FF0000"/>
                </a:solidFill>
              </a:rPr>
              <a:t>İterasyon</a:t>
            </a:r>
            <a:r>
              <a:rPr lang="tr-TR" sz="2800" dirty="0" smtClean="0"/>
              <a:t> </a:t>
            </a:r>
            <a:r>
              <a:rPr lang="tr-TR" sz="2800" dirty="0" smtClean="0">
                <a:solidFill>
                  <a:srgbClr val="FF0000"/>
                </a:solidFill>
              </a:rPr>
              <a:t>(I</a:t>
            </a:r>
            <a:r>
              <a:rPr lang="en-US" sz="2800" dirty="0" err="1" smtClean="0">
                <a:solidFill>
                  <a:srgbClr val="FF0000"/>
                </a:solidFill>
              </a:rPr>
              <a:t>teration</a:t>
            </a:r>
            <a:r>
              <a:rPr lang="tr-TR" sz="2800" dirty="0" smtClean="0">
                <a:solidFill>
                  <a:srgbClr val="FF0000"/>
                </a:solidFill>
              </a:rPr>
              <a:t>)</a:t>
            </a:r>
            <a:r>
              <a:rPr lang="en-US" sz="2800" dirty="0" smtClean="0">
                <a:solidFill>
                  <a:srgbClr val="FF0000"/>
                </a:solidFill>
              </a:rPr>
              <a:t> </a:t>
            </a:r>
            <a:r>
              <a:rPr lang="tr-TR" sz="2800" dirty="0" smtClean="0"/>
              <a:t>bu mimaride tekrarı gerçekleştirmenin en verimli yoludur.</a:t>
            </a:r>
          </a:p>
          <a:p>
            <a:pPr marL="914400" lvl="2" indent="0" eaLnBrk="1" hangingPunct="1">
              <a:buFontTx/>
              <a:buNone/>
              <a:defRPr/>
            </a:pPr>
            <a:endParaRPr lang="en-US" sz="2800" dirty="0" smtClean="0"/>
          </a:p>
          <a:p>
            <a:pPr>
              <a:defRPr/>
            </a:pPr>
            <a:endParaRPr lang="tr-TR" sz="4000" dirty="0"/>
          </a:p>
        </p:txBody>
      </p:sp>
      <p:sp>
        <p:nvSpPr>
          <p:cNvPr id="7" name="6 Slayt Numarası Yer Tutucusu"/>
          <p:cNvSpPr>
            <a:spLocks noGrp="1"/>
          </p:cNvSpPr>
          <p:nvPr>
            <p:ph type="sldNum" sz="quarter" idx="11"/>
          </p:nvPr>
        </p:nvSpPr>
        <p:spPr/>
        <p:txBody>
          <a:bodyPr/>
          <a:lstStyle/>
          <a:p>
            <a:pPr>
              <a:defRPr/>
            </a:pPr>
            <a:fld id="{617D8655-7DB7-43A0-B0D9-9A74AB1E468F}" type="slidenum">
              <a:rPr lang="en-US" smtClean="0"/>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Başlık 1"/>
          <p:cNvSpPr>
            <a:spLocks noGrp="1"/>
          </p:cNvSpPr>
          <p:nvPr>
            <p:ph type="title"/>
          </p:nvPr>
        </p:nvSpPr>
        <p:spPr/>
        <p:txBody>
          <a:bodyPr/>
          <a:lstStyle/>
          <a:p>
            <a:endParaRPr lang="tr-TR" smtClean="0"/>
          </a:p>
        </p:txBody>
      </p:sp>
      <p:sp>
        <p:nvSpPr>
          <p:cNvPr id="3" name="İçerik Yer Tutucusu 2"/>
          <p:cNvSpPr>
            <a:spLocks noGrp="1"/>
          </p:cNvSpPr>
          <p:nvPr>
            <p:ph idx="1"/>
          </p:nvPr>
        </p:nvSpPr>
        <p:spPr/>
        <p:txBody>
          <a:bodyPr/>
          <a:lstStyle/>
          <a:p>
            <a:pPr>
              <a:defRPr/>
            </a:pPr>
            <a:r>
              <a:rPr lang="tr-TR" sz="3200" dirty="0" smtClean="0"/>
              <a:t>İfadelerdeki operatörler CPU tarafından hafızadan alınırlar, ifade işlemden geçtikten sonra hafızaya geri gönderilir. Bu işlem atamanın sol tarafı (</a:t>
            </a:r>
            <a:r>
              <a:rPr lang="tr-TR" sz="3200" dirty="0" err="1" smtClean="0"/>
              <a:t>left</a:t>
            </a:r>
            <a:r>
              <a:rPr lang="tr-TR" sz="3200" dirty="0" smtClean="0"/>
              <a:t> </a:t>
            </a:r>
            <a:r>
              <a:rPr lang="tr-TR" sz="3200" dirty="0" err="1" smtClean="0"/>
              <a:t>side</a:t>
            </a:r>
            <a:r>
              <a:rPr lang="tr-TR" sz="3200" dirty="0" smtClean="0"/>
              <a:t> of </a:t>
            </a:r>
            <a:r>
              <a:rPr lang="tr-TR" sz="3200" dirty="0" err="1" smtClean="0"/>
              <a:t>assignment</a:t>
            </a:r>
            <a:r>
              <a:rPr lang="tr-TR" sz="3200" dirty="0" smtClean="0"/>
              <a:t>) olarak bilinir. </a:t>
            </a:r>
          </a:p>
          <a:p>
            <a:pPr marL="0" indent="0">
              <a:buFontTx/>
              <a:buNone/>
              <a:defRPr/>
            </a:pPr>
            <a:r>
              <a:rPr lang="tr-TR" sz="3200" dirty="0" smtClean="0"/>
              <a:t>	Örnek: </a:t>
            </a:r>
          </a:p>
          <a:p>
            <a:pPr marL="0" indent="0">
              <a:buFontTx/>
              <a:buNone/>
              <a:defRPr/>
            </a:pPr>
            <a:r>
              <a:rPr lang="tr-TR" sz="3200" b="1" dirty="0">
                <a:solidFill>
                  <a:srgbClr val="FF0000"/>
                </a:solidFill>
                <a:latin typeface="Courier New" pitchFamily="49" charset="0"/>
                <a:cs typeface="Courier New" pitchFamily="49" charset="0"/>
              </a:rPr>
              <a:t>	</a:t>
            </a:r>
            <a:r>
              <a:rPr lang="tr-TR" sz="3200" b="1" dirty="0" smtClean="0">
                <a:solidFill>
                  <a:srgbClr val="FF0000"/>
                </a:solidFill>
                <a:latin typeface="Courier New" pitchFamily="49" charset="0"/>
                <a:cs typeface="Courier New" pitchFamily="49" charset="0"/>
              </a:rPr>
              <a:t>a=</a:t>
            </a:r>
            <a:r>
              <a:rPr lang="tr-TR" sz="3200" b="1" dirty="0" err="1" smtClean="0">
                <a:solidFill>
                  <a:srgbClr val="FF0000"/>
                </a:solidFill>
                <a:latin typeface="Courier New" pitchFamily="49" charset="0"/>
                <a:cs typeface="Courier New" pitchFamily="49" charset="0"/>
              </a:rPr>
              <a:t>b+c</a:t>
            </a:r>
            <a:r>
              <a:rPr lang="tr-TR" sz="3200" b="1" dirty="0" smtClean="0">
                <a:solidFill>
                  <a:srgbClr val="FF0000"/>
                </a:solidFill>
                <a:latin typeface="Courier New" pitchFamily="49" charset="0"/>
                <a:cs typeface="Courier New" pitchFamily="49" charset="0"/>
              </a:rPr>
              <a:t>;</a:t>
            </a:r>
            <a:endParaRPr lang="tr-TR" sz="3200" b="1" dirty="0">
              <a:solidFill>
                <a:srgbClr val="FF0000"/>
              </a:solidFill>
              <a:latin typeface="Courier New" pitchFamily="49" charset="0"/>
              <a:cs typeface="Courier New" pitchFamily="49" charset="0"/>
            </a:endParaRP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Başlık 1"/>
          <p:cNvSpPr>
            <a:spLocks noGrp="1"/>
          </p:cNvSpPr>
          <p:nvPr>
            <p:ph type="title"/>
          </p:nvPr>
        </p:nvSpPr>
        <p:spPr/>
        <p:txBody>
          <a:bodyPr/>
          <a:lstStyle/>
          <a:p>
            <a:endParaRPr lang="tr-TR" smtClean="0"/>
          </a:p>
        </p:txBody>
      </p:sp>
      <p:sp>
        <p:nvSpPr>
          <p:cNvPr id="67587" name="İçerik Yer Tutucusu 2"/>
          <p:cNvSpPr>
            <a:spLocks noGrp="1"/>
          </p:cNvSpPr>
          <p:nvPr>
            <p:ph idx="1"/>
          </p:nvPr>
        </p:nvSpPr>
        <p:spPr/>
        <p:txBody>
          <a:bodyPr/>
          <a:lstStyle/>
          <a:p>
            <a:r>
              <a:rPr lang="tr-TR" dirty="0" err="1" smtClean="0"/>
              <a:t>Von</a:t>
            </a:r>
            <a:r>
              <a:rPr lang="tr-TR" dirty="0" smtClean="0"/>
              <a:t> </a:t>
            </a:r>
            <a:r>
              <a:rPr lang="tr-TR" dirty="0" err="1" smtClean="0"/>
              <a:t>Neumann</a:t>
            </a:r>
            <a:r>
              <a:rPr lang="tr-TR" dirty="0" smtClean="0"/>
              <a:t> bilgisayarlarda </a:t>
            </a:r>
            <a:r>
              <a:rPr lang="tr-TR" dirty="0" err="1" smtClean="0"/>
              <a:t>iterasyon</a:t>
            </a:r>
            <a:r>
              <a:rPr lang="tr-TR" dirty="0" smtClean="0"/>
              <a:t> hızlıdır, çünkü komutlar hafızada birbirlerine yakın hücrelerde bulunmaktadır. Bir </a:t>
            </a:r>
            <a:r>
              <a:rPr lang="tr-TR" dirty="0" err="1" smtClean="0"/>
              <a:t>iterasyonda</a:t>
            </a:r>
            <a:r>
              <a:rPr lang="tr-TR" dirty="0" smtClean="0"/>
              <a:t> aynı komut bir çok kere çağrılacağından komutlardaki yakınlık hızı da beraberinde getirmektedir.</a:t>
            </a:r>
          </a:p>
          <a:p>
            <a:r>
              <a:rPr lang="tr-TR" dirty="0" smtClean="0"/>
              <a:t>Bazı uygulamalar için </a:t>
            </a:r>
            <a:r>
              <a:rPr lang="tr-TR" dirty="0" err="1" smtClean="0"/>
              <a:t>rekürsiflik</a:t>
            </a:r>
            <a:r>
              <a:rPr lang="tr-TR" dirty="0" smtClean="0"/>
              <a:t> daha doğal olmasına rağmen </a:t>
            </a:r>
            <a:r>
              <a:rPr lang="tr-TR" dirty="0" err="1" smtClean="0"/>
              <a:t>Von</a:t>
            </a:r>
            <a:r>
              <a:rPr lang="tr-TR" dirty="0" smtClean="0"/>
              <a:t> </a:t>
            </a:r>
            <a:r>
              <a:rPr lang="tr-TR" dirty="0" err="1" smtClean="0"/>
              <a:t>Neumann</a:t>
            </a:r>
            <a:r>
              <a:rPr lang="tr-TR" dirty="0" smtClean="0"/>
              <a:t> mimarisinin bu özelliğinden dolayı </a:t>
            </a:r>
            <a:r>
              <a:rPr lang="tr-TR" dirty="0" err="1" smtClean="0"/>
              <a:t>iterasyonlar</a:t>
            </a:r>
            <a:r>
              <a:rPr lang="tr-TR" dirty="0" smtClean="0"/>
              <a:t>, </a:t>
            </a:r>
            <a:r>
              <a:rPr lang="tr-TR" dirty="0" err="1" smtClean="0"/>
              <a:t>rekürsif</a:t>
            </a:r>
            <a:r>
              <a:rPr lang="tr-TR" dirty="0" smtClean="0"/>
              <a:t> ifadelere göre daha verimlidir. </a:t>
            </a:r>
          </a:p>
          <a:p>
            <a:endParaRPr lang="tr-TR"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Başlık 1"/>
          <p:cNvSpPr>
            <a:spLocks noGrp="1"/>
          </p:cNvSpPr>
          <p:nvPr>
            <p:ph type="title"/>
          </p:nvPr>
        </p:nvSpPr>
        <p:spPr/>
        <p:txBody>
          <a:bodyPr/>
          <a:lstStyle/>
          <a:p>
            <a:endParaRPr lang="tr-TR" smtClean="0"/>
          </a:p>
        </p:txBody>
      </p:sp>
      <p:sp>
        <p:nvSpPr>
          <p:cNvPr id="68611" name="İçerik Yer Tutucusu 2"/>
          <p:cNvSpPr>
            <a:spLocks noGrp="1"/>
          </p:cNvSpPr>
          <p:nvPr>
            <p:ph idx="1"/>
          </p:nvPr>
        </p:nvSpPr>
        <p:spPr/>
        <p:txBody>
          <a:bodyPr/>
          <a:lstStyle/>
          <a:p>
            <a:r>
              <a:rPr lang="tr-TR" smtClean="0"/>
              <a:t>Makina kodunun bir Von Neumann mimarisinde işlenmesi işlemine fetch-execute işlemi denir. Çünkü komutlar hafızada bulunmaktadır ama CPU’da işlenmesi gerekmektedir. İşlenecek tüm komutların hafızadan CPU’ya getirilmesi gerekmektedir. Bir sonra işlenecek olan komutun adresi program counter diye bilinen registerlerla sağlanır.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Başlık 1"/>
          <p:cNvSpPr>
            <a:spLocks noGrp="1"/>
          </p:cNvSpPr>
          <p:nvPr>
            <p:ph type="title"/>
          </p:nvPr>
        </p:nvSpPr>
        <p:spPr/>
        <p:txBody>
          <a:bodyPr/>
          <a:lstStyle/>
          <a:p>
            <a:endParaRPr lang="tr-TR" smtClean="0"/>
          </a:p>
        </p:txBody>
      </p:sp>
      <p:sp>
        <p:nvSpPr>
          <p:cNvPr id="3" name="İçerik Yer Tutucusu 2"/>
          <p:cNvSpPr>
            <a:spLocks noGrp="1"/>
          </p:cNvSpPr>
          <p:nvPr>
            <p:ph idx="1"/>
          </p:nvPr>
        </p:nvSpPr>
        <p:spPr>
          <a:xfrm>
            <a:off x="152400" y="1600200"/>
            <a:ext cx="8991600" cy="1524000"/>
          </a:xfrm>
        </p:spPr>
        <p:txBody>
          <a:bodyPr/>
          <a:lstStyle/>
          <a:p>
            <a:pPr>
              <a:defRPr/>
            </a:pPr>
            <a:r>
              <a:rPr lang="en-US" dirty="0" smtClean="0"/>
              <a:t>von Neumann </a:t>
            </a:r>
            <a:r>
              <a:rPr lang="tr-TR" dirty="0" smtClean="0"/>
              <a:t>mimarisi bilgisayarda </a:t>
            </a:r>
            <a:r>
              <a:rPr lang="tr-TR" dirty="0" err="1" smtClean="0"/>
              <a:t>Fetch</a:t>
            </a:r>
            <a:r>
              <a:rPr lang="tr-TR" dirty="0" smtClean="0"/>
              <a:t>-</a:t>
            </a:r>
            <a:r>
              <a:rPr lang="tr-TR" dirty="0" err="1" smtClean="0"/>
              <a:t>Execute</a:t>
            </a:r>
            <a:r>
              <a:rPr lang="tr-TR" dirty="0" smtClean="0"/>
              <a:t> basitçe aşağıdaki algoritmayla tanımlanabilir.</a:t>
            </a:r>
          </a:p>
          <a:p>
            <a:pPr marL="0" lvl="1" indent="0">
              <a:buFontTx/>
              <a:buNone/>
              <a:defRPr/>
            </a:pPr>
            <a:endParaRPr lang="tr-TR" sz="1600" dirty="0" smtClean="0">
              <a:latin typeface="Courier New" pitchFamily="49" charset="0"/>
              <a:cs typeface="Courier New" pitchFamily="49" charset="0"/>
            </a:endParaRP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67</a:t>
            </a:fld>
            <a:endParaRPr lang="en-US" dirty="0"/>
          </a:p>
        </p:txBody>
      </p:sp>
      <p:sp>
        <p:nvSpPr>
          <p:cNvPr id="8" name="TextBox 7"/>
          <p:cNvSpPr txBox="1"/>
          <p:nvPr/>
        </p:nvSpPr>
        <p:spPr>
          <a:xfrm>
            <a:off x="152400" y="3288901"/>
            <a:ext cx="8839200" cy="20774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lvl="1" indent="0">
              <a:buFontTx/>
              <a:buNone/>
              <a:defRPr/>
            </a:pPr>
            <a:r>
              <a:rPr lang="tr-TR" sz="1500" dirty="0" smtClean="0">
                <a:latin typeface="Courier New" pitchFamily="49" charset="0"/>
                <a:cs typeface="Courier New" pitchFamily="49" charset="0"/>
              </a:rPr>
              <a:t>Program sayıcısını başlangıç durumuna getir</a:t>
            </a:r>
            <a:endParaRPr lang="en-US" sz="1500" dirty="0" smtClean="0">
              <a:latin typeface="Courier New" pitchFamily="49" charset="0"/>
              <a:cs typeface="Courier New" pitchFamily="49" charset="0"/>
            </a:endParaRPr>
          </a:p>
          <a:p>
            <a:pPr marL="0" indent="0">
              <a:buFontTx/>
              <a:buNone/>
              <a:defRPr/>
            </a:pPr>
            <a:r>
              <a:rPr lang="tr-TR" sz="1500" b="1" dirty="0" err="1" smtClean="0">
                <a:latin typeface="Courier New" pitchFamily="49" charset="0"/>
                <a:cs typeface="Courier New" pitchFamily="49" charset="0"/>
              </a:rPr>
              <a:t>repeat</a:t>
            </a:r>
            <a:r>
              <a:rPr lang="tr-TR" sz="1500" b="1" dirty="0" smtClean="0">
                <a:latin typeface="Courier New" pitchFamily="49" charset="0"/>
                <a:cs typeface="Courier New" pitchFamily="49" charset="0"/>
              </a:rPr>
              <a:t> </a:t>
            </a:r>
          </a:p>
          <a:p>
            <a:pPr marL="0" indent="0">
              <a:buFontTx/>
              <a:buNone/>
              <a:defRPr/>
            </a:pPr>
            <a:r>
              <a:rPr lang="tr-TR" sz="1500" dirty="0" smtClean="0">
                <a:latin typeface="Courier New" pitchFamily="49" charset="0"/>
                <a:cs typeface="Courier New" pitchFamily="49" charset="0"/>
              </a:rPr>
              <a:t>   program </a:t>
            </a:r>
            <a:r>
              <a:rPr lang="tr-TR" sz="1500" dirty="0" err="1" smtClean="0">
                <a:latin typeface="Courier New" pitchFamily="49" charset="0"/>
                <a:cs typeface="Courier New" pitchFamily="49" charset="0"/>
              </a:rPr>
              <a:t>counter</a:t>
            </a:r>
            <a:r>
              <a:rPr lang="tr-TR" sz="1500" dirty="0" smtClean="0">
                <a:latin typeface="Courier New" pitchFamily="49" charset="0"/>
                <a:cs typeface="Courier New" pitchFamily="49" charset="0"/>
              </a:rPr>
              <a:t> da adresi verilen komutu hafızadan getir (</a:t>
            </a:r>
            <a:r>
              <a:rPr lang="tr-TR" sz="1500" dirty="0" err="1" smtClean="0">
                <a:latin typeface="Courier New" pitchFamily="49" charset="0"/>
                <a:cs typeface="Courier New" pitchFamily="49" charset="0"/>
              </a:rPr>
              <a:t>fetch</a:t>
            </a:r>
            <a:r>
              <a:rPr lang="tr-TR" sz="1500" dirty="0" smtClean="0">
                <a:latin typeface="Courier New" pitchFamily="49" charset="0"/>
                <a:cs typeface="Courier New" pitchFamily="49" charset="0"/>
              </a:rPr>
              <a:t>)</a:t>
            </a:r>
          </a:p>
          <a:p>
            <a:pPr marL="0" indent="0">
              <a:buFontTx/>
              <a:buNone/>
              <a:defRPr/>
            </a:pPr>
            <a:r>
              <a:rPr lang="tr-TR" sz="1500" dirty="0" smtClean="0">
                <a:latin typeface="Courier New" pitchFamily="49" charset="0"/>
                <a:cs typeface="Courier New" pitchFamily="49" charset="0"/>
              </a:rPr>
              <a:t>   bir sonraki komutun adresini göstermesi için program </a:t>
            </a:r>
            <a:r>
              <a:rPr lang="tr-TR" sz="1500" dirty="0" err="1" smtClean="0">
                <a:latin typeface="Courier New" pitchFamily="49" charset="0"/>
                <a:cs typeface="Courier New" pitchFamily="49" charset="0"/>
              </a:rPr>
              <a:t>counter’i</a:t>
            </a:r>
            <a:r>
              <a:rPr lang="tr-TR" sz="1500" dirty="0" smtClean="0">
                <a:latin typeface="Courier New" pitchFamily="49" charset="0"/>
                <a:cs typeface="Courier New" pitchFamily="49" charset="0"/>
              </a:rPr>
              <a:t> bir artır</a:t>
            </a:r>
          </a:p>
          <a:p>
            <a:pPr marL="0" indent="0">
              <a:buFontTx/>
              <a:buNone/>
              <a:defRPr/>
            </a:pPr>
            <a:r>
              <a:rPr lang="tr-TR" sz="1500" dirty="0" smtClean="0">
                <a:latin typeface="Courier New" pitchFamily="49" charset="0"/>
                <a:cs typeface="Courier New" pitchFamily="49" charset="0"/>
              </a:rPr>
              <a:t>   komutu çöz (</a:t>
            </a:r>
            <a:r>
              <a:rPr lang="tr-TR" sz="1500" dirty="0" err="1" smtClean="0">
                <a:latin typeface="Courier New" pitchFamily="49" charset="0"/>
                <a:cs typeface="Courier New" pitchFamily="49" charset="0"/>
              </a:rPr>
              <a:t>decode</a:t>
            </a:r>
            <a:r>
              <a:rPr lang="tr-TR" sz="1500" dirty="0" smtClean="0">
                <a:latin typeface="Courier New" pitchFamily="49" charset="0"/>
                <a:cs typeface="Courier New" pitchFamily="49" charset="0"/>
              </a:rPr>
              <a:t>)</a:t>
            </a:r>
          </a:p>
          <a:p>
            <a:pPr marL="0" indent="0">
              <a:buFontTx/>
              <a:buNone/>
              <a:defRPr/>
            </a:pPr>
            <a:r>
              <a:rPr lang="tr-TR" sz="1500" dirty="0" smtClean="0">
                <a:latin typeface="Courier New" pitchFamily="49" charset="0"/>
                <a:cs typeface="Courier New" pitchFamily="49" charset="0"/>
              </a:rPr>
              <a:t>   komutu </a:t>
            </a:r>
            <a:r>
              <a:rPr lang="tr-TR" sz="1500" dirty="0" smtClean="0">
                <a:latin typeface="Courier New" pitchFamily="49" charset="0"/>
                <a:cs typeface="Courier New" pitchFamily="49" charset="0"/>
              </a:rPr>
              <a:t>çalıştır (</a:t>
            </a:r>
            <a:r>
              <a:rPr lang="tr-TR" sz="1500" dirty="0" err="1" smtClean="0">
                <a:latin typeface="Courier New" pitchFamily="49" charset="0"/>
                <a:cs typeface="Courier New" pitchFamily="49" charset="0"/>
              </a:rPr>
              <a:t>execute</a:t>
            </a:r>
            <a:r>
              <a:rPr lang="tr-TR" sz="1500" dirty="0" smtClean="0">
                <a:latin typeface="Courier New" pitchFamily="49" charset="0"/>
                <a:cs typeface="Courier New" pitchFamily="49" charset="0"/>
              </a:rPr>
              <a:t>)</a:t>
            </a:r>
            <a:endParaRPr lang="tr-TR" sz="1500" dirty="0" smtClean="0">
              <a:latin typeface="Courier New" pitchFamily="49" charset="0"/>
              <a:cs typeface="Courier New" pitchFamily="49" charset="0"/>
            </a:endParaRPr>
          </a:p>
          <a:p>
            <a:pPr marL="0" indent="0">
              <a:buFontTx/>
              <a:buNone/>
              <a:defRPr/>
            </a:pPr>
            <a:r>
              <a:rPr lang="tr-TR" sz="1500" b="1" dirty="0" err="1" smtClean="0">
                <a:latin typeface="Courier New" pitchFamily="49" charset="0"/>
                <a:cs typeface="Courier New" pitchFamily="49" charset="0"/>
              </a:rPr>
              <a:t>end</a:t>
            </a:r>
            <a:r>
              <a:rPr lang="tr-TR" sz="1500" b="1" dirty="0" smtClean="0">
                <a:latin typeface="Courier New" pitchFamily="49" charset="0"/>
                <a:cs typeface="Courier New" pitchFamily="49" charset="0"/>
              </a:rPr>
              <a:t> </a:t>
            </a:r>
            <a:r>
              <a:rPr lang="tr-TR" sz="1500" b="1" dirty="0" err="1" smtClean="0">
                <a:latin typeface="Courier New" pitchFamily="49" charset="0"/>
                <a:cs typeface="Courier New" pitchFamily="49" charset="0"/>
              </a:rPr>
              <a:t>repeat</a:t>
            </a:r>
            <a:endParaRPr lang="tr-T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İçerik Yer Tutucusu 2"/>
          <p:cNvSpPr>
            <a:spLocks noGrp="1"/>
          </p:cNvSpPr>
          <p:nvPr>
            <p:ph idx="1"/>
          </p:nvPr>
        </p:nvSpPr>
        <p:spPr>
          <a:xfrm>
            <a:off x="609600" y="1219200"/>
            <a:ext cx="8153400" cy="5486400"/>
          </a:xfrm>
        </p:spPr>
        <p:txBody>
          <a:bodyPr/>
          <a:lstStyle/>
          <a:p>
            <a:r>
              <a:rPr lang="tr-TR" dirty="0" smtClean="0"/>
              <a:t>Fonksiyonel dillerde </a:t>
            </a:r>
            <a:r>
              <a:rPr lang="tr-TR" dirty="0" err="1" smtClean="0"/>
              <a:t>imperative</a:t>
            </a:r>
            <a:r>
              <a:rPr lang="tr-TR" dirty="0" smtClean="0"/>
              <a:t> dillerdeki değişkenler, atama ifadeleri ve </a:t>
            </a:r>
            <a:r>
              <a:rPr lang="tr-TR" dirty="0" err="1" smtClean="0"/>
              <a:t>iterasyonlar</a:t>
            </a:r>
            <a:r>
              <a:rPr lang="tr-TR" dirty="0" smtClean="0"/>
              <a:t> yoktur. Bu dillerde hesaplamalar yapılırken fonksiyonlar doğrudan değişkenlere uygulanır</a:t>
            </a:r>
          </a:p>
          <a:p>
            <a:r>
              <a:rPr lang="tr-TR" dirty="0" smtClean="0"/>
              <a:t>“Fonksiyonel dillerin bir çok yararlı özelliğine rağmen, bu dillerin </a:t>
            </a:r>
            <a:r>
              <a:rPr lang="tr-TR" dirty="0" err="1" smtClean="0"/>
              <a:t>imperative</a:t>
            </a:r>
            <a:r>
              <a:rPr lang="tr-TR" dirty="0" smtClean="0"/>
              <a:t> dillerin yerine geçme şansı günümüzde yoktur. Ancak günün birinde fonksiyonel dilleri verimli bir şekilde işleyecek bir </a:t>
            </a:r>
            <a:r>
              <a:rPr lang="tr-TR" dirty="0" err="1" smtClean="0"/>
              <a:t>Von</a:t>
            </a:r>
            <a:r>
              <a:rPr lang="tr-TR" dirty="0" smtClean="0"/>
              <a:t> </a:t>
            </a:r>
            <a:r>
              <a:rPr lang="tr-TR" dirty="0" err="1" smtClean="0"/>
              <a:t>Neumann</a:t>
            </a:r>
            <a:r>
              <a:rPr lang="tr-TR" dirty="0" smtClean="0"/>
              <a:t> mimarisi tasarlanırsa bu durum değişebilir” John </a:t>
            </a:r>
            <a:r>
              <a:rPr lang="tr-TR" dirty="0" err="1" smtClean="0"/>
              <a:t>Backus</a:t>
            </a:r>
            <a:r>
              <a:rPr lang="tr-TR" dirty="0" smtClean="0"/>
              <a:t> 1978.</a:t>
            </a:r>
          </a:p>
        </p:txBody>
      </p:sp>
      <p:sp>
        <p:nvSpPr>
          <p:cNvPr id="5" name="4 Slayt Numarası Yer Tutucusu"/>
          <p:cNvSpPr>
            <a:spLocks noGrp="1"/>
          </p:cNvSpPr>
          <p:nvPr>
            <p:ph type="sldNum" sz="quarter" idx="11"/>
          </p:nvPr>
        </p:nvSpPr>
        <p:spPr/>
        <p:txBody>
          <a:bodyPr/>
          <a:lstStyle/>
          <a:p>
            <a:pPr>
              <a:defRPr/>
            </a:pPr>
            <a:fld id="{617D8655-7DB7-43A0-B0D9-9A74AB1E468F}" type="slidenum">
              <a:rPr lang="en-US" smtClean="0"/>
              <a:pPr>
                <a:defRPr/>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Başlık 1"/>
          <p:cNvSpPr>
            <a:spLocks noGrp="1"/>
          </p:cNvSpPr>
          <p:nvPr>
            <p:ph type="title"/>
          </p:nvPr>
        </p:nvSpPr>
        <p:spPr/>
        <p:txBody>
          <a:bodyPr/>
          <a:lstStyle/>
          <a:p>
            <a:endParaRPr lang="tr-TR" smtClean="0"/>
          </a:p>
        </p:txBody>
      </p:sp>
      <p:sp>
        <p:nvSpPr>
          <p:cNvPr id="71683" name="İçerik Yer Tutucusu 2"/>
          <p:cNvSpPr>
            <a:spLocks noGrp="1"/>
          </p:cNvSpPr>
          <p:nvPr>
            <p:ph idx="1"/>
          </p:nvPr>
        </p:nvSpPr>
        <p:spPr/>
        <p:txBody>
          <a:bodyPr/>
          <a:lstStyle/>
          <a:p>
            <a:r>
              <a:rPr lang="tr-TR" sz="3200" dirty="0" smtClean="0"/>
              <a:t>Başka bir grup bilim adamı ise </a:t>
            </a:r>
            <a:r>
              <a:rPr lang="tr-TR" sz="3200" dirty="0" err="1" smtClean="0"/>
              <a:t>imperative</a:t>
            </a:r>
            <a:r>
              <a:rPr lang="tr-TR" sz="3200" dirty="0" smtClean="0"/>
              <a:t> dillerin daha doğal olduğunu, fonksiyonel dilleri verimli gerçekleştiren bilgisayar mimari yapıları tasarlansa bile, halen </a:t>
            </a:r>
            <a:r>
              <a:rPr lang="tr-TR" sz="3200" dirty="0" err="1" smtClean="0"/>
              <a:t>imperative</a:t>
            </a:r>
            <a:r>
              <a:rPr lang="tr-TR" sz="3200" dirty="0" smtClean="0"/>
              <a:t> dillerin tercih edileceğini iddia etmektedir.</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İçerik Yer Tutucusu 2"/>
          <p:cNvSpPr>
            <a:spLocks noGrp="1"/>
          </p:cNvSpPr>
          <p:nvPr>
            <p:ph idx="1"/>
          </p:nvPr>
        </p:nvSpPr>
        <p:spPr>
          <a:xfrm>
            <a:off x="533400" y="1371600"/>
            <a:ext cx="8153400" cy="5105400"/>
          </a:xfrm>
        </p:spPr>
        <p:txBody>
          <a:bodyPr/>
          <a:lstStyle/>
          <a:p>
            <a:pPr eaLnBrk="1" hangingPunct="1"/>
            <a:r>
              <a:rPr lang="tr-TR" sz="2400" smtClean="0"/>
              <a:t>Evet vardır. Bu yapılar ve kavramlar mecburi tutulan dilde simüle (benzetim veya taklit) edilebilir. </a:t>
            </a:r>
          </a:p>
          <a:p>
            <a:pPr eaLnBrk="1" hangingPunct="1"/>
            <a:r>
              <a:rPr lang="tr-TR" sz="2400" smtClean="0"/>
              <a:t>Örneğin FORTRAN 90 dilinde substring arama fonksiyonu INDEX’tir. Pascal dilinde benzer bir fonksiyon yoktur fakat Pascal kullanması için zorlanan bir programcı bu fonksiyonun yaptığı işi altprogram yazarak çözebilir. </a:t>
            </a:r>
          </a:p>
          <a:p>
            <a:pPr eaLnBrk="1" hangingPunct="1"/>
            <a:r>
              <a:rPr lang="tr-TR" sz="2400" smtClean="0"/>
              <a:t>Eğer dil seçiminde zorlama yoksa simüle edilen dildense gerçekten o özelliği barındıran dili kullanmak gerekir. Çünkü o özelliği simüle eden dil direk barındıran dile göre daha hantal ve daha karmaşıktır</a:t>
            </a:r>
          </a:p>
          <a:p>
            <a:pPr eaLnBrk="1" hangingPunct="1"/>
            <a:endParaRPr lang="tr-TR" smtClean="0"/>
          </a:p>
        </p:txBody>
      </p:sp>
      <p:sp>
        <p:nvSpPr>
          <p:cNvPr id="9221" name="Başlık 1"/>
          <p:cNvSpPr>
            <a:spLocks noGrp="1"/>
          </p:cNvSpPr>
          <p:nvPr>
            <p:ph type="title"/>
          </p:nvPr>
        </p:nvSpPr>
        <p:spPr>
          <a:xfrm>
            <a:off x="609600" y="228600"/>
            <a:ext cx="8153400" cy="1143000"/>
          </a:xfrm>
        </p:spPr>
        <p:txBody>
          <a:bodyPr/>
          <a:lstStyle/>
          <a:p>
            <a:pPr algn="ctr" eaLnBrk="1" hangingPunct="1"/>
            <a:r>
              <a:rPr lang="tr-TR" sz="2800" b="1" smtClean="0">
                <a:solidFill>
                  <a:srgbClr val="C00000"/>
                </a:solidFill>
              </a:rPr>
              <a:t>Fikirleri ifade etme yeteneğinin arttırılması</a:t>
            </a:r>
            <a:r>
              <a:rPr lang="en-US" smtClean="0"/>
              <a:t/>
            </a:r>
            <a:br>
              <a:rPr lang="en-US" smtClean="0"/>
            </a:br>
            <a:endParaRPr lang="tr-TR"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a:xfrm>
            <a:off x="609600" y="152400"/>
            <a:ext cx="8153400" cy="1143000"/>
          </a:xfrm>
        </p:spPr>
        <p:txBody>
          <a:bodyPr/>
          <a:lstStyle/>
          <a:p>
            <a:pPr eaLnBrk="1" hangingPunct="1">
              <a:lnSpc>
                <a:spcPct val="90000"/>
              </a:lnSpc>
            </a:pPr>
            <a:r>
              <a:rPr lang="en-US" smtClean="0"/>
              <a:t>Program</a:t>
            </a:r>
            <a:r>
              <a:rPr lang="tr-TR" smtClean="0"/>
              <a:t>lama</a:t>
            </a:r>
            <a:r>
              <a:rPr lang="en-US" smtClean="0"/>
              <a:t> </a:t>
            </a:r>
            <a:r>
              <a:rPr lang="tr-TR" smtClean="0"/>
              <a:t>Tasarım Yönteml</a:t>
            </a:r>
            <a:r>
              <a:rPr lang="en-US" smtClean="0"/>
              <a:t>e</a:t>
            </a:r>
            <a:r>
              <a:rPr lang="tr-TR" smtClean="0"/>
              <a:t>rinin Etkisi</a:t>
            </a:r>
            <a:endParaRPr lang="en-US" smtClean="0"/>
          </a:p>
        </p:txBody>
      </p:sp>
      <p:sp>
        <p:nvSpPr>
          <p:cNvPr id="54277" name="Rectangle 3"/>
          <p:cNvSpPr>
            <a:spLocks noGrp="1" noChangeArrowheads="1"/>
          </p:cNvSpPr>
          <p:nvPr>
            <p:ph type="body" idx="1"/>
          </p:nvPr>
        </p:nvSpPr>
        <p:spPr>
          <a:xfrm>
            <a:off x="609600" y="1371600"/>
            <a:ext cx="8153400" cy="4572000"/>
          </a:xfrm>
        </p:spPr>
        <p:txBody>
          <a:bodyPr/>
          <a:lstStyle/>
          <a:p>
            <a:pPr eaLnBrk="1" hangingPunct="1">
              <a:lnSpc>
                <a:spcPct val="90000"/>
              </a:lnSpc>
              <a:defRPr/>
            </a:pPr>
            <a:r>
              <a:rPr lang="en-US" altLang="en-US" sz="2000" dirty="0" smtClean="0"/>
              <a:t>1950</a:t>
            </a:r>
            <a:r>
              <a:rPr lang="tr-TR" altLang="en-US" sz="2000" dirty="0" smtClean="0"/>
              <a:t>’</a:t>
            </a:r>
            <a:r>
              <a:rPr lang="tr-TR" altLang="en-US" sz="2000" dirty="0" err="1" smtClean="0"/>
              <a:t>ler</a:t>
            </a:r>
            <a:r>
              <a:rPr lang="en-US" altLang="en-US" sz="2000" dirty="0" smtClean="0"/>
              <a:t> </a:t>
            </a:r>
            <a:r>
              <a:rPr lang="tr-TR" altLang="en-US" sz="2000" dirty="0" smtClean="0"/>
              <a:t>ve </a:t>
            </a:r>
            <a:r>
              <a:rPr lang="en-US" altLang="en-US" sz="2000" dirty="0" smtClean="0"/>
              <a:t>1960</a:t>
            </a:r>
            <a:r>
              <a:rPr lang="tr-TR" altLang="en-US" sz="2000" dirty="0" smtClean="0"/>
              <a:t>’</a:t>
            </a:r>
            <a:r>
              <a:rPr lang="tr-TR" altLang="en-US" sz="2000" dirty="0" err="1" smtClean="0"/>
              <a:t>ların</a:t>
            </a:r>
            <a:r>
              <a:rPr lang="tr-TR" altLang="en-US" sz="2000" dirty="0" smtClean="0"/>
              <a:t> başlangıcı</a:t>
            </a:r>
            <a:r>
              <a:rPr lang="en-US" altLang="en-US" sz="2000" dirty="0" smtClean="0"/>
              <a:t>: </a:t>
            </a:r>
            <a:r>
              <a:rPr lang="tr-TR" altLang="en-US" sz="2000" dirty="0" smtClean="0"/>
              <a:t>Basit uygulamalar</a:t>
            </a:r>
            <a:r>
              <a:rPr lang="en-US" altLang="en-US" sz="2000" dirty="0" smtClean="0"/>
              <a:t>; </a:t>
            </a:r>
            <a:r>
              <a:rPr lang="tr-TR" altLang="en-US" sz="2000" dirty="0" smtClean="0"/>
              <a:t>makine verimliliğiyle ilgileniyordu</a:t>
            </a:r>
          </a:p>
          <a:p>
            <a:pPr eaLnBrk="1" hangingPunct="1">
              <a:lnSpc>
                <a:spcPct val="90000"/>
              </a:lnSpc>
              <a:defRPr/>
            </a:pPr>
            <a:r>
              <a:rPr lang="tr-TR" sz="2000" dirty="0" smtClean="0"/>
              <a:t>1970’lerde programların maliyeti donanımdan yazılıma doğru kaymaya başladı. Donanımların fiyatı düştü, yazılımcıların maliyeti ise arttı. </a:t>
            </a:r>
            <a:endParaRPr lang="en-US" altLang="en-US" sz="2000" dirty="0" smtClean="0"/>
          </a:p>
          <a:p>
            <a:pPr eaLnBrk="1" hangingPunct="1">
              <a:lnSpc>
                <a:spcPct val="90000"/>
              </a:lnSpc>
              <a:defRPr/>
            </a:pPr>
            <a:r>
              <a:rPr lang="en-US" altLang="en-US" sz="2000" dirty="0" smtClean="0"/>
              <a:t>1960</a:t>
            </a:r>
            <a:r>
              <a:rPr lang="tr-TR" altLang="en-US" sz="2000" dirty="0" smtClean="0"/>
              <a:t>’</a:t>
            </a:r>
            <a:r>
              <a:rPr lang="tr-TR" altLang="en-US" sz="2000" dirty="0" err="1" smtClean="0"/>
              <a:t>ların</a:t>
            </a:r>
            <a:r>
              <a:rPr lang="tr-TR" altLang="en-US" sz="2000" dirty="0" smtClean="0"/>
              <a:t> sonları</a:t>
            </a:r>
            <a:r>
              <a:rPr lang="en-US" altLang="en-US" sz="2000" dirty="0" smtClean="0"/>
              <a:t>: </a:t>
            </a:r>
            <a:r>
              <a:rPr lang="tr-TR" altLang="en-US" sz="2000" dirty="0" smtClean="0"/>
              <a:t>İnsan verimliliği önem kazandı</a:t>
            </a:r>
            <a:r>
              <a:rPr lang="en-US" altLang="en-US" sz="2000" dirty="0" smtClean="0"/>
              <a:t>; </a:t>
            </a:r>
            <a:r>
              <a:rPr lang="tr-TR" altLang="en-US" sz="2000" dirty="0" smtClean="0"/>
              <a:t>okunabilirlik</a:t>
            </a:r>
            <a:r>
              <a:rPr lang="en-US" altLang="en-US" sz="2000" dirty="0" smtClean="0"/>
              <a:t>, </a:t>
            </a:r>
            <a:r>
              <a:rPr lang="tr-TR" altLang="en-US" sz="2000" dirty="0" smtClean="0"/>
              <a:t>daha iyi</a:t>
            </a:r>
            <a:r>
              <a:rPr lang="en-US" altLang="en-US" sz="2000" dirty="0" smtClean="0"/>
              <a:t> </a:t>
            </a:r>
            <a:r>
              <a:rPr lang="tr-TR" altLang="en-US" sz="2000" dirty="0" smtClean="0"/>
              <a:t>kontrol yapıları (</a:t>
            </a:r>
            <a:r>
              <a:rPr lang="en-US" altLang="en-US" sz="2000" dirty="0" smtClean="0"/>
              <a:t>control structures</a:t>
            </a:r>
            <a:r>
              <a:rPr lang="tr-TR" altLang="en-US" sz="2000" dirty="0" smtClean="0"/>
              <a:t>)</a:t>
            </a:r>
            <a:endParaRPr lang="en-US" altLang="en-US" sz="2000" dirty="0" smtClean="0"/>
          </a:p>
          <a:p>
            <a:pPr lvl="1" eaLnBrk="1" hangingPunct="1">
              <a:lnSpc>
                <a:spcPct val="90000"/>
              </a:lnSpc>
              <a:defRPr/>
            </a:pPr>
            <a:r>
              <a:rPr lang="tr-TR" sz="1800" dirty="0" smtClean="0"/>
              <a:t>Yapısal programlama (</a:t>
            </a:r>
            <a:r>
              <a:rPr lang="en-US" sz="1800" dirty="0" smtClean="0"/>
              <a:t>structured programming</a:t>
            </a:r>
            <a:r>
              <a:rPr lang="tr-TR" sz="1800" dirty="0" smtClean="0"/>
              <a:t>)</a:t>
            </a:r>
            <a:endParaRPr lang="en-US" sz="1800" dirty="0" smtClean="0"/>
          </a:p>
          <a:p>
            <a:pPr lvl="1" eaLnBrk="1" hangingPunct="1">
              <a:lnSpc>
                <a:spcPct val="90000"/>
              </a:lnSpc>
              <a:defRPr/>
            </a:pPr>
            <a:r>
              <a:rPr lang="tr-TR" sz="1800" dirty="0" smtClean="0"/>
              <a:t>Yukarıdan aşağıya (</a:t>
            </a:r>
            <a:r>
              <a:rPr lang="en-US" sz="1800" dirty="0" smtClean="0"/>
              <a:t>top-down</a:t>
            </a:r>
            <a:r>
              <a:rPr lang="tr-TR" sz="1800" dirty="0" smtClean="0"/>
              <a:t>)</a:t>
            </a:r>
            <a:r>
              <a:rPr lang="en-US" sz="1800" dirty="0" smtClean="0"/>
              <a:t> </a:t>
            </a:r>
            <a:r>
              <a:rPr lang="tr-TR" sz="1800" dirty="0" smtClean="0"/>
              <a:t>tasarım</a:t>
            </a:r>
            <a:r>
              <a:rPr lang="en-US" sz="1800" dirty="0" smtClean="0"/>
              <a:t> </a:t>
            </a:r>
            <a:r>
              <a:rPr lang="tr-TR" sz="1800" dirty="0" smtClean="0"/>
              <a:t>ve</a:t>
            </a:r>
            <a:r>
              <a:rPr lang="en-US" sz="1800" dirty="0" smtClean="0"/>
              <a:t> </a:t>
            </a:r>
            <a:r>
              <a:rPr lang="tr-TR" sz="1800" dirty="0" smtClean="0"/>
              <a:t>adım adım şekillendirme/</a:t>
            </a:r>
            <a:r>
              <a:rPr lang="tr-TR" sz="1800" dirty="0" err="1" smtClean="0"/>
              <a:t>rötüş</a:t>
            </a:r>
            <a:r>
              <a:rPr lang="tr-TR" sz="1800" dirty="0" smtClean="0"/>
              <a:t> (</a:t>
            </a:r>
            <a:r>
              <a:rPr lang="en-US" sz="1800" dirty="0" smtClean="0"/>
              <a:t>step-wise refinement</a:t>
            </a:r>
            <a:r>
              <a:rPr lang="tr-TR" sz="1800" dirty="0" smtClean="0"/>
              <a:t>)</a:t>
            </a:r>
            <a:endParaRPr lang="en-US" altLang="en-US" sz="1800" dirty="0" smtClean="0"/>
          </a:p>
          <a:p>
            <a:pPr eaLnBrk="1" hangingPunct="1">
              <a:lnSpc>
                <a:spcPct val="90000"/>
              </a:lnSpc>
              <a:defRPr/>
            </a:pPr>
            <a:r>
              <a:rPr lang="en-US" altLang="en-US" sz="2000" dirty="0" smtClean="0"/>
              <a:t>1970</a:t>
            </a:r>
            <a:r>
              <a:rPr lang="tr-TR" altLang="en-US" sz="2000" dirty="0" smtClean="0"/>
              <a:t>’</a:t>
            </a:r>
            <a:r>
              <a:rPr lang="tr-TR" altLang="en-US" sz="2000" dirty="0" err="1" smtClean="0"/>
              <a:t>lerin</a:t>
            </a:r>
            <a:r>
              <a:rPr lang="tr-TR" altLang="en-US" sz="2000" dirty="0" smtClean="0"/>
              <a:t> sonları</a:t>
            </a:r>
            <a:r>
              <a:rPr lang="en-US" altLang="en-US" sz="2000" dirty="0" smtClean="0"/>
              <a:t>: </a:t>
            </a:r>
            <a:r>
              <a:rPr lang="tr-TR" altLang="en-US" sz="2000" dirty="0" smtClean="0"/>
              <a:t>İşleme-dayalı (</a:t>
            </a:r>
            <a:r>
              <a:rPr lang="en-US" sz="2000" dirty="0" smtClean="0"/>
              <a:t>Process-oriented</a:t>
            </a:r>
            <a:r>
              <a:rPr lang="tr-TR" sz="2000" dirty="0" smtClean="0"/>
              <a:t>)</a:t>
            </a:r>
            <a:r>
              <a:rPr lang="en-US" sz="2000" dirty="0" smtClean="0"/>
              <a:t> </a:t>
            </a:r>
            <a:r>
              <a:rPr lang="tr-TR" sz="2000" dirty="0" smtClean="0"/>
              <a:t>dan veriye-dayalıya (</a:t>
            </a:r>
            <a:r>
              <a:rPr lang="en-US" sz="2000" dirty="0" smtClean="0"/>
              <a:t>data-oriented</a:t>
            </a:r>
            <a:r>
              <a:rPr lang="tr-TR" sz="2000" dirty="0" smtClean="0"/>
              <a:t>) geçiş</a:t>
            </a:r>
            <a:endParaRPr lang="en-US" sz="2000" dirty="0" smtClean="0"/>
          </a:p>
          <a:p>
            <a:pPr lvl="1" eaLnBrk="1" hangingPunct="1">
              <a:lnSpc>
                <a:spcPct val="90000"/>
              </a:lnSpc>
              <a:defRPr/>
            </a:pPr>
            <a:r>
              <a:rPr lang="tr-TR" altLang="en-US" sz="1800" dirty="0" smtClean="0"/>
              <a:t>Veri soyutlama (</a:t>
            </a:r>
            <a:r>
              <a:rPr lang="en-US" altLang="en-US" sz="1800" dirty="0" smtClean="0"/>
              <a:t>data abstraction</a:t>
            </a:r>
            <a:r>
              <a:rPr lang="tr-TR" altLang="en-US" sz="1800" dirty="0" smtClean="0"/>
              <a:t>)</a:t>
            </a:r>
            <a:endParaRPr lang="tr-TR" altLang="en-US" sz="1800" dirty="0"/>
          </a:p>
          <a:p>
            <a:pPr marL="457200" lvl="1" indent="0" eaLnBrk="1" hangingPunct="1">
              <a:lnSpc>
                <a:spcPct val="90000"/>
              </a:lnSpc>
              <a:buFontTx/>
              <a:buNone/>
              <a:defRPr/>
            </a:pPr>
            <a:r>
              <a:rPr lang="tr-TR" altLang="en-US" sz="1800" dirty="0" smtClean="0"/>
              <a:t>Veriye dayalı programlama çok tercih edilmesine rağmen işleme dayalı </a:t>
            </a:r>
            <a:r>
              <a:rPr lang="tr-TR" altLang="en-US" sz="1800" dirty="0" smtClean="0"/>
              <a:t>programlama da </a:t>
            </a:r>
            <a:r>
              <a:rPr lang="tr-TR" altLang="en-US" sz="1800" dirty="0" smtClean="0"/>
              <a:t>hiçbir zaman terk edilmedi. Özellikle </a:t>
            </a:r>
            <a:r>
              <a:rPr lang="tr-TR" altLang="en-US" sz="1800" dirty="0" err="1" smtClean="0"/>
              <a:t>concurrent</a:t>
            </a:r>
            <a:r>
              <a:rPr lang="tr-TR" altLang="en-US" sz="1800" dirty="0" smtClean="0"/>
              <a:t> dillerde halen tercih edilmekte. Örneğin Ada, C</a:t>
            </a:r>
            <a:r>
              <a:rPr lang="tr-TR" altLang="en-US" sz="1800" dirty="0" smtClean="0"/>
              <a:t>#, Java</a:t>
            </a:r>
            <a:endParaRPr lang="tr-TR" altLang="en-US" sz="1800" dirty="0" smtClean="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Başlık 1"/>
          <p:cNvSpPr>
            <a:spLocks noGrp="1"/>
          </p:cNvSpPr>
          <p:nvPr>
            <p:ph type="title"/>
          </p:nvPr>
        </p:nvSpPr>
        <p:spPr/>
        <p:txBody>
          <a:bodyPr/>
          <a:lstStyle/>
          <a:p>
            <a:endParaRPr lang="tr-TR" smtClean="0"/>
          </a:p>
        </p:txBody>
      </p:sp>
      <p:sp>
        <p:nvSpPr>
          <p:cNvPr id="73731" name="İçerik Yer Tutucusu 2"/>
          <p:cNvSpPr>
            <a:spLocks noGrp="1"/>
          </p:cNvSpPr>
          <p:nvPr>
            <p:ph idx="1"/>
          </p:nvPr>
        </p:nvSpPr>
        <p:spPr/>
        <p:txBody>
          <a:bodyPr/>
          <a:lstStyle/>
          <a:p>
            <a:pPr eaLnBrk="1" hangingPunct="1">
              <a:lnSpc>
                <a:spcPct val="90000"/>
              </a:lnSpc>
            </a:pPr>
            <a:r>
              <a:rPr lang="en-US" altLang="en-US" dirty="0" smtClean="0"/>
              <a:t>1980</a:t>
            </a:r>
            <a:r>
              <a:rPr lang="tr-TR" altLang="en-US" dirty="0" smtClean="0"/>
              <a:t>’</a:t>
            </a:r>
            <a:r>
              <a:rPr lang="tr-TR" altLang="en-US" dirty="0" err="1" smtClean="0"/>
              <a:t>lerin</a:t>
            </a:r>
            <a:r>
              <a:rPr lang="tr-TR" altLang="en-US" dirty="0" smtClean="0"/>
              <a:t> ortaları</a:t>
            </a:r>
            <a:r>
              <a:rPr lang="en-US" altLang="en-US" dirty="0" smtClean="0"/>
              <a:t>: </a:t>
            </a:r>
            <a:r>
              <a:rPr lang="tr-TR" altLang="en-US" dirty="0" smtClean="0"/>
              <a:t>Nesneye-dayalı (</a:t>
            </a:r>
            <a:r>
              <a:rPr lang="en-US" altLang="en-US" dirty="0" smtClean="0"/>
              <a:t>Object-oriented</a:t>
            </a:r>
            <a:r>
              <a:rPr lang="tr-TR" altLang="en-US" dirty="0" smtClean="0"/>
              <a:t>)</a:t>
            </a:r>
            <a:r>
              <a:rPr lang="en-US" altLang="en-US" dirty="0" smtClean="0"/>
              <a:t> program</a:t>
            </a:r>
            <a:r>
              <a:rPr lang="tr-TR" altLang="en-US" dirty="0" smtClean="0"/>
              <a:t>lama</a:t>
            </a:r>
          </a:p>
          <a:p>
            <a:pPr lvl="1" eaLnBrk="1" hangingPunct="1">
              <a:lnSpc>
                <a:spcPct val="90000"/>
              </a:lnSpc>
            </a:pPr>
            <a:r>
              <a:rPr lang="tr-TR" altLang="en-US" dirty="0" smtClean="0"/>
              <a:t> Veri soyutlama </a:t>
            </a:r>
            <a:r>
              <a:rPr lang="en-US" altLang="en-US" dirty="0" smtClean="0"/>
              <a:t>+</a:t>
            </a:r>
            <a:r>
              <a:rPr lang="tr-TR" altLang="en-US" dirty="0" smtClean="0"/>
              <a:t> miras </a:t>
            </a:r>
            <a:r>
              <a:rPr lang="en-US" altLang="en-US" dirty="0" smtClean="0"/>
              <a:t>+</a:t>
            </a:r>
            <a:r>
              <a:rPr lang="tr-TR" altLang="en-US" dirty="0" smtClean="0"/>
              <a:t> </a:t>
            </a:r>
            <a:r>
              <a:rPr lang="en-US" altLang="en-US" dirty="0" err="1" smtClean="0"/>
              <a:t>polimorfizm</a:t>
            </a:r>
            <a:r>
              <a:rPr lang="en-US" altLang="en-US" dirty="0" smtClean="0"/>
              <a:t> </a:t>
            </a:r>
          </a:p>
          <a:p>
            <a:pPr lvl="1" eaLnBrk="1" hangingPunct="1">
              <a:lnSpc>
                <a:spcPct val="90000"/>
              </a:lnSpc>
              <a:buFontTx/>
              <a:buNone/>
            </a:pPr>
            <a:r>
              <a:rPr lang="tr-TR" altLang="en-US" dirty="0" smtClean="0"/>
              <a:t>	(</a:t>
            </a:r>
            <a:r>
              <a:rPr lang="en-US" altLang="en-US" dirty="0" smtClean="0"/>
              <a:t>Data abstraction + inheritance + polymorphism</a:t>
            </a:r>
            <a:r>
              <a:rPr lang="tr-TR" altLang="en-US" dirty="0" smtClean="0"/>
              <a:t>)</a:t>
            </a:r>
            <a:endParaRPr lang="en-US" dirty="0" smtClean="0"/>
          </a:p>
          <a:p>
            <a:r>
              <a:rPr lang="tr-TR" dirty="0" smtClean="0"/>
              <a:t>Fonksiyonel ve mantıksal dillere de nesne tabanlı özellikler eklendi. </a:t>
            </a:r>
          </a:p>
          <a:p>
            <a:r>
              <a:rPr lang="tr-TR" dirty="0" smtClean="0"/>
              <a:t>CLOS (nesne tabanlı fonksiyonel dil)</a:t>
            </a:r>
          </a:p>
          <a:p>
            <a:r>
              <a:rPr lang="tr-TR" dirty="0" smtClean="0"/>
              <a:t>Prolog++ (nesne tabanlı mantıksal dil)</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sz="3600" dirty="0" smtClean="0"/>
              <a:t>Programlama Paradigmaları</a:t>
            </a:r>
            <a:endParaRPr lang="tr-TR" sz="3600" dirty="0"/>
          </a:p>
        </p:txBody>
      </p:sp>
      <p:sp>
        <p:nvSpPr>
          <p:cNvPr id="6" name="Rectangle 2"/>
          <p:cNvSpPr>
            <a:spLocks noGrp="1" noChangeArrowheads="1"/>
          </p:cNvSpPr>
          <p:nvPr>
            <p:ph type="title"/>
          </p:nvPr>
        </p:nvSpPr>
        <p:spPr>
          <a:xfrm>
            <a:off x="609600" y="381000"/>
            <a:ext cx="8153400" cy="1143000"/>
          </a:xfrm>
        </p:spPr>
        <p:txBody>
          <a:bodyPr/>
          <a:lstStyle/>
          <a:p>
            <a:pPr eaLnBrk="1" hangingPunct="1"/>
            <a:r>
              <a:rPr lang="en-US" dirty="0" smtClean="0"/>
              <a:t>1.5 </a:t>
            </a:r>
            <a:r>
              <a:rPr lang="tr-TR" dirty="0" smtClean="0"/>
              <a:t>Dil Kategorileri</a:t>
            </a:r>
            <a:endParaRPr lang="en-US" dirty="0" smtClean="0"/>
          </a:p>
        </p:txBody>
      </p:sp>
      <p:sp>
        <p:nvSpPr>
          <p:cNvPr id="7" name="6 Slayt Numarası Yer Tutucusu"/>
          <p:cNvSpPr>
            <a:spLocks noGrp="1"/>
          </p:cNvSpPr>
          <p:nvPr>
            <p:ph type="sldNum" sz="quarter" idx="11"/>
          </p:nvPr>
        </p:nvSpPr>
        <p:spPr/>
        <p:txBody>
          <a:bodyPr/>
          <a:lstStyle/>
          <a:p>
            <a:pPr>
              <a:defRPr/>
            </a:pPr>
            <a:fld id="{617D8655-7DB7-43A0-B0D9-9A74AB1E468F}" type="slidenum">
              <a:rPr lang="en-US" smtClean="0"/>
              <a:pPr>
                <a:defRPr/>
              </a:pPr>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3200" b="1" dirty="0" smtClean="0">
                <a:solidFill>
                  <a:srgbClr val="C00000"/>
                </a:solidFill>
              </a:rPr>
              <a:t>Programlama </a:t>
            </a:r>
            <a:r>
              <a:rPr lang="tr-TR" sz="3200" b="1" dirty="0">
                <a:solidFill>
                  <a:srgbClr val="C00000"/>
                </a:solidFill>
              </a:rPr>
              <a:t>Paradigmaları</a:t>
            </a:r>
            <a:endParaRPr lang="tr-TR" sz="2800" b="1" dirty="0">
              <a:solidFill>
                <a:srgbClr val="C00000"/>
              </a:solidFill>
            </a:endParaRPr>
          </a:p>
        </p:txBody>
      </p:sp>
      <p:sp>
        <p:nvSpPr>
          <p:cNvPr id="3" name="İçerik Yer Tutucusu 2"/>
          <p:cNvSpPr>
            <a:spLocks noGrp="1"/>
          </p:cNvSpPr>
          <p:nvPr>
            <p:ph sz="quarter" idx="1"/>
          </p:nvPr>
        </p:nvSpPr>
        <p:spPr>
          <a:xfrm>
            <a:off x="3276600" y="1295400"/>
            <a:ext cx="5489448" cy="4495800"/>
          </a:xfrm>
        </p:spPr>
        <p:txBody>
          <a:bodyPr>
            <a:noAutofit/>
          </a:bodyPr>
          <a:lstStyle/>
          <a:p>
            <a:pPr>
              <a:spcBef>
                <a:spcPts val="600"/>
              </a:spcBef>
            </a:pPr>
            <a:r>
              <a:rPr lang="tr-TR" sz="2400" dirty="0" smtClean="0"/>
              <a:t>Bir</a:t>
            </a:r>
            <a:r>
              <a:rPr lang="tr-TR" sz="2400" dirty="0"/>
              <a:t> </a:t>
            </a:r>
            <a:r>
              <a:rPr lang="tr-TR" sz="2400" b="1" dirty="0"/>
              <a:t>paradigma</a:t>
            </a:r>
            <a:r>
              <a:rPr lang="tr-TR" sz="2400" dirty="0"/>
              <a:t>, bir grubun ortak kararlarını temsil eden ve grubun konuya yeni bir şekilde bakışını sağlayan bir kavramsal şemadır</a:t>
            </a:r>
            <a:r>
              <a:rPr lang="tr-TR" sz="2400" dirty="0" smtClean="0"/>
              <a:t>.</a:t>
            </a:r>
          </a:p>
          <a:p>
            <a:pPr>
              <a:lnSpc>
                <a:spcPct val="80000"/>
              </a:lnSpc>
              <a:spcBef>
                <a:spcPts val="600"/>
              </a:spcBef>
            </a:pPr>
            <a:endParaRPr lang="tr-TR" sz="2400" dirty="0" smtClean="0"/>
          </a:p>
          <a:p>
            <a:pPr>
              <a:spcBef>
                <a:spcPts val="600"/>
              </a:spcBef>
            </a:pPr>
            <a:r>
              <a:rPr lang="tr-TR" sz="2400" dirty="0"/>
              <a:t>Programlama paradigmaları, bir </a:t>
            </a:r>
            <a:r>
              <a:rPr lang="tr-TR" sz="2400" dirty="0" smtClean="0"/>
              <a:t>programcının, </a:t>
            </a:r>
            <a:r>
              <a:rPr lang="tr-TR" sz="2400" dirty="0"/>
              <a:t>problemlere çözüm üretmesini önemli derecede etkilerler. </a:t>
            </a:r>
            <a:endParaRPr lang="tr-TR" sz="2400" dirty="0" smtClean="0"/>
          </a:p>
          <a:p>
            <a:pPr>
              <a:spcBef>
                <a:spcPts val="600"/>
              </a:spcBef>
            </a:pPr>
            <a:endParaRPr lang="tr-TR" sz="2400" dirty="0"/>
          </a:p>
          <a:p>
            <a:pPr>
              <a:spcBef>
                <a:spcPts val="600"/>
              </a:spcBef>
            </a:pPr>
            <a:r>
              <a:rPr lang="tr-TR" sz="2400" dirty="0" smtClean="0"/>
              <a:t>Farklı </a:t>
            </a:r>
            <a:r>
              <a:rPr lang="tr-TR" sz="2400" dirty="0"/>
              <a:t>paradigmalar, farklı programlama stilleri getirir ve programcıların algoritmalara bakış şeklini değiştirirler.</a:t>
            </a:r>
          </a:p>
          <a:p>
            <a:pPr>
              <a:lnSpc>
                <a:spcPct val="80000"/>
              </a:lnSpc>
            </a:pPr>
            <a:endParaRPr lang="en-US" sz="1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1772815"/>
            <a:ext cx="2724150" cy="2905125"/>
          </a:xfrm>
          <a:prstGeom prst="rect">
            <a:avLst/>
          </a:prstGeom>
          <a:ln>
            <a:noFill/>
          </a:ln>
          <a:effectLst>
            <a:softEdge rad="112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73</a:t>
            </a:fld>
            <a:endParaRPr lang="en-US" dirty="0"/>
          </a:p>
        </p:txBody>
      </p:sp>
    </p:spTree>
    <p:extLst>
      <p:ext uri="{BB962C8B-B14F-4D97-AF65-F5344CB8AC3E}">
        <p14:creationId xmlns:p14="http://schemas.microsoft.com/office/powerpoint/2010/main" xmlns="" val="32030987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p>
        </p:txBody>
      </p:sp>
      <p:sp>
        <p:nvSpPr>
          <p:cNvPr id="3" name="İçerik Yer Tutucusu 2"/>
          <p:cNvSpPr>
            <a:spLocks noGrp="1"/>
          </p:cNvSpPr>
          <p:nvPr>
            <p:ph sz="quarter" idx="1"/>
          </p:nvPr>
        </p:nvSpPr>
        <p:spPr/>
        <p:txBody>
          <a:bodyPr>
            <a:normAutofit fontScale="62500" lnSpcReduction="20000"/>
          </a:bodyPr>
          <a:lstStyle/>
          <a:p>
            <a:pPr>
              <a:buNone/>
            </a:pPr>
            <a:r>
              <a:rPr lang="tr-TR" sz="3400" b="1" dirty="0" smtClean="0"/>
              <a:t>	Paradigma-Yönelik </a:t>
            </a:r>
            <a:r>
              <a:rPr lang="tr-TR" sz="3400" b="1" dirty="0"/>
              <a:t>Diller:</a:t>
            </a:r>
            <a:endParaRPr lang="tr-TR" sz="3400" dirty="0"/>
          </a:p>
          <a:p>
            <a:endParaRPr lang="tr-TR" sz="3400" dirty="0" smtClean="0"/>
          </a:p>
          <a:p>
            <a:r>
              <a:rPr lang="tr-TR" sz="3400" dirty="0" smtClean="0"/>
              <a:t>Belirli </a:t>
            </a:r>
            <a:r>
              <a:rPr lang="tr-TR" sz="3400" dirty="0"/>
              <a:t>bir paradigmayı destekleyen dillere</a:t>
            </a:r>
            <a:r>
              <a:rPr lang="tr-TR" sz="3400" b="1" dirty="0"/>
              <a:t> paradigma-yönelik</a:t>
            </a:r>
            <a:r>
              <a:rPr lang="tr-TR" sz="3400" dirty="0"/>
              <a:t> diller denir. </a:t>
            </a:r>
            <a:endParaRPr lang="tr-TR" sz="3400" dirty="0" smtClean="0"/>
          </a:p>
          <a:p>
            <a:endParaRPr lang="tr-TR" sz="3400" dirty="0" smtClean="0"/>
          </a:p>
          <a:p>
            <a:r>
              <a:rPr lang="tr-TR" sz="3400" dirty="0" smtClean="0"/>
              <a:t>Örneğin</a:t>
            </a:r>
            <a:r>
              <a:rPr lang="tr-TR" sz="3400" dirty="0"/>
              <a:t>, </a:t>
            </a:r>
            <a:r>
              <a:rPr lang="tr-TR" sz="3400" dirty="0" err="1"/>
              <a:t>Smalltalk</a:t>
            </a:r>
            <a:r>
              <a:rPr lang="tr-TR" sz="3400" dirty="0"/>
              <a:t> ve Eiffel gibi diller nesneye yönelik programlama paradigmasını desteklerler. Benzer şekilde, FORTRAN ve Pascal, </a:t>
            </a:r>
            <a:r>
              <a:rPr lang="tr-TR" sz="3400" dirty="0" err="1"/>
              <a:t>imperative</a:t>
            </a:r>
            <a:r>
              <a:rPr lang="tr-TR" sz="3400" dirty="0"/>
              <a:t> paradigmayı desteklerler. </a:t>
            </a:r>
            <a:endParaRPr lang="tr-TR" sz="3400" dirty="0" smtClean="0"/>
          </a:p>
          <a:p>
            <a:endParaRPr lang="tr-TR" sz="3400" dirty="0"/>
          </a:p>
          <a:p>
            <a:r>
              <a:rPr lang="tr-TR" sz="3400" dirty="0" smtClean="0"/>
              <a:t>Öte </a:t>
            </a:r>
            <a:r>
              <a:rPr lang="tr-TR" sz="3400" dirty="0"/>
              <a:t>yandan, programlama dilleri ile paradigmalar arasında bire bir ilişki olması gerekli değildir. Bu bağlamda, bazı diller paradigma bağımsız olup, birden çok paradigmayı destekleyebilirler. Örneğin, C++ hem </a:t>
            </a:r>
            <a:r>
              <a:rPr lang="tr-TR" sz="3400" dirty="0" err="1"/>
              <a:t>imperative</a:t>
            </a:r>
            <a:r>
              <a:rPr lang="tr-TR" sz="3400" dirty="0"/>
              <a:t> hem de nesneye yönelik programların geliştirilmesini destekler.</a:t>
            </a:r>
            <a:r>
              <a:rPr lang="tr-TR" sz="2800" dirty="0"/>
              <a:t/>
            </a:r>
            <a:br>
              <a:rPr lang="tr-TR" sz="2800" dirty="0"/>
            </a:br>
            <a:endParaRPr lang="tr-TR" sz="2800" dirty="0"/>
          </a:p>
          <a:p>
            <a:pPr>
              <a:lnSpc>
                <a:spcPct val="80000"/>
              </a:lnSpc>
            </a:pPr>
            <a:endParaRPr lang="en-US" sz="1600" dirty="0"/>
          </a:p>
        </p:txBody>
      </p:sp>
      <p:sp>
        <p:nvSpPr>
          <p:cNvPr id="5" name="4 Slayt Numarası Yer Tutucusu"/>
          <p:cNvSpPr>
            <a:spLocks noGrp="1"/>
          </p:cNvSpPr>
          <p:nvPr>
            <p:ph type="sldNum" sz="quarter" idx="11"/>
          </p:nvPr>
        </p:nvSpPr>
        <p:spPr/>
        <p:txBody>
          <a:bodyPr/>
          <a:lstStyle/>
          <a:p>
            <a:pPr>
              <a:defRPr/>
            </a:pPr>
            <a:fld id="{617D8655-7DB7-43A0-B0D9-9A74AB1E468F}" type="slidenum">
              <a:rPr lang="en-US" smtClean="0"/>
              <a:pPr>
                <a:defRPr/>
              </a:pPr>
              <a:t>74</a:t>
            </a:fld>
            <a:endParaRPr lang="en-US" dirty="0"/>
          </a:p>
        </p:txBody>
      </p:sp>
    </p:spTree>
    <p:extLst>
      <p:ext uri="{BB962C8B-B14F-4D97-AF65-F5344CB8AC3E}">
        <p14:creationId xmlns:p14="http://schemas.microsoft.com/office/powerpoint/2010/main" xmlns="" val="122059638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p>
        </p:txBody>
      </p:sp>
      <p:sp>
        <p:nvSpPr>
          <p:cNvPr id="3" name="İçerik Yer Tutucusu 2"/>
          <p:cNvSpPr>
            <a:spLocks noGrp="1"/>
          </p:cNvSpPr>
          <p:nvPr>
            <p:ph sz="quarter" idx="1"/>
          </p:nvPr>
        </p:nvSpPr>
        <p:spPr/>
        <p:txBody>
          <a:bodyPr>
            <a:normAutofit fontScale="85000" lnSpcReduction="20000"/>
          </a:bodyPr>
          <a:lstStyle/>
          <a:p>
            <a:r>
              <a:rPr lang="tr-TR" sz="2800" dirty="0"/>
              <a:t>Bir yazılım sisteminin geliştirilmesinde kullanılan tasarım yöntemi ve dil paradigması aynı ise, tasarım ve programlama eşlemeleri sağlanarak, yazılım geliştirme kolaylaştırılır. </a:t>
            </a:r>
            <a:br>
              <a:rPr lang="tr-TR" sz="2800" dirty="0"/>
            </a:br>
            <a:endParaRPr lang="tr-TR" sz="2800" dirty="0"/>
          </a:p>
          <a:p>
            <a:r>
              <a:rPr lang="tr-TR" sz="2800" dirty="0"/>
              <a:t>Paylaşılan kavramlar nedeniyle, programlama paradigmalarına göre gruplanan diller arasında yoğun benzerlik bulunmaktadır. Bu nedenle bir paradigma grubunun bir üyesini öğrenmek, aynı gruptaki bir diğer dili öğrenmeyi kolaylaştırır</a:t>
            </a:r>
            <a:r>
              <a:rPr lang="tr-TR" sz="2800" dirty="0" smtClean="0"/>
              <a:t>.</a:t>
            </a:r>
          </a:p>
          <a:p>
            <a:endParaRPr lang="tr-TR" sz="2800" dirty="0" smtClean="0"/>
          </a:p>
          <a:p>
            <a:r>
              <a:rPr lang="tr-TR" sz="2800" i="1" dirty="0" err="1"/>
              <a:t>imperative</a:t>
            </a:r>
            <a:r>
              <a:rPr lang="tr-TR" sz="2800" dirty="0"/>
              <a:t>, </a:t>
            </a:r>
            <a:r>
              <a:rPr lang="tr-TR" sz="2800" i="1" dirty="0"/>
              <a:t>fonksiyonel</a:t>
            </a:r>
            <a:r>
              <a:rPr lang="tr-TR" sz="2800" dirty="0"/>
              <a:t>, </a:t>
            </a:r>
            <a:r>
              <a:rPr lang="tr-TR" sz="2800" i="1" dirty="0" smtClean="0"/>
              <a:t>mantıksal ve</a:t>
            </a:r>
            <a:r>
              <a:rPr lang="tr-TR" sz="2800" dirty="0" smtClean="0"/>
              <a:t> </a:t>
            </a:r>
            <a:r>
              <a:rPr lang="tr-TR" sz="2800" i="1" dirty="0" smtClean="0"/>
              <a:t>nesneye </a:t>
            </a:r>
            <a:r>
              <a:rPr lang="tr-TR" sz="2800" i="1" dirty="0"/>
              <a:t>yönelik</a:t>
            </a:r>
            <a:r>
              <a:rPr lang="tr-TR" sz="2800" dirty="0"/>
              <a:t> </a:t>
            </a:r>
            <a:r>
              <a:rPr lang="tr-TR" sz="2800" dirty="0" smtClean="0"/>
              <a:t> olmak </a:t>
            </a:r>
            <a:r>
              <a:rPr lang="tr-TR" sz="2800" dirty="0"/>
              <a:t>üzere </a:t>
            </a:r>
            <a:r>
              <a:rPr lang="tr-TR" sz="2800" dirty="0" smtClean="0"/>
              <a:t>dört </a:t>
            </a:r>
            <a:r>
              <a:rPr lang="tr-TR" sz="2800" dirty="0"/>
              <a:t>temel programlama paradigması vardır.</a:t>
            </a:r>
          </a:p>
        </p:txBody>
      </p:sp>
      <p:sp>
        <p:nvSpPr>
          <p:cNvPr id="5" name="4 Slayt Numarası Yer Tutucusu"/>
          <p:cNvSpPr>
            <a:spLocks noGrp="1"/>
          </p:cNvSpPr>
          <p:nvPr>
            <p:ph type="sldNum" sz="quarter" idx="11"/>
          </p:nvPr>
        </p:nvSpPr>
        <p:spPr/>
        <p:txBody>
          <a:bodyPr/>
          <a:lstStyle/>
          <a:p>
            <a:pPr>
              <a:defRPr/>
            </a:pPr>
            <a:fld id="{617D8655-7DB7-43A0-B0D9-9A74AB1E468F}" type="slidenum">
              <a:rPr lang="en-US" smtClean="0"/>
              <a:pPr>
                <a:defRPr/>
              </a:pPr>
              <a:t>75</a:t>
            </a:fld>
            <a:endParaRPr lang="en-US" dirty="0"/>
          </a:p>
        </p:txBody>
      </p:sp>
    </p:spTree>
    <p:extLst>
      <p:ext uri="{BB962C8B-B14F-4D97-AF65-F5344CB8AC3E}">
        <p14:creationId xmlns:p14="http://schemas.microsoft.com/office/powerpoint/2010/main" xmlns="" val="33101104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p>
        </p:txBody>
      </p:sp>
      <p:sp>
        <p:nvSpPr>
          <p:cNvPr id="3" name="İçerik Yer Tutucusu 2"/>
          <p:cNvSpPr>
            <a:spLocks noGrp="1"/>
          </p:cNvSpPr>
          <p:nvPr>
            <p:ph sz="quarter" idx="1"/>
          </p:nvPr>
        </p:nvSpPr>
        <p:spPr/>
        <p:txBody>
          <a:bodyPr>
            <a:normAutofit fontScale="92500" lnSpcReduction="20000"/>
          </a:bodyPr>
          <a:lstStyle/>
          <a:p>
            <a:r>
              <a:rPr lang="tr-TR" sz="2600" b="1" dirty="0" err="1" smtClean="0"/>
              <a:t>Imperative</a:t>
            </a:r>
            <a:r>
              <a:rPr lang="tr-TR" sz="2600" b="1" dirty="0" smtClean="0"/>
              <a:t> (Zorunlu, komut merkezli, emirsel) </a:t>
            </a:r>
            <a:r>
              <a:rPr lang="tr-TR" sz="2600" b="1" dirty="0"/>
              <a:t>Paradigmayı Destekleyen </a:t>
            </a:r>
            <a:r>
              <a:rPr lang="tr-TR" sz="2600" b="1" dirty="0" smtClean="0"/>
              <a:t>Diller</a:t>
            </a:r>
          </a:p>
          <a:p>
            <a:pPr lvl="1"/>
            <a:r>
              <a:rPr lang="tr-TR" sz="2500" i="1" dirty="0" err="1"/>
              <a:t>Imperative</a:t>
            </a:r>
            <a:r>
              <a:rPr lang="tr-TR" sz="2500" i="1" dirty="0"/>
              <a:t> paradigma'</a:t>
            </a:r>
            <a:r>
              <a:rPr lang="tr-TR" sz="2500" dirty="0"/>
              <a:t>daki programlama dilleri işlem tabanlı </a:t>
            </a:r>
            <a:r>
              <a:rPr lang="tr-TR" sz="2500" dirty="0" smtClean="0"/>
              <a:t>olup </a:t>
            </a:r>
            <a:r>
              <a:rPr lang="tr-TR" sz="2500" dirty="0"/>
              <a:t>bir program, bir dizi işlem olarak görülür. Komutlar ve prosedürler kullanarak değişkenleri güncellemesi ile karakterize edilir.</a:t>
            </a:r>
          </a:p>
          <a:p>
            <a:pPr lvl="1"/>
            <a:r>
              <a:rPr lang="tr-TR" sz="2500" dirty="0" smtClean="0"/>
              <a:t>Programlardaki </a:t>
            </a:r>
            <a:r>
              <a:rPr lang="tr-TR" sz="2500" dirty="0"/>
              <a:t>deyimler, birbirleri ile değişkenler aracılığı ile iletişim kurar. Bu dillerde bir program, bir dizi deyimden oluşur ve her deyimin çalışması, bellekteki bir veya daha fazla </a:t>
            </a:r>
            <a:r>
              <a:rPr lang="tr-TR" sz="2500" dirty="0" smtClean="0"/>
              <a:t>yerleşim </a:t>
            </a:r>
            <a:r>
              <a:rPr lang="tr-TR" sz="2500" dirty="0"/>
              <a:t>değerinin değiştirilmesine neden olur.</a:t>
            </a:r>
          </a:p>
          <a:p>
            <a:pPr lvl="1"/>
            <a:r>
              <a:rPr lang="tr-TR" sz="2500" dirty="0"/>
              <a:t>Örneğin, iki değişkenin toplanması ve üçüncü bir değişkenin elde edilmesi, bu değerlerin birleştirilerek sonucun yeni bir yerleşimde saklanması olarak gösterilebilir.</a:t>
            </a:r>
          </a:p>
          <a:p>
            <a:endParaRPr lang="tr-TR" sz="2800" dirty="0"/>
          </a:p>
        </p:txBody>
      </p:sp>
      <p:sp>
        <p:nvSpPr>
          <p:cNvPr id="5" name="4 Slayt Numarası Yer Tutucusu"/>
          <p:cNvSpPr>
            <a:spLocks noGrp="1"/>
          </p:cNvSpPr>
          <p:nvPr>
            <p:ph type="sldNum" sz="quarter" idx="11"/>
          </p:nvPr>
        </p:nvSpPr>
        <p:spPr/>
        <p:txBody>
          <a:bodyPr/>
          <a:lstStyle/>
          <a:p>
            <a:pPr>
              <a:defRPr/>
            </a:pPr>
            <a:fld id="{617D8655-7DB7-43A0-B0D9-9A74AB1E468F}" type="slidenum">
              <a:rPr lang="en-US" smtClean="0"/>
              <a:pPr>
                <a:defRPr/>
              </a:pPr>
              <a:t>76</a:t>
            </a:fld>
            <a:endParaRPr lang="en-US" dirty="0"/>
          </a:p>
        </p:txBody>
      </p:sp>
    </p:spTree>
    <p:extLst>
      <p:ext uri="{BB962C8B-B14F-4D97-AF65-F5344CB8AC3E}">
        <p14:creationId xmlns:p14="http://schemas.microsoft.com/office/powerpoint/2010/main" xmlns="" val="7623311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p>
        </p:txBody>
      </p:sp>
      <p:sp>
        <p:nvSpPr>
          <p:cNvPr id="3" name="İçerik Yer Tutucusu 2"/>
          <p:cNvSpPr>
            <a:spLocks noGrp="1"/>
          </p:cNvSpPr>
          <p:nvPr>
            <p:ph sz="quarter" idx="1"/>
          </p:nvPr>
        </p:nvSpPr>
        <p:spPr/>
        <p:txBody>
          <a:bodyPr>
            <a:normAutofit fontScale="92500" lnSpcReduction="20000"/>
          </a:bodyPr>
          <a:lstStyle/>
          <a:p>
            <a:r>
              <a:rPr lang="tr-TR" sz="2600" b="1" dirty="0" err="1" smtClean="0"/>
              <a:t>Imperative</a:t>
            </a:r>
            <a:r>
              <a:rPr lang="tr-TR" sz="2600" b="1" dirty="0" smtClean="0"/>
              <a:t> (Zorunlu) </a:t>
            </a:r>
            <a:r>
              <a:rPr lang="tr-TR" sz="2600" b="1" dirty="0"/>
              <a:t>Paradigmayı Destekleyen </a:t>
            </a:r>
            <a:r>
              <a:rPr lang="tr-TR" sz="2600" b="1" dirty="0" smtClean="0"/>
              <a:t>Diller</a:t>
            </a:r>
          </a:p>
          <a:p>
            <a:pPr lvl="1"/>
            <a:r>
              <a:rPr lang="tr-TR" sz="2800" dirty="0" smtClean="0"/>
              <a:t>Söz </a:t>
            </a:r>
            <a:r>
              <a:rPr lang="tr-TR" sz="2800" dirty="0"/>
              <a:t>dizimi:</a:t>
            </a:r>
          </a:p>
          <a:p>
            <a:pPr lvl="2"/>
            <a:r>
              <a:rPr lang="tr-TR" sz="2200" i="1" dirty="0"/>
              <a:t>Deyim‐1;</a:t>
            </a:r>
          </a:p>
          <a:p>
            <a:pPr lvl="2"/>
            <a:r>
              <a:rPr lang="tr-TR" sz="2200" i="1" dirty="0"/>
              <a:t>Deyim 2; </a:t>
            </a:r>
            <a:endParaRPr lang="tr-TR" sz="2200" i="1" dirty="0" smtClean="0"/>
          </a:p>
          <a:p>
            <a:pPr lvl="2"/>
            <a:r>
              <a:rPr lang="tr-TR" sz="2200" i="1" dirty="0" smtClean="0"/>
              <a:t>……………</a:t>
            </a:r>
            <a:endParaRPr lang="tr-TR" sz="2200" i="1" dirty="0"/>
          </a:p>
          <a:p>
            <a:pPr lvl="2"/>
            <a:r>
              <a:rPr lang="tr-TR" sz="2200" i="1" dirty="0" smtClean="0"/>
              <a:t>……………</a:t>
            </a:r>
            <a:endParaRPr lang="tr-TR" sz="2200" i="1" dirty="0"/>
          </a:p>
          <a:p>
            <a:pPr lvl="2"/>
            <a:r>
              <a:rPr lang="tr-TR" sz="2200" i="1" dirty="0"/>
              <a:t>Deyim‐n</a:t>
            </a:r>
            <a:r>
              <a:rPr lang="tr-TR" sz="2200" i="1" dirty="0" smtClean="0"/>
              <a:t>;</a:t>
            </a:r>
          </a:p>
          <a:p>
            <a:pPr lvl="1"/>
            <a:r>
              <a:rPr lang="tr-TR" sz="2800" dirty="0" err="1"/>
              <a:t>Imperative</a:t>
            </a:r>
            <a:r>
              <a:rPr lang="tr-TR" sz="2800" dirty="0"/>
              <a:t> diller, yaygın olarak kullanılan ilk dil </a:t>
            </a:r>
            <a:r>
              <a:rPr lang="tr-TR" sz="2800" dirty="0" smtClean="0"/>
              <a:t>grubudur. </a:t>
            </a:r>
            <a:r>
              <a:rPr lang="tr-TR" sz="2800" dirty="0" err="1"/>
              <a:t>Imperative</a:t>
            </a:r>
            <a:r>
              <a:rPr lang="tr-TR" sz="2800" dirty="0"/>
              <a:t> programlama paradigması, C, FORTRAN, PL/I, Pascal, COBOL, Ada gibi birçok dil tarafından desteklenmektedir.</a:t>
            </a:r>
          </a:p>
          <a:p>
            <a:pPr lvl="1"/>
            <a:endParaRPr lang="tr-TR" sz="2800" dirty="0"/>
          </a:p>
        </p:txBody>
      </p:sp>
      <p:graphicFrame>
        <p:nvGraphicFramePr>
          <p:cNvPr id="1026" name="Object 2"/>
          <p:cNvGraphicFramePr>
            <a:graphicFrameLocks noChangeAspect="1"/>
          </p:cNvGraphicFramePr>
          <p:nvPr/>
        </p:nvGraphicFramePr>
        <p:xfrm>
          <a:off x="5257800" y="1954213"/>
          <a:ext cx="2421677" cy="2084387"/>
        </p:xfrm>
        <a:graphic>
          <a:graphicData uri="http://schemas.openxmlformats.org/presentationml/2006/ole">
            <p:oleObj spid="_x0000_s1026" name="Bit Eşlem Resmi" r:id="rId3" imgW="1514686" imgH="2000000" progId="PBrush">
              <p:embed/>
            </p:oleObj>
          </a:graphicData>
        </a:graphic>
      </p:graphicFrame>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77</a:t>
            </a:fld>
            <a:endParaRPr lang="en-US" dirty="0"/>
          </a:p>
        </p:txBody>
      </p:sp>
    </p:spTree>
    <p:extLst>
      <p:ext uri="{BB962C8B-B14F-4D97-AF65-F5344CB8AC3E}">
        <p14:creationId xmlns:p14="http://schemas.microsoft.com/office/powerpoint/2010/main" xmlns="" val="45251124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52400" y="1295400"/>
            <a:ext cx="5257800" cy="457200"/>
          </a:xfrm>
        </p:spPr>
        <p:txBody>
          <a:bodyPr/>
          <a:lstStyle/>
          <a:p>
            <a:r>
              <a:rPr lang="tr-TR" sz="2800" dirty="0" err="1" smtClean="0">
                <a:solidFill>
                  <a:srgbClr val="C00000"/>
                </a:solidFill>
              </a:rPr>
              <a:t>C’de</a:t>
            </a:r>
            <a:r>
              <a:rPr lang="tr-TR" sz="2800" dirty="0" smtClean="0">
                <a:solidFill>
                  <a:srgbClr val="C00000"/>
                </a:solidFill>
              </a:rPr>
              <a:t> OBEB (</a:t>
            </a:r>
            <a:r>
              <a:rPr lang="tr-TR" sz="2800" dirty="0" err="1" smtClean="0">
                <a:solidFill>
                  <a:srgbClr val="C00000"/>
                </a:solidFill>
              </a:rPr>
              <a:t>Öklit</a:t>
            </a:r>
            <a:r>
              <a:rPr lang="tr-TR" sz="2800" dirty="0" smtClean="0">
                <a:solidFill>
                  <a:srgbClr val="C00000"/>
                </a:solidFill>
              </a:rPr>
              <a:t>) Algoritması</a:t>
            </a:r>
            <a:endParaRPr lang="tr-TR" sz="2800" dirty="0">
              <a:solidFill>
                <a:srgbClr val="C00000"/>
              </a:solidFill>
            </a:endParaRPr>
          </a:p>
        </p:txBody>
      </p:sp>
      <p:sp>
        <p:nvSpPr>
          <p:cNvPr id="6" name="Rectangle 4"/>
          <p:cNvSpPr>
            <a:spLocks noChangeArrowheads="1"/>
          </p:cNvSpPr>
          <p:nvPr/>
        </p:nvSpPr>
        <p:spPr bwMode="auto">
          <a:xfrm>
            <a:off x="228600" y="1828800"/>
            <a:ext cx="3962400" cy="37338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marL="342900" indent="-342900">
              <a:spcBef>
                <a:spcPct val="20000"/>
              </a:spcBef>
            </a:pPr>
            <a:r>
              <a:rPr lang="en-US" sz="2800" dirty="0">
                <a:latin typeface="Tw Cen MT" pitchFamily="34" charset="0"/>
              </a:rPr>
              <a:t>#include &lt;</a:t>
            </a:r>
            <a:r>
              <a:rPr lang="en-US" sz="2800" dirty="0" err="1">
                <a:latin typeface="Tw Cen MT" pitchFamily="34" charset="0"/>
              </a:rPr>
              <a:t>stdio.h</a:t>
            </a:r>
            <a:r>
              <a:rPr lang="en-US" sz="2800" dirty="0">
                <a:latin typeface="Tw Cen MT" pitchFamily="34" charset="0"/>
              </a:rPr>
              <a:t>&gt;</a:t>
            </a:r>
          </a:p>
          <a:p>
            <a:pPr marL="342900" indent="-342900">
              <a:spcBef>
                <a:spcPct val="20000"/>
              </a:spcBef>
            </a:pPr>
            <a:r>
              <a:rPr lang="en-US" sz="2800" dirty="0" err="1">
                <a:latin typeface="Tw Cen MT" pitchFamily="34" charset="0"/>
              </a:rPr>
              <a:t>int</a:t>
            </a:r>
            <a:r>
              <a:rPr lang="en-US" sz="2800" dirty="0">
                <a:latin typeface="Tw Cen MT" pitchFamily="34" charset="0"/>
              </a:rPr>
              <a:t> </a:t>
            </a:r>
            <a:r>
              <a:rPr lang="en-US" sz="2800" dirty="0" err="1">
                <a:latin typeface="Tw Cen MT" pitchFamily="34" charset="0"/>
              </a:rPr>
              <a:t>gcd</a:t>
            </a:r>
            <a:r>
              <a:rPr lang="en-US" sz="2800" dirty="0">
                <a:latin typeface="Tw Cen MT" pitchFamily="34" charset="0"/>
              </a:rPr>
              <a:t>(</a:t>
            </a:r>
            <a:r>
              <a:rPr lang="en-US" sz="2800" dirty="0" err="1">
                <a:latin typeface="Tw Cen MT" pitchFamily="34" charset="0"/>
              </a:rPr>
              <a:t>int</a:t>
            </a:r>
            <a:r>
              <a:rPr lang="en-US" sz="2800" dirty="0">
                <a:latin typeface="Tw Cen MT" pitchFamily="34" charset="0"/>
              </a:rPr>
              <a:t> a, </a:t>
            </a:r>
            <a:r>
              <a:rPr lang="en-US" sz="2800" dirty="0" err="1">
                <a:latin typeface="Tw Cen MT" pitchFamily="34" charset="0"/>
              </a:rPr>
              <a:t>int</a:t>
            </a:r>
            <a:r>
              <a:rPr lang="en-US" sz="2800" dirty="0">
                <a:latin typeface="Tw Cen MT" pitchFamily="34" charset="0"/>
              </a:rPr>
              <a:t> b) {</a:t>
            </a:r>
          </a:p>
          <a:p>
            <a:pPr marL="342900" indent="-342900">
              <a:spcBef>
                <a:spcPct val="20000"/>
              </a:spcBef>
            </a:pPr>
            <a:r>
              <a:rPr lang="en-US" sz="2800" dirty="0">
                <a:latin typeface="Tw Cen MT" pitchFamily="34" charset="0"/>
              </a:rPr>
              <a:t>    while (a != b) {</a:t>
            </a:r>
          </a:p>
          <a:p>
            <a:pPr marL="342900" indent="-342900">
              <a:spcBef>
                <a:spcPct val="20000"/>
              </a:spcBef>
            </a:pPr>
            <a:r>
              <a:rPr lang="en-US" sz="2800" dirty="0">
                <a:latin typeface="Tw Cen MT" pitchFamily="34" charset="0"/>
              </a:rPr>
              <a:t>        if (a &gt; b) a = </a:t>
            </a:r>
            <a:r>
              <a:rPr lang="en-US" sz="2800" dirty="0" err="1">
                <a:latin typeface="Tw Cen MT" pitchFamily="34" charset="0"/>
              </a:rPr>
              <a:t>a</a:t>
            </a:r>
            <a:r>
              <a:rPr lang="en-US" sz="2800" dirty="0">
                <a:latin typeface="Tw Cen MT" pitchFamily="34" charset="0"/>
              </a:rPr>
              <a:t> - b;</a:t>
            </a:r>
          </a:p>
          <a:p>
            <a:pPr marL="342900" indent="-342900">
              <a:spcBef>
                <a:spcPct val="20000"/>
              </a:spcBef>
            </a:pPr>
            <a:r>
              <a:rPr lang="en-US" sz="2800" dirty="0">
                <a:latin typeface="Tw Cen MT" pitchFamily="34" charset="0"/>
              </a:rPr>
              <a:t>        else b = </a:t>
            </a:r>
            <a:r>
              <a:rPr lang="en-US" sz="2800" dirty="0" err="1">
                <a:latin typeface="Tw Cen MT" pitchFamily="34" charset="0"/>
              </a:rPr>
              <a:t>b</a:t>
            </a:r>
            <a:r>
              <a:rPr lang="en-US" sz="2800" dirty="0">
                <a:latin typeface="Tw Cen MT" pitchFamily="34" charset="0"/>
              </a:rPr>
              <a:t> - a;</a:t>
            </a:r>
          </a:p>
          <a:p>
            <a:pPr marL="342900" indent="-342900">
              <a:spcBef>
                <a:spcPct val="20000"/>
              </a:spcBef>
            </a:pPr>
            <a:r>
              <a:rPr lang="en-US" sz="2800" dirty="0">
                <a:latin typeface="Tw Cen MT" pitchFamily="34" charset="0"/>
              </a:rPr>
              <a:t>    }</a:t>
            </a:r>
          </a:p>
          <a:p>
            <a:pPr marL="342900" indent="-342900">
              <a:spcBef>
                <a:spcPct val="20000"/>
              </a:spcBef>
            </a:pPr>
            <a:r>
              <a:rPr lang="en-US" sz="2800" dirty="0">
                <a:latin typeface="Tw Cen MT" pitchFamily="34" charset="0"/>
              </a:rPr>
              <a:t>    return a;</a:t>
            </a:r>
          </a:p>
          <a:p>
            <a:pPr marL="342900" indent="-342900">
              <a:spcBef>
                <a:spcPct val="20000"/>
              </a:spcBef>
            </a:pPr>
            <a:r>
              <a:rPr lang="en-US" sz="2800" dirty="0">
                <a:latin typeface="Tw Cen MT" pitchFamily="34" charset="0"/>
              </a:rPr>
              <a:t>}</a:t>
            </a:r>
          </a:p>
        </p:txBody>
      </p:sp>
      <p:sp>
        <p:nvSpPr>
          <p:cNvPr id="7" name="Başlık 1"/>
          <p:cNvSpPr txBox="1">
            <a:spLocks/>
          </p:cNvSpPr>
          <p:nvPr/>
        </p:nvSpPr>
        <p:spPr bwMode="auto">
          <a:xfrm>
            <a:off x="609600" y="381000"/>
            <a:ext cx="8153400" cy="1143000"/>
          </a:xfrm>
          <a:prstGeom prst="rect">
            <a:avLst/>
          </a:prstGeom>
          <a:noFill/>
          <a:ln w="25400" cap="flat" cmpd="sng" algn="ctr">
            <a:noFill/>
            <a:prstDash val="solid"/>
            <a:miter lim="800000"/>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sz="2800" b="1" i="0" u="none" strike="noStrike" kern="0" cap="none" spc="0" normalizeH="0" baseline="0" noProof="0" smtClean="0">
                <a:ln>
                  <a:noFill/>
                </a:ln>
                <a:solidFill>
                  <a:srgbClr val="C00000"/>
                </a:solidFill>
                <a:effectLst/>
                <a:uLnTx/>
                <a:uFillTx/>
                <a:latin typeface="+mn-lt"/>
                <a:ea typeface="+mn-ea"/>
                <a:cs typeface="+mn-cs"/>
              </a:rPr>
              <a:t>Programlama Paradigmaları</a:t>
            </a:r>
            <a:endParaRPr kumimoji="0" lang="tr-TR" sz="2800" b="1" i="0" u="none" strike="noStrike" kern="0" cap="none" spc="0" normalizeH="0" baseline="0" noProof="0" dirty="0">
              <a:ln>
                <a:noFill/>
              </a:ln>
              <a:solidFill>
                <a:srgbClr val="C00000"/>
              </a:solidFill>
              <a:effectLst/>
              <a:uLnTx/>
              <a:uFillTx/>
              <a:latin typeface="+mn-lt"/>
              <a:ea typeface="+mn-ea"/>
              <a:cs typeface="+mn-cs"/>
            </a:endParaRPr>
          </a:p>
        </p:txBody>
      </p:sp>
      <p:sp>
        <p:nvSpPr>
          <p:cNvPr id="8" name="7 Metin kutusu"/>
          <p:cNvSpPr txBox="1"/>
          <p:nvPr/>
        </p:nvSpPr>
        <p:spPr>
          <a:xfrm>
            <a:off x="4876800" y="1828800"/>
            <a:ext cx="4267200" cy="1615827"/>
          </a:xfrm>
          <a:prstGeom prst="rect">
            <a:avLst/>
          </a:prstGeom>
          <a:noFill/>
        </p:spPr>
        <p:txBody>
          <a:bodyPr wrap="square" rtlCol="0">
            <a:spAutoFit/>
          </a:bodyPr>
          <a:lstStyle/>
          <a:p>
            <a:r>
              <a:rPr lang="tr-TR" dirty="0" smtClean="0"/>
              <a:t>Algoritma, 2000 yıl önce </a:t>
            </a:r>
            <a:r>
              <a:rPr lang="tr-TR" dirty="0" err="1" smtClean="0"/>
              <a:t>Euclid</a:t>
            </a:r>
            <a:r>
              <a:rPr lang="tr-TR" dirty="0" smtClean="0"/>
              <a:t> tarafından keşfedilmiştir</a:t>
            </a:r>
          </a:p>
          <a:p>
            <a:r>
              <a:rPr lang="es-ES" i="1" dirty="0" smtClean="0">
                <a:solidFill>
                  <a:srgbClr val="FF0000"/>
                </a:solidFill>
              </a:rPr>
              <a:t>a ve </a:t>
            </a:r>
            <a:r>
              <a:rPr lang="es-ES" i="1" dirty="0" err="1" smtClean="0">
                <a:solidFill>
                  <a:srgbClr val="FF0000"/>
                </a:solidFill>
              </a:rPr>
              <a:t>b'nin</a:t>
            </a:r>
            <a:r>
              <a:rPr lang="es-ES" i="1" dirty="0" smtClean="0">
                <a:solidFill>
                  <a:srgbClr val="FF0000"/>
                </a:solidFill>
              </a:rPr>
              <a:t> </a:t>
            </a:r>
            <a:r>
              <a:rPr lang="es-ES" i="1" dirty="0" err="1" smtClean="0">
                <a:solidFill>
                  <a:srgbClr val="FF0000"/>
                </a:solidFill>
              </a:rPr>
              <a:t>OBEB'i</a:t>
            </a:r>
            <a:r>
              <a:rPr lang="es-ES" i="1" dirty="0" smtClean="0">
                <a:solidFill>
                  <a:srgbClr val="FF0000"/>
                </a:solidFill>
              </a:rPr>
              <a:t>, b ve </a:t>
            </a:r>
            <a:r>
              <a:rPr lang="es-ES" i="1" dirty="0" err="1" smtClean="0">
                <a:solidFill>
                  <a:srgbClr val="FF0000"/>
                </a:solidFill>
              </a:rPr>
              <a:t>a'nın</a:t>
            </a:r>
            <a:r>
              <a:rPr lang="es-ES" i="1" dirty="0" smtClean="0">
                <a:solidFill>
                  <a:srgbClr val="FF0000"/>
                </a:solidFill>
              </a:rPr>
              <a:t> </a:t>
            </a:r>
            <a:r>
              <a:rPr lang="es-ES" i="1" dirty="0" err="1" smtClean="0">
                <a:solidFill>
                  <a:srgbClr val="FF0000"/>
                </a:solidFill>
              </a:rPr>
              <a:t>b'ye</a:t>
            </a:r>
            <a:endParaRPr lang="es-ES" i="1" dirty="0" smtClean="0">
              <a:solidFill>
                <a:srgbClr val="FF0000"/>
              </a:solidFill>
            </a:endParaRPr>
          </a:p>
          <a:p>
            <a:r>
              <a:rPr lang="tr-TR" i="1" dirty="0" smtClean="0">
                <a:solidFill>
                  <a:srgbClr val="FF0000"/>
                </a:solidFill>
              </a:rPr>
              <a:t>bölümünden kalan sayının </a:t>
            </a:r>
            <a:r>
              <a:rPr lang="tr-TR" i="1" dirty="0" err="1" smtClean="0">
                <a:solidFill>
                  <a:srgbClr val="FF0000"/>
                </a:solidFill>
              </a:rPr>
              <a:t>OBEB'iyle</a:t>
            </a:r>
            <a:endParaRPr lang="tr-TR" i="1" dirty="0" smtClean="0">
              <a:solidFill>
                <a:srgbClr val="FF0000"/>
              </a:solidFill>
            </a:endParaRPr>
          </a:p>
          <a:p>
            <a:r>
              <a:rPr lang="tr-TR" i="1" dirty="0" smtClean="0">
                <a:solidFill>
                  <a:srgbClr val="FF0000"/>
                </a:solidFill>
              </a:rPr>
              <a:t>aynıdır</a:t>
            </a:r>
            <a:endParaRPr lang="tr-TR" dirty="0">
              <a:solidFill>
                <a:srgbClr val="FF0000"/>
              </a:solidFill>
            </a:endParaRPr>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lum bright="-10000" contrast="10000"/>
          </a:blip>
          <a:srcRect/>
          <a:stretch>
            <a:fillRect/>
          </a:stretch>
        </p:blipFill>
        <p:spPr bwMode="auto">
          <a:xfrm>
            <a:off x="5181600" y="3429000"/>
            <a:ext cx="3352800" cy="3366626"/>
          </a:xfrm>
          <a:prstGeom prst="rect">
            <a:avLst/>
          </a:prstGeom>
          <a:noFill/>
          <a:ln w="9525">
            <a:noFill/>
            <a:miter lim="800000"/>
            <a:headEnd/>
            <a:tailEnd/>
          </a:ln>
          <a:effectLst/>
        </p:spPr>
      </p:pic>
      <p:sp>
        <p:nvSpPr>
          <p:cNvPr id="9" name="8 Slayt Numarası Yer Tutucusu"/>
          <p:cNvSpPr>
            <a:spLocks noGrp="1"/>
          </p:cNvSpPr>
          <p:nvPr>
            <p:ph type="sldNum" sz="quarter" idx="11"/>
          </p:nvPr>
        </p:nvSpPr>
        <p:spPr/>
        <p:txBody>
          <a:bodyPr/>
          <a:lstStyle/>
          <a:p>
            <a:pPr>
              <a:defRPr/>
            </a:pPr>
            <a:fld id="{617D8655-7DB7-43A0-B0D9-9A74AB1E468F}" type="slidenum">
              <a:rPr lang="en-US" smtClean="0"/>
              <a:pPr>
                <a:defRPr/>
              </a:pPr>
              <a:t>78</a:t>
            </a:fld>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http://www.csc.liv.ac.uk/~grant/Teaching/COMP205/wiringDiag.gif89"/>
          <p:cNvPicPr>
            <a:picLocks noChangeAspect="1" noChangeArrowheads="1"/>
          </p:cNvPicPr>
          <p:nvPr/>
        </p:nvPicPr>
        <p:blipFill>
          <a:blip r:embed="rId2"/>
          <a:srcRect/>
          <a:stretch>
            <a:fillRect/>
          </a:stretch>
        </p:blipFill>
        <p:spPr bwMode="auto">
          <a:xfrm>
            <a:off x="2209800" y="2057400"/>
            <a:ext cx="4867275" cy="3629025"/>
          </a:xfrm>
          <a:prstGeom prst="rect">
            <a:avLst/>
          </a:prstGeom>
          <a:noFill/>
        </p:spPr>
      </p:pic>
      <p:sp>
        <p:nvSpPr>
          <p:cNvPr id="7" name="Başlık 1"/>
          <p:cNvSpPr>
            <a:spLocks noGrp="1"/>
          </p:cNvSpPr>
          <p:nvPr>
            <p:ph type="title"/>
          </p:nvPr>
        </p:nvSpPr>
        <p:spPr>
          <a:xfrm>
            <a:off x="609600" y="381000"/>
            <a:ext cx="8153400" cy="1143000"/>
          </a:xfrm>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p>
        </p:txBody>
      </p:sp>
      <p:sp>
        <p:nvSpPr>
          <p:cNvPr id="8" name="7 Dikdörtgen"/>
          <p:cNvSpPr/>
          <p:nvPr/>
        </p:nvSpPr>
        <p:spPr>
          <a:xfrm>
            <a:off x="2133600" y="5943600"/>
            <a:ext cx="5334000" cy="327782"/>
          </a:xfrm>
          <a:prstGeom prst="rect">
            <a:avLst/>
          </a:prstGeom>
        </p:spPr>
        <p:txBody>
          <a:bodyPr wrap="square">
            <a:spAutoFit/>
          </a:bodyPr>
          <a:lstStyle/>
          <a:p>
            <a:r>
              <a:rPr lang="tr-TR" b="1" dirty="0" err="1" smtClean="0">
                <a:solidFill>
                  <a:schemeClr val="tx1">
                    <a:lumMod val="75000"/>
                    <a:lumOff val="25000"/>
                  </a:schemeClr>
                </a:solidFill>
              </a:rPr>
              <a:t>Imperative</a:t>
            </a:r>
            <a:r>
              <a:rPr lang="tr-TR" b="1" dirty="0" smtClean="0">
                <a:solidFill>
                  <a:schemeClr val="tx1">
                    <a:lumMod val="75000"/>
                    <a:lumOff val="25000"/>
                  </a:schemeClr>
                </a:solidFill>
              </a:rPr>
              <a:t> (Zorunlu, Komut merkezli) Diller</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04800" y="152400"/>
            <a:ext cx="8839200" cy="1143000"/>
          </a:xfrm>
        </p:spPr>
        <p:txBody>
          <a:bodyPr/>
          <a:lstStyle/>
          <a:p>
            <a:pPr marL="342900" indent="-342900" algn="ctr" eaLnBrk="1" hangingPunct="1">
              <a:spcBef>
                <a:spcPct val="20000"/>
              </a:spcBef>
              <a:defRPr/>
            </a:pPr>
            <a:r>
              <a:rPr lang="tr-TR" sz="2800" b="1" dirty="0" smtClean="0">
                <a:solidFill>
                  <a:srgbClr val="C00000"/>
                </a:solidFill>
                <a:ea typeface="+mn-ea"/>
                <a:cs typeface="+mn-cs"/>
              </a:rPr>
              <a:t>Uygun dilleri seçebilme bilincinin geliştirilmesi</a:t>
            </a:r>
            <a:r>
              <a:rPr lang="en-US" sz="2800" dirty="0" smtClean="0">
                <a:solidFill>
                  <a:srgbClr val="C00000"/>
                </a:solidFill>
                <a:ea typeface="+mn-ea"/>
                <a:cs typeface="+mn-cs"/>
              </a:rPr>
              <a:t/>
            </a:r>
            <a:br>
              <a:rPr lang="en-US" sz="2800" dirty="0" smtClean="0">
                <a:solidFill>
                  <a:srgbClr val="C00000"/>
                </a:solidFill>
                <a:ea typeface="+mn-ea"/>
                <a:cs typeface="+mn-cs"/>
              </a:rPr>
            </a:br>
            <a:endParaRPr lang="tr-TR" dirty="0" smtClean="0">
              <a:solidFill>
                <a:srgbClr val="C00000"/>
              </a:solidFill>
            </a:endParaRPr>
          </a:p>
        </p:txBody>
      </p:sp>
      <p:sp>
        <p:nvSpPr>
          <p:cNvPr id="10243" name="İçerik Yer Tutucusu 2"/>
          <p:cNvSpPr>
            <a:spLocks noGrp="1"/>
          </p:cNvSpPr>
          <p:nvPr>
            <p:ph idx="1"/>
          </p:nvPr>
        </p:nvSpPr>
        <p:spPr/>
        <p:txBody>
          <a:bodyPr/>
          <a:lstStyle/>
          <a:p>
            <a:pPr eaLnBrk="1" hangingPunct="1"/>
            <a:r>
              <a:rPr lang="tr-TR" smtClean="0"/>
              <a:t>Bir programcının öğrendiği programlama dilinin ömrü çok uzun olmayabilir.</a:t>
            </a:r>
          </a:p>
          <a:p>
            <a:pPr eaLnBrk="1" hangingPunct="1"/>
            <a:r>
              <a:rPr lang="tr-TR" smtClean="0"/>
              <a:t>Veya öğrendiği dillere eklenen yeni özellikleri bilmeyebilir.</a:t>
            </a:r>
          </a:p>
          <a:p>
            <a:pPr eaLnBrk="1" hangingPunct="1"/>
            <a:r>
              <a:rPr lang="tr-TR" smtClean="0"/>
              <a:t>Bu programcıya yeni bir proje verildiğinde en uygun dili seçmek yerine, bildiği dili tercih etmesi beklenir. Bu programcı diğer programlama dillerinin özelliklerini ve kavramlarını bildiği takdirde daha verimli projeler gerçekleştirecektir.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p>
        </p:txBody>
      </p:sp>
      <p:sp>
        <p:nvSpPr>
          <p:cNvPr id="3" name="İçerik Yer Tutucusu 2"/>
          <p:cNvSpPr>
            <a:spLocks noGrp="1"/>
          </p:cNvSpPr>
          <p:nvPr>
            <p:ph sz="quarter" idx="1"/>
          </p:nvPr>
        </p:nvSpPr>
        <p:spPr>
          <a:xfrm>
            <a:off x="609600" y="1295400"/>
            <a:ext cx="8153400" cy="4572000"/>
          </a:xfrm>
        </p:spPr>
        <p:txBody>
          <a:bodyPr>
            <a:normAutofit/>
          </a:bodyPr>
          <a:lstStyle/>
          <a:p>
            <a:r>
              <a:rPr lang="tr-TR" sz="2400" b="1" dirty="0" smtClean="0"/>
              <a:t>Nesneye </a:t>
            </a:r>
            <a:r>
              <a:rPr lang="tr-TR" sz="2400" b="1" dirty="0"/>
              <a:t>Yönelik Paradigmayı Destekleyen Diller</a:t>
            </a:r>
          </a:p>
          <a:p>
            <a:pPr lvl="1"/>
            <a:r>
              <a:rPr lang="tr-TR" sz="2100" dirty="0"/>
              <a:t>Bu diller nesnelerin sınıflandırılması esasına dayanır. </a:t>
            </a:r>
          </a:p>
          <a:p>
            <a:pPr lvl="1"/>
            <a:r>
              <a:rPr lang="tr-TR" sz="2100" dirty="0" smtClean="0"/>
              <a:t>Birbirini </a:t>
            </a:r>
            <a:r>
              <a:rPr lang="tr-TR" sz="2100" dirty="0"/>
              <a:t>etkileyen nesnelerden oluşmuş </a:t>
            </a:r>
            <a:r>
              <a:rPr lang="tr-TR" sz="2100" dirty="0" smtClean="0"/>
              <a:t>diller olarak </a:t>
            </a:r>
            <a:r>
              <a:rPr lang="tr-TR" sz="2100" dirty="0"/>
              <a:t>tanımlanabilir. Nesne, belli bir </a:t>
            </a:r>
            <a:r>
              <a:rPr lang="tr-TR" sz="2100" dirty="0" smtClean="0"/>
              <a:t>durumda paylaşılan </a:t>
            </a:r>
            <a:r>
              <a:rPr lang="tr-TR" sz="2100" dirty="0"/>
              <a:t>işlemlerin bir topluluğudur. </a:t>
            </a:r>
            <a:r>
              <a:rPr lang="tr-TR" sz="2100" dirty="0" smtClean="0"/>
              <a:t>Veriler, fonksiyon </a:t>
            </a:r>
            <a:r>
              <a:rPr lang="tr-TR" sz="2100" dirty="0"/>
              <a:t>ve prosedürler tek bir </a:t>
            </a:r>
            <a:r>
              <a:rPr lang="tr-TR" sz="2100" dirty="0" smtClean="0"/>
              <a:t>nesnede tutulabilir</a:t>
            </a:r>
            <a:r>
              <a:rPr lang="tr-TR" sz="2100" dirty="0"/>
              <a:t>. Nesne temelli yaklaşımı </a:t>
            </a:r>
            <a:r>
              <a:rPr lang="tr-TR" sz="2100" dirty="0" smtClean="0"/>
              <a:t>kullanan dillere </a:t>
            </a:r>
            <a:r>
              <a:rPr lang="tr-TR" sz="2100" dirty="0"/>
              <a:t>örnek olarak </a:t>
            </a:r>
            <a:r>
              <a:rPr lang="tr-TR" sz="2100" dirty="0" err="1" smtClean="0"/>
              <a:t>Simula</a:t>
            </a:r>
            <a:r>
              <a:rPr lang="tr-TR" sz="2100" dirty="0"/>
              <a:t>, </a:t>
            </a:r>
            <a:r>
              <a:rPr lang="tr-TR" sz="2100" dirty="0" err="1"/>
              <a:t>Smalltalk</a:t>
            </a:r>
            <a:r>
              <a:rPr lang="tr-TR" sz="2100" dirty="0"/>
              <a:t>, C++, </a:t>
            </a:r>
            <a:r>
              <a:rPr lang="tr-TR" sz="2100" dirty="0" smtClean="0"/>
              <a:t>Java ve </a:t>
            </a:r>
            <a:r>
              <a:rPr lang="tr-TR" sz="2100" dirty="0"/>
              <a:t>C# gibi diller verilebilir.</a:t>
            </a:r>
            <a:endParaRPr lang="tr-TR" sz="2800" dirty="0"/>
          </a:p>
        </p:txBody>
      </p:sp>
      <p:pic>
        <p:nvPicPr>
          <p:cNvPr id="2050" name="Picture 2"/>
          <p:cNvPicPr>
            <a:picLocks noChangeAspect="1" noChangeArrowheads="1"/>
          </p:cNvPicPr>
          <p:nvPr/>
        </p:nvPicPr>
        <p:blipFill>
          <a:blip r:embed="rId2" cstate="print">
            <a:clrChange>
              <a:clrFrom>
                <a:srgbClr val="FFFFFF"/>
              </a:clrFrom>
              <a:clrTo>
                <a:srgbClr val="FFFFFF">
                  <a:alpha val="0"/>
                </a:srgbClr>
              </a:clrTo>
            </a:clrChange>
            <a:lum bright="-20000" contrast="40000"/>
            <a:extLst>
              <a:ext uri="{28A0092B-C50C-407E-A947-70E740481C1C}">
                <a14:useLocalDpi xmlns:a14="http://schemas.microsoft.com/office/drawing/2010/main" xmlns="" val="0"/>
              </a:ext>
            </a:extLst>
          </a:blip>
          <a:srcRect/>
          <a:stretch>
            <a:fillRect/>
          </a:stretch>
        </p:blipFill>
        <p:spPr bwMode="auto">
          <a:xfrm>
            <a:off x="0" y="3992458"/>
            <a:ext cx="3733800" cy="27131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clrChange>
              <a:clrFrom>
                <a:srgbClr val="F8F5E0"/>
              </a:clrFrom>
              <a:clrTo>
                <a:srgbClr val="F8F5E0">
                  <a:alpha val="0"/>
                </a:srgbClr>
              </a:clrTo>
            </a:clrChange>
            <a:extLst>
              <a:ext uri="{28A0092B-C50C-407E-A947-70E740481C1C}">
                <a14:useLocalDpi xmlns="" xmlns:a14="http://schemas.microsoft.com/office/drawing/2010/main" val="0"/>
              </a:ext>
            </a:extLst>
          </a:blip>
          <a:srcRect/>
          <a:stretch>
            <a:fillRect/>
          </a:stretch>
        </p:blipFill>
        <p:spPr bwMode="auto">
          <a:xfrm>
            <a:off x="3719508" y="4114801"/>
            <a:ext cx="5090802" cy="259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1"/>
          </p:nvPr>
        </p:nvSpPr>
        <p:spPr/>
        <p:txBody>
          <a:bodyPr/>
          <a:lstStyle/>
          <a:p>
            <a:pPr>
              <a:defRPr/>
            </a:pPr>
            <a:fld id="{617D8655-7DB7-43A0-B0D9-9A74AB1E468F}" type="slidenum">
              <a:rPr lang="en-US" smtClean="0"/>
              <a:pPr>
                <a:defRPr/>
              </a:pPr>
              <a:t>80</a:t>
            </a:fld>
            <a:endParaRPr lang="en-US" dirty="0"/>
          </a:p>
        </p:txBody>
      </p:sp>
    </p:spTree>
    <p:extLst>
      <p:ext uri="{BB962C8B-B14F-4D97-AF65-F5344CB8AC3E}">
        <p14:creationId xmlns:p14="http://schemas.microsoft.com/office/powerpoint/2010/main" xmlns="" val="21160769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p>
        </p:txBody>
      </p:sp>
      <p:sp>
        <p:nvSpPr>
          <p:cNvPr id="3" name="İçerik Yer Tutucusu 2"/>
          <p:cNvSpPr>
            <a:spLocks noGrp="1"/>
          </p:cNvSpPr>
          <p:nvPr>
            <p:ph sz="quarter" idx="1"/>
          </p:nvPr>
        </p:nvSpPr>
        <p:spPr>
          <a:xfrm>
            <a:off x="609600" y="1371600"/>
            <a:ext cx="8153400" cy="4572000"/>
          </a:xfrm>
        </p:spPr>
        <p:txBody>
          <a:bodyPr>
            <a:normAutofit/>
          </a:bodyPr>
          <a:lstStyle/>
          <a:p>
            <a:r>
              <a:rPr lang="tr-TR" sz="2400" b="1" dirty="0" smtClean="0"/>
              <a:t>Fonksiyonel Paradigmayı </a:t>
            </a:r>
            <a:r>
              <a:rPr lang="tr-TR" sz="2400" b="1" dirty="0"/>
              <a:t>Destekleyen Diller</a:t>
            </a:r>
          </a:p>
          <a:p>
            <a:pPr lvl="1"/>
            <a:r>
              <a:rPr lang="tr-TR" dirty="0" smtClean="0"/>
              <a:t>Burada bilgisayara bir işlemi nasıl yapacağı bildirilir. Veriler ve sonucu elde etmek için </a:t>
            </a:r>
            <a:r>
              <a:rPr lang="tr-TR" i="1" dirty="0" smtClean="0">
                <a:solidFill>
                  <a:srgbClr val="FF0000"/>
                </a:solidFill>
              </a:rPr>
              <a:t>veriye uygulanacak fonksiyonel dönüşümler</a:t>
            </a:r>
            <a:r>
              <a:rPr lang="tr-TR" dirty="0" smtClean="0"/>
              <a:t>, paradigmanın temelini oluşturur.</a:t>
            </a:r>
            <a:endParaRPr lang="tr-TR" b="1" dirty="0" smtClean="0"/>
          </a:p>
          <a:p>
            <a:pPr lvl="1"/>
            <a:r>
              <a:rPr lang="tr-TR" sz="2400" dirty="0" smtClean="0"/>
              <a:t>Sadece </a:t>
            </a:r>
            <a:r>
              <a:rPr lang="tr-TR" sz="2400" dirty="0"/>
              <a:t>fonksiyonlar üzerine kurulmuş bir modeldir. Fonksiyonlar bir çok değer alır ve geriye sadece bir değer döndürürler. Fonksiyonlar başka fonksiyonları </a:t>
            </a:r>
            <a:r>
              <a:rPr lang="tr-TR" sz="2400" dirty="0" smtClean="0"/>
              <a:t>çağırır ya da </a:t>
            </a:r>
            <a:r>
              <a:rPr lang="tr-TR" sz="2400" dirty="0"/>
              <a:t>başka fonksiyonun parametresi olur</a:t>
            </a:r>
            <a:r>
              <a:rPr lang="tr-TR" sz="2400" dirty="0" smtClean="0"/>
              <a:t>.</a:t>
            </a:r>
          </a:p>
          <a:p>
            <a:pPr lvl="1"/>
            <a:endParaRPr lang="tr-TR" sz="2100"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5257800"/>
            <a:ext cx="6831345" cy="15735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81</a:t>
            </a:fld>
            <a:endParaRPr lang="en-US" dirty="0"/>
          </a:p>
        </p:txBody>
      </p:sp>
    </p:spTree>
    <p:extLst>
      <p:ext uri="{BB962C8B-B14F-4D97-AF65-F5344CB8AC3E}">
        <p14:creationId xmlns:p14="http://schemas.microsoft.com/office/powerpoint/2010/main" xmlns="" val="2298634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p>
        </p:txBody>
      </p:sp>
      <p:sp>
        <p:nvSpPr>
          <p:cNvPr id="3" name="İçerik Yer Tutucusu 2"/>
          <p:cNvSpPr>
            <a:spLocks noGrp="1"/>
          </p:cNvSpPr>
          <p:nvPr>
            <p:ph sz="quarter" idx="1"/>
          </p:nvPr>
        </p:nvSpPr>
        <p:spPr>
          <a:xfrm>
            <a:off x="609600" y="1219200"/>
            <a:ext cx="8153400" cy="4572000"/>
          </a:xfrm>
        </p:spPr>
        <p:txBody>
          <a:bodyPr>
            <a:normAutofit fontScale="92500" lnSpcReduction="10000"/>
          </a:bodyPr>
          <a:lstStyle/>
          <a:p>
            <a:r>
              <a:rPr lang="tr-TR" sz="2600" b="1" dirty="0" smtClean="0"/>
              <a:t>Fonksiyonel Paradigmayı </a:t>
            </a:r>
            <a:r>
              <a:rPr lang="tr-TR" sz="2600" b="1" dirty="0"/>
              <a:t>Destekleyen Diller</a:t>
            </a:r>
          </a:p>
          <a:p>
            <a:pPr lvl="1"/>
            <a:r>
              <a:rPr lang="tr-TR" sz="2500" dirty="0"/>
              <a:t>Bu dillerde, alt yordamlar, fonksiyonlar (prosedürler) kullanılarak program daha alt parçalara bölünür.</a:t>
            </a:r>
          </a:p>
          <a:p>
            <a:pPr lvl="1">
              <a:lnSpc>
                <a:spcPct val="90000"/>
              </a:lnSpc>
            </a:pPr>
            <a:r>
              <a:rPr lang="tr-TR" sz="2500" dirty="0"/>
              <a:t>İlk fonksiyonel dil </a:t>
            </a:r>
            <a:r>
              <a:rPr lang="tr-TR" sz="2500" dirty="0" err="1"/>
              <a:t>Lisp’dir</a:t>
            </a:r>
            <a:r>
              <a:rPr lang="tr-TR" sz="2500" dirty="0"/>
              <a:t>. </a:t>
            </a:r>
          </a:p>
          <a:p>
            <a:pPr lvl="1">
              <a:lnSpc>
                <a:spcPct val="90000"/>
              </a:lnSpc>
            </a:pPr>
            <a:r>
              <a:rPr lang="tr-TR" sz="2500" dirty="0" smtClean="0"/>
              <a:t>ML </a:t>
            </a:r>
            <a:r>
              <a:rPr lang="tr-TR" sz="2500" dirty="0"/>
              <a:t>ve HASKELL modern fonksiyonel dillerdir. Bu diller fonksiyonlara rasgele değerler gibi davranmaktadır  </a:t>
            </a:r>
          </a:p>
          <a:p>
            <a:pPr lvl="1">
              <a:lnSpc>
                <a:spcPct val="90000"/>
              </a:lnSpc>
            </a:pPr>
            <a:r>
              <a:rPr lang="tr-TR" sz="2500" dirty="0"/>
              <a:t>ML ile </a:t>
            </a:r>
            <a:r>
              <a:rPr lang="tr-TR" sz="2500" dirty="0" err="1" smtClean="0"/>
              <a:t>Lisp</a:t>
            </a:r>
            <a:r>
              <a:rPr lang="tr-TR" sz="2500" dirty="0" smtClean="0"/>
              <a:t> karışık </a:t>
            </a:r>
            <a:r>
              <a:rPr lang="tr-TR" sz="2500" dirty="0"/>
              <a:t>programlama dilleridir. Değişken ve atama  işlemlerini desteklemektedir. </a:t>
            </a:r>
          </a:p>
          <a:p>
            <a:pPr lvl="1">
              <a:lnSpc>
                <a:spcPct val="90000"/>
              </a:lnSpc>
            </a:pPr>
            <a:r>
              <a:rPr lang="tr-TR" sz="2500" dirty="0" err="1"/>
              <a:t>Haskell</a:t>
            </a:r>
            <a:r>
              <a:rPr lang="tr-TR" sz="2500" dirty="0"/>
              <a:t> ise tamamen saf fonksiyonel bir dildir. Değişken ve atama  işlemlerini desteklememektedir. </a:t>
            </a:r>
          </a:p>
          <a:p>
            <a:pPr lvl="1"/>
            <a:endParaRPr lang="tr-TR" sz="2100" dirty="0"/>
          </a:p>
        </p:txBody>
      </p:sp>
      <p:pic>
        <p:nvPicPr>
          <p:cNvPr id="96258" name="Picture 2"/>
          <p:cNvPicPr>
            <a:picLocks noChangeAspect="1" noChangeArrowheads="1"/>
          </p:cNvPicPr>
          <p:nvPr/>
        </p:nvPicPr>
        <p:blipFill>
          <a:blip r:embed="rId2"/>
          <a:srcRect/>
          <a:stretch>
            <a:fillRect/>
          </a:stretch>
        </p:blipFill>
        <p:spPr bwMode="auto">
          <a:xfrm>
            <a:off x="1676400" y="5410200"/>
            <a:ext cx="5600700" cy="1323975"/>
          </a:xfrm>
          <a:prstGeom prst="rect">
            <a:avLst/>
          </a:prstGeom>
          <a:ln>
            <a:noFill/>
          </a:ln>
          <a:effectLst>
            <a:outerShdw blurRad="292100" dist="139700" dir="2700000" algn="tl" rotWithShape="0">
              <a:srgbClr val="333333">
                <a:alpha val="65000"/>
              </a:srgbClr>
            </a:outerShdw>
          </a:effectLst>
        </p:spPr>
      </p:pic>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82</a:t>
            </a:fld>
            <a:endParaRPr lang="en-US" dirty="0"/>
          </a:p>
        </p:txBody>
      </p:sp>
    </p:spTree>
    <p:extLst>
      <p:ext uri="{BB962C8B-B14F-4D97-AF65-F5344CB8AC3E}">
        <p14:creationId xmlns:p14="http://schemas.microsoft.com/office/powerpoint/2010/main" xmlns="" val="314893822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p>
        </p:txBody>
      </p:sp>
      <p:sp>
        <p:nvSpPr>
          <p:cNvPr id="4" name="Rectangle 4"/>
          <p:cNvSpPr>
            <a:spLocks noChangeArrowheads="1"/>
          </p:cNvSpPr>
          <p:nvPr/>
        </p:nvSpPr>
        <p:spPr bwMode="auto">
          <a:xfrm>
            <a:off x="685800" y="2895600"/>
            <a:ext cx="8077200" cy="25146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marL="342900" indent="-342900">
              <a:spcBef>
                <a:spcPct val="20000"/>
              </a:spcBef>
            </a:pPr>
            <a:r>
              <a:rPr lang="en-US" sz="2800" dirty="0">
                <a:latin typeface="Tw Cen MT" pitchFamily="34" charset="0"/>
              </a:rPr>
              <a:t>(define gcd2            ; '</a:t>
            </a:r>
            <a:r>
              <a:rPr lang="en-US" sz="2800" dirty="0" err="1">
                <a:latin typeface="Tw Cen MT" pitchFamily="34" charset="0"/>
              </a:rPr>
              <a:t>gcd</a:t>
            </a:r>
            <a:r>
              <a:rPr lang="en-US" sz="2800" dirty="0">
                <a:latin typeface="Tw Cen MT" pitchFamily="34" charset="0"/>
              </a:rPr>
              <a:t>' </a:t>
            </a:r>
            <a:r>
              <a:rPr lang="en-US" sz="2800" dirty="0" smtClean="0">
                <a:latin typeface="Tw Cen MT" pitchFamily="34" charset="0"/>
              </a:rPr>
              <a:t>is</a:t>
            </a:r>
            <a:r>
              <a:rPr lang="tr-TR" sz="2800" dirty="0" smtClean="0">
                <a:latin typeface="Tw Cen MT" pitchFamily="34" charset="0"/>
              </a:rPr>
              <a:t> </a:t>
            </a:r>
            <a:r>
              <a:rPr lang="en-US" sz="2800" dirty="0" smtClean="0">
                <a:latin typeface="Tw Cen MT" pitchFamily="34" charset="0"/>
              </a:rPr>
              <a:t>built-in </a:t>
            </a:r>
            <a:r>
              <a:rPr lang="en-US" sz="2800" dirty="0">
                <a:latin typeface="Tw Cen MT" pitchFamily="34" charset="0"/>
              </a:rPr>
              <a:t>to R5RS</a:t>
            </a:r>
          </a:p>
          <a:p>
            <a:pPr marL="342900" indent="-342900">
              <a:spcBef>
                <a:spcPct val="20000"/>
              </a:spcBef>
            </a:pPr>
            <a:r>
              <a:rPr lang="en-US" sz="2800" dirty="0">
                <a:latin typeface="Tw Cen MT" pitchFamily="34" charset="0"/>
              </a:rPr>
              <a:t>  (lambda (a b) </a:t>
            </a:r>
          </a:p>
          <a:p>
            <a:pPr marL="342900" indent="-342900">
              <a:spcBef>
                <a:spcPct val="20000"/>
              </a:spcBef>
            </a:pPr>
            <a:r>
              <a:rPr lang="en-US" sz="2800" dirty="0">
                <a:latin typeface="Tw Cen MT" pitchFamily="34" charset="0"/>
              </a:rPr>
              <a:t>    (</a:t>
            </a:r>
            <a:r>
              <a:rPr lang="en-US" sz="2800" dirty="0" err="1">
                <a:latin typeface="Tw Cen MT" pitchFamily="34" charset="0"/>
              </a:rPr>
              <a:t>cond</a:t>
            </a:r>
            <a:r>
              <a:rPr lang="en-US" sz="2800" dirty="0">
                <a:latin typeface="Tw Cen MT" pitchFamily="34" charset="0"/>
              </a:rPr>
              <a:t> ((= a b) a) </a:t>
            </a:r>
          </a:p>
          <a:p>
            <a:pPr marL="342900" indent="-342900">
              <a:spcBef>
                <a:spcPct val="20000"/>
              </a:spcBef>
            </a:pPr>
            <a:r>
              <a:rPr lang="en-US" sz="2800" dirty="0">
                <a:latin typeface="Tw Cen MT" pitchFamily="34" charset="0"/>
              </a:rPr>
              <a:t>          ((&gt; a b) (gcd2 (- a b) b)) </a:t>
            </a:r>
          </a:p>
          <a:p>
            <a:pPr marL="342900" indent="-342900">
              <a:spcBef>
                <a:spcPct val="20000"/>
              </a:spcBef>
            </a:pPr>
            <a:r>
              <a:rPr lang="en-US" sz="2800" dirty="0">
                <a:latin typeface="Tw Cen MT" pitchFamily="34" charset="0"/>
              </a:rPr>
              <a:t>          (else (gcd2 (- b a) a))))) </a:t>
            </a:r>
          </a:p>
        </p:txBody>
      </p:sp>
      <p:sp>
        <p:nvSpPr>
          <p:cNvPr id="6" name="1 Başlık"/>
          <p:cNvSpPr txBox="1">
            <a:spLocks/>
          </p:cNvSpPr>
          <p:nvPr/>
        </p:nvSpPr>
        <p:spPr bwMode="auto">
          <a:xfrm>
            <a:off x="762000" y="1600200"/>
            <a:ext cx="73152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sz="2800" b="0" i="0" u="none" strike="noStrike" kern="0" cap="none" spc="0" normalizeH="0" baseline="0" noProof="0" dirty="0" err="1" smtClean="0">
                <a:ln>
                  <a:noFill/>
                </a:ln>
                <a:solidFill>
                  <a:srgbClr val="C00000"/>
                </a:solidFill>
                <a:effectLst/>
                <a:uLnTx/>
                <a:uFillTx/>
                <a:latin typeface="+mj-lt"/>
                <a:ea typeface="+mj-ea"/>
                <a:cs typeface="+mj-cs"/>
              </a:rPr>
              <a:t>Scheme’de</a:t>
            </a:r>
            <a:r>
              <a:rPr kumimoji="0" lang="tr-TR" sz="2800" b="0" i="0" u="none" strike="noStrike" kern="0" cap="none" spc="0" normalizeH="0" baseline="0" noProof="0" dirty="0" smtClean="0">
                <a:ln>
                  <a:noFill/>
                </a:ln>
                <a:solidFill>
                  <a:srgbClr val="C00000"/>
                </a:solidFill>
                <a:effectLst/>
                <a:uLnTx/>
                <a:uFillTx/>
                <a:latin typeface="+mj-lt"/>
                <a:ea typeface="+mj-ea"/>
                <a:cs typeface="+mj-cs"/>
              </a:rPr>
              <a:t> OBEB (</a:t>
            </a:r>
            <a:r>
              <a:rPr kumimoji="0" lang="tr-TR" sz="2800" b="0" i="0" u="none" strike="noStrike" kern="0" cap="none" spc="0" normalizeH="0" baseline="0" noProof="0" dirty="0" err="1" smtClean="0">
                <a:ln>
                  <a:noFill/>
                </a:ln>
                <a:solidFill>
                  <a:srgbClr val="C00000"/>
                </a:solidFill>
                <a:effectLst/>
                <a:uLnTx/>
                <a:uFillTx/>
                <a:latin typeface="+mj-lt"/>
                <a:ea typeface="+mj-ea"/>
                <a:cs typeface="+mj-cs"/>
              </a:rPr>
              <a:t>Öklit</a:t>
            </a:r>
            <a:r>
              <a:rPr kumimoji="0" lang="tr-TR" sz="2800" b="0" i="0" u="none" strike="noStrike" kern="0" cap="none" spc="0" normalizeH="0" baseline="0" noProof="0" dirty="0" smtClean="0">
                <a:ln>
                  <a:noFill/>
                </a:ln>
                <a:solidFill>
                  <a:srgbClr val="C00000"/>
                </a:solidFill>
                <a:effectLst/>
                <a:uLnTx/>
                <a:uFillTx/>
                <a:latin typeface="+mj-lt"/>
                <a:ea typeface="+mj-ea"/>
                <a:cs typeface="+mj-cs"/>
              </a:rPr>
              <a:t>) Algoritması</a:t>
            </a:r>
            <a:endParaRPr kumimoji="0" lang="tr-TR" sz="2800" b="0" i="0" u="none" strike="noStrike" kern="0" cap="none" spc="0" normalizeH="0" baseline="0" noProof="0" dirty="0">
              <a:ln>
                <a:noFill/>
              </a:ln>
              <a:solidFill>
                <a:srgbClr val="C00000"/>
              </a:solidFill>
              <a:effectLst/>
              <a:uLnTx/>
              <a:uFillTx/>
              <a:latin typeface="+mj-lt"/>
              <a:ea typeface="+mj-ea"/>
              <a:cs typeface="+mj-cs"/>
            </a:endParaRPr>
          </a:p>
        </p:txBody>
      </p:sp>
      <p:sp>
        <p:nvSpPr>
          <p:cNvPr id="7" name="6 Slayt Numarası Yer Tutucusu"/>
          <p:cNvSpPr>
            <a:spLocks noGrp="1"/>
          </p:cNvSpPr>
          <p:nvPr>
            <p:ph type="sldNum" sz="quarter" idx="11"/>
          </p:nvPr>
        </p:nvSpPr>
        <p:spPr/>
        <p:txBody>
          <a:bodyPr/>
          <a:lstStyle/>
          <a:p>
            <a:pPr>
              <a:defRPr/>
            </a:pPr>
            <a:fld id="{617D8655-7DB7-43A0-B0D9-9A74AB1E468F}" type="slidenum">
              <a:rPr lang="en-US" smtClean="0"/>
              <a:pPr>
                <a:defRPr/>
              </a:pPr>
              <a:t>83</a:t>
            </a:fld>
            <a:endParaRPr lang="en-US" dirty="0"/>
          </a:p>
        </p:txBody>
      </p:sp>
    </p:spTree>
    <p:extLst>
      <p:ext uri="{BB962C8B-B14F-4D97-AF65-F5344CB8AC3E}">
        <p14:creationId xmlns:p14="http://schemas.microsoft.com/office/powerpoint/2010/main" xmlns="" val="328319947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p>
        </p:txBody>
      </p:sp>
      <p:sp>
        <p:nvSpPr>
          <p:cNvPr id="3" name="İçerik Yer Tutucusu 2"/>
          <p:cNvSpPr>
            <a:spLocks noGrp="1"/>
          </p:cNvSpPr>
          <p:nvPr>
            <p:ph sz="quarter" idx="1"/>
          </p:nvPr>
        </p:nvSpPr>
        <p:spPr/>
        <p:txBody>
          <a:bodyPr>
            <a:normAutofit/>
          </a:bodyPr>
          <a:lstStyle/>
          <a:p>
            <a:r>
              <a:rPr lang="tr-TR" sz="2400" b="1" dirty="0"/>
              <a:t>Mantık Paradigmayı Destekleyen Diller </a:t>
            </a:r>
            <a:endParaRPr lang="tr-TR" sz="2400" b="1" dirty="0" smtClean="0"/>
          </a:p>
          <a:p>
            <a:pPr lvl="1"/>
            <a:r>
              <a:rPr lang="tr-TR" sz="2400" dirty="0"/>
              <a:t>Mantık programlama paradigmasında programlama, bir işin nasıl yapılacağının belirtilmesi yerine, ne yapılması istendiğinin belirtilmesi olarak görülür. </a:t>
            </a:r>
            <a:endParaRPr lang="tr-TR" sz="2400" dirty="0" smtClean="0"/>
          </a:p>
          <a:p>
            <a:pPr lvl="1"/>
            <a:r>
              <a:rPr lang="tr-TR" sz="2400" dirty="0" smtClean="0">
                <a:solidFill>
                  <a:srgbClr val="FF0000"/>
                </a:solidFill>
              </a:rPr>
              <a:t>Bu diller</a:t>
            </a:r>
            <a:r>
              <a:rPr lang="tr-TR" sz="2400" dirty="0">
                <a:solidFill>
                  <a:srgbClr val="FF0000"/>
                </a:solidFill>
              </a:rPr>
              <a:t>, belirli bir koşulun varlığını kontrol ederek ve koşul sağlanıyorsa, uygun bir işlem gerçekleştirerek çalışırlar</a:t>
            </a:r>
            <a:r>
              <a:rPr lang="tr-TR" sz="2400" dirty="0" smtClean="0">
                <a:solidFill>
                  <a:srgbClr val="FF0000"/>
                </a:solidFill>
              </a:rPr>
              <a:t>.</a:t>
            </a:r>
          </a:p>
          <a:p>
            <a:pPr lvl="1"/>
            <a:r>
              <a:rPr lang="tr-TR" dirty="0"/>
              <a:t>Bu modeldeki dillere en tanınmış örnek, Prolog programlama dilidir. </a:t>
            </a:r>
            <a:endParaRPr lang="tr-TR" sz="2100" dirty="0" smtClean="0">
              <a:solidFill>
                <a:srgbClr val="FF0000"/>
              </a:solidFill>
            </a:endParaRPr>
          </a:p>
        </p:txBody>
      </p:sp>
      <p:sp>
        <p:nvSpPr>
          <p:cNvPr id="5" name="4 Slayt Numarası Yer Tutucusu"/>
          <p:cNvSpPr>
            <a:spLocks noGrp="1"/>
          </p:cNvSpPr>
          <p:nvPr>
            <p:ph type="sldNum" sz="quarter" idx="11"/>
          </p:nvPr>
        </p:nvSpPr>
        <p:spPr/>
        <p:txBody>
          <a:bodyPr/>
          <a:lstStyle/>
          <a:p>
            <a:pPr>
              <a:defRPr/>
            </a:pPr>
            <a:fld id="{617D8655-7DB7-43A0-B0D9-9A74AB1E468F}" type="slidenum">
              <a:rPr lang="en-US" smtClean="0"/>
              <a:pPr>
                <a:defRPr/>
              </a:pPr>
              <a:t>84</a:t>
            </a:fld>
            <a:endParaRPr lang="en-US" dirty="0"/>
          </a:p>
        </p:txBody>
      </p:sp>
    </p:spTree>
    <p:extLst>
      <p:ext uri="{BB962C8B-B14F-4D97-AF65-F5344CB8AC3E}">
        <p14:creationId xmlns:p14="http://schemas.microsoft.com/office/powerpoint/2010/main" xmlns="" val="395626804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sz="2500" dirty="0" smtClean="0"/>
              <a:t>Mantıksal diller kural tabanlı dillerdir. </a:t>
            </a:r>
            <a:r>
              <a:rPr lang="tr-TR" sz="2500" dirty="0" err="1" smtClean="0"/>
              <a:t>İmperative</a:t>
            </a:r>
            <a:r>
              <a:rPr lang="tr-TR" sz="2500" dirty="0" smtClean="0"/>
              <a:t> dillerde çözülecek algoritmanın tanımı ayrıntılı yapılır, komutların ve işlemlerin sırası bellidir. </a:t>
            </a:r>
          </a:p>
          <a:p>
            <a:r>
              <a:rPr lang="tr-TR" sz="2500" dirty="0" smtClean="0"/>
              <a:t>Mantıksal programlamada ise ayrıntı da yoktur. Sıralama da belli değildir. Programlama dili, sonucu elde etmek için hangi kuralı hangi sırayla kullanacağını belirlemelidir. </a:t>
            </a:r>
          </a:p>
          <a:p>
            <a:r>
              <a:rPr lang="tr-TR" sz="2500" dirty="0" smtClean="0"/>
              <a:t>Bu yaklaşım diğer dil kategorilerine göre çok radikaldir. Hiçbir kategoriye girmediği ve kendi başına ayrı bir kategori olduğu açıktır. En yaygın mantıksal dil Prolog’dur</a:t>
            </a:r>
          </a:p>
          <a:p>
            <a:endParaRPr lang="tr-TR" sz="2500" dirty="0"/>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85</a:t>
            </a:fld>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p>
        </p:txBody>
      </p:sp>
      <p:sp>
        <p:nvSpPr>
          <p:cNvPr id="3" name="İçerik Yer Tutucusu 2"/>
          <p:cNvSpPr>
            <a:spLocks noGrp="1"/>
          </p:cNvSpPr>
          <p:nvPr>
            <p:ph sz="quarter" idx="1"/>
          </p:nvPr>
        </p:nvSpPr>
        <p:spPr/>
        <p:txBody>
          <a:bodyPr>
            <a:normAutofit/>
          </a:bodyPr>
          <a:lstStyle/>
          <a:p>
            <a:r>
              <a:rPr lang="tr-TR" sz="2400" b="1" dirty="0"/>
              <a:t>Mantık Paradigmayı Destekleyen Diller </a:t>
            </a:r>
            <a:endParaRPr lang="tr-TR" sz="2400" b="1" dirty="0" smtClean="0"/>
          </a:p>
          <a:p>
            <a:pPr lvl="1"/>
            <a:r>
              <a:rPr lang="tr-TR" dirty="0"/>
              <a:t>Mantık tabanlı bir dilin çalışması </a:t>
            </a:r>
            <a:r>
              <a:rPr lang="tr-TR" dirty="0" err="1"/>
              <a:t>imperative</a:t>
            </a:r>
            <a:r>
              <a:rPr lang="tr-TR" dirty="0"/>
              <a:t> bir dilin çalışmasına benzemekle birlikte, deyimler sıralı olarak işlenmez.</a:t>
            </a:r>
          </a:p>
          <a:p>
            <a:pPr lvl="1"/>
            <a:r>
              <a:rPr lang="tr-TR" dirty="0"/>
              <a:t>Bu dillerin sözdizimi genel olarak şu şekildedir: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 y="4038600"/>
            <a:ext cx="3276600" cy="2009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5234" name="Picture 2"/>
          <p:cNvPicPr>
            <a:picLocks noChangeAspect="1" noChangeArrowheads="1"/>
          </p:cNvPicPr>
          <p:nvPr/>
        </p:nvPicPr>
        <p:blipFill>
          <a:blip r:embed="rId3"/>
          <a:srcRect/>
          <a:stretch>
            <a:fillRect/>
          </a:stretch>
        </p:blipFill>
        <p:spPr bwMode="auto">
          <a:xfrm>
            <a:off x="3429000" y="4038600"/>
            <a:ext cx="5712460" cy="1981200"/>
          </a:xfrm>
          <a:prstGeom prst="rect">
            <a:avLst/>
          </a:prstGeom>
          <a:ln>
            <a:noFill/>
          </a:ln>
          <a:effectLst>
            <a:outerShdw blurRad="292100" dist="139700" dir="2700000" algn="tl" rotWithShape="0">
              <a:srgbClr val="333333">
                <a:alpha val="65000"/>
              </a:srgbClr>
            </a:outerShdw>
          </a:effectLst>
        </p:spPr>
      </p:pic>
      <p:sp>
        <p:nvSpPr>
          <p:cNvPr id="7" name="6 Slayt Numarası Yer Tutucusu"/>
          <p:cNvSpPr>
            <a:spLocks noGrp="1"/>
          </p:cNvSpPr>
          <p:nvPr>
            <p:ph type="sldNum" sz="quarter" idx="11"/>
          </p:nvPr>
        </p:nvSpPr>
        <p:spPr/>
        <p:txBody>
          <a:bodyPr/>
          <a:lstStyle/>
          <a:p>
            <a:pPr>
              <a:defRPr/>
            </a:pPr>
            <a:fld id="{617D8655-7DB7-43A0-B0D9-9A74AB1E468F}" type="slidenum">
              <a:rPr lang="en-US" smtClean="0"/>
              <a:pPr>
                <a:defRPr/>
              </a:pPr>
              <a:t>86</a:t>
            </a:fld>
            <a:endParaRPr lang="en-US" dirty="0"/>
          </a:p>
        </p:txBody>
      </p:sp>
    </p:spTree>
    <p:extLst>
      <p:ext uri="{BB962C8B-B14F-4D97-AF65-F5344CB8AC3E}">
        <p14:creationId xmlns:p14="http://schemas.microsoft.com/office/powerpoint/2010/main" xmlns="" val="12910293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p>
        </p:txBody>
      </p:sp>
      <p:sp>
        <p:nvSpPr>
          <p:cNvPr id="3" name="İçerik Yer Tutucusu 2"/>
          <p:cNvSpPr>
            <a:spLocks noGrp="1"/>
          </p:cNvSpPr>
          <p:nvPr>
            <p:ph sz="quarter" idx="1"/>
          </p:nvPr>
        </p:nvSpPr>
        <p:spPr/>
        <p:txBody>
          <a:bodyPr>
            <a:normAutofit fontScale="92500" lnSpcReduction="10000"/>
          </a:bodyPr>
          <a:lstStyle/>
          <a:p>
            <a:r>
              <a:rPr lang="tr-TR" sz="2600" b="1" dirty="0"/>
              <a:t>Mantık Paradigmayı Destekleyen Diller </a:t>
            </a:r>
            <a:endParaRPr lang="tr-TR" sz="2600" b="1" dirty="0" smtClean="0"/>
          </a:p>
          <a:p>
            <a:pPr lvl="1"/>
            <a:r>
              <a:rPr lang="tr-TR" dirty="0"/>
              <a:t>Doğal dil işleme, mantık programlamanın yaygın olarak kullanıldığı bir alandır.</a:t>
            </a:r>
          </a:p>
          <a:p>
            <a:pPr lvl="1"/>
            <a:r>
              <a:rPr lang="tr-TR" dirty="0" smtClean="0"/>
              <a:t>Prolog </a:t>
            </a:r>
            <a:r>
              <a:rPr lang="tr-TR" dirty="0"/>
              <a:t>dili, </a:t>
            </a:r>
            <a:r>
              <a:rPr lang="tr-TR" dirty="0" smtClean="0"/>
              <a:t>aşağıdaki örnekte olduğu gibi </a:t>
            </a:r>
            <a:r>
              <a:rPr lang="tr-TR" dirty="0"/>
              <a:t>insan-makine etkileşimlerine </a:t>
            </a:r>
            <a:r>
              <a:rPr lang="tr-TR" dirty="0" smtClean="0"/>
              <a:t>uygundur. </a:t>
            </a:r>
            <a:r>
              <a:rPr lang="tr-TR" dirty="0"/>
              <a:t>Prolog, özel bir mantık yürütme şeklini kullanarak kendisine yöneltilen sorgulara yanıt verir</a:t>
            </a:r>
            <a:r>
              <a:rPr lang="tr-TR" dirty="0" smtClean="0"/>
              <a:t>.</a:t>
            </a:r>
          </a:p>
          <a:p>
            <a:pPr lvl="1"/>
            <a:r>
              <a:rPr lang="tr-TR" dirty="0" smtClean="0"/>
              <a:t>Gerçekler-Kurallar</a:t>
            </a:r>
          </a:p>
          <a:p>
            <a:pPr lvl="2"/>
            <a:r>
              <a:rPr lang="tr-TR" dirty="0" smtClean="0"/>
              <a:t>1-Ali insandır. 2-İnsanlar ölümlüdür. (Bilgisayar öğrenir)</a:t>
            </a:r>
          </a:p>
          <a:p>
            <a:pPr lvl="1"/>
            <a:r>
              <a:rPr lang="tr-TR" dirty="0" smtClean="0"/>
              <a:t>Hedef</a:t>
            </a:r>
          </a:p>
          <a:p>
            <a:pPr lvl="2"/>
            <a:r>
              <a:rPr lang="tr-TR" dirty="0" smtClean="0"/>
              <a:t>Ali ölümlüdür? (Bilgisayar gerçeklere bakarak cevap bulur</a:t>
            </a:r>
          </a:p>
          <a:p>
            <a:pPr lvl="1"/>
            <a:r>
              <a:rPr lang="tr-TR" dirty="0" err="1" smtClean="0"/>
              <a:t>Sonuc</a:t>
            </a:r>
            <a:r>
              <a:rPr lang="tr-TR" dirty="0" smtClean="0"/>
              <a:t>: </a:t>
            </a:r>
          </a:p>
          <a:p>
            <a:pPr lvl="2"/>
            <a:r>
              <a:rPr lang="tr-TR" dirty="0" smtClean="0"/>
              <a:t>Ali ölümlüdür. </a:t>
            </a:r>
          </a:p>
          <a:p>
            <a:pPr lvl="1"/>
            <a:endParaRPr lang="tr-TR" dirty="0"/>
          </a:p>
        </p:txBody>
      </p:sp>
      <p:sp>
        <p:nvSpPr>
          <p:cNvPr id="5" name="4 Slayt Numarası Yer Tutucusu"/>
          <p:cNvSpPr>
            <a:spLocks noGrp="1"/>
          </p:cNvSpPr>
          <p:nvPr>
            <p:ph type="sldNum" sz="quarter" idx="11"/>
          </p:nvPr>
        </p:nvSpPr>
        <p:spPr/>
        <p:txBody>
          <a:bodyPr/>
          <a:lstStyle/>
          <a:p>
            <a:pPr>
              <a:defRPr/>
            </a:pPr>
            <a:fld id="{617D8655-7DB7-43A0-B0D9-9A74AB1E468F}" type="slidenum">
              <a:rPr lang="en-US" smtClean="0"/>
              <a:pPr>
                <a:defRPr/>
              </a:pPr>
              <a:t>87</a:t>
            </a:fld>
            <a:endParaRPr lang="en-US" dirty="0"/>
          </a:p>
        </p:txBody>
      </p:sp>
    </p:spTree>
    <p:extLst>
      <p:ext uri="{BB962C8B-B14F-4D97-AF65-F5344CB8AC3E}">
        <p14:creationId xmlns:p14="http://schemas.microsoft.com/office/powerpoint/2010/main" xmlns="" val="28237632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p>
        </p:txBody>
      </p:sp>
      <p:sp>
        <p:nvSpPr>
          <p:cNvPr id="5" name="Rectangle 3"/>
          <p:cNvSpPr>
            <a:spLocks noChangeArrowheads="1"/>
          </p:cNvSpPr>
          <p:nvPr/>
        </p:nvSpPr>
        <p:spPr bwMode="auto">
          <a:xfrm>
            <a:off x="457200" y="2667000"/>
            <a:ext cx="8153400" cy="12954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marL="342900" indent="-342900">
              <a:spcBef>
                <a:spcPct val="20000"/>
              </a:spcBef>
            </a:pPr>
            <a:r>
              <a:rPr lang="en-US" sz="2800" dirty="0" err="1">
                <a:latin typeface="Tw Cen MT" pitchFamily="34" charset="0"/>
              </a:rPr>
              <a:t>gcd</a:t>
            </a:r>
            <a:r>
              <a:rPr lang="en-US" sz="2800" dirty="0">
                <a:latin typeface="Tw Cen MT" pitchFamily="34" charset="0"/>
              </a:rPr>
              <a:t>(A,B,G) :- A = B, G = A.</a:t>
            </a:r>
          </a:p>
          <a:p>
            <a:pPr marL="342900" indent="-342900">
              <a:spcBef>
                <a:spcPct val="20000"/>
              </a:spcBef>
            </a:pPr>
            <a:r>
              <a:rPr lang="en-US" sz="2800" dirty="0" err="1">
                <a:latin typeface="Tw Cen MT" pitchFamily="34" charset="0"/>
              </a:rPr>
              <a:t>gcd</a:t>
            </a:r>
            <a:r>
              <a:rPr lang="en-US" sz="2800" dirty="0">
                <a:latin typeface="Tw Cen MT" pitchFamily="34" charset="0"/>
              </a:rPr>
              <a:t>(A,B,G) :- A &gt; B, C is A-B, </a:t>
            </a:r>
            <a:r>
              <a:rPr lang="en-US" sz="2800" dirty="0" err="1">
                <a:latin typeface="Tw Cen MT" pitchFamily="34" charset="0"/>
              </a:rPr>
              <a:t>gcd</a:t>
            </a:r>
            <a:r>
              <a:rPr lang="en-US" sz="2800" dirty="0">
                <a:latin typeface="Tw Cen MT" pitchFamily="34" charset="0"/>
              </a:rPr>
              <a:t>(C,B,G).</a:t>
            </a:r>
          </a:p>
          <a:p>
            <a:pPr marL="342900" indent="-342900">
              <a:spcBef>
                <a:spcPct val="20000"/>
              </a:spcBef>
            </a:pPr>
            <a:r>
              <a:rPr lang="en-US" sz="2800" dirty="0" err="1">
                <a:latin typeface="Tw Cen MT" pitchFamily="34" charset="0"/>
              </a:rPr>
              <a:t>gcd</a:t>
            </a:r>
            <a:r>
              <a:rPr lang="en-US" sz="2800" dirty="0">
                <a:latin typeface="Tw Cen MT" pitchFamily="34" charset="0"/>
              </a:rPr>
              <a:t>(A,B,G) :- B &gt; A, C is B-A, </a:t>
            </a:r>
            <a:r>
              <a:rPr lang="en-US" sz="2800" dirty="0" err="1">
                <a:latin typeface="Tw Cen MT" pitchFamily="34" charset="0"/>
              </a:rPr>
              <a:t>gcd</a:t>
            </a:r>
            <a:r>
              <a:rPr lang="en-US" sz="2800" dirty="0">
                <a:latin typeface="Tw Cen MT" pitchFamily="34" charset="0"/>
              </a:rPr>
              <a:t>(C,A,G).</a:t>
            </a:r>
          </a:p>
        </p:txBody>
      </p:sp>
      <p:sp>
        <p:nvSpPr>
          <p:cNvPr id="6" name="1 Başlık"/>
          <p:cNvSpPr txBox="1">
            <a:spLocks/>
          </p:cNvSpPr>
          <p:nvPr/>
        </p:nvSpPr>
        <p:spPr bwMode="auto">
          <a:xfrm>
            <a:off x="304800" y="1676400"/>
            <a:ext cx="87630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rgbClr val="C00000"/>
                </a:solidFill>
                <a:effectLst/>
                <a:uLnTx/>
                <a:uFillTx/>
                <a:latin typeface="+mj-lt"/>
                <a:ea typeface="+mj-ea"/>
                <a:cs typeface="+mj-cs"/>
              </a:rPr>
              <a:t>Prolog’da OBEB (</a:t>
            </a:r>
            <a:r>
              <a:rPr kumimoji="0" lang="tr-TR" sz="2800" b="0" i="0" u="none" strike="noStrike" kern="0" cap="none" spc="0" normalizeH="0" baseline="0" noProof="0" dirty="0" err="1" smtClean="0">
                <a:ln>
                  <a:noFill/>
                </a:ln>
                <a:solidFill>
                  <a:srgbClr val="C00000"/>
                </a:solidFill>
                <a:effectLst/>
                <a:uLnTx/>
                <a:uFillTx/>
                <a:latin typeface="+mj-lt"/>
                <a:ea typeface="+mj-ea"/>
                <a:cs typeface="+mj-cs"/>
              </a:rPr>
              <a:t>Öklit</a:t>
            </a:r>
            <a:r>
              <a:rPr kumimoji="0" lang="tr-TR" sz="2800" b="0" i="0" u="none" strike="noStrike" kern="0" cap="none" spc="0" normalizeH="0" baseline="0" noProof="0" dirty="0" smtClean="0">
                <a:ln>
                  <a:noFill/>
                </a:ln>
                <a:solidFill>
                  <a:srgbClr val="C00000"/>
                </a:solidFill>
                <a:effectLst/>
                <a:uLnTx/>
                <a:uFillTx/>
                <a:latin typeface="+mj-lt"/>
                <a:ea typeface="+mj-ea"/>
                <a:cs typeface="+mj-cs"/>
              </a:rPr>
              <a:t>) Algoritması</a:t>
            </a:r>
            <a:endParaRPr kumimoji="0" lang="tr-TR" sz="2800" b="0" i="0" u="none" strike="noStrike" kern="0" cap="none" spc="0" normalizeH="0" baseline="0" noProof="0" dirty="0">
              <a:ln>
                <a:noFill/>
              </a:ln>
              <a:solidFill>
                <a:srgbClr val="C00000"/>
              </a:solidFill>
              <a:effectLst/>
              <a:uLnTx/>
              <a:uFillTx/>
              <a:latin typeface="+mj-lt"/>
              <a:ea typeface="+mj-ea"/>
              <a:cs typeface="+mj-cs"/>
            </a:endParaRPr>
          </a:p>
        </p:txBody>
      </p:sp>
      <p:sp>
        <p:nvSpPr>
          <p:cNvPr id="8" name="7 Slayt Numarası Yer Tutucusu"/>
          <p:cNvSpPr>
            <a:spLocks noGrp="1"/>
          </p:cNvSpPr>
          <p:nvPr>
            <p:ph type="sldNum" sz="quarter" idx="11"/>
          </p:nvPr>
        </p:nvSpPr>
        <p:spPr/>
        <p:txBody>
          <a:bodyPr/>
          <a:lstStyle/>
          <a:p>
            <a:pPr>
              <a:defRPr/>
            </a:pPr>
            <a:fld id="{617D8655-7DB7-43A0-B0D9-9A74AB1E468F}" type="slidenum">
              <a:rPr lang="en-US" smtClean="0"/>
              <a:pPr>
                <a:defRPr/>
              </a:pPr>
              <a:t>88</a:t>
            </a:fld>
            <a:endParaRPr lang="en-US" dirty="0"/>
          </a:p>
        </p:txBody>
      </p:sp>
    </p:spTree>
    <p:extLst>
      <p:ext uri="{BB962C8B-B14F-4D97-AF65-F5344CB8AC3E}">
        <p14:creationId xmlns:p14="http://schemas.microsoft.com/office/powerpoint/2010/main" xmlns="" val="365204511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A chronology of selected programming languages..."/>
          <p:cNvPicPr>
            <a:picLocks noChangeAspect="1" noChangeArrowheads="1"/>
          </p:cNvPicPr>
          <p:nvPr/>
        </p:nvPicPr>
        <p:blipFill>
          <a:blip r:embed="rId2"/>
          <a:srcRect/>
          <a:stretch>
            <a:fillRect/>
          </a:stretch>
        </p:blipFill>
        <p:spPr bwMode="auto">
          <a:xfrm>
            <a:off x="2514600" y="150870"/>
            <a:ext cx="6565031" cy="6630930"/>
          </a:xfrm>
          <a:prstGeom prst="rect">
            <a:avLst/>
          </a:prstGeom>
          <a:noFill/>
        </p:spPr>
      </p:pic>
      <p:sp>
        <p:nvSpPr>
          <p:cNvPr id="7" name="Rectangle 2"/>
          <p:cNvSpPr>
            <a:spLocks noGrp="1" noChangeArrowheads="1"/>
          </p:cNvSpPr>
          <p:nvPr>
            <p:ph type="title"/>
          </p:nvPr>
        </p:nvSpPr>
        <p:spPr>
          <a:xfrm>
            <a:off x="533400" y="1295400"/>
            <a:ext cx="1828800" cy="4114800"/>
          </a:xfrm>
        </p:spPr>
        <p:txBody>
          <a:bodyPr/>
          <a:lstStyle/>
          <a:p>
            <a:r>
              <a:rPr lang="tr-TR" sz="2000" dirty="0" smtClean="0"/>
              <a:t>Şekil:</a:t>
            </a:r>
            <a:r>
              <a:rPr lang="en-US" sz="2000" dirty="0"/>
              <a:t/>
            </a:r>
            <a:br>
              <a:rPr lang="en-US" sz="2000" dirty="0"/>
            </a:br>
            <a:r>
              <a:rPr lang="en-US" sz="2000" dirty="0"/>
              <a:t>Brian Hayes, “The Semicolon Wars.” American Scientist, July-August 2006, pp.299-303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04800" y="152400"/>
            <a:ext cx="8686800" cy="1143000"/>
          </a:xfrm>
        </p:spPr>
        <p:txBody>
          <a:bodyPr/>
          <a:lstStyle/>
          <a:p>
            <a:pPr marL="342900" indent="-342900" algn="ctr" eaLnBrk="1" hangingPunct="1">
              <a:spcBef>
                <a:spcPct val="20000"/>
              </a:spcBef>
              <a:defRPr/>
            </a:pPr>
            <a:r>
              <a:rPr lang="tr-TR" sz="2800" b="1" dirty="0" smtClean="0">
                <a:solidFill>
                  <a:srgbClr val="C00000"/>
                </a:solidFill>
                <a:ea typeface="+mn-ea"/>
                <a:cs typeface="+mn-cs"/>
              </a:rPr>
              <a:t>Yeni diller öğrenebilme yeteneğinin geliştirilmesi</a:t>
            </a:r>
            <a:r>
              <a:rPr lang="en-US" sz="2800" b="1" dirty="0" smtClean="0">
                <a:solidFill>
                  <a:srgbClr val="000000"/>
                </a:solidFill>
                <a:ea typeface="+mn-ea"/>
                <a:cs typeface="+mn-cs"/>
              </a:rPr>
              <a:t/>
            </a:r>
            <a:br>
              <a:rPr lang="en-US" sz="2800" b="1" dirty="0" smtClean="0">
                <a:solidFill>
                  <a:srgbClr val="000000"/>
                </a:solidFill>
                <a:ea typeface="+mn-ea"/>
                <a:cs typeface="+mn-cs"/>
              </a:rPr>
            </a:br>
            <a:endParaRPr lang="tr-TR" b="1" dirty="0" smtClean="0"/>
          </a:p>
        </p:txBody>
      </p:sp>
      <p:sp>
        <p:nvSpPr>
          <p:cNvPr id="11267" name="İçerik Yer Tutucusu 2"/>
          <p:cNvSpPr>
            <a:spLocks noGrp="1"/>
          </p:cNvSpPr>
          <p:nvPr>
            <p:ph idx="1"/>
          </p:nvPr>
        </p:nvSpPr>
        <p:spPr/>
        <p:txBody>
          <a:bodyPr/>
          <a:lstStyle/>
          <a:p>
            <a:pPr eaLnBrk="1" hangingPunct="1"/>
            <a:r>
              <a:rPr lang="tr-TR" sz="2400" dirty="0" smtClean="0"/>
              <a:t>Bilgisayar programlama genç bir bilim dalı. Gerek programlama dillerinde gerek yazılım geliştirme araçlarında gerekse tasarım yöntemlerinde gelişim halen devam etmektedir. Bundan dolayı bilgisayar programcılığı ömür boyu öğrenme yeteneği isteyen bir bilim dalı olarak karşımıza çıkmakta.</a:t>
            </a:r>
          </a:p>
          <a:p>
            <a:pPr eaLnBrk="1" hangingPunct="1"/>
            <a:r>
              <a:rPr lang="tr-TR" sz="2400" dirty="0" smtClean="0"/>
              <a:t>Bir veya iki programlama dili bilen ve programlama dilleri kavramlarını bilmeyen programcıların yeni programlama dilleri öğrenmeleri hem uzun zaman almaktadır hem de zor olmaktadır</a:t>
            </a:r>
            <a:r>
              <a:rPr lang="tr-TR" dirty="0" smtClean="0"/>
              <a:t>. </a:t>
            </a:r>
          </a:p>
        </p:txBody>
      </p:sp>
      <p:sp>
        <p:nvSpPr>
          <p:cNvPr id="6" name="5 Slayt Numarası Yer Tutucusu"/>
          <p:cNvSpPr>
            <a:spLocks noGrp="1"/>
          </p:cNvSpPr>
          <p:nvPr>
            <p:ph type="sldNum" sz="quarter" idx="11"/>
          </p:nvPr>
        </p:nvSpPr>
        <p:spPr/>
        <p:txBody>
          <a:bodyPr/>
          <a:lstStyle/>
          <a:p>
            <a:pPr>
              <a:defRPr/>
            </a:pPr>
            <a:fld id="{617D8655-7DB7-43A0-B0D9-9A74AB1E468F}" type="slidenum">
              <a:rPr lang="en-US" smtClean="0"/>
              <a:pPr>
                <a:defRPr/>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solidFill>
                  <a:srgbClr val="C00000"/>
                </a:solidFill>
              </a:rPr>
              <a:t>Programlama </a:t>
            </a:r>
            <a:r>
              <a:rPr lang="tr-TR" sz="2800" b="1" dirty="0">
                <a:solidFill>
                  <a:srgbClr val="C00000"/>
                </a:solidFill>
              </a:rPr>
              <a:t>Paradigmaları</a:t>
            </a:r>
            <a:endParaRPr lang="tr-TR" sz="2900" b="1" dirty="0">
              <a:solidFill>
                <a:srgbClr val="C00000"/>
              </a:solidFill>
            </a:endParaRPr>
          </a:p>
        </p:txBody>
      </p:sp>
      <p:sp>
        <p:nvSpPr>
          <p:cNvPr id="3" name="İçerik Yer Tutucusu 2"/>
          <p:cNvSpPr>
            <a:spLocks noGrp="1"/>
          </p:cNvSpPr>
          <p:nvPr>
            <p:ph sz="quarter" idx="1"/>
          </p:nvPr>
        </p:nvSpPr>
        <p:spPr>
          <a:xfrm>
            <a:off x="381000" y="1219200"/>
            <a:ext cx="8610600" cy="5181600"/>
          </a:xfrm>
        </p:spPr>
        <p:txBody>
          <a:bodyPr>
            <a:noAutofit/>
          </a:bodyPr>
          <a:lstStyle/>
          <a:p>
            <a:pPr>
              <a:lnSpc>
                <a:spcPct val="120000"/>
              </a:lnSpc>
            </a:pPr>
            <a:r>
              <a:rPr lang="tr-TR" sz="1200" b="1" dirty="0" smtClean="0"/>
              <a:t>Zorunlu (</a:t>
            </a:r>
            <a:r>
              <a:rPr lang="en-US" sz="1200" b="1" dirty="0"/>
              <a:t>Imperative</a:t>
            </a:r>
            <a:r>
              <a:rPr lang="tr-TR" sz="1200" b="1" dirty="0"/>
              <a:t>)</a:t>
            </a:r>
            <a:endParaRPr lang="en-US" sz="1200" b="1" dirty="0"/>
          </a:p>
          <a:p>
            <a:pPr lvl="1">
              <a:lnSpc>
                <a:spcPct val="120000"/>
              </a:lnSpc>
            </a:pPr>
            <a:r>
              <a:rPr lang="tr-TR" sz="1200" dirty="0"/>
              <a:t>Temel özellikleri </a:t>
            </a:r>
            <a:r>
              <a:rPr lang="tr-TR" sz="1200" dirty="0" smtClean="0"/>
              <a:t>değişkenler (</a:t>
            </a:r>
            <a:r>
              <a:rPr lang="en-US" sz="1200" dirty="0"/>
              <a:t>variables</a:t>
            </a:r>
            <a:r>
              <a:rPr lang="tr-TR" sz="1200" dirty="0"/>
              <a:t>)</a:t>
            </a:r>
            <a:r>
              <a:rPr lang="en-US" sz="1200" dirty="0"/>
              <a:t>, </a:t>
            </a:r>
            <a:r>
              <a:rPr lang="tr-TR" sz="1200" dirty="0"/>
              <a:t>atama </a:t>
            </a:r>
            <a:r>
              <a:rPr lang="tr-TR" sz="1200" dirty="0" smtClean="0"/>
              <a:t>ifadeleri (</a:t>
            </a:r>
            <a:r>
              <a:rPr lang="en-US" sz="1200" dirty="0" smtClean="0"/>
              <a:t>assignment </a:t>
            </a:r>
            <a:r>
              <a:rPr lang="en-US" sz="1200" dirty="0"/>
              <a:t>statements</a:t>
            </a:r>
            <a:r>
              <a:rPr lang="tr-TR" sz="1200" dirty="0" smtClean="0"/>
              <a:t>)</a:t>
            </a:r>
            <a:r>
              <a:rPr lang="en-US" sz="1200" dirty="0" smtClean="0"/>
              <a:t> </a:t>
            </a:r>
            <a:r>
              <a:rPr lang="tr-TR" sz="1200" dirty="0"/>
              <a:t>ve</a:t>
            </a:r>
            <a:r>
              <a:rPr lang="en-US" sz="1200" dirty="0"/>
              <a:t> </a:t>
            </a:r>
            <a:r>
              <a:rPr lang="tr-TR" sz="1200" dirty="0" err="1" smtClean="0"/>
              <a:t>iterasyondur</a:t>
            </a:r>
            <a:r>
              <a:rPr lang="tr-TR" sz="1200" dirty="0" smtClean="0"/>
              <a:t> (</a:t>
            </a:r>
            <a:r>
              <a:rPr lang="en-US" sz="1200" dirty="0"/>
              <a:t>iteration</a:t>
            </a:r>
            <a:r>
              <a:rPr lang="tr-TR" sz="1200" dirty="0"/>
              <a:t>)</a:t>
            </a:r>
            <a:endParaRPr lang="en-US" sz="1200" dirty="0"/>
          </a:p>
          <a:p>
            <a:pPr lvl="1">
              <a:lnSpc>
                <a:spcPct val="120000"/>
              </a:lnSpc>
            </a:pPr>
            <a:r>
              <a:rPr lang="tr-TR" sz="1200" dirty="0"/>
              <a:t>Örnekler</a:t>
            </a:r>
            <a:r>
              <a:rPr lang="en-US" sz="1200" dirty="0"/>
              <a:t>: </a:t>
            </a:r>
            <a:r>
              <a:rPr lang="tr-TR" sz="1200" dirty="0" smtClean="0"/>
              <a:t>C</a:t>
            </a:r>
            <a:r>
              <a:rPr lang="tr-TR" sz="1200" dirty="0"/>
              <a:t>, FORTRAN, PL/I, Pascal, COBOL, Ada</a:t>
            </a:r>
            <a:endParaRPr lang="en-US" sz="1200" dirty="0" smtClean="0"/>
          </a:p>
          <a:p>
            <a:pPr>
              <a:lnSpc>
                <a:spcPct val="120000"/>
              </a:lnSpc>
            </a:pPr>
            <a:r>
              <a:rPr lang="tr-TR" sz="1200" b="1" dirty="0" smtClean="0"/>
              <a:t>Fonksiyonel (</a:t>
            </a:r>
            <a:r>
              <a:rPr lang="en-US" sz="1200" b="1" dirty="0" smtClean="0"/>
              <a:t>Functional</a:t>
            </a:r>
            <a:r>
              <a:rPr lang="tr-TR" sz="1200" b="1" dirty="0" smtClean="0"/>
              <a:t>)</a:t>
            </a:r>
            <a:endParaRPr lang="en-US" sz="1200" b="1" dirty="0" smtClean="0"/>
          </a:p>
          <a:p>
            <a:pPr lvl="1">
              <a:lnSpc>
                <a:spcPct val="120000"/>
              </a:lnSpc>
            </a:pPr>
            <a:r>
              <a:rPr lang="tr-TR" sz="1200" dirty="0" smtClean="0"/>
              <a:t>Hesaplamaları </a:t>
            </a:r>
            <a:r>
              <a:rPr lang="tr-TR" sz="1200" dirty="0"/>
              <a:t>yapmanın temel yolu, fonksiyonları verilen parametrelere uygulamaktır</a:t>
            </a:r>
            <a:endParaRPr lang="en-US" sz="1200" dirty="0"/>
          </a:p>
          <a:p>
            <a:pPr lvl="1">
              <a:lnSpc>
                <a:spcPct val="120000"/>
              </a:lnSpc>
            </a:pPr>
            <a:r>
              <a:rPr lang="tr-TR" sz="1200" dirty="0"/>
              <a:t>Örnekler</a:t>
            </a:r>
            <a:r>
              <a:rPr lang="en-US" sz="1200" dirty="0"/>
              <a:t>: LISP, </a:t>
            </a:r>
            <a:r>
              <a:rPr lang="en-US" sz="1200" dirty="0" smtClean="0"/>
              <a:t>Scheme</a:t>
            </a:r>
            <a:r>
              <a:rPr lang="tr-TR" sz="1200" dirty="0" smtClean="0"/>
              <a:t>,ML</a:t>
            </a:r>
            <a:endParaRPr lang="en-US" sz="1200" dirty="0"/>
          </a:p>
          <a:p>
            <a:pPr>
              <a:lnSpc>
                <a:spcPct val="120000"/>
              </a:lnSpc>
            </a:pPr>
            <a:r>
              <a:rPr lang="tr-TR" sz="1200" b="1" dirty="0" smtClean="0"/>
              <a:t>Mantıksal (</a:t>
            </a:r>
            <a:r>
              <a:rPr lang="en-US" sz="1200" b="1" dirty="0"/>
              <a:t>Logic</a:t>
            </a:r>
            <a:r>
              <a:rPr lang="tr-TR" sz="1200" b="1" dirty="0"/>
              <a:t>)</a:t>
            </a:r>
            <a:endParaRPr lang="en-US" sz="1200" b="1" dirty="0"/>
          </a:p>
          <a:p>
            <a:pPr lvl="1">
              <a:lnSpc>
                <a:spcPct val="120000"/>
              </a:lnSpc>
            </a:pPr>
            <a:r>
              <a:rPr lang="tr-TR" sz="1200" dirty="0"/>
              <a:t>Kural </a:t>
            </a:r>
            <a:r>
              <a:rPr lang="tr-TR" sz="1200" dirty="0" smtClean="0"/>
              <a:t>tabanlı (</a:t>
            </a:r>
            <a:r>
              <a:rPr lang="en-US" sz="1200" dirty="0" smtClean="0"/>
              <a:t>Rule-based</a:t>
            </a:r>
            <a:r>
              <a:rPr lang="tr-TR" sz="1200" dirty="0"/>
              <a:t>)</a:t>
            </a:r>
            <a:r>
              <a:rPr lang="en-US" sz="1200" dirty="0"/>
              <a:t> (</a:t>
            </a:r>
            <a:r>
              <a:rPr lang="tr-TR" sz="1200" dirty="0"/>
              <a:t>kuralların sırası belirli değildir</a:t>
            </a:r>
            <a:r>
              <a:rPr lang="en-US" sz="1200" dirty="0"/>
              <a:t>)</a:t>
            </a:r>
          </a:p>
          <a:p>
            <a:pPr lvl="1">
              <a:lnSpc>
                <a:spcPct val="120000"/>
              </a:lnSpc>
            </a:pPr>
            <a:r>
              <a:rPr lang="tr-TR" sz="1200" dirty="0"/>
              <a:t>Örnek</a:t>
            </a:r>
            <a:r>
              <a:rPr lang="en-US" sz="1200" dirty="0"/>
              <a:t>: Prolog</a:t>
            </a:r>
          </a:p>
          <a:p>
            <a:pPr>
              <a:lnSpc>
                <a:spcPct val="120000"/>
              </a:lnSpc>
            </a:pPr>
            <a:r>
              <a:rPr lang="tr-TR" sz="1200" b="1" dirty="0" smtClean="0"/>
              <a:t>Nesneye-dayalı (</a:t>
            </a:r>
            <a:r>
              <a:rPr lang="en-US" sz="1200" b="1" dirty="0"/>
              <a:t>Object-oriented</a:t>
            </a:r>
            <a:r>
              <a:rPr lang="tr-TR" sz="1200" b="1" dirty="0"/>
              <a:t>)</a:t>
            </a:r>
            <a:endParaRPr lang="en-US" sz="1200" b="1" dirty="0"/>
          </a:p>
          <a:p>
            <a:pPr lvl="1">
              <a:lnSpc>
                <a:spcPct val="120000"/>
              </a:lnSpc>
            </a:pPr>
            <a:r>
              <a:rPr lang="tr-TR" sz="1200" dirty="0"/>
              <a:t>Veri soyutlama(</a:t>
            </a:r>
            <a:r>
              <a:rPr lang="en-US" sz="1200" dirty="0"/>
              <a:t>Data abstraction</a:t>
            </a:r>
            <a:r>
              <a:rPr lang="tr-TR" sz="1200" dirty="0"/>
              <a:t>)</a:t>
            </a:r>
            <a:r>
              <a:rPr lang="en-US" sz="1200" dirty="0"/>
              <a:t>,</a:t>
            </a:r>
            <a:r>
              <a:rPr lang="tr-TR" sz="1200" dirty="0"/>
              <a:t> </a:t>
            </a:r>
            <a:r>
              <a:rPr lang="tr-TR" sz="1200" dirty="0" smtClean="0"/>
              <a:t>miras (</a:t>
            </a:r>
            <a:r>
              <a:rPr lang="en-US" sz="1200" dirty="0"/>
              <a:t>inheritance</a:t>
            </a:r>
            <a:r>
              <a:rPr lang="tr-TR" sz="1200" dirty="0"/>
              <a:t>)</a:t>
            </a:r>
            <a:r>
              <a:rPr lang="en-US" sz="1200" dirty="0"/>
              <a:t>, </a:t>
            </a:r>
            <a:r>
              <a:rPr lang="tr-TR" sz="1200" dirty="0"/>
              <a:t>geç </a:t>
            </a:r>
            <a:r>
              <a:rPr lang="tr-TR" sz="1200" dirty="0" smtClean="0"/>
              <a:t>bağlama (</a:t>
            </a:r>
            <a:r>
              <a:rPr lang="en-US" sz="1200" dirty="0"/>
              <a:t>late binding</a:t>
            </a:r>
            <a:r>
              <a:rPr lang="tr-TR" sz="1200" dirty="0"/>
              <a:t>)</a:t>
            </a:r>
            <a:endParaRPr lang="en-US" sz="1200" dirty="0"/>
          </a:p>
          <a:p>
            <a:pPr lvl="1">
              <a:lnSpc>
                <a:spcPct val="120000"/>
              </a:lnSpc>
            </a:pPr>
            <a:r>
              <a:rPr lang="tr-TR" sz="1200" dirty="0"/>
              <a:t>Örnekler</a:t>
            </a:r>
            <a:r>
              <a:rPr lang="en-US" sz="1200" dirty="0" smtClean="0"/>
              <a:t>:</a:t>
            </a:r>
            <a:r>
              <a:rPr lang="tr-TR" sz="1200" dirty="0"/>
              <a:t> SIMULA 67, </a:t>
            </a:r>
            <a:r>
              <a:rPr lang="tr-TR" sz="1200" dirty="0" err="1"/>
              <a:t>Smalltalk</a:t>
            </a:r>
            <a:r>
              <a:rPr lang="tr-TR" sz="1200" dirty="0"/>
              <a:t> , C++ ve </a:t>
            </a:r>
            <a:r>
              <a:rPr lang="tr-TR" sz="1200" dirty="0" smtClean="0"/>
              <a:t>Java</a:t>
            </a:r>
            <a:endParaRPr lang="en-US" sz="1200" dirty="0" smtClean="0"/>
          </a:p>
          <a:p>
            <a:pPr>
              <a:lnSpc>
                <a:spcPct val="120000"/>
              </a:lnSpc>
            </a:pPr>
            <a:r>
              <a:rPr lang="tr-TR" sz="1200" b="1" dirty="0" smtClean="0"/>
              <a:t>İşaretleme (etiketleme) (</a:t>
            </a:r>
            <a:r>
              <a:rPr lang="en-US" sz="1200" b="1" dirty="0" smtClean="0"/>
              <a:t>Markup</a:t>
            </a:r>
            <a:r>
              <a:rPr lang="tr-TR" sz="1200" b="1" dirty="0" smtClean="0"/>
              <a:t>)</a:t>
            </a:r>
            <a:r>
              <a:rPr lang="en-US" sz="1200" b="1" dirty="0" smtClean="0"/>
              <a:t> </a:t>
            </a:r>
          </a:p>
          <a:p>
            <a:pPr lvl="1">
              <a:lnSpc>
                <a:spcPct val="120000"/>
              </a:lnSpc>
            </a:pPr>
            <a:r>
              <a:rPr lang="tr-TR" sz="1200" dirty="0" smtClean="0"/>
              <a:t>Yeni</a:t>
            </a:r>
            <a:r>
              <a:rPr lang="en-US" sz="1200" dirty="0"/>
              <a:t>; </a:t>
            </a:r>
            <a:r>
              <a:rPr lang="tr-TR" sz="1200" dirty="0"/>
              <a:t>kendi başına programlama değildir</a:t>
            </a:r>
            <a:r>
              <a:rPr lang="en-US" sz="1200" dirty="0"/>
              <a:t>, </a:t>
            </a:r>
            <a:r>
              <a:rPr lang="tr-TR" sz="1200" dirty="0"/>
              <a:t>fakat</a:t>
            </a:r>
            <a:r>
              <a:rPr lang="en-US" sz="1200" dirty="0"/>
              <a:t> </a:t>
            </a:r>
            <a:r>
              <a:rPr lang="tr-TR" sz="1200" dirty="0"/>
              <a:t>Web </a:t>
            </a:r>
            <a:r>
              <a:rPr lang="tr-TR" sz="1200" dirty="0" smtClean="0"/>
              <a:t>dokümanlarında </a:t>
            </a:r>
            <a:r>
              <a:rPr lang="tr-TR" sz="1200" dirty="0"/>
              <a:t>bilgiyi düzenlemek için kullanılır</a:t>
            </a:r>
            <a:endParaRPr lang="en-US" sz="1200" dirty="0"/>
          </a:p>
          <a:p>
            <a:pPr lvl="1">
              <a:lnSpc>
                <a:spcPct val="120000"/>
              </a:lnSpc>
            </a:pPr>
            <a:r>
              <a:rPr lang="tr-TR" sz="1200" dirty="0"/>
              <a:t>Örnekler</a:t>
            </a:r>
            <a:r>
              <a:rPr lang="en-US" sz="1200" dirty="0"/>
              <a:t>: XHTML, </a:t>
            </a:r>
            <a:r>
              <a:rPr lang="en-US" sz="1200" dirty="0" smtClean="0"/>
              <a:t>XML</a:t>
            </a:r>
            <a:endParaRPr lang="tr-TR" sz="1200" dirty="0" smtClean="0"/>
          </a:p>
          <a:p>
            <a:pPr eaLnBrk="1" hangingPunct="1">
              <a:lnSpc>
                <a:spcPct val="120000"/>
              </a:lnSpc>
              <a:defRPr/>
            </a:pPr>
            <a:r>
              <a:rPr lang="tr-TR" sz="1200" b="1" dirty="0" smtClean="0"/>
              <a:t>Diğerleri</a:t>
            </a:r>
          </a:p>
          <a:p>
            <a:pPr marL="0" indent="0" eaLnBrk="1" hangingPunct="1">
              <a:lnSpc>
                <a:spcPct val="120000"/>
              </a:lnSpc>
              <a:buFontTx/>
              <a:buNone/>
              <a:defRPr/>
            </a:pPr>
            <a:r>
              <a:rPr lang="tr-TR" sz="1200" dirty="0" smtClean="0"/>
              <a:t>	- </a:t>
            </a:r>
            <a:r>
              <a:rPr lang="tr-TR" sz="1200" dirty="0" err="1" smtClean="0"/>
              <a:t>Visual</a:t>
            </a:r>
            <a:r>
              <a:rPr lang="tr-TR" sz="1200" dirty="0" smtClean="0"/>
              <a:t> (görsel) diller</a:t>
            </a:r>
          </a:p>
          <a:p>
            <a:pPr marL="0" indent="0" eaLnBrk="1" hangingPunct="1">
              <a:lnSpc>
                <a:spcPct val="120000"/>
              </a:lnSpc>
              <a:buFontTx/>
              <a:buNone/>
              <a:defRPr/>
            </a:pPr>
            <a:r>
              <a:rPr lang="tr-TR" sz="1200" dirty="0" smtClean="0"/>
              <a:t>	- </a:t>
            </a:r>
            <a:r>
              <a:rPr lang="tr-TR" sz="1200" dirty="0" err="1" smtClean="0"/>
              <a:t>Scripting</a:t>
            </a:r>
            <a:r>
              <a:rPr lang="tr-TR" sz="1200" dirty="0" smtClean="0"/>
              <a:t> diller</a:t>
            </a:r>
          </a:p>
          <a:p>
            <a:pPr marL="0" indent="0" eaLnBrk="1" hangingPunct="1">
              <a:lnSpc>
                <a:spcPct val="120000"/>
              </a:lnSpc>
              <a:buFontTx/>
              <a:buNone/>
              <a:defRPr/>
            </a:pPr>
            <a:r>
              <a:rPr lang="tr-TR" sz="1200" dirty="0" smtClean="0"/>
              <a:t>	- </a:t>
            </a:r>
            <a:r>
              <a:rPr lang="tr-TR" sz="1200" dirty="0" err="1" smtClean="0"/>
              <a:t>Hibrid</a:t>
            </a:r>
            <a:r>
              <a:rPr lang="tr-TR" sz="1200" dirty="0" smtClean="0"/>
              <a:t> diller (</a:t>
            </a:r>
            <a:r>
              <a:rPr lang="tr-TR" sz="1200" dirty="0" err="1" smtClean="0"/>
              <a:t>markup</a:t>
            </a:r>
            <a:r>
              <a:rPr lang="tr-TR" sz="1200" dirty="0" smtClean="0"/>
              <a:t> dil/programlama dili)</a:t>
            </a:r>
          </a:p>
          <a:p>
            <a:pPr marL="0" indent="0" eaLnBrk="1" hangingPunct="1">
              <a:lnSpc>
                <a:spcPct val="120000"/>
              </a:lnSpc>
              <a:buFontTx/>
              <a:buNone/>
              <a:defRPr/>
            </a:pPr>
            <a:r>
              <a:rPr lang="tr-TR" sz="1200" dirty="0" smtClean="0"/>
              <a:t>	- Özel amaçlı diller</a:t>
            </a:r>
          </a:p>
          <a:p>
            <a:pPr marL="0" indent="0" eaLnBrk="1" hangingPunct="1">
              <a:lnSpc>
                <a:spcPct val="120000"/>
              </a:lnSpc>
              <a:buFontTx/>
              <a:buNone/>
              <a:defRPr/>
            </a:pPr>
            <a:r>
              <a:rPr lang="tr-TR" sz="1200" dirty="0" smtClean="0"/>
              <a:t>	-…….</a:t>
            </a:r>
            <a:endParaRPr lang="en-US" sz="1400" dirty="0"/>
          </a:p>
        </p:txBody>
      </p:sp>
      <p:sp>
        <p:nvSpPr>
          <p:cNvPr id="5" name="4 Slayt Numarası Yer Tutucusu"/>
          <p:cNvSpPr>
            <a:spLocks noGrp="1"/>
          </p:cNvSpPr>
          <p:nvPr>
            <p:ph type="sldNum" sz="quarter" idx="11"/>
          </p:nvPr>
        </p:nvSpPr>
        <p:spPr/>
        <p:txBody>
          <a:bodyPr/>
          <a:lstStyle/>
          <a:p>
            <a:pPr>
              <a:defRPr/>
            </a:pPr>
            <a:fld id="{617D8655-7DB7-43A0-B0D9-9A74AB1E468F}" type="slidenum">
              <a:rPr lang="en-US" smtClean="0"/>
              <a:pPr>
                <a:defRPr/>
              </a:pPr>
              <a:t>90</a:t>
            </a:fld>
            <a:endParaRPr lang="en-US" dirty="0"/>
          </a:p>
        </p:txBody>
      </p:sp>
    </p:spTree>
    <p:extLst>
      <p:ext uri="{BB962C8B-B14F-4D97-AF65-F5344CB8AC3E}">
        <p14:creationId xmlns:p14="http://schemas.microsoft.com/office/powerpoint/2010/main" xmlns="" val="22470701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tr-TR" dirty="0" smtClean="0">
                <a:cs typeface="+mj-cs"/>
              </a:rPr>
              <a:t>Program Örneği</a:t>
            </a:r>
            <a:endParaRPr lang="en-US" dirty="0" smtClean="0">
              <a:cs typeface="+mj-cs"/>
            </a:endParaRPr>
          </a:p>
        </p:txBody>
      </p:sp>
      <p:sp>
        <p:nvSpPr>
          <p:cNvPr id="28675" name="Rectangle 3"/>
          <p:cNvSpPr>
            <a:spLocks noGrp="1" noChangeArrowheads="1"/>
          </p:cNvSpPr>
          <p:nvPr>
            <p:ph type="body" idx="1"/>
          </p:nvPr>
        </p:nvSpPr>
        <p:spPr/>
        <p:txBody>
          <a:bodyPr/>
          <a:lstStyle/>
          <a:p>
            <a:pPr>
              <a:buFontTx/>
              <a:buNone/>
              <a:defRPr/>
            </a:pPr>
            <a:r>
              <a:rPr lang="en-US" dirty="0" smtClean="0">
                <a:cs typeface="+mn-cs"/>
              </a:rPr>
              <a:t>D</a:t>
            </a:r>
            <a:r>
              <a:rPr lang="tr-TR" dirty="0" err="1" smtClean="0">
                <a:cs typeface="+mn-cs"/>
              </a:rPr>
              <a:t>exter</a:t>
            </a:r>
            <a:r>
              <a:rPr lang="tr-TR" dirty="0" smtClean="0">
                <a:cs typeface="+mn-cs"/>
              </a:rPr>
              <a:t>,</a:t>
            </a:r>
            <a:r>
              <a:rPr lang="en-US" dirty="0" smtClean="0">
                <a:cs typeface="+mn-cs"/>
              </a:rPr>
              <a:t> Mi</a:t>
            </a:r>
            <a:r>
              <a:rPr lang="tr-TR" dirty="0" err="1" smtClean="0">
                <a:cs typeface="+mn-cs"/>
              </a:rPr>
              <a:t>mi’ye</a:t>
            </a:r>
            <a:r>
              <a:rPr lang="tr-TR" dirty="0" smtClean="0">
                <a:cs typeface="+mn-cs"/>
              </a:rPr>
              <a:t> </a:t>
            </a:r>
            <a:r>
              <a:rPr lang="tr-TR" dirty="0" smtClean="0">
                <a:cs typeface="+mn-cs"/>
              </a:rPr>
              <a:t>çiçek yollamak istemektedir</a:t>
            </a:r>
            <a:endParaRPr lang="en-US" dirty="0" smtClean="0">
              <a:cs typeface="+mn-cs"/>
            </a:endParaRPr>
          </a:p>
        </p:txBody>
      </p:sp>
      <p:sp>
        <p:nvSpPr>
          <p:cNvPr id="28682" name="Line 10"/>
          <p:cNvSpPr>
            <a:spLocks noChangeShapeType="1"/>
          </p:cNvSpPr>
          <p:nvPr/>
        </p:nvSpPr>
        <p:spPr bwMode="auto">
          <a:xfrm>
            <a:off x="3276600" y="4495800"/>
            <a:ext cx="2209800" cy="0"/>
          </a:xfrm>
          <a:prstGeom prst="line">
            <a:avLst/>
          </a:prstGeom>
          <a:noFill/>
          <a:ln w="57150">
            <a:solidFill>
              <a:schemeClr val="tx1"/>
            </a:solidFill>
            <a:round/>
            <a:headEnd/>
            <a:tailEnd type="triangle" w="med" len="med"/>
          </a:ln>
          <a:effectLst/>
          <a:scene3d>
            <a:camera prst="orthographicFront"/>
            <a:lightRig rig="threePt" dir="t"/>
          </a:scene3d>
          <a:sp3d>
            <a:bevelT prst="angle"/>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pic>
        <p:nvPicPr>
          <p:cNvPr id="58372" name="Picture 13" descr="Magenta619-2"/>
          <p:cNvPicPr>
            <a:picLocks noChangeAspect="1" noChangeArrowheads="1"/>
          </p:cNvPicPr>
          <p:nvPr/>
        </p:nvPicPr>
        <p:blipFill>
          <a:blip r:embed="rId2" cstate="print"/>
          <a:srcRect/>
          <a:stretch>
            <a:fillRect/>
          </a:stretch>
        </p:blipFill>
        <p:spPr bwMode="auto">
          <a:xfrm>
            <a:off x="3429000" y="3124200"/>
            <a:ext cx="1752600" cy="1314450"/>
          </a:xfrm>
          <a:prstGeom prst="rect">
            <a:avLst/>
          </a:prstGeom>
          <a:noFill/>
          <a:ln w="9525">
            <a:noFill/>
            <a:miter lim="800000"/>
            <a:headEnd/>
            <a:tailEnd/>
          </a:ln>
        </p:spPr>
      </p:pic>
      <p:sp>
        <p:nvSpPr>
          <p:cNvPr id="28686" name="Oval 14"/>
          <p:cNvSpPr>
            <a:spLocks noChangeArrowheads="1"/>
          </p:cNvSpPr>
          <p:nvPr/>
        </p:nvSpPr>
        <p:spPr bwMode="auto">
          <a:xfrm>
            <a:off x="1447800" y="3657600"/>
            <a:ext cx="1828800" cy="1600200"/>
          </a:xfrm>
          <a:prstGeom prst="ellipse">
            <a:avLst/>
          </a:prstGeom>
          <a:solidFill>
            <a:schemeClr val="accent1"/>
          </a:solidFill>
          <a:ln w="9525">
            <a:solidFill>
              <a:schemeClr val="tx1"/>
            </a:solidFill>
            <a:round/>
            <a:headEnd/>
            <a:tailEnd/>
          </a:ln>
          <a:effectLst/>
          <a:scene3d>
            <a:camera prst="orthographicFront"/>
            <a:lightRig rig="threePt" dir="t"/>
          </a:scene3d>
          <a:sp3d>
            <a:bevelT prst="angle"/>
          </a:sp3d>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tr-TR" dirty="0" err="1" smtClean="0">
                <a:solidFill>
                  <a:schemeClr val="bg2"/>
                </a:solidFill>
                <a:latin typeface="Times New Roman" charset="0"/>
                <a:ea typeface="ＭＳ Ｐゴシック" charset="0"/>
              </a:rPr>
              <a:t>Dexter</a:t>
            </a:r>
            <a:endParaRPr lang="en-US" dirty="0">
              <a:solidFill>
                <a:schemeClr val="bg2"/>
              </a:solidFill>
              <a:latin typeface="Times New Roman" charset="0"/>
              <a:ea typeface="ＭＳ Ｐゴシック" charset="0"/>
            </a:endParaRPr>
          </a:p>
        </p:txBody>
      </p:sp>
      <p:sp>
        <p:nvSpPr>
          <p:cNvPr id="28687" name="Oval 15"/>
          <p:cNvSpPr>
            <a:spLocks noChangeArrowheads="1"/>
          </p:cNvSpPr>
          <p:nvPr/>
        </p:nvSpPr>
        <p:spPr bwMode="auto">
          <a:xfrm>
            <a:off x="5486400" y="3505200"/>
            <a:ext cx="2057400" cy="1905000"/>
          </a:xfrm>
          <a:prstGeom prst="ellipse">
            <a:avLst/>
          </a:prstGeom>
          <a:solidFill>
            <a:schemeClr val="accent1"/>
          </a:solidFill>
          <a:ln w="9525">
            <a:solidFill>
              <a:schemeClr val="tx1"/>
            </a:solidFill>
            <a:round/>
            <a:headEnd/>
            <a:tailEnd/>
          </a:ln>
          <a:effectLst/>
          <a:scene3d>
            <a:camera prst="orthographicFront"/>
            <a:lightRig rig="threePt" dir="t"/>
          </a:scene3d>
          <a:sp3d>
            <a:bevelT prst="angle"/>
          </a:sp3d>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tr-TR" dirty="0" smtClean="0">
                <a:solidFill>
                  <a:schemeClr val="bg2"/>
                </a:solidFill>
                <a:latin typeface="Times New Roman" charset="0"/>
                <a:ea typeface="ＭＳ Ｐゴシック" charset="0"/>
              </a:rPr>
              <a:t>Mimi</a:t>
            </a:r>
            <a:endParaRPr lang="en-US" dirty="0">
              <a:solidFill>
                <a:schemeClr val="bg2"/>
              </a:solidFill>
              <a:latin typeface="Times New Roman" charset="0"/>
              <a:ea typeface="ＭＳ Ｐゴシック"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dirty="0" smtClean="0">
                <a:cs typeface="+mj-cs"/>
              </a:rPr>
              <a:t>Imperative </a:t>
            </a:r>
            <a:r>
              <a:rPr lang="tr-TR" dirty="0" smtClean="0">
                <a:cs typeface="+mj-cs"/>
              </a:rPr>
              <a:t>Çözüm</a:t>
            </a:r>
            <a:endParaRPr lang="en-US" dirty="0" smtClean="0">
              <a:cs typeface="+mj-cs"/>
            </a:endParaRPr>
          </a:p>
        </p:txBody>
      </p:sp>
      <p:sp>
        <p:nvSpPr>
          <p:cNvPr id="29699" name="Rectangle 3"/>
          <p:cNvSpPr>
            <a:spLocks noGrp="1" noChangeArrowheads="1"/>
          </p:cNvSpPr>
          <p:nvPr>
            <p:ph type="body" idx="1"/>
          </p:nvPr>
        </p:nvSpPr>
        <p:spPr>
          <a:xfrm>
            <a:off x="304800" y="1600200"/>
            <a:ext cx="8534400" cy="4572000"/>
          </a:xfrm>
        </p:spPr>
        <p:txBody>
          <a:bodyPr/>
          <a:lstStyle/>
          <a:p>
            <a:pPr>
              <a:lnSpc>
                <a:spcPct val="90000"/>
              </a:lnSpc>
              <a:spcBef>
                <a:spcPct val="5000"/>
              </a:spcBef>
              <a:defRPr/>
            </a:pPr>
            <a:r>
              <a:rPr lang="en-US" dirty="0" smtClean="0">
                <a:cs typeface="+mn-cs"/>
              </a:rPr>
              <a:t>$$$ &amp; </a:t>
            </a:r>
            <a:r>
              <a:rPr lang="tr-TR" dirty="0" smtClean="0">
                <a:cs typeface="+mn-cs"/>
              </a:rPr>
              <a:t>çiçek için yer ayır</a:t>
            </a:r>
            <a:endParaRPr lang="en-US" dirty="0" smtClean="0">
              <a:cs typeface="+mn-cs"/>
            </a:endParaRPr>
          </a:p>
          <a:p>
            <a:pPr>
              <a:lnSpc>
                <a:spcPct val="90000"/>
              </a:lnSpc>
              <a:spcBef>
                <a:spcPct val="5000"/>
              </a:spcBef>
              <a:defRPr/>
            </a:pPr>
            <a:r>
              <a:rPr lang="tr-TR" dirty="0" smtClean="0">
                <a:cs typeface="+mn-cs"/>
              </a:rPr>
              <a:t>Bankadan para al</a:t>
            </a:r>
            <a:endParaRPr lang="en-US" dirty="0" smtClean="0">
              <a:cs typeface="+mn-cs"/>
            </a:endParaRPr>
          </a:p>
          <a:p>
            <a:pPr>
              <a:lnSpc>
                <a:spcPct val="90000"/>
              </a:lnSpc>
              <a:spcBef>
                <a:spcPct val="5000"/>
              </a:spcBef>
              <a:defRPr/>
            </a:pPr>
            <a:r>
              <a:rPr lang="tr-TR" dirty="0" smtClean="0">
                <a:cs typeface="+mn-cs"/>
              </a:rPr>
              <a:t>Parayı sakla</a:t>
            </a:r>
            <a:endParaRPr lang="en-US" dirty="0" smtClean="0">
              <a:cs typeface="+mn-cs"/>
            </a:endParaRPr>
          </a:p>
          <a:p>
            <a:pPr>
              <a:lnSpc>
                <a:spcPct val="90000"/>
              </a:lnSpc>
              <a:spcBef>
                <a:spcPct val="5000"/>
              </a:spcBef>
              <a:defRPr/>
            </a:pPr>
            <a:r>
              <a:rPr lang="tr-TR" dirty="0" smtClean="0">
                <a:cs typeface="+mn-cs"/>
              </a:rPr>
              <a:t>Parayı al</a:t>
            </a:r>
            <a:endParaRPr lang="en-US" dirty="0" smtClean="0">
              <a:cs typeface="+mn-cs"/>
            </a:endParaRPr>
          </a:p>
          <a:p>
            <a:pPr>
              <a:lnSpc>
                <a:spcPct val="90000"/>
              </a:lnSpc>
              <a:spcBef>
                <a:spcPct val="5000"/>
              </a:spcBef>
              <a:defRPr/>
            </a:pPr>
            <a:r>
              <a:rPr lang="tr-TR" dirty="0" smtClean="0">
                <a:cs typeface="+mn-cs"/>
              </a:rPr>
              <a:t>Çiçekçiye para ver</a:t>
            </a:r>
            <a:endParaRPr lang="en-US" dirty="0" smtClean="0">
              <a:cs typeface="+mn-cs"/>
            </a:endParaRPr>
          </a:p>
          <a:p>
            <a:pPr>
              <a:lnSpc>
                <a:spcPct val="90000"/>
              </a:lnSpc>
              <a:spcBef>
                <a:spcPct val="5000"/>
              </a:spcBef>
              <a:defRPr/>
            </a:pPr>
            <a:r>
              <a:rPr lang="tr-TR" dirty="0" smtClean="0">
                <a:cs typeface="+mn-cs"/>
              </a:rPr>
              <a:t>Çiçekçiden çiçek al</a:t>
            </a:r>
            <a:endParaRPr lang="en-US" dirty="0" smtClean="0">
              <a:cs typeface="+mn-cs"/>
            </a:endParaRPr>
          </a:p>
          <a:p>
            <a:pPr>
              <a:lnSpc>
                <a:spcPct val="90000"/>
              </a:lnSpc>
              <a:spcBef>
                <a:spcPct val="5000"/>
              </a:spcBef>
              <a:defRPr/>
            </a:pPr>
            <a:r>
              <a:rPr lang="tr-TR" dirty="0" smtClean="0">
                <a:cs typeface="+mn-cs"/>
              </a:rPr>
              <a:t>Çiçekleri sakla </a:t>
            </a:r>
            <a:endParaRPr lang="en-US" dirty="0" smtClean="0">
              <a:cs typeface="+mn-cs"/>
            </a:endParaRPr>
          </a:p>
          <a:p>
            <a:pPr>
              <a:lnSpc>
                <a:spcPct val="90000"/>
              </a:lnSpc>
              <a:spcBef>
                <a:spcPct val="5000"/>
              </a:spcBef>
              <a:defRPr/>
            </a:pPr>
            <a:r>
              <a:rPr lang="tr-TR" dirty="0" smtClean="0">
                <a:cs typeface="+mn-cs"/>
              </a:rPr>
              <a:t>Gönderilen yere var</a:t>
            </a:r>
            <a:endParaRPr lang="en-US" dirty="0" smtClean="0">
              <a:cs typeface="+mn-cs"/>
            </a:endParaRPr>
          </a:p>
          <a:p>
            <a:pPr>
              <a:lnSpc>
                <a:spcPct val="90000"/>
              </a:lnSpc>
              <a:spcBef>
                <a:spcPct val="5000"/>
              </a:spcBef>
              <a:defRPr/>
            </a:pPr>
            <a:r>
              <a:rPr lang="tr-TR" dirty="0" smtClean="0">
                <a:cs typeface="+mn-cs"/>
              </a:rPr>
              <a:t>Çiçekler al</a:t>
            </a:r>
            <a:endParaRPr lang="en-US" dirty="0" smtClean="0">
              <a:cs typeface="+mn-cs"/>
            </a:endParaRPr>
          </a:p>
          <a:p>
            <a:pPr>
              <a:lnSpc>
                <a:spcPct val="90000"/>
              </a:lnSpc>
              <a:spcBef>
                <a:spcPct val="5000"/>
              </a:spcBef>
              <a:defRPr/>
            </a:pPr>
            <a:r>
              <a:rPr lang="tr-TR" dirty="0" smtClean="0">
                <a:cs typeface="+mn-cs"/>
              </a:rPr>
              <a:t>Çiçekleri yolla</a:t>
            </a:r>
            <a:endParaRPr lang="en-US" dirty="0" smtClean="0">
              <a:cs typeface="+mn-cs"/>
            </a:endParaRPr>
          </a:p>
        </p:txBody>
      </p:sp>
      <p:sp>
        <p:nvSpPr>
          <p:cNvPr id="29700" name="Rectangle 4"/>
          <p:cNvSpPr>
            <a:spLocks noChangeArrowheads="1"/>
          </p:cNvSpPr>
          <p:nvPr/>
        </p:nvSpPr>
        <p:spPr bwMode="auto">
          <a:xfrm>
            <a:off x="6705600" y="1524000"/>
            <a:ext cx="1600200" cy="4724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9701" name="Line 5"/>
          <p:cNvSpPr>
            <a:spLocks noChangeShapeType="1"/>
          </p:cNvSpPr>
          <p:nvPr/>
        </p:nvSpPr>
        <p:spPr bwMode="auto">
          <a:xfrm>
            <a:off x="6705600" y="2362200"/>
            <a:ext cx="1600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9702" name="Line 6"/>
          <p:cNvSpPr>
            <a:spLocks noChangeShapeType="1"/>
          </p:cNvSpPr>
          <p:nvPr/>
        </p:nvSpPr>
        <p:spPr bwMode="auto">
          <a:xfrm>
            <a:off x="67056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pic>
        <p:nvPicPr>
          <p:cNvPr id="59398" name="Picture 8" descr="Magenta619-2"/>
          <p:cNvPicPr>
            <a:picLocks noChangeAspect="1" noChangeArrowheads="1"/>
          </p:cNvPicPr>
          <p:nvPr/>
        </p:nvPicPr>
        <p:blipFill>
          <a:blip r:embed="rId2" cstate="print"/>
          <a:srcRect/>
          <a:stretch>
            <a:fillRect/>
          </a:stretch>
        </p:blipFill>
        <p:spPr bwMode="auto">
          <a:xfrm>
            <a:off x="6934200" y="2438400"/>
            <a:ext cx="1219200" cy="914400"/>
          </a:xfrm>
          <a:prstGeom prst="rect">
            <a:avLst/>
          </a:prstGeom>
          <a:noFill/>
          <a:ln w="9525">
            <a:noFill/>
            <a:miter lim="800000"/>
            <a:headEnd/>
            <a:tailEnd/>
          </a:ln>
        </p:spPr>
      </p:pic>
      <p:sp>
        <p:nvSpPr>
          <p:cNvPr id="29705" name="Text Box 9"/>
          <p:cNvSpPr txBox="1">
            <a:spLocks noChangeArrowheads="1"/>
          </p:cNvSpPr>
          <p:nvPr/>
        </p:nvSpPr>
        <p:spPr bwMode="auto">
          <a:xfrm>
            <a:off x="6934200" y="1676400"/>
            <a:ext cx="1219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chemeClr val="bg2"/>
                </a:solidFill>
                <a:latin typeface="Times New Roman" charset="0"/>
                <a:ea typeface="ＭＳ Ｐゴシック" charset="0"/>
              </a:rPr>
              <a:t>$$$</a:t>
            </a:r>
            <a:endParaRPr lang="en-US">
              <a:latin typeface="Times New Roman" charset="0"/>
              <a:ea typeface="ＭＳ Ｐゴシック"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tr-TR" dirty="0" smtClean="0">
                <a:cs typeface="+mj-cs"/>
              </a:rPr>
              <a:t>Nesne Tabanlı</a:t>
            </a:r>
            <a:r>
              <a:rPr lang="en-US" dirty="0" smtClean="0">
                <a:cs typeface="+mj-cs"/>
              </a:rPr>
              <a:t> </a:t>
            </a:r>
            <a:r>
              <a:rPr lang="tr-TR" dirty="0" smtClean="0">
                <a:cs typeface="+mj-cs"/>
              </a:rPr>
              <a:t>Çözüm</a:t>
            </a:r>
            <a:endParaRPr lang="en-US" dirty="0" smtClean="0">
              <a:cs typeface="+mj-cs"/>
            </a:endParaRPr>
          </a:p>
        </p:txBody>
      </p:sp>
      <p:sp>
        <p:nvSpPr>
          <p:cNvPr id="30724" name="Oval 4"/>
          <p:cNvSpPr>
            <a:spLocks noChangeArrowheads="1"/>
          </p:cNvSpPr>
          <p:nvPr/>
        </p:nvSpPr>
        <p:spPr bwMode="auto">
          <a:xfrm>
            <a:off x="609600" y="2590800"/>
            <a:ext cx="1219200" cy="1219200"/>
          </a:xfrm>
          <a:prstGeom prst="ellipse">
            <a:avLst/>
          </a:prstGeom>
          <a:solidFill>
            <a:schemeClr val="accent1"/>
          </a:solidFill>
          <a:ln w="9525">
            <a:solidFill>
              <a:schemeClr val="tx1"/>
            </a:solidFill>
            <a:round/>
            <a:headEnd/>
            <a:tailEnd/>
          </a:ln>
          <a:effectLst/>
          <a:scene3d>
            <a:camera prst="orthographicFront"/>
            <a:lightRig rig="threePt" dir="t"/>
          </a:scene3d>
          <a:sp3d>
            <a:bevelT prst="angle"/>
          </a:sp3d>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0725" name="Text Box 5"/>
          <p:cNvSpPr txBox="1">
            <a:spLocks noChangeArrowheads="1"/>
          </p:cNvSpPr>
          <p:nvPr/>
        </p:nvSpPr>
        <p:spPr bwMode="auto">
          <a:xfrm>
            <a:off x="762000" y="3048000"/>
            <a:ext cx="1066800" cy="313932"/>
          </a:xfrm>
          <a:prstGeom prst="rect">
            <a:avLst/>
          </a:prstGeom>
          <a:noFill/>
          <a:ln>
            <a:noFill/>
          </a:ln>
          <a:effectLst/>
          <a:scene3d>
            <a:camera prst="orthographicFront"/>
            <a:lightRig rig="threePt" dir="t"/>
          </a:scene3d>
          <a:sp3d>
            <a:bevelT prst="angle"/>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tr-TR" dirty="0" err="1" smtClean="0">
                <a:solidFill>
                  <a:schemeClr val="bg2"/>
                </a:solidFill>
                <a:latin typeface="Times New Roman" charset="0"/>
                <a:ea typeface="ＭＳ Ｐゴシック" charset="0"/>
              </a:rPr>
              <a:t>Dexter</a:t>
            </a:r>
            <a:endParaRPr lang="en-US" dirty="0">
              <a:latin typeface="Times New Roman" charset="0"/>
              <a:ea typeface="ＭＳ Ｐゴシック" charset="0"/>
            </a:endParaRPr>
          </a:p>
        </p:txBody>
      </p:sp>
      <p:sp>
        <p:nvSpPr>
          <p:cNvPr id="30726" name="Oval 6"/>
          <p:cNvSpPr>
            <a:spLocks noChangeArrowheads="1"/>
          </p:cNvSpPr>
          <p:nvPr/>
        </p:nvSpPr>
        <p:spPr bwMode="auto">
          <a:xfrm>
            <a:off x="7239000" y="2667000"/>
            <a:ext cx="1219200" cy="1219200"/>
          </a:xfrm>
          <a:prstGeom prst="ellipse">
            <a:avLst/>
          </a:prstGeom>
          <a:solidFill>
            <a:schemeClr val="accent1"/>
          </a:solidFill>
          <a:ln w="9525">
            <a:solidFill>
              <a:schemeClr val="tx1"/>
            </a:solidFill>
            <a:round/>
            <a:headEnd/>
            <a:tailEnd/>
          </a:ln>
          <a:effectLst/>
          <a:scene3d>
            <a:camera prst="orthographicFront"/>
            <a:lightRig rig="threePt" dir="t"/>
          </a:scene3d>
          <a:sp3d>
            <a:bevelT prst="angle"/>
          </a:sp3d>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0727" name="Text Box 7"/>
          <p:cNvSpPr txBox="1">
            <a:spLocks noChangeArrowheads="1"/>
          </p:cNvSpPr>
          <p:nvPr/>
        </p:nvSpPr>
        <p:spPr bwMode="auto">
          <a:xfrm>
            <a:off x="7391400" y="3124200"/>
            <a:ext cx="1066800" cy="313932"/>
          </a:xfrm>
          <a:prstGeom prst="rect">
            <a:avLst/>
          </a:prstGeom>
          <a:noFill/>
          <a:ln>
            <a:noFill/>
          </a:ln>
          <a:effectLst/>
          <a:scene3d>
            <a:camera prst="orthographicFront"/>
            <a:lightRig rig="threePt" dir="t"/>
          </a:scene3d>
          <a:sp3d>
            <a:bevelT prst="angle"/>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tr-TR" dirty="0" smtClean="0">
                <a:solidFill>
                  <a:schemeClr val="bg2"/>
                </a:solidFill>
                <a:latin typeface="Times New Roman" charset="0"/>
                <a:ea typeface="ＭＳ Ｐゴシック" charset="0"/>
              </a:rPr>
              <a:t> </a:t>
            </a:r>
            <a:r>
              <a:rPr lang="tr-TR" dirty="0" smtClean="0">
                <a:solidFill>
                  <a:schemeClr val="bg2"/>
                </a:solidFill>
                <a:latin typeface="Times New Roman" charset="0"/>
                <a:ea typeface="ＭＳ Ｐゴシック" charset="0"/>
              </a:rPr>
              <a:t>Mimi</a:t>
            </a:r>
            <a:endParaRPr lang="en-US" dirty="0">
              <a:latin typeface="Times New Roman" charset="0"/>
              <a:ea typeface="ＭＳ Ｐゴシック" charset="0"/>
            </a:endParaRPr>
          </a:p>
        </p:txBody>
      </p:sp>
      <p:sp>
        <p:nvSpPr>
          <p:cNvPr id="30728" name="Oval 8"/>
          <p:cNvSpPr>
            <a:spLocks noChangeArrowheads="1"/>
          </p:cNvSpPr>
          <p:nvPr/>
        </p:nvSpPr>
        <p:spPr bwMode="auto">
          <a:xfrm>
            <a:off x="3429000" y="1676400"/>
            <a:ext cx="1600200" cy="838200"/>
          </a:xfrm>
          <a:prstGeom prst="ellipse">
            <a:avLst/>
          </a:prstGeom>
          <a:solidFill>
            <a:schemeClr val="accent1"/>
          </a:solidFill>
          <a:ln w="9525">
            <a:solidFill>
              <a:schemeClr val="tx1"/>
            </a:solidFill>
            <a:round/>
            <a:headEnd/>
            <a:tailEnd/>
          </a:ln>
          <a:effectLst/>
          <a:scene3d>
            <a:camera prst="orthographicFront"/>
            <a:lightRig rig="threePt" dir="t"/>
          </a:scene3d>
          <a:sp3d>
            <a:bevelT prst="angle"/>
          </a:sp3d>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0729" name="Text Box 9"/>
          <p:cNvSpPr txBox="1">
            <a:spLocks noChangeArrowheads="1"/>
          </p:cNvSpPr>
          <p:nvPr/>
        </p:nvSpPr>
        <p:spPr bwMode="auto">
          <a:xfrm>
            <a:off x="3733800" y="1826669"/>
            <a:ext cx="1066800" cy="535531"/>
          </a:xfrm>
          <a:prstGeom prst="rect">
            <a:avLst/>
          </a:prstGeom>
          <a:noFill/>
          <a:ln>
            <a:noFill/>
          </a:ln>
          <a:effectLst/>
          <a:scene3d>
            <a:camera prst="orthographicFront"/>
            <a:lightRig rig="threePt" dir="t"/>
          </a:scene3d>
          <a:sp3d>
            <a:bevelT prst="angle"/>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solidFill>
                  <a:schemeClr val="bg2"/>
                </a:solidFill>
                <a:latin typeface="Times New Roman" charset="0"/>
                <a:ea typeface="ＭＳ Ｐゴシック" charset="0"/>
              </a:rPr>
              <a:t>Bank </a:t>
            </a:r>
            <a:r>
              <a:rPr lang="tr-TR" dirty="0" smtClean="0">
                <a:solidFill>
                  <a:schemeClr val="bg2"/>
                </a:solidFill>
                <a:latin typeface="Times New Roman" charset="0"/>
                <a:ea typeface="ＭＳ Ｐゴシック" charset="0"/>
              </a:rPr>
              <a:t>Memuru</a:t>
            </a:r>
            <a:endParaRPr lang="en-US" dirty="0">
              <a:latin typeface="Times New Roman" charset="0"/>
              <a:ea typeface="ＭＳ Ｐゴシック" charset="0"/>
            </a:endParaRPr>
          </a:p>
        </p:txBody>
      </p:sp>
      <p:sp>
        <p:nvSpPr>
          <p:cNvPr id="30730" name="Oval 10"/>
          <p:cNvSpPr>
            <a:spLocks noChangeArrowheads="1"/>
          </p:cNvSpPr>
          <p:nvPr/>
        </p:nvSpPr>
        <p:spPr bwMode="auto">
          <a:xfrm>
            <a:off x="2743200" y="5029200"/>
            <a:ext cx="1600200" cy="838200"/>
          </a:xfrm>
          <a:prstGeom prst="ellipse">
            <a:avLst/>
          </a:prstGeom>
          <a:solidFill>
            <a:schemeClr val="accent1"/>
          </a:solidFill>
          <a:ln w="9525">
            <a:solidFill>
              <a:schemeClr val="tx1"/>
            </a:solidFill>
            <a:round/>
            <a:headEnd/>
            <a:tailEnd/>
          </a:ln>
          <a:effectLst/>
          <a:scene3d>
            <a:camera prst="orthographicFront"/>
            <a:lightRig rig="threePt" dir="t"/>
          </a:scene3d>
          <a:sp3d>
            <a:bevelT prst="angle"/>
          </a:sp3d>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0731" name="Text Box 11"/>
          <p:cNvSpPr txBox="1">
            <a:spLocks noChangeArrowheads="1"/>
          </p:cNvSpPr>
          <p:nvPr/>
        </p:nvSpPr>
        <p:spPr bwMode="auto">
          <a:xfrm>
            <a:off x="2971800" y="5257800"/>
            <a:ext cx="1066800" cy="313932"/>
          </a:xfrm>
          <a:prstGeom prst="rect">
            <a:avLst/>
          </a:prstGeom>
          <a:noFill/>
          <a:ln>
            <a:noFill/>
          </a:ln>
          <a:effectLst/>
          <a:scene3d>
            <a:camera prst="orthographicFront"/>
            <a:lightRig rig="threePt" dir="t"/>
          </a:scene3d>
          <a:sp3d>
            <a:bevelT prst="angle"/>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tr-TR" dirty="0" smtClean="0">
                <a:solidFill>
                  <a:schemeClr val="bg2"/>
                </a:solidFill>
                <a:latin typeface="Times New Roman" charset="0"/>
                <a:ea typeface="ＭＳ Ｐゴシック" charset="0"/>
              </a:rPr>
              <a:t>Çiçekçi</a:t>
            </a:r>
            <a:endParaRPr lang="en-US" dirty="0">
              <a:latin typeface="Times New Roman" charset="0"/>
              <a:ea typeface="ＭＳ Ｐゴシック" charset="0"/>
            </a:endParaRPr>
          </a:p>
        </p:txBody>
      </p:sp>
      <p:sp>
        <p:nvSpPr>
          <p:cNvPr id="30732" name="Oval 12"/>
          <p:cNvSpPr>
            <a:spLocks noChangeArrowheads="1"/>
          </p:cNvSpPr>
          <p:nvPr/>
        </p:nvSpPr>
        <p:spPr bwMode="auto">
          <a:xfrm>
            <a:off x="4953000" y="3581400"/>
            <a:ext cx="1600200" cy="838200"/>
          </a:xfrm>
          <a:prstGeom prst="ellipse">
            <a:avLst/>
          </a:prstGeom>
          <a:solidFill>
            <a:schemeClr val="accent1"/>
          </a:solidFill>
          <a:ln w="9525">
            <a:solidFill>
              <a:schemeClr val="tx1"/>
            </a:solidFill>
            <a:round/>
            <a:headEnd/>
            <a:tailEnd/>
          </a:ln>
          <a:effectLst/>
          <a:scene3d>
            <a:camera prst="orthographicFront"/>
            <a:lightRig rig="threePt" dir="t"/>
          </a:scene3d>
          <a:sp3d>
            <a:bevelT prst="angle"/>
          </a:sp3d>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0733" name="Text Box 13"/>
          <p:cNvSpPr txBox="1">
            <a:spLocks noChangeArrowheads="1"/>
          </p:cNvSpPr>
          <p:nvPr/>
        </p:nvSpPr>
        <p:spPr bwMode="auto">
          <a:xfrm>
            <a:off x="5181600" y="3877068"/>
            <a:ext cx="1371600" cy="313932"/>
          </a:xfrm>
          <a:prstGeom prst="rect">
            <a:avLst/>
          </a:prstGeom>
          <a:noFill/>
          <a:ln>
            <a:noFill/>
          </a:ln>
          <a:effectLst/>
          <a:scene3d>
            <a:camera prst="orthographicFront"/>
            <a:lightRig rig="threePt" dir="t"/>
          </a:scene3d>
          <a:sp3d>
            <a:bevelT prst="angle"/>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tr-TR" dirty="0" smtClean="0">
                <a:solidFill>
                  <a:schemeClr val="bg2"/>
                </a:solidFill>
                <a:latin typeface="Times New Roman" charset="0"/>
                <a:ea typeface="ＭＳ Ｐゴシック" charset="0"/>
              </a:rPr>
              <a:t>Dağıtımcı</a:t>
            </a:r>
            <a:endParaRPr lang="en-US" dirty="0">
              <a:latin typeface="Times New Roman" charset="0"/>
              <a:ea typeface="ＭＳ Ｐゴシック" charset="0"/>
            </a:endParaRPr>
          </a:p>
        </p:txBody>
      </p:sp>
      <p:sp>
        <p:nvSpPr>
          <p:cNvPr id="30734" name="Line 14"/>
          <p:cNvSpPr>
            <a:spLocks noChangeShapeType="1"/>
          </p:cNvSpPr>
          <p:nvPr/>
        </p:nvSpPr>
        <p:spPr bwMode="auto">
          <a:xfrm flipV="1">
            <a:off x="1752600" y="2286000"/>
            <a:ext cx="1752600" cy="685800"/>
          </a:xfrm>
          <a:prstGeom prst="line">
            <a:avLst/>
          </a:prstGeom>
          <a:noFill/>
          <a:ln w="38100">
            <a:solidFill>
              <a:schemeClr val="tx1"/>
            </a:solidFill>
            <a:round/>
            <a:headEnd/>
            <a:tailEnd type="triangle" w="med" len="med"/>
          </a:ln>
          <a:effectLst/>
          <a:scene3d>
            <a:camera prst="orthographicFront"/>
            <a:lightRig rig="threePt" dir="t"/>
          </a:scene3d>
          <a:sp3d>
            <a:bevelT prst="angle"/>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0735" name="Line 15"/>
          <p:cNvSpPr>
            <a:spLocks noChangeShapeType="1"/>
          </p:cNvSpPr>
          <p:nvPr/>
        </p:nvSpPr>
        <p:spPr bwMode="auto">
          <a:xfrm>
            <a:off x="1600200" y="3733800"/>
            <a:ext cx="1524000" cy="1371600"/>
          </a:xfrm>
          <a:prstGeom prst="line">
            <a:avLst/>
          </a:prstGeom>
          <a:noFill/>
          <a:ln w="38100">
            <a:solidFill>
              <a:schemeClr val="tx1"/>
            </a:solidFill>
            <a:round/>
            <a:headEnd/>
            <a:tailEnd type="triangle" w="med" len="med"/>
          </a:ln>
          <a:effectLst/>
          <a:scene3d>
            <a:camera prst="orthographicFront"/>
            <a:lightRig rig="threePt" dir="t"/>
          </a:scene3d>
          <a:sp3d>
            <a:bevelT prst="angle"/>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0736" name="Line 16"/>
          <p:cNvSpPr>
            <a:spLocks noChangeShapeType="1"/>
          </p:cNvSpPr>
          <p:nvPr/>
        </p:nvSpPr>
        <p:spPr bwMode="auto">
          <a:xfrm flipV="1">
            <a:off x="3505200" y="2438400"/>
            <a:ext cx="457200" cy="2590800"/>
          </a:xfrm>
          <a:prstGeom prst="line">
            <a:avLst/>
          </a:prstGeom>
          <a:noFill/>
          <a:ln w="38100">
            <a:solidFill>
              <a:schemeClr val="tx1"/>
            </a:solidFill>
            <a:round/>
            <a:headEnd/>
            <a:tailEnd type="triangle" w="med" len="med"/>
          </a:ln>
          <a:effectLst/>
          <a:scene3d>
            <a:camera prst="orthographicFront"/>
            <a:lightRig rig="threePt" dir="t"/>
          </a:scene3d>
          <a:sp3d>
            <a:bevelT prst="angle"/>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0737" name="Line 17"/>
          <p:cNvSpPr>
            <a:spLocks noChangeShapeType="1"/>
          </p:cNvSpPr>
          <p:nvPr/>
        </p:nvSpPr>
        <p:spPr bwMode="auto">
          <a:xfrm flipV="1">
            <a:off x="4191000" y="4419600"/>
            <a:ext cx="1295400" cy="762000"/>
          </a:xfrm>
          <a:prstGeom prst="line">
            <a:avLst/>
          </a:prstGeom>
          <a:noFill/>
          <a:ln w="38100">
            <a:solidFill>
              <a:schemeClr val="tx1"/>
            </a:solidFill>
            <a:round/>
            <a:headEnd/>
            <a:tailEnd type="triangle" w="med" len="med"/>
          </a:ln>
          <a:effectLst/>
          <a:scene3d>
            <a:camera prst="orthographicFront"/>
            <a:lightRig rig="threePt" dir="t"/>
          </a:scene3d>
          <a:sp3d>
            <a:bevelT prst="angle"/>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0738" name="Line 18"/>
          <p:cNvSpPr>
            <a:spLocks noChangeShapeType="1"/>
          </p:cNvSpPr>
          <p:nvPr/>
        </p:nvSpPr>
        <p:spPr bwMode="auto">
          <a:xfrm flipV="1">
            <a:off x="6477000" y="3505200"/>
            <a:ext cx="838200" cy="304800"/>
          </a:xfrm>
          <a:prstGeom prst="line">
            <a:avLst/>
          </a:prstGeom>
          <a:noFill/>
          <a:ln w="38100">
            <a:solidFill>
              <a:schemeClr val="tx1"/>
            </a:solidFill>
            <a:round/>
            <a:headEnd/>
            <a:tailEnd type="triangle" w="med" len="med"/>
          </a:ln>
          <a:effectLst/>
          <a:scene3d>
            <a:camera prst="orthographicFront"/>
            <a:lightRig rig="threePt" dir="t"/>
          </a:scene3d>
          <a:sp3d>
            <a:bevelT prst="angle"/>
          </a:sp3d>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pic>
        <p:nvPicPr>
          <p:cNvPr id="60433" name="Picture 19" descr="Magenta619-2"/>
          <p:cNvPicPr>
            <a:picLocks noChangeAspect="1" noChangeArrowheads="1"/>
          </p:cNvPicPr>
          <p:nvPr/>
        </p:nvPicPr>
        <p:blipFill>
          <a:blip r:embed="rId2" cstate="print"/>
          <a:srcRect/>
          <a:stretch>
            <a:fillRect/>
          </a:stretch>
        </p:blipFill>
        <p:spPr bwMode="auto">
          <a:xfrm>
            <a:off x="5943600" y="2514600"/>
            <a:ext cx="1219200" cy="914400"/>
          </a:xfrm>
          <a:prstGeom prst="rect">
            <a:avLst/>
          </a:prstGeom>
          <a:noFill/>
          <a:ln w="9525">
            <a:noFill/>
            <a:miter lim="800000"/>
            <a:headEnd/>
            <a:tailEnd/>
          </a:ln>
          <a:scene3d>
            <a:camera prst="orthographicFront"/>
            <a:lightRig rig="threePt" dir="t"/>
          </a:scene3d>
          <a:sp3d>
            <a:bevelT prst="angle"/>
          </a:sp3d>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smtClean="0">
                <a:cs typeface="+mj-cs"/>
              </a:rPr>
              <a:t>F</a:t>
            </a:r>
            <a:r>
              <a:rPr lang="tr-TR" dirty="0" err="1" smtClean="0">
                <a:cs typeface="+mj-cs"/>
              </a:rPr>
              <a:t>onksiyone</a:t>
            </a:r>
            <a:r>
              <a:rPr lang="en-US" dirty="0" smtClean="0">
                <a:cs typeface="+mj-cs"/>
              </a:rPr>
              <a:t>l </a:t>
            </a:r>
            <a:r>
              <a:rPr lang="tr-TR" dirty="0" smtClean="0">
                <a:cs typeface="+mj-cs"/>
              </a:rPr>
              <a:t>Çözüm</a:t>
            </a:r>
            <a:endParaRPr lang="en-US" dirty="0" smtClean="0">
              <a:cs typeface="+mj-cs"/>
            </a:endParaRPr>
          </a:p>
        </p:txBody>
      </p:sp>
      <p:sp>
        <p:nvSpPr>
          <p:cNvPr id="31747" name="Rectangle 3"/>
          <p:cNvSpPr>
            <a:spLocks noGrp="1" noChangeArrowheads="1"/>
          </p:cNvSpPr>
          <p:nvPr>
            <p:ph type="body" idx="1"/>
          </p:nvPr>
        </p:nvSpPr>
        <p:spPr/>
        <p:txBody>
          <a:bodyPr/>
          <a:lstStyle/>
          <a:p>
            <a:pPr>
              <a:defRPr/>
            </a:pPr>
            <a:r>
              <a:rPr lang="tr-TR" dirty="0" smtClean="0">
                <a:cs typeface="+mn-cs"/>
              </a:rPr>
              <a:t>Neyin yapılmasına ihtiyaç var</a:t>
            </a:r>
            <a:r>
              <a:rPr lang="en-US" dirty="0" smtClean="0">
                <a:cs typeface="+mn-cs"/>
              </a:rPr>
              <a:t>?</a:t>
            </a:r>
          </a:p>
          <a:p>
            <a:pPr lvl="1">
              <a:defRPr/>
            </a:pPr>
            <a:r>
              <a:rPr lang="tr-TR" dirty="0" smtClean="0"/>
              <a:t>Nakit çekme</a:t>
            </a:r>
            <a:endParaRPr lang="en-US" dirty="0" smtClean="0"/>
          </a:p>
          <a:p>
            <a:pPr lvl="1">
              <a:defRPr/>
            </a:pPr>
            <a:r>
              <a:rPr lang="tr-TR" dirty="0" smtClean="0"/>
              <a:t>Çiçek satın alma</a:t>
            </a:r>
            <a:endParaRPr lang="en-US" dirty="0" smtClean="0"/>
          </a:p>
          <a:p>
            <a:pPr lvl="1">
              <a:defRPr/>
            </a:pPr>
            <a:r>
              <a:rPr lang="tr-TR" dirty="0" smtClean="0"/>
              <a:t>Çiçek dağıtma</a:t>
            </a:r>
            <a:endParaRPr lang="en-US" dirty="0" smtClean="0"/>
          </a:p>
          <a:p>
            <a:pPr>
              <a:defRPr/>
            </a:pPr>
            <a:r>
              <a:rPr lang="tr-TR" dirty="0" smtClean="0">
                <a:cs typeface="+mn-cs"/>
              </a:rPr>
              <a:t>Hangi sırada olmalı</a:t>
            </a:r>
            <a:r>
              <a:rPr lang="en-US" dirty="0" smtClean="0">
                <a:cs typeface="+mn-cs"/>
              </a:rPr>
              <a:t>?</a:t>
            </a:r>
          </a:p>
          <a:p>
            <a:pPr lvl="1">
              <a:defRPr/>
            </a:pPr>
            <a:r>
              <a:rPr lang="tr-TR" dirty="0" smtClean="0"/>
              <a:t>Nakit</a:t>
            </a:r>
            <a:r>
              <a:rPr lang="en-US" dirty="0" smtClean="0"/>
              <a:t> -&gt; </a:t>
            </a:r>
            <a:r>
              <a:rPr lang="tr-TR" dirty="0" smtClean="0"/>
              <a:t>Çiçek</a:t>
            </a:r>
            <a:r>
              <a:rPr lang="en-US" dirty="0" smtClean="0"/>
              <a:t> -&gt; </a:t>
            </a:r>
            <a:r>
              <a:rPr lang="tr-TR" dirty="0" smtClean="0"/>
              <a:t>Dağıtım</a:t>
            </a:r>
            <a:endParaRPr lang="en-US" dirty="0" smtClean="0"/>
          </a:p>
          <a:p>
            <a:pPr>
              <a:defRPr/>
            </a:pPr>
            <a:r>
              <a:rPr lang="en-US" dirty="0" smtClean="0">
                <a:cs typeface="+mn-cs"/>
              </a:rPr>
              <a:t>F</a:t>
            </a:r>
            <a:r>
              <a:rPr lang="tr-TR" dirty="0" err="1" smtClean="0">
                <a:cs typeface="+mn-cs"/>
              </a:rPr>
              <a:t>onksiyonların</a:t>
            </a:r>
            <a:r>
              <a:rPr lang="tr-TR" dirty="0" smtClean="0">
                <a:cs typeface="+mn-cs"/>
              </a:rPr>
              <a:t> parametreleri ve dönüş değerleri vardır</a:t>
            </a:r>
            <a:endParaRPr lang="en-US" dirty="0" smtClean="0">
              <a:cs typeface="+mn-cs"/>
            </a:endParaRPr>
          </a:p>
          <a:p>
            <a:pPr>
              <a:lnSpc>
                <a:spcPct val="90000"/>
              </a:lnSpc>
              <a:spcBef>
                <a:spcPct val="10000"/>
              </a:spcBef>
              <a:buFontTx/>
              <a:buNone/>
              <a:defRPr/>
            </a:pPr>
            <a:endParaRPr lang="en-US" dirty="0" smtClean="0">
              <a:cs typeface="+mn-cs"/>
            </a:endParaRPr>
          </a:p>
          <a:p>
            <a:pPr>
              <a:buFontTx/>
              <a:buNone/>
              <a:defRPr/>
            </a:pPr>
            <a:r>
              <a:rPr lang="en-US" dirty="0" smtClean="0">
                <a:cs typeface="+mn-cs"/>
              </a:rPr>
              <a:t>	</a:t>
            </a:r>
            <a:r>
              <a:rPr lang="tr-TR" dirty="0" err="1" smtClean="0">
                <a:latin typeface="Courier New" charset="0"/>
                <a:cs typeface="+mn-cs"/>
              </a:rPr>
              <a:t>Dagit</a:t>
            </a:r>
            <a:r>
              <a:rPr lang="en-US" dirty="0" smtClean="0">
                <a:latin typeface="Courier New" charset="0"/>
                <a:cs typeface="+mn-cs"/>
              </a:rPr>
              <a:t>( </a:t>
            </a:r>
            <a:r>
              <a:rPr lang="tr-TR" dirty="0" err="1" smtClean="0">
                <a:latin typeface="Courier New" charset="0"/>
                <a:cs typeface="+mn-cs"/>
              </a:rPr>
              <a:t>Satinal</a:t>
            </a:r>
            <a:r>
              <a:rPr lang="en-US" dirty="0" smtClean="0">
                <a:latin typeface="Courier New" charset="0"/>
                <a:cs typeface="+mn-cs"/>
              </a:rPr>
              <a:t> (</a:t>
            </a:r>
            <a:r>
              <a:rPr lang="tr-TR" dirty="0" err="1" smtClean="0">
                <a:latin typeface="Courier New" charset="0"/>
                <a:cs typeface="+mn-cs"/>
              </a:rPr>
              <a:t>Cek</a:t>
            </a:r>
            <a:r>
              <a:rPr lang="en-US" dirty="0" smtClean="0">
                <a:latin typeface="Courier New" charset="0"/>
                <a:cs typeface="+mn-cs"/>
              </a:rPr>
              <a:t>()))</a:t>
            </a:r>
            <a:endParaRPr lang="en-US" dirty="0" smtClean="0">
              <a:cs typeface="+mn-cs"/>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tr-TR" dirty="0" smtClean="0">
                <a:cs typeface="+mj-cs"/>
              </a:rPr>
              <a:t>Mantıksal</a:t>
            </a:r>
            <a:r>
              <a:rPr lang="en-US" dirty="0" smtClean="0">
                <a:cs typeface="+mj-cs"/>
              </a:rPr>
              <a:t> </a:t>
            </a:r>
            <a:r>
              <a:rPr lang="tr-TR" dirty="0" smtClean="0">
                <a:cs typeface="+mj-cs"/>
              </a:rPr>
              <a:t>Çözüm</a:t>
            </a:r>
            <a:endParaRPr lang="en-US" dirty="0" smtClean="0">
              <a:cs typeface="+mj-cs"/>
            </a:endParaRPr>
          </a:p>
        </p:txBody>
      </p:sp>
      <p:sp>
        <p:nvSpPr>
          <p:cNvPr id="32771" name="Rectangle 3"/>
          <p:cNvSpPr>
            <a:spLocks noGrp="1" noChangeArrowheads="1"/>
          </p:cNvSpPr>
          <p:nvPr>
            <p:ph type="body" idx="1"/>
          </p:nvPr>
        </p:nvSpPr>
        <p:spPr/>
        <p:txBody>
          <a:bodyPr/>
          <a:lstStyle/>
          <a:p>
            <a:r>
              <a:rPr lang="tr-TR" dirty="0" smtClean="0"/>
              <a:t>Soruyu sor</a:t>
            </a:r>
            <a:r>
              <a:rPr lang="en-US" dirty="0" smtClean="0"/>
              <a:t>:</a:t>
            </a:r>
          </a:p>
          <a:p>
            <a:endParaRPr lang="en-US" dirty="0" smtClean="0"/>
          </a:p>
          <a:p>
            <a:pPr>
              <a:buFontTx/>
              <a:buNone/>
            </a:pPr>
            <a:r>
              <a:rPr lang="en-US" dirty="0" smtClean="0"/>
              <a:t>		</a:t>
            </a:r>
            <a:r>
              <a:rPr lang="tr-TR" i="1" dirty="0" err="1" smtClean="0"/>
              <a:t>CicekAlir</a:t>
            </a:r>
            <a:r>
              <a:rPr lang="en-US" i="1" dirty="0" smtClean="0"/>
              <a:t>(Mi</a:t>
            </a:r>
            <a:r>
              <a:rPr lang="tr-TR" i="1" dirty="0" smtClean="0"/>
              <a:t>mi</a:t>
            </a:r>
            <a:r>
              <a:rPr lang="en-US" i="1" dirty="0" smtClean="0"/>
              <a:t>)?</a:t>
            </a:r>
            <a:endParaRPr lang="en-US" i="1" dirty="0" smtClean="0"/>
          </a:p>
          <a:p>
            <a:endParaRPr lang="en-US" dirty="0" smtClean="0"/>
          </a:p>
          <a:p>
            <a:r>
              <a:rPr lang="tr-TR" dirty="0" smtClean="0"/>
              <a:t>Kuralları ve gerçekleri görelim</a:t>
            </a:r>
            <a:r>
              <a:rPr lang="en-US" altLang="ja-JP" dirty="0" smtClean="0"/>
              <a:t>.</a:t>
            </a:r>
            <a:endParaRPr lang="en-US"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tr-TR" dirty="0" smtClean="0">
                <a:cs typeface="+mj-cs"/>
              </a:rPr>
              <a:t>Kurallar</a:t>
            </a:r>
            <a:endParaRPr lang="en-US" dirty="0" smtClean="0">
              <a:cs typeface="+mj-cs"/>
            </a:endParaRPr>
          </a:p>
        </p:txBody>
      </p:sp>
      <p:sp>
        <p:nvSpPr>
          <p:cNvPr id="33795" name="Rectangle 3"/>
          <p:cNvSpPr>
            <a:spLocks noGrp="1" noChangeArrowheads="1"/>
          </p:cNvSpPr>
          <p:nvPr>
            <p:ph type="body" idx="1"/>
          </p:nvPr>
        </p:nvSpPr>
        <p:spPr/>
        <p:txBody>
          <a:bodyPr/>
          <a:lstStyle/>
          <a:p>
            <a:pPr>
              <a:buFontTx/>
              <a:buNone/>
              <a:defRPr/>
            </a:pPr>
            <a:r>
              <a:rPr lang="tr-TR" dirty="0" err="1" smtClean="0">
                <a:cs typeface="+mn-cs"/>
              </a:rPr>
              <a:t>CicekAlir</a:t>
            </a:r>
            <a:r>
              <a:rPr lang="en-US" dirty="0" smtClean="0">
                <a:cs typeface="+mn-cs"/>
              </a:rPr>
              <a:t>(x): </a:t>
            </a:r>
            <a:r>
              <a:rPr lang="tr-TR" dirty="0" err="1" smtClean="0">
                <a:cs typeface="+mn-cs"/>
              </a:rPr>
              <a:t>CicekDagitir</a:t>
            </a:r>
            <a:r>
              <a:rPr lang="en-US" dirty="0" smtClean="0">
                <a:cs typeface="+mn-cs"/>
              </a:rPr>
              <a:t>(y, x)</a:t>
            </a:r>
          </a:p>
          <a:p>
            <a:pPr>
              <a:buFontTx/>
              <a:buNone/>
              <a:defRPr/>
            </a:pPr>
            <a:endParaRPr lang="en-US" dirty="0" smtClean="0">
              <a:cs typeface="+mn-cs"/>
            </a:endParaRPr>
          </a:p>
          <a:p>
            <a:pPr>
              <a:buFontTx/>
              <a:buNone/>
              <a:defRPr/>
            </a:pPr>
            <a:r>
              <a:rPr lang="tr-TR" dirty="0" err="1" smtClean="0">
                <a:cs typeface="+mn-cs"/>
              </a:rPr>
              <a:t>CicekDagitir</a:t>
            </a:r>
            <a:r>
              <a:rPr lang="en-US" dirty="0" smtClean="0">
                <a:cs typeface="+mn-cs"/>
              </a:rPr>
              <a:t>(</a:t>
            </a:r>
            <a:r>
              <a:rPr lang="en-US" dirty="0" err="1" smtClean="0">
                <a:cs typeface="+mn-cs"/>
              </a:rPr>
              <a:t>y,x</a:t>
            </a:r>
            <a:r>
              <a:rPr lang="en-US" dirty="0" smtClean="0">
                <a:cs typeface="+mn-cs"/>
              </a:rPr>
              <a:t>): </a:t>
            </a:r>
          </a:p>
          <a:p>
            <a:pPr>
              <a:buFontTx/>
              <a:buNone/>
              <a:defRPr/>
            </a:pPr>
            <a:r>
              <a:rPr lang="en-US" dirty="0" smtClean="0">
                <a:cs typeface="+mn-cs"/>
              </a:rPr>
              <a:t>	</a:t>
            </a:r>
            <a:r>
              <a:rPr lang="tr-TR" dirty="0" err="1" smtClean="0">
                <a:cs typeface="+mn-cs"/>
              </a:rPr>
              <a:t>Cicekci</a:t>
            </a:r>
            <a:r>
              <a:rPr lang="en-US" dirty="0" smtClean="0">
                <a:cs typeface="+mn-cs"/>
              </a:rPr>
              <a:t>(y) &amp; </a:t>
            </a:r>
            <a:r>
              <a:rPr lang="tr-TR" dirty="0" err="1" smtClean="0">
                <a:cs typeface="+mn-cs"/>
              </a:rPr>
              <a:t>CicekSiparisi</a:t>
            </a:r>
            <a:r>
              <a:rPr lang="en-US" dirty="0" smtClean="0">
                <a:cs typeface="+mn-cs"/>
              </a:rPr>
              <a:t>(z, y) &amp; </a:t>
            </a:r>
            <a:r>
              <a:rPr lang="tr-TR" dirty="0" err="1" smtClean="0">
                <a:cs typeface="+mn-cs"/>
              </a:rPr>
              <a:t>Kisi</a:t>
            </a:r>
            <a:r>
              <a:rPr lang="en-US" dirty="0" smtClean="0">
                <a:cs typeface="+mn-cs"/>
              </a:rPr>
              <a:t>(x)</a:t>
            </a:r>
          </a:p>
          <a:p>
            <a:pPr>
              <a:buFontTx/>
              <a:buNone/>
              <a:defRPr/>
            </a:pPr>
            <a:endParaRPr lang="en-US" dirty="0" smtClean="0">
              <a:cs typeface="+mn-cs"/>
            </a:endParaRPr>
          </a:p>
          <a:p>
            <a:pPr>
              <a:buFontTx/>
              <a:buNone/>
              <a:defRPr/>
            </a:pPr>
            <a:r>
              <a:rPr lang="tr-TR" dirty="0" err="1" smtClean="0">
                <a:cs typeface="+mn-cs"/>
              </a:rPr>
              <a:t>CİcekSiparisi</a:t>
            </a:r>
            <a:r>
              <a:rPr lang="en-US" dirty="0" smtClean="0">
                <a:cs typeface="+mn-cs"/>
              </a:rPr>
              <a:t>(</a:t>
            </a:r>
            <a:r>
              <a:rPr lang="en-US" dirty="0" err="1" smtClean="0">
                <a:cs typeface="+mn-cs"/>
              </a:rPr>
              <a:t>x,y</a:t>
            </a:r>
            <a:r>
              <a:rPr lang="en-US" dirty="0" smtClean="0">
                <a:cs typeface="+mn-cs"/>
              </a:rPr>
              <a:t>): </a:t>
            </a:r>
            <a:r>
              <a:rPr lang="tr-TR" dirty="0" err="1" smtClean="0">
                <a:cs typeface="+mn-cs"/>
              </a:rPr>
              <a:t>Cicekci</a:t>
            </a:r>
            <a:r>
              <a:rPr lang="en-US" dirty="0" smtClean="0">
                <a:cs typeface="+mn-cs"/>
              </a:rPr>
              <a:t>(y) &amp; </a:t>
            </a:r>
            <a:r>
              <a:rPr lang="tr-TR" dirty="0" err="1" smtClean="0">
                <a:cs typeface="+mn-cs"/>
              </a:rPr>
              <a:t>Kisi</a:t>
            </a:r>
            <a:r>
              <a:rPr lang="en-US" dirty="0" smtClean="0">
                <a:cs typeface="+mn-cs"/>
              </a:rPr>
              <a:t>(x) &amp; </a:t>
            </a:r>
            <a:r>
              <a:rPr lang="tr-TR" dirty="0" err="1" smtClean="0">
                <a:cs typeface="+mn-cs"/>
              </a:rPr>
              <a:t>ParasiVar</a:t>
            </a:r>
            <a:r>
              <a:rPr lang="en-US" dirty="0" smtClean="0">
                <a:cs typeface="+mn-cs"/>
              </a:rPr>
              <a:t>(x) &amp; </a:t>
            </a:r>
            <a:r>
              <a:rPr lang="tr-TR" dirty="0" err="1" smtClean="0">
                <a:cs typeface="+mn-cs"/>
              </a:rPr>
              <a:t>ParaVerir</a:t>
            </a:r>
            <a:r>
              <a:rPr lang="en-US" dirty="0" smtClean="0">
                <a:cs typeface="+mn-cs"/>
              </a:rPr>
              <a:t>(x, y)</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tr-TR" dirty="0" smtClean="0">
                <a:cs typeface="+mj-cs"/>
              </a:rPr>
              <a:t>Gerçekler</a:t>
            </a:r>
            <a:endParaRPr lang="en-US" dirty="0" smtClean="0">
              <a:cs typeface="+mj-cs"/>
            </a:endParaRPr>
          </a:p>
        </p:txBody>
      </p:sp>
      <p:sp>
        <p:nvSpPr>
          <p:cNvPr id="34819" name="Rectangle 3"/>
          <p:cNvSpPr>
            <a:spLocks noGrp="1" noChangeArrowheads="1"/>
          </p:cNvSpPr>
          <p:nvPr>
            <p:ph type="body" idx="1"/>
          </p:nvPr>
        </p:nvSpPr>
        <p:spPr/>
        <p:txBody>
          <a:bodyPr/>
          <a:lstStyle/>
          <a:p>
            <a:pPr>
              <a:buFontTx/>
              <a:buNone/>
            </a:pPr>
            <a:r>
              <a:rPr lang="tr-TR" dirty="0" err="1" smtClean="0"/>
              <a:t>ParasiVar</a:t>
            </a:r>
            <a:r>
              <a:rPr lang="en-US" dirty="0" smtClean="0"/>
              <a:t>(D</a:t>
            </a:r>
            <a:r>
              <a:rPr lang="tr-TR" dirty="0" err="1" smtClean="0"/>
              <a:t>exter</a:t>
            </a:r>
            <a:r>
              <a:rPr lang="en-US" dirty="0" smtClean="0"/>
              <a:t>)</a:t>
            </a:r>
            <a:endParaRPr lang="en-US" dirty="0" smtClean="0"/>
          </a:p>
          <a:p>
            <a:pPr>
              <a:buFontTx/>
              <a:buNone/>
            </a:pPr>
            <a:r>
              <a:rPr lang="tr-TR" dirty="0" err="1" smtClean="0"/>
              <a:t>Cicekci</a:t>
            </a:r>
            <a:r>
              <a:rPr lang="en-US" dirty="0" smtClean="0"/>
              <a:t>(F</a:t>
            </a:r>
            <a:r>
              <a:rPr lang="tr-TR" dirty="0" err="1" smtClean="0"/>
              <a:t>aruk</a:t>
            </a:r>
            <a:r>
              <a:rPr lang="en-US" dirty="0" smtClean="0"/>
              <a:t>)</a:t>
            </a:r>
            <a:endParaRPr lang="en-US" dirty="0" smtClean="0"/>
          </a:p>
          <a:p>
            <a:pPr>
              <a:buFontTx/>
              <a:buNone/>
            </a:pPr>
            <a:r>
              <a:rPr lang="tr-TR" dirty="0" err="1" smtClean="0"/>
              <a:t>ParaVerir</a:t>
            </a:r>
            <a:r>
              <a:rPr lang="tr-TR" dirty="0" smtClean="0"/>
              <a:t>(</a:t>
            </a:r>
            <a:r>
              <a:rPr lang="tr-TR" dirty="0" err="1" smtClean="0"/>
              <a:t>Dexter</a:t>
            </a:r>
            <a:r>
              <a:rPr lang="en-US" dirty="0" smtClean="0"/>
              <a:t>, F</a:t>
            </a:r>
            <a:r>
              <a:rPr lang="tr-TR" dirty="0" err="1" smtClean="0"/>
              <a:t>aruk</a:t>
            </a:r>
            <a:r>
              <a:rPr lang="en-US" dirty="0" smtClean="0"/>
              <a:t>)</a:t>
            </a:r>
            <a:endParaRPr lang="en-US" dirty="0" smtClean="0"/>
          </a:p>
          <a:p>
            <a:pPr>
              <a:buFontTx/>
              <a:buNone/>
            </a:pPr>
            <a:endParaRPr lang="en-US" dirty="0" smtClean="0"/>
          </a:p>
          <a:p>
            <a:pPr>
              <a:buFontTx/>
              <a:buNone/>
            </a:pPr>
            <a:r>
              <a:rPr lang="tr-TR" dirty="0" smtClean="0"/>
              <a:t>Şimdi soruyu sor</a:t>
            </a:r>
            <a:r>
              <a:rPr lang="en-US" dirty="0" smtClean="0"/>
              <a:t>:  </a:t>
            </a:r>
            <a:r>
              <a:rPr lang="tr-TR" dirty="0" err="1" smtClean="0"/>
              <a:t>CicekAlir</a:t>
            </a:r>
            <a:r>
              <a:rPr lang="en-US" dirty="0" smtClean="0"/>
              <a:t>(Mimi)?</a:t>
            </a:r>
            <a:endParaRPr lang="en-US" dirty="0" smtClean="0"/>
          </a:p>
          <a:p>
            <a:pPr>
              <a:buFontTx/>
              <a:buNone/>
            </a:pPr>
            <a:r>
              <a:rPr lang="en-US" dirty="0" smtClean="0"/>
              <a:t>???</a:t>
            </a:r>
          </a:p>
          <a:p>
            <a:pPr>
              <a:buFontTx/>
              <a:buNone/>
            </a:pPr>
            <a:r>
              <a:rPr lang="tr-TR" dirty="0" smtClean="0"/>
              <a:t>Ne eksik</a:t>
            </a:r>
            <a:r>
              <a:rPr lang="en-US" altLang="ja-JP" dirty="0" smtClean="0"/>
              <a:t>?</a:t>
            </a:r>
            <a:endParaRPr lang="en-US"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tr-TR" dirty="0" smtClean="0">
                <a:cs typeface="+mj-cs"/>
              </a:rPr>
              <a:t>Gerçekler</a:t>
            </a:r>
            <a:endParaRPr lang="en-US" dirty="0" smtClean="0">
              <a:cs typeface="+mj-cs"/>
            </a:endParaRPr>
          </a:p>
        </p:txBody>
      </p:sp>
      <p:sp>
        <p:nvSpPr>
          <p:cNvPr id="35843" name="Rectangle 3"/>
          <p:cNvSpPr>
            <a:spLocks noGrp="1" noChangeArrowheads="1"/>
          </p:cNvSpPr>
          <p:nvPr>
            <p:ph type="body" idx="1"/>
          </p:nvPr>
        </p:nvSpPr>
        <p:spPr/>
        <p:txBody>
          <a:bodyPr/>
          <a:lstStyle/>
          <a:p>
            <a:pPr>
              <a:buFontTx/>
              <a:buNone/>
              <a:defRPr/>
            </a:pPr>
            <a:r>
              <a:rPr lang="tr-TR" dirty="0" smtClean="0">
                <a:cs typeface="+mn-cs"/>
              </a:rPr>
              <a:t>Kopek</a:t>
            </a:r>
            <a:r>
              <a:rPr lang="en-US" dirty="0" smtClean="0">
                <a:cs typeface="+mn-cs"/>
              </a:rPr>
              <a:t>(Dexter)</a:t>
            </a:r>
            <a:endParaRPr lang="en-US" dirty="0" smtClean="0">
              <a:cs typeface="+mn-cs"/>
            </a:endParaRPr>
          </a:p>
          <a:p>
            <a:pPr>
              <a:buFontTx/>
              <a:buNone/>
              <a:defRPr/>
            </a:pPr>
            <a:r>
              <a:rPr lang="tr-TR" dirty="0" smtClean="0">
                <a:cs typeface="+mn-cs"/>
              </a:rPr>
              <a:t>Kopek</a:t>
            </a:r>
            <a:r>
              <a:rPr lang="en-US" dirty="0" smtClean="0">
                <a:cs typeface="+mn-cs"/>
              </a:rPr>
              <a:t>(Mimi)</a:t>
            </a:r>
            <a:endParaRPr lang="en-US" dirty="0" smtClean="0">
              <a:cs typeface="+mn-cs"/>
            </a:endParaRPr>
          </a:p>
          <a:p>
            <a:pPr>
              <a:buFontTx/>
              <a:buNone/>
              <a:defRPr/>
            </a:pPr>
            <a:endParaRPr lang="en-US" dirty="0" smtClean="0">
              <a:cs typeface="+mn-cs"/>
            </a:endParaRPr>
          </a:p>
          <a:p>
            <a:pPr>
              <a:buFontTx/>
              <a:buNone/>
              <a:defRPr/>
            </a:pPr>
            <a:r>
              <a:rPr lang="tr-TR" dirty="0" err="1" smtClean="0">
                <a:cs typeface="+mn-cs"/>
              </a:rPr>
              <a:t>CicekAlir</a:t>
            </a:r>
            <a:r>
              <a:rPr lang="en-US" dirty="0" smtClean="0">
                <a:cs typeface="+mn-cs"/>
              </a:rPr>
              <a:t>(Mimi)?</a:t>
            </a:r>
            <a:endParaRPr lang="en-US" dirty="0" smtClean="0">
              <a:cs typeface="+mn-cs"/>
            </a:endParaRPr>
          </a:p>
          <a:p>
            <a:pPr>
              <a:buFontTx/>
              <a:buNone/>
              <a:defRPr/>
            </a:pPr>
            <a:endParaRPr lang="en-US" dirty="0" smtClean="0">
              <a:cs typeface="+mn-cs"/>
            </a:endParaRPr>
          </a:p>
          <a:p>
            <a:pPr>
              <a:buFontTx/>
              <a:buNone/>
              <a:defRPr/>
            </a:pPr>
            <a:r>
              <a:rPr lang="tr-TR" dirty="0" smtClean="0">
                <a:cs typeface="+mn-cs"/>
              </a:rPr>
              <a:t>HAYIR</a:t>
            </a:r>
            <a:endParaRPr lang="en-US" dirty="0" smtClean="0">
              <a:cs typeface="+mn-cs"/>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defRPr/>
            </a:pPr>
            <a:r>
              <a:rPr lang="en-US" dirty="0" smtClean="0">
                <a:cs typeface="+mj-cs"/>
              </a:rPr>
              <a:t>Problem </a:t>
            </a:r>
            <a:r>
              <a:rPr lang="tr-TR" dirty="0" smtClean="0"/>
              <a:t>Örneği</a:t>
            </a:r>
            <a:endParaRPr lang="en-US" dirty="0" smtClean="0">
              <a:cs typeface="+mj-cs"/>
            </a:endParaRPr>
          </a:p>
        </p:txBody>
      </p:sp>
      <p:sp>
        <p:nvSpPr>
          <p:cNvPr id="36867" name="Rectangle 3"/>
          <p:cNvSpPr>
            <a:spLocks noGrp="1" noChangeArrowheads="1"/>
          </p:cNvSpPr>
          <p:nvPr>
            <p:ph type="body" idx="1"/>
          </p:nvPr>
        </p:nvSpPr>
        <p:spPr/>
        <p:txBody>
          <a:bodyPr/>
          <a:lstStyle/>
          <a:p>
            <a:pPr>
              <a:buNone/>
              <a:defRPr/>
            </a:pPr>
            <a:r>
              <a:rPr lang="en-US" dirty="0" smtClean="0"/>
              <a:t>		</a:t>
            </a:r>
            <a:r>
              <a:rPr lang="en-US" dirty="0" smtClean="0"/>
              <a:t>Dexter</a:t>
            </a:r>
            <a:r>
              <a:rPr lang="tr-TR" dirty="0" smtClean="0"/>
              <a:t>,</a:t>
            </a:r>
            <a:r>
              <a:rPr lang="en-US" dirty="0" smtClean="0"/>
              <a:t> Mimi</a:t>
            </a:r>
            <a:r>
              <a:rPr lang="tr-TR" dirty="0" smtClean="0"/>
              <a:t>’ye </a:t>
            </a:r>
            <a:r>
              <a:rPr lang="tr-TR" dirty="0" smtClean="0"/>
              <a:t>çiçek yollamak istiyor</a:t>
            </a:r>
            <a:endParaRPr lang="en-US" dirty="0" smtClean="0"/>
          </a:p>
          <a:p>
            <a:pPr>
              <a:buFontTx/>
              <a:buNone/>
              <a:defRPr/>
            </a:pPr>
            <a:endParaRPr lang="en-US" dirty="0" smtClean="0">
              <a:cs typeface="+mn-cs"/>
            </a:endParaRPr>
          </a:p>
        </p:txBody>
      </p:sp>
      <p:pic>
        <p:nvPicPr>
          <p:cNvPr id="66563" name="Picture 4" descr="Dexter_toy2"/>
          <p:cNvPicPr>
            <a:picLocks noChangeAspect="1" noChangeArrowheads="1"/>
          </p:cNvPicPr>
          <p:nvPr/>
        </p:nvPicPr>
        <p:blipFill>
          <a:blip r:embed="rId2"/>
          <a:srcRect/>
          <a:stretch>
            <a:fillRect/>
          </a:stretch>
        </p:blipFill>
        <p:spPr bwMode="auto">
          <a:xfrm>
            <a:off x="990600" y="2895600"/>
            <a:ext cx="2147888" cy="3124200"/>
          </a:xfrm>
          <a:prstGeom prst="rect">
            <a:avLst/>
          </a:prstGeom>
          <a:noFill/>
          <a:ln w="9525">
            <a:noFill/>
            <a:miter lim="800000"/>
            <a:headEnd/>
            <a:tailEnd/>
          </a:ln>
        </p:spPr>
      </p:pic>
      <p:pic>
        <p:nvPicPr>
          <p:cNvPr id="66564" name="Picture 5" descr="yorkshire2"/>
          <p:cNvPicPr>
            <a:picLocks noChangeAspect="1" noChangeArrowheads="1"/>
          </p:cNvPicPr>
          <p:nvPr/>
        </p:nvPicPr>
        <p:blipFill>
          <a:blip r:embed="rId3"/>
          <a:srcRect/>
          <a:stretch>
            <a:fillRect/>
          </a:stretch>
        </p:blipFill>
        <p:spPr bwMode="auto">
          <a:xfrm>
            <a:off x="5715000" y="2895600"/>
            <a:ext cx="2624138" cy="3124200"/>
          </a:xfrm>
          <a:prstGeom prst="rect">
            <a:avLst/>
          </a:prstGeom>
          <a:noFill/>
          <a:ln w="9525">
            <a:noFill/>
            <a:miter lim="800000"/>
            <a:headEnd/>
            <a:tailEnd/>
          </a:ln>
        </p:spPr>
      </p:pic>
      <p:sp>
        <p:nvSpPr>
          <p:cNvPr id="36870" name="Line 6"/>
          <p:cNvSpPr>
            <a:spLocks noChangeShapeType="1"/>
          </p:cNvSpPr>
          <p:nvPr/>
        </p:nvSpPr>
        <p:spPr bwMode="auto">
          <a:xfrm>
            <a:off x="3276600" y="4495800"/>
            <a:ext cx="220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pic>
        <p:nvPicPr>
          <p:cNvPr id="66566" name="Picture 7" descr="Magenta619-2"/>
          <p:cNvPicPr>
            <a:picLocks noChangeAspect="1" noChangeArrowheads="1"/>
          </p:cNvPicPr>
          <p:nvPr/>
        </p:nvPicPr>
        <p:blipFill>
          <a:blip r:embed="rId4" cstate="print"/>
          <a:srcRect/>
          <a:stretch>
            <a:fillRect/>
          </a:stretch>
        </p:blipFill>
        <p:spPr bwMode="auto">
          <a:xfrm>
            <a:off x="3429000" y="3124200"/>
            <a:ext cx="1752600" cy="131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Blank">
  <a:themeElements>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1_Blank">
      <a:majorFont>
        <a:latin typeface="Lucida Sans Unicode"/>
        <a:ea typeface=""/>
        <a:cs typeface=""/>
      </a:majorFont>
      <a:minorFont>
        <a:latin typeface="Lucida Sans Unicode"/>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0" tIns="0" rIns="0" bIns="0" numCol="1" anchor="ctr" anchorCtr="1" compatLnSpc="1">
        <a:prstTxWarp prst="textNoShape">
          <a:avLst/>
        </a:prstTxWarp>
      </a:bodyPr>
      <a:lstStyle>
        <a:defPPr marL="742950" marR="0" indent="-285750" algn="l" defTabSz="914400" rtl="0" eaLnBrk="1" fontAlgn="base" latinLnBrk="0" hangingPunct="1">
          <a:lnSpc>
            <a:spcPct val="8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Lucida Sans Unicode" pitchFamily="34"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0" tIns="0" rIns="0" bIns="0" numCol="1" anchor="ctr" anchorCtr="1" compatLnSpc="1">
        <a:prstTxWarp prst="textNoShape">
          <a:avLst/>
        </a:prstTxWarp>
      </a:bodyPr>
      <a:lstStyle>
        <a:defPPr marL="742950" marR="0" indent="-285750" algn="l" defTabSz="914400" rtl="0" eaLnBrk="1" fontAlgn="base" latinLnBrk="0" hangingPunct="1">
          <a:lnSpc>
            <a:spcPct val="8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Lucida Sans Unicode" pitchFamily="34" charset="0"/>
          </a:defRPr>
        </a:defPPr>
      </a:lstStyle>
    </a:lnDef>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3299</TotalTime>
  <Words>6914</Words>
  <Application>Microsoft Office PowerPoint</Application>
  <PresentationFormat>Ekran Gösterisi (4:3)</PresentationFormat>
  <Paragraphs>1122</Paragraphs>
  <Slides>137</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137</vt:i4>
      </vt:variant>
    </vt:vector>
  </HeadingPairs>
  <TitlesOfParts>
    <vt:vector size="139" baseType="lpstr">
      <vt:lpstr>1_Blank</vt:lpstr>
      <vt:lpstr>Bit Eşlem Resmi</vt:lpstr>
      <vt:lpstr>Bölüm 1: Giriş</vt:lpstr>
      <vt:lpstr>Bölüm 1 Konular</vt:lpstr>
      <vt:lpstr>1.1 Programlama Dilleri Kavramlarını Öğrenmenin Nedenleri</vt:lpstr>
      <vt:lpstr>Fikirleri ifade etme yeteneğinin arttırılması </vt:lpstr>
      <vt:lpstr>Fikirleri ifade etme yeteneğinin arttırılması </vt:lpstr>
      <vt:lpstr>Fikirleri ifade etme yeteneğinin arttırılması </vt:lpstr>
      <vt:lpstr>Fikirleri ifade etme yeteneğinin arttırılması </vt:lpstr>
      <vt:lpstr>Uygun dilleri seçebilme bilincinin geliştirilmesi </vt:lpstr>
      <vt:lpstr>Yeni diller öğrenebilme yeteneğinin geliştirilmesi </vt:lpstr>
      <vt:lpstr>Yeni diller öğrenebilme yeteneğinin geliştirilmesi </vt:lpstr>
      <vt:lpstr>İmplementasyonun öneminin daha iyi anlaşılması </vt:lpstr>
      <vt:lpstr>İmplementasyonun öneminin daha iyi anlaşılması </vt:lpstr>
      <vt:lpstr>Bilinen programlama dillerinin daha iyi kullanılması </vt:lpstr>
      <vt:lpstr>Bilgisayar biliminde kapsamlı ilerleme</vt:lpstr>
      <vt:lpstr>1.2 Programlama Alanları</vt:lpstr>
      <vt:lpstr>1.2 Programlama Alanları</vt:lpstr>
      <vt:lpstr>1.3 Dil Değerlendirme Kriterleri</vt:lpstr>
      <vt:lpstr>Dil Değerlendirme Kriterleri</vt:lpstr>
      <vt:lpstr>Değerlendirme Kriterleri : Okunabilirlik</vt:lpstr>
      <vt:lpstr>Değerlendirme Kriterleri : Okunabilirlik</vt:lpstr>
      <vt:lpstr> Genel Kolaylık</vt:lpstr>
      <vt:lpstr> Genel Kolaylık</vt:lpstr>
      <vt:lpstr> Genel Kolaylık (Özet)</vt:lpstr>
      <vt:lpstr>Ortogonallik (Orthogonality)  </vt:lpstr>
      <vt:lpstr>Örnek: Hangisi ortogonaldir? Neden? </vt:lpstr>
      <vt:lpstr>Slayt 26</vt:lpstr>
      <vt:lpstr>Ortogonallik (Orthogonality)  </vt:lpstr>
      <vt:lpstr>Ortogonallik (Orthogonality)  </vt:lpstr>
      <vt:lpstr>Kontrol İfadeleri</vt:lpstr>
      <vt:lpstr>Veri Tipleri ve Veri yapıları</vt:lpstr>
      <vt:lpstr>Veri Tipleri ve Veri yapıları</vt:lpstr>
      <vt:lpstr>Syntax Tasarımı  </vt:lpstr>
      <vt:lpstr>Syntax Tasarımı </vt:lpstr>
      <vt:lpstr>Syntax Tasarımı </vt:lpstr>
      <vt:lpstr>Syntax Tasarımı</vt:lpstr>
      <vt:lpstr>Syntax Tasarımı</vt:lpstr>
      <vt:lpstr>Slayt 37</vt:lpstr>
      <vt:lpstr>Yazılabilirlik</vt:lpstr>
      <vt:lpstr>Yazılabilirlik</vt:lpstr>
      <vt:lpstr>Yazılabilirlik</vt:lpstr>
      <vt:lpstr>Basitlik ve Ortogonallik</vt:lpstr>
      <vt:lpstr>Soyutlama (Abstraction) desteği </vt:lpstr>
      <vt:lpstr>Soyutlama (Abstraction) desteği </vt:lpstr>
      <vt:lpstr>Soyutlama (Abstraction) desteği </vt:lpstr>
      <vt:lpstr>Anlamlılık (Açıklayıcılık)(Expressivity) </vt:lpstr>
      <vt:lpstr>Değerlendirme Kriterleri : Güvenilirlik</vt:lpstr>
      <vt:lpstr>Değerlendirme Kriterleri : Güvenilirlik</vt:lpstr>
      <vt:lpstr>Dil Değerlendirme Kriterleri</vt:lpstr>
      <vt:lpstr>Tip Kontrolü (Type Checking)</vt:lpstr>
      <vt:lpstr>Tip Kontrolü (Type Checking)</vt:lpstr>
      <vt:lpstr>İstisna İşleme (Exception Handling) </vt:lpstr>
      <vt:lpstr>Farklı Adlandırma (Aliasing) </vt:lpstr>
      <vt:lpstr>Okunabilirlik ve Yazılabilirlik </vt:lpstr>
      <vt:lpstr>Değerlendirme Kriterleri : Maliyet</vt:lpstr>
      <vt:lpstr>Değerlendirme Kriterleri : Maliyet</vt:lpstr>
      <vt:lpstr>Değerlendirme Kriterleri : Maliyet</vt:lpstr>
      <vt:lpstr>Değerlendirme Kriterleri: Diğerleri</vt:lpstr>
      <vt:lpstr>Değerlendirme Kriterleri: Diğerleri</vt:lpstr>
      <vt:lpstr>1.4 Dil Tasarımını Etkileyen Faktörler</vt:lpstr>
      <vt:lpstr>Bilgisayar Mimarisi Etkisi</vt:lpstr>
      <vt:lpstr>Bilgisayar Mimarisi Etkisi</vt:lpstr>
      <vt:lpstr> Von Neumann Mimarisi</vt:lpstr>
      <vt:lpstr>Slayt 63</vt:lpstr>
      <vt:lpstr>Slayt 64</vt:lpstr>
      <vt:lpstr>Slayt 65</vt:lpstr>
      <vt:lpstr>Slayt 66</vt:lpstr>
      <vt:lpstr>Slayt 67</vt:lpstr>
      <vt:lpstr>Slayt 68</vt:lpstr>
      <vt:lpstr>Slayt 69</vt:lpstr>
      <vt:lpstr>Programlama Tasarım Yöntemlerinin Etkisi</vt:lpstr>
      <vt:lpstr>Slayt 71</vt:lpstr>
      <vt:lpstr>1.5 Dil Kategorileri</vt:lpstr>
      <vt:lpstr>Programlama Paradigmaları</vt:lpstr>
      <vt:lpstr>Programlama Paradigmaları</vt:lpstr>
      <vt:lpstr>Programlama Paradigmaları</vt:lpstr>
      <vt:lpstr>Programlama Paradigmaları</vt:lpstr>
      <vt:lpstr>Programlama Paradigmaları</vt:lpstr>
      <vt:lpstr>C’de OBEB (Öklit) Algoritması</vt:lpstr>
      <vt:lpstr>Programlama Paradigmaları</vt:lpstr>
      <vt:lpstr>Programlama Paradigmaları</vt:lpstr>
      <vt:lpstr>Programlama Paradigmaları</vt:lpstr>
      <vt:lpstr>Programlama Paradigmaları</vt:lpstr>
      <vt:lpstr>Programlama Paradigmaları</vt:lpstr>
      <vt:lpstr>Programlama Paradigmaları</vt:lpstr>
      <vt:lpstr>Slayt 85</vt:lpstr>
      <vt:lpstr>Programlama Paradigmaları</vt:lpstr>
      <vt:lpstr>Programlama Paradigmaları</vt:lpstr>
      <vt:lpstr>Programlama Paradigmaları</vt:lpstr>
      <vt:lpstr>Şekil: Brian Hayes, “The Semicolon Wars.” American Scientist, July-August 2006, pp.299-303</vt:lpstr>
      <vt:lpstr>Programlama Paradigmaları</vt:lpstr>
      <vt:lpstr>Program Örneği</vt:lpstr>
      <vt:lpstr>Imperative Çözüm</vt:lpstr>
      <vt:lpstr>Nesne Tabanlı Çözüm</vt:lpstr>
      <vt:lpstr>Fonksiyonel Çözüm</vt:lpstr>
      <vt:lpstr>Mantıksal Çözüm</vt:lpstr>
      <vt:lpstr>Kurallar</vt:lpstr>
      <vt:lpstr>Gerçekler</vt:lpstr>
      <vt:lpstr>Gerçekler</vt:lpstr>
      <vt:lpstr>Problem Örneği</vt:lpstr>
      <vt:lpstr>Programlama Paradigmaları</vt:lpstr>
      <vt:lpstr>Programlama Paradigmaları</vt:lpstr>
      <vt:lpstr>Programlama Paradigmaları</vt:lpstr>
      <vt:lpstr>Programlama Paradigmaları</vt:lpstr>
      <vt:lpstr>Programlama Paradigmaları</vt:lpstr>
      <vt:lpstr>1.6 Dil Tasarımında Verilen Ödünler</vt:lpstr>
      <vt:lpstr>1.6 Dil Tasarımında Verilen Ödünler</vt:lpstr>
      <vt:lpstr>1.6 Dil Tasarımında Verilen Ödünler</vt:lpstr>
      <vt:lpstr>1.7 İmplementasyon Metotları</vt:lpstr>
      <vt:lpstr>1.7 İmplementasyon Metotları</vt:lpstr>
      <vt:lpstr>Bilgisayarın katmanlı (layered) görünümü</vt:lpstr>
      <vt:lpstr>Geleneksel Çevirici</vt:lpstr>
      <vt:lpstr>Derleme (Compilation)</vt:lpstr>
      <vt:lpstr> </vt:lpstr>
      <vt:lpstr>Derleme</vt:lpstr>
      <vt:lpstr>Bir Derleyicinin 8 Fazı</vt:lpstr>
      <vt:lpstr>Biraz daha derleme terminolojisi</vt:lpstr>
      <vt:lpstr>Derleme ve Yürütme</vt:lpstr>
      <vt:lpstr>Makine kodunun yürütülmesi</vt:lpstr>
      <vt:lpstr>Von Neumann Darboğazı (Bottleneck)</vt:lpstr>
      <vt:lpstr>Saf Yorumlama (Pure Interpretation)</vt:lpstr>
      <vt:lpstr>Saf Yorumlama (Pure Interpretation) İşlemi</vt:lpstr>
      <vt:lpstr>Hibrit İmplementasyon Sistemleri</vt:lpstr>
      <vt:lpstr>Hibrit İmplementasyon İşlemi</vt:lpstr>
      <vt:lpstr>Tam-zamanında (Just-in-Time) Implementasyon Sistemleri</vt:lpstr>
      <vt:lpstr>Önişlemciler (Preprocessors)</vt:lpstr>
      <vt:lpstr>Önişlemciler( Preprocessors)</vt:lpstr>
      <vt:lpstr>Derleyicilere Karşı Yorumlayıcılar</vt:lpstr>
      <vt:lpstr>Neden Derleyici</vt:lpstr>
      <vt:lpstr>Neden Yorumlayıcı</vt:lpstr>
      <vt:lpstr>Çok Geçişli Derleyiciler</vt:lpstr>
      <vt:lpstr>Başka Dile Derleme</vt:lpstr>
      <vt:lpstr>1.8 Programlama Platformları</vt:lpstr>
      <vt:lpstr>1.8 Programlama Platformları</vt:lpstr>
      <vt:lpstr>1.8 Programlama Platformları</vt:lpstr>
      <vt:lpstr>Slayt 135</vt:lpstr>
      <vt:lpstr>Özet</vt:lpstr>
      <vt:lpstr>Kaynaklar</vt:lpstr>
    </vt:vector>
  </TitlesOfParts>
  <Company>Pearson Education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BY</cp:lastModifiedBy>
  <cp:revision>333</cp:revision>
  <cp:lastPrinted>2011-10-02T15:10:30Z</cp:lastPrinted>
  <dcterms:created xsi:type="dcterms:W3CDTF">2003-08-01T12:29:19Z</dcterms:created>
  <dcterms:modified xsi:type="dcterms:W3CDTF">2014-09-29T13:27:59Z</dcterms:modified>
</cp:coreProperties>
</file>