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9"/>
  </p:notesMasterIdLst>
  <p:sldIdLst>
    <p:sldId id="258" r:id="rId2"/>
    <p:sldId id="259" r:id="rId3"/>
    <p:sldId id="260" r:id="rId4"/>
    <p:sldId id="261" r:id="rId5"/>
    <p:sldId id="262" r:id="rId6"/>
    <p:sldId id="263" r:id="rId7"/>
    <p:sldId id="264" r:id="rId8"/>
    <p:sldId id="265" r:id="rId9"/>
    <p:sldId id="266" r:id="rId10"/>
    <p:sldId id="267" r:id="rId11"/>
    <p:sldId id="363" r:id="rId12"/>
    <p:sldId id="364" r:id="rId13"/>
    <p:sldId id="268" r:id="rId14"/>
    <p:sldId id="269" r:id="rId15"/>
    <p:sldId id="270" r:id="rId16"/>
    <p:sldId id="271" r:id="rId17"/>
    <p:sldId id="272" r:id="rId18"/>
    <p:sldId id="273" r:id="rId19"/>
    <p:sldId id="274" r:id="rId20"/>
    <p:sldId id="275" r:id="rId21"/>
    <p:sldId id="341" r:id="rId22"/>
    <p:sldId id="276" r:id="rId23"/>
    <p:sldId id="277" r:id="rId24"/>
    <p:sldId id="278" r:id="rId25"/>
    <p:sldId id="342" r:id="rId26"/>
    <p:sldId id="343" r:id="rId27"/>
    <p:sldId id="344" r:id="rId28"/>
    <p:sldId id="345" r:id="rId29"/>
    <p:sldId id="279" r:id="rId30"/>
    <p:sldId id="280" r:id="rId31"/>
    <p:sldId id="281" r:id="rId32"/>
    <p:sldId id="282" r:id="rId33"/>
    <p:sldId id="283" r:id="rId34"/>
    <p:sldId id="284" r:id="rId35"/>
    <p:sldId id="350" r:id="rId36"/>
    <p:sldId id="351" r:id="rId37"/>
    <p:sldId id="285" r:id="rId38"/>
    <p:sldId id="339" r:id="rId39"/>
    <p:sldId id="286" r:id="rId40"/>
    <p:sldId id="287" r:id="rId41"/>
    <p:sldId id="288" r:id="rId42"/>
    <p:sldId id="289" r:id="rId43"/>
    <p:sldId id="290" r:id="rId44"/>
    <p:sldId id="340" r:id="rId45"/>
    <p:sldId id="291" r:id="rId46"/>
    <p:sldId id="292" r:id="rId47"/>
    <p:sldId id="323" r:id="rId48"/>
    <p:sldId id="353" r:id="rId49"/>
    <p:sldId id="354" r:id="rId50"/>
    <p:sldId id="355" r:id="rId51"/>
    <p:sldId id="356" r:id="rId52"/>
    <p:sldId id="357" r:id="rId53"/>
    <p:sldId id="358" r:id="rId54"/>
    <p:sldId id="359" r:id="rId55"/>
    <p:sldId id="360" r:id="rId56"/>
    <p:sldId id="361" r:id="rId57"/>
    <p:sldId id="362" r:id="rId58"/>
    <p:sldId id="293" r:id="rId59"/>
    <p:sldId id="294" r:id="rId60"/>
    <p:sldId id="324" r:id="rId61"/>
    <p:sldId id="295" r:id="rId62"/>
    <p:sldId id="296" r:id="rId63"/>
    <p:sldId id="297" r:id="rId64"/>
    <p:sldId id="298" r:id="rId65"/>
    <p:sldId id="299" r:id="rId66"/>
    <p:sldId id="300" r:id="rId67"/>
    <p:sldId id="301" r:id="rId68"/>
    <p:sldId id="325" r:id="rId69"/>
    <p:sldId id="326" r:id="rId70"/>
    <p:sldId id="338" r:id="rId71"/>
    <p:sldId id="302" r:id="rId72"/>
    <p:sldId id="303" r:id="rId73"/>
    <p:sldId id="304" r:id="rId74"/>
    <p:sldId id="305" r:id="rId75"/>
    <p:sldId id="306" r:id="rId76"/>
    <p:sldId id="307" r:id="rId77"/>
    <p:sldId id="327" r:id="rId78"/>
    <p:sldId id="308" r:id="rId79"/>
    <p:sldId id="309" r:id="rId80"/>
    <p:sldId id="310" r:id="rId81"/>
    <p:sldId id="311" r:id="rId82"/>
    <p:sldId id="312" r:id="rId83"/>
    <p:sldId id="337" r:id="rId84"/>
    <p:sldId id="313" r:id="rId85"/>
    <p:sldId id="314" r:id="rId86"/>
    <p:sldId id="315" r:id="rId87"/>
    <p:sldId id="349" r:id="rId88"/>
    <p:sldId id="316" r:id="rId89"/>
    <p:sldId id="317" r:id="rId90"/>
    <p:sldId id="318" r:id="rId91"/>
    <p:sldId id="319" r:id="rId92"/>
    <p:sldId id="320" r:id="rId93"/>
    <p:sldId id="321" r:id="rId94"/>
    <p:sldId id="331" r:id="rId95"/>
    <p:sldId id="332" r:id="rId96"/>
    <p:sldId id="333" r:id="rId97"/>
    <p:sldId id="334" r:id="rId98"/>
    <p:sldId id="335" r:id="rId99"/>
    <p:sldId id="336" r:id="rId100"/>
    <p:sldId id="328" r:id="rId101"/>
    <p:sldId id="329" r:id="rId102"/>
    <p:sldId id="330" r:id="rId103"/>
    <p:sldId id="346" r:id="rId104"/>
    <p:sldId id="347" r:id="rId105"/>
    <p:sldId id="348" r:id="rId106"/>
    <p:sldId id="322" r:id="rId107"/>
    <p:sldId id="365" r:id="rId10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15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75E8A-E052-444B-84C3-71A7BD7DB76D}" type="datetimeFigureOut">
              <a:rPr lang="tr-TR" smtClean="0"/>
              <a:pPr/>
              <a:t>28.09.2014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2744-36C1-4F73-AD8A-A446F2E081F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9CC6840-73AF-432B-A759-D00769199BF2}" type="slidenum">
              <a:rPr lang="en-US" smtClean="0">
                <a:cs typeface="Lucida Sans Unicode" pitchFamily="34" charset="0"/>
              </a:rPr>
              <a:pPr/>
              <a:t>25</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45</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46</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58</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59</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61</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62</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63</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64</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65</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66</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A715565-BA23-400D-840B-411C05944F53}" type="slidenum">
              <a:rPr lang="en-US" smtClean="0">
                <a:cs typeface="Lucida Sans Unicode" pitchFamily="34" charset="0"/>
              </a:rPr>
              <a:pPr/>
              <a:t>26</a:t>
            </a:fld>
            <a:endParaRPr lang="en-US" smtClean="0">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67</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71</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72</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73</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74</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76</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78</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79</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80</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81</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1760C36-31AA-4EC7-8B99-04988535871E}" type="slidenum">
              <a:rPr lang="en-US" smtClean="0">
                <a:cs typeface="Lucida Sans Unicode" pitchFamily="34" charset="0"/>
              </a:rPr>
              <a:pPr/>
              <a:t>28</a:t>
            </a:fld>
            <a:endParaRPr lang="en-US" smtClean="0">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82</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84</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85</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86</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88</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89</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90</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91</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92</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93</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37</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1FD3BE1-8806-4952-9C80-EDD49D68E4DD}" type="slidenum">
              <a:rPr lang="en-US" smtClean="0">
                <a:ea typeface="Lucida Sans Unicode" pitchFamily="34" charset="0"/>
                <a:cs typeface="Lucida Sans Unicode" pitchFamily="34" charset="0"/>
              </a:rPr>
              <a:pPr/>
              <a:t>95</a:t>
            </a:fld>
            <a:endParaRPr lang="en-US" smtClean="0">
              <a:ea typeface="Lucida Sans Unicode" pitchFamily="34" charset="0"/>
              <a:cs typeface="Lucida Sans Unicode"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52FB53C-57AD-4FDC-B9CB-6081D8B2656B}" type="slidenum">
              <a:rPr lang="en-US" smtClean="0">
                <a:ea typeface="Lucida Sans Unicode" pitchFamily="34" charset="0"/>
                <a:cs typeface="Lucida Sans Unicode" pitchFamily="34" charset="0"/>
              </a:rPr>
              <a:pPr/>
              <a:t>96</a:t>
            </a:fld>
            <a:endParaRPr lang="en-US" smtClean="0">
              <a:ea typeface="Lucida Sans Unicode" pitchFamily="34" charset="0"/>
              <a:cs typeface="Lucida Sans Unicode"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C0DD1E0-C29D-495D-9046-C38D0BC0F197}" type="slidenum">
              <a:rPr lang="en-US" smtClean="0">
                <a:ea typeface="Lucida Sans Unicode" pitchFamily="34" charset="0"/>
                <a:cs typeface="Lucida Sans Unicode" pitchFamily="34" charset="0"/>
              </a:rPr>
              <a:pPr/>
              <a:t>100</a:t>
            </a:fld>
            <a:endParaRPr lang="en-US" smtClean="0">
              <a:ea typeface="Lucida Sans Unicode" pitchFamily="34" charset="0"/>
              <a:cs typeface="Lucida Sans Unicode"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E75E5F-6DA7-4D98-B3BE-2270541FE8B8}" type="slidenum">
              <a:rPr lang="en-US" smtClean="0">
                <a:ea typeface="Lucida Sans Unicode" pitchFamily="34" charset="0"/>
                <a:cs typeface="Lucida Sans Unicode" pitchFamily="34" charset="0"/>
              </a:rPr>
              <a:pPr/>
              <a:t>101</a:t>
            </a:fld>
            <a:endParaRPr lang="en-US" smtClean="0">
              <a:ea typeface="Lucida Sans Unicode" pitchFamily="34" charset="0"/>
              <a:cs typeface="Lucida Sans Unicode"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BC4C2744-36C1-4F73-AD8A-A446F2E081F3}" type="slidenum">
              <a:rPr lang="tr-TR" smtClean="0"/>
              <a:pPr/>
              <a:t>102</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39</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40</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41</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42</a:t>
            </a:fld>
            <a:endParaRPr lang="tr-TR"/>
          </a:p>
        </p:txBody>
      </p:sp>
    </p:spTree>
    <p:extLst>
      <p:ext uri="{BB962C8B-B14F-4D97-AF65-F5344CB8AC3E}">
        <p14:creationId xmlns="" xmlns:p14="http://schemas.microsoft.com/office/powerpoint/2010/main" val="8004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43</a:t>
            </a:fld>
            <a:endParaRPr lang="tr-TR"/>
          </a:p>
        </p:txBody>
      </p:sp>
    </p:spTree>
    <p:extLst>
      <p:ext uri="{BB962C8B-B14F-4D97-AF65-F5344CB8AC3E}">
        <p14:creationId xmlns="" xmlns:p14="http://schemas.microsoft.com/office/powerpoint/2010/main" val="80043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6FD0B63-C51D-4888-B31C-61220D9487F8}"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579174B-E3C6-4504-97DC-3340A27CEEBF}"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AF66E16-F792-4386-94DC-FA2E6FD5A551}"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ölüm Üstbilgisi">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D40E79ED-9B64-4D57-A066-84D2986589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1E4F9CE-E679-4E3C-9C99-44BA79B81FED}"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926B306-6C23-4FA0-B783-0B94ED783FDB}" type="datetime1">
              <a:rPr lang="tr-TR" smtClean="0"/>
              <a:pPr/>
              <a:t>28.09.2014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F4D98170-29CE-4502-980A-A263E74FA4A3}" type="datetime1">
              <a:rPr lang="tr-TR" smtClean="0"/>
              <a:pPr/>
              <a:t>28.09.2014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01B02129-5EE6-44D9-AC79-7D5BC37A7B76}" type="datetime1">
              <a:rPr lang="tr-TR" smtClean="0"/>
              <a:pPr/>
              <a:t>28.09.2014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1EE715E4-DA7E-4516-BFAA-8F5BD109519C}" type="datetime1">
              <a:rPr lang="tr-TR" smtClean="0"/>
              <a:pPr/>
              <a:t>28.09.2014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15CC5B3-04CB-4F22-887D-42460A11272C}" type="datetime1">
              <a:rPr lang="tr-TR" smtClean="0"/>
              <a:pPr/>
              <a:t>28.09.2014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7F218A8-E499-4578-A184-DF4876B6F4E3}" type="datetime1">
              <a:rPr lang="tr-TR" smtClean="0"/>
              <a:pPr/>
              <a:t>28.09.2014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CE48317-CBCD-41DB-8F94-B948AC7AC97C}" type="datetime1">
              <a:rPr lang="tr-TR" smtClean="0"/>
              <a:pPr/>
              <a:t>28.09.2014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D8AE7-F4D6-4EFC-8BAD-D1490C26D418}" type="datetime1">
              <a:rPr lang="tr-TR" smtClean="0"/>
              <a:pPr/>
              <a:t>28.09.2014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Başlık 1"/>
          <p:cNvSpPr>
            <a:spLocks noGrp="1"/>
          </p:cNvSpPr>
          <p:nvPr>
            <p:ph type="title" idx="4294967295"/>
          </p:nvPr>
        </p:nvSpPr>
        <p:spPr>
          <a:xfrm>
            <a:off x="609600" y="152400"/>
            <a:ext cx="8153400" cy="1143000"/>
          </a:xfrm>
        </p:spPr>
        <p:txBody>
          <a:bodyPr>
            <a:normAutofit fontScale="90000"/>
          </a:bodyPr>
          <a:lstStyle/>
          <a:p>
            <a:r>
              <a:rPr lang="tr-TR" smtClean="0">
                <a:solidFill>
                  <a:srgbClr val="FF0000"/>
                </a:solidFill>
              </a:rPr>
              <a:t>Bölüm</a:t>
            </a:r>
            <a:r>
              <a:rPr lang="en-US" smtClean="0">
                <a:solidFill>
                  <a:srgbClr val="FF0000"/>
                </a:solidFill>
              </a:rPr>
              <a:t> </a:t>
            </a:r>
            <a:r>
              <a:rPr lang="tr-TR" smtClean="0">
                <a:solidFill>
                  <a:srgbClr val="FF0000"/>
                </a:solidFill>
              </a:rPr>
              <a:t>7: Yapısal Programlama ve Akış Denetimi</a:t>
            </a:r>
            <a:endParaRPr lang="tr-TR" dirty="0" smtClean="0">
              <a:solidFill>
                <a:srgbClr val="FF0000"/>
              </a:solidFill>
            </a:endParaRPr>
          </a:p>
        </p:txBody>
      </p:sp>
      <p:pic>
        <p:nvPicPr>
          <p:cNvPr id="6" name="Picture 6"/>
          <p:cNvPicPr>
            <a:picLocks noChangeAspect="1" noChangeArrowheads="1"/>
          </p:cNvPicPr>
          <p:nvPr/>
        </p:nvPicPr>
        <p:blipFill>
          <a:blip r:embed="rId2" cstate="print"/>
          <a:srcRect/>
          <a:stretch>
            <a:fillRect/>
          </a:stretch>
        </p:blipFill>
        <p:spPr bwMode="auto">
          <a:xfrm>
            <a:off x="37570" y="1808169"/>
            <a:ext cx="2984778" cy="3692533"/>
          </a:xfrm>
          <a:prstGeom prst="rect">
            <a:avLst/>
          </a:prstGeom>
          <a:noFill/>
          <a:ln w="9525" algn="ctr">
            <a:noFill/>
            <a:miter lim="800000"/>
            <a:headEnd/>
            <a:tailEnd/>
          </a:ln>
        </p:spPr>
      </p:pic>
      <p:pic>
        <p:nvPicPr>
          <p:cNvPr id="7" name="Picture 9" descr="Adsız"/>
          <p:cNvPicPr>
            <a:picLocks noChangeAspect="1" noChangeArrowheads="1"/>
          </p:cNvPicPr>
          <p:nvPr/>
        </p:nvPicPr>
        <p:blipFill>
          <a:blip r:embed="rId3">
            <a:extLst>
              <a:ext uri="{28A0092B-C50C-407E-A947-70E740481C1C}">
                <a14:useLocalDpi xmlns:a14="http://schemas.microsoft.com/office/drawing/2010/main" xmlns="" xmlns:lc="http://schemas.openxmlformats.org/drawingml/2006/lockedCanvas" val="0"/>
              </a:ext>
            </a:extLst>
          </a:blip>
          <a:srcRect/>
          <a:stretch>
            <a:fillRect/>
          </a:stretch>
        </p:blipFill>
        <p:spPr bwMode="auto">
          <a:xfrm>
            <a:off x="3098548" y="1808168"/>
            <a:ext cx="2874286" cy="369253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miter lim="800000"/>
                <a:headEnd/>
                <a:tailEnd/>
              </a14:hiddenLine>
            </a:ext>
            <a:ext uri="{AF507438-7753-43E0-B8FC-AC1667EBCBE1}">
              <a14:hiddenEffects xmlns:a14="http://schemas.microsoft.com/office/drawing/2010/main" xmlns="" xmlns:lc="http://schemas.openxmlformats.org/drawingml/2006/lockedCanvas">
                <a:effectLst>
                  <a:outerShdw dist="35921" dir="2700000" algn="ctr" rotWithShape="0">
                    <a:srgbClr val="808080"/>
                  </a:outerShdw>
                </a:effectLst>
              </a14:hiddenEffects>
            </a:ext>
          </a:extLst>
        </p:spPr>
      </p:pic>
      <p:pic>
        <p:nvPicPr>
          <p:cNvPr id="8" name="Picture 1"/>
          <p:cNvPicPr>
            <a:picLocks noChangeAspect="1" noChangeArrowheads="1"/>
          </p:cNvPicPr>
          <p:nvPr/>
        </p:nvPicPr>
        <p:blipFill>
          <a:blip r:embed="rId4" cstate="print"/>
          <a:srcRect/>
          <a:stretch>
            <a:fillRect/>
          </a:stretch>
        </p:blipFill>
        <p:spPr bwMode="auto">
          <a:xfrm>
            <a:off x="6070348" y="1789085"/>
            <a:ext cx="3036083" cy="3683840"/>
          </a:xfrm>
          <a:prstGeom prst="rect">
            <a:avLst/>
          </a:prstGeom>
          <a:noFill/>
          <a:ln w="9525">
            <a:noFill/>
            <a:miter lim="800000"/>
            <a:headEnd/>
            <a:tailEnd/>
          </a:ln>
          <a:effectLst/>
        </p:spPr>
      </p:pic>
    </p:spTree>
    <p:extLst>
      <p:ext uri="{BB962C8B-B14F-4D97-AF65-F5344CB8AC3E}">
        <p14:creationId xmlns="" xmlns:p14="http://schemas.microsoft.com/office/powerpoint/2010/main" val="298426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pic>
        <p:nvPicPr>
          <p:cNvPr id="7"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a:xfrm>
            <a:off x="571472" y="1428736"/>
            <a:ext cx="8064500" cy="46815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7 Dikdörtgen"/>
          <p:cNvSpPr/>
          <p:nvPr/>
        </p:nvSpPr>
        <p:spPr>
          <a:xfrm>
            <a:off x="928662" y="5643578"/>
            <a:ext cx="635174"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Sıralı</a:t>
            </a:r>
            <a:endParaRPr lang="tr-TR" dirty="0"/>
          </a:p>
        </p:txBody>
      </p:sp>
      <p:sp>
        <p:nvSpPr>
          <p:cNvPr id="9" name="8 Dikdörtgen"/>
          <p:cNvSpPr/>
          <p:nvPr/>
        </p:nvSpPr>
        <p:spPr>
          <a:xfrm>
            <a:off x="3786182" y="5643578"/>
            <a:ext cx="846707"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Seçimli</a:t>
            </a:r>
            <a:endParaRPr lang="tr-TR" dirty="0"/>
          </a:p>
        </p:txBody>
      </p:sp>
      <p:sp>
        <p:nvSpPr>
          <p:cNvPr id="10" name="9 Dikdörtgen"/>
          <p:cNvSpPr/>
          <p:nvPr/>
        </p:nvSpPr>
        <p:spPr>
          <a:xfrm>
            <a:off x="6772281" y="5643578"/>
            <a:ext cx="1157305"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Yinelemeli</a:t>
            </a:r>
            <a:endParaRPr lang="tr-TR" dirty="0"/>
          </a:p>
        </p:txBody>
      </p:sp>
      <p:sp>
        <p:nvSpPr>
          <p:cNvPr id="11" name="10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Autofit/>
          </a:bodyPr>
          <a:lstStyle/>
          <a:p>
            <a:r>
              <a:rPr lang="tr-TR" sz="3600" dirty="0" smtClean="0"/>
              <a:t>7.2.5. Güvenlikli Komutlar (</a:t>
            </a:r>
            <a:r>
              <a:rPr lang="tr-TR" sz="3600" dirty="0" err="1" smtClean="0"/>
              <a:t>Guarded</a:t>
            </a:r>
            <a:r>
              <a:rPr lang="tr-TR" sz="3600" dirty="0" smtClean="0"/>
              <a:t> </a:t>
            </a:r>
            <a:r>
              <a:rPr lang="tr-TR" sz="3600" dirty="0" err="1" smtClean="0"/>
              <a:t>Commands</a:t>
            </a:r>
            <a:r>
              <a:rPr lang="tr-TR" sz="3600" dirty="0" smtClean="0"/>
              <a:t>)</a:t>
            </a:r>
            <a:endParaRPr lang="en-US" sz="3600" dirty="0" smtClean="0"/>
          </a:p>
        </p:txBody>
      </p:sp>
      <p:sp>
        <p:nvSpPr>
          <p:cNvPr id="46085" name="Rectangle 3"/>
          <p:cNvSpPr>
            <a:spLocks noGrp="1" noChangeArrowheads="1"/>
          </p:cNvSpPr>
          <p:nvPr>
            <p:ph type="body" idx="1"/>
          </p:nvPr>
        </p:nvSpPr>
        <p:spPr/>
        <p:txBody>
          <a:bodyPr>
            <a:normAutofit/>
          </a:bodyPr>
          <a:lstStyle/>
          <a:p>
            <a:r>
              <a:rPr lang="en-US" dirty="0" err="1" smtClean="0"/>
              <a:t>Dijkstra</a:t>
            </a:r>
            <a:r>
              <a:rPr lang="tr-TR" dirty="0" smtClean="0"/>
              <a:t> (1975) tarafından yeni ve farklı seçme ve döngü yapıları önerilmiştir.</a:t>
            </a:r>
          </a:p>
          <a:p>
            <a:r>
              <a:rPr lang="tr-TR" dirty="0" smtClean="0"/>
              <a:t>Amaç: yeni bir programlama metodolojisini desteklemek –program geliştirmesi sırasında doğrulama</a:t>
            </a:r>
          </a:p>
          <a:p>
            <a:pPr eaLnBrk="1" hangingPunct="1"/>
            <a:r>
              <a:rPr lang="tr-TR" dirty="0" smtClean="0"/>
              <a:t>Paralel eşzamanlı programlama için önemlidir ve iki dilsel mekanizmayı temel alır</a:t>
            </a:r>
            <a:r>
              <a:rPr lang="en-US" dirty="0" smtClean="0"/>
              <a:t> (CSP </a:t>
            </a:r>
            <a:r>
              <a:rPr lang="tr-TR" dirty="0" smtClean="0"/>
              <a:t>ve</a:t>
            </a:r>
            <a:r>
              <a:rPr lang="en-US" dirty="0" smtClean="0"/>
              <a:t> </a:t>
            </a:r>
            <a:r>
              <a:rPr lang="en-US" dirty="0" err="1" smtClean="0"/>
              <a:t>Ada</a:t>
            </a:r>
            <a:r>
              <a:rPr lang="en-US" dirty="0" smtClean="0"/>
              <a:t>)</a:t>
            </a:r>
            <a:endParaRPr lang="tr-TR" dirty="0" smtClean="0"/>
          </a:p>
          <a:p>
            <a:pPr eaLnBrk="1" hangingPunct="1"/>
            <a:endParaRPr lang="en-US"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Autofit/>
          </a:bodyPr>
          <a:lstStyle/>
          <a:p>
            <a:r>
              <a:rPr lang="tr-TR" sz="3600" dirty="0" smtClean="0"/>
              <a:t>7.2.5. Güvenlikli Komutlar (</a:t>
            </a:r>
            <a:r>
              <a:rPr lang="tr-TR" sz="3600" dirty="0" err="1" smtClean="0"/>
              <a:t>Guarded</a:t>
            </a:r>
            <a:r>
              <a:rPr lang="tr-TR" sz="3600" dirty="0" smtClean="0"/>
              <a:t> </a:t>
            </a:r>
            <a:r>
              <a:rPr lang="tr-TR" sz="3600" dirty="0" err="1" smtClean="0"/>
              <a:t>Commands</a:t>
            </a:r>
            <a:r>
              <a:rPr lang="tr-TR" sz="3600" dirty="0" smtClean="0"/>
              <a:t>)</a:t>
            </a:r>
            <a:endParaRPr lang="en-US" sz="3600" dirty="0" smtClean="0"/>
          </a:p>
        </p:txBody>
      </p:sp>
      <p:sp>
        <p:nvSpPr>
          <p:cNvPr id="47109" name="Rectangle 3"/>
          <p:cNvSpPr>
            <a:spLocks noGrp="1" noChangeArrowheads="1"/>
          </p:cNvSpPr>
          <p:nvPr>
            <p:ph type="body" idx="1"/>
          </p:nvPr>
        </p:nvSpPr>
        <p:spPr/>
        <p:txBody>
          <a:bodyPr>
            <a:normAutofit fontScale="85000" lnSpcReduction="20000"/>
          </a:bodyPr>
          <a:lstStyle/>
          <a:p>
            <a:pPr eaLnBrk="1" hangingPunct="1">
              <a:lnSpc>
                <a:spcPct val="90000"/>
              </a:lnSpc>
              <a:buNone/>
            </a:pPr>
            <a:r>
              <a:rPr lang="tr-TR" dirty="0" smtClean="0">
                <a:solidFill>
                  <a:srgbClr val="FF0000"/>
                </a:solidFill>
              </a:rPr>
              <a:t>	1. Seçme</a:t>
            </a:r>
          </a:p>
          <a:p>
            <a:pPr eaLnBrk="1" hangingPunct="1">
              <a:lnSpc>
                <a:spcPct val="90000"/>
              </a:lnSpc>
            </a:pPr>
            <a:r>
              <a:rPr lang="en-US" dirty="0" smtClean="0"/>
              <a:t>Form</a:t>
            </a:r>
          </a:p>
          <a:p>
            <a:pPr lvl="1" eaLnBrk="1" hangingPunct="1">
              <a:lnSpc>
                <a:spcPct val="90000"/>
              </a:lnSpc>
              <a:buFontTx/>
              <a:buNone/>
            </a:pP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dirty="0" smtClean="0">
                <a:latin typeface="Courier New" pitchFamily="49" charset="0"/>
                <a:cs typeface="Courier New" pitchFamily="49" charset="0"/>
              </a:rPr>
              <a:t> ...</a:t>
            </a:r>
          </a:p>
          <a:p>
            <a:pPr lvl="1" eaLnBrk="1" hangingPunct="1">
              <a:lnSpc>
                <a:spcPct val="90000"/>
              </a:lnSpc>
              <a:buFontTx/>
              <a:buNone/>
            </a:pP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b="1" dirty="0" err="1" smtClean="0">
                <a:latin typeface="Courier New" pitchFamily="49" charset="0"/>
                <a:cs typeface="Courier New" pitchFamily="49" charset="0"/>
              </a:rPr>
              <a:t>fi</a:t>
            </a:r>
            <a:endParaRPr lang="en-US" sz="2000" b="1" dirty="0" smtClean="0">
              <a:latin typeface="Courier New" pitchFamily="49" charset="0"/>
              <a:cs typeface="Courier New" pitchFamily="49" charset="0"/>
            </a:endParaRPr>
          </a:p>
          <a:p>
            <a:pPr eaLnBrk="1" hangingPunct="1">
              <a:lnSpc>
                <a:spcPct val="90000"/>
              </a:lnSpc>
            </a:pPr>
            <a:r>
              <a:rPr lang="tr-TR" dirty="0" smtClean="0"/>
              <a:t>Anlamı: yapıya ulaşıldığında</a:t>
            </a:r>
            <a:endParaRPr lang="en-US" dirty="0" smtClean="0"/>
          </a:p>
          <a:p>
            <a:pPr lvl="1" eaLnBrk="1" hangingPunct="1">
              <a:lnSpc>
                <a:spcPct val="90000"/>
              </a:lnSpc>
            </a:pPr>
            <a:r>
              <a:rPr lang="tr-TR" dirty="0" smtClean="0"/>
              <a:t>Tüm </a:t>
            </a:r>
            <a:r>
              <a:rPr lang="tr-TR" dirty="0" err="1" smtClean="0"/>
              <a:t>boolean</a:t>
            </a:r>
            <a:r>
              <a:rPr lang="tr-TR" dirty="0" smtClean="0"/>
              <a:t> ifadeleri değerlendir.</a:t>
            </a:r>
            <a:endParaRPr lang="en-US" dirty="0" smtClean="0"/>
          </a:p>
          <a:p>
            <a:pPr lvl="1" eaLnBrk="1" hangingPunct="1">
              <a:lnSpc>
                <a:spcPct val="90000"/>
              </a:lnSpc>
            </a:pPr>
            <a:r>
              <a:rPr lang="tr-TR" dirty="0" smtClean="0"/>
              <a:t>Eğer birden fazla doğru ifade varsa </a:t>
            </a:r>
            <a:r>
              <a:rPr lang="tr-TR" dirty="0" err="1" smtClean="0"/>
              <a:t>non</a:t>
            </a:r>
            <a:r>
              <a:rPr lang="tr-TR" dirty="0" smtClean="0"/>
              <a:t>-</a:t>
            </a:r>
            <a:r>
              <a:rPr lang="tr-TR" dirty="0" err="1" smtClean="0"/>
              <a:t>deterministik</a:t>
            </a:r>
            <a:r>
              <a:rPr lang="tr-TR" dirty="0" smtClean="0"/>
              <a:t> olarak birini seç.</a:t>
            </a:r>
            <a:endParaRPr lang="en-US" dirty="0" smtClean="0"/>
          </a:p>
          <a:p>
            <a:pPr lvl="1" eaLnBrk="1" hangingPunct="1">
              <a:lnSpc>
                <a:spcPct val="90000"/>
              </a:lnSpc>
            </a:pPr>
            <a:r>
              <a:rPr lang="tr-TR" dirty="0" smtClean="0"/>
              <a:t>Eğer doğru ifade yoksa çalışma zamanı hatası ver.</a:t>
            </a:r>
          </a:p>
          <a:p>
            <a:r>
              <a:rPr lang="tr-TR" dirty="0" smtClean="0">
                <a:solidFill>
                  <a:srgbClr val="FF0000"/>
                </a:solidFill>
              </a:rPr>
              <a:t>Düşünce: Eğer değerlendirme sırası önemli değilse, program böyle bir seçim yapmamalıdır</a:t>
            </a:r>
          </a:p>
          <a:p>
            <a:pPr>
              <a:lnSpc>
                <a:spcPct val="90000"/>
              </a:lnSpc>
            </a:pPr>
            <a:endParaRPr lang="en-US"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4"/>
            <a:ext cx="8229600" cy="1143000"/>
          </a:xfrm>
        </p:spPr>
        <p:txBody>
          <a:bodyPr>
            <a:noAutofit/>
          </a:bodyPr>
          <a:lstStyle/>
          <a:p>
            <a:r>
              <a:rPr lang="tr-TR" sz="3600" dirty="0" smtClean="0">
                <a:solidFill>
                  <a:srgbClr val="FF0000"/>
                </a:solidFill>
              </a:rPr>
              <a:t>Seçme </a:t>
            </a:r>
            <a:r>
              <a:rPr lang="tr-TR" sz="3600" dirty="0" smtClean="0"/>
              <a:t>Güvenlikli Komutlar</a:t>
            </a:r>
            <a:endParaRPr lang="tr-TR" sz="3600" dirty="0"/>
          </a:p>
        </p:txBody>
      </p:sp>
      <p:sp>
        <p:nvSpPr>
          <p:cNvPr id="5" name="Rectangle 4"/>
          <p:cNvSpPr/>
          <p:nvPr/>
        </p:nvSpPr>
        <p:spPr>
          <a:xfrm>
            <a:off x="1981200" y="1752600"/>
            <a:ext cx="1828800" cy="549275"/>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6" name="Rectangle 7"/>
          <p:cNvSpPr/>
          <p:nvPr/>
        </p:nvSpPr>
        <p:spPr>
          <a:xfrm>
            <a:off x="1989138" y="4765675"/>
            <a:ext cx="1828800" cy="6096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7" name="Flowchart: Decision 8"/>
          <p:cNvSpPr/>
          <p:nvPr/>
        </p:nvSpPr>
        <p:spPr>
          <a:xfrm>
            <a:off x="1905000" y="2879725"/>
            <a:ext cx="2011363" cy="549275"/>
          </a:xfrm>
          <a:prstGeom prst="flowChartDecision">
            <a:avLst/>
          </a:prstGeom>
          <a:solidFill>
            <a:schemeClr val="bg1"/>
          </a:solidFill>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8" name="Flowchart: Decision 9"/>
          <p:cNvSpPr/>
          <p:nvPr/>
        </p:nvSpPr>
        <p:spPr>
          <a:xfrm>
            <a:off x="1905000" y="3875088"/>
            <a:ext cx="2011363" cy="547687"/>
          </a:xfrm>
          <a:prstGeom prst="flowChartDecision">
            <a:avLst/>
          </a:prstGeom>
          <a:solidFill>
            <a:schemeClr val="bg1"/>
          </a:solidFill>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9" name="Flowchart: Alternate Process 11"/>
          <p:cNvSpPr/>
          <p:nvPr/>
        </p:nvSpPr>
        <p:spPr>
          <a:xfrm>
            <a:off x="4914900" y="2925763"/>
            <a:ext cx="1447800" cy="457200"/>
          </a:xfrm>
          <a:prstGeom prst="flowChartAlternateProcess">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10" name="Rectangle 6"/>
          <p:cNvSpPr/>
          <p:nvPr/>
        </p:nvSpPr>
        <p:spPr>
          <a:xfrm>
            <a:off x="5867400" y="3881438"/>
            <a:ext cx="1828800" cy="547687"/>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11" name="Oval 12"/>
          <p:cNvSpPr/>
          <p:nvPr/>
        </p:nvSpPr>
        <p:spPr>
          <a:xfrm>
            <a:off x="4914900" y="3921125"/>
            <a:ext cx="45720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a:solidFill>
                <a:schemeClr val="tx1"/>
              </a:solidFill>
            </a:endParaRPr>
          </a:p>
        </p:txBody>
      </p:sp>
      <p:cxnSp>
        <p:nvCxnSpPr>
          <p:cNvPr id="12" name="Straight Arrow Connector 40"/>
          <p:cNvCxnSpPr>
            <a:endCxn id="5" idx="0"/>
          </p:cNvCxnSpPr>
          <p:nvPr/>
        </p:nvCxnSpPr>
        <p:spPr>
          <a:xfrm rot="16200000" flipH="1">
            <a:off x="2628900" y="1485900"/>
            <a:ext cx="533400" cy="0"/>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3" name="Straight Arrow Connector 49"/>
          <p:cNvCxnSpPr>
            <a:stCxn id="5" idx="2"/>
            <a:endCxn id="7" idx="0"/>
          </p:cNvCxnSpPr>
          <p:nvPr/>
        </p:nvCxnSpPr>
        <p:spPr>
          <a:xfrm rot="16200000" flipH="1">
            <a:off x="2614613" y="2582862"/>
            <a:ext cx="577850" cy="15875"/>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4" name="Straight Arrow Connector 50"/>
          <p:cNvCxnSpPr>
            <a:stCxn id="7" idx="2"/>
            <a:endCxn id="8" idx="0"/>
          </p:cNvCxnSpPr>
          <p:nvPr/>
        </p:nvCxnSpPr>
        <p:spPr>
          <a:xfrm rot="5400000">
            <a:off x="2688432" y="3652044"/>
            <a:ext cx="444500" cy="1587"/>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5" name="Straight Arrow Connector 51"/>
          <p:cNvCxnSpPr>
            <a:stCxn id="8" idx="2"/>
            <a:endCxn id="6" idx="0"/>
          </p:cNvCxnSpPr>
          <p:nvPr/>
        </p:nvCxnSpPr>
        <p:spPr>
          <a:xfrm rot="5400000">
            <a:off x="2736057" y="4590256"/>
            <a:ext cx="342900" cy="7937"/>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6" name="Straight Arrow Connector 70"/>
          <p:cNvCxnSpPr>
            <a:stCxn id="8" idx="3"/>
            <a:endCxn id="11" idx="2"/>
          </p:cNvCxnSpPr>
          <p:nvPr/>
        </p:nvCxnSpPr>
        <p:spPr>
          <a:xfrm>
            <a:off x="3916363" y="4149725"/>
            <a:ext cx="998537" cy="1588"/>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7" name="Straight Arrow Connector 71"/>
          <p:cNvCxnSpPr>
            <a:stCxn id="11" idx="6"/>
            <a:endCxn id="10" idx="1"/>
          </p:cNvCxnSpPr>
          <p:nvPr/>
        </p:nvCxnSpPr>
        <p:spPr>
          <a:xfrm>
            <a:off x="5372100" y="4149725"/>
            <a:ext cx="495300" cy="4763"/>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8" name="Straight Arrow Connector 79"/>
          <p:cNvCxnSpPr>
            <a:stCxn id="7" idx="3"/>
            <a:endCxn id="9" idx="1"/>
          </p:cNvCxnSpPr>
          <p:nvPr/>
        </p:nvCxnSpPr>
        <p:spPr>
          <a:xfrm>
            <a:off x="3916363" y="3154363"/>
            <a:ext cx="998537" cy="1587"/>
          </a:xfrm>
          <a:prstGeom prst="straightConnector1">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9" name="Elbow Connector 112"/>
          <p:cNvCxnSpPr>
            <a:stCxn id="6" idx="2"/>
            <a:endCxn id="11" idx="4"/>
          </p:cNvCxnSpPr>
          <p:nvPr/>
        </p:nvCxnSpPr>
        <p:spPr>
          <a:xfrm rot="5400000" flipH="1" flipV="1">
            <a:off x="3525044" y="3756819"/>
            <a:ext cx="996950" cy="2239962"/>
          </a:xfrm>
          <a:prstGeom prst="bentConnector3">
            <a:avLst>
              <a:gd name="adj1" fmla="val -2291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0" name="TextBox 169"/>
          <p:cNvSpPr txBox="1"/>
          <p:nvPr/>
        </p:nvSpPr>
        <p:spPr>
          <a:xfrm>
            <a:off x="3836988" y="2819400"/>
            <a:ext cx="473075" cy="292100"/>
          </a:xfrm>
          <a:prstGeom prst="rect">
            <a:avLst/>
          </a:prstGeom>
          <a:noFill/>
          <a:scene3d>
            <a:camera prst="orthographicFront"/>
            <a:lightRig rig="threePt" dir="t"/>
          </a:scene3d>
          <a:sp3d>
            <a:bevelT w="101600" prst="riblet"/>
          </a:sp3d>
        </p:spPr>
        <p:txBody>
          <a:bodyPr wrap="none">
            <a:spAutoFit/>
          </a:bodyPr>
          <a:lstStyle/>
          <a:p>
            <a:pPr>
              <a:defRPr/>
            </a:pPr>
            <a:r>
              <a:rPr lang="en-US" sz="1300" dirty="0">
                <a:latin typeface="+mn-lt"/>
              </a:rPr>
              <a:t>true</a:t>
            </a:r>
          </a:p>
        </p:txBody>
      </p:sp>
      <p:sp>
        <p:nvSpPr>
          <p:cNvPr id="21" name="TextBox 170"/>
          <p:cNvSpPr txBox="1"/>
          <p:nvPr/>
        </p:nvSpPr>
        <p:spPr>
          <a:xfrm>
            <a:off x="3836988" y="3821113"/>
            <a:ext cx="473075" cy="293687"/>
          </a:xfrm>
          <a:prstGeom prst="rect">
            <a:avLst/>
          </a:prstGeom>
          <a:noFill/>
          <a:scene3d>
            <a:camera prst="orthographicFront"/>
            <a:lightRig rig="threePt" dir="t"/>
          </a:scene3d>
          <a:sp3d>
            <a:bevelT w="101600" prst="riblet"/>
          </a:sp3d>
        </p:spPr>
        <p:txBody>
          <a:bodyPr wrap="none">
            <a:spAutoFit/>
          </a:bodyPr>
          <a:lstStyle/>
          <a:p>
            <a:pPr>
              <a:defRPr/>
            </a:pPr>
            <a:r>
              <a:rPr lang="en-US" sz="1300" dirty="0">
                <a:latin typeface="+mn-lt"/>
              </a:rPr>
              <a:t>true</a:t>
            </a:r>
          </a:p>
        </p:txBody>
      </p:sp>
      <p:cxnSp>
        <p:nvCxnSpPr>
          <p:cNvPr id="22" name="Elbow Connector 178"/>
          <p:cNvCxnSpPr>
            <a:stCxn id="10" idx="2"/>
          </p:cNvCxnSpPr>
          <p:nvPr/>
        </p:nvCxnSpPr>
        <p:spPr>
          <a:xfrm rot="5400000">
            <a:off x="3929062" y="3395663"/>
            <a:ext cx="1819275" cy="3886200"/>
          </a:xfrm>
          <a:prstGeom prst="bentConnector3">
            <a:avLst>
              <a:gd name="adj1" fmla="val 78237"/>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3" name="TextBox 180"/>
          <p:cNvSpPr txBox="1"/>
          <p:nvPr/>
        </p:nvSpPr>
        <p:spPr>
          <a:xfrm>
            <a:off x="1905000" y="1765300"/>
            <a:ext cx="1981200" cy="492443"/>
          </a:xfrm>
          <a:prstGeom prst="rect">
            <a:avLst/>
          </a:prstGeom>
          <a:noFill/>
          <a:scene3d>
            <a:camera prst="orthographicFront"/>
            <a:lightRig rig="threePt" dir="t"/>
          </a:scene3d>
          <a:sp3d>
            <a:bevelT w="101600" prst="riblet"/>
          </a:sp3d>
        </p:spPr>
        <p:txBody>
          <a:bodyPr>
            <a:spAutoFit/>
          </a:bodyPr>
          <a:lstStyle/>
          <a:p>
            <a:pPr algn="ctr">
              <a:defRPr/>
            </a:pPr>
            <a:r>
              <a:rPr lang="tr-TR" sz="1300" dirty="0" smtClean="0">
                <a:latin typeface="+mn-lt"/>
              </a:rPr>
              <a:t>Bütün mantıksal ifadeleri değerlendir</a:t>
            </a:r>
            <a:endParaRPr lang="en-US" sz="1300" dirty="0">
              <a:latin typeface="+mn-lt"/>
            </a:endParaRPr>
          </a:p>
        </p:txBody>
      </p:sp>
      <p:sp>
        <p:nvSpPr>
          <p:cNvPr id="24" name="TextBox 181"/>
          <p:cNvSpPr txBox="1"/>
          <p:nvPr/>
        </p:nvSpPr>
        <p:spPr>
          <a:xfrm>
            <a:off x="2170113" y="3001963"/>
            <a:ext cx="1481137" cy="292100"/>
          </a:xfrm>
          <a:prstGeom prst="rect">
            <a:avLst/>
          </a:prstGeom>
          <a:noFill/>
          <a:scene3d>
            <a:camera prst="orthographicFront"/>
            <a:lightRig rig="threePt" dir="t"/>
          </a:scene3d>
          <a:sp3d>
            <a:bevelT w="101600" prst="riblet"/>
          </a:sp3d>
        </p:spPr>
        <p:txBody>
          <a:bodyPr>
            <a:spAutoFit/>
          </a:bodyPr>
          <a:lstStyle/>
          <a:p>
            <a:pPr algn="ctr">
              <a:defRPr/>
            </a:pPr>
            <a:r>
              <a:rPr lang="tr-TR" sz="1300" dirty="0" smtClean="0">
                <a:latin typeface="+mn-lt"/>
                <a:cs typeface="Courier New" pitchFamily="49" charset="0"/>
              </a:rPr>
              <a:t>Hepsi “</a:t>
            </a:r>
            <a:r>
              <a:rPr lang="tr-TR" sz="1300" dirty="0" err="1" smtClean="0">
                <a:latin typeface="+mn-lt"/>
                <a:cs typeface="Courier New" pitchFamily="49" charset="0"/>
              </a:rPr>
              <a:t>false</a:t>
            </a:r>
            <a:r>
              <a:rPr lang="tr-TR" sz="1300" dirty="0" smtClean="0">
                <a:latin typeface="+mn-lt"/>
                <a:cs typeface="Courier New" pitchFamily="49" charset="0"/>
              </a:rPr>
              <a:t>”</a:t>
            </a:r>
            <a:endParaRPr lang="en-US" sz="1300" dirty="0">
              <a:latin typeface="+mn-lt"/>
              <a:cs typeface="Courier New" pitchFamily="49" charset="0"/>
            </a:endParaRPr>
          </a:p>
        </p:txBody>
      </p:sp>
      <p:sp>
        <p:nvSpPr>
          <p:cNvPr id="25" name="TextBox 190"/>
          <p:cNvSpPr txBox="1">
            <a:spLocks noChangeArrowheads="1"/>
          </p:cNvSpPr>
          <p:nvPr/>
        </p:nvSpPr>
        <p:spPr bwMode="auto">
          <a:xfrm>
            <a:off x="5006975" y="3008313"/>
            <a:ext cx="1208984" cy="292388"/>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pPr algn="ctr"/>
            <a:r>
              <a:rPr lang="tr-TR" sz="1300" dirty="0" smtClean="0"/>
              <a:t>Yürütme hatası</a:t>
            </a:r>
            <a:endParaRPr lang="en-US" sz="1300" dirty="0"/>
          </a:p>
        </p:txBody>
      </p:sp>
      <p:sp>
        <p:nvSpPr>
          <p:cNvPr id="26" name="TextBox 191"/>
          <p:cNvSpPr txBox="1">
            <a:spLocks noChangeArrowheads="1"/>
          </p:cNvSpPr>
          <p:nvPr/>
        </p:nvSpPr>
        <p:spPr bwMode="auto">
          <a:xfrm>
            <a:off x="2136775" y="4003675"/>
            <a:ext cx="1393330" cy="292388"/>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pPr algn="ctr"/>
            <a:r>
              <a:rPr lang="tr-TR" sz="1300" dirty="0" smtClean="0"/>
              <a:t>Sadece biri “</a:t>
            </a:r>
            <a:r>
              <a:rPr lang="tr-TR" sz="1300" dirty="0" err="1" smtClean="0"/>
              <a:t>true</a:t>
            </a:r>
            <a:r>
              <a:rPr lang="tr-TR" sz="1300" dirty="0" smtClean="0"/>
              <a:t>”</a:t>
            </a:r>
            <a:endParaRPr lang="en-US" sz="1300" dirty="0"/>
          </a:p>
        </p:txBody>
      </p:sp>
      <p:sp>
        <p:nvSpPr>
          <p:cNvPr id="27" name="TextBox 194"/>
          <p:cNvSpPr txBox="1">
            <a:spLocks noChangeArrowheads="1"/>
          </p:cNvSpPr>
          <p:nvPr/>
        </p:nvSpPr>
        <p:spPr bwMode="auto">
          <a:xfrm>
            <a:off x="1989138" y="4724400"/>
            <a:ext cx="1828800" cy="692497"/>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300" dirty="0" smtClean="0"/>
              <a:t>Doğru mantıksal (b</a:t>
            </a:r>
            <a:r>
              <a:rPr lang="en-US" sz="1300" dirty="0" err="1" smtClean="0"/>
              <a:t>oolean</a:t>
            </a:r>
            <a:r>
              <a:rPr lang="tr-TR" sz="1300" dirty="0" smtClean="0"/>
              <a:t>)</a:t>
            </a:r>
            <a:r>
              <a:rPr lang="en-US" sz="1300" dirty="0" smtClean="0"/>
              <a:t> </a:t>
            </a:r>
            <a:r>
              <a:rPr lang="tr-TR" sz="1300" dirty="0" smtClean="0"/>
              <a:t>ifadelerden birini seç</a:t>
            </a:r>
            <a:endParaRPr lang="en-US" sz="1300" dirty="0"/>
          </a:p>
        </p:txBody>
      </p:sp>
      <p:sp>
        <p:nvSpPr>
          <p:cNvPr id="28" name="TextBox 195"/>
          <p:cNvSpPr txBox="1">
            <a:spLocks noChangeArrowheads="1"/>
          </p:cNvSpPr>
          <p:nvPr/>
        </p:nvSpPr>
        <p:spPr bwMode="auto">
          <a:xfrm>
            <a:off x="5905500" y="3908425"/>
            <a:ext cx="1752600" cy="492443"/>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300" dirty="0" smtClean="0"/>
              <a:t>Seçilmiş ortak ifadeyi çalıştır</a:t>
            </a:r>
            <a:endParaRPr lang="en-US" sz="13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7.2.5. Güvenlikli Komutlar (</a:t>
            </a:r>
            <a:r>
              <a:rPr lang="tr-TR" dirty="0" err="1" smtClean="0"/>
              <a:t>Guarded</a:t>
            </a:r>
            <a:r>
              <a:rPr lang="tr-TR" dirty="0" smtClean="0"/>
              <a:t> </a:t>
            </a:r>
            <a:r>
              <a:rPr lang="tr-TR" dirty="0" err="1" smtClean="0"/>
              <a:t>Commands</a:t>
            </a:r>
            <a:r>
              <a:rPr lang="tr-TR" dirty="0" smtClean="0"/>
              <a:t>)</a:t>
            </a:r>
            <a:endParaRPr lang="tr-TR" dirty="0"/>
          </a:p>
        </p:txBody>
      </p:sp>
      <p:sp>
        <p:nvSpPr>
          <p:cNvPr id="3" name="2 İçerik Yer Tutucusu"/>
          <p:cNvSpPr>
            <a:spLocks noGrp="1"/>
          </p:cNvSpPr>
          <p:nvPr>
            <p:ph idx="1"/>
          </p:nvPr>
        </p:nvSpPr>
        <p:spPr>
          <a:xfrm>
            <a:off x="457200" y="1600200"/>
            <a:ext cx="8229600" cy="4972072"/>
          </a:xfrm>
        </p:spPr>
        <p:txBody>
          <a:bodyPr>
            <a:normAutofit fontScale="92500"/>
          </a:bodyPr>
          <a:lstStyle/>
          <a:p>
            <a:pPr>
              <a:buNone/>
            </a:pPr>
            <a:r>
              <a:rPr lang="tr-TR" sz="2700" dirty="0" smtClean="0">
                <a:solidFill>
                  <a:srgbClr val="FF0000"/>
                </a:solidFill>
              </a:rPr>
              <a:t>	2. Döngü</a:t>
            </a:r>
          </a:p>
          <a:p>
            <a:r>
              <a:rPr lang="tr-TR" sz="2700" dirty="0" smtClean="0"/>
              <a:t>Form</a:t>
            </a:r>
          </a:p>
          <a:p>
            <a:pPr>
              <a:buNone/>
            </a:pPr>
            <a:r>
              <a:rPr lang="tr-TR" sz="1700" b="1" dirty="0" smtClean="0">
                <a:latin typeface="Courier New" pitchFamily="49" charset="0"/>
                <a:cs typeface="Courier New" pitchFamily="49" charset="0"/>
              </a:rPr>
              <a:t>	do&lt;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b="1" dirty="0" smtClean="0">
                <a:latin typeface="Courier New" pitchFamily="49" charset="0"/>
                <a:cs typeface="Courier New" pitchFamily="49" charset="0"/>
              </a:rPr>
              <a:t>	[]&lt;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dirty="0" smtClean="0">
                <a:latin typeface="Courier New" pitchFamily="49" charset="0"/>
                <a:cs typeface="Courier New" pitchFamily="49" charset="0"/>
              </a:rPr>
              <a:t>	...</a:t>
            </a:r>
          </a:p>
          <a:p>
            <a:pPr>
              <a:buNone/>
            </a:pPr>
            <a:r>
              <a:rPr lang="tr-TR" sz="1700" b="1" dirty="0" smtClean="0">
                <a:latin typeface="Courier New" pitchFamily="49" charset="0"/>
                <a:cs typeface="Courier New" pitchFamily="49" charset="0"/>
              </a:rPr>
              <a:t>	[] &lt;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b="1" dirty="0" smtClean="0">
                <a:latin typeface="Courier New" pitchFamily="49" charset="0"/>
                <a:cs typeface="Courier New" pitchFamily="49" charset="0"/>
              </a:rPr>
              <a:t>	od</a:t>
            </a:r>
          </a:p>
          <a:p>
            <a:r>
              <a:rPr lang="tr-TR" sz="2700" dirty="0" smtClean="0"/>
              <a:t>Anlamı: Her döngüde, </a:t>
            </a:r>
          </a:p>
          <a:p>
            <a:pPr lvl="1"/>
            <a:r>
              <a:rPr lang="tr-TR" sz="2400" dirty="0" smtClean="0"/>
              <a:t>Bütün </a:t>
            </a:r>
            <a:r>
              <a:rPr lang="tr-TR" sz="2400" dirty="0" err="1" smtClean="0"/>
              <a:t>boolean</a:t>
            </a:r>
            <a:r>
              <a:rPr lang="tr-TR" sz="2400" dirty="0" smtClean="0"/>
              <a:t> ifadeleri değerlendir;</a:t>
            </a:r>
          </a:p>
          <a:p>
            <a:pPr lvl="1"/>
            <a:r>
              <a:rPr lang="tr-TR" sz="2400" dirty="0" smtClean="0"/>
              <a:t>Eğer birden fazlası doğruysa birini </a:t>
            </a:r>
            <a:r>
              <a:rPr lang="tr-TR" sz="2400" dirty="0" err="1" smtClean="0"/>
              <a:t>nondeterministic</a:t>
            </a:r>
            <a:r>
              <a:rPr lang="tr-TR" sz="2400" dirty="0" smtClean="0"/>
              <a:t> olarak seç;</a:t>
            </a:r>
          </a:p>
          <a:p>
            <a:pPr lvl="1"/>
            <a:r>
              <a:rPr lang="tr-TR" sz="2400" dirty="0" smtClean="0"/>
              <a:t>Eğer hiçbiri doğru değilse, döngüden çık.</a:t>
            </a:r>
          </a:p>
          <a:p>
            <a:r>
              <a:rPr lang="tr-TR" sz="2700" dirty="0" smtClean="0">
                <a:solidFill>
                  <a:srgbClr val="FF0000"/>
                </a:solidFill>
              </a:rPr>
              <a:t>Düşünce: Eğer değerlendirme sırası önemli değilse, program böyle bir seçim yapmamalıdır.</a:t>
            </a:r>
          </a:p>
          <a:p>
            <a:endParaRPr lang="tr-TR" sz="17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103</a:t>
            </a:fld>
            <a:endParaRPr lang="tr-T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500034" y="0"/>
            <a:ext cx="8229600" cy="1143000"/>
          </a:xfrm>
        </p:spPr>
        <p:txBody>
          <a:bodyPr>
            <a:normAutofit/>
          </a:bodyPr>
          <a:lstStyle/>
          <a:p>
            <a:r>
              <a:rPr lang="tr-TR" dirty="0" smtClean="0">
                <a:solidFill>
                  <a:srgbClr val="FF0000"/>
                </a:solidFill>
              </a:rPr>
              <a:t>Döngü </a:t>
            </a:r>
            <a:r>
              <a:rPr lang="tr-TR" dirty="0" smtClean="0"/>
              <a:t>Güvenlikli Komutlar</a:t>
            </a:r>
            <a:endParaRPr lang="tr-TR" dirty="0"/>
          </a:p>
        </p:txBody>
      </p:sp>
      <p:sp>
        <p:nvSpPr>
          <p:cNvPr id="6" name="Oval 3"/>
          <p:cNvSpPr/>
          <p:nvPr/>
        </p:nvSpPr>
        <p:spPr>
          <a:xfrm>
            <a:off x="3505200" y="1600200"/>
            <a:ext cx="45720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7" name="Oval 4"/>
          <p:cNvSpPr/>
          <p:nvPr/>
        </p:nvSpPr>
        <p:spPr>
          <a:xfrm>
            <a:off x="5562600" y="4800600"/>
            <a:ext cx="45085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8" name="Rectangle 5"/>
          <p:cNvSpPr/>
          <p:nvPr/>
        </p:nvSpPr>
        <p:spPr>
          <a:xfrm>
            <a:off x="2911475" y="2362200"/>
            <a:ext cx="1644650" cy="4572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9" name="Rectangle 6"/>
          <p:cNvSpPr/>
          <p:nvPr/>
        </p:nvSpPr>
        <p:spPr>
          <a:xfrm>
            <a:off x="2922588" y="4724400"/>
            <a:ext cx="1622425" cy="6096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0" name="Rectangle 7"/>
          <p:cNvSpPr/>
          <p:nvPr/>
        </p:nvSpPr>
        <p:spPr>
          <a:xfrm>
            <a:off x="6302375" y="3273425"/>
            <a:ext cx="1644650" cy="8382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1" name="Flowchart: Decision 8"/>
          <p:cNvSpPr/>
          <p:nvPr/>
        </p:nvSpPr>
        <p:spPr>
          <a:xfrm>
            <a:off x="2819400" y="3121025"/>
            <a:ext cx="1828800" cy="460375"/>
          </a:xfrm>
          <a:prstGeom prst="flowChartDecision">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2" name="Flowchart: Decision 9"/>
          <p:cNvSpPr/>
          <p:nvPr/>
        </p:nvSpPr>
        <p:spPr>
          <a:xfrm>
            <a:off x="2819400" y="3886200"/>
            <a:ext cx="1828800" cy="457200"/>
          </a:xfrm>
          <a:prstGeom prst="flowChartDecision">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cxnSp>
        <p:nvCxnSpPr>
          <p:cNvPr id="13" name="Shape 11"/>
          <p:cNvCxnSpPr>
            <a:stCxn id="12" idx="3"/>
            <a:endCxn id="7" idx="0"/>
          </p:cNvCxnSpPr>
          <p:nvPr/>
        </p:nvCxnSpPr>
        <p:spPr>
          <a:xfrm>
            <a:off x="4648200" y="4114800"/>
            <a:ext cx="1139825" cy="685800"/>
          </a:xfrm>
          <a:prstGeom prst="bentConnector2">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4" name="Elbow Connector 13"/>
          <p:cNvCxnSpPr>
            <a:stCxn id="9" idx="3"/>
            <a:endCxn id="7" idx="2"/>
          </p:cNvCxnSpPr>
          <p:nvPr/>
        </p:nvCxnSpPr>
        <p:spPr>
          <a:xfrm>
            <a:off x="4545013" y="5029200"/>
            <a:ext cx="1017587" cy="1588"/>
          </a:xfrm>
          <a:prstGeom prst="bentConnector3">
            <a:avLst>
              <a:gd name="adj1" fmla="val 50000"/>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5" name="Shape 15"/>
          <p:cNvCxnSpPr>
            <a:stCxn id="7" idx="6"/>
            <a:endCxn id="10" idx="2"/>
          </p:cNvCxnSpPr>
          <p:nvPr/>
        </p:nvCxnSpPr>
        <p:spPr>
          <a:xfrm flipV="1">
            <a:off x="6013450" y="4111625"/>
            <a:ext cx="1111250" cy="917575"/>
          </a:xfrm>
          <a:prstGeom prst="bentConnector2">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6" name="Shape 17"/>
          <p:cNvCxnSpPr>
            <a:stCxn id="10" idx="0"/>
            <a:endCxn id="6" idx="6"/>
          </p:cNvCxnSpPr>
          <p:nvPr/>
        </p:nvCxnSpPr>
        <p:spPr>
          <a:xfrm rot="16200000" flipV="1">
            <a:off x="4821237" y="969963"/>
            <a:ext cx="1444625" cy="3162300"/>
          </a:xfrm>
          <a:prstGeom prst="bentConnector2">
            <a:avLst/>
          </a:prstGeom>
          <a:ln>
            <a:solidFill>
              <a:schemeClr val="tx1"/>
            </a:solidFill>
            <a:tailEnd type="arrow"/>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cxnSp>
        <p:nvCxnSpPr>
          <p:cNvPr id="17" name="Elbow Connector 19"/>
          <p:cNvCxnSpPr>
            <a:stCxn id="6" idx="4"/>
            <a:endCxn id="8" idx="0"/>
          </p:cNvCxnSpPr>
          <p:nvPr/>
        </p:nvCxnSpPr>
        <p:spPr>
          <a:xfrm rot="5400000">
            <a:off x="3581401" y="2209800"/>
            <a:ext cx="304800"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8" name="Elbow Connector 21"/>
          <p:cNvCxnSpPr>
            <a:stCxn id="8" idx="2"/>
            <a:endCxn id="11" idx="0"/>
          </p:cNvCxnSpPr>
          <p:nvPr/>
        </p:nvCxnSpPr>
        <p:spPr>
          <a:xfrm rot="5400000">
            <a:off x="3582988" y="2970213"/>
            <a:ext cx="301625"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9" name="Elbow Connector 23"/>
          <p:cNvCxnSpPr>
            <a:stCxn id="11" idx="2"/>
            <a:endCxn id="12" idx="0"/>
          </p:cNvCxnSpPr>
          <p:nvPr/>
        </p:nvCxnSpPr>
        <p:spPr>
          <a:xfrm rot="5400000">
            <a:off x="3581401" y="3733800"/>
            <a:ext cx="304800"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0" name="Straight Arrow Connector 57"/>
          <p:cNvCxnSpPr>
            <a:stCxn id="12" idx="2"/>
            <a:endCxn id="9" idx="0"/>
          </p:cNvCxnSpPr>
          <p:nvPr/>
        </p:nvCxnSpPr>
        <p:spPr>
          <a:xfrm rot="5400000">
            <a:off x="3543301" y="4533900"/>
            <a:ext cx="381000" cy="3175"/>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1" name="Shape 60"/>
          <p:cNvCxnSpPr>
            <a:stCxn id="11" idx="1"/>
          </p:cNvCxnSpPr>
          <p:nvPr/>
        </p:nvCxnSpPr>
        <p:spPr>
          <a:xfrm rot="10800000" flipH="1" flipV="1">
            <a:off x="2819400" y="3351213"/>
            <a:ext cx="952500" cy="2665412"/>
          </a:xfrm>
          <a:prstGeom prst="bentConnector4">
            <a:avLst>
              <a:gd name="adj1" fmla="val -52657"/>
              <a:gd name="adj2" fmla="val 86574"/>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2" name="TextBox 68"/>
          <p:cNvSpPr txBox="1">
            <a:spLocks noChangeArrowheads="1"/>
          </p:cNvSpPr>
          <p:nvPr/>
        </p:nvSpPr>
        <p:spPr bwMode="auto">
          <a:xfrm>
            <a:off x="2324100" y="3121025"/>
            <a:ext cx="445956"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t</a:t>
            </a:r>
            <a:r>
              <a:rPr lang="en-US" sz="1200" dirty="0" smtClean="0"/>
              <a:t>rue</a:t>
            </a:r>
            <a:endParaRPr lang="en-US" sz="1200" dirty="0"/>
          </a:p>
        </p:txBody>
      </p:sp>
      <p:sp>
        <p:nvSpPr>
          <p:cNvPr id="23" name="TextBox 70"/>
          <p:cNvSpPr txBox="1">
            <a:spLocks noChangeArrowheads="1"/>
          </p:cNvSpPr>
          <p:nvPr/>
        </p:nvSpPr>
        <p:spPr bwMode="auto">
          <a:xfrm>
            <a:off x="3733800" y="3533775"/>
            <a:ext cx="475002"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f</a:t>
            </a:r>
            <a:r>
              <a:rPr lang="en-US" sz="1200" dirty="0" err="1" smtClean="0"/>
              <a:t>alse</a:t>
            </a:r>
            <a:endParaRPr lang="en-US" sz="1200" dirty="0"/>
          </a:p>
        </p:txBody>
      </p:sp>
      <p:sp>
        <p:nvSpPr>
          <p:cNvPr id="24" name="TextBox 71"/>
          <p:cNvSpPr txBox="1">
            <a:spLocks noChangeArrowheads="1"/>
          </p:cNvSpPr>
          <p:nvPr/>
        </p:nvSpPr>
        <p:spPr bwMode="auto">
          <a:xfrm>
            <a:off x="4648200" y="3886200"/>
            <a:ext cx="445956"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t</a:t>
            </a:r>
            <a:r>
              <a:rPr lang="en-US" sz="1200" dirty="0" smtClean="0"/>
              <a:t>rue</a:t>
            </a:r>
            <a:endParaRPr lang="en-US" sz="1200" dirty="0"/>
          </a:p>
        </p:txBody>
      </p:sp>
      <p:sp>
        <p:nvSpPr>
          <p:cNvPr id="25" name="TextBox 72"/>
          <p:cNvSpPr txBox="1">
            <a:spLocks noChangeArrowheads="1"/>
          </p:cNvSpPr>
          <p:nvPr/>
        </p:nvSpPr>
        <p:spPr bwMode="auto">
          <a:xfrm>
            <a:off x="3783013" y="4343400"/>
            <a:ext cx="475002"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f</a:t>
            </a:r>
            <a:r>
              <a:rPr lang="en-US" sz="1200" dirty="0" err="1" smtClean="0"/>
              <a:t>alse</a:t>
            </a:r>
            <a:endParaRPr lang="en-US" sz="1200" dirty="0"/>
          </a:p>
        </p:txBody>
      </p:sp>
      <p:sp>
        <p:nvSpPr>
          <p:cNvPr id="26" name="TextBox 73"/>
          <p:cNvSpPr txBox="1">
            <a:spLocks noChangeArrowheads="1"/>
          </p:cNvSpPr>
          <p:nvPr/>
        </p:nvSpPr>
        <p:spPr bwMode="auto">
          <a:xfrm>
            <a:off x="2819400" y="2374900"/>
            <a:ext cx="1828800" cy="430887"/>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Bütün mantıksa (</a:t>
            </a:r>
            <a:r>
              <a:rPr lang="tr-TR" sz="1100" dirty="0" err="1" smtClean="0"/>
              <a:t>boolean</a:t>
            </a:r>
            <a:r>
              <a:rPr lang="tr-TR" sz="1100" dirty="0" smtClean="0"/>
              <a:t>) ifadeleri değerlendir</a:t>
            </a:r>
            <a:endParaRPr lang="en-US" sz="1100" dirty="0"/>
          </a:p>
        </p:txBody>
      </p:sp>
      <p:sp>
        <p:nvSpPr>
          <p:cNvPr id="27" name="TextBox 74"/>
          <p:cNvSpPr txBox="1">
            <a:spLocks noChangeArrowheads="1"/>
          </p:cNvSpPr>
          <p:nvPr/>
        </p:nvSpPr>
        <p:spPr bwMode="auto">
          <a:xfrm>
            <a:off x="3086100" y="3221038"/>
            <a:ext cx="1295400" cy="260350"/>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Hepsi</a:t>
            </a:r>
            <a:r>
              <a:rPr lang="en-US" sz="1100" dirty="0" smtClean="0"/>
              <a:t> </a:t>
            </a:r>
            <a:r>
              <a:rPr lang="tr-TR" sz="1100" dirty="0" smtClean="0"/>
              <a:t>“</a:t>
            </a:r>
            <a:r>
              <a:rPr lang="en-US" sz="1100" dirty="0" smtClean="0"/>
              <a:t>false</a:t>
            </a:r>
            <a:r>
              <a:rPr lang="tr-TR" sz="1100" dirty="0" smtClean="0"/>
              <a:t>”</a:t>
            </a:r>
            <a:endParaRPr lang="en-US" sz="1100" dirty="0"/>
          </a:p>
        </p:txBody>
      </p:sp>
      <p:sp>
        <p:nvSpPr>
          <p:cNvPr id="28" name="TextBox 75"/>
          <p:cNvSpPr txBox="1">
            <a:spLocks noChangeArrowheads="1"/>
          </p:cNvSpPr>
          <p:nvPr/>
        </p:nvSpPr>
        <p:spPr bwMode="auto">
          <a:xfrm>
            <a:off x="2971800" y="3984625"/>
            <a:ext cx="1524000" cy="260350"/>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Sadece biri “</a:t>
            </a:r>
            <a:r>
              <a:rPr lang="en-US" sz="1100" dirty="0" smtClean="0"/>
              <a:t>true</a:t>
            </a:r>
            <a:r>
              <a:rPr lang="tr-TR" sz="1100" dirty="0" smtClean="0"/>
              <a:t>”</a:t>
            </a:r>
            <a:endParaRPr lang="en-US" sz="1100" dirty="0"/>
          </a:p>
        </p:txBody>
      </p:sp>
      <p:sp>
        <p:nvSpPr>
          <p:cNvPr id="29" name="TextBox 77"/>
          <p:cNvSpPr txBox="1">
            <a:spLocks noChangeArrowheads="1"/>
          </p:cNvSpPr>
          <p:nvPr/>
        </p:nvSpPr>
        <p:spPr bwMode="auto">
          <a:xfrm>
            <a:off x="2971800" y="4724400"/>
            <a:ext cx="1524000" cy="600164"/>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Doğru mantıksal (</a:t>
            </a:r>
            <a:r>
              <a:rPr lang="tr-TR" sz="1100" dirty="0" err="1" smtClean="0"/>
              <a:t>boolean</a:t>
            </a:r>
            <a:r>
              <a:rPr lang="tr-TR" sz="1100" dirty="0" smtClean="0"/>
              <a:t>) ifadelerden birini seç</a:t>
            </a:r>
            <a:endParaRPr lang="en-US" sz="1100" dirty="0"/>
          </a:p>
        </p:txBody>
      </p:sp>
      <p:sp>
        <p:nvSpPr>
          <p:cNvPr id="30" name="TextBox 82"/>
          <p:cNvSpPr txBox="1">
            <a:spLocks noChangeArrowheads="1"/>
          </p:cNvSpPr>
          <p:nvPr/>
        </p:nvSpPr>
        <p:spPr bwMode="auto">
          <a:xfrm>
            <a:off x="6248400" y="3400340"/>
            <a:ext cx="1752600" cy="600164"/>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Seçilen mantıksal (</a:t>
            </a:r>
            <a:r>
              <a:rPr lang="tr-TR" sz="1100" dirty="0" err="1" smtClean="0"/>
              <a:t>boolean</a:t>
            </a:r>
            <a:r>
              <a:rPr lang="tr-TR" sz="1100" dirty="0" smtClean="0"/>
              <a:t>) ifadeyle ilişkili ifadeyi çalıştır</a:t>
            </a:r>
            <a:endParaRPr lang="en-US" sz="1100" dirty="0"/>
          </a:p>
        </p:txBody>
      </p:sp>
      <p:cxnSp>
        <p:nvCxnSpPr>
          <p:cNvPr id="31" name="Straight Arrow Connector 93"/>
          <p:cNvCxnSpPr>
            <a:endCxn id="6" idx="0"/>
          </p:cNvCxnSpPr>
          <p:nvPr/>
        </p:nvCxnSpPr>
        <p:spPr>
          <a:xfrm rot="5400000">
            <a:off x="3619501" y="1485900"/>
            <a:ext cx="228600" cy="3175"/>
          </a:xfrm>
          <a:prstGeom prst="straightConnector1">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lnSpcReduction="10000"/>
          </a:bodyPr>
          <a:lstStyle/>
          <a:p>
            <a:r>
              <a:rPr lang="tr-TR" dirty="0" smtClean="0"/>
              <a:t>Kontrol komutları ve program doğrulaması (</a:t>
            </a:r>
            <a:r>
              <a:rPr lang="tr-TR" dirty="0" err="1" smtClean="0"/>
              <a:t>verification</a:t>
            </a:r>
            <a:r>
              <a:rPr lang="tr-TR" dirty="0" smtClean="0"/>
              <a:t>) arasında güçlü bir etkileşme vardır.</a:t>
            </a:r>
          </a:p>
          <a:p>
            <a:r>
              <a:rPr lang="tr-TR" dirty="0" err="1" smtClean="0"/>
              <a:t>goto</a:t>
            </a:r>
            <a:r>
              <a:rPr lang="tr-TR" dirty="0" smtClean="0"/>
              <a:t> kullanılan bir programda doğrulama çok zorlaşır.</a:t>
            </a:r>
          </a:p>
          <a:p>
            <a:r>
              <a:rPr lang="tr-TR" dirty="0" smtClean="0"/>
              <a:t>Doğrulama seçmeler ve mantıksal döngüler kullanılırsa yapılabilir.</a:t>
            </a:r>
          </a:p>
          <a:p>
            <a:r>
              <a:rPr lang="tr-TR" dirty="0" smtClean="0"/>
              <a:t>Doğrulama "önlemli komutlarla" görece olarak daha basittir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a:p>
        </p:txBody>
      </p:sp>
      <p:sp>
        <p:nvSpPr>
          <p:cNvPr id="5" name="1 Başlık"/>
          <p:cNvSpPr>
            <a:spLocks noGrp="1"/>
          </p:cNvSpPr>
          <p:nvPr>
            <p:ph type="title"/>
          </p:nvPr>
        </p:nvSpPr>
        <p:spPr>
          <a:xfrm>
            <a:off x="457200" y="274638"/>
            <a:ext cx="8229600" cy="1143000"/>
          </a:xfrm>
        </p:spPr>
        <p:txBody>
          <a:bodyPr>
            <a:normAutofit fontScale="90000"/>
          </a:bodyPr>
          <a:lstStyle/>
          <a:p>
            <a:r>
              <a:rPr lang="tr-TR" dirty="0" smtClean="0"/>
              <a:t>7.2.5. Güvenlikli Komutlar (</a:t>
            </a:r>
            <a:r>
              <a:rPr lang="tr-TR" dirty="0" err="1" smtClean="0"/>
              <a:t>Guarded</a:t>
            </a:r>
            <a:r>
              <a:rPr lang="tr-TR" dirty="0" smtClean="0"/>
              <a:t> </a:t>
            </a:r>
            <a:r>
              <a:rPr lang="tr-TR" dirty="0" err="1" smtClean="0"/>
              <a:t>Commands</a:t>
            </a:r>
            <a:r>
              <a:rPr lang="tr-TR" dirty="0" smtClean="0"/>
              <a:t>)</a:t>
            </a:r>
            <a:endParaRPr lang="tr-T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modern programlama açısından büyük öneme sahip olan yapısal programlama kavramı ve programlarda akış denetimi sağlayan deyimler ve yapılar incelenmiştir</a:t>
            </a:r>
            <a:r>
              <a:rPr lang="tr-TR" sz="2400" dirty="0" smtClean="0"/>
              <a:t>.</a:t>
            </a:r>
          </a:p>
          <a:p>
            <a:r>
              <a:rPr lang="tr-TR" sz="2400" dirty="0" smtClean="0"/>
              <a:t>Bu </a:t>
            </a:r>
            <a:r>
              <a:rPr lang="tr-TR" sz="2400" dirty="0"/>
              <a:t>kapsamda; Atama Deyimi, Seçim Yapıları, Yineleme Yapıları ve Akış Denetimini Koşulsuz Değiştirme Deyimleri ele alınmıştır</a:t>
            </a:r>
            <a:r>
              <a:rPr lang="tr-TR" sz="2400" dirty="0" smtClean="0"/>
              <a:t>.</a:t>
            </a:r>
          </a:p>
          <a:p>
            <a:r>
              <a:rPr lang="tr-TR" sz="2400" dirty="0" smtClean="0"/>
              <a:t>Bu kısımda bahsettiğimiz seçme ve ön kontrollü döngüler dışındaki diğer kontrol komutları dilin büyüklüğü ile kolay yazılabilirlik arasındaki tercih sorunudur.</a:t>
            </a:r>
          </a:p>
          <a:p>
            <a:r>
              <a:rPr lang="tr-TR" sz="2400" dirty="0" smtClean="0"/>
              <a:t>Fonksiyonel ve mantıksal dillerdeki kontrol yapıları bu kısımda bahsettiğimiz yapılardan farklıdır.</a:t>
            </a:r>
            <a:endParaRPr lang="en-US" sz="2400" dirty="0" smtClean="0"/>
          </a:p>
          <a:p>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 xmlns:p14="http://schemas.microsoft.com/office/powerpoint/2010/main" val="28572627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a:t>
            </a:r>
            <a:r>
              <a:rPr lang="tr-TR" dirty="0" smtClean="0"/>
              <a:t>Programlama Dilleri Uzaktan </a:t>
            </a:r>
            <a:r>
              <a:rPr lang="tr-TR" dirty="0" smtClean="0"/>
              <a:t>Eğitim Notları</a:t>
            </a:r>
          </a:p>
          <a:p>
            <a:r>
              <a:rPr lang="tr-TR" dirty="0" smtClean="0"/>
              <a:t>Erkan </a:t>
            </a:r>
            <a:r>
              <a:rPr lang="tr-TR" dirty="0" err="1" smtClean="0"/>
              <a:t>Tanyıldızı</a:t>
            </a:r>
            <a:r>
              <a:rPr lang="tr-TR" dirty="0" smtClean="0"/>
              <a:t>, Programlama Dilleri Ders </a:t>
            </a:r>
            <a:r>
              <a:rPr lang="tr-TR" dirty="0" smtClean="0"/>
              <a:t>Notları</a:t>
            </a:r>
          </a:p>
          <a:p>
            <a:r>
              <a:rPr lang="en-US" dirty="0" smtClean="0"/>
              <a:t>David </a:t>
            </a:r>
            <a:r>
              <a:rPr lang="en-US" dirty="0" smtClean="0"/>
              <a:t>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663" y="15811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ectangle 5"/>
          <p:cNvSpPr/>
          <p:nvPr/>
        </p:nvSpPr>
        <p:spPr>
          <a:xfrm>
            <a:off x="1236663" y="21145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 name="Rectangle 6"/>
          <p:cNvSpPr/>
          <p:nvPr/>
        </p:nvSpPr>
        <p:spPr>
          <a:xfrm>
            <a:off x="1236663" y="26479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9" name="Straight Arrow Connector 8"/>
          <p:cNvCxnSpPr/>
          <p:nvPr/>
        </p:nvCxnSpPr>
        <p:spPr>
          <a:xfrm rot="5400000">
            <a:off x="1510507" y="19613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1510507" y="24947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416" name="Rectangle 14"/>
          <p:cNvSpPr>
            <a:spLocks noChangeArrowheads="1"/>
          </p:cNvSpPr>
          <p:nvPr/>
        </p:nvSpPr>
        <p:spPr bwMode="auto">
          <a:xfrm>
            <a:off x="1357290" y="3181350"/>
            <a:ext cx="581378" cy="400110"/>
          </a:xfrm>
          <a:prstGeom prst="rect">
            <a:avLst/>
          </a:prstGeom>
          <a:noFill/>
          <a:ln w="9525">
            <a:noFill/>
            <a:miter lim="800000"/>
            <a:headEnd/>
            <a:tailEnd/>
          </a:ln>
          <a:scene3d>
            <a:camera prst="orthographicFront"/>
            <a:lightRig rig="threePt" dir="t"/>
          </a:scene3d>
          <a:sp3d>
            <a:bevelT w="114300" prst="artDeco"/>
          </a:sp3d>
        </p:spPr>
        <p:txBody>
          <a:bodyPr wrap="none">
            <a:spAutoFit/>
          </a:bodyPr>
          <a:lstStyle/>
          <a:p>
            <a:r>
              <a:rPr lang="tr-TR" sz="2000" b="1" dirty="0" smtClean="0">
                <a:solidFill>
                  <a:schemeClr val="tx2"/>
                </a:solidFill>
              </a:rPr>
              <a:t>Sıra</a:t>
            </a:r>
            <a:endParaRPr lang="en-US" sz="2000" b="1" dirty="0">
              <a:solidFill>
                <a:schemeClr val="tx2"/>
              </a:solidFill>
            </a:endParaRPr>
          </a:p>
        </p:txBody>
      </p:sp>
      <p:cxnSp>
        <p:nvCxnSpPr>
          <p:cNvPr id="147" name="Straight Arrow Connector 146"/>
          <p:cNvCxnSpPr/>
          <p:nvPr/>
        </p:nvCxnSpPr>
        <p:spPr>
          <a:xfrm rot="5400000">
            <a:off x="1510507" y="14279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rot="5400000">
            <a:off x="1510507" y="30281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419" name="Rectangle 161"/>
          <p:cNvSpPr>
            <a:spLocks noChangeArrowheads="1"/>
          </p:cNvSpPr>
          <p:nvPr/>
        </p:nvSpPr>
        <p:spPr bwMode="auto">
          <a:xfrm>
            <a:off x="1282694" y="5867400"/>
            <a:ext cx="2360612" cy="400050"/>
          </a:xfrm>
          <a:prstGeom prst="rect">
            <a:avLst/>
          </a:prstGeom>
          <a:noFill/>
          <a:ln w="9525">
            <a:noFill/>
            <a:miter lim="800000"/>
            <a:headEnd/>
            <a:tailEnd/>
          </a:ln>
        </p:spPr>
        <p:txBody>
          <a:bodyPr>
            <a:spAutoFit/>
          </a:bodyPr>
          <a:lstStyle/>
          <a:p>
            <a:r>
              <a:rPr lang="en-US" sz="2000" b="1" dirty="0">
                <a:solidFill>
                  <a:schemeClr val="tx2"/>
                </a:solidFill>
              </a:rPr>
              <a:t> </a:t>
            </a:r>
            <a:r>
              <a:rPr lang="tr-TR" sz="2000" b="1" dirty="0" smtClean="0">
                <a:solidFill>
                  <a:schemeClr val="tx2"/>
                </a:solidFill>
              </a:rPr>
              <a:t>Seçim</a:t>
            </a:r>
            <a:r>
              <a:rPr lang="en-US" sz="2000" b="1" dirty="0" smtClean="0">
                <a:solidFill>
                  <a:schemeClr val="tx2"/>
                </a:solidFill>
              </a:rPr>
              <a:t> </a:t>
            </a:r>
            <a:r>
              <a:rPr lang="en-US" sz="2000" b="1" dirty="0">
                <a:solidFill>
                  <a:schemeClr val="tx2"/>
                </a:solidFill>
              </a:rPr>
              <a:t>(if/else)</a:t>
            </a:r>
          </a:p>
        </p:txBody>
      </p:sp>
      <p:cxnSp>
        <p:nvCxnSpPr>
          <p:cNvPr id="166" name="Shape 165"/>
          <p:cNvCxnSpPr>
            <a:stCxn id="172" idx="1"/>
            <a:endCxn id="164" idx="0"/>
          </p:cNvCxnSpPr>
          <p:nvPr/>
        </p:nvCxnSpPr>
        <p:spPr bwMode="auto">
          <a:xfrm rot="10800000" flipV="1">
            <a:off x="1235075" y="4267200"/>
            <a:ext cx="593725" cy="384175"/>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67" name="Elbow Connector 116"/>
          <p:cNvCxnSpPr>
            <a:stCxn id="172" idx="3"/>
            <a:endCxn id="165" idx="0"/>
          </p:cNvCxnSpPr>
          <p:nvPr/>
        </p:nvCxnSpPr>
        <p:spPr bwMode="auto">
          <a:xfrm>
            <a:off x="2743200" y="4267200"/>
            <a:ext cx="677863" cy="384175"/>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172" idx="0"/>
          </p:cNvCxnSpPr>
          <p:nvPr/>
        </p:nvCxnSpPr>
        <p:spPr bwMode="auto">
          <a:xfrm rot="5400000">
            <a:off x="2096294" y="3847306"/>
            <a:ext cx="381000"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3" name="Oval 172"/>
          <p:cNvSpPr/>
          <p:nvPr/>
        </p:nvSpPr>
        <p:spPr bwMode="auto">
          <a:xfrm>
            <a:off x="2195513" y="5187950"/>
            <a:ext cx="180975" cy="182563"/>
          </a:xfrm>
          <a:prstGeom prst="ellipse">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cxnSp>
        <p:nvCxnSpPr>
          <p:cNvPr id="174" name="Straight Arrow Connector 173"/>
          <p:cNvCxnSpPr/>
          <p:nvPr/>
        </p:nvCxnSpPr>
        <p:spPr bwMode="auto">
          <a:xfrm rot="5400000">
            <a:off x="2075656" y="5580857"/>
            <a:ext cx="420687"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69" name="Elbow Connector 116"/>
          <p:cNvCxnSpPr>
            <a:stCxn id="165" idx="2"/>
            <a:endCxn id="173" idx="6"/>
          </p:cNvCxnSpPr>
          <p:nvPr/>
        </p:nvCxnSpPr>
        <p:spPr bwMode="auto">
          <a:xfrm rot="5400000">
            <a:off x="2722562" y="4579938"/>
            <a:ext cx="354013" cy="1042988"/>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70" name="Elbow Connector 116"/>
          <p:cNvCxnSpPr>
            <a:stCxn id="164" idx="2"/>
            <a:endCxn id="173" idx="2"/>
          </p:cNvCxnSpPr>
          <p:nvPr/>
        </p:nvCxnSpPr>
        <p:spPr bwMode="auto">
          <a:xfrm rot="16200000" flipH="1">
            <a:off x="1538287" y="4621213"/>
            <a:ext cx="354013" cy="960438"/>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27" name="Rectangle 174"/>
          <p:cNvSpPr>
            <a:spLocks noChangeArrowheads="1"/>
          </p:cNvSpPr>
          <p:nvPr/>
        </p:nvSpPr>
        <p:spPr bwMode="auto">
          <a:xfrm>
            <a:off x="4495800" y="5848350"/>
            <a:ext cx="2819400" cy="400050"/>
          </a:xfrm>
          <a:prstGeom prst="rect">
            <a:avLst/>
          </a:prstGeom>
          <a:noFill/>
          <a:ln w="9525">
            <a:noFill/>
            <a:miter lim="800000"/>
            <a:headEnd/>
            <a:tailEnd/>
          </a:ln>
        </p:spPr>
        <p:txBody>
          <a:bodyPr>
            <a:spAutoFit/>
          </a:bodyPr>
          <a:lstStyle/>
          <a:p>
            <a:r>
              <a:rPr lang="en-US" sz="2000" b="1" dirty="0">
                <a:solidFill>
                  <a:schemeClr val="tx2"/>
                </a:solidFill>
              </a:rPr>
              <a:t> </a:t>
            </a:r>
            <a:r>
              <a:rPr lang="tr-TR" sz="2000" b="1" dirty="0" smtClean="0">
                <a:solidFill>
                  <a:schemeClr val="tx2"/>
                </a:solidFill>
              </a:rPr>
              <a:t>Seçim</a:t>
            </a:r>
            <a:r>
              <a:rPr lang="en-US" sz="2000" b="1" dirty="0" smtClean="0">
                <a:solidFill>
                  <a:schemeClr val="tx2"/>
                </a:solidFill>
              </a:rPr>
              <a:t> (</a:t>
            </a:r>
            <a:r>
              <a:rPr lang="tr-TR" sz="2000" b="1" dirty="0" smtClean="0">
                <a:solidFill>
                  <a:schemeClr val="tx2"/>
                </a:solidFill>
              </a:rPr>
              <a:t>çok</a:t>
            </a:r>
            <a:r>
              <a:rPr lang="en-US" sz="2000" b="1" dirty="0" smtClean="0">
                <a:solidFill>
                  <a:schemeClr val="tx2"/>
                </a:solidFill>
              </a:rPr>
              <a:t>-</a:t>
            </a:r>
            <a:r>
              <a:rPr lang="tr-TR" sz="2000" b="1" dirty="0" smtClean="0">
                <a:solidFill>
                  <a:schemeClr val="tx2"/>
                </a:solidFill>
              </a:rPr>
              <a:t>yollu</a:t>
            </a:r>
            <a:r>
              <a:rPr lang="en-US" sz="2000" b="1" dirty="0" smtClean="0">
                <a:solidFill>
                  <a:schemeClr val="tx2"/>
                </a:solidFill>
              </a:rPr>
              <a:t>)</a:t>
            </a:r>
            <a:endParaRPr lang="en-US" sz="2000" b="1" dirty="0">
              <a:solidFill>
                <a:schemeClr val="tx2"/>
              </a:solidFill>
            </a:endParaRPr>
          </a:p>
        </p:txBody>
      </p:sp>
      <p:grpSp>
        <p:nvGrpSpPr>
          <p:cNvPr id="2" name="Group 359"/>
          <p:cNvGrpSpPr>
            <a:grpSpLocks/>
          </p:cNvGrpSpPr>
          <p:nvPr/>
        </p:nvGrpSpPr>
        <p:grpSpPr bwMode="auto">
          <a:xfrm>
            <a:off x="4097338" y="1249363"/>
            <a:ext cx="3797300" cy="4314825"/>
            <a:chOff x="4097635" y="1249680"/>
            <a:chExt cx="3796685" cy="4313713"/>
          </a:xfrm>
        </p:grpSpPr>
        <p:cxnSp>
          <p:nvCxnSpPr>
            <p:cNvPr id="226" name="Elbow Connector 116"/>
            <p:cNvCxnSpPr>
              <a:stCxn id="228" idx="3"/>
              <a:endCxn id="225" idx="1"/>
            </p:cNvCxnSpPr>
            <p:nvPr/>
          </p:nvCxnSpPr>
          <p:spPr>
            <a:xfrm>
              <a:off x="5296003" y="4038198"/>
              <a:ext cx="480935"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endCxn id="228" idx="0"/>
            </p:cNvCxnSpPr>
            <p:nvPr/>
          </p:nvCxnSpPr>
          <p:spPr>
            <a:xfrm rot="5400000">
              <a:off x="4671448" y="3642219"/>
              <a:ext cx="51739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230" name="Elbow Connector 116"/>
            <p:cNvCxnSpPr>
              <a:stCxn id="225" idx="3"/>
              <a:endCxn id="229" idx="1"/>
            </p:cNvCxnSpPr>
            <p:nvPr/>
          </p:nvCxnSpPr>
          <p:spPr>
            <a:xfrm flipV="1">
              <a:off x="6814995" y="4038198"/>
              <a:ext cx="347606"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44" name="Rectangle 230"/>
            <p:cNvSpPr>
              <a:spLocks noChangeArrowheads="1"/>
            </p:cNvSpPr>
            <p:nvPr/>
          </p:nvSpPr>
          <p:spPr bwMode="auto">
            <a:xfrm>
              <a:off x="5045393" y="38100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3" name="Group 258"/>
            <p:cNvGrpSpPr>
              <a:grpSpLocks/>
            </p:cNvGrpSpPr>
            <p:nvPr/>
          </p:nvGrpSpPr>
          <p:grpSpPr bwMode="auto">
            <a:xfrm>
              <a:off x="5701282" y="3900970"/>
              <a:ext cx="1188720" cy="274320"/>
              <a:chOff x="5685089" y="4511364"/>
              <a:chExt cx="838200" cy="274320"/>
            </a:xfrm>
          </p:grpSpPr>
          <p:sp>
            <p:nvSpPr>
              <p:cNvPr id="225" name="Rectangle 224"/>
              <p:cNvSpPr/>
              <p:nvPr/>
            </p:nvSpPr>
            <p:spPr>
              <a:xfrm>
                <a:off x="5738436" y="4512103"/>
                <a:ext cx="730843" cy="272979"/>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4" name="Rectangle 231"/>
              <p:cNvSpPr>
                <a:spLocks noChangeArrowheads="1"/>
              </p:cNvSpPr>
              <p:nvPr/>
            </p:nvSpPr>
            <p:spPr bwMode="auto">
              <a:xfrm>
                <a:off x="5685089" y="4533108"/>
                <a:ext cx="83820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 </a:t>
                </a:r>
                <a:r>
                  <a:rPr lang="en-US" sz="900" b="1" dirty="0" smtClean="0">
                    <a:solidFill>
                      <a:schemeClr val="tx2"/>
                    </a:solidFill>
                    <a:latin typeface="Courier New" pitchFamily="49" charset="0"/>
                    <a:cs typeface="Courier New" pitchFamily="49" charset="0"/>
                  </a:rPr>
                  <a:t>x</a:t>
                </a:r>
                <a:endParaRPr lang="en-US" sz="900" b="1" dirty="0">
                  <a:solidFill>
                    <a:schemeClr val="tx2"/>
                  </a:solidFill>
                  <a:latin typeface="Courier New" pitchFamily="49" charset="0"/>
                  <a:cs typeface="Courier New" pitchFamily="49" charset="0"/>
                </a:endParaRPr>
              </a:p>
            </p:txBody>
          </p:sp>
        </p:grpSp>
        <p:grpSp>
          <p:nvGrpSpPr>
            <p:cNvPr id="5" name="Group 257"/>
            <p:cNvGrpSpPr>
              <a:grpSpLocks/>
            </p:cNvGrpSpPr>
            <p:nvPr/>
          </p:nvGrpSpPr>
          <p:grpSpPr bwMode="auto">
            <a:xfrm>
              <a:off x="7162800" y="3900646"/>
              <a:ext cx="731520" cy="274320"/>
              <a:chOff x="6856095" y="4511040"/>
              <a:chExt cx="731520" cy="274320"/>
            </a:xfrm>
          </p:grpSpPr>
          <p:sp>
            <p:nvSpPr>
              <p:cNvPr id="229" name="Rectangle 228"/>
              <p:cNvSpPr/>
              <p:nvPr/>
            </p:nvSpPr>
            <p:spPr>
              <a:xfrm>
                <a:off x="6855895" y="4510516"/>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2" name="Rectangle 232"/>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8" name="Group 256"/>
            <p:cNvGrpSpPr>
              <a:grpSpLocks/>
            </p:cNvGrpSpPr>
            <p:nvPr/>
          </p:nvGrpSpPr>
          <p:grpSpPr bwMode="auto">
            <a:xfrm>
              <a:off x="4565871" y="3900122"/>
              <a:ext cx="792040" cy="274566"/>
              <a:chOff x="4723033" y="4510516"/>
              <a:chExt cx="792040" cy="274566"/>
            </a:xfrm>
          </p:grpSpPr>
          <p:sp>
            <p:nvSpPr>
              <p:cNvPr id="228" name="Flowchart: Decision 227"/>
              <p:cNvSpPr/>
              <p:nvPr/>
            </p:nvSpPr>
            <p:spPr>
              <a:xfrm>
                <a:off x="4723033" y="4510516"/>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0" name="Rectangle 233"/>
              <p:cNvSpPr>
                <a:spLocks noChangeArrowheads="1"/>
              </p:cNvSpPr>
              <p:nvPr/>
            </p:nvSpPr>
            <p:spPr bwMode="auto">
              <a:xfrm>
                <a:off x="4745355" y="4533900"/>
                <a:ext cx="769718" cy="230773"/>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 </a:t>
                </a:r>
                <a:r>
                  <a:rPr lang="en-US" sz="900" b="1" dirty="0" smtClean="0">
                    <a:solidFill>
                      <a:schemeClr val="tx2"/>
                    </a:solidFill>
                    <a:latin typeface="Courier New" pitchFamily="49" charset="0"/>
                    <a:cs typeface="Courier New" pitchFamily="49" charset="0"/>
                  </a:rPr>
                  <a:t>x</a:t>
                </a:r>
                <a:endParaRPr lang="en-US" sz="900" b="1" dirty="0">
                  <a:solidFill>
                    <a:schemeClr val="tx2"/>
                  </a:solidFill>
                  <a:latin typeface="Courier New" pitchFamily="49" charset="0"/>
                  <a:cs typeface="Courier New" pitchFamily="49" charset="0"/>
                </a:endParaRPr>
              </a:p>
            </p:txBody>
          </p:sp>
        </p:grpSp>
        <p:sp>
          <p:nvSpPr>
            <p:cNvPr id="17448" name="Rectangle 234"/>
            <p:cNvSpPr>
              <a:spLocks noChangeArrowheads="1"/>
            </p:cNvSpPr>
            <p:nvPr/>
          </p:nvSpPr>
          <p:spPr bwMode="auto">
            <a:xfrm>
              <a:off x="4816793" y="419020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239" name="Straight Arrow Connector 238"/>
            <p:cNvCxnSpPr>
              <a:stCxn id="228" idx="2"/>
              <a:endCxn id="303" idx="0"/>
            </p:cNvCxnSpPr>
            <p:nvPr/>
          </p:nvCxnSpPr>
          <p:spPr>
            <a:xfrm rot="16200000" flipH="1">
              <a:off x="4732550" y="4373075"/>
              <a:ext cx="396773"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245" name="Elbow Connector 116"/>
            <p:cNvCxnSpPr>
              <a:stCxn id="229" idx="3"/>
              <a:endCxn id="186" idx="6"/>
            </p:cNvCxnSpPr>
            <p:nvPr/>
          </p:nvCxnSpPr>
          <p:spPr>
            <a:xfrm flipH="1">
              <a:off x="5024585" y="4038198"/>
              <a:ext cx="2869735" cy="1158576"/>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nvGrpSpPr>
            <p:cNvPr id="10" name="Group 348"/>
            <p:cNvGrpSpPr>
              <a:grpSpLocks/>
            </p:cNvGrpSpPr>
            <p:nvPr/>
          </p:nvGrpSpPr>
          <p:grpSpPr bwMode="auto">
            <a:xfrm>
              <a:off x="4097635" y="4571461"/>
              <a:ext cx="1617620" cy="991932"/>
              <a:chOff x="4079527" y="4571461"/>
              <a:chExt cx="1617620" cy="991932"/>
            </a:xfrm>
          </p:grpSpPr>
          <p:sp>
            <p:nvSpPr>
              <p:cNvPr id="186" name="Oval 185"/>
              <p:cNvSpPr/>
              <p:nvPr/>
            </p:nvSpPr>
            <p:spPr>
              <a:xfrm>
                <a:off x="4822357" y="5104723"/>
                <a:ext cx="184120" cy="184102"/>
              </a:xfrm>
              <a:prstGeom prst="ellipse">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cxnSp>
            <p:nvCxnSpPr>
              <p:cNvPr id="187" name="Straight Arrow Connector 186"/>
              <p:cNvCxnSpPr>
                <a:stCxn id="186" idx="4"/>
              </p:cNvCxnSpPr>
              <p:nvPr/>
            </p:nvCxnSpPr>
            <p:spPr>
              <a:xfrm rot="5400000">
                <a:off x="4777133" y="5424522"/>
                <a:ext cx="274567" cy="3174"/>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nvGrpSpPr>
              <p:cNvPr id="11" name="Group 301"/>
              <p:cNvGrpSpPr>
                <a:grpSpLocks/>
              </p:cNvGrpSpPr>
              <p:nvPr/>
            </p:nvGrpSpPr>
            <p:grpSpPr bwMode="auto">
              <a:xfrm>
                <a:off x="4079527" y="4571461"/>
                <a:ext cx="1617620" cy="274567"/>
                <a:chOff x="5620553" y="4510825"/>
                <a:chExt cx="936517" cy="274567"/>
              </a:xfrm>
            </p:grpSpPr>
            <p:sp>
              <p:nvSpPr>
                <p:cNvPr id="303" name="Rectangle 302"/>
                <p:cNvSpPr/>
                <p:nvPr/>
              </p:nvSpPr>
              <p:spPr>
                <a:xfrm>
                  <a:off x="5706013" y="4510825"/>
                  <a:ext cx="793956" cy="274567"/>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8" name="Rectangle 303"/>
                <p:cNvSpPr>
                  <a:spLocks noChangeArrowheads="1"/>
                </p:cNvSpPr>
                <p:nvPr/>
              </p:nvSpPr>
              <p:spPr bwMode="auto">
                <a:xfrm>
                  <a:off x="5620553" y="4533108"/>
                  <a:ext cx="936517" cy="23077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default </a:t>
                  </a:r>
                  <a:r>
                    <a:rPr lang="tr-TR" sz="900" b="1" dirty="0" smtClean="0">
                      <a:solidFill>
                        <a:schemeClr val="tx2"/>
                      </a:solidFill>
                      <a:latin typeface="Courier New" pitchFamily="49" charset="0"/>
                      <a:cs typeface="Courier New" pitchFamily="49" charset="0"/>
                    </a:rPr>
                    <a:t>ifadeler</a:t>
                  </a:r>
                  <a:endParaRPr lang="en-US" sz="900" b="1" dirty="0">
                    <a:solidFill>
                      <a:schemeClr val="tx2"/>
                    </a:solidFill>
                    <a:latin typeface="Courier New" pitchFamily="49" charset="0"/>
                    <a:cs typeface="Courier New" pitchFamily="49" charset="0"/>
                  </a:endParaRPr>
                </a:p>
              </p:txBody>
            </p:sp>
          </p:grpSp>
          <p:cxnSp>
            <p:nvCxnSpPr>
              <p:cNvPr id="310" name="Straight Arrow Connector 309"/>
              <p:cNvCxnSpPr>
                <a:stCxn id="303" idx="2"/>
                <a:endCxn id="186" idx="0"/>
              </p:cNvCxnSpPr>
              <p:nvPr/>
            </p:nvCxnSpPr>
            <p:spPr>
              <a:xfrm rot="16200000" flipH="1">
                <a:off x="4784275" y="4974582"/>
                <a:ext cx="258695"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cxnSp>
          <p:nvCxnSpPr>
            <p:cNvPr id="316" name="Elbow Connector 116"/>
            <p:cNvCxnSpPr>
              <a:stCxn id="326" idx="3"/>
              <a:endCxn id="330" idx="1"/>
            </p:cNvCxnSpPr>
            <p:nvPr/>
          </p:nvCxnSpPr>
          <p:spPr>
            <a:xfrm>
              <a:off x="5296003" y="1644865"/>
              <a:ext cx="474586"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endCxn id="326" idx="0"/>
            </p:cNvCxnSpPr>
            <p:nvPr/>
          </p:nvCxnSpPr>
          <p:spPr>
            <a:xfrm rot="5400000">
              <a:off x="4802382" y="1378235"/>
              <a:ext cx="257109"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18" name="Elbow Connector 116"/>
            <p:cNvCxnSpPr>
              <a:stCxn id="330" idx="3"/>
              <a:endCxn id="328" idx="1"/>
            </p:cNvCxnSpPr>
            <p:nvPr/>
          </p:nvCxnSpPr>
          <p:spPr>
            <a:xfrm flipV="1">
              <a:off x="6729284" y="1644865"/>
              <a:ext cx="433317"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55" name="Rectangle 318"/>
            <p:cNvSpPr>
              <a:spLocks noChangeArrowheads="1"/>
            </p:cNvSpPr>
            <p:nvPr/>
          </p:nvSpPr>
          <p:spPr bwMode="auto">
            <a:xfrm>
              <a:off x="5045393" y="141652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12" name="Group 258"/>
            <p:cNvGrpSpPr>
              <a:grpSpLocks/>
            </p:cNvGrpSpPr>
            <p:nvPr/>
          </p:nvGrpSpPr>
          <p:grpSpPr bwMode="auto">
            <a:xfrm>
              <a:off x="5701282" y="1507496"/>
              <a:ext cx="1097280" cy="274320"/>
              <a:chOff x="5685089" y="4511364"/>
              <a:chExt cx="838200" cy="274320"/>
            </a:xfrm>
          </p:grpSpPr>
          <p:sp>
            <p:nvSpPr>
              <p:cNvPr id="330" name="Rectangle 329"/>
              <p:cNvSpPr/>
              <p:nvPr/>
            </p:nvSpPr>
            <p:spPr>
              <a:xfrm>
                <a:off x="5738032" y="4510657"/>
                <a:ext cx="732336"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2" name="Rectangle 330"/>
              <p:cNvSpPr>
                <a:spLocks noChangeArrowheads="1"/>
              </p:cNvSpPr>
              <p:nvPr/>
            </p:nvSpPr>
            <p:spPr bwMode="auto">
              <a:xfrm>
                <a:off x="5685089" y="4533108"/>
                <a:ext cx="83820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a</a:t>
                </a:r>
              </a:p>
            </p:txBody>
          </p:sp>
        </p:grpSp>
        <p:grpSp>
          <p:nvGrpSpPr>
            <p:cNvPr id="14" name="Group 257"/>
            <p:cNvGrpSpPr>
              <a:grpSpLocks/>
            </p:cNvGrpSpPr>
            <p:nvPr/>
          </p:nvGrpSpPr>
          <p:grpSpPr bwMode="auto">
            <a:xfrm>
              <a:off x="7162800" y="1507172"/>
              <a:ext cx="731520" cy="274320"/>
              <a:chOff x="6856095" y="4511040"/>
              <a:chExt cx="731520" cy="274320"/>
            </a:xfrm>
          </p:grpSpPr>
          <p:sp>
            <p:nvSpPr>
              <p:cNvPr id="328" name="Rectangle 327"/>
              <p:cNvSpPr/>
              <p:nvPr/>
            </p:nvSpPr>
            <p:spPr>
              <a:xfrm>
                <a:off x="6855895" y="4510657"/>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0" name="Rectangle 328"/>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15" name="Group 256"/>
            <p:cNvGrpSpPr>
              <a:grpSpLocks/>
            </p:cNvGrpSpPr>
            <p:nvPr/>
          </p:nvGrpSpPr>
          <p:grpSpPr bwMode="auto">
            <a:xfrm>
              <a:off x="4565871" y="1506789"/>
              <a:ext cx="792040" cy="274566"/>
              <a:chOff x="4723033" y="4510657"/>
              <a:chExt cx="792040" cy="274566"/>
            </a:xfrm>
          </p:grpSpPr>
          <p:sp>
            <p:nvSpPr>
              <p:cNvPr id="326" name="Flowchart: Decision 325"/>
              <p:cNvSpPr/>
              <p:nvPr/>
            </p:nvSpPr>
            <p:spPr>
              <a:xfrm>
                <a:off x="4723033" y="4510657"/>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8" name="Rectangle 326"/>
              <p:cNvSpPr>
                <a:spLocks noChangeArrowheads="1"/>
              </p:cNvSpPr>
              <p:nvPr/>
            </p:nvSpPr>
            <p:spPr bwMode="auto">
              <a:xfrm>
                <a:off x="4729382" y="4533900"/>
                <a:ext cx="785691" cy="230772"/>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a</a:t>
                </a:r>
              </a:p>
            </p:txBody>
          </p:sp>
        </p:grpSp>
        <p:sp>
          <p:nvSpPr>
            <p:cNvPr id="17459" name="Rectangle 322"/>
            <p:cNvSpPr>
              <a:spLocks noChangeArrowheads="1"/>
            </p:cNvSpPr>
            <p:nvPr/>
          </p:nvSpPr>
          <p:spPr bwMode="auto">
            <a:xfrm>
              <a:off x="4816793" y="1796732"/>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324" name="Straight Arrow Connector 323"/>
            <p:cNvCxnSpPr>
              <a:stCxn id="326" idx="2"/>
              <a:endCxn id="343" idx="0"/>
            </p:cNvCxnSpPr>
            <p:nvPr/>
          </p:nvCxnSpPr>
          <p:spPr>
            <a:xfrm rot="5400000">
              <a:off x="4708745" y="2003548"/>
              <a:ext cx="442798"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25" name="Elbow Connector 116"/>
            <p:cNvCxnSpPr>
              <a:stCxn id="328" idx="3"/>
              <a:endCxn id="186" idx="6"/>
            </p:cNvCxnSpPr>
            <p:nvPr/>
          </p:nvCxnSpPr>
          <p:spPr>
            <a:xfrm flipH="1">
              <a:off x="5024585" y="1644865"/>
              <a:ext cx="2869735" cy="3551909"/>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33" name="Elbow Connector 116"/>
            <p:cNvCxnSpPr>
              <a:stCxn id="343" idx="3"/>
              <a:endCxn id="347" idx="1"/>
            </p:cNvCxnSpPr>
            <p:nvPr/>
          </p:nvCxnSpPr>
          <p:spPr>
            <a:xfrm>
              <a:off x="5296003" y="2360644"/>
              <a:ext cx="458714" cy="1587"/>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35" name="Elbow Connector 116"/>
            <p:cNvCxnSpPr>
              <a:stCxn id="347" idx="3"/>
              <a:endCxn id="345" idx="1"/>
            </p:cNvCxnSpPr>
            <p:nvPr/>
          </p:nvCxnSpPr>
          <p:spPr>
            <a:xfrm flipV="1">
              <a:off x="6761029" y="2360644"/>
              <a:ext cx="401572" cy="1587"/>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64" name="Rectangle 335"/>
            <p:cNvSpPr>
              <a:spLocks noChangeArrowheads="1"/>
            </p:cNvSpPr>
            <p:nvPr/>
          </p:nvSpPr>
          <p:spPr bwMode="auto">
            <a:xfrm>
              <a:off x="5045393" y="2133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16" name="Group 258"/>
            <p:cNvGrpSpPr>
              <a:grpSpLocks/>
            </p:cNvGrpSpPr>
            <p:nvPr/>
          </p:nvGrpSpPr>
          <p:grpSpPr bwMode="auto">
            <a:xfrm>
              <a:off x="5701282" y="2224154"/>
              <a:ext cx="1097280" cy="274567"/>
              <a:chOff x="5685089" y="4510948"/>
              <a:chExt cx="1097280" cy="274567"/>
            </a:xfrm>
          </p:grpSpPr>
          <p:sp>
            <p:nvSpPr>
              <p:cNvPr id="347" name="Rectangle 346"/>
              <p:cNvSpPr/>
              <p:nvPr/>
            </p:nvSpPr>
            <p:spPr>
              <a:xfrm>
                <a:off x="5738523" y="4510948"/>
                <a:ext cx="1006312" cy="274567"/>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6" name="Rectangle 347"/>
              <p:cNvSpPr>
                <a:spLocks noChangeArrowheads="1"/>
              </p:cNvSpPr>
              <p:nvPr/>
            </p:nvSpPr>
            <p:spPr bwMode="auto">
              <a:xfrm>
                <a:off x="5685089" y="4533108"/>
                <a:ext cx="1097280" cy="230773"/>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 </a:t>
                </a:r>
                <a:r>
                  <a:rPr lang="en-US" sz="900" b="1" dirty="0" smtClean="0">
                    <a:solidFill>
                      <a:schemeClr val="tx2"/>
                    </a:solidFill>
                    <a:latin typeface="Courier New" pitchFamily="49" charset="0"/>
                    <a:cs typeface="Courier New" pitchFamily="49" charset="0"/>
                  </a:rPr>
                  <a:t>b</a:t>
                </a:r>
                <a:endParaRPr lang="en-US" sz="900" b="1" dirty="0">
                  <a:solidFill>
                    <a:schemeClr val="tx2"/>
                  </a:solidFill>
                  <a:latin typeface="Courier New" pitchFamily="49" charset="0"/>
                  <a:cs typeface="Courier New" pitchFamily="49" charset="0"/>
                </a:endParaRPr>
              </a:p>
            </p:txBody>
          </p:sp>
        </p:grpSp>
        <p:grpSp>
          <p:nvGrpSpPr>
            <p:cNvPr id="17" name="Group 257"/>
            <p:cNvGrpSpPr>
              <a:grpSpLocks/>
            </p:cNvGrpSpPr>
            <p:nvPr/>
          </p:nvGrpSpPr>
          <p:grpSpPr bwMode="auto">
            <a:xfrm>
              <a:off x="7162800" y="2224246"/>
              <a:ext cx="731520" cy="274320"/>
              <a:chOff x="6856095" y="4511040"/>
              <a:chExt cx="731520" cy="274320"/>
            </a:xfrm>
          </p:grpSpPr>
          <p:sp>
            <p:nvSpPr>
              <p:cNvPr id="345" name="Rectangle 344"/>
              <p:cNvSpPr/>
              <p:nvPr/>
            </p:nvSpPr>
            <p:spPr>
              <a:xfrm>
                <a:off x="6855895" y="4510948"/>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4" name="Rectangle 345"/>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18" name="Group 256"/>
            <p:cNvGrpSpPr>
              <a:grpSpLocks/>
            </p:cNvGrpSpPr>
            <p:nvPr/>
          </p:nvGrpSpPr>
          <p:grpSpPr bwMode="auto">
            <a:xfrm>
              <a:off x="4565871" y="2224154"/>
              <a:ext cx="792040" cy="274566"/>
              <a:chOff x="4723033" y="4510948"/>
              <a:chExt cx="792040" cy="274566"/>
            </a:xfrm>
          </p:grpSpPr>
          <p:sp>
            <p:nvSpPr>
              <p:cNvPr id="343" name="Flowchart: Decision 342"/>
              <p:cNvSpPr/>
              <p:nvPr/>
            </p:nvSpPr>
            <p:spPr>
              <a:xfrm>
                <a:off x="4723033" y="4510948"/>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2" name="Rectangle 343"/>
              <p:cNvSpPr>
                <a:spLocks noChangeArrowheads="1"/>
              </p:cNvSpPr>
              <p:nvPr/>
            </p:nvSpPr>
            <p:spPr bwMode="auto">
              <a:xfrm>
                <a:off x="4745355" y="4533900"/>
                <a:ext cx="769718" cy="230773"/>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b</a:t>
                </a:r>
              </a:p>
            </p:txBody>
          </p:sp>
        </p:grpSp>
        <p:sp>
          <p:nvSpPr>
            <p:cNvPr id="17468" name="Rectangle 339"/>
            <p:cNvSpPr>
              <a:spLocks noChangeArrowheads="1"/>
            </p:cNvSpPr>
            <p:nvPr/>
          </p:nvSpPr>
          <p:spPr bwMode="auto">
            <a:xfrm>
              <a:off x="4816793" y="251380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341" name="Straight Arrow Connector 340"/>
            <p:cNvCxnSpPr>
              <a:stCxn id="343" idx="2"/>
            </p:cNvCxnSpPr>
            <p:nvPr/>
          </p:nvCxnSpPr>
          <p:spPr>
            <a:xfrm rot="5400000">
              <a:off x="4720648" y="2707422"/>
              <a:ext cx="41899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42" name="Elbow Connector 116"/>
            <p:cNvCxnSpPr>
              <a:stCxn id="345" idx="3"/>
              <a:endCxn id="186" idx="6"/>
            </p:cNvCxnSpPr>
            <p:nvPr/>
          </p:nvCxnSpPr>
          <p:spPr>
            <a:xfrm flipH="1">
              <a:off x="5024585" y="2360644"/>
              <a:ext cx="2869735" cy="2836131"/>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7429" name="Rectangle 357"/>
          <p:cNvSpPr>
            <a:spLocks noChangeArrowheads="1"/>
          </p:cNvSpPr>
          <p:nvPr/>
        </p:nvSpPr>
        <p:spPr bwMode="auto">
          <a:xfrm>
            <a:off x="1447800" y="4038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sp>
        <p:nvSpPr>
          <p:cNvPr id="17430" name="Rectangle 358"/>
          <p:cNvSpPr>
            <a:spLocks noChangeArrowheads="1"/>
          </p:cNvSpPr>
          <p:nvPr/>
        </p:nvSpPr>
        <p:spPr bwMode="auto">
          <a:xfrm>
            <a:off x="2590800" y="4038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sp>
        <p:nvSpPr>
          <p:cNvPr id="17431" name="TextBox 83"/>
          <p:cNvSpPr txBox="1">
            <a:spLocks noChangeArrowheads="1"/>
          </p:cNvSpPr>
          <p:nvPr/>
        </p:nvSpPr>
        <p:spPr bwMode="auto">
          <a:xfrm rot="5400000">
            <a:off x="4795044" y="2994819"/>
            <a:ext cx="415925" cy="369887"/>
          </a:xfrm>
          <a:prstGeom prst="rect">
            <a:avLst/>
          </a:prstGeom>
          <a:noFill/>
          <a:ln w="9525">
            <a:noFill/>
            <a:miter lim="800000"/>
            <a:headEnd/>
            <a:tailEnd/>
          </a:ln>
          <a:scene3d>
            <a:camera prst="orthographicFront"/>
            <a:lightRig rig="threePt" dir="t"/>
          </a:scene3d>
          <a:sp3d>
            <a:bevelT w="114300" prst="artDeco"/>
          </a:sp3d>
        </p:spPr>
        <p:txBody>
          <a:bodyPr wrap="none">
            <a:spAutoFit/>
          </a:bodyPr>
          <a:lstStyle/>
          <a:p>
            <a:r>
              <a:rPr lang="en-US"/>
              <a:t>…</a:t>
            </a:r>
          </a:p>
        </p:txBody>
      </p:sp>
      <p:grpSp>
        <p:nvGrpSpPr>
          <p:cNvPr id="19" name="Group 83"/>
          <p:cNvGrpSpPr>
            <a:grpSpLocks/>
          </p:cNvGrpSpPr>
          <p:nvPr/>
        </p:nvGrpSpPr>
        <p:grpSpPr bwMode="auto">
          <a:xfrm>
            <a:off x="1828800" y="4038600"/>
            <a:ext cx="914400" cy="457200"/>
            <a:chOff x="1828800" y="4038600"/>
            <a:chExt cx="914400" cy="457200"/>
          </a:xfrm>
        </p:grpSpPr>
        <p:sp>
          <p:nvSpPr>
            <p:cNvPr id="172" name="Flowchart: Decision 171"/>
            <p:cNvSpPr/>
            <p:nvPr/>
          </p:nvSpPr>
          <p:spPr bwMode="auto">
            <a:xfrm>
              <a:off x="1828800" y="4038600"/>
              <a:ext cx="914400" cy="457200"/>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40" name="Rectangle 326"/>
            <p:cNvSpPr>
              <a:spLocks noChangeArrowheads="1"/>
            </p:cNvSpPr>
            <p:nvPr/>
          </p:nvSpPr>
          <p:spPr bwMode="auto">
            <a:xfrm>
              <a:off x="1845755" y="4151784"/>
              <a:ext cx="88049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5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şart</a:t>
              </a:r>
              <a:endParaRPr lang="en-US" sz="900" b="1" dirty="0">
                <a:solidFill>
                  <a:schemeClr val="tx2"/>
                </a:solidFill>
                <a:latin typeface="Courier New" pitchFamily="49" charset="0"/>
                <a:cs typeface="Courier New" pitchFamily="49" charset="0"/>
              </a:endParaRPr>
            </a:p>
          </p:txBody>
        </p:sp>
      </p:grpSp>
      <p:grpSp>
        <p:nvGrpSpPr>
          <p:cNvPr id="20" name="Group 88"/>
          <p:cNvGrpSpPr>
            <a:grpSpLocks/>
          </p:cNvGrpSpPr>
          <p:nvPr/>
        </p:nvGrpSpPr>
        <p:grpSpPr bwMode="auto">
          <a:xfrm>
            <a:off x="685800" y="4651375"/>
            <a:ext cx="1096963" cy="273050"/>
            <a:chOff x="685800" y="4651375"/>
            <a:chExt cx="1097458" cy="273050"/>
          </a:xfrm>
        </p:grpSpPr>
        <p:sp>
          <p:nvSpPr>
            <p:cNvPr id="164" name="Rectangle 163"/>
            <p:cNvSpPr/>
            <p:nvPr/>
          </p:nvSpPr>
          <p:spPr bwMode="auto">
            <a:xfrm>
              <a:off x="731859" y="4651375"/>
              <a:ext cx="1005340" cy="27305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38" name="Rectangle 330"/>
            <p:cNvSpPr>
              <a:spLocks noChangeArrowheads="1"/>
            </p:cNvSpPr>
            <p:nvPr/>
          </p:nvSpPr>
          <p:spPr bwMode="auto">
            <a:xfrm>
              <a:off x="685800" y="4672454"/>
              <a:ext cx="1097458" cy="23089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 </a:t>
              </a:r>
              <a:r>
                <a:rPr lang="en-US" sz="900" b="1" dirty="0" smtClean="0">
                  <a:solidFill>
                    <a:schemeClr val="tx2"/>
                  </a:solidFill>
                  <a:latin typeface="Courier New" pitchFamily="49" charset="0"/>
                  <a:cs typeface="Courier New" pitchFamily="49" charset="0"/>
                </a:rPr>
                <a:t>a</a:t>
              </a:r>
              <a:endParaRPr lang="en-US" sz="900" b="1" dirty="0">
                <a:solidFill>
                  <a:schemeClr val="tx2"/>
                </a:solidFill>
                <a:latin typeface="Courier New" pitchFamily="49" charset="0"/>
                <a:cs typeface="Courier New" pitchFamily="49" charset="0"/>
              </a:endParaRPr>
            </a:p>
          </p:txBody>
        </p:sp>
      </p:grpSp>
      <p:grpSp>
        <p:nvGrpSpPr>
          <p:cNvPr id="21" name="Group 87"/>
          <p:cNvGrpSpPr>
            <a:grpSpLocks/>
          </p:cNvGrpSpPr>
          <p:nvPr/>
        </p:nvGrpSpPr>
        <p:grpSpPr bwMode="auto">
          <a:xfrm>
            <a:off x="2871788" y="4651375"/>
            <a:ext cx="1098550" cy="273050"/>
            <a:chOff x="2872562" y="4651375"/>
            <a:chExt cx="1097458" cy="273050"/>
          </a:xfrm>
        </p:grpSpPr>
        <p:sp>
          <p:nvSpPr>
            <p:cNvPr id="165" name="Rectangle 164"/>
            <p:cNvSpPr/>
            <p:nvPr/>
          </p:nvSpPr>
          <p:spPr bwMode="auto">
            <a:xfrm>
              <a:off x="2918553" y="4651375"/>
              <a:ext cx="1005475" cy="27305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36" name="Rectangle 330"/>
            <p:cNvSpPr>
              <a:spLocks noChangeArrowheads="1"/>
            </p:cNvSpPr>
            <p:nvPr/>
          </p:nvSpPr>
          <p:spPr bwMode="auto">
            <a:xfrm>
              <a:off x="2872562" y="4672454"/>
              <a:ext cx="1097458" cy="23089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 </a:t>
              </a:r>
              <a:r>
                <a:rPr lang="en-US" sz="900" b="1" dirty="0" smtClean="0">
                  <a:solidFill>
                    <a:schemeClr val="tx2"/>
                  </a:solidFill>
                  <a:latin typeface="Courier New" pitchFamily="49" charset="0"/>
                  <a:cs typeface="Courier New" pitchFamily="49" charset="0"/>
                </a:rPr>
                <a:t>b</a:t>
              </a:r>
              <a:endParaRPr lang="en-US" sz="900" b="1" dirty="0">
                <a:solidFill>
                  <a:schemeClr val="tx2"/>
                </a:solidFill>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74"/>
          <p:cNvSpPr>
            <a:spLocks noChangeArrowheads="1"/>
          </p:cNvSpPr>
          <p:nvPr/>
        </p:nvSpPr>
        <p:spPr bwMode="auto">
          <a:xfrm>
            <a:off x="1600200" y="4800600"/>
            <a:ext cx="2819400" cy="400050"/>
          </a:xfrm>
          <a:prstGeom prst="rect">
            <a:avLst/>
          </a:prstGeom>
          <a:noFill/>
          <a:ln w="9525">
            <a:noFill/>
            <a:miter lim="800000"/>
            <a:headEnd/>
            <a:tailEnd/>
          </a:ln>
        </p:spPr>
        <p:txBody>
          <a:bodyPr>
            <a:spAutoFit/>
          </a:bodyPr>
          <a:lstStyle/>
          <a:p>
            <a:pPr algn="ctr"/>
            <a:r>
              <a:rPr lang="en-US" sz="2000" b="1" dirty="0">
                <a:solidFill>
                  <a:schemeClr val="tx2"/>
                </a:solidFill>
              </a:rPr>
              <a:t> </a:t>
            </a:r>
            <a:r>
              <a:rPr lang="tr-TR" sz="2000" b="1" dirty="0" smtClean="0">
                <a:solidFill>
                  <a:schemeClr val="tx2"/>
                </a:solidFill>
              </a:rPr>
              <a:t>Test öncesi</a:t>
            </a:r>
            <a:r>
              <a:rPr lang="en-US" sz="2000" b="1" dirty="0" smtClean="0">
                <a:solidFill>
                  <a:schemeClr val="tx2"/>
                </a:solidFill>
              </a:rPr>
              <a:t> </a:t>
            </a:r>
            <a:r>
              <a:rPr lang="tr-TR" sz="2000" b="1" dirty="0" smtClean="0">
                <a:solidFill>
                  <a:schemeClr val="tx2"/>
                </a:solidFill>
              </a:rPr>
              <a:t>yineleme</a:t>
            </a:r>
            <a:endParaRPr lang="en-US" sz="2000" b="1" dirty="0">
              <a:solidFill>
                <a:schemeClr val="tx2"/>
              </a:solidFill>
            </a:endParaRPr>
          </a:p>
        </p:txBody>
      </p:sp>
      <p:grpSp>
        <p:nvGrpSpPr>
          <p:cNvPr id="2" name="Group 857"/>
          <p:cNvGrpSpPr>
            <a:grpSpLocks/>
          </p:cNvGrpSpPr>
          <p:nvPr/>
        </p:nvGrpSpPr>
        <p:grpSpPr bwMode="auto">
          <a:xfrm>
            <a:off x="2286000" y="1219200"/>
            <a:ext cx="2214562" cy="3351213"/>
            <a:chOff x="4114800" y="1524794"/>
            <a:chExt cx="2214562" cy="3352006"/>
          </a:xfrm>
        </p:grpSpPr>
        <p:grpSp>
          <p:nvGrpSpPr>
            <p:cNvPr id="3" name="Group 301"/>
            <p:cNvGrpSpPr>
              <a:grpSpLocks/>
            </p:cNvGrpSpPr>
            <p:nvPr/>
          </p:nvGrpSpPr>
          <p:grpSpPr bwMode="auto">
            <a:xfrm>
              <a:off x="4114800" y="3504870"/>
              <a:ext cx="1554480" cy="419198"/>
              <a:chOff x="5685089" y="4511152"/>
              <a:chExt cx="838200" cy="273912"/>
            </a:xfrm>
          </p:grpSpPr>
          <p:sp>
            <p:nvSpPr>
              <p:cNvPr id="303" name="Rectangle 302"/>
              <p:cNvSpPr/>
              <p:nvPr/>
            </p:nvSpPr>
            <p:spPr>
              <a:xfrm>
                <a:off x="5738161" y="4511155"/>
                <a:ext cx="731884" cy="273913"/>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66" name="Rectangle 303"/>
              <p:cNvSpPr>
                <a:spLocks noChangeArrowheads="1"/>
              </p:cNvSpPr>
              <p:nvPr/>
            </p:nvSpPr>
            <p:spPr bwMode="auto">
              <a:xfrm>
                <a:off x="5685089" y="4533108"/>
                <a:ext cx="838200" cy="18103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ifadeler</a:t>
                </a:r>
                <a:endParaRPr lang="en-US" sz="1200" b="1" dirty="0">
                  <a:solidFill>
                    <a:schemeClr val="tx2"/>
                  </a:solidFill>
                  <a:latin typeface="Courier New" pitchFamily="49" charset="0"/>
                  <a:cs typeface="Courier New" pitchFamily="49" charset="0"/>
                </a:endParaRPr>
              </a:p>
            </p:txBody>
          </p:sp>
        </p:grpSp>
        <p:cxnSp>
          <p:nvCxnSpPr>
            <p:cNvPr id="317" name="Straight Arrow Connector 316"/>
            <p:cNvCxnSpPr>
              <a:endCxn id="746" idx="0"/>
            </p:cNvCxnSpPr>
            <p:nvPr/>
          </p:nvCxnSpPr>
          <p:spPr>
            <a:xfrm rot="5400000">
              <a:off x="4625119" y="1790763"/>
              <a:ext cx="533526"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18" name="Elbow Connector 116"/>
            <p:cNvCxnSpPr>
              <a:stCxn id="303" idx="2"/>
              <a:endCxn id="746" idx="1"/>
            </p:cNvCxnSpPr>
            <p:nvPr/>
          </p:nvCxnSpPr>
          <p:spPr>
            <a:xfrm rot="5400000" flipH="1">
              <a:off x="3759818" y="2792805"/>
              <a:ext cx="1487839" cy="777875"/>
            </a:xfrm>
            <a:prstGeom prst="bentConnector4">
              <a:avLst>
                <a:gd name="adj1" fmla="val -15377"/>
                <a:gd name="adj2" fmla="val 12941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8458" name="Rectangle 318"/>
            <p:cNvSpPr>
              <a:spLocks noChangeArrowheads="1"/>
            </p:cNvSpPr>
            <p:nvPr/>
          </p:nvSpPr>
          <p:spPr bwMode="auto">
            <a:xfrm>
              <a:off x="4800600" y="2847201"/>
              <a:ext cx="814382" cy="277065"/>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12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doğru</a:t>
              </a:r>
              <a:endParaRPr lang="en-US" sz="1200" b="1" dirty="0">
                <a:solidFill>
                  <a:schemeClr val="tx2"/>
                </a:solidFill>
                <a:latin typeface="Courier New" pitchFamily="49" charset="0"/>
                <a:cs typeface="Courier New" pitchFamily="49" charset="0"/>
              </a:endParaRPr>
            </a:p>
          </p:txBody>
        </p:sp>
        <p:sp>
          <p:nvSpPr>
            <p:cNvPr id="18459" name="Rectangle 322"/>
            <p:cNvSpPr>
              <a:spLocks noChangeArrowheads="1"/>
            </p:cNvSpPr>
            <p:nvPr/>
          </p:nvSpPr>
          <p:spPr bwMode="auto">
            <a:xfrm>
              <a:off x="5562600" y="2133600"/>
              <a:ext cx="766762" cy="277065"/>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tr-TR" sz="1200" b="1" dirty="0" smtClean="0">
                  <a:solidFill>
                    <a:schemeClr val="tx2"/>
                  </a:solidFill>
                  <a:latin typeface="Courier New" pitchFamily="49" charset="0"/>
                  <a:cs typeface="Courier New" pitchFamily="49" charset="0"/>
                </a:rPr>
                <a:t>yanlış</a:t>
              </a:r>
              <a:endParaRPr lang="en-US" sz="1200" b="1" dirty="0">
                <a:solidFill>
                  <a:schemeClr val="tx2"/>
                </a:solidFill>
                <a:latin typeface="Courier New" pitchFamily="49" charset="0"/>
                <a:cs typeface="Courier New" pitchFamily="49" charset="0"/>
              </a:endParaRPr>
            </a:p>
          </p:txBody>
        </p:sp>
        <p:grpSp>
          <p:nvGrpSpPr>
            <p:cNvPr id="4" name="Group 746"/>
            <p:cNvGrpSpPr>
              <a:grpSpLocks/>
            </p:cNvGrpSpPr>
            <p:nvPr/>
          </p:nvGrpSpPr>
          <p:grpSpPr bwMode="auto">
            <a:xfrm>
              <a:off x="4114800" y="2057400"/>
              <a:ext cx="1554480" cy="762000"/>
              <a:chOff x="4495800" y="2057400"/>
              <a:chExt cx="1447800" cy="762000"/>
            </a:xfrm>
          </p:grpSpPr>
          <p:sp>
            <p:nvSpPr>
              <p:cNvPr id="746" name="Flowchart: Decision 745"/>
              <p:cNvSpPr/>
              <p:nvPr/>
            </p:nvSpPr>
            <p:spPr>
              <a:xfrm>
                <a:off x="4495800" y="2056733"/>
                <a:ext cx="1447505" cy="762180"/>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64" name="Rectangle 326"/>
              <p:cNvSpPr>
                <a:spLocks noChangeArrowheads="1"/>
              </p:cNvSpPr>
              <p:nvPr/>
            </p:nvSpPr>
            <p:spPr bwMode="auto">
              <a:xfrm>
                <a:off x="4667727" y="2299901"/>
                <a:ext cx="1103947" cy="27699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şart</a:t>
                </a:r>
                <a:endParaRPr lang="en-US" sz="1200" b="1" dirty="0">
                  <a:solidFill>
                    <a:schemeClr val="tx2"/>
                  </a:solidFill>
                  <a:latin typeface="Courier New" pitchFamily="49" charset="0"/>
                  <a:cs typeface="Courier New" pitchFamily="49" charset="0"/>
                </a:endParaRPr>
              </a:p>
            </p:txBody>
          </p:sp>
        </p:grpSp>
        <p:cxnSp>
          <p:nvCxnSpPr>
            <p:cNvPr id="832" name="Straight Arrow Connector 831"/>
            <p:cNvCxnSpPr>
              <a:stCxn id="746" idx="2"/>
              <a:endCxn id="303" idx="0"/>
            </p:cNvCxnSpPr>
            <p:nvPr/>
          </p:nvCxnSpPr>
          <p:spPr>
            <a:xfrm rot="5400000">
              <a:off x="4548901" y="3162688"/>
              <a:ext cx="68596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839" name="Elbow Connector 116"/>
            <p:cNvCxnSpPr>
              <a:stCxn id="746" idx="3"/>
            </p:cNvCxnSpPr>
            <p:nvPr/>
          </p:nvCxnSpPr>
          <p:spPr>
            <a:xfrm flipH="1">
              <a:off x="4892675" y="2437823"/>
              <a:ext cx="776288" cy="2438977"/>
            </a:xfrm>
            <a:prstGeom prst="bentConnector4">
              <a:avLst>
                <a:gd name="adj1" fmla="val -29412"/>
                <a:gd name="adj2" fmla="val 81677"/>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8437" name="Rectangle 858"/>
          <p:cNvSpPr>
            <a:spLocks noChangeArrowheads="1"/>
          </p:cNvSpPr>
          <p:nvPr/>
        </p:nvSpPr>
        <p:spPr bwMode="auto">
          <a:xfrm>
            <a:off x="1371600" y="5162550"/>
            <a:ext cx="3352800" cy="400050"/>
          </a:xfrm>
          <a:prstGeom prst="rect">
            <a:avLst/>
          </a:prstGeom>
          <a:noFill/>
          <a:ln w="9525">
            <a:noFill/>
            <a:miter lim="800000"/>
            <a:headEnd/>
            <a:tailEnd/>
          </a:ln>
        </p:spPr>
        <p:txBody>
          <a:bodyPr>
            <a:spAutoFit/>
          </a:bodyPr>
          <a:lstStyle/>
          <a:p>
            <a:pPr algn="ctr"/>
            <a:r>
              <a:rPr lang="en-US" sz="2000" b="1">
                <a:solidFill>
                  <a:schemeClr val="tx2"/>
                </a:solidFill>
              </a:rPr>
              <a:t> </a:t>
            </a:r>
            <a:r>
              <a:rPr lang="en-US" sz="2000"/>
              <a:t>(</a:t>
            </a:r>
            <a:r>
              <a:rPr lang="en-US" sz="2000" b="1">
                <a:solidFill>
                  <a:srgbClr val="00B050"/>
                </a:solidFill>
                <a:latin typeface="Courier New" pitchFamily="49" charset="0"/>
                <a:cs typeface="Courier New" pitchFamily="49" charset="0"/>
              </a:rPr>
              <a:t>while</a:t>
            </a:r>
            <a:r>
              <a:rPr lang="en-US" sz="2000"/>
              <a:t> &lt;test&gt; </a:t>
            </a:r>
            <a:r>
              <a:rPr lang="en-US" sz="2000" b="1">
                <a:solidFill>
                  <a:srgbClr val="00B050"/>
                </a:solidFill>
                <a:latin typeface="Courier New" pitchFamily="49" charset="0"/>
                <a:cs typeface="Courier New" pitchFamily="49" charset="0"/>
              </a:rPr>
              <a:t>do</a:t>
            </a:r>
            <a:r>
              <a:rPr lang="en-US" sz="2000"/>
              <a:t> &lt;stuff&gt;)</a:t>
            </a:r>
          </a:p>
        </p:txBody>
      </p:sp>
      <p:grpSp>
        <p:nvGrpSpPr>
          <p:cNvPr id="5" name="Group 33"/>
          <p:cNvGrpSpPr>
            <a:grpSpLocks/>
          </p:cNvGrpSpPr>
          <p:nvPr/>
        </p:nvGrpSpPr>
        <p:grpSpPr bwMode="auto">
          <a:xfrm>
            <a:off x="4999038" y="1335088"/>
            <a:ext cx="2216168" cy="3024187"/>
            <a:chOff x="4999038" y="1335087"/>
            <a:chExt cx="2216168" cy="3024188"/>
          </a:xfrm>
        </p:grpSpPr>
        <p:cxnSp>
          <p:nvCxnSpPr>
            <p:cNvPr id="862" name="Straight Arrow Connector 861"/>
            <p:cNvCxnSpPr/>
            <p:nvPr/>
          </p:nvCxnSpPr>
          <p:spPr>
            <a:xfrm rot="5400000">
              <a:off x="6024563" y="2686049"/>
              <a:ext cx="722312"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8442" name="Rectangle 863"/>
            <p:cNvSpPr>
              <a:spLocks noChangeArrowheads="1"/>
            </p:cNvSpPr>
            <p:nvPr/>
          </p:nvSpPr>
          <p:spPr bwMode="auto">
            <a:xfrm>
              <a:off x="4999038" y="3429000"/>
              <a:ext cx="787408" cy="276999"/>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12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doğru</a:t>
              </a:r>
              <a:endParaRPr lang="en-US" sz="1200" b="1" dirty="0">
                <a:solidFill>
                  <a:schemeClr val="tx2"/>
                </a:solidFill>
                <a:latin typeface="Courier New" pitchFamily="49" charset="0"/>
                <a:cs typeface="Courier New" pitchFamily="49" charset="0"/>
              </a:endParaRPr>
            </a:p>
          </p:txBody>
        </p:sp>
        <p:sp>
          <p:nvSpPr>
            <p:cNvPr id="18443" name="Rectangle 864"/>
            <p:cNvSpPr>
              <a:spLocks noChangeArrowheads="1"/>
            </p:cNvSpPr>
            <p:nvPr/>
          </p:nvSpPr>
          <p:spPr bwMode="auto">
            <a:xfrm>
              <a:off x="6370638" y="3838575"/>
              <a:ext cx="844568" cy="276999"/>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tr-TR" sz="1200" b="1" dirty="0" smtClean="0">
                  <a:solidFill>
                    <a:schemeClr val="tx2"/>
                  </a:solidFill>
                  <a:latin typeface="Courier New" pitchFamily="49" charset="0"/>
                  <a:cs typeface="Courier New" pitchFamily="49" charset="0"/>
                </a:rPr>
                <a:t>yanlış</a:t>
              </a:r>
              <a:endParaRPr lang="en-US" sz="1200" b="1" dirty="0">
                <a:solidFill>
                  <a:schemeClr val="tx2"/>
                </a:solidFill>
                <a:latin typeface="Courier New" pitchFamily="49" charset="0"/>
                <a:cs typeface="Courier New" pitchFamily="49" charset="0"/>
              </a:endParaRPr>
            </a:p>
          </p:txBody>
        </p:sp>
        <p:grpSp>
          <p:nvGrpSpPr>
            <p:cNvPr id="6" name="Group 889"/>
            <p:cNvGrpSpPr>
              <a:grpSpLocks/>
            </p:cNvGrpSpPr>
            <p:nvPr/>
          </p:nvGrpSpPr>
          <p:grpSpPr bwMode="auto">
            <a:xfrm>
              <a:off x="5608638" y="1335087"/>
              <a:ext cx="1554162" cy="2474913"/>
              <a:chOff x="5608319" y="1335015"/>
              <a:chExt cx="1554481" cy="2474985"/>
            </a:xfrm>
          </p:grpSpPr>
          <p:cxnSp>
            <p:nvCxnSpPr>
              <p:cNvPr id="863" name="Elbow Connector 116"/>
              <p:cNvCxnSpPr/>
              <p:nvPr/>
            </p:nvCxnSpPr>
            <p:spPr>
              <a:xfrm rot="10800000" flipH="1">
                <a:off x="5608319" y="2114500"/>
                <a:ext cx="98445" cy="1314489"/>
              </a:xfrm>
              <a:prstGeom prst="bentConnector3">
                <a:avLst>
                  <a:gd name="adj1" fmla="val -231093"/>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nvGrpSpPr>
              <p:cNvPr id="7" name="Group 888"/>
              <p:cNvGrpSpPr>
                <a:grpSpLocks/>
              </p:cNvGrpSpPr>
              <p:nvPr/>
            </p:nvGrpSpPr>
            <p:grpSpPr bwMode="auto">
              <a:xfrm>
                <a:off x="5608320" y="1904945"/>
                <a:ext cx="1554480" cy="1905055"/>
                <a:chOff x="5608320" y="1904945"/>
                <a:chExt cx="1554480" cy="1905055"/>
              </a:xfrm>
            </p:grpSpPr>
            <p:grpSp>
              <p:nvGrpSpPr>
                <p:cNvPr id="8" name="Group 887"/>
                <p:cNvGrpSpPr>
                  <a:grpSpLocks/>
                </p:cNvGrpSpPr>
                <p:nvPr/>
              </p:nvGrpSpPr>
              <p:grpSpPr bwMode="auto">
                <a:xfrm>
                  <a:off x="5608320" y="1904945"/>
                  <a:ext cx="1554480" cy="419112"/>
                  <a:chOff x="5608320" y="1904945"/>
                  <a:chExt cx="1554480" cy="419112"/>
                </a:xfrm>
              </p:grpSpPr>
              <p:sp>
                <p:nvSpPr>
                  <p:cNvPr id="871" name="Rectangle 870"/>
                  <p:cNvSpPr/>
                  <p:nvPr/>
                </p:nvSpPr>
                <p:spPr>
                  <a:xfrm>
                    <a:off x="5706764" y="1904944"/>
                    <a:ext cx="1357591" cy="419112"/>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54" name="Rectangle 871"/>
                  <p:cNvSpPr>
                    <a:spLocks noChangeArrowheads="1"/>
                  </p:cNvSpPr>
                  <p:nvPr/>
                </p:nvSpPr>
                <p:spPr bwMode="auto">
                  <a:xfrm>
                    <a:off x="5608320" y="1938277"/>
                    <a:ext cx="1554480" cy="277007"/>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İfadeler</a:t>
                    </a:r>
                    <a:endParaRPr lang="en-US" sz="1200" b="1" dirty="0">
                      <a:solidFill>
                        <a:schemeClr val="tx2"/>
                      </a:solidFill>
                      <a:latin typeface="Courier New" pitchFamily="49" charset="0"/>
                      <a:cs typeface="Courier New" pitchFamily="49" charset="0"/>
                    </a:endParaRPr>
                  </a:p>
                </p:txBody>
              </p:sp>
            </p:grpSp>
            <p:grpSp>
              <p:nvGrpSpPr>
                <p:cNvPr id="9" name="Group 746"/>
                <p:cNvGrpSpPr>
                  <a:grpSpLocks/>
                </p:cNvGrpSpPr>
                <p:nvPr/>
              </p:nvGrpSpPr>
              <p:grpSpPr bwMode="auto">
                <a:xfrm>
                  <a:off x="5608320" y="3048000"/>
                  <a:ext cx="1554480" cy="762000"/>
                  <a:chOff x="4495800" y="2057400"/>
                  <a:chExt cx="1447800" cy="762000"/>
                </a:xfrm>
              </p:grpSpPr>
              <p:sp>
                <p:nvSpPr>
                  <p:cNvPr id="869" name="Flowchart: Decision 868"/>
                  <p:cNvSpPr/>
                  <p:nvPr/>
                </p:nvSpPr>
                <p:spPr>
                  <a:xfrm>
                    <a:off x="4495799" y="2057378"/>
                    <a:ext cx="1447801" cy="762022"/>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52" name="Rectangle 869"/>
                  <p:cNvSpPr>
                    <a:spLocks noChangeArrowheads="1"/>
                  </p:cNvSpPr>
                  <p:nvPr/>
                </p:nvSpPr>
                <p:spPr bwMode="auto">
                  <a:xfrm>
                    <a:off x="4667727" y="2299901"/>
                    <a:ext cx="1103947" cy="27699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şart</a:t>
                    </a:r>
                    <a:endParaRPr lang="en-US" sz="1200" b="1" dirty="0">
                      <a:solidFill>
                        <a:schemeClr val="tx2"/>
                      </a:solidFill>
                      <a:latin typeface="Courier New" pitchFamily="49" charset="0"/>
                      <a:cs typeface="Courier New" pitchFamily="49" charset="0"/>
                    </a:endParaRPr>
                  </a:p>
                </p:txBody>
              </p:sp>
            </p:grpSp>
          </p:grpSp>
          <p:cxnSp>
            <p:nvCxnSpPr>
              <p:cNvPr id="867" name="Straight Arrow Connector 866"/>
              <p:cNvCxnSpPr/>
              <p:nvPr/>
            </p:nvCxnSpPr>
            <p:spPr>
              <a:xfrm rot="5400000">
                <a:off x="6099801" y="1619979"/>
                <a:ext cx="571517"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cxnSp>
          <p:nvCxnSpPr>
            <p:cNvPr id="868" name="Elbow Connector 116"/>
            <p:cNvCxnSpPr/>
            <p:nvPr/>
          </p:nvCxnSpPr>
          <p:spPr>
            <a:xfrm rot="5400000">
              <a:off x="6110287" y="4084638"/>
              <a:ext cx="549275"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8439" name="Rectangle 885"/>
          <p:cNvSpPr>
            <a:spLocks noChangeArrowheads="1"/>
          </p:cNvSpPr>
          <p:nvPr/>
        </p:nvSpPr>
        <p:spPr bwMode="auto">
          <a:xfrm>
            <a:off x="4876800" y="4800600"/>
            <a:ext cx="2819400" cy="400050"/>
          </a:xfrm>
          <a:prstGeom prst="rect">
            <a:avLst/>
          </a:prstGeom>
          <a:noFill/>
          <a:ln w="9525">
            <a:noFill/>
            <a:miter lim="800000"/>
            <a:headEnd/>
            <a:tailEnd/>
          </a:ln>
        </p:spPr>
        <p:txBody>
          <a:bodyPr>
            <a:spAutoFit/>
          </a:bodyPr>
          <a:lstStyle/>
          <a:p>
            <a:pPr algn="ctr"/>
            <a:r>
              <a:rPr lang="tr-TR" sz="2000" b="1" dirty="0" smtClean="0">
                <a:solidFill>
                  <a:schemeClr val="tx2"/>
                </a:solidFill>
              </a:rPr>
              <a:t>Test sonrası yineleme</a:t>
            </a:r>
            <a:endParaRPr lang="en-US" sz="2000" b="1" dirty="0">
              <a:solidFill>
                <a:schemeClr val="tx2"/>
              </a:solidFill>
            </a:endParaRPr>
          </a:p>
        </p:txBody>
      </p:sp>
      <p:sp>
        <p:nvSpPr>
          <p:cNvPr id="18440" name="Rectangle 886"/>
          <p:cNvSpPr>
            <a:spLocks noChangeArrowheads="1"/>
          </p:cNvSpPr>
          <p:nvPr/>
        </p:nvSpPr>
        <p:spPr bwMode="auto">
          <a:xfrm>
            <a:off x="4648200" y="5162550"/>
            <a:ext cx="3352800" cy="400050"/>
          </a:xfrm>
          <a:prstGeom prst="rect">
            <a:avLst/>
          </a:prstGeom>
          <a:noFill/>
          <a:ln w="9525">
            <a:noFill/>
            <a:miter lim="800000"/>
            <a:headEnd/>
            <a:tailEnd/>
          </a:ln>
        </p:spPr>
        <p:txBody>
          <a:bodyPr>
            <a:spAutoFit/>
          </a:bodyPr>
          <a:lstStyle/>
          <a:p>
            <a:pPr algn="ctr"/>
            <a:r>
              <a:rPr lang="en-US" sz="2000" b="1">
                <a:solidFill>
                  <a:schemeClr val="tx2"/>
                </a:solidFill>
              </a:rPr>
              <a:t> </a:t>
            </a:r>
            <a:r>
              <a:rPr lang="en-US" sz="2000"/>
              <a:t>(</a:t>
            </a:r>
            <a:r>
              <a:rPr lang="en-US" sz="2000" b="1">
                <a:solidFill>
                  <a:srgbClr val="00B050"/>
                </a:solidFill>
                <a:latin typeface="Courier New" pitchFamily="49" charset="0"/>
                <a:cs typeface="Courier New" pitchFamily="49" charset="0"/>
              </a:rPr>
              <a:t>do</a:t>
            </a:r>
            <a:r>
              <a:rPr lang="en-US" sz="2000"/>
              <a:t> &lt;stuff&gt; </a:t>
            </a:r>
            <a:r>
              <a:rPr lang="en-US" sz="2000" b="1">
                <a:solidFill>
                  <a:srgbClr val="00B050"/>
                </a:solidFill>
                <a:latin typeface="Courier New" pitchFamily="49" charset="0"/>
                <a:cs typeface="Courier New" pitchFamily="49" charset="0"/>
              </a:rPr>
              <a:t>while</a:t>
            </a:r>
            <a:r>
              <a:rPr lang="en-US" sz="2000"/>
              <a:t> &lt;test&gt;)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70000" lnSpcReduction="20000"/>
          </a:bodyPr>
          <a:lstStyle/>
          <a:p>
            <a:r>
              <a:rPr lang="tr-TR" dirty="0" smtClean="0"/>
              <a:t>Bu açıklamadan anlaşıldığı gibi, yapısal </a:t>
            </a:r>
            <a:r>
              <a:rPr lang="tr-TR" dirty="0"/>
              <a:t>programlama, programlarda koşulsuz olarak akışı değiştiren </a:t>
            </a:r>
            <a:r>
              <a:rPr lang="tr-TR" i="1" dirty="0" err="1"/>
              <a:t>goto</a:t>
            </a:r>
            <a:r>
              <a:rPr lang="tr-TR" dirty="0"/>
              <a:t> gibi deyimlere yer vermemektedir</a:t>
            </a:r>
            <a:r>
              <a:rPr lang="tr-TR" dirty="0" smtClean="0"/>
              <a:t>.</a:t>
            </a:r>
          </a:p>
          <a:p>
            <a:endParaRPr lang="tr-TR" dirty="0" smtClean="0"/>
          </a:p>
          <a:p>
            <a:r>
              <a:rPr lang="tr-TR" dirty="0" smtClean="0"/>
              <a:t>1970'li </a:t>
            </a:r>
            <a:r>
              <a:rPr lang="tr-TR" dirty="0"/>
              <a:t>yıllarda yaygınlaşmaya başlayan yapısal programlama, günümüzde yararlarını kanıtlamış bir programlama tekniğidir. </a:t>
            </a:r>
            <a:br>
              <a:rPr lang="tr-TR" dirty="0"/>
            </a:br>
            <a:endParaRPr lang="tr-TR" dirty="0"/>
          </a:p>
          <a:p>
            <a:r>
              <a:rPr lang="tr-TR" dirty="0"/>
              <a:t>Yapısal programlamanın yararları aşağıda belirtilmiştir:</a:t>
            </a:r>
            <a:br>
              <a:rPr lang="tr-TR" dirty="0"/>
            </a:br>
            <a:endParaRPr lang="tr-TR" dirty="0"/>
          </a:p>
          <a:p>
            <a:pPr lvl="1"/>
            <a:r>
              <a:rPr lang="tr-TR" dirty="0"/>
              <a:t>1. Programların </a:t>
            </a:r>
            <a:r>
              <a:rPr lang="tr-TR" dirty="0" smtClean="0"/>
              <a:t>anlaşıla bilirliği artar.</a:t>
            </a:r>
          </a:p>
          <a:p>
            <a:pPr lvl="1"/>
            <a:r>
              <a:rPr lang="tr-TR" dirty="0" smtClean="0"/>
              <a:t>2</a:t>
            </a:r>
            <a:r>
              <a:rPr lang="tr-TR" dirty="0"/>
              <a:t>. Bir </a:t>
            </a:r>
            <a:r>
              <a:rPr lang="tr-TR" dirty="0" smtClean="0"/>
              <a:t>programın, </a:t>
            </a:r>
            <a:r>
              <a:rPr lang="tr-TR" dirty="0"/>
              <a:t>hatalarının ayıklanması, sınanması ve düzeltilme zamanı </a:t>
            </a:r>
            <a:r>
              <a:rPr lang="tr-TR" dirty="0" smtClean="0"/>
              <a:t>kısalır.</a:t>
            </a:r>
          </a:p>
          <a:p>
            <a:pPr lvl="1"/>
            <a:r>
              <a:rPr lang="tr-TR" dirty="0" smtClean="0"/>
              <a:t>3</a:t>
            </a:r>
            <a:r>
              <a:rPr lang="tr-TR" dirty="0"/>
              <a:t>. Bir programın niteliği, güvenilirliği ve etkinliği artar.</a:t>
            </a:r>
            <a:br>
              <a:rPr lang="tr-TR" dirty="0"/>
            </a:br>
            <a:r>
              <a:rPr lang="tr-TR" dirty="0"/>
              <a:t/>
            </a:r>
            <a:br>
              <a:rPr lang="tr-TR" dirty="0"/>
            </a:br>
            <a:endParaRPr lang="tr-TR" dirty="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extLst>
      <p:ext uri="{BB962C8B-B14F-4D97-AF65-F5344CB8AC3E}">
        <p14:creationId xmlns="" xmlns:p14="http://schemas.microsoft.com/office/powerpoint/2010/main" val="2004163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 PROGRAM AKIŞ DENETİM DEYİMLERİ</a:t>
            </a:r>
          </a:p>
        </p:txBody>
      </p:sp>
      <p:sp>
        <p:nvSpPr>
          <p:cNvPr id="6" name="İçerik Yer Tutucusu 5"/>
          <p:cNvSpPr>
            <a:spLocks noGrp="1"/>
          </p:cNvSpPr>
          <p:nvPr>
            <p:ph sz="quarter" idx="1"/>
          </p:nvPr>
        </p:nvSpPr>
        <p:spPr>
          <a:xfrm>
            <a:off x="2483768" y="1600200"/>
            <a:ext cx="6552728" cy="4495800"/>
          </a:xfrm>
        </p:spPr>
        <p:txBody>
          <a:bodyPr>
            <a:normAutofit fontScale="62500" lnSpcReduction="20000"/>
          </a:bodyPr>
          <a:lstStyle/>
          <a:p>
            <a:r>
              <a:rPr lang="tr-TR" dirty="0"/>
              <a:t>Yapısal programlamayı oluşturan, üç deyim yapısı, yani sıralı, seçimli ve </a:t>
            </a:r>
            <a:r>
              <a:rPr lang="tr-TR" dirty="0" smtClean="0"/>
              <a:t>yinelemeli yapılar, </a:t>
            </a:r>
            <a:r>
              <a:rPr lang="tr-TR" i="1" dirty="0" err="1" smtClean="0"/>
              <a:t>imperative</a:t>
            </a:r>
            <a:r>
              <a:rPr lang="tr-TR" i="1" dirty="0" smtClean="0"/>
              <a:t> </a:t>
            </a:r>
            <a:r>
              <a:rPr lang="tr-TR" dirty="0" smtClean="0"/>
              <a:t>programlamanın </a:t>
            </a:r>
            <a:r>
              <a:rPr lang="tr-TR" dirty="0"/>
              <a:t>deyimlerini oluştururlar. </a:t>
            </a:r>
            <a:endParaRPr lang="tr-TR" dirty="0" smtClean="0"/>
          </a:p>
          <a:p>
            <a:endParaRPr lang="tr-TR" dirty="0"/>
          </a:p>
          <a:p>
            <a:r>
              <a:rPr lang="tr-TR" dirty="0"/>
              <a:t>Programlarda, belirli deyim ya da deyimlerin yinelemeli olarak çalıştırılması veya program akış yolları arasında seçim yapılması, denetim yapıları aracılığı ile sağlanır</a:t>
            </a:r>
            <a:r>
              <a:rPr lang="tr-TR" dirty="0" smtClean="0"/>
              <a:t>.</a:t>
            </a:r>
          </a:p>
          <a:p>
            <a:endParaRPr lang="tr-TR" dirty="0"/>
          </a:p>
          <a:p>
            <a:r>
              <a:rPr lang="tr-TR" dirty="0"/>
              <a:t>Bir dilde çok sayıda akış denetim deyiminin bulunmasının dilin yazıla bilirliğini artırması nedeniyle, </a:t>
            </a:r>
            <a:r>
              <a:rPr lang="tr-TR" dirty="0" smtClean="0"/>
              <a:t>tüm programlama dilleri </a:t>
            </a:r>
            <a:r>
              <a:rPr lang="tr-TR" dirty="0"/>
              <a:t>çok sayıda akış denetim deyimi içerirler</a:t>
            </a:r>
            <a:r>
              <a:rPr lang="tr-TR" dirty="0" smtClean="0"/>
              <a:t>.</a:t>
            </a:r>
          </a:p>
          <a:p>
            <a:endParaRPr lang="tr-TR" dirty="0" smtClean="0"/>
          </a:p>
          <a:p>
            <a:r>
              <a:rPr lang="tr-TR" dirty="0" smtClean="0"/>
              <a:t>Öte </a:t>
            </a:r>
            <a:r>
              <a:rPr lang="tr-TR" dirty="0"/>
              <a:t>yandan, bir dildeki akış denetim deyimlerinin sayısı arttıkça dilin okunabilirliği azalmaktadır.</a:t>
            </a:r>
          </a:p>
        </p:txBody>
      </p:sp>
      <p:pic>
        <p:nvPicPr>
          <p:cNvPr id="409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 xmlns:a14="http://schemas.microsoft.com/office/drawing/2010/main" val="0"/>
              </a:ext>
            </a:extLst>
          </a:blip>
          <a:srcRect/>
          <a:stretch>
            <a:fillRect/>
          </a:stretch>
        </p:blipFill>
        <p:spPr bwMode="auto">
          <a:xfrm>
            <a:off x="5120" y="1772817"/>
            <a:ext cx="2482391" cy="3456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extLst>
      <p:ext uri="{BB962C8B-B14F-4D97-AF65-F5344CB8AC3E}">
        <p14:creationId xmlns="" xmlns:p14="http://schemas.microsoft.com/office/powerpoint/2010/main" val="2824404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 Atama Deyimi</a:t>
            </a: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r>
              <a:rPr lang="tr-TR" u="sng" dirty="0"/>
              <a:t>En temel sıralı işlem deyimi</a:t>
            </a:r>
            <a:r>
              <a:rPr lang="tr-TR" dirty="0"/>
              <a:t>, </a:t>
            </a:r>
            <a:r>
              <a:rPr lang="tr-TR" b="1" dirty="0"/>
              <a:t>atama </a:t>
            </a:r>
            <a:r>
              <a:rPr lang="tr-TR" b="1" dirty="0" smtClean="0"/>
              <a:t>deyimi </a:t>
            </a:r>
            <a:r>
              <a:rPr lang="tr-TR" dirty="0" err="1" smtClean="0"/>
              <a:t>dir</a:t>
            </a:r>
            <a:r>
              <a:rPr lang="tr-TR" dirty="0" smtClean="0"/>
              <a:t>. </a:t>
            </a:r>
          </a:p>
          <a:p>
            <a:endParaRPr lang="tr-TR" i="1" dirty="0"/>
          </a:p>
          <a:p>
            <a:r>
              <a:rPr lang="tr-TR" i="1" dirty="0" err="1" smtClean="0"/>
              <a:t>Imperative</a:t>
            </a:r>
            <a:r>
              <a:rPr lang="tr-TR" dirty="0"/>
              <a:t> programlama dillerinde sadece atama deyimi ile bir işlem yani değişkenlerin değerlerinin değiştirilmesi </a:t>
            </a:r>
            <a:r>
              <a:rPr lang="tr-TR" dirty="0" smtClean="0"/>
              <a:t>gerçekleştirilebilir. Seçimli </a:t>
            </a:r>
            <a:r>
              <a:rPr lang="tr-TR" dirty="0"/>
              <a:t>ve yinelemeli deyimler atama deyimlerinin çalışma sırasını belirlemek için kullanılır. </a:t>
            </a:r>
            <a:endParaRPr lang="tr-TR" dirty="0" smtClean="0"/>
          </a:p>
          <a:p>
            <a:endParaRPr lang="tr-TR" dirty="0" smtClean="0"/>
          </a:p>
          <a:p>
            <a:r>
              <a:rPr lang="tr-TR" dirty="0" smtClean="0"/>
              <a:t>Atama </a:t>
            </a:r>
            <a:r>
              <a:rPr lang="tr-TR" dirty="0"/>
              <a:t>deyiminin sözdizimi genel olarak aşağıdaki yapıdadır</a:t>
            </a:r>
            <a:r>
              <a:rPr lang="tr-TR" dirty="0" smtClean="0"/>
              <a:t>:</a:t>
            </a:r>
          </a:p>
          <a:p>
            <a:r>
              <a:rPr lang="tr-TR" b="1" i="1" dirty="0">
                <a:solidFill>
                  <a:srgbClr val="FF0000"/>
                </a:solidFill>
              </a:rPr>
              <a:t>&lt;</a:t>
            </a:r>
            <a:r>
              <a:rPr lang="tr-TR" b="1" i="1" dirty="0" err="1">
                <a:solidFill>
                  <a:srgbClr val="FF0000"/>
                </a:solidFill>
              </a:rPr>
              <a:t>hedef_değişken</a:t>
            </a:r>
            <a:r>
              <a:rPr lang="tr-TR" b="1" i="1" dirty="0">
                <a:solidFill>
                  <a:srgbClr val="FF0000"/>
                </a:solidFill>
              </a:rPr>
              <a:t>&gt; &lt;</a:t>
            </a:r>
            <a:r>
              <a:rPr lang="tr-TR" b="1" i="1" dirty="0" err="1">
                <a:solidFill>
                  <a:srgbClr val="FF0000"/>
                </a:solidFill>
              </a:rPr>
              <a:t>atama_işlemcisi</a:t>
            </a:r>
            <a:r>
              <a:rPr lang="tr-TR" b="1" i="1" dirty="0">
                <a:solidFill>
                  <a:srgbClr val="FF0000"/>
                </a:solidFill>
              </a:rPr>
              <a:t>&gt; &lt;ifade</a:t>
            </a:r>
            <a:r>
              <a:rPr lang="tr-TR" b="1" i="1" dirty="0" smtClean="0">
                <a:solidFill>
                  <a:srgbClr val="FF0000"/>
                </a:solidFill>
              </a:rPr>
              <a:t>&gt;</a:t>
            </a:r>
          </a:p>
          <a:p>
            <a:endParaRPr lang="tr-TR" dirty="0" smtClean="0"/>
          </a:p>
          <a:p>
            <a:r>
              <a:rPr lang="tr-TR" dirty="0" smtClean="0"/>
              <a:t>Bu söz dizimde</a:t>
            </a:r>
            <a:r>
              <a:rPr lang="tr-TR" dirty="0"/>
              <a:t> </a:t>
            </a:r>
            <a:r>
              <a:rPr lang="tr-TR" i="1" dirty="0"/>
              <a:t>ifade</a:t>
            </a:r>
            <a:r>
              <a:rPr lang="tr-TR" dirty="0"/>
              <a:t>, </a:t>
            </a:r>
            <a:r>
              <a:rPr lang="tr-TR" i="1" dirty="0"/>
              <a:t>3</a:t>
            </a:r>
            <a:r>
              <a:rPr lang="tr-TR" dirty="0"/>
              <a:t> veya </a:t>
            </a:r>
            <a:r>
              <a:rPr lang="tr-TR" i="1" dirty="0"/>
              <a:t>a+ 5 </a:t>
            </a:r>
            <a:r>
              <a:rPr lang="tr-TR" dirty="0"/>
              <a:t>bir değeri, </a:t>
            </a:r>
            <a:r>
              <a:rPr lang="tr-TR" i="1" dirty="0"/>
              <a:t>hedef değişken</a:t>
            </a:r>
            <a:r>
              <a:rPr lang="tr-TR" dirty="0"/>
              <a:t> ise bellekteki bir adresi göstermektedir. </a:t>
            </a:r>
            <a:r>
              <a:rPr lang="tr-TR" dirty="0" smtClean="0"/>
              <a:t> Atama </a:t>
            </a:r>
            <a:r>
              <a:rPr lang="tr-TR" dirty="0"/>
              <a:t>deyiminin anlamı, </a:t>
            </a:r>
            <a:r>
              <a:rPr lang="tr-TR" i="1" dirty="0" smtClean="0"/>
              <a:t>atama işlemcisinin </a:t>
            </a:r>
            <a:r>
              <a:rPr lang="tr-TR" dirty="0" smtClean="0"/>
              <a:t>sağ </a:t>
            </a:r>
            <a:r>
              <a:rPr lang="tr-TR" dirty="0"/>
              <a:t>tarafındaki değerin, atama işlemcisinin sol tarafındaki adrese kopyalanmasıdır</a:t>
            </a:r>
            <a:r>
              <a:rPr lang="tr-TR" dirty="0" smtClean="0"/>
              <a:t>.</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extLst>
      <p:ext uri="{BB962C8B-B14F-4D97-AF65-F5344CB8AC3E}">
        <p14:creationId xmlns="" xmlns:p14="http://schemas.microsoft.com/office/powerpoint/2010/main" val="1790150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 Atama Deyimi</a:t>
            </a: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b="1" dirty="0" smtClean="0"/>
              <a:t>Atama İşleminde Uyumluluk:</a:t>
            </a:r>
            <a:endParaRPr lang="tr-TR" dirty="0"/>
          </a:p>
          <a:p>
            <a:endParaRPr lang="tr-TR" dirty="0" smtClean="0"/>
          </a:p>
          <a:p>
            <a:r>
              <a:rPr lang="tr-TR" dirty="0" smtClean="0"/>
              <a:t>Sağ </a:t>
            </a:r>
            <a:r>
              <a:rPr lang="tr-TR" dirty="0"/>
              <a:t>taraftaki değerin, sol taraftaki değişkene kopyalanması işleminin gerçekleşmesi için sağ ve sol tarafların atama uyumlu olması gereklidir</a:t>
            </a:r>
            <a:r>
              <a:rPr lang="tr-TR" dirty="0" smtClean="0"/>
              <a:t>.</a:t>
            </a:r>
          </a:p>
          <a:p>
            <a:endParaRPr lang="tr-TR" dirty="0"/>
          </a:p>
          <a:p>
            <a:r>
              <a:rPr lang="tr-TR" dirty="0"/>
              <a:t>Atama uyumluluk tip kavramı ile bağlantılıdır. Sağ ve sol tarafın farklı tiplerde olması durumunda bazı programlama dillerinde </a:t>
            </a:r>
            <a:r>
              <a:rPr lang="tr-TR" dirty="0" smtClean="0"/>
              <a:t>zorunlu tip dönüşümü (</a:t>
            </a:r>
            <a:r>
              <a:rPr lang="tr-TR" i="1" dirty="0" err="1" smtClean="0"/>
              <a:t>coercion</a:t>
            </a:r>
            <a:r>
              <a:rPr lang="tr-TR" dirty="0" smtClean="0"/>
              <a:t>) gerçekleşebilir </a:t>
            </a:r>
            <a:r>
              <a:rPr lang="tr-TR" dirty="0"/>
              <a:t>veya tip uyumsuzluğu hatası oluşabilir.</a:t>
            </a:r>
            <a:endParaRPr lang="tr-TR" sz="20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extLst>
      <p:ext uri="{BB962C8B-B14F-4D97-AF65-F5344CB8AC3E}">
        <p14:creationId xmlns="" xmlns:p14="http://schemas.microsoft.com/office/powerpoint/2010/main" val="1289664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7.2.1.1. Atama İşlemcisi</a:t>
            </a:r>
          </a:p>
        </p:txBody>
      </p:sp>
      <p:sp>
        <p:nvSpPr>
          <p:cNvPr id="6" name="İçerik Yer Tutucusu 5"/>
          <p:cNvSpPr>
            <a:spLocks noGrp="1"/>
          </p:cNvSpPr>
          <p:nvPr>
            <p:ph sz="quarter" idx="1"/>
          </p:nvPr>
        </p:nvSpPr>
        <p:spPr>
          <a:xfrm>
            <a:off x="2267745" y="1484784"/>
            <a:ext cx="6768752" cy="4495800"/>
          </a:xfrm>
        </p:spPr>
        <p:txBody>
          <a:bodyPr>
            <a:noAutofit/>
          </a:bodyPr>
          <a:lstStyle/>
          <a:p>
            <a:r>
              <a:rPr lang="tr-TR" sz="1800" dirty="0"/>
              <a:t>FORTRAN, BASIC, PL/I, C, C++ ve Java atama işlemcisi olarak "</a:t>
            </a:r>
            <a:r>
              <a:rPr lang="tr-TR" sz="1800" i="1" dirty="0"/>
              <a:t>=</a:t>
            </a:r>
            <a:r>
              <a:rPr lang="tr-TR" sz="1800" dirty="0"/>
              <a:t>" işaretini kullanırlar. </a:t>
            </a:r>
            <a:r>
              <a:rPr lang="tr-TR" sz="1800" dirty="0" smtClean="0"/>
              <a:t> Eğer </a:t>
            </a:r>
            <a:r>
              <a:rPr lang="tr-TR" sz="1800" dirty="0"/>
              <a:t>programlama dilinde eşit işareti aynı zamanda ilişkisel işlemci olarak da kullanılıyorsa (örneğin; PL/I ve BASIC), eşit işaretinin iki görevi karışıklığa neden olabilir. </a:t>
            </a:r>
            <a:endParaRPr lang="tr-TR" sz="1800" dirty="0" smtClean="0"/>
          </a:p>
          <a:p>
            <a:r>
              <a:rPr lang="tr-TR" sz="1800" dirty="0" smtClean="0"/>
              <a:t>Örneğin PL/I'da; </a:t>
            </a:r>
            <a:r>
              <a:rPr lang="tr-TR" sz="1800" b="1" i="1" dirty="0" smtClean="0"/>
              <a:t>say1=say2=say3</a:t>
            </a:r>
            <a:endParaRPr lang="tr-TR" sz="1800" b="1" dirty="0"/>
          </a:p>
          <a:p>
            <a:r>
              <a:rPr lang="tr-TR" sz="1800" dirty="0"/>
              <a:t>deyimi, </a:t>
            </a:r>
            <a:r>
              <a:rPr lang="tr-TR" sz="1800" i="1" dirty="0"/>
              <a:t>say2=say3</a:t>
            </a:r>
            <a:r>
              <a:rPr lang="tr-TR" sz="1800" dirty="0"/>
              <a:t> mantıksal ifadesinin sonucunu </a:t>
            </a:r>
            <a:r>
              <a:rPr lang="tr-TR" sz="1800" i="1" dirty="0"/>
              <a:t>say1</a:t>
            </a:r>
            <a:r>
              <a:rPr lang="tr-TR" sz="1800" dirty="0"/>
              <a:t>'e atamayı gösterir. Ancak bu deyim, </a:t>
            </a:r>
            <a:r>
              <a:rPr lang="tr-TR" sz="1800" i="1" dirty="0"/>
              <a:t>say3</a:t>
            </a:r>
            <a:r>
              <a:rPr lang="tr-TR" sz="1800" dirty="0"/>
              <a:t>'ün değerinin </a:t>
            </a:r>
            <a:r>
              <a:rPr lang="tr-TR" sz="1800" i="1" dirty="0"/>
              <a:t>say2 </a:t>
            </a:r>
            <a:r>
              <a:rPr lang="tr-TR" sz="1800" dirty="0"/>
              <a:t>ve </a:t>
            </a:r>
            <a:r>
              <a:rPr lang="tr-TR" sz="1800" i="1" dirty="0"/>
              <a:t>say1</a:t>
            </a:r>
            <a:r>
              <a:rPr lang="tr-TR" sz="1800" dirty="0"/>
              <a:t>'e atanması şeklinde algılanabilir. </a:t>
            </a:r>
          </a:p>
          <a:p>
            <a:r>
              <a:rPr lang="tr-TR" sz="1800" dirty="0"/>
              <a:t>Bu ve benzeri karışıklıkları önlemek için ALGOL 60 ve onu izleyen diller, atama işlemcisi olarak '</a:t>
            </a:r>
            <a:r>
              <a:rPr lang="tr-TR" sz="1800" i="1" dirty="0"/>
              <a:t>:=</a:t>
            </a:r>
            <a:r>
              <a:rPr lang="tr-TR" sz="1800" dirty="0"/>
              <a:t>' </a:t>
            </a:r>
            <a:r>
              <a:rPr lang="tr-TR" sz="1800" dirty="0" smtClean="0"/>
              <a:t>kullanmışlardır.</a:t>
            </a:r>
            <a:endParaRPr lang="tr-TR" sz="1800" dirty="0"/>
          </a:p>
          <a:p>
            <a:r>
              <a:rPr lang="tr-TR" sz="1800" dirty="0"/>
              <a:t>C'de ise "</a:t>
            </a:r>
            <a:r>
              <a:rPr lang="tr-TR" sz="1800" i="1" dirty="0"/>
              <a:t>=</a:t>
            </a:r>
            <a:r>
              <a:rPr lang="tr-TR" sz="1800" dirty="0"/>
              <a:t>" işareti atama sembolünü, "</a:t>
            </a:r>
            <a:r>
              <a:rPr lang="tr-TR" sz="1800" i="1" dirty="0"/>
              <a:t>==</a:t>
            </a:r>
            <a:r>
              <a:rPr lang="tr-TR" sz="1800" dirty="0"/>
              <a:t>" işareti ise mantıksal eşitlik işlemcisini göstermektedir. Bu nedenle C'de atama işlemcisi ve mantıksal eşitlik işlemcisi arasındaki benzerlik nedeniyle oluşabilecek hataların programcılar tarafından fark edilmesi güçtür.</a:t>
            </a:r>
          </a:p>
        </p:txBody>
      </p:sp>
      <p:pic>
        <p:nvPicPr>
          <p:cNvPr id="5122" name="Picture 2"/>
          <p:cNvPicPr>
            <a:picLocks noChangeAspect="1" noChangeArrowheads="1"/>
          </p:cNvPicPr>
          <p:nvPr/>
        </p:nvPicPr>
        <p:blipFill>
          <a:blip r:embed="rId2">
            <a:clrChange>
              <a:clrFrom>
                <a:srgbClr val="F9FFD9"/>
              </a:clrFrom>
              <a:clrTo>
                <a:srgbClr val="F9FFD9">
                  <a:alpha val="0"/>
                </a:srgbClr>
              </a:clrTo>
            </a:clrChange>
            <a:extLst>
              <a:ext uri="{28A0092B-C50C-407E-A947-70E740481C1C}">
                <a14:useLocalDpi xmlns="" xmlns:a14="http://schemas.microsoft.com/office/drawing/2010/main" val="0"/>
              </a:ext>
            </a:extLst>
          </a:blip>
          <a:srcRect/>
          <a:stretch>
            <a:fillRect/>
          </a:stretch>
        </p:blipFill>
        <p:spPr bwMode="auto">
          <a:xfrm>
            <a:off x="19433" y="2132857"/>
            <a:ext cx="2176304" cy="17482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extLst>
      <p:ext uri="{BB962C8B-B14F-4D97-AF65-F5344CB8AC3E}">
        <p14:creationId xmlns="" xmlns:p14="http://schemas.microsoft.com/office/powerpoint/2010/main" val="2455123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 Atama Deyimlerinin </a:t>
            </a:r>
            <a:r>
              <a:rPr lang="tr-TR" dirty="0" smtClean="0"/>
              <a:t>Tasarımı</a:t>
            </a:r>
            <a:endParaRPr lang="tr-TR" dirty="0"/>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200" dirty="0"/>
              <a:t>Atama işlemcisinin yanı sıra, atama deyimlerinin tasarımı programlama dillerinde değişiklik göstermiştir. </a:t>
            </a:r>
            <a:endParaRPr lang="tr-TR" sz="2200" dirty="0" smtClean="0"/>
          </a:p>
          <a:p>
            <a:endParaRPr lang="tr-TR" sz="1200" dirty="0" smtClean="0"/>
          </a:p>
          <a:p>
            <a:r>
              <a:rPr lang="tr-TR" sz="2200" dirty="0" smtClean="0"/>
              <a:t>FORTRAN</a:t>
            </a:r>
            <a:r>
              <a:rPr lang="tr-TR" sz="2200" dirty="0"/>
              <a:t>, Pascal ve Ada'da atama deyimi, tek bir deyim olmalı ve atamanın hedefi tek bir değişken olmalı iken, çeşitli programlama dillerinde farklı tasarımlar uygulanmıştır. </a:t>
            </a:r>
            <a:br>
              <a:rPr lang="tr-TR" sz="2200" dirty="0"/>
            </a:br>
            <a:endParaRPr lang="tr-TR" sz="1400" dirty="0"/>
          </a:p>
          <a:p>
            <a:r>
              <a:rPr lang="tr-TR" sz="2200" dirty="0"/>
              <a:t>PL/I'da, atama işlemcisinin solunda birden çok değişken bulunabilir. </a:t>
            </a:r>
            <a:endParaRPr lang="tr-TR" sz="2200" dirty="0" smtClean="0"/>
          </a:p>
          <a:p>
            <a:endParaRPr lang="tr-TR" sz="1000" dirty="0" smtClean="0"/>
          </a:p>
          <a:p>
            <a:r>
              <a:rPr lang="tr-TR" sz="2200" dirty="0" smtClean="0"/>
              <a:t>C'de </a:t>
            </a:r>
            <a:r>
              <a:rPr lang="tr-TR" sz="2200" dirty="0"/>
              <a:t>ise aynı amaçla farklı bir </a:t>
            </a:r>
            <a:r>
              <a:rPr lang="tr-TR" sz="2200" dirty="0" smtClean="0"/>
              <a:t>söz dizim </a:t>
            </a:r>
            <a:r>
              <a:rPr lang="tr-TR" sz="2200" dirty="0"/>
              <a:t>kullanılmıştır. Aşağıdaki örnekte PL/I ve C' de iki atama deyimi örneği gösterilmektedir.</a:t>
            </a:r>
            <a:r>
              <a:rPr lang="tr-TR" dirty="0"/>
              <a:t/>
            </a:r>
            <a:br>
              <a:rPr lang="tr-TR" dirty="0"/>
            </a:br>
            <a:endParaRPr lang="tr-TR"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87499" y="5445224"/>
            <a:ext cx="7400925" cy="13144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 xmlns:p14="http://schemas.microsoft.com/office/powerpoint/2010/main" val="3376747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 Atama Deyimlerinin </a:t>
            </a:r>
            <a:r>
              <a:rPr lang="tr-TR" dirty="0" smtClean="0"/>
              <a:t>Tasarımı</a:t>
            </a:r>
            <a:endParaRPr lang="tr-TR" dirty="0"/>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b="1" dirty="0"/>
              <a:t>C ve C++'da Atama Deyimleri</a:t>
            </a:r>
            <a:r>
              <a:rPr lang="tr-TR" sz="2400" b="1" dirty="0" smtClean="0"/>
              <a:t>:</a:t>
            </a:r>
          </a:p>
          <a:p>
            <a:endParaRPr lang="tr-TR" sz="2400" dirty="0"/>
          </a:p>
          <a:p>
            <a:r>
              <a:rPr lang="tr-TR" sz="2400" dirty="0"/>
              <a:t>Bir C programı aynı amaçla diğer bir dilde yazılmış bir program ile karşılaştırılırsa, C programının daha kısa olduğu görülür. Bunun bir nedeni sık kullanılan program deyimleri için kısa bir gösterim sağlayan bazı işlemcilerin C'de tanımlı olmasıdır. </a:t>
            </a:r>
            <a:br>
              <a:rPr lang="tr-TR" sz="2400" dirty="0"/>
            </a:br>
            <a:endParaRPr lang="tr-TR" sz="2400" dirty="0"/>
          </a:p>
          <a:p>
            <a:r>
              <a:rPr lang="tr-TR" sz="2400" dirty="0"/>
              <a:t>Diğer programlama dillerinden farklı olarak C ve C++'da, atama deyimleri için tanımlanan tasarımlar </a:t>
            </a:r>
            <a:r>
              <a:rPr lang="tr-TR" sz="2400" b="1" i="1" dirty="0"/>
              <a:t>Koşullu Hedefler</a:t>
            </a:r>
            <a:r>
              <a:rPr lang="tr-TR" sz="2400" i="1" dirty="0"/>
              <a:t>, </a:t>
            </a:r>
            <a:r>
              <a:rPr lang="tr-TR" sz="2400" b="1" i="1" dirty="0"/>
              <a:t>Birleşik Atama</a:t>
            </a:r>
            <a:r>
              <a:rPr lang="tr-TR" sz="2400" i="1" dirty="0"/>
              <a:t>, </a:t>
            </a:r>
            <a:r>
              <a:rPr lang="tr-TR" sz="2400" b="1" i="1" dirty="0"/>
              <a:t>Artırma - Azaltma - Atama</a:t>
            </a:r>
            <a:r>
              <a:rPr lang="tr-TR" sz="2400" i="1" dirty="0"/>
              <a:t> </a:t>
            </a:r>
            <a:r>
              <a:rPr lang="tr-TR" sz="2400" dirty="0"/>
              <a:t>olmak üzere üç tanedir</a:t>
            </a:r>
            <a:r>
              <a:rPr lang="tr-TR" sz="2400" dirty="0" smtClean="0"/>
              <a:t>.</a:t>
            </a: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extLst>
      <p:ext uri="{BB962C8B-B14F-4D97-AF65-F5344CB8AC3E}">
        <p14:creationId xmlns="" xmlns:p14="http://schemas.microsoft.com/office/powerpoint/2010/main" val="327656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smtClean="0">
                <a:solidFill>
                  <a:schemeClr val="tx2"/>
                </a:solidFill>
                <a:latin typeface="+mj-lt"/>
                <a:ea typeface="+mj-ea"/>
                <a:cs typeface="+mj-cs"/>
              </a:rPr>
              <a:t>BÖLÜM 7- Konular</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r>
              <a:rPr lang="en-US" sz="3200" smtClean="0"/>
              <a:t>Yapısal Programlama</a:t>
            </a:r>
          </a:p>
          <a:p>
            <a:r>
              <a:rPr lang="en-US" sz="3200" smtClean="0"/>
              <a:t>Program Akış Denetim Deyimleri</a:t>
            </a:r>
            <a:endParaRPr lang="en-US" sz="32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extLst>
      <p:ext uri="{BB962C8B-B14F-4D97-AF65-F5344CB8AC3E}">
        <p14:creationId xmlns=""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7.2.1.2.1. Koşullu Hedefler</a:t>
            </a:r>
          </a:p>
        </p:txBody>
      </p:sp>
      <p:sp>
        <p:nvSpPr>
          <p:cNvPr id="6" name="İçerik Yer Tutucusu 5"/>
          <p:cNvSpPr>
            <a:spLocks noGrp="1"/>
          </p:cNvSpPr>
          <p:nvPr>
            <p:ph sz="quarter" idx="1"/>
          </p:nvPr>
        </p:nvSpPr>
        <p:spPr>
          <a:xfrm>
            <a:off x="2973704" y="1600200"/>
            <a:ext cx="6062791" cy="4495800"/>
          </a:xfrm>
        </p:spPr>
        <p:txBody>
          <a:bodyPr>
            <a:normAutofit/>
          </a:bodyPr>
          <a:lstStyle/>
          <a:p>
            <a:r>
              <a:rPr lang="tr-TR" sz="3200" dirty="0"/>
              <a:t>Bir atama deyiminin hedefi, bir koşula bağlı olarak belirlenebilir</a:t>
            </a:r>
            <a:r>
              <a:rPr lang="tr-TR" sz="3200" dirty="0" smtClean="0"/>
              <a:t>.</a:t>
            </a:r>
          </a:p>
          <a:p>
            <a:endParaRPr lang="tr-TR" sz="3200" dirty="0"/>
          </a:p>
          <a:p>
            <a:r>
              <a:rPr lang="tr-TR" sz="3200" dirty="0"/>
              <a:t>Yandaki deyimin </a:t>
            </a:r>
            <a:r>
              <a:rPr lang="tr-TR" sz="3200" dirty="0" smtClean="0"/>
              <a:t>anlamı, </a:t>
            </a:r>
            <a:r>
              <a:rPr lang="tr-TR" sz="3200" i="1" dirty="0" smtClean="0"/>
              <a:t>okunan </a:t>
            </a:r>
            <a:r>
              <a:rPr lang="tr-TR" sz="3200" dirty="0" smtClean="0"/>
              <a:t>doğru </a:t>
            </a:r>
            <a:r>
              <a:rPr lang="tr-TR" sz="3200" dirty="0"/>
              <a:t>ise,  </a:t>
            </a:r>
            <a:r>
              <a:rPr lang="tr-TR" sz="3200" i="1" dirty="0" smtClean="0"/>
              <a:t>say1</a:t>
            </a:r>
            <a:r>
              <a:rPr lang="tr-TR" sz="3200" dirty="0" smtClean="0"/>
              <a:t>'e </a:t>
            </a:r>
            <a:r>
              <a:rPr lang="tr-TR" sz="3200" i="1" dirty="0" smtClean="0"/>
              <a:t>60</a:t>
            </a:r>
            <a:r>
              <a:rPr lang="tr-TR" sz="3200" dirty="0"/>
              <a:t> değerinin atanması, </a:t>
            </a:r>
            <a:r>
              <a:rPr lang="tr-TR" sz="3200" dirty="0" smtClean="0"/>
              <a:t>doğru değilse </a:t>
            </a:r>
            <a:r>
              <a:rPr lang="tr-TR" sz="3200" i="1" dirty="0" smtClean="0"/>
              <a:t>say2</a:t>
            </a:r>
            <a:r>
              <a:rPr lang="tr-TR" sz="3200" dirty="0" smtClean="0"/>
              <a:t>'ye </a:t>
            </a:r>
            <a:r>
              <a:rPr lang="tr-TR" sz="3200" i="1" dirty="0" smtClean="0"/>
              <a:t>60</a:t>
            </a:r>
            <a:r>
              <a:rPr lang="tr-TR" sz="3200" dirty="0"/>
              <a:t> değerinin </a:t>
            </a:r>
            <a:r>
              <a:rPr lang="tr-TR" sz="3200" dirty="0" smtClean="0"/>
              <a:t>atanmasıdır.</a:t>
            </a:r>
            <a:endParaRPr lang="tr-TR" sz="3200" dirty="0"/>
          </a:p>
        </p:txBody>
      </p:sp>
      <p:pic>
        <p:nvPicPr>
          <p:cNvPr id="71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0480" y="2132856"/>
            <a:ext cx="2943225" cy="1924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extLst>
      <p:ext uri="{BB962C8B-B14F-4D97-AF65-F5344CB8AC3E}">
        <p14:creationId xmlns="" xmlns:p14="http://schemas.microsoft.com/office/powerpoint/2010/main" val="595419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Koşullu Hedefler </a:t>
            </a:r>
            <a:r>
              <a:rPr lang="en-US" dirty="0" smtClean="0"/>
              <a:t>(Perl)</a:t>
            </a:r>
            <a:br>
              <a:rPr lang="en-US" dirty="0" smtClean="0"/>
            </a:br>
            <a:r>
              <a:rPr lang="en-US" sz="2400" dirty="0" smtClean="0">
                <a:latin typeface="Courier New" pitchFamily="49" charset="0"/>
              </a:rPr>
              <a:t>($flag ? $total : $subtotal) = 0</a:t>
            </a:r>
          </a:p>
          <a:p>
            <a:endParaRPr lang="en-US" sz="2400" b="1" dirty="0" smtClean="0">
              <a:latin typeface="Courier New" pitchFamily="49" charset="0"/>
            </a:endParaRPr>
          </a:p>
          <a:p>
            <a:pPr lvl="1">
              <a:buNone/>
            </a:pPr>
            <a:r>
              <a:rPr lang="tr-TR" dirty="0" smtClean="0"/>
              <a:t>eşittir</a:t>
            </a:r>
            <a:endParaRPr lang="en-US" dirty="0" smtClean="0"/>
          </a:p>
          <a:p>
            <a:pPr lvl="1">
              <a:buNone/>
            </a:pPr>
            <a:endParaRPr lang="en-US" dirty="0" smtClean="0"/>
          </a:p>
          <a:p>
            <a:pPr lvl="1">
              <a:buNone/>
            </a:pPr>
            <a:r>
              <a:rPr lang="en-US" sz="2000" dirty="0" smtClean="0">
                <a:latin typeface="Courier New" pitchFamily="49" charset="0"/>
              </a:rPr>
              <a:t>if ($flag){</a:t>
            </a:r>
          </a:p>
          <a:p>
            <a:pPr lvl="1">
              <a:buNone/>
            </a:pPr>
            <a:r>
              <a:rPr lang="en-US" sz="2000" dirty="0" smtClean="0">
                <a:latin typeface="Courier New" pitchFamily="49" charset="0"/>
              </a:rPr>
              <a:t>	$total = 0</a:t>
            </a:r>
          </a:p>
          <a:p>
            <a:pPr lvl="1">
              <a:buNone/>
            </a:pPr>
            <a:r>
              <a:rPr lang="en-US" sz="2000" dirty="0" smtClean="0">
                <a:latin typeface="Courier New" pitchFamily="49" charset="0"/>
              </a:rPr>
              <a:t>} else {</a:t>
            </a:r>
          </a:p>
          <a:p>
            <a:pPr lvl="1">
              <a:buNone/>
            </a:pPr>
            <a:r>
              <a:rPr lang="en-US" sz="2000" dirty="0" smtClean="0">
                <a:latin typeface="Courier New" pitchFamily="49" charset="0"/>
              </a:rPr>
              <a:t>	$subtotal = 0</a:t>
            </a:r>
          </a:p>
          <a:p>
            <a:pPr lvl="1">
              <a:buNone/>
            </a:pPr>
            <a:r>
              <a:rPr lang="en-US" sz="2000" dirty="0" smtClean="0">
                <a:latin typeface="Courier New" pitchFamily="49" charset="0"/>
              </a:rPr>
              <a:t>}</a:t>
            </a:r>
          </a:p>
          <a:p>
            <a:pPr lvl="1">
              <a:buNone/>
            </a:pPr>
            <a:endParaRPr lang="en-US" sz="2000" dirty="0" smtClean="0">
              <a:latin typeface="Courier New" pitchFamily="49" charset="0"/>
            </a:endParaRPr>
          </a:p>
          <a:p>
            <a:pPr lvl="1">
              <a:buNone/>
            </a:pPr>
            <a:endParaRPr lang="en-US" sz="2000" b="1"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7.2.1.2.2. Birleşik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800" dirty="0"/>
              <a:t>Bir atama işlemcisi ile bir ikili işlemci birleştirilerek birleşik atama işlemcilerini oluştururlar. C ve C++'da, çeşitli ikili işlemciler için birleşik atama işlemcileri vardır.</a:t>
            </a:r>
          </a:p>
          <a:p>
            <a:r>
              <a:rPr lang="tr-TR" sz="2800" dirty="0"/>
              <a:t>C'de; "+=", "-=", "*=", "/=", "%=" birleşik işlemcileri tanımlıdır.</a:t>
            </a:r>
          </a:p>
          <a:p>
            <a:r>
              <a:rPr lang="tr-TR" sz="2800" dirty="0"/>
              <a:t>Aşağıdaki örneklerde verilen deyimlerin işlevleri aynıdır:</a:t>
            </a:r>
          </a:p>
        </p:txBody>
      </p:sp>
      <p:pic>
        <p:nvPicPr>
          <p:cNvPr id="8194" name="Picture 2"/>
          <p:cNvPicPr>
            <a:picLocks noChangeAspect="1" noChangeArrowheads="1"/>
          </p:cNvPicPr>
          <p:nvPr/>
        </p:nvPicPr>
        <p:blipFill>
          <a:blip r:embed="rId2">
            <a:clrChange>
              <a:clrFrom>
                <a:srgbClr val="DBE4F9"/>
              </a:clrFrom>
              <a:clrTo>
                <a:srgbClr val="DBE4F9">
                  <a:alpha val="0"/>
                </a:srgbClr>
              </a:clrTo>
            </a:clrChange>
            <a:extLst>
              <a:ext uri="{28A0092B-C50C-407E-A947-70E740481C1C}">
                <a14:useLocalDpi xmlns="" xmlns:a14="http://schemas.microsoft.com/office/drawing/2010/main" val="0"/>
              </a:ext>
            </a:extLst>
          </a:blip>
          <a:srcRect/>
          <a:stretch>
            <a:fillRect/>
          </a:stretch>
        </p:blipFill>
        <p:spPr bwMode="auto">
          <a:xfrm>
            <a:off x="611560" y="4581128"/>
            <a:ext cx="7953375"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 xmlns:p14="http://schemas.microsoft.com/office/powerpoint/2010/main" val="4014975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7.2.1.2.3. Artırma - Azaltma -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C ve C++, artırma ve azaltma işlemlerini atama deyimi ile birleştiren ve iki sayısal işlemci içermektedir. Hem işlenenlerden önce yazılan bir işlemci olarak, hem de işlenenlerden sonra yazılan bir işlemci olarak tanımlanan artırma ve azaltma işlemcileri "++" ve "--", atama deyimlerinde veya ifadelerde bulunabilir</a:t>
            </a:r>
            <a:r>
              <a:rPr lang="tr-TR" sz="2400" dirty="0" smtClean="0"/>
              <a:t>.</a:t>
            </a:r>
          </a:p>
          <a:p>
            <a:r>
              <a:rPr lang="tr-TR" sz="2400" dirty="0" smtClean="0"/>
              <a:t>Aşağıdaki </a:t>
            </a:r>
            <a:r>
              <a:rPr lang="tr-TR" sz="2400" dirty="0"/>
              <a:t>örneklerde sol tarafta tek deyimle verilen işlev, sağ tarafta verilen iki deyim ile gerçekleştirilebilir.</a:t>
            </a:r>
          </a:p>
        </p:txBody>
      </p:sp>
      <p:pic>
        <p:nvPicPr>
          <p:cNvPr id="921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28638" y="4286256"/>
            <a:ext cx="8086725" cy="1914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
        <p:nvSpPr>
          <p:cNvPr id="7" name="6 Dikdörtgen"/>
          <p:cNvSpPr/>
          <p:nvPr/>
        </p:nvSpPr>
        <p:spPr>
          <a:xfrm>
            <a:off x="714348" y="6286520"/>
            <a:ext cx="7929618" cy="369332"/>
          </a:xfrm>
          <a:prstGeom prst="rect">
            <a:avLst/>
          </a:prstGeom>
        </p:spPr>
        <p:txBody>
          <a:bodyPr wrap="square">
            <a:spAutoFit/>
          </a:bodyPr>
          <a:lstStyle/>
          <a:p>
            <a:pPr lvl="1"/>
            <a:r>
              <a:rPr lang="tr-TR" dirty="0" smtClean="0">
                <a:latin typeface="+mj-lt"/>
                <a:cs typeface="Courier New" pitchFamily="49" charset="0"/>
              </a:rPr>
              <a:t>Başka örnek: </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toplam</a:t>
            </a:r>
            <a:r>
              <a:rPr lang="en-US" dirty="0" smtClean="0">
                <a:latin typeface="Courier New" pitchFamily="49" charset="0"/>
                <a:cs typeface="Courier New" pitchFamily="49" charset="0"/>
              </a:rPr>
              <a:t>++</a:t>
            </a:r>
            <a:r>
              <a:rPr lang="en-US" dirty="0" smtClean="0"/>
              <a:t> </a:t>
            </a:r>
            <a:r>
              <a:rPr lang="tr-TR" dirty="0" smtClean="0"/>
              <a:t>   </a:t>
            </a:r>
            <a:r>
              <a:rPr lang="en-US" dirty="0" smtClean="0"/>
              <a:t>(</a:t>
            </a:r>
            <a:r>
              <a:rPr lang="tr-TR" dirty="0" smtClean="0">
                <a:latin typeface="Courier New" pitchFamily="49" charset="0"/>
                <a:cs typeface="Courier New" pitchFamily="49" charset="0"/>
              </a:rPr>
              <a:t>toplam</a:t>
            </a:r>
            <a:r>
              <a:rPr lang="en-US" dirty="0" smtClean="0"/>
              <a:t> </a:t>
            </a:r>
            <a:r>
              <a:rPr lang="tr-TR" dirty="0" smtClean="0"/>
              <a:t>ar</a:t>
            </a:r>
            <a:r>
              <a:rPr lang="en-US" dirty="0" smtClean="0"/>
              <a:t>t</a:t>
            </a:r>
            <a:r>
              <a:rPr lang="tr-TR" dirty="0" err="1" smtClean="0"/>
              <a:t>tırılır</a:t>
            </a:r>
            <a:r>
              <a:rPr lang="tr-TR" dirty="0" smtClean="0"/>
              <a:t>, ondan sonra</a:t>
            </a:r>
            <a:r>
              <a:rPr lang="en-US" dirty="0" smtClean="0"/>
              <a:t> </a:t>
            </a:r>
            <a:r>
              <a:rPr lang="tr-TR" dirty="0" smtClean="0"/>
              <a:t>negatifi alınır)</a:t>
            </a:r>
            <a:endParaRPr lang="en-US" dirty="0" smtClean="0"/>
          </a:p>
        </p:txBody>
      </p:sp>
    </p:spTree>
    <p:extLst>
      <p:ext uri="{BB962C8B-B14F-4D97-AF65-F5344CB8AC3E}">
        <p14:creationId xmlns="" xmlns:p14="http://schemas.microsoft.com/office/powerpoint/2010/main" val="246106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7.2.1.2.3. Artırma - Azaltma -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pt-BR" sz="2800" dirty="0"/>
              <a:t>Bu işlemciler, tam bir atama deyimi de oluşturabilirler</a:t>
            </a:r>
            <a:r>
              <a:rPr lang="pt-BR" sz="2800" dirty="0" smtClean="0"/>
              <a:t>.</a:t>
            </a:r>
            <a:endParaRPr lang="tr-TR" sz="2800" dirty="0"/>
          </a:p>
        </p:txBody>
      </p:sp>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67544" y="2748136"/>
            <a:ext cx="8086725"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 xmlns:p14="http://schemas.microsoft.com/office/powerpoint/2010/main" val="1564075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eaLnBrk="1" hangingPunct="1"/>
            <a:r>
              <a:rPr lang="tr-TR" sz="3600" dirty="0" smtClean="0"/>
              <a:t>7.2.2. Bir İfade Olarak Atama</a:t>
            </a:r>
            <a:endParaRPr lang="en-US" sz="3600" dirty="0" smtClean="0"/>
          </a:p>
        </p:txBody>
      </p:sp>
      <p:sp>
        <p:nvSpPr>
          <p:cNvPr id="32773" name="Rectangle 3"/>
          <p:cNvSpPr>
            <a:spLocks noGrp="1" noChangeArrowheads="1"/>
          </p:cNvSpPr>
          <p:nvPr>
            <p:ph type="body" idx="1"/>
          </p:nvPr>
        </p:nvSpPr>
        <p:spPr>
          <a:xfrm>
            <a:off x="381000" y="1371600"/>
            <a:ext cx="8153400" cy="4572000"/>
          </a:xfrm>
        </p:spPr>
        <p:txBody>
          <a:bodyPr/>
          <a:lstStyle/>
          <a:p>
            <a:pPr eaLnBrk="1" hangingPunct="1"/>
            <a:r>
              <a:rPr lang="tr-TR" dirty="0" smtClean="0"/>
              <a:t>C-tabanlı diller</a:t>
            </a:r>
            <a:r>
              <a:rPr lang="en-US" dirty="0" smtClean="0"/>
              <a:t>, Perl, </a:t>
            </a:r>
            <a:r>
              <a:rPr lang="tr-TR" dirty="0" smtClean="0"/>
              <a:t>ve</a:t>
            </a:r>
            <a:r>
              <a:rPr lang="en-US" dirty="0" smtClean="0"/>
              <a:t> JavaScript</a:t>
            </a:r>
            <a:r>
              <a:rPr lang="tr-TR" dirty="0" smtClean="0"/>
              <a:t>’</a:t>
            </a:r>
            <a:r>
              <a:rPr lang="tr-TR" dirty="0" err="1" smtClean="0"/>
              <a:t>te</a:t>
            </a:r>
            <a:r>
              <a:rPr lang="tr-TR" dirty="0" smtClean="0"/>
              <a:t> atama durumu bir sonuç üretir ve bir </a:t>
            </a:r>
            <a:r>
              <a:rPr lang="tr-TR" dirty="0" err="1" smtClean="0"/>
              <a:t>operant</a:t>
            </a:r>
            <a:r>
              <a:rPr lang="tr-TR" dirty="0" smtClean="0"/>
              <a:t> olarak kullanılabilir</a:t>
            </a:r>
            <a:r>
              <a:rPr lang="en-US" dirty="0" smtClean="0"/>
              <a:t>, </a:t>
            </a:r>
          </a:p>
          <a:p>
            <a:pPr eaLnBrk="1" hangingPunct="1">
              <a:buFontTx/>
              <a:buNone/>
            </a:pPr>
            <a:r>
              <a:rPr lang="en-US" dirty="0" smtClean="0"/>
              <a:t>	 </a:t>
            </a:r>
            <a:r>
              <a:rPr lang="en-US" sz="2000" b="1" dirty="0" smtClean="0">
                <a:latin typeface="Courier New" pitchFamily="49" charset="0"/>
              </a:rPr>
              <a:t>while</a:t>
            </a:r>
            <a:r>
              <a:rPr lang="en-US" sz="2000"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 EOF){</a:t>
            </a:r>
            <a:r>
              <a:rPr lang="en-US" sz="2000" dirty="0" smtClean="0">
                <a:cs typeface="Courier New" pitchFamily="49" charset="0"/>
              </a:rPr>
              <a:t>…</a:t>
            </a:r>
            <a:r>
              <a:rPr lang="en-US" sz="2000" dirty="0" smtClean="0">
                <a:latin typeface="Courier New" pitchFamily="49" charset="0"/>
              </a:rPr>
              <a:t>}</a:t>
            </a:r>
          </a:p>
          <a:p>
            <a:pPr eaLnBrk="1" hangingPunct="1">
              <a:buFontTx/>
              <a:buNone/>
            </a:pPr>
            <a:r>
              <a:rPr lang="en-US" b="1"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a:t>
            </a:r>
            <a:r>
              <a:rPr lang="en-US" b="1" dirty="0" smtClean="0">
                <a:latin typeface="Courier New" pitchFamily="49" charset="0"/>
              </a:rPr>
              <a:t> </a:t>
            </a:r>
            <a:r>
              <a:rPr lang="tr-TR" dirty="0" smtClean="0"/>
              <a:t>başarılı</a:t>
            </a:r>
            <a:r>
              <a:rPr lang="en-US" dirty="0" smtClean="0"/>
              <a:t>; </a:t>
            </a:r>
            <a:r>
              <a:rPr lang="tr-TR" dirty="0" smtClean="0"/>
              <a:t>sonuç(</a:t>
            </a:r>
            <a:r>
              <a:rPr lang="en-US" sz="2000" dirty="0" err="1" smtClean="0">
                <a:latin typeface="Courier New" pitchFamily="49" charset="0"/>
                <a:cs typeface="Courier New" pitchFamily="49" charset="0"/>
              </a:rPr>
              <a:t>ch</a:t>
            </a:r>
            <a:r>
              <a:rPr lang="tr-TR" sz="2000" dirty="0" smtClean="0">
                <a:latin typeface="Courier New" pitchFamily="49" charset="0"/>
                <a:cs typeface="Courier New" pitchFamily="49" charset="0"/>
              </a:rPr>
              <a:t> a aktar</a:t>
            </a:r>
            <a:r>
              <a:rPr lang="en-US" dirty="0" smtClean="0"/>
              <a:t>) </a:t>
            </a:r>
            <a:r>
              <a:rPr lang="tr-TR" dirty="0" err="1" smtClean="0"/>
              <a:t>while</a:t>
            </a:r>
            <a:r>
              <a:rPr lang="tr-TR" dirty="0" smtClean="0"/>
              <a:t> döngüsü için şartsal bir değer olarak kullanılır</a:t>
            </a:r>
            <a:endParaRPr lang="en-US" dirty="0" smtClean="0"/>
          </a:p>
          <a:p>
            <a:pPr eaLnBrk="1" hangingPunct="1"/>
            <a:r>
              <a:rPr lang="tr-TR" dirty="0" smtClean="0"/>
              <a:t>Dezavantaj</a:t>
            </a:r>
            <a:r>
              <a:rPr lang="en-US" dirty="0" smtClean="0"/>
              <a:t>: </a:t>
            </a:r>
            <a:r>
              <a:rPr lang="tr-TR" dirty="0" smtClean="0"/>
              <a:t>Başka tip yan etkiler.</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smtClean="0"/>
              <a:t>7.2.3. Çoklu Atamalar</a:t>
            </a:r>
            <a:endParaRPr lang="en-US" sz="3600" dirty="0" smtClean="0"/>
          </a:p>
        </p:txBody>
      </p:sp>
      <p:sp>
        <p:nvSpPr>
          <p:cNvPr id="33797" name="Rectangle 3"/>
          <p:cNvSpPr>
            <a:spLocks noGrp="1" noChangeArrowheads="1"/>
          </p:cNvSpPr>
          <p:nvPr>
            <p:ph type="body" idx="1"/>
          </p:nvPr>
        </p:nvSpPr>
        <p:spPr/>
        <p:txBody>
          <a:bodyPr/>
          <a:lstStyle/>
          <a:p>
            <a:pPr eaLnBrk="1" hangingPunct="1"/>
            <a:r>
              <a:rPr lang="en-US" smtClean="0"/>
              <a:t>Perl, Ruby, </a:t>
            </a:r>
            <a:r>
              <a:rPr lang="tr-TR" smtClean="0"/>
              <a:t>ve </a:t>
            </a:r>
            <a:r>
              <a:rPr lang="en-US" smtClean="0"/>
              <a:t>Lua </a:t>
            </a:r>
            <a:r>
              <a:rPr lang="tr-TR" smtClean="0"/>
              <a:t>çok hedefli ve çok kaynaklı atamalara izin verir</a:t>
            </a:r>
            <a:endParaRPr lang="en-US" smtClean="0"/>
          </a:p>
          <a:p>
            <a:pPr eaLnBrk="1" hangingPunct="1">
              <a:buFontTx/>
              <a:buNone/>
            </a:pPr>
            <a:r>
              <a:rPr lang="en-US" smtClean="0"/>
              <a:t>      </a:t>
            </a:r>
            <a:r>
              <a:rPr lang="en-US" sz="2000" smtClean="0">
                <a:latin typeface="Courier New" pitchFamily="49" charset="0"/>
              </a:rPr>
              <a:t>($first, $second, $third) = (20, 30, 40);</a:t>
            </a:r>
          </a:p>
          <a:p>
            <a:pPr eaLnBrk="1" hangingPunct="1">
              <a:buFontTx/>
              <a:buNone/>
            </a:pPr>
            <a:endParaRPr lang="en-US" sz="2000" smtClean="0">
              <a:latin typeface="Courier New" pitchFamily="49" charset="0"/>
            </a:endParaRPr>
          </a:p>
          <a:p>
            <a:pPr eaLnBrk="1" hangingPunct="1">
              <a:buFontTx/>
              <a:buNone/>
            </a:pPr>
            <a:r>
              <a:rPr lang="en-US" sz="2000" smtClean="0">
                <a:latin typeface="Courier New" pitchFamily="49" charset="0"/>
              </a:rPr>
              <a:t>    </a:t>
            </a:r>
            <a:r>
              <a:rPr lang="tr-TR" sz="2000" smtClean="0"/>
              <a:t>Hatta</a:t>
            </a:r>
            <a:r>
              <a:rPr lang="en-US" sz="2000" smtClean="0"/>
              <a:t>,</a:t>
            </a:r>
            <a:r>
              <a:rPr lang="tr-TR" sz="2000" smtClean="0"/>
              <a:t>aşağıdaki geçerli ve bir yer değiştirme uygulanır:</a:t>
            </a:r>
            <a:endParaRPr lang="en-US" sz="2000" smtClean="0"/>
          </a:p>
          <a:p>
            <a:pPr eaLnBrk="1" hangingPunct="1">
              <a:buFontTx/>
              <a:buNone/>
            </a:pPr>
            <a:r>
              <a:rPr lang="en-US" sz="2000" smtClean="0">
                <a:latin typeface="Courier New" pitchFamily="49" charset="0"/>
              </a:rPr>
              <a:t>     ($first, $second) = ($second, $first);</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normAutofit fontScale="92500" lnSpcReduction="10000"/>
          </a:bodyPr>
          <a:lstStyle/>
          <a:p>
            <a:r>
              <a:rPr lang="tr-TR" dirty="0" smtClean="0"/>
              <a:t>Fonksiyonel dillerde tanıtıcılar (</a:t>
            </a:r>
            <a:r>
              <a:rPr lang="tr-TR" dirty="0" err="1" smtClean="0"/>
              <a:t>identifier</a:t>
            </a:r>
            <a:r>
              <a:rPr lang="tr-TR" dirty="0" smtClean="0"/>
              <a:t>) sadece değer adlarıdır.</a:t>
            </a:r>
            <a:endParaRPr lang="en-US" dirty="0" smtClean="0"/>
          </a:p>
          <a:p>
            <a:r>
              <a:rPr lang="en-US" dirty="0" smtClean="0"/>
              <a:t>ML</a:t>
            </a:r>
          </a:p>
          <a:p>
            <a:pPr lvl="1"/>
            <a:r>
              <a:rPr lang="tr-TR" dirty="0" smtClean="0"/>
              <a:t>İsimler </a:t>
            </a:r>
            <a:r>
              <a:rPr lang="en-US" sz="2000" b="1" dirty="0" err="1" smtClean="0">
                <a:latin typeface="Courier New" pitchFamily="49" charset="0"/>
                <a:cs typeface="Courier New" pitchFamily="49" charset="0"/>
              </a:rPr>
              <a:t>val</a:t>
            </a:r>
            <a:r>
              <a:rPr lang="tr-TR" sz="2000" b="1" dirty="0" smtClean="0">
                <a:latin typeface="Courier New" pitchFamily="49" charset="0"/>
                <a:cs typeface="Courier New" pitchFamily="49" charset="0"/>
              </a:rPr>
              <a:t> </a:t>
            </a:r>
            <a:r>
              <a:rPr lang="tr-TR" dirty="0" smtClean="0">
                <a:cs typeface="Courier New" pitchFamily="49" charset="0"/>
              </a:rPr>
              <a:t>ve</a:t>
            </a:r>
            <a:r>
              <a:rPr lang="tr-TR" sz="2000" b="1" dirty="0" smtClean="0">
                <a:latin typeface="Courier New" pitchFamily="49" charset="0"/>
                <a:cs typeface="Courier New" pitchFamily="49" charset="0"/>
              </a:rPr>
              <a:t> </a:t>
            </a:r>
            <a:r>
              <a:rPr lang="tr-TR" dirty="0" smtClean="0">
                <a:cs typeface="Courier New" pitchFamily="49" charset="0"/>
              </a:rPr>
              <a:t>değer ile </a:t>
            </a:r>
            <a:r>
              <a:rPr lang="tr-TR" dirty="0" err="1" smtClean="0">
                <a:cs typeface="Courier New" pitchFamily="49" charset="0"/>
              </a:rPr>
              <a:t>sınırldır</a:t>
            </a:r>
            <a:r>
              <a:rPr lang="tr-TR" dirty="0" smtClean="0"/>
              <a:t> İsimler</a:t>
            </a:r>
            <a:endParaRPr lang="en-US" dirty="0" smtClean="0">
              <a:cs typeface="Courier New" pitchFamily="49" charset="0"/>
            </a:endParaRPr>
          </a:p>
          <a:p>
            <a:pPr lvl="1">
              <a:buFontTx/>
              <a:buNone/>
            </a:pPr>
            <a:r>
              <a:rPr lang="en-US" dirty="0" smtClean="0"/>
              <a:t>     </a:t>
            </a:r>
            <a:r>
              <a:rPr lang="en-US" sz="2000" b="1"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fruit = apples + oranges;</a:t>
            </a:r>
          </a:p>
          <a:p>
            <a:pPr lvl="1">
              <a:buFontTx/>
              <a:buChar char="-"/>
            </a:pPr>
            <a:r>
              <a:rPr lang="tr-TR" dirty="0" smtClean="0"/>
              <a:t>Eğer </a:t>
            </a:r>
            <a:r>
              <a:rPr lang="tr-TR" dirty="0" err="1" smtClean="0"/>
              <a:t>gruit</a:t>
            </a:r>
            <a:r>
              <a:rPr lang="tr-TR" dirty="0" smtClean="0"/>
              <a:t> için başka bir </a:t>
            </a:r>
            <a:r>
              <a:rPr lang="tr-TR" dirty="0" err="1" smtClean="0"/>
              <a:t>val</a:t>
            </a:r>
            <a:r>
              <a:rPr lang="tr-TR" dirty="0" smtClean="0"/>
              <a:t> izlenecekse</a:t>
            </a:r>
            <a:r>
              <a:rPr lang="en-US" dirty="0" smtClean="0"/>
              <a:t>, </a:t>
            </a:r>
            <a:r>
              <a:rPr lang="tr-TR" dirty="0" smtClean="0"/>
              <a:t>o yeni ve farklı bir isimde olmalıdır.</a:t>
            </a:r>
            <a:endParaRPr lang="en-US" dirty="0" smtClean="0"/>
          </a:p>
          <a:p>
            <a:r>
              <a:rPr lang="en-US" dirty="0" smtClean="0"/>
              <a:t>F#</a:t>
            </a:r>
          </a:p>
          <a:p>
            <a:pPr lvl="1"/>
            <a:r>
              <a:rPr lang="en-US" dirty="0" err="1" smtClean="0"/>
              <a:t>F#’s</a:t>
            </a:r>
            <a:r>
              <a:rPr lang="en-US" dirty="0" smtClean="0"/>
              <a:t> </a:t>
            </a:r>
            <a:r>
              <a:rPr lang="tr-TR" dirty="0" smtClean="0"/>
              <a:t>yeni bir kapsam (</a:t>
            </a:r>
            <a:r>
              <a:rPr lang="tr-TR" dirty="0" err="1" smtClean="0"/>
              <a:t>scope</a:t>
            </a:r>
            <a:r>
              <a:rPr lang="tr-TR" dirty="0" smtClean="0"/>
              <a:t>) yaratmanın dışında ML ‘in </a:t>
            </a:r>
            <a:r>
              <a:rPr lang="en-US" b="1" dirty="0" err="1" smtClean="0">
                <a:latin typeface="Courier New" pitchFamily="49" charset="0"/>
                <a:cs typeface="Courier New" pitchFamily="49" charset="0"/>
              </a:rPr>
              <a:t>val</a:t>
            </a:r>
            <a:r>
              <a:rPr lang="en-US" dirty="0" smtClean="0">
                <a:latin typeface="Courier New" pitchFamily="49" charset="0"/>
                <a:cs typeface="Courier New" pitchFamily="49" charset="0"/>
              </a:rPr>
              <a:t> </a:t>
            </a:r>
            <a:r>
              <a:rPr lang="tr-TR" dirty="0" smtClean="0">
                <a:cs typeface="Courier New" pitchFamily="49" charset="0"/>
              </a:rPr>
              <a:t>ile aynıdır</a:t>
            </a:r>
            <a:r>
              <a:rPr lang="tr-TR" b="1" dirty="0" smtClean="0">
                <a:latin typeface="Courier New" pitchFamily="49" charset="0"/>
                <a:cs typeface="Courier New" pitchFamily="49" charset="0"/>
              </a:rPr>
              <a:t>.</a:t>
            </a:r>
            <a:endParaRPr lang="en-US" dirty="0" smtClean="0"/>
          </a:p>
          <a:p>
            <a:pPr lvl="1">
              <a:buFontTx/>
              <a:buChar char="-"/>
            </a:pPr>
            <a:endParaRPr lang="en-US" dirty="0" smtClean="0"/>
          </a:p>
        </p:txBody>
      </p:sp>
      <p:sp>
        <p:nvSpPr>
          <p:cNvPr id="34819" name="Title 2"/>
          <p:cNvSpPr>
            <a:spLocks noGrp="1"/>
          </p:cNvSpPr>
          <p:nvPr>
            <p:ph type="title"/>
          </p:nvPr>
        </p:nvSpPr>
        <p:spPr/>
        <p:txBody>
          <a:bodyPr>
            <a:normAutofit/>
          </a:bodyPr>
          <a:lstStyle/>
          <a:p>
            <a:r>
              <a:rPr lang="tr-TR" sz="3600" dirty="0" smtClean="0"/>
              <a:t>7.2.4. Fonksiyonel Dillerde Atama</a:t>
            </a:r>
            <a:endParaRPr lang="en-US" sz="3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smtClean="0"/>
              <a:t>7.2.5. Karışık Biçim Ataması</a:t>
            </a:r>
            <a:endParaRPr lang="en-US" sz="3600" dirty="0" smtClean="0"/>
          </a:p>
        </p:txBody>
      </p:sp>
      <p:sp>
        <p:nvSpPr>
          <p:cNvPr id="35845" name="Rectangle 3"/>
          <p:cNvSpPr>
            <a:spLocks noGrp="1" noChangeArrowheads="1"/>
          </p:cNvSpPr>
          <p:nvPr>
            <p:ph type="body" idx="1"/>
          </p:nvPr>
        </p:nvSpPr>
        <p:spPr>
          <a:xfrm>
            <a:off x="533400" y="1371600"/>
            <a:ext cx="7772400" cy="4800600"/>
          </a:xfrm>
        </p:spPr>
        <p:txBody>
          <a:bodyPr/>
          <a:lstStyle/>
          <a:p>
            <a:pPr eaLnBrk="1" hangingPunct="1"/>
            <a:r>
              <a:rPr lang="tr-TR" smtClean="0"/>
              <a:t>Atama ifadeleri karışık biçimde olabilir</a:t>
            </a:r>
            <a:endParaRPr lang="en-US" smtClean="0">
              <a:latin typeface="Courier New" pitchFamily="49" charset="0"/>
              <a:cs typeface="Courier New" pitchFamily="49" charset="0"/>
            </a:endParaRPr>
          </a:p>
          <a:p>
            <a:pPr eaLnBrk="1" hangingPunct="1"/>
            <a:r>
              <a:rPr lang="en-US" smtClean="0"/>
              <a:t>Fortran, C, Perl, </a:t>
            </a:r>
            <a:r>
              <a:rPr lang="tr-TR" smtClean="0"/>
              <a:t>ve</a:t>
            </a:r>
            <a:r>
              <a:rPr lang="en-US" smtClean="0"/>
              <a:t> C++</a:t>
            </a:r>
            <a:r>
              <a:rPr lang="tr-TR" smtClean="0"/>
              <a:t>’ta </a:t>
            </a:r>
            <a:r>
              <a:rPr lang="en-US" smtClean="0"/>
              <a:t>,</a:t>
            </a:r>
            <a:r>
              <a:rPr lang="tr-TR" smtClean="0"/>
              <a:t>her tip sayısal değer her tip sayısal değişkene atanabilir</a:t>
            </a:r>
            <a:endParaRPr lang="en-US" smtClean="0"/>
          </a:p>
          <a:p>
            <a:pPr eaLnBrk="1" hangingPunct="1"/>
            <a:r>
              <a:rPr lang="en-US" smtClean="0"/>
              <a:t>Java </a:t>
            </a:r>
            <a:r>
              <a:rPr lang="tr-TR" smtClean="0"/>
              <a:t>ve </a:t>
            </a:r>
            <a:r>
              <a:rPr lang="en-US" smtClean="0"/>
              <a:t>C#</a:t>
            </a:r>
            <a:r>
              <a:rPr lang="tr-TR" smtClean="0"/>
              <a:t>’ta</a:t>
            </a:r>
            <a:r>
              <a:rPr lang="en-US" smtClean="0"/>
              <a:t>, </a:t>
            </a:r>
            <a:r>
              <a:rPr lang="tr-TR" smtClean="0"/>
              <a:t>sadece genişletici atama zorlaması yapılır</a:t>
            </a:r>
            <a:endParaRPr lang="en-US" smtClean="0"/>
          </a:p>
          <a:p>
            <a:pPr eaLnBrk="1" hangingPunct="1"/>
            <a:r>
              <a:rPr lang="en-US" smtClean="0"/>
              <a:t>Ada</a:t>
            </a:r>
            <a:r>
              <a:rPr lang="tr-TR" smtClean="0"/>
              <a:t>’da</a:t>
            </a:r>
            <a:r>
              <a:rPr lang="en-US" smtClean="0"/>
              <a:t>, </a:t>
            </a:r>
            <a:r>
              <a:rPr lang="tr-TR" smtClean="0"/>
              <a:t>atama zorlaması yoktur.</a:t>
            </a: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 Seçim Yapıları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Bir seçim deyimi</a:t>
            </a:r>
            <a:r>
              <a:rPr lang="tr-TR" sz="2400" dirty="0" smtClean="0"/>
              <a:t>, aşağıdaki şekilde </a:t>
            </a:r>
            <a:r>
              <a:rPr lang="tr-TR" sz="2400" dirty="0"/>
              <a:t>gösterildiği gibi tekli, ikili veya çoklu akış yolları arasında seçim yapılmasını sağlar.</a:t>
            </a:r>
            <a:endParaRPr lang="tr-TR" sz="3200" dirty="0" smtClean="0"/>
          </a:p>
        </p:txBody>
      </p:sp>
      <p:pic>
        <p:nvPicPr>
          <p:cNvPr id="11266" name="Picture 2"/>
          <p:cNvPicPr>
            <a:picLocks noChangeAspect="1" noChangeArrowheads="1"/>
          </p:cNvPicPr>
          <p:nvPr/>
        </p:nvPicPr>
        <p:blipFill>
          <a:blip r:embed="rId2">
            <a:clrChange>
              <a:clrFrom>
                <a:srgbClr val="E7E2C2"/>
              </a:clrFrom>
              <a:clrTo>
                <a:srgbClr val="E7E2C2">
                  <a:alpha val="0"/>
                </a:srgbClr>
              </a:clrTo>
            </a:clrChange>
            <a:extLst>
              <a:ext uri="{28A0092B-C50C-407E-A947-70E740481C1C}">
                <a14:useLocalDpi xmlns="" xmlns:a14="http://schemas.microsoft.com/office/drawing/2010/main" val="0"/>
              </a:ext>
            </a:extLst>
          </a:blip>
          <a:srcRect/>
          <a:stretch>
            <a:fillRect/>
          </a:stretch>
        </p:blipFill>
        <p:spPr bwMode="auto">
          <a:xfrm>
            <a:off x="2673846" y="2780928"/>
            <a:ext cx="2762250" cy="3733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 xmlns:p14="http://schemas.microsoft.com/office/powerpoint/2010/main" val="2722602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a:xfrm>
            <a:off x="3032820" y="1600200"/>
            <a:ext cx="6075684" cy="4495800"/>
          </a:xfrm>
        </p:spPr>
        <p:txBody>
          <a:bodyPr>
            <a:normAutofit fontScale="70000" lnSpcReduction="20000"/>
          </a:bodyPr>
          <a:lstStyle/>
          <a:p>
            <a:r>
              <a:rPr lang="tr-TR" dirty="0"/>
              <a:t>Birinci bölümde incelenen yazılım yaşam döngüsünün en uzun süren ve en çok kaynak gerektiren aşamasının bakım aşaması olduğu, günümüzde yazılım mühendisliği çevrelerinin üzerinde anlaştığı bir noktadır. </a:t>
            </a:r>
            <a:endParaRPr lang="tr-TR" dirty="0" smtClean="0"/>
          </a:p>
          <a:p>
            <a:endParaRPr lang="tr-TR" dirty="0"/>
          </a:p>
          <a:p>
            <a:r>
              <a:rPr lang="tr-TR" dirty="0" smtClean="0"/>
              <a:t>Bu </a:t>
            </a:r>
            <a:r>
              <a:rPr lang="tr-TR" dirty="0"/>
              <a:t>nedenle, yazılımların bakım aşamasının kolaylaştırılması için anlaşılması kolay programlama dili yapılarının tasarımının önemi, geçmişe oranla daha da artmıştır. </a:t>
            </a:r>
            <a:endParaRPr lang="tr-TR" dirty="0" smtClean="0"/>
          </a:p>
          <a:p>
            <a:endParaRPr lang="tr-TR" dirty="0" smtClean="0"/>
          </a:p>
          <a:p>
            <a:r>
              <a:rPr lang="tr-TR" dirty="0" smtClean="0"/>
              <a:t>Yapısal programlama, program tasarımı ve yazılmasını kurallara bağlayan ve disiplin altına alan bir yaklaşımdır </a:t>
            </a:r>
            <a:r>
              <a:rPr lang="tr-TR" dirty="0"/>
              <a:t/>
            </a:r>
            <a:br>
              <a:rPr lang="tr-TR" dirty="0"/>
            </a:br>
            <a:endParaRPr lang="tr-TR" dirty="0"/>
          </a:p>
          <a:p>
            <a:endParaRPr lang="tr-TR" dirty="0"/>
          </a:p>
        </p:txBody>
      </p:sp>
      <p:pic>
        <p:nvPicPr>
          <p:cNvPr id="2050" name="Picture 2"/>
          <p:cNvPicPr>
            <a:picLocks noChangeAspect="1" noChangeArrowheads="1"/>
          </p:cNvPicPr>
          <p:nvPr/>
        </p:nvPicPr>
        <p:blipFill>
          <a:blip r:embed="rId2">
            <a:clrChange>
              <a:clrFrom>
                <a:srgbClr val="DFEDF4"/>
              </a:clrFrom>
              <a:clrTo>
                <a:srgbClr val="DFEDF4">
                  <a:alpha val="0"/>
                </a:srgbClr>
              </a:clrTo>
            </a:clrChange>
            <a:extLst>
              <a:ext uri="{28A0092B-C50C-407E-A947-70E740481C1C}">
                <a14:useLocalDpi xmlns="" xmlns:a14="http://schemas.microsoft.com/office/drawing/2010/main" val="0"/>
              </a:ext>
            </a:extLst>
          </a:blip>
          <a:srcRect/>
          <a:stretch>
            <a:fillRect/>
          </a:stretch>
        </p:blipFill>
        <p:spPr bwMode="auto">
          <a:xfrm>
            <a:off x="179512" y="1670239"/>
            <a:ext cx="2781300" cy="3571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extLst>
      <p:ext uri="{BB962C8B-B14F-4D97-AF65-F5344CB8AC3E}">
        <p14:creationId xmlns="" xmlns:p14="http://schemas.microsoft.com/office/powerpoint/2010/main" val="4044531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7.2.2.1. İkili ve Tekli Seçim Deyimleri</a:t>
            </a:r>
          </a:p>
        </p:txBody>
      </p:sp>
      <p:sp>
        <p:nvSpPr>
          <p:cNvPr id="6" name="İçerik Yer Tutucusu 5"/>
          <p:cNvSpPr>
            <a:spLocks noGrp="1"/>
          </p:cNvSpPr>
          <p:nvPr>
            <p:ph sz="quarter" idx="1"/>
          </p:nvPr>
        </p:nvSpPr>
        <p:spPr>
          <a:xfrm>
            <a:off x="4211960" y="1600200"/>
            <a:ext cx="4824536" cy="5257800"/>
          </a:xfrm>
        </p:spPr>
        <p:txBody>
          <a:bodyPr>
            <a:normAutofit fontScale="55000" lnSpcReduction="20000"/>
          </a:bodyPr>
          <a:lstStyle/>
          <a:p>
            <a:r>
              <a:rPr lang="tr-TR" sz="4000" b="1" dirty="0" smtClean="0"/>
              <a:t>İkili Seçim </a:t>
            </a:r>
            <a:r>
              <a:rPr lang="tr-TR" sz="4000" b="1" dirty="0"/>
              <a:t>Deyimi:</a:t>
            </a:r>
            <a:endParaRPr lang="tr-TR" sz="4000" dirty="0"/>
          </a:p>
          <a:p>
            <a:endParaRPr lang="tr-TR" sz="4000" dirty="0" smtClean="0"/>
          </a:p>
          <a:p>
            <a:r>
              <a:rPr lang="tr-TR" sz="4000" dirty="0" smtClean="0"/>
              <a:t>İki-yollu </a:t>
            </a:r>
            <a:r>
              <a:rPr lang="tr-TR" sz="4000" dirty="0"/>
              <a:t>seçim deyiminin sözdizimi çeşitli programlama dillerinde değişmekle birlikte, genel yapısı </a:t>
            </a:r>
            <a:r>
              <a:rPr lang="tr-TR" sz="4000" dirty="0" smtClean="0"/>
              <a:t>yandaki şekilde </a:t>
            </a:r>
            <a:r>
              <a:rPr lang="tr-TR" sz="4000" dirty="0"/>
              <a:t>görülmektedir</a:t>
            </a:r>
            <a:r>
              <a:rPr lang="tr-TR" sz="4000" dirty="0" smtClean="0"/>
              <a:t>.</a:t>
            </a:r>
          </a:p>
          <a:p>
            <a:r>
              <a:rPr lang="tr-TR" sz="4000" dirty="0" smtClean="0"/>
              <a:t>Bu </a:t>
            </a:r>
            <a:r>
              <a:rPr lang="tr-TR" sz="4000" dirty="0"/>
              <a:t>yapının anlamı, koşul </a:t>
            </a:r>
            <a:r>
              <a:rPr lang="tr-TR" sz="4000" dirty="0" smtClean="0"/>
              <a:t>ifadesinin </a:t>
            </a:r>
            <a:r>
              <a:rPr lang="tr-TR" sz="4000" b="1" i="1" dirty="0" smtClean="0"/>
              <a:t>doğru</a:t>
            </a:r>
            <a:r>
              <a:rPr lang="tr-TR" sz="4000" b="1" dirty="0"/>
              <a:t> </a:t>
            </a:r>
            <a:r>
              <a:rPr lang="tr-TR" sz="4000" dirty="0"/>
              <a:t>sonucunu alması </a:t>
            </a:r>
            <a:r>
              <a:rPr lang="tr-TR" sz="4000" dirty="0" smtClean="0"/>
              <a:t>durumunda </a:t>
            </a:r>
            <a:r>
              <a:rPr lang="tr-TR" sz="4000" b="1" i="1" dirty="0" smtClean="0"/>
              <a:t>deyim_1</a:t>
            </a:r>
            <a:r>
              <a:rPr lang="tr-TR" sz="4000" i="1" dirty="0"/>
              <a:t>'</a:t>
            </a:r>
            <a:r>
              <a:rPr lang="tr-TR" sz="4000" dirty="0"/>
              <a:t> in, koşul </a:t>
            </a:r>
            <a:r>
              <a:rPr lang="tr-TR" sz="4000" dirty="0" smtClean="0"/>
              <a:t>ifadesinin </a:t>
            </a:r>
            <a:r>
              <a:rPr lang="tr-TR" sz="4000" b="1" i="1" dirty="0" smtClean="0"/>
              <a:t>yanlış</a:t>
            </a:r>
            <a:r>
              <a:rPr lang="tr-TR" sz="4000" i="1" dirty="0" smtClean="0"/>
              <a:t> </a:t>
            </a:r>
            <a:r>
              <a:rPr lang="tr-TR" sz="4000" dirty="0" smtClean="0"/>
              <a:t>sonucunu </a:t>
            </a:r>
            <a:r>
              <a:rPr lang="tr-TR" sz="4000" dirty="0"/>
              <a:t>alması durumunda </a:t>
            </a:r>
            <a:r>
              <a:rPr lang="tr-TR" sz="4000" dirty="0" smtClean="0"/>
              <a:t>ise </a:t>
            </a:r>
            <a:r>
              <a:rPr lang="tr-TR" sz="4000" b="1" i="1" dirty="0" smtClean="0"/>
              <a:t>deyim_2</a:t>
            </a:r>
            <a:r>
              <a:rPr lang="tr-TR" sz="4000" dirty="0"/>
              <a:t>' </a:t>
            </a:r>
            <a:r>
              <a:rPr lang="tr-TR" sz="4000" dirty="0" err="1"/>
              <a:t>nin</a:t>
            </a:r>
            <a:r>
              <a:rPr lang="tr-TR" sz="4000" dirty="0"/>
              <a:t> çalıştırılmasıdır. </a:t>
            </a:r>
            <a:endParaRPr lang="tr-TR" sz="4000" dirty="0" smtClean="0"/>
          </a:p>
          <a:p>
            <a:r>
              <a:rPr lang="tr-TR" sz="4000" dirty="0" smtClean="0"/>
              <a:t>Tasarımla ilgili hususlar:</a:t>
            </a:r>
          </a:p>
          <a:p>
            <a:pPr lvl="1">
              <a:buNone/>
            </a:pPr>
            <a:r>
              <a:rPr lang="tr-TR" sz="3300" dirty="0" smtClean="0"/>
              <a:t>1. Kontrol ifadesinin şekli ve tipi ne olacak?</a:t>
            </a:r>
          </a:p>
          <a:p>
            <a:pPr lvl="1">
              <a:buNone/>
            </a:pPr>
            <a:r>
              <a:rPr lang="tr-TR" sz="3300" dirty="0" smtClean="0"/>
              <a:t>2. “</a:t>
            </a:r>
            <a:r>
              <a:rPr lang="tr-TR" sz="3300" b="1" dirty="0" err="1" smtClean="0">
                <a:latin typeface="Courier New" pitchFamily="49" charset="0"/>
                <a:cs typeface="Courier New" pitchFamily="49" charset="0"/>
              </a:rPr>
              <a:t>then</a:t>
            </a:r>
            <a:r>
              <a:rPr lang="tr-TR" sz="3300" b="1" dirty="0" smtClean="0"/>
              <a:t>” </a:t>
            </a:r>
            <a:r>
              <a:rPr lang="tr-TR" sz="3300" dirty="0" smtClean="0"/>
              <a:t>ve</a:t>
            </a:r>
            <a:r>
              <a:rPr lang="tr-TR" sz="3300" b="1" dirty="0" smtClean="0"/>
              <a:t> “</a:t>
            </a:r>
            <a:r>
              <a:rPr lang="tr-TR" sz="3300" b="1" dirty="0" smtClean="0">
                <a:latin typeface="Courier New" pitchFamily="49" charset="0"/>
                <a:cs typeface="Courier New" pitchFamily="49" charset="0"/>
              </a:rPr>
              <a:t>else</a:t>
            </a:r>
            <a:r>
              <a:rPr lang="tr-TR" sz="3300" b="1" dirty="0" smtClean="0"/>
              <a:t>” </a:t>
            </a:r>
            <a:r>
              <a:rPr lang="tr-TR" sz="3300" dirty="0" smtClean="0"/>
              <a:t>terimleri nasıl </a:t>
            </a:r>
          </a:p>
          <a:p>
            <a:pPr lvl="1">
              <a:buNone/>
            </a:pPr>
            <a:r>
              <a:rPr lang="tr-TR" sz="3300" dirty="0" smtClean="0"/>
              <a:t>belirlenecek?</a:t>
            </a:r>
          </a:p>
          <a:p>
            <a:pPr lvl="1">
              <a:buNone/>
            </a:pPr>
            <a:r>
              <a:rPr lang="tr-TR" sz="3300" dirty="0" smtClean="0"/>
              <a:t>3. İç içe geçmiş seçicilerin anlamları nasıl </a:t>
            </a:r>
          </a:p>
          <a:p>
            <a:pPr lvl="1">
              <a:buNone/>
            </a:pPr>
            <a:r>
              <a:rPr lang="tr-TR" sz="3300" dirty="0" smtClean="0"/>
              <a:t>belirlenecek?</a:t>
            </a:r>
            <a:r>
              <a:rPr lang="tr-TR" dirty="0"/>
              <a:t/>
            </a:r>
            <a:br>
              <a:rPr lang="tr-TR" dirty="0"/>
            </a:br>
            <a:endParaRPr lang="tr-TR" dirty="0"/>
          </a:p>
        </p:txBody>
      </p:sp>
      <p:pic>
        <p:nvPicPr>
          <p:cNvPr id="1026" name="Picture 2"/>
          <p:cNvPicPr>
            <a:picLocks noChangeAspect="1" noChangeArrowheads="1"/>
          </p:cNvPicPr>
          <p:nvPr/>
        </p:nvPicPr>
        <p:blipFill>
          <a:blip r:embed="rId2">
            <a:clrChange>
              <a:clrFrom>
                <a:srgbClr val="D9EFFF"/>
              </a:clrFrom>
              <a:clrTo>
                <a:srgbClr val="D9EFFF">
                  <a:alpha val="0"/>
                </a:srgbClr>
              </a:clrTo>
            </a:clrChange>
            <a:extLst>
              <a:ext uri="{28A0092B-C50C-407E-A947-70E740481C1C}">
                <a14:useLocalDpi xmlns="" xmlns:a14="http://schemas.microsoft.com/office/drawing/2010/main" val="0"/>
              </a:ext>
            </a:extLst>
          </a:blip>
          <a:srcRect/>
          <a:stretch>
            <a:fillRect/>
          </a:stretch>
        </p:blipFill>
        <p:spPr bwMode="auto">
          <a:xfrm>
            <a:off x="107504" y="1556792"/>
            <a:ext cx="3924300" cy="40386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extLst>
      <p:ext uri="{BB962C8B-B14F-4D97-AF65-F5344CB8AC3E}">
        <p14:creationId xmlns="" xmlns:p14="http://schemas.microsoft.com/office/powerpoint/2010/main" val="3866667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7.2.2.1. İkili ve Tekli Seçim Deyimleri</a:t>
            </a:r>
          </a:p>
        </p:txBody>
      </p:sp>
      <p:sp>
        <p:nvSpPr>
          <p:cNvPr id="6" name="İçerik Yer Tutucusu 5"/>
          <p:cNvSpPr>
            <a:spLocks noGrp="1"/>
          </p:cNvSpPr>
          <p:nvPr>
            <p:ph sz="quarter" idx="1"/>
          </p:nvPr>
        </p:nvSpPr>
        <p:spPr>
          <a:xfrm>
            <a:off x="4139952" y="1600200"/>
            <a:ext cx="4896544" cy="4495800"/>
          </a:xfrm>
        </p:spPr>
        <p:txBody>
          <a:bodyPr>
            <a:normAutofit/>
          </a:bodyPr>
          <a:lstStyle/>
          <a:p>
            <a:r>
              <a:rPr lang="tr-TR" b="1" dirty="0" smtClean="0"/>
              <a:t>Tekli </a:t>
            </a:r>
            <a:r>
              <a:rPr lang="tr-TR" b="1" dirty="0"/>
              <a:t>Seçim Deyimi:</a:t>
            </a:r>
            <a:endParaRPr lang="tr-TR" dirty="0"/>
          </a:p>
          <a:p>
            <a:r>
              <a:rPr lang="tr-TR" dirty="0"/>
              <a:t>Tekli seçim deyiminde sadece bir </a:t>
            </a:r>
            <a:r>
              <a:rPr lang="tr-TR" b="1" i="1" dirty="0" err="1"/>
              <a:t>if</a:t>
            </a:r>
            <a:r>
              <a:rPr lang="tr-TR" b="1" i="1" dirty="0"/>
              <a:t> </a:t>
            </a:r>
            <a:r>
              <a:rPr lang="tr-TR" dirty="0"/>
              <a:t>deyimi ve koşul doğru olduğunda işlenecek deyim ya da deyimler yer alır.</a:t>
            </a:r>
          </a:p>
          <a:p>
            <a:endParaRPr lang="tr-TR" dirty="0"/>
          </a:p>
        </p:txBody>
      </p:sp>
      <p:pic>
        <p:nvPicPr>
          <p:cNvPr id="2050" name="Picture 2"/>
          <p:cNvPicPr>
            <a:picLocks noChangeAspect="1" noChangeArrowheads="1"/>
          </p:cNvPicPr>
          <p:nvPr/>
        </p:nvPicPr>
        <p:blipFill>
          <a:blip r:embed="rId2">
            <a:clrChange>
              <a:clrFrom>
                <a:srgbClr val="C5E4EF"/>
              </a:clrFrom>
              <a:clrTo>
                <a:srgbClr val="C5E4EF">
                  <a:alpha val="0"/>
                </a:srgbClr>
              </a:clrTo>
            </a:clrChange>
            <a:extLst>
              <a:ext uri="{28A0092B-C50C-407E-A947-70E740481C1C}">
                <a14:useLocalDpi xmlns="" xmlns:a14="http://schemas.microsoft.com/office/drawing/2010/main" val="0"/>
              </a:ext>
            </a:extLst>
          </a:blip>
          <a:srcRect/>
          <a:stretch>
            <a:fillRect/>
          </a:stretch>
        </p:blipFill>
        <p:spPr bwMode="auto">
          <a:xfrm>
            <a:off x="115994" y="1538320"/>
            <a:ext cx="3813064" cy="403382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extLst>
      <p:ext uri="{BB962C8B-B14F-4D97-AF65-F5344CB8AC3E}">
        <p14:creationId xmlns="" xmlns:p14="http://schemas.microsoft.com/office/powerpoint/2010/main" val="1580587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7.2.2.1.1. Yuvalanmış </a:t>
            </a:r>
            <a:r>
              <a:rPr lang="tr-TR" i="1" dirty="0" err="1"/>
              <a:t>if</a:t>
            </a:r>
            <a:r>
              <a:rPr lang="tr-TR" dirty="0"/>
              <a:t> Deyimi</a:t>
            </a:r>
          </a:p>
        </p:txBody>
      </p:sp>
      <p:sp>
        <p:nvSpPr>
          <p:cNvPr id="6" name="İçerik Yer Tutucusu 5"/>
          <p:cNvSpPr>
            <a:spLocks noGrp="1"/>
          </p:cNvSpPr>
          <p:nvPr>
            <p:ph sz="quarter" idx="1"/>
          </p:nvPr>
        </p:nvSpPr>
        <p:spPr>
          <a:xfrm>
            <a:off x="2915816" y="1600200"/>
            <a:ext cx="6120680" cy="4495800"/>
          </a:xfrm>
        </p:spPr>
        <p:txBody>
          <a:bodyPr>
            <a:normAutofit fontScale="85000" lnSpcReduction="10000"/>
          </a:bodyPr>
          <a:lstStyle/>
          <a:p>
            <a:r>
              <a:rPr lang="tr-TR" dirty="0"/>
              <a:t>İki-yollu seçim deyimleri </a:t>
            </a:r>
            <a:r>
              <a:rPr lang="tr-TR" dirty="0" smtClean="0"/>
              <a:t>iç içe yuvalandığında</a:t>
            </a:r>
            <a:r>
              <a:rPr lang="tr-TR" dirty="0"/>
              <a:t>,</a:t>
            </a:r>
            <a:r>
              <a:rPr lang="tr-TR" i="1" dirty="0"/>
              <a:t> else</a:t>
            </a:r>
            <a:r>
              <a:rPr lang="tr-TR" dirty="0"/>
              <a:t> deyiminin </a:t>
            </a:r>
            <a:r>
              <a:rPr lang="tr-TR" dirty="0" smtClean="0"/>
              <a:t>hangi </a:t>
            </a:r>
            <a:r>
              <a:rPr lang="tr-TR" i="1" dirty="0" err="1" smtClean="0"/>
              <a:t>if</a:t>
            </a:r>
            <a:r>
              <a:rPr lang="tr-TR" i="1" dirty="0" smtClean="0"/>
              <a:t> </a:t>
            </a:r>
            <a:r>
              <a:rPr lang="tr-TR" dirty="0" smtClean="0"/>
              <a:t>deyimine </a:t>
            </a:r>
            <a:r>
              <a:rPr lang="tr-TR" dirty="0"/>
              <a:t>ilişkin olduğunun belirlenmesi güçleşir ve </a:t>
            </a:r>
            <a:r>
              <a:rPr lang="tr-TR" i="1" dirty="0"/>
              <a:t>sallanan-else (</a:t>
            </a:r>
            <a:r>
              <a:rPr lang="tr-TR" i="1" dirty="0" err="1"/>
              <a:t>dangling</a:t>
            </a:r>
            <a:r>
              <a:rPr lang="tr-TR" i="1" dirty="0"/>
              <a:t> else</a:t>
            </a:r>
            <a:r>
              <a:rPr lang="tr-TR" i="1" dirty="0" smtClean="0"/>
              <a:t>) </a:t>
            </a:r>
            <a:r>
              <a:rPr lang="tr-TR" dirty="0" smtClean="0"/>
              <a:t>problemi </a:t>
            </a:r>
            <a:r>
              <a:rPr lang="tr-TR" dirty="0"/>
              <a:t>oluşabilir. </a:t>
            </a:r>
            <a:br>
              <a:rPr lang="tr-TR" dirty="0"/>
            </a:br>
            <a:endParaRPr lang="tr-TR" dirty="0"/>
          </a:p>
          <a:p>
            <a:r>
              <a:rPr lang="tr-TR" dirty="0"/>
              <a:t>Örneğin yandaki şekilde görülen yapıda, </a:t>
            </a:r>
            <a:r>
              <a:rPr lang="tr-TR" i="1" dirty="0"/>
              <a:t>else</a:t>
            </a:r>
            <a:r>
              <a:rPr lang="tr-TR" dirty="0"/>
              <a:t> deyiminin hangi </a:t>
            </a:r>
            <a:r>
              <a:rPr lang="tr-TR" i="1" dirty="0" err="1"/>
              <a:t>if</a:t>
            </a:r>
            <a:r>
              <a:rPr lang="tr-TR" dirty="0"/>
              <a:t> deyimine ilişkin olduğu belirli değildir. Bunu belirlemek için dile ilişkin anlam kuralları tanımlanmalıdır.</a:t>
            </a:r>
          </a:p>
          <a:p>
            <a:endParaRPr lang="tr-TR" dirty="0"/>
          </a:p>
        </p:txBody>
      </p:sp>
      <p:pic>
        <p:nvPicPr>
          <p:cNvPr id="133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16607" y="1965573"/>
            <a:ext cx="2943225" cy="1895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 xmlns:p14="http://schemas.microsoft.com/office/powerpoint/2010/main" val="1019956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7.2.2.1.1. Yuvalanmış </a:t>
            </a:r>
            <a:r>
              <a:rPr lang="tr-TR" i="1" dirty="0" err="1"/>
              <a:t>if</a:t>
            </a:r>
            <a:r>
              <a:rPr lang="tr-TR" dirty="0"/>
              <a:t> Deyimi</a:t>
            </a:r>
          </a:p>
        </p:txBody>
      </p:sp>
      <p:sp>
        <p:nvSpPr>
          <p:cNvPr id="6" name="İçerik Yer Tutucusu 5"/>
          <p:cNvSpPr>
            <a:spLocks noGrp="1"/>
          </p:cNvSpPr>
          <p:nvPr>
            <p:ph sz="quarter" idx="1"/>
          </p:nvPr>
        </p:nvSpPr>
        <p:spPr>
          <a:xfrm>
            <a:off x="2915816" y="1600200"/>
            <a:ext cx="6120680" cy="4495800"/>
          </a:xfrm>
        </p:spPr>
        <p:txBody>
          <a:bodyPr>
            <a:normAutofit fontScale="77500" lnSpcReduction="20000"/>
          </a:bodyPr>
          <a:lstStyle/>
          <a:p>
            <a:r>
              <a:rPr lang="tr-TR" b="1" dirty="0"/>
              <a:t>Birleşik Deyimler</a:t>
            </a:r>
            <a:r>
              <a:rPr lang="tr-TR" b="1" dirty="0" smtClean="0"/>
              <a:t>:</a:t>
            </a:r>
          </a:p>
          <a:p>
            <a:endParaRPr lang="tr-TR" sz="2700" dirty="0" smtClean="0"/>
          </a:p>
          <a:p>
            <a:r>
              <a:rPr lang="tr-TR" sz="2700" dirty="0" smtClean="0"/>
              <a:t>Programlama dillerinin (JAVA) </a:t>
            </a:r>
            <a:r>
              <a:rPr lang="tr-TR" sz="2700" dirty="0"/>
              <a:t>durağan anlam kuralları, her </a:t>
            </a:r>
            <a:r>
              <a:rPr lang="tr-TR" sz="2700" b="1" i="1" dirty="0"/>
              <a:t>else</a:t>
            </a:r>
            <a:r>
              <a:rPr lang="tr-TR" sz="2700" i="1" dirty="0"/>
              <a:t> </a:t>
            </a:r>
            <a:r>
              <a:rPr lang="tr-TR" sz="2700" dirty="0"/>
              <a:t>deyiminin kendisine en yakın </a:t>
            </a:r>
            <a:r>
              <a:rPr lang="tr-TR" sz="2700" dirty="0" smtClean="0"/>
              <a:t>eşleşmemiş </a:t>
            </a:r>
            <a:r>
              <a:rPr lang="tr-TR" sz="2700" b="1" i="1" dirty="0" err="1" smtClean="0"/>
              <a:t>then</a:t>
            </a:r>
            <a:r>
              <a:rPr lang="tr-TR" sz="2700" dirty="0"/>
              <a:t> deyimi ile eşleştirilmesini gerektirir. </a:t>
            </a:r>
            <a:endParaRPr lang="tr-TR" sz="2700" dirty="0" smtClean="0"/>
          </a:p>
          <a:p>
            <a:endParaRPr lang="tr-TR" sz="2700" dirty="0" smtClean="0"/>
          </a:p>
          <a:p>
            <a:r>
              <a:rPr lang="tr-TR" sz="2700" dirty="0" smtClean="0"/>
              <a:t>Ancak </a:t>
            </a:r>
            <a:r>
              <a:rPr lang="tr-TR" sz="2700" dirty="0"/>
              <a:t>yuvalanmış </a:t>
            </a:r>
            <a:r>
              <a:rPr lang="tr-TR" sz="2700" b="1" i="1" dirty="0" err="1"/>
              <a:t>if</a:t>
            </a:r>
            <a:r>
              <a:rPr lang="tr-TR" sz="2700" dirty="0"/>
              <a:t> deyimleriyle ilgili sorunun çözümü için ikinci</a:t>
            </a:r>
            <a:r>
              <a:rPr lang="tr-TR" sz="2700" i="1" dirty="0"/>
              <a:t> </a:t>
            </a:r>
            <a:r>
              <a:rPr lang="tr-TR" sz="2700" b="1" i="1" dirty="0" err="1"/>
              <a:t>if-then</a:t>
            </a:r>
            <a:r>
              <a:rPr lang="tr-TR" sz="2700" dirty="0"/>
              <a:t> yapısı birleşik deyim yapılmalıdır</a:t>
            </a:r>
            <a:r>
              <a:rPr lang="tr-TR" sz="2700" dirty="0" smtClean="0"/>
              <a:t>.</a:t>
            </a:r>
          </a:p>
          <a:p>
            <a:endParaRPr lang="tr-TR" sz="2700" dirty="0"/>
          </a:p>
          <a:p>
            <a:r>
              <a:rPr lang="tr-TR" sz="2700" dirty="0"/>
              <a:t>Birleşik deyimler, bir dizi deyimin tek bir deyime soyutlanmasını sağlarlar. Bu amaçla </a:t>
            </a:r>
            <a:r>
              <a:rPr lang="tr-TR" sz="2700" dirty="0" err="1"/>
              <a:t>Pascal'da</a:t>
            </a:r>
            <a:r>
              <a:rPr lang="tr-TR" sz="2700" dirty="0"/>
              <a:t> </a:t>
            </a:r>
            <a:r>
              <a:rPr lang="tr-TR" sz="2700" b="1" i="1" dirty="0" err="1"/>
              <a:t>begin</a:t>
            </a:r>
            <a:r>
              <a:rPr lang="tr-TR" sz="2700" i="1" dirty="0"/>
              <a:t> </a:t>
            </a:r>
            <a:r>
              <a:rPr lang="tr-TR" sz="2700" b="1" i="1" dirty="0"/>
              <a:t>... </a:t>
            </a:r>
            <a:r>
              <a:rPr lang="tr-TR" sz="2700" b="1" i="1" dirty="0" err="1"/>
              <a:t>end</a:t>
            </a:r>
            <a:r>
              <a:rPr lang="tr-TR" sz="2700" dirty="0"/>
              <a:t> yapısı, </a:t>
            </a:r>
            <a:r>
              <a:rPr lang="tr-TR" sz="2700" dirty="0" smtClean="0"/>
              <a:t>C, C++, C‘</a:t>
            </a:r>
            <a:r>
              <a:rPr lang="tr-TR" sz="2700" dirty="0" err="1" smtClean="0"/>
              <a:t>dâ</a:t>
            </a:r>
            <a:r>
              <a:rPr lang="tr-TR" sz="2700" dirty="0" smtClean="0"/>
              <a:t> </a:t>
            </a:r>
            <a:r>
              <a:rPr lang="tr-TR" sz="2700" dirty="0"/>
              <a:t>ise </a:t>
            </a:r>
            <a:r>
              <a:rPr lang="tr-TR" sz="2700" b="1" i="1" dirty="0"/>
              <a:t>{ … }</a:t>
            </a:r>
            <a:r>
              <a:rPr lang="tr-TR" sz="2700" dirty="0"/>
              <a:t> yapısı kullanılmaktadır.</a:t>
            </a:r>
          </a:p>
          <a:p>
            <a:endParaRPr lang="tr-TR" dirty="0"/>
          </a:p>
        </p:txBody>
      </p:sp>
      <p:pic>
        <p:nvPicPr>
          <p:cNvPr id="1433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952" y="3640807"/>
            <a:ext cx="2924175" cy="187642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extLst>
      <p:ext uri="{BB962C8B-B14F-4D97-AF65-F5344CB8AC3E}">
        <p14:creationId xmlns="" xmlns:p14="http://schemas.microsoft.com/office/powerpoint/2010/main" val="104406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7.2.2.1.2. </a:t>
            </a:r>
            <a:r>
              <a:rPr lang="tr-TR" sz="3200" i="1" dirty="0" err="1"/>
              <a:t>If</a:t>
            </a:r>
            <a:r>
              <a:rPr lang="tr-TR" sz="3200" dirty="0"/>
              <a:t> Deyimlerinin Sonunun Belirtilmesi</a:t>
            </a:r>
          </a:p>
        </p:txBody>
      </p:sp>
      <p:sp>
        <p:nvSpPr>
          <p:cNvPr id="6" name="İçerik Yer Tutucusu 5"/>
          <p:cNvSpPr>
            <a:spLocks noGrp="1"/>
          </p:cNvSpPr>
          <p:nvPr>
            <p:ph sz="quarter" idx="1"/>
          </p:nvPr>
        </p:nvSpPr>
        <p:spPr>
          <a:xfrm>
            <a:off x="2555776" y="1571612"/>
            <a:ext cx="6552728" cy="5286388"/>
          </a:xfrm>
        </p:spPr>
        <p:txBody>
          <a:bodyPr>
            <a:normAutofit fontScale="70000" lnSpcReduction="20000"/>
          </a:bodyPr>
          <a:lstStyle/>
          <a:p>
            <a:r>
              <a:rPr lang="tr-TR" dirty="0"/>
              <a:t>C ve </a:t>
            </a:r>
            <a:r>
              <a:rPr lang="tr-TR" dirty="0" err="1"/>
              <a:t>Pascal'da</a:t>
            </a:r>
            <a:r>
              <a:rPr lang="tr-TR" i="1" dirty="0"/>
              <a:t> </a:t>
            </a:r>
            <a:r>
              <a:rPr lang="tr-TR" i="1" dirty="0" err="1"/>
              <a:t>if</a:t>
            </a:r>
            <a:r>
              <a:rPr lang="tr-TR" i="1" dirty="0"/>
              <a:t> </a:t>
            </a:r>
            <a:r>
              <a:rPr lang="tr-TR" dirty="0"/>
              <a:t>deyimi sözdizimi,</a:t>
            </a:r>
            <a:r>
              <a:rPr lang="tr-TR" i="1" dirty="0"/>
              <a:t> </a:t>
            </a:r>
            <a:r>
              <a:rPr lang="tr-TR" i="1" dirty="0" err="1"/>
              <a:t>then</a:t>
            </a:r>
            <a:r>
              <a:rPr lang="tr-TR" i="1" dirty="0"/>
              <a:t> </a:t>
            </a:r>
            <a:r>
              <a:rPr lang="tr-TR" dirty="0"/>
              <a:t>veya</a:t>
            </a:r>
            <a:r>
              <a:rPr lang="tr-TR" i="1" dirty="0"/>
              <a:t> </a:t>
            </a:r>
            <a:r>
              <a:rPr lang="tr-TR" i="1" dirty="0" err="1"/>
              <a:t>else</a:t>
            </a:r>
            <a:r>
              <a:rPr lang="tr-TR" dirty="0" err="1"/>
              <a:t>'den</a:t>
            </a:r>
            <a:r>
              <a:rPr lang="tr-TR" dirty="0"/>
              <a:t> sonra tek bir deyim yer almasını, daha çok deyim bulunması durumunda ise birleşik deyim oluşturulmasını gerektirir. </a:t>
            </a:r>
            <a:endParaRPr lang="tr-TR" dirty="0" smtClean="0"/>
          </a:p>
          <a:p>
            <a:endParaRPr lang="tr-TR" dirty="0"/>
          </a:p>
          <a:p>
            <a:r>
              <a:rPr lang="tr-TR" dirty="0" smtClean="0"/>
              <a:t>Bu </a:t>
            </a:r>
            <a:r>
              <a:rPr lang="tr-TR" dirty="0" err="1"/>
              <a:t>sözdizimdeki</a:t>
            </a:r>
            <a:r>
              <a:rPr lang="tr-TR" dirty="0"/>
              <a:t> eksiklik, örneğin C'de birleşik deyimlerin kapanışı için kullanılan "</a:t>
            </a:r>
            <a:r>
              <a:rPr lang="tr-TR" i="1" dirty="0"/>
              <a:t>}</a:t>
            </a:r>
            <a:r>
              <a:rPr lang="tr-TR" dirty="0"/>
              <a:t>" unutulsa bile, derleme sırasında sadece eksik "</a:t>
            </a:r>
            <a:r>
              <a:rPr lang="tr-TR" i="1" dirty="0"/>
              <a:t>}</a:t>
            </a:r>
            <a:r>
              <a:rPr lang="tr-TR" dirty="0"/>
              <a:t>" uyarısı verilmesidir. </a:t>
            </a:r>
            <a:br>
              <a:rPr lang="tr-TR" dirty="0"/>
            </a:br>
            <a:endParaRPr lang="tr-TR" dirty="0"/>
          </a:p>
          <a:p>
            <a:r>
              <a:rPr lang="tr-TR" dirty="0"/>
              <a:t>Bu sorunun çözümü için </a:t>
            </a:r>
            <a:r>
              <a:rPr lang="tr-TR" i="1" dirty="0" err="1"/>
              <a:t>if</a:t>
            </a:r>
            <a:r>
              <a:rPr lang="tr-TR" i="1" dirty="0"/>
              <a:t>- </a:t>
            </a:r>
            <a:r>
              <a:rPr lang="tr-TR" i="1" dirty="0" err="1"/>
              <a:t>then</a:t>
            </a:r>
            <a:r>
              <a:rPr lang="tr-TR" i="1" dirty="0"/>
              <a:t>- else</a:t>
            </a:r>
            <a:r>
              <a:rPr lang="tr-TR" dirty="0"/>
              <a:t> yapısının sonunu belirten özel bir kelime kullanılmalıdır. Yandaki şekilde, çeşitli programlama dillerinde sağlanan </a:t>
            </a:r>
            <a:r>
              <a:rPr lang="tr-TR" dirty="0" smtClean="0"/>
              <a:t>yapı görülmektedir. </a:t>
            </a:r>
            <a:endParaRPr lang="tr-TR" dirty="0"/>
          </a:p>
          <a:p>
            <a:endParaRPr lang="tr-TR" dirty="0" smtClean="0"/>
          </a:p>
          <a:p>
            <a:r>
              <a:rPr lang="tr-TR" dirty="0" err="1" smtClean="0"/>
              <a:t>QuickBASIC'te</a:t>
            </a:r>
            <a:r>
              <a:rPr lang="tr-TR" dirty="0"/>
              <a:t> </a:t>
            </a:r>
            <a:r>
              <a:rPr lang="tr-TR" i="1" dirty="0" err="1"/>
              <a:t>then</a:t>
            </a:r>
            <a:r>
              <a:rPr lang="tr-TR" dirty="0"/>
              <a:t> veya </a:t>
            </a:r>
            <a:r>
              <a:rPr lang="tr-TR" i="1" dirty="0" err="1"/>
              <a:t>else</a:t>
            </a:r>
            <a:r>
              <a:rPr lang="tr-TR" dirty="0" err="1"/>
              <a:t>'den</a:t>
            </a:r>
            <a:r>
              <a:rPr lang="tr-TR" dirty="0"/>
              <a:t> sonra bulunacak deyim, tek bir deyim ise </a:t>
            </a:r>
            <a:r>
              <a:rPr lang="tr-TR" i="1" dirty="0" err="1"/>
              <a:t>end</a:t>
            </a:r>
            <a:r>
              <a:rPr lang="tr-TR" dirty="0"/>
              <a:t> </a:t>
            </a:r>
            <a:r>
              <a:rPr lang="tr-TR" i="1" dirty="0" err="1" smtClean="0"/>
              <a:t>if</a:t>
            </a:r>
            <a:r>
              <a:rPr lang="tr-TR" i="1" dirty="0" smtClean="0"/>
              <a:t> </a:t>
            </a:r>
            <a:r>
              <a:rPr lang="tr-TR" dirty="0" smtClean="0"/>
              <a:t>kullanılmasına </a:t>
            </a:r>
            <a:r>
              <a:rPr lang="tr-TR" dirty="0"/>
              <a:t>gerek yoktur. </a:t>
            </a:r>
          </a:p>
        </p:txBody>
      </p:sp>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282" y="3912592"/>
            <a:ext cx="2376265" cy="186536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 xmlns:p14="http://schemas.microsoft.com/office/powerpoint/2010/main" val="2467948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44" y="1500174"/>
            <a:ext cx="8848755" cy="512009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282" y="1557012"/>
            <a:ext cx="8786843" cy="472950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829196"/>
          </a:xfrm>
        </p:spPr>
        <p:txBody>
          <a:bodyPr>
            <a:normAutofit fontScale="85000" lnSpcReduction="10000"/>
          </a:bodyPr>
          <a:lstStyle/>
          <a:p>
            <a:r>
              <a:rPr lang="tr-TR" dirty="0" smtClean="0"/>
              <a:t>Bir</a:t>
            </a:r>
            <a:r>
              <a:rPr lang="tr-TR" dirty="0"/>
              <a:t> </a:t>
            </a:r>
            <a:r>
              <a:rPr lang="tr-TR" i="1" dirty="0" err="1"/>
              <a:t>if</a:t>
            </a:r>
            <a:r>
              <a:rPr lang="tr-TR" dirty="0"/>
              <a:t> deyiminde bulunan koşul ifadesi, basit bir ilişkisel ifade yerine birleşik bir ifade ise </a:t>
            </a:r>
            <a:r>
              <a:rPr lang="tr-TR" b="1" i="1" dirty="0"/>
              <a:t>tam </a:t>
            </a:r>
            <a:r>
              <a:rPr lang="tr-TR" b="1" i="1" dirty="0" smtClean="0"/>
              <a:t>değerlendirme </a:t>
            </a:r>
            <a:r>
              <a:rPr lang="tr-TR" dirty="0" smtClean="0"/>
              <a:t>ve </a:t>
            </a:r>
            <a:r>
              <a:rPr lang="tr-TR" b="1" i="1" dirty="0" smtClean="0"/>
              <a:t>kısa </a:t>
            </a:r>
            <a:r>
              <a:rPr lang="tr-TR" b="1" i="1" dirty="0"/>
              <a:t>devre </a:t>
            </a:r>
            <a:r>
              <a:rPr lang="tr-TR" b="1" i="1" dirty="0" smtClean="0"/>
              <a:t>değerlendirme</a:t>
            </a:r>
            <a:r>
              <a:rPr lang="tr-TR" i="1" dirty="0" smtClean="0"/>
              <a:t> </a:t>
            </a:r>
            <a:r>
              <a:rPr lang="tr-TR" dirty="0" smtClean="0"/>
              <a:t>olmak </a:t>
            </a:r>
            <a:r>
              <a:rPr lang="tr-TR" dirty="0"/>
              <a:t>üzere iki </a:t>
            </a:r>
            <a:r>
              <a:rPr lang="tr-TR" dirty="0" smtClean="0"/>
              <a:t>tür değerlendirme olasılığı </a:t>
            </a:r>
            <a:r>
              <a:rPr lang="tr-TR" dirty="0"/>
              <a:t>vardır. </a:t>
            </a:r>
            <a:br>
              <a:rPr lang="tr-TR" dirty="0"/>
            </a:br>
            <a:endParaRPr lang="tr-TR" dirty="0"/>
          </a:p>
          <a:p>
            <a:r>
              <a:rPr lang="tr-TR" dirty="0"/>
              <a:t>Tam değerlendirmede, ifadedeki her bileşen ayrı ayrı değerlendirilirken, kısa devre değerlendirmede, ifadenin sonucunun elde edilmesi için tek bir bileşenin sonucu yeterli ise, diğer ifadeler değerlendirilmez. </a:t>
            </a:r>
            <a:endParaRPr lang="tr-TR" dirty="0" smtClean="0"/>
          </a:p>
          <a:p>
            <a:endParaRPr lang="tr-TR" dirty="0" smtClean="0"/>
          </a:p>
          <a:p>
            <a:r>
              <a:rPr lang="tr-TR" dirty="0" smtClean="0"/>
              <a:t>Bir ifadede </a:t>
            </a:r>
            <a:r>
              <a:rPr lang="tr-TR" dirty="0" err="1" smtClean="0"/>
              <a:t>operant</a:t>
            </a:r>
            <a:r>
              <a:rPr lang="tr-TR" dirty="0" smtClean="0"/>
              <a:t>/operatörlerin tüm hesaplamalarını yapmaksızın sonucun bulunmasıdır.</a:t>
            </a:r>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extLst>
      <p:ext uri="{BB962C8B-B14F-4D97-AF65-F5344CB8AC3E}">
        <p14:creationId xmlns="" xmlns:p14="http://schemas.microsoft.com/office/powerpoint/2010/main" val="2716506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90000"/>
              </a:lnSpc>
            </a:pPr>
            <a:r>
              <a:rPr lang="tr-TR" dirty="0" smtClean="0"/>
              <a:t>Örnek</a:t>
            </a:r>
            <a:r>
              <a:rPr lang="en-US" dirty="0" smtClean="0"/>
              <a:t>: </a:t>
            </a:r>
            <a:r>
              <a:rPr lang="en-US" sz="2400" dirty="0" smtClean="0">
                <a:latin typeface="Courier New" pitchFamily="49" charset="0"/>
                <a:cs typeface="Courier New" pitchFamily="49" charset="0"/>
              </a:rPr>
              <a:t>(13 * a) * (b / 13 – 1)</a:t>
            </a:r>
          </a:p>
          <a:p>
            <a:pPr lvl="1">
              <a:lnSpc>
                <a:spcPct val="90000"/>
              </a:lnSpc>
              <a:buNone/>
            </a:pPr>
            <a:r>
              <a:rPr lang="tr-TR" dirty="0" smtClean="0"/>
              <a:t>Eğer</a:t>
            </a:r>
            <a:r>
              <a:rPr lang="en-US" dirty="0" smtClean="0"/>
              <a:t> </a:t>
            </a:r>
            <a:r>
              <a:rPr lang="en-US" dirty="0" smtClean="0">
                <a:latin typeface="Courier New" pitchFamily="49" charset="0"/>
                <a:cs typeface="Courier New" pitchFamily="49" charset="0"/>
              </a:rPr>
              <a:t>a</a:t>
            </a:r>
            <a:r>
              <a:rPr lang="tr-TR" dirty="0" smtClean="0">
                <a:latin typeface="Courier New" pitchFamily="49" charset="0"/>
                <a:cs typeface="Courier New" pitchFamily="49" charset="0"/>
              </a:rPr>
              <a:t>==0 ise</a:t>
            </a:r>
            <a:r>
              <a:rPr lang="en-US" dirty="0" smtClean="0"/>
              <a:t> , </a:t>
            </a:r>
            <a:r>
              <a:rPr lang="tr-TR" dirty="0" smtClean="0"/>
              <a:t>diğer kısmı hesaplamaya gerek yok</a:t>
            </a:r>
            <a:r>
              <a:rPr lang="en-US" dirty="0" smtClean="0"/>
              <a:t> </a:t>
            </a:r>
            <a:r>
              <a:rPr lang="en-US" dirty="0" smtClean="0">
                <a:latin typeface="Courier New" pitchFamily="49" charset="0"/>
                <a:cs typeface="Courier New" pitchFamily="49" charset="0"/>
              </a:rPr>
              <a:t>(b  /13 - 1) </a:t>
            </a:r>
          </a:p>
          <a:p>
            <a:pPr>
              <a:lnSpc>
                <a:spcPct val="90000"/>
              </a:lnSpc>
            </a:pPr>
            <a:r>
              <a:rPr lang="tr-TR" dirty="0" smtClean="0"/>
              <a:t>Kısa Devre Olmayan </a:t>
            </a:r>
            <a:r>
              <a:rPr lang="en-US" dirty="0" smtClean="0"/>
              <a:t>Problem </a:t>
            </a:r>
          </a:p>
          <a:p>
            <a:pPr lvl="1">
              <a:lnSpc>
                <a:spcPct val="90000"/>
              </a:lnSpc>
              <a:buNone/>
            </a:pPr>
            <a:r>
              <a:rPr lang="en-US" sz="2000" dirty="0" smtClean="0">
                <a:latin typeface="Courier New" pitchFamily="49" charset="0"/>
              </a:rPr>
              <a:t>index = 0;</a:t>
            </a:r>
          </a:p>
          <a:p>
            <a:pPr lvl="1">
              <a:lnSpc>
                <a:spcPct val="90000"/>
              </a:lnSpc>
              <a:buNone/>
            </a:pPr>
            <a:r>
              <a:rPr lang="en-US" sz="2000" b="1" dirty="0" smtClean="0">
                <a:latin typeface="Courier New" pitchFamily="49" charset="0"/>
              </a:rPr>
              <a:t>while</a:t>
            </a:r>
            <a:r>
              <a:rPr lang="en-US" sz="2000" dirty="0" smtClean="0">
                <a:latin typeface="Courier New" pitchFamily="49" charset="0"/>
              </a:rPr>
              <a:t> (index &lt;= length) &amp;&amp; (LIST[index] != value)</a:t>
            </a:r>
          </a:p>
          <a:p>
            <a:pPr lvl="1">
              <a:lnSpc>
                <a:spcPct val="90000"/>
              </a:lnSpc>
              <a:buNone/>
            </a:pPr>
            <a:r>
              <a:rPr lang="en-US" dirty="0" smtClean="0">
                <a:latin typeface="Courier New" pitchFamily="49" charset="0"/>
              </a:rPr>
              <a:t>     </a:t>
            </a:r>
            <a:r>
              <a:rPr lang="en-US" sz="2000" dirty="0" smtClean="0">
                <a:latin typeface="Courier New" pitchFamily="49" charset="0"/>
              </a:rPr>
              <a:t>index++;</a:t>
            </a:r>
          </a:p>
          <a:p>
            <a:pPr lvl="1">
              <a:lnSpc>
                <a:spcPct val="90000"/>
              </a:lnSpc>
              <a:buNone/>
            </a:pPr>
            <a:r>
              <a:rPr lang="tr-TR" sz="2000" dirty="0" smtClean="0">
                <a:latin typeface="Courier New" pitchFamily="49" charset="0"/>
                <a:cs typeface="Courier New" pitchFamily="49" charset="0"/>
              </a:rPr>
              <a:t>	</a:t>
            </a:r>
          </a:p>
          <a:p>
            <a:pPr lvl="1">
              <a:lnSpc>
                <a:spcPct val="90000"/>
              </a:lnSpc>
              <a:buNone/>
            </a:pPr>
            <a:r>
              <a:rPr lang="tr-TR"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index=length</a:t>
            </a:r>
            <a:r>
              <a:rPr lang="tr-TR" sz="2000" dirty="0" smtClean="0">
                <a:latin typeface="Courier New" pitchFamily="49" charset="0"/>
                <a:cs typeface="Courier New" pitchFamily="49" charset="0"/>
              </a:rPr>
              <a:t> </a:t>
            </a:r>
            <a:r>
              <a:rPr lang="tr-TR" sz="2000" b="1" dirty="0" smtClean="0">
                <a:latin typeface="Courier New" pitchFamily="49" charset="0"/>
                <a:cs typeface="Courier New" pitchFamily="49" charset="0"/>
              </a:rPr>
              <a:t>olduğunda</a:t>
            </a:r>
            <a:r>
              <a:rPr lang="en-US" sz="2000" dirty="0" smtClean="0">
                <a:latin typeface="Courier New" pitchFamily="49" charset="0"/>
                <a:cs typeface="Courier New" pitchFamily="49" charset="0"/>
              </a:rPr>
              <a:t>, LIST[index]</a:t>
            </a:r>
            <a:r>
              <a:rPr lang="en-US" sz="2000" dirty="0" smtClean="0"/>
              <a:t> </a:t>
            </a:r>
            <a:r>
              <a:rPr lang="tr-TR" sz="2000" b="1" dirty="0" smtClean="0"/>
              <a:t>indeksleme problemi ortaya çıkaracak (</a:t>
            </a:r>
            <a:r>
              <a:rPr lang="en-US" sz="2000" dirty="0" smtClean="0">
                <a:latin typeface="Courier New" pitchFamily="49" charset="0"/>
                <a:cs typeface="Courier New" pitchFamily="49" charset="0"/>
              </a:rPr>
              <a:t>LIST</a:t>
            </a:r>
            <a:r>
              <a:rPr lang="en-US" sz="2000" dirty="0" smtClean="0"/>
              <a:t> </a:t>
            </a:r>
            <a:r>
              <a:rPr lang="tr-TR" sz="2000" dirty="0" smtClean="0"/>
              <a:t>dizisi</a:t>
            </a:r>
            <a:r>
              <a:rPr lang="en-US" sz="2000" dirty="0" smtClean="0"/>
              <a:t> </a:t>
            </a:r>
            <a:r>
              <a:rPr lang="en-US" sz="2000" dirty="0" smtClean="0">
                <a:latin typeface="Courier New" pitchFamily="49" charset="0"/>
                <a:cs typeface="Courier New" pitchFamily="49" charset="0"/>
              </a:rPr>
              <a:t>length</a:t>
            </a:r>
            <a:r>
              <a:rPr lang="en-US" sz="2000" dirty="0" smtClean="0"/>
              <a:t> </a:t>
            </a:r>
            <a:r>
              <a:rPr lang="en-US" sz="2000" dirty="0" smtClean="0">
                <a:latin typeface="Courier New" pitchFamily="49" charset="0"/>
                <a:cs typeface="Courier New" pitchFamily="49" charset="0"/>
              </a:rPr>
              <a:t>- 1</a:t>
            </a:r>
            <a:r>
              <a:rPr lang="en-US" sz="2000" dirty="0" smtClean="0"/>
              <a:t> </a:t>
            </a:r>
            <a:r>
              <a:rPr lang="tr-TR" sz="2000" dirty="0" smtClean="0"/>
              <a:t>uzunluğunda varsayılmış</a:t>
            </a:r>
            <a:r>
              <a:rPr lang="en-US" sz="2000" dirty="0" smtClean="0"/>
              <a:t>)</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pic>
        <p:nvPicPr>
          <p:cNvPr id="16386"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 xmlns:a14="http://schemas.microsoft.com/office/drawing/2010/main" val="0"/>
              </a:ext>
            </a:extLst>
          </a:blip>
          <a:srcRect/>
          <a:stretch>
            <a:fillRect/>
          </a:stretch>
        </p:blipFill>
        <p:spPr bwMode="auto">
          <a:xfrm>
            <a:off x="539552" y="1700808"/>
            <a:ext cx="74676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 xmlns:p14="http://schemas.microsoft.com/office/powerpoint/2010/main" val="1778043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92500"/>
          </a:bodyPr>
          <a:lstStyle/>
          <a:p>
            <a:endParaRPr lang="tr-TR" dirty="0" smtClean="0"/>
          </a:p>
          <a:p>
            <a:r>
              <a:rPr lang="tr-TR" dirty="0" smtClean="0"/>
              <a:t>Yapısal </a:t>
            </a:r>
            <a:r>
              <a:rPr lang="tr-TR" dirty="0"/>
              <a:t>programlamanın amacı, program metninin incelenmesi ile programın işlevinin anlaşılmasını sağlayarak bakım aşamasının en temel işlemi olan </a:t>
            </a:r>
            <a:r>
              <a:rPr lang="tr-TR" u="sng" dirty="0"/>
              <a:t>program </a:t>
            </a:r>
            <a:r>
              <a:rPr lang="tr-TR" u="sng" dirty="0" smtClean="0"/>
              <a:t>anlaşılabilirliğine </a:t>
            </a:r>
            <a:r>
              <a:rPr lang="tr-TR" dirty="0"/>
              <a:t>katkıda bulunmaktadır</a:t>
            </a:r>
            <a:r>
              <a:rPr lang="tr-TR" dirty="0" smtClean="0"/>
              <a:t>.</a:t>
            </a:r>
          </a:p>
          <a:p>
            <a:r>
              <a:rPr lang="tr-TR" dirty="0" smtClean="0"/>
              <a:t>Yapısal programlamada problem çözümü daha kolay alt problemlere (modül) bölünür. Her bir alt problem (modül) daha düşük seviyedeki alt seviyelere bölünür. </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extLst>
      <p:ext uri="{BB962C8B-B14F-4D97-AF65-F5344CB8AC3E}">
        <p14:creationId xmlns="" xmlns:p14="http://schemas.microsoft.com/office/powerpoint/2010/main" val="2652503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pic>
        <p:nvPicPr>
          <p:cNvPr id="17410"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 xmlns:a14="http://schemas.microsoft.com/office/drawing/2010/main" val="0"/>
              </a:ext>
            </a:extLst>
          </a:blip>
          <a:srcRect/>
          <a:stretch>
            <a:fillRect/>
          </a:stretch>
        </p:blipFill>
        <p:spPr bwMode="auto">
          <a:xfrm>
            <a:off x="428596" y="1714488"/>
            <a:ext cx="7856834" cy="40324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extLst>
      <p:ext uri="{BB962C8B-B14F-4D97-AF65-F5344CB8AC3E}">
        <p14:creationId xmlns="" xmlns:p14="http://schemas.microsoft.com/office/powerpoint/2010/main" val="689145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Bazı birleşik ifadelerin değerlendirilmesi, kısa devre değerlendirmeyi gerektirebilir. </a:t>
            </a:r>
            <a:br>
              <a:rPr lang="tr-TR" dirty="0"/>
            </a:br>
            <a:endParaRPr lang="tr-TR" dirty="0"/>
          </a:p>
          <a:p>
            <a:r>
              <a:rPr lang="tr-TR" dirty="0"/>
              <a:t>Örneğin, birleşik bir ifadedeki ikinci ilişkisel ifade için, birinci ifadenin sonucu önemli olabilir. Aşağıdaki </a:t>
            </a:r>
            <a:r>
              <a:rPr lang="tr-TR" i="1" dirty="0" err="1"/>
              <a:t>if</a:t>
            </a:r>
            <a:r>
              <a:rPr lang="tr-TR" dirty="0"/>
              <a:t> deyimi bu durumu örneklemektedir:</a:t>
            </a:r>
          </a:p>
        </p:txBody>
      </p:sp>
      <p:pic>
        <p:nvPicPr>
          <p:cNvPr id="18434" name="Picture 2"/>
          <p:cNvPicPr>
            <a:picLocks noChangeAspect="1" noChangeArrowheads="1"/>
          </p:cNvPicPr>
          <p:nvPr/>
        </p:nvPicPr>
        <p:blipFill>
          <a:blip r:embed="rId3">
            <a:clrChange>
              <a:clrFrom>
                <a:srgbClr val="E6EFF2"/>
              </a:clrFrom>
              <a:clrTo>
                <a:srgbClr val="E6EFF2">
                  <a:alpha val="0"/>
                </a:srgbClr>
              </a:clrTo>
            </a:clrChange>
            <a:extLst>
              <a:ext uri="{28A0092B-C50C-407E-A947-70E740481C1C}">
                <a14:useLocalDpi xmlns="" xmlns:a14="http://schemas.microsoft.com/office/drawing/2010/main" val="0"/>
              </a:ext>
            </a:extLst>
          </a:blip>
          <a:srcRect/>
          <a:stretch>
            <a:fillRect/>
          </a:stretch>
        </p:blipFill>
        <p:spPr bwMode="auto">
          <a:xfrm>
            <a:off x="1187624" y="4581128"/>
            <a:ext cx="5905500" cy="162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extLst>
      <p:ext uri="{BB962C8B-B14F-4D97-AF65-F5344CB8AC3E}">
        <p14:creationId xmlns="" xmlns:p14="http://schemas.microsoft.com/office/powerpoint/2010/main" val="3501335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800" dirty="0"/>
              <a:t>Görüldüğü gibi</a:t>
            </a:r>
            <a:r>
              <a:rPr lang="tr-TR" sz="2800" i="1" dirty="0"/>
              <a:t> </a:t>
            </a:r>
            <a:r>
              <a:rPr lang="tr-TR" sz="2800" b="1" i="1" dirty="0" err="1"/>
              <a:t>if</a:t>
            </a:r>
            <a:r>
              <a:rPr lang="tr-TR" sz="2800" dirty="0"/>
              <a:t> deyiminin koşulunun ikinci </a:t>
            </a:r>
            <a:r>
              <a:rPr lang="tr-TR" sz="2800" dirty="0" smtClean="0"/>
              <a:t>bölümündeki bölme </a:t>
            </a:r>
            <a:r>
              <a:rPr lang="tr-TR" sz="2800" dirty="0"/>
              <a:t>işleminin yapılabilmesi için, koşulun birinci </a:t>
            </a:r>
            <a:r>
              <a:rPr lang="tr-TR" sz="2800" dirty="0" smtClean="0"/>
              <a:t>bölümündeki ilişkisel </a:t>
            </a:r>
            <a:r>
              <a:rPr lang="tr-TR" sz="2800" dirty="0"/>
              <a:t>ifadesinin doğru </a:t>
            </a:r>
            <a:r>
              <a:rPr lang="tr-TR" sz="2800" dirty="0" smtClean="0"/>
              <a:t>olması yani </a:t>
            </a:r>
            <a:r>
              <a:rPr lang="tr-TR" sz="2800" b="1" i="1" dirty="0" smtClean="0"/>
              <a:t>a </a:t>
            </a:r>
            <a:r>
              <a:rPr lang="tr-TR" sz="2800" dirty="0" smtClean="0"/>
              <a:t>değişkeninin değerinin </a:t>
            </a:r>
            <a:r>
              <a:rPr lang="tr-TR" sz="2800" dirty="0"/>
              <a:t>sıfırdan farklı olması gereklidir. </a:t>
            </a:r>
            <a:br>
              <a:rPr lang="tr-TR" sz="2800" dirty="0"/>
            </a:br>
            <a:endParaRPr lang="tr-TR" sz="2800" dirty="0"/>
          </a:p>
          <a:p>
            <a:r>
              <a:rPr lang="tr-TR" sz="2800" dirty="0"/>
              <a:t>Kısa devre değerlendirmenin uygulandığı durumlarda, birinci ifadeden sonraki </a:t>
            </a:r>
            <a:r>
              <a:rPr lang="tr-TR" sz="2800" dirty="0" smtClean="0"/>
              <a:t>ifadelerin değerlendirilmemesinin bütün yapı </a:t>
            </a:r>
            <a:r>
              <a:rPr lang="tr-TR" sz="2800" dirty="0"/>
              <a:t>üzerinde etkisi olup olmayacağı önemlidir.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extLst>
      <p:ext uri="{BB962C8B-B14F-4D97-AF65-F5344CB8AC3E}">
        <p14:creationId xmlns="" xmlns:p14="http://schemas.microsoft.com/office/powerpoint/2010/main" val="2224687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fontScale="85000" lnSpcReduction="10000"/>
          </a:bodyPr>
          <a:lstStyle/>
          <a:p>
            <a:r>
              <a:rPr lang="tr-TR" dirty="0"/>
              <a:t>Örneğin </a:t>
            </a:r>
            <a:r>
              <a:rPr lang="tr-TR" dirty="0" smtClean="0"/>
              <a:t>C'de; </a:t>
            </a:r>
            <a:r>
              <a:rPr lang="en-US" b="1" i="1" dirty="0" smtClean="0"/>
              <a:t>if</a:t>
            </a:r>
            <a:r>
              <a:rPr lang="en-US" b="1" i="1" dirty="0"/>
              <a:t> </a:t>
            </a:r>
            <a:r>
              <a:rPr lang="en-US" i="1" dirty="0"/>
              <a:t>(a !=0) </a:t>
            </a:r>
            <a:r>
              <a:rPr lang="tr-TR" b="1" i="1" dirty="0" smtClean="0"/>
              <a:t>&amp;&amp;</a:t>
            </a:r>
            <a:r>
              <a:rPr lang="en-US" i="1" dirty="0"/>
              <a:t> (28 / a++ &gt;2</a:t>
            </a:r>
            <a:r>
              <a:rPr lang="en-US" i="1" dirty="0" smtClean="0"/>
              <a:t>)…</a:t>
            </a:r>
            <a:r>
              <a:rPr lang="tr-TR" i="1" dirty="0" smtClean="0"/>
              <a:t>	</a:t>
            </a:r>
            <a:r>
              <a:rPr lang="tr-TR" sz="2200" b="1" i="1" dirty="0" smtClean="0"/>
              <a:t>&amp;&amp;-&gt; kısa devre- </a:t>
            </a:r>
            <a:r>
              <a:rPr lang="tr-TR" sz="2200" b="1" i="1" dirty="0" err="1" smtClean="0"/>
              <a:t>and</a:t>
            </a:r>
            <a:endParaRPr lang="tr-TR" b="1" i="1" dirty="0" smtClean="0"/>
          </a:p>
          <a:p>
            <a:pPr>
              <a:buNone/>
            </a:pPr>
            <a:r>
              <a:rPr lang="tr-TR" dirty="0" smtClean="0"/>
              <a:t>	gibi </a:t>
            </a:r>
            <a:r>
              <a:rPr lang="tr-TR" dirty="0"/>
              <a:t>bir deyimde, kısa devre değerlendirmenin,</a:t>
            </a:r>
            <a:r>
              <a:rPr lang="tr-TR" i="1" dirty="0"/>
              <a:t> </a:t>
            </a:r>
            <a:r>
              <a:rPr lang="tr-TR" b="1" i="1" dirty="0"/>
              <a:t>a</a:t>
            </a:r>
            <a:r>
              <a:rPr lang="tr-TR" b="1" dirty="0"/>
              <a:t> </a:t>
            </a:r>
            <a:r>
              <a:rPr lang="tr-TR" dirty="0"/>
              <a:t>değişkeni üzerindeki etkisi göz önüne alınmalıdır. Bu </a:t>
            </a:r>
            <a:r>
              <a:rPr lang="tr-TR" dirty="0" smtClean="0"/>
              <a:t>durumda, </a:t>
            </a:r>
            <a:r>
              <a:rPr lang="tr-TR" b="1" i="1" dirty="0" err="1" smtClean="0"/>
              <a:t>if</a:t>
            </a:r>
            <a:r>
              <a:rPr lang="tr-TR" i="1" dirty="0" smtClean="0"/>
              <a:t> </a:t>
            </a:r>
            <a:r>
              <a:rPr lang="tr-TR" dirty="0" smtClean="0"/>
              <a:t>deyiminin her </a:t>
            </a:r>
            <a:r>
              <a:rPr lang="tr-TR" dirty="0"/>
              <a:t>işleyişinde, koşulun ikinci bölümü </a:t>
            </a:r>
            <a:r>
              <a:rPr lang="tr-TR" dirty="0" smtClean="0"/>
              <a:t>değerlendirilmeye bilineceği </a:t>
            </a:r>
            <a:r>
              <a:rPr lang="tr-TR" dirty="0"/>
              <a:t>için, </a:t>
            </a:r>
            <a:r>
              <a:rPr lang="tr-TR" b="1" i="1" dirty="0"/>
              <a:t>a</a:t>
            </a:r>
            <a:r>
              <a:rPr lang="tr-TR" i="1" dirty="0"/>
              <a:t> </a:t>
            </a:r>
            <a:r>
              <a:rPr lang="tr-TR" dirty="0"/>
              <a:t>değişkeninin </a:t>
            </a:r>
            <a:r>
              <a:rPr lang="tr-TR" dirty="0" smtClean="0"/>
              <a:t>değeri, </a:t>
            </a:r>
            <a:r>
              <a:rPr lang="tr-TR" b="1" i="1" dirty="0" err="1" smtClean="0"/>
              <a:t>if</a:t>
            </a:r>
            <a:r>
              <a:rPr lang="tr-TR" i="1" dirty="0" smtClean="0"/>
              <a:t> </a:t>
            </a:r>
            <a:r>
              <a:rPr lang="tr-TR" dirty="0" smtClean="0"/>
              <a:t>deyiminin </a:t>
            </a:r>
            <a:r>
              <a:rPr lang="tr-TR" dirty="0"/>
              <a:t>her işleyişinde artırılmayacaktır.</a:t>
            </a:r>
            <a:br>
              <a:rPr lang="tr-TR" dirty="0"/>
            </a:br>
            <a:endParaRPr lang="tr-TR" dirty="0"/>
          </a:p>
          <a:p>
            <a:r>
              <a:rPr lang="tr-TR" dirty="0"/>
              <a:t>Pascal ve C'nin çoğu gerçekleştirimi, kısa devre </a:t>
            </a:r>
            <a:r>
              <a:rPr lang="tr-TR" dirty="0" smtClean="0"/>
              <a:t>değerlendirmeyi uygulamaktadır</a:t>
            </a:r>
            <a:r>
              <a:rPr lang="tr-TR" dirty="0"/>
              <a:t>. </a:t>
            </a:r>
            <a:endParaRPr lang="tr-TR" dirty="0" smtClean="0"/>
          </a:p>
          <a:p>
            <a:r>
              <a:rPr lang="tr-TR" dirty="0" smtClean="0"/>
              <a:t>Ada'da </a:t>
            </a:r>
            <a:r>
              <a:rPr lang="tr-TR" dirty="0"/>
              <a:t>ise </a:t>
            </a:r>
            <a:r>
              <a:rPr lang="tr-TR" b="1" i="1" dirty="0" err="1" smtClean="0"/>
              <a:t>and</a:t>
            </a:r>
            <a:r>
              <a:rPr lang="tr-TR" b="1" i="1" dirty="0" smtClean="0"/>
              <a:t> </a:t>
            </a:r>
            <a:r>
              <a:rPr lang="tr-TR" b="1" i="1" dirty="0" err="1"/>
              <a:t>then</a:t>
            </a:r>
            <a:r>
              <a:rPr lang="tr-TR" dirty="0"/>
              <a:t> ve </a:t>
            </a:r>
            <a:r>
              <a:rPr lang="tr-TR" b="1" i="1" dirty="0" err="1"/>
              <a:t>or</a:t>
            </a:r>
            <a:r>
              <a:rPr lang="tr-TR" b="1" i="1" dirty="0"/>
              <a:t> else</a:t>
            </a:r>
            <a:r>
              <a:rPr lang="tr-TR" dirty="0"/>
              <a:t> olmak üzere kısa devre değerlendirme için </a:t>
            </a:r>
            <a:r>
              <a:rPr lang="tr-TR" dirty="0" smtClean="0"/>
              <a:t>ayrı işlemciler </a:t>
            </a:r>
            <a:r>
              <a:rPr lang="tr-TR" dirty="0"/>
              <a:t>tanımlıdır.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Tree>
    <p:extLst>
      <p:ext uri="{BB962C8B-B14F-4D97-AF65-F5344CB8AC3E}">
        <p14:creationId xmlns="" xmlns:p14="http://schemas.microsoft.com/office/powerpoint/2010/main" val="732968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229600" cy="4900634"/>
          </a:xfrm>
        </p:spPr>
        <p:txBody>
          <a:bodyPr>
            <a:normAutofit fontScale="92500" lnSpcReduction="20000"/>
          </a:bodyPr>
          <a:lstStyle/>
          <a:p>
            <a:r>
              <a:rPr lang="en-US" dirty="0" smtClean="0"/>
              <a:t>C, C++, </a:t>
            </a:r>
            <a:r>
              <a:rPr lang="tr-TR" dirty="0" smtClean="0"/>
              <a:t>ve </a:t>
            </a:r>
            <a:r>
              <a:rPr lang="en-US" dirty="0" smtClean="0"/>
              <a:t>Java: </a:t>
            </a:r>
            <a:r>
              <a:rPr lang="tr-TR" dirty="0" smtClean="0"/>
              <a:t>kısa devre tespitinin bütün mantıksal operatörler</a:t>
            </a:r>
            <a:r>
              <a:rPr lang="en-US" dirty="0" smtClean="0"/>
              <a:t>(</a:t>
            </a:r>
            <a:r>
              <a:rPr lang="en-US" dirty="0" smtClean="0">
                <a:latin typeface="Courier New" pitchFamily="49" charset="0"/>
              </a:rPr>
              <a:t>&amp;&amp;</a:t>
            </a:r>
            <a:r>
              <a:rPr lang="en-US" dirty="0" smtClean="0"/>
              <a:t> </a:t>
            </a:r>
            <a:r>
              <a:rPr lang="tr-TR" dirty="0" smtClean="0"/>
              <a:t>ve</a:t>
            </a:r>
            <a:r>
              <a:rPr lang="en-US" dirty="0" smtClean="0">
                <a:latin typeface="Courier New" pitchFamily="49" charset="0"/>
              </a:rPr>
              <a:t>||</a:t>
            </a:r>
            <a:r>
              <a:rPr lang="en-US" dirty="0" smtClean="0"/>
              <a:t>)</a:t>
            </a:r>
            <a:r>
              <a:rPr lang="tr-TR" dirty="0" smtClean="0"/>
              <a:t> için yapar, ama bit düzeyinde mantıksal operatörler</a:t>
            </a:r>
            <a:r>
              <a:rPr lang="en-US" dirty="0" smtClean="0"/>
              <a:t>(</a:t>
            </a:r>
            <a:r>
              <a:rPr lang="en-US" dirty="0" smtClean="0">
                <a:latin typeface="Courier New" pitchFamily="49" charset="0"/>
              </a:rPr>
              <a:t>&amp;</a:t>
            </a:r>
            <a:r>
              <a:rPr lang="en-US" dirty="0" smtClean="0"/>
              <a:t> and </a:t>
            </a:r>
            <a:r>
              <a:rPr lang="en-US" dirty="0" smtClean="0">
                <a:latin typeface="Courier New" pitchFamily="49" charset="0"/>
              </a:rPr>
              <a:t>|</a:t>
            </a:r>
            <a:r>
              <a:rPr lang="en-US" dirty="0" smtClean="0"/>
              <a:t>)</a:t>
            </a:r>
            <a:r>
              <a:rPr lang="tr-TR" dirty="0" smtClean="0"/>
              <a:t> için yapmaz.</a:t>
            </a:r>
            <a:endParaRPr lang="en-US" dirty="0" smtClean="0"/>
          </a:p>
          <a:p>
            <a:r>
              <a:rPr lang="en-US" dirty="0" smtClean="0"/>
              <a:t>Ruby, Perl, ML, F#, </a:t>
            </a:r>
            <a:r>
              <a:rPr lang="tr-TR" dirty="0" smtClean="0"/>
              <a:t>ve </a:t>
            </a:r>
            <a:r>
              <a:rPr lang="en-US" dirty="0" smtClean="0"/>
              <a:t>Python</a:t>
            </a:r>
            <a:r>
              <a:rPr lang="tr-TR" dirty="0" smtClean="0"/>
              <a:t>’da tüm mantık operatörleri için kısa devre tespiti yapılır.</a:t>
            </a:r>
            <a:endParaRPr lang="en-US" dirty="0" smtClean="0"/>
          </a:p>
          <a:p>
            <a:r>
              <a:rPr lang="en-US" dirty="0" err="1" smtClean="0"/>
              <a:t>Ada</a:t>
            </a:r>
            <a:r>
              <a:rPr lang="en-US" dirty="0" smtClean="0"/>
              <a:t>: </a:t>
            </a:r>
            <a:r>
              <a:rPr lang="tr-TR" dirty="0" smtClean="0"/>
              <a:t>Programcının isteğine bağlıdır</a:t>
            </a:r>
            <a:r>
              <a:rPr lang="en-US" dirty="0" smtClean="0"/>
              <a:t>(</a:t>
            </a:r>
            <a:r>
              <a:rPr lang="tr-TR" dirty="0" smtClean="0"/>
              <a:t>kısa devre</a:t>
            </a:r>
            <a:r>
              <a:rPr lang="en-US" dirty="0" smtClean="0"/>
              <a:t> </a:t>
            </a:r>
            <a:r>
              <a:rPr lang="tr-TR" dirty="0" smtClean="0"/>
              <a:t>‘</a:t>
            </a:r>
            <a:r>
              <a:rPr lang="en-US" b="1" dirty="0" smtClean="0">
                <a:latin typeface="Courier New" pitchFamily="49" charset="0"/>
                <a:cs typeface="Courier New" pitchFamily="49" charset="0"/>
              </a:rPr>
              <a:t>and then</a:t>
            </a:r>
            <a:r>
              <a:rPr lang="tr-TR" b="1" dirty="0" smtClean="0">
                <a:latin typeface="Courier New" pitchFamily="49" charset="0"/>
                <a:cs typeface="Courier New" pitchFamily="49" charset="0"/>
              </a:rPr>
              <a:t>’</a:t>
            </a:r>
            <a:r>
              <a:rPr lang="en-US" b="1" dirty="0" smtClean="0"/>
              <a:t> </a:t>
            </a:r>
            <a:r>
              <a:rPr lang="tr-TR" dirty="0" smtClean="0"/>
              <a:t>ve</a:t>
            </a:r>
            <a:r>
              <a:rPr lang="en-US" dirty="0" smtClean="0"/>
              <a:t> </a:t>
            </a:r>
            <a:r>
              <a:rPr lang="tr-TR" dirty="0" smtClean="0"/>
              <a:t>‘</a:t>
            </a:r>
            <a:r>
              <a:rPr lang="en-US" b="1" dirty="0" smtClean="0">
                <a:latin typeface="Courier New" pitchFamily="49" charset="0"/>
                <a:cs typeface="Courier New" pitchFamily="49" charset="0"/>
              </a:rPr>
              <a:t>or else</a:t>
            </a:r>
            <a:r>
              <a:rPr lang="tr-TR" b="1" dirty="0" smtClean="0">
                <a:latin typeface="Courier New" pitchFamily="49" charset="0"/>
                <a:cs typeface="Courier New" pitchFamily="49" charset="0"/>
              </a:rPr>
              <a:t>’ </a:t>
            </a:r>
            <a:r>
              <a:rPr lang="tr-TR" dirty="0" smtClean="0">
                <a:latin typeface="+mj-lt"/>
                <a:cs typeface="Courier New" pitchFamily="49" charset="0"/>
              </a:rPr>
              <a:t>ile belirtilir</a:t>
            </a:r>
            <a:r>
              <a:rPr lang="en-US" dirty="0" smtClean="0"/>
              <a:t>)</a:t>
            </a:r>
          </a:p>
          <a:p>
            <a:r>
              <a:rPr lang="tr-TR" dirty="0" smtClean="0"/>
              <a:t>Kısa devre tespiti ifadelerdeki potansiyel yan etki problemini ortaya  çıkarabilir</a:t>
            </a:r>
            <a:r>
              <a:rPr lang="en-US" dirty="0" smtClean="0"/>
              <a:t>                </a:t>
            </a:r>
            <a:br>
              <a:rPr lang="en-US" dirty="0" smtClean="0"/>
            </a:br>
            <a:r>
              <a:rPr lang="tr-TR" dirty="0" smtClean="0"/>
              <a:t>örnek</a:t>
            </a:r>
            <a:r>
              <a:rPr lang="en-US" dirty="0" smtClean="0"/>
              <a:t>. </a:t>
            </a:r>
            <a:r>
              <a:rPr lang="en-US" dirty="0" smtClean="0">
                <a:latin typeface="Courier New" pitchFamily="49" charset="0"/>
              </a:rPr>
              <a:t>(a &gt; b) || (b++ / 3)</a:t>
            </a:r>
            <a:endParaRPr lang="tr-TR" dirty="0" smtClean="0">
              <a:latin typeface="Courier New" pitchFamily="49" charset="0"/>
            </a:endParaRPr>
          </a:p>
          <a:p>
            <a:r>
              <a:rPr lang="tr-TR" dirty="0" smtClean="0">
                <a:latin typeface="Courier New" pitchFamily="49" charset="0"/>
              </a:rPr>
              <a:t>a&gt;b </a:t>
            </a:r>
            <a:r>
              <a:rPr lang="tr-TR" dirty="0" smtClean="0">
                <a:latin typeface="+mj-lt"/>
              </a:rPr>
              <a:t>olduğu sürece b artmayacak</a:t>
            </a:r>
            <a:r>
              <a:rPr lang="tr-TR" dirty="0" smtClean="0">
                <a:latin typeface="Courier New" pitchFamily="49" charset="0"/>
              </a:rPr>
              <a:t> </a:t>
            </a:r>
            <a:endParaRPr lang="en-US"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7.2.2.3. Çoklu Seçim Deyimi</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dirty="0"/>
              <a:t>Bir programdaki akışı belirlemek için ikiden fazla yol olduğu zaman </a:t>
            </a:r>
            <a:r>
              <a:rPr lang="tr-TR" sz="2000" b="1" dirty="0"/>
              <a:t>çoklu seçim deyimi</a:t>
            </a:r>
            <a:r>
              <a:rPr lang="tr-TR" sz="2000" dirty="0"/>
              <a:t> kullanılır. </a:t>
            </a:r>
            <a:endParaRPr lang="tr-TR" sz="2000" dirty="0" smtClean="0"/>
          </a:p>
          <a:p>
            <a:r>
              <a:rPr lang="tr-TR" sz="2000" b="1" dirty="0" smtClean="0"/>
              <a:t>Pascal</a:t>
            </a:r>
            <a:r>
              <a:rPr lang="tr-TR" sz="2000" b="1" dirty="0"/>
              <a:t>' da Çoklu Seçim </a:t>
            </a:r>
            <a:r>
              <a:rPr lang="tr-TR" sz="2000" b="1" dirty="0" smtClean="0"/>
              <a:t>Yapısı: </a:t>
            </a:r>
            <a:r>
              <a:rPr lang="tr-TR" sz="2000" dirty="0" err="1" smtClean="0"/>
              <a:t>Pascal'da</a:t>
            </a:r>
            <a:r>
              <a:rPr lang="tr-TR" sz="2000" dirty="0" smtClean="0"/>
              <a:t> </a:t>
            </a:r>
            <a:r>
              <a:rPr lang="tr-TR" sz="2000" dirty="0"/>
              <a:t>çoklu seçim,</a:t>
            </a:r>
            <a:r>
              <a:rPr lang="tr-TR" sz="2000" i="1" dirty="0"/>
              <a:t> </a:t>
            </a:r>
            <a:r>
              <a:rPr lang="tr-TR" sz="2000" i="1" dirty="0" err="1"/>
              <a:t>case</a:t>
            </a:r>
            <a:r>
              <a:rPr lang="tr-TR" sz="2000" dirty="0"/>
              <a:t> deyimleri ile ifade edilir. </a:t>
            </a:r>
            <a:r>
              <a:rPr lang="tr-TR" sz="2000" dirty="0" smtClean="0"/>
              <a:t>Çoklu </a:t>
            </a:r>
            <a:r>
              <a:rPr lang="tr-TR" sz="2000" dirty="0"/>
              <a:t>seçim yapısının anlamı, </a:t>
            </a:r>
            <a:r>
              <a:rPr lang="tr-TR" sz="2000" i="1" dirty="0"/>
              <a:t>ifade</a:t>
            </a:r>
            <a:r>
              <a:rPr lang="tr-TR" sz="2000" dirty="0"/>
              <a:t> </a:t>
            </a:r>
            <a:r>
              <a:rPr lang="tr-TR" sz="2000" dirty="0" err="1"/>
              <a:t>nin</a:t>
            </a:r>
            <a:r>
              <a:rPr lang="tr-TR" sz="2000" dirty="0"/>
              <a:t> eşleştiği ilk </a:t>
            </a:r>
            <a:r>
              <a:rPr lang="tr-TR" sz="2000" i="1" dirty="0" err="1"/>
              <a:t>sabit_ifade</a:t>
            </a:r>
            <a:r>
              <a:rPr lang="tr-TR" sz="2000" dirty="0"/>
              <a:t> bulunduktan sonra, o </a:t>
            </a:r>
            <a:r>
              <a:rPr lang="tr-TR" sz="2000" i="1" dirty="0" err="1"/>
              <a:t>sabit_ifadesine</a:t>
            </a:r>
            <a:r>
              <a:rPr lang="tr-TR" sz="2000" dirty="0"/>
              <a:t> ilişkin deyim ya da deyimlerin çalıştırılması ve daha sonra akışın </a:t>
            </a:r>
            <a:r>
              <a:rPr lang="tr-TR" sz="2000" i="1" dirty="0" err="1"/>
              <a:t>case</a:t>
            </a:r>
            <a:r>
              <a:rPr lang="tr-TR" sz="2000" dirty="0"/>
              <a:t> yapısının dışına çıkmasıdır.</a:t>
            </a:r>
            <a:endParaRPr lang="tr-TR" sz="2000" dirty="0" smtClean="0"/>
          </a:p>
          <a:p>
            <a:endParaRPr lang="tr-TR" dirty="0"/>
          </a:p>
        </p:txBody>
      </p:sp>
      <p:pic>
        <p:nvPicPr>
          <p:cNvPr id="23554" name="Picture 2"/>
          <p:cNvPicPr>
            <a:picLocks noChangeAspect="1" noChangeArrowheads="1"/>
          </p:cNvPicPr>
          <p:nvPr/>
        </p:nvPicPr>
        <p:blipFill>
          <a:blip r:embed="rId3">
            <a:clrChange>
              <a:clrFrom>
                <a:srgbClr val="EDF0DD"/>
              </a:clrFrom>
              <a:clrTo>
                <a:srgbClr val="EDF0DD">
                  <a:alpha val="0"/>
                </a:srgbClr>
              </a:clrTo>
            </a:clrChange>
            <a:extLst>
              <a:ext uri="{28A0092B-C50C-407E-A947-70E740481C1C}">
                <a14:useLocalDpi xmlns="" xmlns:a14="http://schemas.microsoft.com/office/drawing/2010/main" val="0"/>
              </a:ext>
            </a:extLst>
          </a:blip>
          <a:srcRect/>
          <a:stretch>
            <a:fillRect/>
          </a:stretch>
        </p:blipFill>
        <p:spPr bwMode="auto">
          <a:xfrm>
            <a:off x="1006024" y="3645024"/>
            <a:ext cx="5904656" cy="30278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 xmlns:p14="http://schemas.microsoft.com/office/powerpoint/2010/main" val="3856455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7.2.2.3. Çoklu Seçim Deyimi</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b="1" dirty="0"/>
              <a:t>C' de Çoklu Seçim Yapısı:</a:t>
            </a:r>
          </a:p>
          <a:p>
            <a:r>
              <a:rPr lang="tr-TR" sz="2000" dirty="0"/>
              <a:t>Çoklu seçim yapısı için farklı bir tasarım, C'de yer almaktadır. C'deki tasarımda akış denetimi, bir </a:t>
            </a:r>
            <a:r>
              <a:rPr lang="tr-TR" sz="2000" i="1" dirty="0" err="1"/>
              <a:t>case</a:t>
            </a:r>
            <a:r>
              <a:rPr lang="tr-TR" sz="2000" dirty="0"/>
              <a:t> sabiti ile eşleme olsa da olmasa da, bir sonraki </a:t>
            </a:r>
            <a:r>
              <a:rPr lang="tr-TR" sz="2000" i="1" dirty="0" err="1"/>
              <a:t>case</a:t>
            </a:r>
            <a:r>
              <a:rPr lang="tr-TR" sz="2000" i="1" dirty="0"/>
              <a:t> sabiti' </a:t>
            </a:r>
            <a:r>
              <a:rPr lang="tr-TR" sz="2000" dirty="0" err="1"/>
              <a:t>nin</a:t>
            </a:r>
            <a:r>
              <a:rPr lang="tr-TR" sz="2000" dirty="0"/>
              <a:t> sınanması ile devam eder. Eğer, bir eşleme gerçekleştikten sonra diğerlerinin sınanması istenmiyor ve akışın çoklu seçim yapısının dışına çıkması isteniyorsa eşleme grubunun son deyimi olarak </a:t>
            </a:r>
            <a:r>
              <a:rPr lang="tr-TR" sz="2000" i="1" dirty="0"/>
              <a:t>break</a:t>
            </a:r>
            <a:r>
              <a:rPr lang="tr-TR" sz="2000" dirty="0"/>
              <a:t> deyimi kullanılmalıdır.</a:t>
            </a:r>
          </a:p>
          <a:p>
            <a:endParaRPr lang="tr-TR" dirty="0"/>
          </a:p>
        </p:txBody>
      </p:sp>
      <p:pic>
        <p:nvPicPr>
          <p:cNvPr id="24578"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 xmlns:a14="http://schemas.microsoft.com/office/drawing/2010/main" val="0"/>
              </a:ext>
            </a:extLst>
          </a:blip>
          <a:srcRect/>
          <a:stretch>
            <a:fillRect/>
          </a:stretch>
        </p:blipFill>
        <p:spPr bwMode="auto">
          <a:xfrm>
            <a:off x="827584" y="3636218"/>
            <a:ext cx="7448550" cy="310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spTree>
    <p:extLst>
      <p:ext uri="{BB962C8B-B14F-4D97-AF65-F5344CB8AC3E}">
        <p14:creationId xmlns="" xmlns:p14="http://schemas.microsoft.com/office/powerpoint/2010/main" val="3567972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7.2.2.3. Çoklu Seçim Deyimi</a:t>
            </a:r>
            <a:endParaRPr lang="tr-TR" dirty="0"/>
          </a:p>
        </p:txBody>
      </p:sp>
      <p:sp>
        <p:nvSpPr>
          <p:cNvPr id="3" name="2 İçerik Yer Tutucusu"/>
          <p:cNvSpPr>
            <a:spLocks noGrp="1"/>
          </p:cNvSpPr>
          <p:nvPr>
            <p:ph idx="1"/>
          </p:nvPr>
        </p:nvSpPr>
        <p:spPr/>
        <p:txBody>
          <a:bodyPr>
            <a:normAutofit/>
          </a:bodyPr>
          <a:lstStyle/>
          <a:p>
            <a:r>
              <a:rPr lang="tr-TR" sz="2400" dirty="0" smtClean="0"/>
              <a:t>Tasarımla ilgili hususlar:</a:t>
            </a:r>
          </a:p>
          <a:p>
            <a:pPr marL="914400" lvl="1" indent="-457200">
              <a:buFont typeface="+mj-lt"/>
              <a:buAutoNum type="arabicPeriod"/>
            </a:pPr>
            <a:r>
              <a:rPr lang="tr-TR" sz="2000" dirty="0" smtClean="0"/>
              <a:t>Kontrol ifadesinin tipi ve şekli nasıl olacak?</a:t>
            </a:r>
          </a:p>
          <a:p>
            <a:pPr marL="914400" lvl="1" indent="-457200">
              <a:buFont typeface="+mj-lt"/>
              <a:buAutoNum type="arabicPeriod"/>
            </a:pPr>
            <a:r>
              <a:rPr lang="tr-TR" sz="2000" dirty="0" smtClean="0"/>
              <a:t>Seçilebilir bölümler nasıl belirlenecek?</a:t>
            </a:r>
          </a:p>
          <a:p>
            <a:pPr marL="914400" lvl="1" indent="-457200">
              <a:buFont typeface="+mj-lt"/>
              <a:buAutoNum type="arabicPeriod"/>
            </a:pPr>
            <a:r>
              <a:rPr lang="tr-TR" sz="2000" dirty="0" smtClean="0"/>
              <a:t>Programın çoklu yapıdaki akışı sadece bir bölge ile mi sınırlı olacak?</a:t>
            </a:r>
          </a:p>
          <a:p>
            <a:pPr marL="914400" lvl="1" indent="-457200">
              <a:buFont typeface="+mj-lt"/>
              <a:buAutoNum type="arabicPeriod"/>
            </a:pPr>
            <a:r>
              <a:rPr lang="tr-TR" sz="2000" dirty="0" smtClean="0"/>
              <a:t>Seçimde temsil edilmeyen ifadelerle ilgili ne yapılacak?</a:t>
            </a:r>
          </a:p>
          <a:p>
            <a:pPr lvl="1">
              <a:buNone/>
            </a:pPr>
            <a:endParaRPr lang="tr-TR" sz="2000" dirty="0" smtClean="0"/>
          </a:p>
          <a:p>
            <a:pPr marL="533400" indent="-533400"/>
            <a:r>
              <a:rPr lang="tr-TR" sz="2400" dirty="0" smtClean="0"/>
              <a:t>Tasarım yaparken </a:t>
            </a:r>
            <a:r>
              <a:rPr lang="tr-TR" sz="2400" dirty="0" err="1" smtClean="0"/>
              <a:t>C’nin</a:t>
            </a:r>
            <a:r>
              <a:rPr lang="tr-TR" sz="2400" dirty="0" smtClean="0"/>
              <a:t> </a:t>
            </a:r>
            <a:r>
              <a:rPr lang="tr-TR" sz="2400" dirty="0" err="1" smtClean="0"/>
              <a:t>switch</a:t>
            </a:r>
            <a:r>
              <a:rPr lang="tr-TR" sz="2400" dirty="0" smtClean="0"/>
              <a:t> kodu seçilirse</a:t>
            </a:r>
            <a:endParaRPr lang="en-US" sz="2400" dirty="0" smtClean="0"/>
          </a:p>
          <a:p>
            <a:pPr marL="914400" lvl="1" indent="-457200">
              <a:buFontTx/>
              <a:buAutoNum type="arabicPeriod"/>
            </a:pPr>
            <a:r>
              <a:rPr lang="tr-TR" sz="2000" dirty="0" smtClean="0"/>
              <a:t>Kontrol ifadeleri yalnızca tamsayı olabilir.</a:t>
            </a:r>
            <a:endParaRPr lang="en-US" sz="2000" dirty="0" smtClean="0"/>
          </a:p>
          <a:p>
            <a:pPr marL="914400" lvl="1" indent="-457200">
              <a:buFontTx/>
              <a:buAutoNum type="arabicPeriod"/>
            </a:pPr>
            <a:r>
              <a:rPr lang="tr-TR" sz="2000" dirty="0" smtClean="0"/>
              <a:t>Seçilebilir </a:t>
            </a:r>
            <a:r>
              <a:rPr lang="tr-TR" sz="2000" dirty="0" err="1" smtClean="0"/>
              <a:t>segmentler</a:t>
            </a:r>
            <a:r>
              <a:rPr lang="tr-TR" sz="2000" dirty="0" smtClean="0"/>
              <a:t> komut dizileri, bloklar veya bileşik komutlar olabilir.</a:t>
            </a:r>
            <a:endParaRPr lang="en-US" sz="2000" dirty="0" smtClean="0"/>
          </a:p>
          <a:p>
            <a:pPr marL="914400" lvl="1" indent="-457200">
              <a:buFontTx/>
              <a:buAutoNum type="arabicPeriod"/>
            </a:pPr>
            <a:r>
              <a:rPr lang="tr-TR" sz="2000" dirty="0" smtClean="0"/>
              <a:t>Herhangi bir </a:t>
            </a:r>
            <a:r>
              <a:rPr lang="tr-TR" sz="2000" dirty="0" err="1" smtClean="0"/>
              <a:t>segment</a:t>
            </a:r>
            <a:r>
              <a:rPr lang="tr-TR" sz="2000" dirty="0" smtClean="0"/>
              <a:t> numarası çalıştırılabilir bir yapı olabilir.</a:t>
            </a:r>
            <a:endParaRPr lang="en-US" sz="2000" dirty="0" smtClean="0"/>
          </a:p>
          <a:p>
            <a:pPr marL="914400" lvl="1" indent="-457200">
              <a:buFontTx/>
              <a:buAutoNum type="arabicPeriod"/>
            </a:pPr>
            <a:r>
              <a:rPr lang="tr-TR" sz="2000" dirty="0" err="1" smtClean="0">
                <a:latin typeface="Courier New" pitchFamily="49" charset="0"/>
              </a:rPr>
              <a:t>Default</a:t>
            </a:r>
            <a:r>
              <a:rPr lang="tr-TR" sz="2000" dirty="0" smtClean="0">
                <a:latin typeface="Courier New" pitchFamily="49" charset="0"/>
              </a:rPr>
              <a:t> </a:t>
            </a:r>
            <a:r>
              <a:rPr lang="tr-TR" sz="2000" dirty="0" smtClean="0"/>
              <a:t>cümlesi tanımlanmayan değerler için kullanılır.</a:t>
            </a:r>
            <a:endParaRPr lang="en-US" sz="20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pPr>
              <a:buFont typeface="Wingdings" pitchFamily="2" charset="2"/>
              <a:buChar char="q"/>
            </a:pPr>
            <a:r>
              <a:rPr lang="tr-TR" dirty="0" smtClean="0"/>
              <a:t>Erken çoklu seçme komutları:</a:t>
            </a:r>
          </a:p>
          <a:p>
            <a:pPr>
              <a:buNone/>
            </a:pPr>
            <a:r>
              <a:rPr lang="tr-TR" dirty="0" smtClean="0"/>
              <a:t>1. FORTRAN </a:t>
            </a:r>
            <a:r>
              <a:rPr lang="tr-TR" dirty="0" err="1" smtClean="0"/>
              <a:t>arithmetic</a:t>
            </a:r>
            <a:r>
              <a:rPr lang="tr-TR" dirty="0" smtClean="0"/>
              <a:t> IF(üçlü seçme komutu)</a:t>
            </a:r>
          </a:p>
          <a:p>
            <a:pPr>
              <a:buNone/>
            </a:pPr>
            <a:r>
              <a:rPr lang="pt-BR" dirty="0" smtClean="0"/>
              <a:t>IF(&lt;aritmetik ifade&gt;) N1, N2, N3</a:t>
            </a:r>
          </a:p>
          <a:p>
            <a:pPr>
              <a:buFont typeface="Wingdings" pitchFamily="2" charset="2"/>
              <a:buChar char="q"/>
            </a:pPr>
            <a:r>
              <a:rPr lang="tr-TR" dirty="0" smtClean="0"/>
              <a:t>Kötü özellikleri: </a:t>
            </a:r>
          </a:p>
          <a:p>
            <a:pPr lvl="1"/>
            <a:r>
              <a:rPr lang="tr-TR" dirty="0" smtClean="0"/>
              <a:t>Kılıflanmamış (not </a:t>
            </a:r>
            <a:r>
              <a:rPr lang="tr-TR" dirty="0" err="1" smtClean="0"/>
              <a:t>encapsulated</a:t>
            </a:r>
            <a:r>
              <a:rPr lang="tr-TR" dirty="0" smtClean="0"/>
              <a:t>); seçilebilir bölgeler</a:t>
            </a:r>
          </a:p>
          <a:p>
            <a:pPr>
              <a:buNone/>
            </a:pPr>
            <a:r>
              <a:rPr lang="tr-TR" sz="2800" dirty="0" smtClean="0"/>
              <a:t>programın içinde her yerde olabilir.</a:t>
            </a:r>
          </a:p>
          <a:p>
            <a:pPr lvl="1"/>
            <a:r>
              <a:rPr lang="tr-TR" dirty="0" smtClean="0"/>
              <a:t>GOTO gerekir.</a:t>
            </a:r>
          </a:p>
          <a:p>
            <a:pPr>
              <a:buNone/>
            </a:pPr>
            <a:r>
              <a:rPr lang="tr-TR" dirty="0" smtClean="0"/>
              <a:t>2. FORTRAN hesaplanmış GOTO ve atanmış GOTO</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472518" cy="4525963"/>
          </a:xfrm>
        </p:spPr>
        <p:txBody>
          <a:bodyPr>
            <a:normAutofit/>
          </a:bodyPr>
          <a:lstStyle/>
          <a:p>
            <a:r>
              <a:rPr lang="tr-TR" dirty="0" smtClean="0">
                <a:solidFill>
                  <a:srgbClr val="FF0000"/>
                </a:solidFill>
              </a:rPr>
              <a:t>Modern çoklu seçme komutları</a:t>
            </a:r>
          </a:p>
          <a:p>
            <a:pPr>
              <a:buNone/>
            </a:pPr>
            <a:r>
              <a:rPr lang="tr-TR" dirty="0" smtClean="0"/>
              <a:t>	</a:t>
            </a:r>
            <a:r>
              <a:rPr lang="tr-TR" b="1" dirty="0" smtClean="0"/>
              <a:t>1.</a:t>
            </a:r>
            <a:r>
              <a:rPr lang="tr-TR" dirty="0" smtClean="0"/>
              <a:t> </a:t>
            </a:r>
            <a:r>
              <a:rPr lang="tr-TR" b="1" dirty="0" err="1" smtClean="0"/>
              <a:t>Pascal</a:t>
            </a:r>
            <a:r>
              <a:rPr lang="tr-TR" dirty="0" smtClean="0"/>
              <a:t> durumu (</a:t>
            </a:r>
            <a:r>
              <a:rPr lang="tr-TR" dirty="0" err="1" smtClean="0"/>
              <a:t>Hoare’in</a:t>
            </a:r>
            <a:r>
              <a:rPr lang="tr-TR" dirty="0" smtClean="0"/>
              <a:t> ALGOL </a:t>
            </a:r>
            <a:r>
              <a:rPr lang="tr-TR" dirty="0" err="1" smtClean="0"/>
              <a:t>W’ya</a:t>
            </a:r>
            <a:r>
              <a:rPr lang="tr-TR" dirty="0" smtClean="0"/>
              <a:t> katkısı)</a:t>
            </a:r>
          </a:p>
          <a:p>
            <a:pPr>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case</a:t>
            </a:r>
            <a:r>
              <a:rPr lang="tr-TR" b="1" dirty="0" smtClean="0">
                <a:latin typeface="Courier New" pitchFamily="49" charset="0"/>
                <a:cs typeface="Courier New" pitchFamily="49" charset="0"/>
              </a:rPr>
              <a:t>&lt;ifade&gt;of</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SabitListe</a:t>
            </a:r>
            <a:r>
              <a:rPr lang="tr-TR" dirty="0" smtClean="0">
                <a:latin typeface="Courier New" pitchFamily="49" charset="0"/>
                <a:cs typeface="Courier New" pitchFamily="49" charset="0"/>
              </a:rPr>
              <a:t>_1 : Komut_1;</a:t>
            </a:r>
          </a:p>
          <a:p>
            <a:pPr>
              <a:buNone/>
            </a:pP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SabitListe</a:t>
            </a:r>
            <a:r>
              <a:rPr lang="tr-TR" dirty="0" smtClean="0">
                <a:latin typeface="Courier New" pitchFamily="49" charset="0"/>
                <a:cs typeface="Courier New" pitchFamily="49" charset="0"/>
              </a:rPr>
              <a:t>_n : Komut_n</a:t>
            </a:r>
          </a:p>
          <a:p>
            <a:pPr>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end</a:t>
            </a:r>
            <a:endParaRPr lang="tr-TR"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7" name="Rectangle 4"/>
          <p:cNvSpPr>
            <a:spLocks noChangeArrowheads="1"/>
          </p:cNvSpPr>
          <p:nvPr/>
        </p:nvSpPr>
        <p:spPr bwMode="auto">
          <a:xfrm>
            <a:off x="323850" y="1670077"/>
            <a:ext cx="8569325" cy="4830757"/>
          </a:xfrm>
          <a:prstGeom prst="rect">
            <a:avLst/>
          </a:prstGeom>
          <a:noFill/>
          <a:ln w="9525">
            <a:noFill/>
            <a:miter lim="800000"/>
            <a:headEnd/>
            <a:tailEnd/>
          </a:ln>
        </p:spPr>
        <p:txBody>
          <a:bodyPr/>
          <a:lstStyle/>
          <a:p>
            <a:pPr marL="609600" indent="-609600">
              <a:spcBef>
                <a:spcPct val="20000"/>
              </a:spcBef>
              <a:buFontTx/>
              <a:buChar char="•"/>
            </a:pPr>
            <a:r>
              <a:rPr lang="tr-TR" dirty="0"/>
              <a:t>Bu işlem, aşağıdaki şekilde de görülebileceği gibi her bir modülün kolaylıkla çözülebileceği seviyeye kadar devam eder. </a:t>
            </a:r>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r>
              <a:rPr lang="tr-TR" dirty="0"/>
              <a:t>En üst seviyede çözümün ana mantığının sergilendiği ana modül yer alır. Alt seviyelere indikçe izlenecek adımlar ile ilgili ayrıntılar artar.</a:t>
            </a:r>
          </a:p>
        </p:txBody>
      </p:sp>
      <p:pic>
        <p:nvPicPr>
          <p:cNvPr id="8" name="Picture 6"/>
          <p:cNvPicPr>
            <a:picLocks noChangeAspect="1" noChangeArrowheads="1"/>
          </p:cNvPicPr>
          <p:nvPr/>
        </p:nvPicPr>
        <p:blipFill>
          <a:blip r:embed="rId2"/>
          <a:srcRect/>
          <a:stretch>
            <a:fillRect/>
          </a:stretch>
        </p:blipFill>
        <p:spPr bwMode="auto">
          <a:xfrm>
            <a:off x="1643042" y="2428868"/>
            <a:ext cx="2554212" cy="3081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Picture 7"/>
          <p:cNvPicPr>
            <a:picLocks noChangeAspect="1" noChangeArrowheads="1"/>
          </p:cNvPicPr>
          <p:nvPr/>
        </p:nvPicPr>
        <p:blipFill>
          <a:blip r:embed="rId3"/>
          <a:srcRect/>
          <a:stretch>
            <a:fillRect/>
          </a:stretch>
        </p:blipFill>
        <p:spPr bwMode="auto">
          <a:xfrm>
            <a:off x="4594204" y="2428868"/>
            <a:ext cx="2978191" cy="3081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5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lide(fromBottom)">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xEl>
                                              <p:pRg st="11" end="11"/>
                                            </p:txEl>
                                          </p:spTgt>
                                        </p:tgtEl>
                                        <p:attrNameLst>
                                          <p:attrName>style.visibility</p:attrName>
                                        </p:attrNameLst>
                                      </p:cBhvr>
                                      <p:to>
                                        <p:strVal val="visible"/>
                                      </p:to>
                                    </p:set>
                                    <p:animEffect transition="in" filter="slide(fromBottom)">
                                      <p:cBhvr>
                                        <p:cTn id="12" dur="500"/>
                                        <p:tgtEl>
                                          <p:spTgt spid="7">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r>
              <a:rPr lang="tr-TR" dirty="0" smtClean="0"/>
              <a:t>Tasarım seçimleri (</a:t>
            </a:r>
            <a:r>
              <a:rPr lang="tr-TR" dirty="0" err="1" smtClean="0"/>
              <a:t>Pascal</a:t>
            </a:r>
            <a:r>
              <a:rPr lang="tr-TR" dirty="0" smtClean="0"/>
              <a:t>):</a:t>
            </a:r>
          </a:p>
          <a:p>
            <a:pPr marL="971550" lvl="1" indent="-514350">
              <a:buFont typeface="+mj-lt"/>
              <a:buAutoNum type="arabicPeriod"/>
            </a:pPr>
            <a:r>
              <a:rPr lang="tr-TR" dirty="0" smtClean="0"/>
              <a:t>Seçme ifadesi herhangi bir sıra tipinde (</a:t>
            </a:r>
            <a:r>
              <a:rPr lang="tr-TR" dirty="0" err="1" smtClean="0"/>
              <a:t>int</a:t>
            </a:r>
            <a:r>
              <a:rPr lang="tr-TR" dirty="0" smtClean="0"/>
              <a:t>, </a:t>
            </a:r>
            <a:r>
              <a:rPr lang="tr-TR" dirty="0" err="1" smtClean="0"/>
              <a:t>boolean</a:t>
            </a:r>
            <a:r>
              <a:rPr lang="tr-TR" dirty="0" smtClean="0"/>
              <a:t>, </a:t>
            </a:r>
            <a:r>
              <a:rPr lang="tr-TR" dirty="0" err="1" smtClean="0"/>
              <a:t>char</a:t>
            </a:r>
            <a:r>
              <a:rPr lang="tr-TR" dirty="0" smtClean="0"/>
              <a:t>, </a:t>
            </a:r>
            <a:r>
              <a:rPr lang="tr-TR" dirty="0" err="1" smtClean="0"/>
              <a:t>enum</a:t>
            </a:r>
            <a:r>
              <a:rPr lang="tr-TR" dirty="0" smtClean="0"/>
              <a:t>)olabilir.</a:t>
            </a:r>
          </a:p>
          <a:p>
            <a:pPr marL="971550" lvl="1" indent="-514350">
              <a:buFont typeface="+mj-lt"/>
              <a:buAutoNum type="arabicPeriod"/>
            </a:pPr>
            <a:r>
              <a:rPr lang="tr-TR" dirty="0" smtClean="0"/>
              <a:t>Seçilen bölgede tek komut ta olabilir, bir grup komut ta.</a:t>
            </a:r>
          </a:p>
          <a:p>
            <a:pPr marL="971550" lvl="1" indent="-514350">
              <a:buFont typeface="+mj-lt"/>
              <a:buAutoNum type="arabicPeriod"/>
            </a:pPr>
            <a:r>
              <a:rPr lang="tr-TR" dirty="0" smtClean="0"/>
              <a:t>Yapının her yürütülmesinde bir bölgesi kullanılır.</a:t>
            </a:r>
          </a:p>
          <a:p>
            <a:pPr marL="971550" lvl="1" indent="-514350">
              <a:buFont typeface="+mj-lt"/>
              <a:buAutoNum type="arabicPeriod"/>
            </a:pPr>
            <a:r>
              <a:rPr lang="tr-TR" dirty="0" err="1" smtClean="0"/>
              <a:t>Pascal’da</a:t>
            </a:r>
            <a:r>
              <a:rPr lang="tr-TR" dirty="0" smtClean="0"/>
              <a:t> (</a:t>
            </a:r>
            <a:r>
              <a:rPr lang="tr-TR" dirty="0" err="1" smtClean="0"/>
              <a:t>Wirth</a:t>
            </a:r>
            <a:r>
              <a:rPr lang="tr-TR" dirty="0" smtClean="0"/>
              <a:t>), karşılığı olmayan seçme yapıldığında sonuç belirsizdir, 1984 ISO Standardına göre bu işlem hata mesajı verir.</a:t>
            </a:r>
          </a:p>
          <a:p>
            <a:pPr marL="971550" lvl="1" indent="-514350">
              <a:buFont typeface="+mj-lt"/>
              <a:buAutoNum type="arabicPeriod"/>
            </a:pPr>
            <a:r>
              <a:rPr lang="tr-TR" dirty="0" smtClean="0"/>
              <a:t>Birçok dilde bu durumlar için </a:t>
            </a:r>
            <a:r>
              <a:rPr lang="tr-TR" dirty="0" err="1" smtClean="0"/>
              <a:t>otherwise</a:t>
            </a:r>
            <a:r>
              <a:rPr lang="tr-TR" dirty="0" smtClean="0"/>
              <a:t> veya else terimleri konulmuştur.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buNone/>
            </a:pPr>
            <a:r>
              <a:rPr lang="tr-TR" dirty="0" smtClean="0"/>
              <a:t>	</a:t>
            </a:r>
            <a:r>
              <a:rPr lang="tr-TR" b="1" dirty="0" smtClean="0"/>
              <a:t>2. C, C++ ve Java </a:t>
            </a:r>
            <a:r>
              <a:rPr lang="tr-TR" dirty="0" err="1" smtClean="0">
                <a:solidFill>
                  <a:srgbClr val="FF0000"/>
                </a:solidFill>
              </a:rPr>
              <a:t>switch</a:t>
            </a:r>
            <a:endParaRPr lang="tr-TR" dirty="0" smtClean="0">
              <a:solidFill>
                <a:srgbClr val="FF0000"/>
              </a:solidFill>
            </a:endParaRPr>
          </a:p>
          <a:p>
            <a:pPr>
              <a:buNone/>
            </a:pPr>
            <a:r>
              <a:rPr lang="tr-TR" sz="3000" b="1" dirty="0" smtClean="0">
                <a:latin typeface="Courier New" pitchFamily="49" charset="0"/>
                <a:cs typeface="Courier New" pitchFamily="49" charset="0"/>
              </a:rPr>
              <a:t>	</a:t>
            </a:r>
            <a:r>
              <a:rPr lang="tr-TR" sz="3000" b="1" dirty="0" err="1" smtClean="0">
                <a:latin typeface="Courier New" pitchFamily="49" charset="0"/>
                <a:cs typeface="Courier New" pitchFamily="49" charset="0"/>
              </a:rPr>
              <a:t>switch</a:t>
            </a:r>
            <a:r>
              <a:rPr lang="tr-TR" sz="3000" b="1" dirty="0" smtClean="0">
                <a:latin typeface="Courier New" pitchFamily="49" charset="0"/>
                <a:cs typeface="Courier New" pitchFamily="49" charset="0"/>
              </a:rPr>
              <a:t>(&lt;ifade&gt;) </a:t>
            </a:r>
          </a:p>
          <a:p>
            <a:pPr>
              <a:buNone/>
            </a:pPr>
            <a:r>
              <a:rPr lang="tr-TR" sz="3000" dirty="0" smtClean="0">
                <a:latin typeface="Courier New" pitchFamily="49" charset="0"/>
                <a:cs typeface="Courier New" pitchFamily="49" charset="0"/>
              </a:rPr>
              <a:t>	{</a:t>
            </a:r>
          </a:p>
          <a:p>
            <a:pPr>
              <a:buNone/>
            </a:pPr>
            <a:r>
              <a:rPr lang="tr-TR" sz="3000" dirty="0" smtClean="0">
                <a:latin typeface="Courier New" pitchFamily="49" charset="0"/>
                <a:cs typeface="Courier New" pitchFamily="49" charset="0"/>
              </a:rPr>
              <a:t>		</a:t>
            </a:r>
            <a:r>
              <a:rPr lang="tr-TR" sz="3000" dirty="0" err="1" smtClean="0">
                <a:latin typeface="Courier New" pitchFamily="49" charset="0"/>
                <a:cs typeface="Courier New" pitchFamily="49" charset="0"/>
              </a:rPr>
              <a:t>Sabitİfade</a:t>
            </a:r>
            <a:r>
              <a:rPr lang="tr-TR" sz="3000" dirty="0" smtClean="0">
                <a:latin typeface="Courier New" pitchFamily="49" charset="0"/>
                <a:cs typeface="Courier New" pitchFamily="49" charset="0"/>
              </a:rPr>
              <a:t>_1 : ifade_1;</a:t>
            </a:r>
          </a:p>
          <a:p>
            <a:pPr>
              <a:buNone/>
            </a:pPr>
            <a:r>
              <a:rPr lang="tr-TR" sz="3000" dirty="0" smtClean="0">
                <a:latin typeface="Courier New" pitchFamily="49" charset="0"/>
                <a:cs typeface="Courier New" pitchFamily="49" charset="0"/>
              </a:rPr>
              <a:t>		...</a:t>
            </a:r>
          </a:p>
          <a:p>
            <a:pPr>
              <a:buNone/>
            </a:pPr>
            <a:r>
              <a:rPr lang="tr-TR" sz="3000" dirty="0" smtClean="0">
                <a:latin typeface="Courier New" pitchFamily="49" charset="0"/>
                <a:cs typeface="Courier New" pitchFamily="49" charset="0"/>
              </a:rPr>
              <a:t>		</a:t>
            </a:r>
            <a:r>
              <a:rPr lang="tr-TR" sz="3000" dirty="0" err="1" smtClean="0">
                <a:latin typeface="Courier New" pitchFamily="49" charset="0"/>
                <a:cs typeface="Courier New" pitchFamily="49" charset="0"/>
              </a:rPr>
              <a:t>Sabitİfade</a:t>
            </a:r>
            <a:r>
              <a:rPr lang="tr-TR" sz="3000" dirty="0" smtClean="0">
                <a:latin typeface="Courier New" pitchFamily="49" charset="0"/>
                <a:cs typeface="Courier New" pitchFamily="49" charset="0"/>
              </a:rPr>
              <a:t>_n : ifade_n;</a:t>
            </a:r>
          </a:p>
          <a:p>
            <a:pPr>
              <a:buNone/>
            </a:pPr>
            <a:r>
              <a:rPr lang="tr-TR" sz="3000" dirty="0" smtClean="0">
                <a:latin typeface="Courier New" pitchFamily="49" charset="0"/>
                <a:cs typeface="Courier New" pitchFamily="49" charset="0"/>
              </a:rPr>
              <a:t>		[</a:t>
            </a:r>
            <a:r>
              <a:rPr lang="tr-TR" sz="3000" b="1" dirty="0" err="1" smtClean="0">
                <a:latin typeface="Courier New" pitchFamily="49" charset="0"/>
                <a:cs typeface="Courier New" pitchFamily="49" charset="0"/>
              </a:rPr>
              <a:t>default</a:t>
            </a:r>
            <a:r>
              <a:rPr lang="tr-TR" sz="3000" b="1" dirty="0" smtClean="0">
                <a:latin typeface="Courier New" pitchFamily="49" charset="0"/>
                <a:cs typeface="Courier New" pitchFamily="49" charset="0"/>
              </a:rPr>
              <a:t>:ifade_n+1] </a:t>
            </a:r>
          </a:p>
          <a:p>
            <a:pPr>
              <a:buNone/>
            </a:pPr>
            <a:r>
              <a:rPr lang="tr-TR" sz="3000" dirty="0" smtClean="0">
                <a:latin typeface="Courier New" pitchFamily="49" charset="0"/>
                <a:cs typeface="Courier New" pitchFamily="49" charset="0"/>
              </a:rPr>
              <a:t>	}</a:t>
            </a:r>
            <a:endParaRPr lang="tr-TR" sz="30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r>
              <a:rPr lang="tr-TR" dirty="0" smtClean="0"/>
              <a:t>Tasarım seçimleri: (</a:t>
            </a:r>
            <a:r>
              <a:rPr lang="tr-TR" b="1" dirty="0" err="1" smtClean="0"/>
              <a:t>switch</a:t>
            </a:r>
            <a:r>
              <a:rPr lang="tr-TR" dirty="0" smtClean="0"/>
              <a:t> için)</a:t>
            </a:r>
          </a:p>
          <a:p>
            <a:pPr marL="914400" lvl="1" indent="-514350">
              <a:buFont typeface="+mj-lt"/>
              <a:buAutoNum type="arabicPeriod"/>
            </a:pPr>
            <a:r>
              <a:rPr lang="tr-TR" dirty="0" smtClean="0"/>
              <a:t>Kontrol ifadesi sadece tam sayı tipi olabilir.</a:t>
            </a:r>
          </a:p>
          <a:p>
            <a:pPr marL="914400" lvl="1" indent="-514350">
              <a:buFont typeface="+mj-lt"/>
              <a:buAutoNum type="arabicPeriod"/>
            </a:pPr>
            <a:r>
              <a:rPr lang="tr-TR" dirty="0" smtClean="0"/>
              <a:t>Seçilebilir kısımda da birkaç komut peş peşe veya bir blok içinde olabilir.</a:t>
            </a:r>
          </a:p>
          <a:p>
            <a:pPr marL="914400" lvl="1" indent="-514350">
              <a:buFont typeface="+mj-lt"/>
              <a:buAutoNum type="arabicPeriod"/>
            </a:pPr>
            <a:r>
              <a:rPr lang="tr-TR" dirty="0" smtClean="0"/>
              <a:t>Birden çok kısım peş peşe çalıştırılabilir. Seçilebilir kısımların sonunda örtülü bir sapma yok. Açıkça "break" komutu ile "</a:t>
            </a:r>
            <a:r>
              <a:rPr lang="tr-TR" dirty="0" err="1" smtClean="0"/>
              <a:t>switch</a:t>
            </a:r>
            <a:r>
              <a:rPr lang="tr-TR" dirty="0" smtClean="0"/>
              <a:t>" sonuna gidilebilir </a:t>
            </a:r>
          </a:p>
          <a:p>
            <a:pPr marL="914400" lvl="1" indent="-514350">
              <a:buFont typeface="+mj-lt"/>
              <a:buAutoNum type="arabicPeriod"/>
            </a:pPr>
            <a:r>
              <a:rPr lang="tr-TR" dirty="0" err="1" smtClean="0"/>
              <a:t>default</a:t>
            </a:r>
            <a:r>
              <a:rPr lang="tr-TR" dirty="0" smtClean="0"/>
              <a:t> terimi tanımlanmamış kontrol ifadesi değerleri içindir; eğer </a:t>
            </a:r>
            <a:r>
              <a:rPr lang="tr-TR" dirty="0" err="1" smtClean="0"/>
              <a:t>default</a:t>
            </a:r>
            <a:r>
              <a:rPr lang="tr-TR" dirty="0" smtClean="0"/>
              <a:t> olmazsa uygun kontrol değeri çıkmaması durumunda </a:t>
            </a:r>
            <a:r>
              <a:rPr lang="tr-TR" dirty="0" err="1" smtClean="0"/>
              <a:t>switch</a:t>
            </a:r>
            <a:r>
              <a:rPr lang="tr-TR" dirty="0" smtClean="0"/>
              <a:t> bir şey yapmaz.</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472518" cy="4525963"/>
          </a:xfrm>
        </p:spPr>
        <p:txBody>
          <a:bodyPr>
            <a:normAutofit fontScale="77500" lnSpcReduction="20000"/>
          </a:bodyPr>
          <a:lstStyle/>
          <a:p>
            <a:pPr>
              <a:buNone/>
            </a:pPr>
            <a:r>
              <a:rPr lang="tr-TR" dirty="0" smtClean="0"/>
              <a:t>	</a:t>
            </a:r>
            <a:r>
              <a:rPr lang="tr-TR" b="1" dirty="0" smtClean="0"/>
              <a:t>3. C# </a:t>
            </a:r>
            <a:r>
              <a:rPr lang="tr-TR" dirty="0" smtClean="0"/>
              <a:t>Tasarım seçimleri: (</a:t>
            </a:r>
            <a:r>
              <a:rPr lang="tr-TR" dirty="0" err="1" smtClean="0"/>
              <a:t>switch</a:t>
            </a:r>
            <a:r>
              <a:rPr lang="tr-TR" dirty="0" smtClean="0"/>
              <a:t> için)</a:t>
            </a:r>
          </a:p>
          <a:p>
            <a:pPr lvl="1">
              <a:buNone/>
            </a:pPr>
            <a:r>
              <a:rPr lang="tr-TR" dirty="0" smtClean="0"/>
              <a:t>1. C gibidir, sadece birden çok kısmın yürütülmesine izin vermez.</a:t>
            </a:r>
          </a:p>
          <a:p>
            <a:pPr lvl="1">
              <a:buNone/>
            </a:pPr>
            <a:r>
              <a:rPr lang="tr-TR" dirty="0" smtClean="0"/>
              <a:t>2. Her kısmın mutlaka "break" veya "</a:t>
            </a:r>
            <a:r>
              <a:rPr lang="tr-TR" dirty="0" err="1" smtClean="0"/>
              <a:t>goto</a:t>
            </a:r>
            <a:r>
              <a:rPr lang="tr-TR" dirty="0" smtClean="0"/>
              <a:t>" ile sonlandırılması gerekir.</a:t>
            </a:r>
          </a:p>
          <a:p>
            <a:pPr lvl="1">
              <a:buNone/>
            </a:pPr>
            <a:r>
              <a:rPr lang="tr-TR" sz="2300" dirty="0" err="1" smtClean="0">
                <a:latin typeface="Courier New" pitchFamily="49" charset="0"/>
                <a:cs typeface="Courier New" pitchFamily="49" charset="0"/>
              </a:rPr>
              <a:t>switch</a:t>
            </a:r>
            <a:r>
              <a:rPr lang="tr-TR" sz="2300" dirty="0" smtClean="0">
                <a:latin typeface="Courier New" pitchFamily="49" charset="0"/>
                <a:cs typeface="Courier New" pitchFamily="49" charset="0"/>
              </a:rPr>
              <a:t>(indeks) {</a:t>
            </a:r>
          </a:p>
          <a:p>
            <a:pPr lvl="1">
              <a:buNone/>
            </a:pPr>
            <a:r>
              <a:rPr lang="tr-TR" sz="2300" dirty="0" smtClean="0">
                <a:latin typeface="Courier New" pitchFamily="49" charset="0"/>
                <a:cs typeface="Courier New" pitchFamily="49" charset="0"/>
              </a:rPr>
              <a:t>case1: gotocase3;</a:t>
            </a:r>
          </a:p>
          <a:p>
            <a:pPr lvl="1">
              <a:buNone/>
            </a:pPr>
            <a:r>
              <a:rPr lang="tr-TR" sz="2300" dirty="0" smtClean="0">
                <a:latin typeface="Courier New" pitchFamily="49" charset="0"/>
                <a:cs typeface="Courier New" pitchFamily="49" charset="0"/>
              </a:rPr>
              <a:t>case3: tek +=1;</a:t>
            </a:r>
          </a:p>
          <a:p>
            <a:pPr lvl="3">
              <a:buNone/>
            </a:pPr>
            <a:r>
              <a:rPr lang="tr-TR" sz="2300" dirty="0" err="1" smtClean="0">
                <a:latin typeface="Courier New" pitchFamily="49" charset="0"/>
                <a:cs typeface="Courier New" pitchFamily="49" charset="0"/>
              </a:rPr>
              <a:t>toplamtek</a:t>
            </a:r>
            <a:r>
              <a:rPr lang="tr-TR" sz="2300" dirty="0" smtClean="0">
                <a:latin typeface="Courier New" pitchFamily="49" charset="0"/>
                <a:cs typeface="Courier New" pitchFamily="49" charset="0"/>
              </a:rPr>
              <a:t>+= indeks;</a:t>
            </a:r>
          </a:p>
          <a:p>
            <a:pPr lvl="3">
              <a:buNone/>
            </a:pPr>
            <a:r>
              <a:rPr lang="tr-TR" sz="2300" dirty="0" smtClean="0">
                <a:latin typeface="Courier New" pitchFamily="49" charset="0"/>
                <a:cs typeface="Courier New" pitchFamily="49" charset="0"/>
              </a:rPr>
              <a:t>break;</a:t>
            </a:r>
          </a:p>
          <a:p>
            <a:pPr lvl="3">
              <a:buNone/>
            </a:pPr>
            <a:r>
              <a:rPr lang="tr-TR" sz="2300" dirty="0" smtClean="0">
                <a:latin typeface="Courier New" pitchFamily="49" charset="0"/>
                <a:cs typeface="Courier New" pitchFamily="49" charset="0"/>
              </a:rPr>
              <a:t>case2: gotocase4;</a:t>
            </a:r>
          </a:p>
          <a:p>
            <a:pPr lvl="1">
              <a:buNone/>
            </a:pPr>
            <a:r>
              <a:rPr lang="tr-TR" sz="2300" dirty="0" smtClean="0">
                <a:latin typeface="Courier New" pitchFamily="49" charset="0"/>
                <a:cs typeface="Courier New" pitchFamily="49" charset="0"/>
              </a:rPr>
              <a:t>case4: </a:t>
            </a:r>
            <a:r>
              <a:rPr lang="tr-TR" sz="2300" dirty="0" err="1" smtClean="0">
                <a:latin typeface="Courier New" pitchFamily="49" charset="0"/>
                <a:cs typeface="Courier New" pitchFamily="49" charset="0"/>
              </a:rPr>
              <a:t>cift</a:t>
            </a:r>
            <a:r>
              <a:rPr lang="tr-TR" sz="2300" dirty="0" smtClean="0">
                <a:latin typeface="Courier New" pitchFamily="49" charset="0"/>
                <a:cs typeface="Courier New" pitchFamily="49" charset="0"/>
              </a:rPr>
              <a:t>+= 1;</a:t>
            </a:r>
          </a:p>
          <a:p>
            <a:pPr lvl="3">
              <a:buNone/>
            </a:pPr>
            <a:r>
              <a:rPr lang="tr-TR" sz="2300" dirty="0" err="1" smtClean="0">
                <a:latin typeface="Courier New" pitchFamily="49" charset="0"/>
                <a:cs typeface="Courier New" pitchFamily="49" charset="0"/>
              </a:rPr>
              <a:t>toplamcift</a:t>
            </a:r>
            <a:r>
              <a:rPr lang="tr-TR" sz="2300" dirty="0" smtClean="0">
                <a:latin typeface="Courier New" pitchFamily="49" charset="0"/>
                <a:cs typeface="Courier New" pitchFamily="49" charset="0"/>
              </a:rPr>
              <a:t>+= indeks;</a:t>
            </a:r>
          </a:p>
          <a:p>
            <a:pPr lvl="1">
              <a:buNone/>
            </a:pPr>
            <a:r>
              <a:rPr lang="tr-TR" sz="2300" dirty="0" smtClean="0">
                <a:latin typeface="Courier New" pitchFamily="49" charset="0"/>
                <a:cs typeface="Courier New" pitchFamily="49" charset="0"/>
              </a:rPr>
              <a:t>		    break;</a:t>
            </a:r>
          </a:p>
          <a:p>
            <a:pPr lvl="1">
              <a:buNone/>
            </a:pPr>
            <a:r>
              <a:rPr lang="tr-TR" sz="2300" dirty="0" err="1" smtClean="0">
                <a:latin typeface="Courier New" pitchFamily="49" charset="0"/>
                <a:cs typeface="Courier New" pitchFamily="49" charset="0"/>
              </a:rPr>
              <a:t>default</a:t>
            </a:r>
            <a:r>
              <a:rPr lang="tr-TR" sz="2300" dirty="0" smtClean="0">
                <a:latin typeface="Courier New" pitchFamily="49" charset="0"/>
                <a:cs typeface="Courier New" pitchFamily="49" charset="0"/>
              </a:rPr>
              <a:t>: </a:t>
            </a:r>
            <a:r>
              <a:rPr lang="tr-TR" sz="2300" dirty="0" err="1" smtClean="0">
                <a:latin typeface="Courier New" pitchFamily="49" charset="0"/>
                <a:cs typeface="Courier New" pitchFamily="49" charset="0"/>
              </a:rPr>
              <a:t>Console</a:t>
            </a:r>
            <a:r>
              <a:rPr lang="tr-TR" sz="2300" dirty="0" smtClean="0">
                <a:latin typeface="Courier New" pitchFamily="49" charset="0"/>
                <a:cs typeface="Courier New" pitchFamily="49" charset="0"/>
              </a:rPr>
              <a:t>.</a:t>
            </a:r>
            <a:r>
              <a:rPr lang="tr-TR" sz="2300" dirty="0" err="1" smtClean="0">
                <a:latin typeface="Courier New" pitchFamily="49" charset="0"/>
                <a:cs typeface="Courier New" pitchFamily="49" charset="0"/>
              </a:rPr>
              <a:t>WriteLine</a:t>
            </a:r>
            <a:r>
              <a:rPr lang="tr-TR" sz="2300" dirty="0" smtClean="0">
                <a:latin typeface="Courier New" pitchFamily="49" charset="0"/>
                <a:cs typeface="Courier New" pitchFamily="49" charset="0"/>
              </a:rPr>
              <a:t>("</a:t>
            </a:r>
            <a:r>
              <a:rPr lang="tr-TR" sz="2300" dirty="0" err="1" smtClean="0">
                <a:latin typeface="Courier New" pitchFamily="49" charset="0"/>
                <a:cs typeface="Courier New" pitchFamily="49" charset="0"/>
              </a:rPr>
              <a:t>switchiçinde</a:t>
            </a:r>
            <a:r>
              <a:rPr lang="tr-TR" sz="2300" dirty="0" smtClean="0">
                <a:latin typeface="Courier New" pitchFamily="49" charset="0"/>
                <a:cs typeface="Courier New" pitchFamily="49" charset="0"/>
              </a:rPr>
              <a:t> hata, indeks = %d\n“, indeks);</a:t>
            </a:r>
          </a:p>
          <a:p>
            <a:pPr lvl="1">
              <a:buNone/>
            </a:pPr>
            <a:r>
              <a:rPr lang="tr-TR" sz="2300" dirty="0" smtClean="0">
                <a:latin typeface="Courier New" pitchFamily="49" charset="0"/>
                <a:cs typeface="Courier New" pitchFamily="49" charset="0"/>
              </a:rPr>
              <a:t>}</a:t>
            </a:r>
            <a:endParaRPr lang="tr-TR" sz="23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71406" y="1571612"/>
            <a:ext cx="8927096" cy="490311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142844" y="1500174"/>
            <a:ext cx="8786842" cy="495668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71406" y="1643050"/>
            <a:ext cx="8929717" cy="474596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Ada’nın çoklu seçme komutu:</a:t>
            </a:r>
          </a:p>
          <a:p>
            <a:pPr lvl="1"/>
            <a:r>
              <a:rPr lang="tr-TR" dirty="0" smtClean="0"/>
              <a:t>İç içe geçmiş </a:t>
            </a:r>
            <a:r>
              <a:rPr lang="tr-TR" dirty="0" err="1" smtClean="0"/>
              <a:t>if'lerden</a:t>
            </a:r>
            <a:r>
              <a:rPr lang="tr-TR" dirty="0" smtClean="0"/>
              <a:t> çok daha kolay okunabilir.</a:t>
            </a:r>
          </a:p>
          <a:p>
            <a:pPr lvl="1"/>
            <a:r>
              <a:rPr lang="tr-TR" dirty="0" smtClean="0"/>
              <a:t>Her aşamada mantıksal değerlendirme yapılmasını sağlar.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7.2.2.3.1. </a:t>
            </a:r>
            <a:r>
              <a:rPr lang="tr-TR" sz="3600" i="1" dirty="0"/>
              <a:t>Case</a:t>
            </a:r>
            <a:r>
              <a:rPr lang="tr-TR" sz="3600" dirty="0"/>
              <a:t> Yapısının Ortak Noktaları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dirty="0"/>
              <a:t>Bir önceki sayfada görülen yapı, çeşitli programlama dilleri arasında farklılık göstermekle birlikte aşağıdaki </a:t>
            </a:r>
            <a:r>
              <a:rPr lang="tr-TR" sz="2000" dirty="0" smtClean="0"/>
              <a:t>ortak noktaları </a:t>
            </a:r>
            <a:r>
              <a:rPr lang="tr-TR" sz="2000" dirty="0"/>
              <a:t>içerir:</a:t>
            </a:r>
            <a:endParaRPr lang="tr-TR" dirty="0"/>
          </a:p>
        </p:txBody>
      </p:sp>
      <p:pic>
        <p:nvPicPr>
          <p:cNvPr id="25602"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 xmlns:a14="http://schemas.microsoft.com/office/drawing/2010/main" val="0"/>
              </a:ext>
            </a:extLst>
          </a:blip>
          <a:srcRect/>
          <a:stretch>
            <a:fillRect/>
          </a:stretch>
        </p:blipFill>
        <p:spPr bwMode="auto">
          <a:xfrm>
            <a:off x="467544" y="2564904"/>
            <a:ext cx="8528093" cy="31526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extLst>
      <p:ext uri="{BB962C8B-B14F-4D97-AF65-F5344CB8AC3E}">
        <p14:creationId xmlns="" xmlns:p14="http://schemas.microsoft.com/office/powerpoint/2010/main" val="17479925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 Yineleme Yapıları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Yineleme yapıları, bir programda yer alan tek bir deyimin veya bir dizi deyimin hiç çalıştırılmamasını, bir kez çalıştırılmasını veya daha çok kez çalıştırılmasını </a:t>
            </a:r>
            <a:r>
              <a:rPr lang="tr-TR" sz="2400" dirty="0" smtClean="0"/>
              <a:t>sağlayan </a:t>
            </a:r>
            <a:r>
              <a:rPr lang="tr-TR" sz="2400" b="1" dirty="0" smtClean="0"/>
              <a:t>döngüler</a:t>
            </a:r>
            <a:r>
              <a:rPr lang="tr-TR" sz="2400" dirty="0"/>
              <a:t> (</a:t>
            </a:r>
            <a:r>
              <a:rPr lang="tr-TR" sz="2400" i="1" dirty="0" err="1"/>
              <a:t>loop</a:t>
            </a:r>
            <a:r>
              <a:rPr lang="tr-TR" sz="2400" dirty="0"/>
              <a:t>) oluştururlar</a:t>
            </a:r>
            <a:r>
              <a:rPr lang="tr-TR" sz="2400" dirty="0" smtClean="0"/>
              <a:t>.</a:t>
            </a:r>
          </a:p>
          <a:p>
            <a:endParaRPr lang="tr-TR" sz="2400" dirty="0"/>
          </a:p>
          <a:p>
            <a:r>
              <a:rPr lang="tr-TR" sz="2400" dirty="0"/>
              <a:t>Yinelemenin, mantıksal bir ifadenin değeri ile denetlenmesi ile </a:t>
            </a:r>
            <a:r>
              <a:rPr lang="tr-TR" sz="2400" b="1" dirty="0"/>
              <a:t>mantıksal denetimli döngüler</a:t>
            </a:r>
            <a:r>
              <a:rPr lang="tr-TR" sz="2400" dirty="0"/>
              <a:t> oluşturulurken, yinelemenin, bir sayaç değerinin belirli bir değere ulaşması ile denetlendiği durumda,</a:t>
            </a:r>
            <a:r>
              <a:rPr lang="tr-TR" sz="2400" b="1" dirty="0"/>
              <a:t> sayaç denetimli döngüler</a:t>
            </a:r>
            <a:r>
              <a:rPr lang="tr-TR" sz="2400" dirty="0"/>
              <a:t> oluşur</a:t>
            </a:r>
            <a:r>
              <a:rPr lang="tr-TR" sz="2000" dirty="0"/>
              <a:t>.</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extLst>
      <p:ext uri="{BB962C8B-B14F-4D97-AF65-F5344CB8AC3E}">
        <p14:creationId xmlns="" xmlns:p14="http://schemas.microsoft.com/office/powerpoint/2010/main" val="586143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6" name="5 İçerik Yer Tutucusu"/>
          <p:cNvSpPr>
            <a:spLocks noGrp="1"/>
          </p:cNvSpPr>
          <p:nvPr>
            <p:ph sz="quarter" idx="1"/>
          </p:nvPr>
        </p:nvSpPr>
        <p:spPr/>
        <p:txBody>
          <a:bodyPr>
            <a:normAutofit fontScale="70000" lnSpcReduction="20000"/>
          </a:bodyPr>
          <a:lstStyle/>
          <a:p>
            <a:pPr marL="609600" indent="-609600">
              <a:spcBef>
                <a:spcPct val="20000"/>
              </a:spcBef>
              <a:buFontTx/>
              <a:buChar char="•"/>
            </a:pPr>
            <a:r>
              <a:rPr lang="tr-TR" sz="3200" dirty="0" smtClean="0"/>
              <a:t>Modüler program tasarımında her modül diğerlerinden bağımsız olmalıdır. Kontrol her modüle bir üst seviyedeki modülden geçmeli ve modül işlendikten sonra tekrar aynı modüle iletilmelidir. </a:t>
            </a:r>
          </a:p>
          <a:p>
            <a:pPr marL="609600" indent="-609600">
              <a:spcBef>
                <a:spcPct val="20000"/>
              </a:spcBef>
              <a:buFontTx/>
              <a:buChar char="•"/>
            </a:pPr>
            <a:endParaRPr lang="tr-TR" sz="3200" dirty="0" smtClean="0"/>
          </a:p>
          <a:p>
            <a:pPr marL="609600" indent="-609600">
              <a:spcBef>
                <a:spcPct val="20000"/>
              </a:spcBef>
              <a:buFontTx/>
              <a:buChar char="•"/>
            </a:pPr>
            <a:endParaRPr lang="tr-TR" dirty="0" smtClean="0"/>
          </a:p>
          <a:p>
            <a:pPr marL="609600" indent="-609600">
              <a:spcBef>
                <a:spcPct val="20000"/>
              </a:spcBef>
              <a:buFontTx/>
              <a:buChar char="•"/>
            </a:pPr>
            <a:r>
              <a:rPr lang="tr-TR" sz="3200" dirty="0" smtClean="0"/>
              <a:t>Modüllerin tanımlanmasında, (algoritma parçası olduğu için) sözde kod (</a:t>
            </a:r>
            <a:r>
              <a:rPr lang="tr-TR" sz="3200" dirty="0" err="1" smtClean="0"/>
              <a:t>pseudo</a:t>
            </a:r>
            <a:r>
              <a:rPr lang="tr-TR" sz="3200" dirty="0" smtClean="0"/>
              <a:t>-</a:t>
            </a:r>
            <a:r>
              <a:rPr lang="tr-TR" sz="3200" dirty="0" err="1" smtClean="0"/>
              <a:t>code</a:t>
            </a:r>
            <a:r>
              <a:rPr lang="tr-TR" sz="3200" dirty="0" smtClean="0"/>
              <a:t>) veya akış diyagramı kullanılır. </a:t>
            </a:r>
          </a:p>
          <a:p>
            <a:pPr marL="609600" indent="-609600">
              <a:spcBef>
                <a:spcPct val="20000"/>
              </a:spcBef>
              <a:buFontTx/>
              <a:buChar char="•"/>
            </a:pPr>
            <a:endParaRPr lang="tr-TR" sz="3200" dirty="0" smtClean="0"/>
          </a:p>
          <a:p>
            <a:pPr marL="609600" indent="-609600">
              <a:spcBef>
                <a:spcPct val="20000"/>
              </a:spcBef>
              <a:buFontTx/>
              <a:buChar char="•"/>
            </a:pPr>
            <a:r>
              <a:rPr lang="tr-TR" sz="3200" dirty="0" smtClean="0"/>
              <a:t>Bir modülün çözümünde kullanılacak algoritma, sözde kod ile veya kullanılacak programlama dilinin yapısına uygun bir şekilde akış diyagramı ile ifade edilirse programa geçiş büyük ölçüde kolaylaşır.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 Yineleme Yapıları</a:t>
            </a:r>
            <a:endParaRPr lang="tr-TR" sz="3600" dirty="0"/>
          </a:p>
        </p:txBody>
      </p:sp>
      <p:sp>
        <p:nvSpPr>
          <p:cNvPr id="3" name="2 İçerik Yer Tutucusu"/>
          <p:cNvSpPr>
            <a:spLocks noGrp="1"/>
          </p:cNvSpPr>
          <p:nvPr>
            <p:ph idx="1"/>
          </p:nvPr>
        </p:nvSpPr>
        <p:spPr>
          <a:xfrm>
            <a:off x="457200" y="1600200"/>
            <a:ext cx="8543956" cy="4525963"/>
          </a:xfrm>
        </p:spPr>
        <p:txBody>
          <a:bodyPr>
            <a:normAutofit fontScale="92500"/>
          </a:bodyPr>
          <a:lstStyle/>
          <a:p>
            <a:pPr marL="533400" indent="-533400"/>
            <a:r>
              <a:rPr lang="tr-TR" dirty="0" smtClean="0"/>
              <a:t>Tasarım Sorunları</a:t>
            </a:r>
            <a:r>
              <a:rPr lang="en-US" dirty="0" smtClean="0"/>
              <a:t>:</a:t>
            </a:r>
          </a:p>
          <a:p>
            <a:pPr marL="533400" indent="-533400">
              <a:buFontTx/>
              <a:buNone/>
            </a:pPr>
            <a:r>
              <a:rPr lang="tr-TR" dirty="0" smtClean="0">
                <a:latin typeface="Calibri" pitchFamily="34" charset="0"/>
                <a:cs typeface="Calibri" pitchFamily="34" charset="0"/>
              </a:rPr>
              <a:t>1. Döngü değişkeninin tipi ve kapsamı nedir?</a:t>
            </a:r>
          </a:p>
          <a:p>
            <a:pPr marL="533400" indent="-533400">
              <a:buFontTx/>
              <a:buNone/>
            </a:pPr>
            <a:r>
              <a:rPr lang="tr-TR" dirty="0" smtClean="0">
                <a:latin typeface="Calibri" pitchFamily="34" charset="0"/>
                <a:cs typeface="Calibri" pitchFamily="34" charset="0"/>
              </a:rPr>
              <a:t>2. Döngü değişkeninin döngü bittiğinde değeri nedir?</a:t>
            </a:r>
          </a:p>
          <a:p>
            <a:pPr marL="533400" indent="-533400">
              <a:buFontTx/>
              <a:buNone/>
            </a:pPr>
            <a:r>
              <a:rPr lang="tr-TR" dirty="0" smtClean="0">
                <a:latin typeface="Calibri" pitchFamily="34" charset="0"/>
                <a:cs typeface="Calibri" pitchFamily="34" charset="0"/>
              </a:rPr>
              <a:t>3. Döngü değişkeninin değeri döngü içinde </a:t>
            </a:r>
          </a:p>
          <a:p>
            <a:pPr marL="533400" indent="-533400">
              <a:buFontTx/>
              <a:buNone/>
            </a:pPr>
            <a:r>
              <a:rPr lang="tr-TR" dirty="0" smtClean="0">
                <a:latin typeface="Calibri" pitchFamily="34" charset="0"/>
                <a:cs typeface="Calibri" pitchFamily="34" charset="0"/>
              </a:rPr>
              <a:t>değiştirilebilmeli midir? Değiştirilebilirse bu döngü </a:t>
            </a:r>
          </a:p>
          <a:p>
            <a:pPr marL="533400" indent="-533400">
              <a:buFontTx/>
              <a:buNone/>
            </a:pPr>
            <a:r>
              <a:rPr lang="tr-TR" dirty="0" smtClean="0">
                <a:latin typeface="Calibri" pitchFamily="34" charset="0"/>
                <a:cs typeface="Calibri" pitchFamily="34" charset="0"/>
              </a:rPr>
              <a:t>kontrolünü etkilemeli midir?</a:t>
            </a:r>
          </a:p>
          <a:p>
            <a:pPr marL="533400" indent="-533400">
              <a:buFontTx/>
              <a:buNone/>
            </a:pPr>
            <a:r>
              <a:rPr lang="tr-TR" dirty="0" smtClean="0">
                <a:latin typeface="Calibri" pitchFamily="34" charset="0"/>
                <a:cs typeface="Calibri" pitchFamily="34" charset="0"/>
              </a:rPr>
              <a:t>4. Döngü parametreleri bir kez mi değerlendirilmelidir </a:t>
            </a:r>
          </a:p>
          <a:p>
            <a:pPr marL="533400" indent="-533400">
              <a:buFontTx/>
              <a:buNone/>
            </a:pPr>
            <a:r>
              <a:rPr lang="tr-TR" dirty="0" smtClean="0">
                <a:latin typeface="Calibri" pitchFamily="34" charset="0"/>
                <a:cs typeface="Calibri" pitchFamily="34" charset="0"/>
              </a:rPr>
              <a:t>yoksa her döngüde mi?</a:t>
            </a:r>
            <a:endParaRPr lang="en-US" dirty="0" smtClean="0">
              <a:latin typeface="Calibri" pitchFamily="34" charset="0"/>
              <a:cs typeface="Calibri" pitchFamily="34"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 Yineleme Yapıları</a:t>
            </a:r>
          </a:p>
        </p:txBody>
      </p:sp>
      <p:sp>
        <p:nvSpPr>
          <p:cNvPr id="6" name="İçerik Yer Tutucusu 5"/>
          <p:cNvSpPr>
            <a:spLocks noGrp="1"/>
          </p:cNvSpPr>
          <p:nvPr>
            <p:ph sz="quarter" idx="1"/>
          </p:nvPr>
        </p:nvSpPr>
        <p:spPr>
          <a:xfrm>
            <a:off x="3112577" y="1600200"/>
            <a:ext cx="5923919" cy="4495800"/>
          </a:xfrm>
        </p:spPr>
        <p:txBody>
          <a:bodyPr>
            <a:normAutofit fontScale="92500" lnSpcReduction="10000"/>
          </a:bodyPr>
          <a:lstStyle/>
          <a:p>
            <a:r>
              <a:rPr lang="tr-TR" sz="2400" dirty="0"/>
              <a:t>Bir döngüdeki denetim mekanizması döngünün başında gerçekleştirilirse, </a:t>
            </a:r>
            <a:r>
              <a:rPr lang="tr-TR" sz="2400" b="1" dirty="0"/>
              <a:t>önce </a:t>
            </a:r>
            <a:r>
              <a:rPr lang="tr-TR" sz="2400" b="1" dirty="0" smtClean="0"/>
              <a:t>sınanan </a:t>
            </a:r>
            <a:r>
              <a:rPr lang="tr-TR" sz="2400" dirty="0" smtClean="0"/>
              <a:t>(</a:t>
            </a:r>
            <a:r>
              <a:rPr lang="tr-TR" sz="2400" i="1" dirty="0" err="1" smtClean="0"/>
              <a:t>pretest</a:t>
            </a:r>
            <a:r>
              <a:rPr lang="tr-TR" sz="2400" dirty="0" smtClean="0"/>
              <a:t>) döngü</a:t>
            </a:r>
            <a:r>
              <a:rPr lang="tr-TR" sz="2400" dirty="0"/>
              <a:t>, döngünün sonunda gerçekleştirilirse, </a:t>
            </a:r>
            <a:r>
              <a:rPr lang="tr-TR" sz="2400" b="1" dirty="0"/>
              <a:t>sonra sınanan</a:t>
            </a:r>
            <a:r>
              <a:rPr lang="tr-TR" sz="2400" dirty="0"/>
              <a:t>(</a:t>
            </a:r>
            <a:r>
              <a:rPr lang="tr-TR" sz="2400" i="1" dirty="0" err="1"/>
              <a:t>posttest</a:t>
            </a:r>
            <a:r>
              <a:rPr lang="tr-TR" sz="2400" dirty="0"/>
              <a:t>) </a:t>
            </a:r>
            <a:r>
              <a:rPr lang="tr-TR" sz="2400" dirty="0" smtClean="0"/>
              <a:t>döngü olarak </a:t>
            </a:r>
            <a:r>
              <a:rPr lang="tr-TR" sz="2400" dirty="0"/>
              <a:t>nitelendirilir. Döngünün başı ve sonu arasındaki deyimler ise döngünün gövdesi olarak </a:t>
            </a:r>
            <a:r>
              <a:rPr lang="tr-TR" sz="2400" dirty="0" smtClean="0"/>
              <a:t>adlandırılır.</a:t>
            </a:r>
          </a:p>
          <a:p>
            <a:endParaRPr lang="tr-TR" sz="2400" dirty="0"/>
          </a:p>
          <a:p>
            <a:pPr algn="just"/>
            <a:r>
              <a:rPr lang="tr-TR" sz="2400" dirty="0" smtClean="0"/>
              <a:t>Bir </a:t>
            </a:r>
            <a:r>
              <a:rPr lang="tr-TR" sz="2400" dirty="0"/>
              <a:t>döngüdeki yinelemenin denetlenme türüne göre (</a:t>
            </a:r>
            <a:r>
              <a:rPr lang="tr-TR" sz="2400" i="1" dirty="0"/>
              <a:t>mantıksal, sayaç-denetimli veya birleşimi</a:t>
            </a:r>
            <a:r>
              <a:rPr lang="tr-TR" sz="2400" dirty="0"/>
              <a:t>) ve denetim mekanizmasının döngüdeki yerine (</a:t>
            </a:r>
            <a:r>
              <a:rPr lang="tr-TR" sz="2400" i="1" dirty="0"/>
              <a:t>başlangıçta veya sonda</a:t>
            </a:r>
            <a:r>
              <a:rPr lang="tr-TR" sz="2400" dirty="0"/>
              <a:t>) göre, programlama dillerinde çeşitli tasarımlar geliştirilmiştir</a:t>
            </a:r>
            <a:r>
              <a:rPr lang="tr-TR" sz="2400" dirty="0" smtClean="0"/>
              <a:t>.</a:t>
            </a:r>
            <a:endParaRPr lang="tr-TR" sz="2400" dirty="0"/>
          </a:p>
        </p:txBody>
      </p:sp>
      <p:pic>
        <p:nvPicPr>
          <p:cNvPr id="26626" name="Picture 2"/>
          <p:cNvPicPr>
            <a:picLocks noChangeAspect="1" noChangeArrowheads="1"/>
          </p:cNvPicPr>
          <p:nvPr/>
        </p:nvPicPr>
        <p:blipFill>
          <a:blip r:embed="rId3">
            <a:clrChange>
              <a:clrFrom>
                <a:srgbClr val="FFFFEA"/>
              </a:clrFrom>
              <a:clrTo>
                <a:srgbClr val="FFFFEA">
                  <a:alpha val="0"/>
                </a:srgbClr>
              </a:clrTo>
            </a:clrChange>
            <a:extLst>
              <a:ext uri="{28A0092B-C50C-407E-A947-70E740481C1C}">
                <a14:useLocalDpi xmlns="" xmlns:a14="http://schemas.microsoft.com/office/drawing/2010/main" val="0"/>
              </a:ext>
            </a:extLst>
          </a:blip>
          <a:srcRect/>
          <a:stretch>
            <a:fillRect/>
          </a:stretch>
        </p:blipFill>
        <p:spPr bwMode="auto">
          <a:xfrm>
            <a:off x="188402" y="1700808"/>
            <a:ext cx="2924175" cy="3857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61</a:t>
            </a:fld>
            <a:endParaRPr lang="tr-TR"/>
          </a:p>
        </p:txBody>
      </p:sp>
    </p:spTree>
    <p:extLst>
      <p:ext uri="{BB962C8B-B14F-4D97-AF65-F5344CB8AC3E}">
        <p14:creationId xmlns="" xmlns:p14="http://schemas.microsoft.com/office/powerpoint/2010/main" val="40233638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7.2.3.1. Sayaç Denetimli Döngüler</a:t>
            </a:r>
            <a:endParaRPr lang="tr-TR" sz="3600" dirty="0"/>
          </a:p>
        </p:txBody>
      </p:sp>
      <p:sp>
        <p:nvSpPr>
          <p:cNvPr id="6" name="İçerik Yer Tutucusu 5"/>
          <p:cNvSpPr>
            <a:spLocks noGrp="1"/>
          </p:cNvSpPr>
          <p:nvPr>
            <p:ph sz="quarter" idx="1"/>
          </p:nvPr>
        </p:nvSpPr>
        <p:spPr>
          <a:xfrm>
            <a:off x="2984054" y="1600200"/>
            <a:ext cx="6052442" cy="4495800"/>
          </a:xfrm>
        </p:spPr>
        <p:txBody>
          <a:bodyPr>
            <a:normAutofit fontScale="92500"/>
          </a:bodyPr>
          <a:lstStyle/>
          <a:p>
            <a:r>
              <a:rPr lang="tr-TR" sz="2400" dirty="0" smtClean="0"/>
              <a:t>Bir sayaç denetimli döngüde,</a:t>
            </a:r>
            <a:r>
              <a:rPr lang="tr-TR" sz="2400" b="1" dirty="0" smtClean="0"/>
              <a:t> döngü değişkeni</a:t>
            </a:r>
            <a:r>
              <a:rPr lang="tr-TR" sz="2400" dirty="0" smtClean="0"/>
              <a:t> adı verilen bir değişken sayaç değerini gösterir. </a:t>
            </a:r>
            <a:br>
              <a:rPr lang="tr-TR" sz="2400" dirty="0" smtClean="0"/>
            </a:br>
            <a:endParaRPr lang="tr-TR" sz="2400" dirty="0" smtClean="0"/>
          </a:p>
          <a:p>
            <a:r>
              <a:rPr lang="tr-TR" sz="2400" dirty="0" smtClean="0"/>
              <a:t>Bu sayaç değerinin</a:t>
            </a:r>
            <a:r>
              <a:rPr lang="tr-TR" sz="2400" b="1" dirty="0" smtClean="0"/>
              <a:t> başlangıç değeri</a:t>
            </a:r>
            <a:r>
              <a:rPr lang="tr-TR" sz="2400" dirty="0" smtClean="0"/>
              <a:t>, </a:t>
            </a:r>
            <a:r>
              <a:rPr lang="tr-TR" sz="2400" b="1" dirty="0" smtClean="0"/>
              <a:t>bitiş değeri </a:t>
            </a:r>
            <a:r>
              <a:rPr lang="tr-TR" sz="2400" dirty="0" smtClean="0"/>
              <a:t>ve ardışık iki değeri arasındaki farkı gösteren </a:t>
            </a:r>
            <a:r>
              <a:rPr lang="tr-TR" sz="2400" b="1" dirty="0" smtClean="0"/>
              <a:t>adım büyüklüğü</a:t>
            </a:r>
            <a:r>
              <a:rPr lang="tr-TR" sz="2400" dirty="0" smtClean="0"/>
              <a:t>, bir sayaç denetimli döngü gövdesinin kaç kez yineleneceğini belirler. </a:t>
            </a:r>
            <a:br>
              <a:rPr lang="tr-TR" sz="2400" dirty="0" smtClean="0"/>
            </a:br>
            <a:endParaRPr lang="tr-TR" sz="2400" dirty="0" smtClean="0"/>
          </a:p>
          <a:p>
            <a:r>
              <a:rPr lang="tr-TR" sz="2400" dirty="0" smtClean="0"/>
              <a:t>Başlangıç değerinden başlayan döngü değişkeni, her yineleme için, adım büyüklüğü değerine göre artırılacak veya azaltılacaktır.</a:t>
            </a:r>
            <a:endParaRPr lang="tr-TR" sz="2400" dirty="0"/>
          </a:p>
        </p:txBody>
      </p:sp>
      <p:pic>
        <p:nvPicPr>
          <p:cNvPr id="27650" name="Picture 2"/>
          <p:cNvPicPr>
            <a:picLocks noChangeAspect="1" noChangeArrowheads="1"/>
          </p:cNvPicPr>
          <p:nvPr/>
        </p:nvPicPr>
        <p:blipFill>
          <a:blip r:embed="rId3">
            <a:clrChange>
              <a:clrFrom>
                <a:srgbClr val="E8EEF7"/>
              </a:clrFrom>
              <a:clrTo>
                <a:srgbClr val="E8EEF7">
                  <a:alpha val="0"/>
                </a:srgbClr>
              </a:clrTo>
            </a:clrChange>
            <a:extLst>
              <a:ext uri="{28A0092B-C50C-407E-A947-70E740481C1C}">
                <a14:useLocalDpi xmlns="" xmlns:a14="http://schemas.microsoft.com/office/drawing/2010/main" val="0"/>
              </a:ext>
            </a:extLst>
          </a:blip>
          <a:srcRect/>
          <a:stretch>
            <a:fillRect/>
          </a:stretch>
        </p:blipFill>
        <p:spPr bwMode="auto">
          <a:xfrm>
            <a:off x="107504" y="1844824"/>
            <a:ext cx="2876550" cy="3400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62</a:t>
            </a:fld>
            <a:endParaRPr lang="tr-TR"/>
          </a:p>
        </p:txBody>
      </p:sp>
    </p:spTree>
    <p:extLst>
      <p:ext uri="{BB962C8B-B14F-4D97-AF65-F5344CB8AC3E}">
        <p14:creationId xmlns="" xmlns:p14="http://schemas.microsoft.com/office/powerpoint/2010/main" val="949616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7.2.3.1.1. FORTRAN IV</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FORTRAN </a:t>
            </a:r>
            <a:r>
              <a:rPr lang="tr-TR" sz="2400" dirty="0" err="1"/>
              <a:t>IV'da</a:t>
            </a:r>
            <a:r>
              <a:rPr lang="tr-TR" sz="2400" dirty="0"/>
              <a:t> sayaç denetimli döngülerin genel şekli aşağıda belirtilmiştir. FORTRAN </a:t>
            </a:r>
            <a:r>
              <a:rPr lang="tr-TR" sz="2400" dirty="0" err="1"/>
              <a:t>IV'da</a:t>
            </a:r>
            <a:r>
              <a:rPr lang="tr-TR" sz="2400" dirty="0"/>
              <a:t> başlangıç, bitiş ve adım değerleri için sadece tamsayı sabitler ve değişkenler kullanılabilir. </a:t>
            </a:r>
          </a:p>
        </p:txBody>
      </p:sp>
      <p:pic>
        <p:nvPicPr>
          <p:cNvPr id="28674" name="Picture 2"/>
          <p:cNvPicPr>
            <a:picLocks noChangeAspect="1" noChangeArrowheads="1"/>
          </p:cNvPicPr>
          <p:nvPr/>
        </p:nvPicPr>
        <p:blipFill>
          <a:blip r:embed="rId3">
            <a:clrChange>
              <a:clrFrom>
                <a:srgbClr val="E6EAF9"/>
              </a:clrFrom>
              <a:clrTo>
                <a:srgbClr val="E6EAF9">
                  <a:alpha val="0"/>
                </a:srgbClr>
              </a:clrTo>
            </a:clrChange>
            <a:extLst>
              <a:ext uri="{28A0092B-C50C-407E-A947-70E740481C1C}">
                <a14:useLocalDpi xmlns="" xmlns:a14="http://schemas.microsoft.com/office/drawing/2010/main" val="0"/>
              </a:ext>
            </a:extLst>
          </a:blip>
          <a:srcRect/>
          <a:stretch>
            <a:fillRect/>
          </a:stretch>
        </p:blipFill>
        <p:spPr bwMode="auto">
          <a:xfrm>
            <a:off x="755576" y="2996952"/>
            <a:ext cx="7796823" cy="2088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63</a:t>
            </a:fld>
            <a:endParaRPr lang="tr-TR"/>
          </a:p>
        </p:txBody>
      </p:sp>
    </p:spTree>
    <p:extLst>
      <p:ext uri="{BB962C8B-B14F-4D97-AF65-F5344CB8AC3E}">
        <p14:creationId xmlns="" xmlns:p14="http://schemas.microsoft.com/office/powerpoint/2010/main" val="143113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7.2.3.1.2. FORTRAN77 ve FORTRAN90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FORTRAN77 ve FORTRAN90'da sayaç denetimli döngü değişkeni, tamsayı, </a:t>
            </a:r>
            <a:r>
              <a:rPr lang="tr-TR" sz="2400" dirty="0" err="1"/>
              <a:t>gerçel</a:t>
            </a:r>
            <a:r>
              <a:rPr lang="tr-TR" sz="2400" dirty="0"/>
              <a:t> sayı veya çift duyarlıklı sayı olabilir. Başlangıç, bitiş ve adım değerleri, sabit ve değişkenlerin yanı sıra ifade olabilir ve bu değerler bir kez döngünün başında değerlendirildikten sonra döngünün kaç kez yineleneceği hesaplanır. </a:t>
            </a:r>
          </a:p>
          <a:p>
            <a:endParaRPr lang="tr-TR" sz="2400" dirty="0" smtClean="0"/>
          </a:p>
          <a:p>
            <a:r>
              <a:rPr lang="tr-TR" sz="2400" dirty="0" smtClean="0"/>
              <a:t>Dolayısıyla</a:t>
            </a:r>
            <a:r>
              <a:rPr lang="tr-TR" sz="2400" dirty="0"/>
              <a:t>, döngü içinde bu değerler değiştirilse bile, döngünün kaç kez yineleneceği belirlenmiş olduğu için, döngünün yinelenme sayısı etkilenmez.</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 xmlns:p14="http://schemas.microsoft.com/office/powerpoint/2010/main" val="3535233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7.2.3.1.2. FORTRAN77 ve FORTRAN90</a:t>
            </a:r>
          </a:p>
        </p:txBody>
      </p:sp>
      <p:pic>
        <p:nvPicPr>
          <p:cNvPr id="29698" name="Picture 2"/>
          <p:cNvPicPr>
            <a:picLocks noChangeAspect="1" noChangeArrowheads="1"/>
          </p:cNvPicPr>
          <p:nvPr/>
        </p:nvPicPr>
        <p:blipFill>
          <a:blip r:embed="rId3">
            <a:clrChange>
              <a:clrFrom>
                <a:srgbClr val="E8EEF7"/>
              </a:clrFrom>
              <a:clrTo>
                <a:srgbClr val="E8EEF7">
                  <a:alpha val="0"/>
                </a:srgbClr>
              </a:clrTo>
            </a:clrChange>
            <a:extLst>
              <a:ext uri="{28A0092B-C50C-407E-A947-70E740481C1C}">
                <a14:useLocalDpi xmlns="" xmlns:a14="http://schemas.microsoft.com/office/drawing/2010/main" val="0"/>
              </a:ext>
            </a:extLst>
          </a:blip>
          <a:srcRect/>
          <a:stretch>
            <a:fillRect/>
          </a:stretch>
        </p:blipFill>
        <p:spPr bwMode="auto">
          <a:xfrm>
            <a:off x="467544" y="1916832"/>
            <a:ext cx="795337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 xmlns:p14="http://schemas.microsoft.com/office/powerpoint/2010/main" val="2261917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7.2.3.1.3. ALGOL 60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ALGOL 60'da sayaç denetimli döngü değişkeni, tamsayı veya </a:t>
            </a:r>
            <a:r>
              <a:rPr lang="tr-TR" sz="2400" dirty="0" err="1"/>
              <a:t>gerçel</a:t>
            </a:r>
            <a:r>
              <a:rPr lang="tr-TR" sz="2400" dirty="0"/>
              <a:t> sayı tipinde olabilir. ALGOL 60'daki döngü tasarımının önemli özelliklerinden birisi, başlangıç, bitiş ve adım değerlerinin döngü içinde değiştirilebilmesi ve döngü bitiş ve adım değerlerinin her yinelemede yeniden değerlendirilmesidir.</a:t>
            </a:r>
          </a:p>
        </p:txBody>
      </p:sp>
      <p:pic>
        <p:nvPicPr>
          <p:cNvPr id="30722" name="Picture 2"/>
          <p:cNvPicPr>
            <a:picLocks noChangeAspect="1" noChangeArrowheads="1"/>
          </p:cNvPicPr>
          <p:nvPr/>
        </p:nvPicPr>
        <p:blipFill>
          <a:blip r:embed="rId3">
            <a:clrChange>
              <a:clrFrom>
                <a:srgbClr val="DCE9F8"/>
              </a:clrFrom>
              <a:clrTo>
                <a:srgbClr val="DCE9F8">
                  <a:alpha val="0"/>
                </a:srgbClr>
              </a:clrTo>
            </a:clrChange>
            <a:extLst>
              <a:ext uri="{28A0092B-C50C-407E-A947-70E740481C1C}">
                <a14:useLocalDpi xmlns="" xmlns:a14="http://schemas.microsoft.com/office/drawing/2010/main" val="0"/>
              </a:ext>
            </a:extLst>
          </a:blip>
          <a:srcRect/>
          <a:stretch>
            <a:fillRect/>
          </a:stretch>
        </p:blipFill>
        <p:spPr bwMode="auto">
          <a:xfrm>
            <a:off x="1083003" y="3789040"/>
            <a:ext cx="7000875" cy="252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 xmlns:p14="http://schemas.microsoft.com/office/powerpoint/2010/main" val="19046434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7.2.3.1.3. ALGOL 60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Yukarıda ALGOL 60'daki sayaç denetimli döngü tasarımının BNF tanımı görülmektedir. Bu tasarımda, bir sayaç denetimi ve bir mantıksal ifade birleştirilebilmektedir. Çok işlevli bir döngü oluşturmayı amaçlayan bu tasarım, esneklik sağlamakla birlikte karmaşıklığa neden olmaktadır.</a:t>
            </a:r>
          </a:p>
        </p:txBody>
      </p:sp>
      <p:pic>
        <p:nvPicPr>
          <p:cNvPr id="317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3501008"/>
            <a:ext cx="4464571" cy="310236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 xmlns:p14="http://schemas.microsoft.com/office/powerpoint/2010/main" val="3242337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7.2.3.1.4. ADA</a:t>
            </a:r>
            <a:endParaRPr lang="tr-TR" sz="3600" dirty="0"/>
          </a:p>
        </p:txBody>
      </p:sp>
      <p:sp>
        <p:nvSpPr>
          <p:cNvPr id="3" name="2 İçerik Yer Tutucusu"/>
          <p:cNvSpPr>
            <a:spLocks noGrp="1"/>
          </p:cNvSpPr>
          <p:nvPr>
            <p:ph idx="1"/>
          </p:nvPr>
        </p:nvSpPr>
        <p:spPr>
          <a:xfrm>
            <a:off x="457200" y="1600200"/>
            <a:ext cx="8229600" cy="5043510"/>
          </a:xfrm>
        </p:spPr>
        <p:txBody>
          <a:bodyPr>
            <a:normAutofit/>
          </a:bodyPr>
          <a:lstStyle/>
          <a:p>
            <a:pPr>
              <a:lnSpc>
                <a:spcPct val="80000"/>
              </a:lnSpc>
            </a:pPr>
            <a:r>
              <a:rPr lang="en-US" sz="2400" dirty="0" err="1" smtClean="0"/>
              <a:t>Ada</a:t>
            </a:r>
            <a:endParaRPr lang="en-US" sz="2400" dirty="0" smtClean="0"/>
          </a:p>
          <a:p>
            <a:pPr>
              <a:lnSpc>
                <a:spcPct val="80000"/>
              </a:lnSpc>
              <a:buNone/>
            </a:pPr>
            <a:r>
              <a:rPr lang="en-US" sz="1800" b="1" dirty="0" smtClean="0">
                <a:latin typeface="Courier New" pitchFamily="49" charset="0"/>
                <a:cs typeface="Courier New" pitchFamily="49" charset="0"/>
              </a:rPr>
              <a:t>	for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var</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in</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reverse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discrete_range</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loop</a:t>
            </a:r>
            <a:r>
              <a:rPr lang="en-US" sz="1800" dirty="0" smtClean="0">
                <a:latin typeface="Courier New" pitchFamily="49" charset="0"/>
                <a:cs typeface="Courier New" pitchFamily="49" charset="0"/>
              </a:rPr>
              <a:t>               ...</a:t>
            </a:r>
          </a:p>
          <a:p>
            <a:pPr>
              <a:lnSpc>
                <a:spcPct val="80000"/>
              </a:lnSpc>
              <a:buNone/>
            </a:pPr>
            <a:r>
              <a:rPr lang="en-US" sz="1800" dirty="0" smtClean="0">
                <a:latin typeface="Courier New" pitchFamily="49" charset="0"/>
                <a:cs typeface="Courier New" pitchFamily="49" charset="0"/>
              </a:rPr>
              <a:t>	</a:t>
            </a:r>
            <a:r>
              <a:rPr lang="en-US" sz="1800" b="1" dirty="0" smtClean="0">
                <a:latin typeface="Courier New" pitchFamily="49" charset="0"/>
              </a:rPr>
              <a:t>end loop</a:t>
            </a:r>
          </a:p>
          <a:p>
            <a:pPr>
              <a:lnSpc>
                <a:spcPct val="80000"/>
              </a:lnSpc>
              <a:buNone/>
            </a:pPr>
            <a:endParaRPr lang="en-US" sz="1800" b="1" dirty="0" smtClean="0">
              <a:latin typeface="Courier New" pitchFamily="49" charset="0"/>
            </a:endParaRPr>
          </a:p>
          <a:p>
            <a:pPr>
              <a:lnSpc>
                <a:spcPct val="80000"/>
              </a:lnSpc>
            </a:pPr>
            <a:r>
              <a:rPr lang="tr-TR" sz="2400" dirty="0" smtClean="0"/>
              <a:t>Tasarım Seçenekleri</a:t>
            </a:r>
            <a:r>
              <a:rPr lang="en-US" sz="2400" dirty="0" smtClean="0"/>
              <a:t>:</a:t>
            </a:r>
          </a:p>
          <a:p>
            <a:pPr marL="914400" lvl="1" indent="-457200">
              <a:buFont typeface="+mj-lt"/>
              <a:buAutoNum type="arabicPeriod"/>
            </a:pPr>
            <a:r>
              <a:rPr lang="tr-TR" sz="2000" dirty="0" smtClean="0"/>
              <a:t>Döngü değişkeni var'ın tipi </a:t>
            </a:r>
            <a:r>
              <a:rPr lang="en-US" sz="2000" dirty="0" err="1" smtClean="0">
                <a:latin typeface="Courier New" pitchFamily="49" charset="0"/>
                <a:cs typeface="Courier New" pitchFamily="49" charset="0"/>
              </a:rPr>
              <a:t>discrete_range</a:t>
            </a:r>
            <a:r>
              <a:rPr lang="tr-TR" sz="2000" dirty="0" smtClean="0"/>
              <a:t>’in tipidir. Döngü içinde tanımlıdır (örtülü tanımlama).</a:t>
            </a:r>
          </a:p>
          <a:p>
            <a:pPr marL="914400" lvl="1" indent="-457200">
              <a:buFont typeface="+mj-lt"/>
              <a:buAutoNum type="arabicPeriod"/>
            </a:pPr>
            <a:r>
              <a:rPr lang="tr-TR" sz="2000" dirty="0" smtClean="0"/>
              <a:t>Döngü değişkeni döngü dışında tanımlı değil.</a:t>
            </a:r>
          </a:p>
          <a:p>
            <a:pPr marL="914400" lvl="1" indent="-457200">
              <a:buFont typeface="+mj-lt"/>
              <a:buAutoNum type="arabicPeriod"/>
            </a:pPr>
            <a:r>
              <a:rPr lang="tr-TR" sz="2000" dirty="0" smtClean="0"/>
              <a:t>Döngü değişkeni döngü içinde değiştirilemez fakat </a:t>
            </a:r>
            <a:r>
              <a:rPr lang="en-US" sz="2000" dirty="0" err="1" smtClean="0">
                <a:latin typeface="Courier New" pitchFamily="49" charset="0"/>
                <a:cs typeface="Courier New" pitchFamily="49" charset="0"/>
              </a:rPr>
              <a:t>discrete_range</a:t>
            </a:r>
            <a:r>
              <a:rPr lang="tr-TR" sz="2000" dirty="0" smtClean="0"/>
              <a:t> değiştirilebilir; bu döngüyü etkilemez.</a:t>
            </a:r>
          </a:p>
          <a:p>
            <a:pPr marL="914400" lvl="1" indent="-457200">
              <a:buFont typeface="+mj-lt"/>
              <a:buAutoNum type="arabicPeriod"/>
            </a:pPr>
            <a:r>
              <a:rPr lang="en-US" sz="2000" dirty="0" err="1" smtClean="0">
                <a:latin typeface="Courier New" pitchFamily="49" charset="0"/>
                <a:cs typeface="Courier New" pitchFamily="49" charset="0"/>
              </a:rPr>
              <a:t>discrete_range</a:t>
            </a:r>
            <a:r>
              <a:rPr lang="tr-TR" sz="2000" dirty="0" smtClean="0"/>
              <a:t> bir kez hesaplanır.</a:t>
            </a:r>
          </a:p>
          <a:p>
            <a:pPr marL="914400" lvl="1" indent="-457200">
              <a:buFont typeface="+mj-lt"/>
              <a:buAutoNum type="arabicPeriod"/>
            </a:pPr>
            <a:r>
              <a:rPr lang="tr-TR" sz="2000" dirty="0" smtClean="0"/>
              <a:t>Döngüye sadece başından girilebilir.</a:t>
            </a:r>
            <a:r>
              <a:rPr lang="tr-TR" sz="1600" dirty="0" smtClean="0"/>
              <a:t>.</a:t>
            </a:r>
            <a:endParaRPr lang="en-US" sz="16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pic>
        <p:nvPicPr>
          <p:cNvPr id="7170" name="Picture 2"/>
          <p:cNvPicPr>
            <a:picLocks noChangeAspect="1" noChangeArrowheads="1"/>
          </p:cNvPicPr>
          <p:nvPr/>
        </p:nvPicPr>
        <p:blipFill>
          <a:blip r:embed="rId2"/>
          <a:srcRect/>
          <a:stretch>
            <a:fillRect/>
          </a:stretch>
        </p:blipFill>
        <p:spPr bwMode="auto">
          <a:xfrm>
            <a:off x="6419877" y="785794"/>
            <a:ext cx="2581279" cy="1076553"/>
          </a:xfrm>
          <a:prstGeom prst="rect">
            <a:avLst/>
          </a:prstGeom>
          <a:ln>
            <a:noFill/>
          </a:ln>
          <a:effectLst>
            <a:outerShdw blurRad="292100" dist="139700" dir="2700000" algn="tl" rotWithShape="0">
              <a:srgbClr val="333333">
                <a:alpha val="65000"/>
              </a:srgbClr>
            </a:outerShdw>
          </a:effectLst>
          <a:scene3d>
            <a:camera prst="isometricOffAxis1Right"/>
            <a:lightRig rig="threePt" dir="t"/>
          </a:scene3d>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7.2.3.1.5. </a:t>
            </a:r>
            <a:r>
              <a:rPr lang="en-US" sz="3600" dirty="0" smtClean="0"/>
              <a:t>Python</a:t>
            </a:r>
            <a:endParaRPr lang="tr-TR" sz="3600" dirty="0"/>
          </a:p>
        </p:txBody>
      </p:sp>
      <p:sp>
        <p:nvSpPr>
          <p:cNvPr id="3" name="2 İçerik Yer Tutucusu"/>
          <p:cNvSpPr>
            <a:spLocks noGrp="1"/>
          </p:cNvSpPr>
          <p:nvPr>
            <p:ph idx="1"/>
          </p:nvPr>
        </p:nvSpPr>
        <p:spPr>
          <a:xfrm>
            <a:off x="457200" y="1600200"/>
            <a:ext cx="8229600" cy="4972072"/>
          </a:xfrm>
        </p:spPr>
        <p:txBody>
          <a:bodyPr>
            <a:normAutofit/>
          </a:bodyPr>
          <a:lstStyle/>
          <a:p>
            <a:pPr>
              <a:lnSpc>
                <a:spcPct val="80000"/>
              </a:lnSpc>
            </a:pPr>
            <a:r>
              <a:rPr lang="en-US" sz="2400" dirty="0" smtClean="0"/>
              <a:t>Python</a:t>
            </a:r>
          </a:p>
          <a:p>
            <a:pPr lvl="1">
              <a:lnSpc>
                <a:spcPct val="80000"/>
              </a:lnSpc>
              <a:buNone/>
            </a:pPr>
            <a:r>
              <a:rPr lang="en-US" sz="2000" dirty="0" smtClean="0"/>
              <a:t>   </a:t>
            </a:r>
            <a:r>
              <a:rPr lang="en-US" sz="1800" b="1" dirty="0" smtClean="0">
                <a:latin typeface="Courier New" pitchFamily="49" charset="0"/>
                <a:cs typeface="Courier New" pitchFamily="49" charset="0"/>
              </a:rPr>
              <a:t>for</a:t>
            </a:r>
            <a:r>
              <a:rPr lang="en-US" sz="2000" dirty="0" smtClean="0"/>
              <a:t> </a:t>
            </a:r>
            <a:r>
              <a:rPr lang="tr-TR" sz="2000" dirty="0" smtClean="0"/>
              <a:t>döngü değişkeni</a:t>
            </a:r>
            <a:r>
              <a:rPr lang="en-US" sz="2000" dirty="0" smtClean="0"/>
              <a:t> </a:t>
            </a:r>
            <a:r>
              <a:rPr lang="en-US" sz="1800" b="1" dirty="0" smtClean="0">
                <a:latin typeface="Courier New" pitchFamily="49" charset="0"/>
                <a:cs typeface="Courier New" pitchFamily="49" charset="0"/>
              </a:rPr>
              <a:t>in</a:t>
            </a:r>
            <a:r>
              <a:rPr lang="en-US" sz="2000" dirty="0" smtClean="0"/>
              <a:t> </a:t>
            </a:r>
            <a:r>
              <a:rPr lang="tr-TR" sz="2000" dirty="0" smtClean="0"/>
              <a:t>nesne</a:t>
            </a:r>
            <a:r>
              <a:rPr lang="en-US" sz="1800" dirty="0" smtClean="0">
                <a:latin typeface="Courier New" pitchFamily="49" charset="0"/>
                <a:cs typeface="Courier New" pitchFamily="49" charset="0"/>
              </a:rPr>
              <a:t>:</a:t>
            </a:r>
          </a:p>
          <a:p>
            <a:pPr lvl="1">
              <a:lnSpc>
                <a:spcPct val="80000"/>
              </a:lnSpc>
              <a:buNone/>
            </a:pPr>
            <a:r>
              <a:rPr lang="en-US" sz="2000" dirty="0" smtClean="0"/>
              <a:t>    - </a:t>
            </a:r>
            <a:r>
              <a:rPr lang="tr-TR" sz="2000" dirty="0" smtClean="0"/>
              <a:t>döngü gövdesi</a:t>
            </a:r>
            <a:endParaRPr lang="en-US" sz="2000" dirty="0" smtClean="0"/>
          </a:p>
          <a:p>
            <a:pPr lvl="1">
              <a:lnSpc>
                <a:spcPct val="80000"/>
              </a:lnSpc>
              <a:buNone/>
            </a:pPr>
            <a:r>
              <a:rPr lang="en-US" sz="2000" dirty="0" smtClean="0"/>
              <a:t>   [</a:t>
            </a:r>
            <a:r>
              <a:rPr lang="en-US" sz="1800" b="1" dirty="0" smtClean="0">
                <a:latin typeface="Courier New" pitchFamily="49" charset="0"/>
                <a:cs typeface="Courier New" pitchFamily="49" charset="0"/>
              </a:rPr>
              <a:t>else</a:t>
            </a:r>
            <a:r>
              <a:rPr lang="en-US" sz="1800" dirty="0" smtClean="0">
                <a:latin typeface="Courier New" pitchFamily="49" charset="0"/>
                <a:cs typeface="Courier New" pitchFamily="49" charset="0"/>
              </a:rPr>
              <a:t>:</a:t>
            </a:r>
          </a:p>
          <a:p>
            <a:pPr lvl="1">
              <a:lnSpc>
                <a:spcPct val="80000"/>
              </a:lnSpc>
              <a:buNone/>
            </a:pPr>
            <a:r>
              <a:rPr lang="en-US" sz="2000" dirty="0" smtClean="0"/>
              <a:t>    - el</a:t>
            </a:r>
            <a:r>
              <a:rPr lang="tr-TR" sz="2000" dirty="0" err="1" smtClean="0"/>
              <a:t>se</a:t>
            </a:r>
            <a:r>
              <a:rPr lang="tr-TR" sz="2000" dirty="0" smtClean="0"/>
              <a:t> cümlesi</a:t>
            </a:r>
            <a:r>
              <a:rPr lang="en-US" sz="2000" dirty="0" smtClean="0"/>
              <a:t>]</a:t>
            </a:r>
          </a:p>
          <a:p>
            <a:pPr lvl="1">
              <a:lnSpc>
                <a:spcPct val="80000"/>
              </a:lnSpc>
              <a:buNone/>
            </a:pPr>
            <a:endParaRPr lang="en-US" sz="2000" dirty="0" smtClean="0"/>
          </a:p>
          <a:p>
            <a:pPr lvl="1">
              <a:lnSpc>
                <a:spcPct val="80000"/>
              </a:lnSpc>
            </a:pPr>
            <a:r>
              <a:rPr lang="en-US" sz="2000" dirty="0" smtClean="0"/>
              <a:t> </a:t>
            </a:r>
            <a:r>
              <a:rPr lang="tr-TR" sz="2000" dirty="0" smtClean="0"/>
              <a:t>Nesne sıklıkla bir aralığı(</a:t>
            </a:r>
            <a:r>
              <a:rPr lang="tr-TR" sz="2000" dirty="0" err="1" smtClean="0"/>
              <a:t>range</a:t>
            </a:r>
            <a:r>
              <a:rPr lang="tr-TR" sz="2000" dirty="0" smtClean="0"/>
              <a:t>) temsil eder.Liste değerleri ise parantez içersinde </a:t>
            </a:r>
            <a:r>
              <a:rPr lang="en-US" sz="2000" dirty="0" smtClean="0"/>
              <a:t>(</a:t>
            </a:r>
            <a:r>
              <a:rPr lang="en-US" sz="2000" dirty="0" smtClean="0">
                <a:latin typeface="Courier New" pitchFamily="49" charset="0"/>
                <a:cs typeface="Courier New" pitchFamily="49" charset="0"/>
              </a:rPr>
              <a:t>[2, 4, 6]</a:t>
            </a:r>
            <a:r>
              <a:rPr lang="en-US" sz="2000" dirty="0" smtClean="0"/>
              <a:t>), </a:t>
            </a:r>
            <a:r>
              <a:rPr lang="tr-TR" sz="2000" dirty="0" smtClean="0"/>
              <a:t>yada </a:t>
            </a:r>
            <a:r>
              <a:rPr lang="tr-TR" sz="2000" b="1" dirty="0" err="1" smtClean="0"/>
              <a:t>range</a:t>
            </a:r>
            <a:r>
              <a:rPr lang="tr-TR" sz="2000" dirty="0" smtClean="0"/>
              <a:t> fonksiyonu kullanılarak ifade edilir </a:t>
            </a:r>
            <a:r>
              <a:rPr lang="en-US" sz="2000" dirty="0" smtClean="0"/>
              <a:t>(</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(5)</a:t>
            </a:r>
            <a:r>
              <a:rPr lang="en-US" sz="2000" dirty="0" smtClean="0"/>
              <a:t>, </a:t>
            </a:r>
            <a:r>
              <a:rPr lang="en-US" sz="2000" dirty="0" smtClean="0">
                <a:latin typeface="Courier New" pitchFamily="49" charset="0"/>
                <a:cs typeface="Courier New" pitchFamily="49" charset="0"/>
              </a:rPr>
              <a:t>0, 1, 2, 3, 4</a:t>
            </a:r>
            <a:r>
              <a:rPr lang="tr-TR" sz="2000" dirty="0" smtClean="0">
                <a:latin typeface="Courier New" pitchFamily="49" charset="0"/>
                <a:cs typeface="Courier New" pitchFamily="49" charset="0"/>
              </a:rPr>
              <a:t> değerlerin döndürür.</a:t>
            </a:r>
            <a:endParaRPr lang="en-US" sz="2000" dirty="0" smtClean="0">
              <a:latin typeface="Courier New" pitchFamily="49" charset="0"/>
              <a:cs typeface="Courier New" pitchFamily="49" charset="0"/>
            </a:endParaRPr>
          </a:p>
          <a:p>
            <a:pPr lvl="1">
              <a:lnSpc>
                <a:spcPct val="80000"/>
              </a:lnSpc>
            </a:pPr>
            <a:endParaRPr lang="en-US" sz="2000" dirty="0" smtClean="0"/>
          </a:p>
          <a:p>
            <a:pPr lvl="1">
              <a:lnSpc>
                <a:spcPct val="80000"/>
              </a:lnSpc>
            </a:pPr>
            <a:r>
              <a:rPr lang="en-US" sz="2000" dirty="0" smtClean="0"/>
              <a:t> The loop variable takes on the values specified in the given range, one for each iteration</a:t>
            </a:r>
            <a:r>
              <a:rPr lang="tr-TR" sz="2000" dirty="0" smtClean="0"/>
              <a:t> Döngü değişkeni aralıkta (</a:t>
            </a:r>
            <a:r>
              <a:rPr lang="tr-TR" sz="2000" dirty="0" err="1" smtClean="0"/>
              <a:t>range</a:t>
            </a:r>
            <a:r>
              <a:rPr lang="tr-TR" sz="2000" dirty="0" smtClean="0"/>
              <a:t>) gösterilen değerleri alırlar.</a:t>
            </a:r>
            <a:endParaRPr lang="en-US" sz="2000" dirty="0" smtClean="0"/>
          </a:p>
          <a:p>
            <a:pPr lvl="1">
              <a:lnSpc>
                <a:spcPct val="80000"/>
              </a:lnSpc>
            </a:pPr>
            <a:endParaRPr lang="en-US" sz="2000" dirty="0" smtClean="0"/>
          </a:p>
          <a:p>
            <a:pPr lvl="1">
              <a:lnSpc>
                <a:spcPct val="80000"/>
              </a:lnSpc>
            </a:pPr>
            <a:r>
              <a:rPr lang="en-US" sz="2000" dirty="0" smtClean="0"/>
              <a:t> </a:t>
            </a:r>
            <a:r>
              <a:rPr lang="tr-TR" sz="2000" dirty="0" smtClean="0"/>
              <a:t>Döngü normal bir şekilde sona ererse isteğe bağlı olarak else bloğu yürütülür.</a:t>
            </a:r>
            <a:endParaRPr lang="en-US" sz="20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8" name="Rectangle 4"/>
          <p:cNvSpPr>
            <a:spLocks noChangeArrowheads="1"/>
          </p:cNvSpPr>
          <p:nvPr/>
        </p:nvSpPr>
        <p:spPr bwMode="auto">
          <a:xfrm>
            <a:off x="323850" y="1500174"/>
            <a:ext cx="8569325" cy="5500726"/>
          </a:xfrm>
          <a:prstGeom prst="rect">
            <a:avLst/>
          </a:prstGeom>
          <a:noFill/>
          <a:ln w="9525">
            <a:noFill/>
            <a:miter lim="800000"/>
            <a:headEnd/>
            <a:tailEnd/>
          </a:ln>
        </p:spPr>
        <p:txBody>
          <a:bodyPr/>
          <a:lstStyle/>
          <a:p>
            <a:pPr marL="609600" indent="-609600">
              <a:spcBef>
                <a:spcPct val="20000"/>
              </a:spcBef>
              <a:buFontTx/>
              <a:buChar char="•"/>
            </a:pPr>
            <a:r>
              <a:rPr lang="tr-TR" sz="2300" i="1" u="sng" dirty="0"/>
              <a:t>Örnek </a:t>
            </a:r>
            <a:r>
              <a:rPr lang="tr-TR" sz="2300" i="1" u="sng" dirty="0" smtClean="0"/>
              <a:t> </a:t>
            </a:r>
            <a:endParaRPr lang="tr-TR" sz="2300" i="1" u="sng" dirty="0"/>
          </a:p>
          <a:p>
            <a:pPr marL="609600" indent="-609600">
              <a:spcBef>
                <a:spcPct val="20000"/>
              </a:spcBef>
              <a:buFontTx/>
              <a:buChar char="•"/>
            </a:pPr>
            <a:r>
              <a:rPr lang="tr-TR" sz="2300" i="1" dirty="0" smtClean="0"/>
              <a:t>Problem</a:t>
            </a:r>
            <a:r>
              <a:rPr lang="tr-TR" sz="2300" i="1" dirty="0"/>
              <a:t>:</a:t>
            </a:r>
            <a:r>
              <a:rPr lang="tr-TR" sz="2300" dirty="0"/>
              <a:t> 1’den n’ ye kadar olan tam sayıların toplamını bulmak.  </a:t>
            </a:r>
          </a:p>
          <a:p>
            <a:pPr marL="609600" indent="-609600">
              <a:spcBef>
                <a:spcPct val="20000"/>
              </a:spcBef>
              <a:buFontTx/>
              <a:buChar char="•"/>
            </a:pPr>
            <a:r>
              <a:rPr lang="tr-TR" sz="2300" dirty="0" smtClean="0"/>
              <a:t>Problem </a:t>
            </a:r>
            <a:r>
              <a:rPr lang="tr-TR" sz="2300" dirty="0"/>
              <a:t>çok kolay olmasına rağmen modüler programlamaya bir örnek olması açısından aşağıdaki şekilde bir tasarım düşünelim;</a:t>
            </a:r>
          </a:p>
        </p:txBody>
      </p:sp>
      <p:pic>
        <p:nvPicPr>
          <p:cNvPr id="9" name="Picture 6"/>
          <p:cNvPicPr>
            <a:picLocks noChangeAspect="1" noChangeArrowheads="1"/>
          </p:cNvPicPr>
          <p:nvPr/>
        </p:nvPicPr>
        <p:blipFill>
          <a:blip r:embed="rId2"/>
          <a:srcRect/>
          <a:stretch>
            <a:fillRect/>
          </a:stretch>
        </p:blipFill>
        <p:spPr bwMode="auto">
          <a:xfrm>
            <a:off x="142844" y="3214686"/>
            <a:ext cx="4068795" cy="316865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 name="Picture 7"/>
          <p:cNvPicPr>
            <a:picLocks noChangeAspect="1" noChangeArrowheads="1"/>
          </p:cNvPicPr>
          <p:nvPr/>
        </p:nvPicPr>
        <p:blipFill>
          <a:blip r:embed="rId3"/>
          <a:srcRect/>
          <a:stretch>
            <a:fillRect/>
          </a:stretch>
        </p:blipFill>
        <p:spPr bwMode="auto">
          <a:xfrm>
            <a:off x="4500563" y="3286124"/>
            <a:ext cx="4500593" cy="3097212"/>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5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Bottom)">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Bottom)">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7.2.3.1.5. F#</a:t>
            </a:r>
            <a:endParaRPr lang="tr-TR" dirty="0"/>
          </a:p>
        </p:txBody>
      </p:sp>
      <p:sp>
        <p:nvSpPr>
          <p:cNvPr id="3" name="2 İçerik Yer Tutucusu"/>
          <p:cNvSpPr>
            <a:spLocks noGrp="1"/>
          </p:cNvSpPr>
          <p:nvPr>
            <p:ph idx="1"/>
          </p:nvPr>
        </p:nvSpPr>
        <p:spPr>
          <a:xfrm>
            <a:off x="457200" y="1600200"/>
            <a:ext cx="8229600" cy="5043510"/>
          </a:xfrm>
        </p:spPr>
        <p:txBody>
          <a:bodyPr>
            <a:normAutofit/>
          </a:bodyPr>
          <a:lstStyle/>
          <a:p>
            <a:r>
              <a:rPr lang="en-US" dirty="0" smtClean="0"/>
              <a:t>F#</a:t>
            </a:r>
          </a:p>
          <a:p>
            <a:pPr lvl="1"/>
            <a:r>
              <a:rPr lang="tr-TR" sz="2000" dirty="0" smtClean="0"/>
              <a:t>Sayaçları değişkenler gerektiren ve fonksiyonel dillerde değişkenleri yok olduğundan, sayaç kontrollü döngü özyinelemeli fonksiyonlar ile </a:t>
            </a:r>
            <a:r>
              <a:rPr lang="tr-TR" sz="2000" dirty="0" err="1" smtClean="0"/>
              <a:t>simüle</a:t>
            </a:r>
            <a:r>
              <a:rPr lang="tr-TR" sz="2000" dirty="0" smtClean="0"/>
              <a:t> edilmelidir.</a:t>
            </a:r>
            <a:endParaRPr lang="en-US" sz="2200" dirty="0" smtClean="0"/>
          </a:p>
          <a:p>
            <a:pPr lvl="1">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rec</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forLoop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 reps =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reps &lt;= 0 </a:t>
            </a:r>
            <a:r>
              <a:rPr lang="en-US" sz="2000" b="1" dirty="0" smtClean="0">
                <a:latin typeface="Courier New" pitchFamily="49" charset="0"/>
                <a:cs typeface="Courier New" pitchFamily="49" charset="0"/>
              </a:rPr>
              <a:t>then</a:t>
            </a:r>
            <a:r>
              <a:rPr lang="en-US" sz="2000" dirty="0" smtClean="0">
                <a:latin typeface="Courier New" pitchFamily="49" charset="0"/>
                <a:cs typeface="Courier New" pitchFamily="49" charset="0"/>
              </a:rPr>
              <a:t>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else</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forLoop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 (reps – 1)</a:t>
            </a:r>
            <a:endParaRPr lang="tr-TR" sz="2000" dirty="0" smtClean="0">
              <a:latin typeface="Courier New" pitchFamily="49" charset="0"/>
              <a:cs typeface="Courier New" pitchFamily="49" charset="0"/>
            </a:endParaRPr>
          </a:p>
          <a:p>
            <a:pPr lvl="1">
              <a:buFontTx/>
              <a:buNone/>
            </a:pPr>
            <a:r>
              <a:rPr lang="tr-TR" sz="2200" dirty="0" smtClean="0"/>
              <a:t> 	</a:t>
            </a:r>
            <a:r>
              <a:rPr lang="tr-TR" sz="2200" dirty="0" err="1" smtClean="0"/>
              <a:t>forloop</a:t>
            </a:r>
            <a:r>
              <a:rPr lang="tr-TR" sz="2200" dirty="0" smtClean="0"/>
              <a:t> adında </a:t>
            </a:r>
            <a:r>
              <a:rPr lang="tr-TR" sz="2200" dirty="0" err="1" smtClean="0"/>
              <a:t>loopbody</a:t>
            </a:r>
            <a:r>
              <a:rPr lang="tr-TR" sz="2200" dirty="0" smtClean="0"/>
              <a:t> parametrelerini kullanan </a:t>
            </a:r>
            <a:r>
              <a:rPr lang="tr-TR" sz="2200" dirty="0" err="1" smtClean="0"/>
              <a:t>recursive</a:t>
            </a:r>
            <a:r>
              <a:rPr lang="tr-TR" sz="2200" dirty="0" smtClean="0"/>
              <a:t> bir </a:t>
            </a:r>
            <a:r>
              <a:rPr lang="tr-TR" sz="2200" dirty="0" err="1" smtClean="0"/>
              <a:t>fonsiyon</a:t>
            </a:r>
            <a:r>
              <a:rPr lang="tr-TR" sz="2200" dirty="0" smtClean="0"/>
              <a:t> tanımlanır.</a:t>
            </a:r>
            <a:endParaRPr lang="en-US" sz="2200" dirty="0" smtClean="0"/>
          </a:p>
          <a:p>
            <a:pPr lvl="1">
              <a:buFontTx/>
              <a:buChar char="-"/>
            </a:pPr>
            <a:r>
              <a:rPr lang="en-US" sz="2000" dirty="0" smtClean="0">
                <a:latin typeface="Courier New" pitchFamily="49" charset="0"/>
                <a:cs typeface="Courier New" pitchFamily="49" charset="0"/>
              </a:rPr>
              <a:t>()</a:t>
            </a:r>
            <a:r>
              <a:rPr lang="en-US" sz="2200" dirty="0" smtClean="0"/>
              <a:t> </a:t>
            </a:r>
            <a:r>
              <a:rPr lang="tr-TR" sz="2200" dirty="0" smtClean="0"/>
              <a:t>Hiçbir olay gerçekleşmiyor ve hiçbir değer dönmüyor anlamına gelmektedir.</a:t>
            </a:r>
            <a:endParaRPr lang="en-US" sz="22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7.2.3.1.6. </a:t>
            </a:r>
            <a:r>
              <a:rPr lang="tr-TR" sz="3600" b="1" dirty="0"/>
              <a:t>Pascal</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err="1"/>
              <a:t>Pascal'daki</a:t>
            </a:r>
            <a:r>
              <a:rPr lang="tr-TR" sz="2400" dirty="0"/>
              <a:t> sayaç denetimli döngü tasarımı aşağıda görülmektedir</a:t>
            </a:r>
            <a:r>
              <a:rPr lang="tr-TR" sz="2400" dirty="0" smtClean="0"/>
              <a:t>:</a:t>
            </a:r>
          </a:p>
          <a:p>
            <a:endParaRPr lang="tr-TR" sz="2400" dirty="0" smtClean="0"/>
          </a:p>
          <a:p>
            <a:r>
              <a:rPr lang="tr-TR" sz="2400" b="1" i="1" dirty="0" err="1"/>
              <a:t>for</a:t>
            </a:r>
            <a:r>
              <a:rPr lang="tr-TR" sz="2400" i="1" dirty="0"/>
              <a:t> </a:t>
            </a:r>
            <a:r>
              <a:rPr lang="tr-TR" sz="2400" i="1" dirty="0" err="1"/>
              <a:t>deg</a:t>
            </a:r>
            <a:r>
              <a:rPr lang="tr-TR" sz="2400" i="1" dirty="0"/>
              <a:t> := </a:t>
            </a:r>
            <a:r>
              <a:rPr lang="tr-TR" sz="2400" i="1" dirty="0" err="1"/>
              <a:t>ilk_değer</a:t>
            </a:r>
            <a:r>
              <a:rPr lang="tr-TR" sz="2400" i="1" dirty="0"/>
              <a:t> (</a:t>
            </a:r>
            <a:r>
              <a:rPr lang="tr-TR" sz="2400" b="1" i="1" dirty="0" err="1"/>
              <a:t>to</a:t>
            </a:r>
            <a:r>
              <a:rPr lang="tr-TR" sz="2400" b="1" i="1" dirty="0"/>
              <a:t>| </a:t>
            </a:r>
            <a:r>
              <a:rPr lang="tr-TR" sz="2400" b="1" i="1" dirty="0" err="1"/>
              <a:t>down</a:t>
            </a:r>
            <a:r>
              <a:rPr lang="tr-TR" sz="2400" b="1" i="1" dirty="0"/>
              <a:t> </a:t>
            </a:r>
            <a:r>
              <a:rPr lang="tr-TR" sz="2400" b="1" i="1" dirty="0" err="1"/>
              <a:t>to</a:t>
            </a:r>
            <a:r>
              <a:rPr lang="tr-TR" sz="2400" i="1" dirty="0"/>
              <a:t>) </a:t>
            </a:r>
            <a:r>
              <a:rPr lang="tr-TR" sz="2400" i="1" dirty="0" err="1"/>
              <a:t>bitiş_değeri</a:t>
            </a:r>
            <a:r>
              <a:rPr lang="tr-TR" sz="2400" b="1" i="1" dirty="0"/>
              <a:t> do</a:t>
            </a:r>
            <a:r>
              <a:rPr lang="tr-TR" sz="2400" i="1" dirty="0"/>
              <a:t> </a:t>
            </a:r>
            <a:r>
              <a:rPr lang="tr-TR" sz="2400" i="1" dirty="0" smtClean="0"/>
              <a:t>deyim</a:t>
            </a:r>
          </a:p>
          <a:p>
            <a:endParaRPr lang="tr-TR" sz="2400" dirty="0" smtClean="0"/>
          </a:p>
          <a:p>
            <a:r>
              <a:rPr lang="tr-TR" sz="2400" dirty="0" err="1" smtClean="0"/>
              <a:t>Pascal'da</a:t>
            </a:r>
            <a:r>
              <a:rPr lang="tr-TR" sz="2400" dirty="0" smtClean="0"/>
              <a:t> </a:t>
            </a:r>
            <a:r>
              <a:rPr lang="tr-TR" sz="2400" dirty="0"/>
              <a:t>döngü değişkeninin sıralı bir tipte olması gerekir ve döngü değişkeninin değeri döngü içinde değiştirilemez. Döngü değişkeninin başlangıç ve bitiş değerleri ise döngü içinde değiştirilebilirler, ancak sadece döngünün başında bir kez değerlendirildikleri için döngünün çalışmasını etkilemezler. </a:t>
            </a:r>
            <a:br>
              <a:rPr lang="tr-TR" sz="2400" dirty="0"/>
            </a:b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 xmlns:p14="http://schemas.microsoft.com/office/powerpoint/2010/main" val="2495334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7.2.3.1.6. </a:t>
            </a:r>
            <a:r>
              <a:rPr lang="tr-TR" sz="3600" b="1" dirty="0"/>
              <a:t>Pascal</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Örneğin aşağıdaki şekilde görülen Pascal programında, döngü gövdesi içinde </a:t>
            </a:r>
            <a:r>
              <a:rPr lang="tr-TR" sz="2400" i="1" dirty="0"/>
              <a:t>ilk</a:t>
            </a:r>
            <a:r>
              <a:rPr lang="tr-TR" sz="2400" dirty="0"/>
              <a:t> ve </a:t>
            </a:r>
            <a:r>
              <a:rPr lang="tr-TR" sz="2400" i="1" dirty="0" err="1"/>
              <a:t>son</a:t>
            </a:r>
            <a:r>
              <a:rPr lang="tr-TR" sz="2400" dirty="0" err="1"/>
              <a:t>'a</a:t>
            </a:r>
            <a:r>
              <a:rPr lang="tr-TR" sz="2400" dirty="0"/>
              <a:t> yapılan değişiklikler, döngünün başlangıçta belirlenen yineleme sayısını etkilemez ve döngü, ilk başta belirlendiği gibi 10 kez yinelenir.</a:t>
            </a:r>
          </a:p>
          <a:p>
            <a:r>
              <a:rPr lang="tr-TR" sz="2400" dirty="0"/>
              <a:t>Aşağıda </a:t>
            </a:r>
            <a:r>
              <a:rPr lang="tr-TR" sz="2400" dirty="0" err="1"/>
              <a:t>Pascal'da</a:t>
            </a:r>
            <a:r>
              <a:rPr lang="tr-TR" sz="2400" dirty="0"/>
              <a:t> sayaç-denetimli döngü örneklenmektedir:</a:t>
            </a:r>
          </a:p>
          <a:p>
            <a:endParaRPr lang="tr-TR" sz="2400" dirty="0"/>
          </a:p>
        </p:txBody>
      </p:sp>
      <p:pic>
        <p:nvPicPr>
          <p:cNvPr id="3277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63675" y="3933056"/>
            <a:ext cx="6572250" cy="186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 xmlns:p14="http://schemas.microsoft.com/office/powerpoint/2010/main" val="26097862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C'deki sayaç denetimli döngü tasarımında belirli bir döngü değişkeni ya da başlangıç, bitiş ve adım değerleri yoktur. Döngünün genel şekli </a:t>
            </a:r>
            <a:r>
              <a:rPr lang="tr-TR" sz="2400" dirty="0" smtClean="0"/>
              <a:t>aşağıda  görülmektedir</a:t>
            </a:r>
            <a:r>
              <a:rPr lang="tr-TR" sz="2400" dirty="0"/>
              <a:t>:</a:t>
            </a:r>
          </a:p>
        </p:txBody>
      </p:sp>
      <p:pic>
        <p:nvPicPr>
          <p:cNvPr id="33794" name="Picture 2"/>
          <p:cNvPicPr>
            <a:picLocks noChangeAspect="1" noChangeArrowheads="1"/>
          </p:cNvPicPr>
          <p:nvPr/>
        </p:nvPicPr>
        <p:blipFill>
          <a:blip r:embed="rId3">
            <a:clrChange>
              <a:clrFrom>
                <a:srgbClr val="F9F5DF"/>
              </a:clrFrom>
              <a:clrTo>
                <a:srgbClr val="F9F5DF">
                  <a:alpha val="0"/>
                </a:srgbClr>
              </a:clrTo>
            </a:clrChange>
            <a:extLst>
              <a:ext uri="{28A0092B-C50C-407E-A947-70E740481C1C}">
                <a14:useLocalDpi xmlns="" xmlns:a14="http://schemas.microsoft.com/office/drawing/2010/main" val="0"/>
              </a:ext>
            </a:extLst>
          </a:blip>
          <a:srcRect/>
          <a:stretch>
            <a:fillRect/>
          </a:stretch>
        </p:blipFill>
        <p:spPr bwMode="auto">
          <a:xfrm>
            <a:off x="1051635" y="3212976"/>
            <a:ext cx="7000875" cy="179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 xmlns:p14="http://schemas.microsoft.com/office/powerpoint/2010/main" val="3980329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fontScale="92500"/>
          </a:bodyPr>
          <a:lstStyle/>
          <a:p>
            <a:r>
              <a:rPr lang="tr-TR" sz="2400" dirty="0"/>
              <a:t>Örneğin, aşağıdaki </a:t>
            </a:r>
            <a:r>
              <a:rPr lang="tr-TR" sz="2400" dirty="0" err="1"/>
              <a:t>for</a:t>
            </a:r>
            <a:r>
              <a:rPr lang="tr-TR" sz="2400" dirty="0"/>
              <a:t> deyiminde, </a:t>
            </a:r>
            <a:r>
              <a:rPr lang="tr-TR" sz="2400" i="1" dirty="0" err="1"/>
              <a:t>sayac</a:t>
            </a:r>
            <a:r>
              <a:rPr lang="tr-TR" sz="2400" i="1" dirty="0"/>
              <a:t>=0</a:t>
            </a:r>
            <a:r>
              <a:rPr lang="tr-TR" sz="2400" dirty="0"/>
              <a:t> ifadesi, döngü için </a:t>
            </a:r>
            <a:r>
              <a:rPr lang="tr-TR" sz="2400" dirty="0" err="1"/>
              <a:t>ilkleme</a:t>
            </a:r>
            <a:r>
              <a:rPr lang="tr-TR" sz="2400" dirty="0"/>
              <a:t> ifadesi, </a:t>
            </a:r>
            <a:r>
              <a:rPr lang="tr-TR" sz="2400" i="1" dirty="0" err="1"/>
              <a:t>sayac</a:t>
            </a:r>
            <a:r>
              <a:rPr lang="tr-TR" sz="2400" i="1" dirty="0"/>
              <a:t>&lt;25</a:t>
            </a:r>
            <a:r>
              <a:rPr lang="tr-TR" sz="2400" dirty="0"/>
              <a:t> ifadesi, döngünün sona ermesi için gerekli denetim ifadesini ve </a:t>
            </a:r>
            <a:r>
              <a:rPr lang="tr-TR" sz="2400" i="1" dirty="0" err="1"/>
              <a:t>sayac</a:t>
            </a:r>
            <a:r>
              <a:rPr lang="tr-TR" sz="2400" i="1" dirty="0"/>
              <a:t>++</a:t>
            </a:r>
            <a:r>
              <a:rPr lang="tr-TR" sz="2400" dirty="0"/>
              <a:t> ise adım büyüklüğünü göstermektedir</a:t>
            </a:r>
            <a:r>
              <a:rPr lang="tr-TR" sz="2400" dirty="0" smtClean="0"/>
              <a:t>.</a:t>
            </a:r>
          </a:p>
          <a:p>
            <a:endParaRPr lang="tr-TR" sz="2400" dirty="0"/>
          </a:p>
          <a:p>
            <a:endParaRPr lang="tr-TR" sz="2400" dirty="0" smtClean="0"/>
          </a:p>
          <a:p>
            <a:endParaRPr lang="tr-TR" sz="2400" dirty="0"/>
          </a:p>
          <a:p>
            <a:endParaRPr lang="tr-TR" sz="2400" dirty="0" smtClean="0"/>
          </a:p>
          <a:p>
            <a:r>
              <a:rPr lang="tr-TR" sz="2400" dirty="0"/>
              <a:t>C'deki tasarımda döngü değişkenin </a:t>
            </a:r>
            <a:r>
              <a:rPr lang="tr-TR" sz="2400" dirty="0" err="1"/>
              <a:t>ilklenme</a:t>
            </a:r>
            <a:r>
              <a:rPr lang="tr-TR" sz="2400" dirty="0"/>
              <a:t> ifadesi, adım ifadesi ve bitiş ifadesi seçimliktir. Bu nedenle bu ifadeler, bir </a:t>
            </a:r>
            <a:r>
              <a:rPr lang="tr-TR" sz="2400" i="1" dirty="0" err="1"/>
              <a:t>for</a:t>
            </a:r>
            <a:r>
              <a:rPr lang="tr-TR" sz="2400" dirty="0"/>
              <a:t> deyiminde bulunmayabilir</a:t>
            </a:r>
            <a:r>
              <a:rPr lang="tr-TR" sz="2400" dirty="0" smtClean="0"/>
              <a:t>. Örneğin</a:t>
            </a:r>
            <a:r>
              <a:rPr lang="tr-TR" sz="2400" dirty="0"/>
              <a:t>, </a:t>
            </a:r>
            <a:r>
              <a:rPr lang="tr-TR" sz="2400" i="1" dirty="0"/>
              <a:t>ifade_2</a:t>
            </a:r>
            <a:r>
              <a:rPr lang="tr-TR" sz="2400" dirty="0"/>
              <a:t> bir </a:t>
            </a:r>
            <a:r>
              <a:rPr lang="tr-TR" sz="2400" i="1" dirty="0" err="1"/>
              <a:t>for</a:t>
            </a:r>
            <a:r>
              <a:rPr lang="tr-TR" sz="2400" dirty="0"/>
              <a:t> deyiminde bulunmazsa, döngü sonu denetim yapılamayacağı için sonsuz döngü oluşur. </a:t>
            </a:r>
          </a:p>
        </p:txBody>
      </p:sp>
      <p:pic>
        <p:nvPicPr>
          <p:cNvPr id="34818" name="Picture 2"/>
          <p:cNvPicPr>
            <a:picLocks noChangeAspect="1" noChangeArrowheads="1"/>
          </p:cNvPicPr>
          <p:nvPr/>
        </p:nvPicPr>
        <p:blipFill>
          <a:blip r:embed="rId3">
            <a:clrChange>
              <a:clrFrom>
                <a:srgbClr val="E0E8F3"/>
              </a:clrFrom>
              <a:clrTo>
                <a:srgbClr val="E0E8F3">
                  <a:alpha val="0"/>
                </a:srgbClr>
              </a:clrTo>
            </a:clrChange>
            <a:extLst>
              <a:ext uri="{28A0092B-C50C-407E-A947-70E740481C1C}">
                <a14:useLocalDpi xmlns="" xmlns:a14="http://schemas.microsoft.com/office/drawing/2010/main" val="0"/>
              </a:ext>
            </a:extLst>
          </a:blip>
          <a:srcRect/>
          <a:stretch>
            <a:fillRect/>
          </a:stretch>
        </p:blipFill>
        <p:spPr bwMode="auto">
          <a:xfrm>
            <a:off x="1227037" y="2780928"/>
            <a:ext cx="6619875" cy="1533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 xmlns:p14="http://schemas.microsoft.com/office/powerpoint/2010/main" val="3227407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t>7.2.3.1.7. C</a:t>
            </a:r>
            <a:endParaRPr lang="tr-TR" sz="3600" dirty="0"/>
          </a:p>
        </p:txBody>
      </p:sp>
      <p:sp>
        <p:nvSpPr>
          <p:cNvPr id="6" name="5 İçerik Yer Tutucusu"/>
          <p:cNvSpPr>
            <a:spLocks noGrp="1"/>
          </p:cNvSpPr>
          <p:nvPr>
            <p:ph sz="quarter" idx="1"/>
          </p:nvPr>
        </p:nvSpPr>
        <p:spPr>
          <a:xfrm>
            <a:off x="71438" y="1714488"/>
            <a:ext cx="9001156" cy="4495800"/>
          </a:xfrm>
        </p:spPr>
        <p:txBody>
          <a:bodyPr>
            <a:normAutofit/>
          </a:bodyPr>
          <a:lstStyle/>
          <a:p>
            <a:pPr marL="609600" indent="-609600">
              <a:spcBef>
                <a:spcPct val="20000"/>
              </a:spcBef>
              <a:buFontTx/>
              <a:buChar char="•"/>
            </a:pPr>
            <a:endParaRPr lang="tr-TR" sz="2000" dirty="0" smtClean="0"/>
          </a:p>
          <a:p>
            <a:pPr marL="609600" indent="-609600">
              <a:spcBef>
                <a:spcPct val="20000"/>
              </a:spcBef>
              <a:buNone/>
            </a:pPr>
            <a:r>
              <a:rPr lang="tr-TR" sz="2500" i="1" dirty="0" smtClean="0">
                <a:solidFill>
                  <a:srgbClr val="FF0000"/>
                </a:solidFill>
              </a:rPr>
              <a:t>	Örnek yazılım formatları</a:t>
            </a:r>
            <a:r>
              <a:rPr lang="tr-TR" sz="2500" dirty="0" smtClean="0">
                <a:solidFill>
                  <a:srgbClr val="FF0000"/>
                </a:solidFill>
              </a:rPr>
              <a:t>:</a:t>
            </a:r>
          </a:p>
          <a:p>
            <a:pPr marL="990600" lvl="1" indent="-533400">
              <a:spcBef>
                <a:spcPct val="20000"/>
              </a:spcBef>
              <a:buFontTx/>
              <a:buChar char="–"/>
            </a:pPr>
            <a:endParaRPr lang="tr-TR" sz="2500" dirty="0" smtClean="0"/>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(k=1;k&lt;50; k+=2)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(k=5;k&lt;=n; k++)</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(x=50;x&gt;10;x--)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 ;x&lt;10;x++) 	/* başlangıç değeri daha önce atanmış olmalı */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(x=2;x&lt;n; ) 	/* x döngü sayacı döngü içinde değiştirilmeli */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C'deki tasarımda tanımlı bir döngü değişkeni olmadığı için tüm değişkenler, döngü içerisinde değiştirilebilirler.</a:t>
            </a:r>
          </a:p>
          <a:p>
            <a:r>
              <a:rPr lang="tr-TR" sz="2400" dirty="0" smtClean="0"/>
              <a:t> </a:t>
            </a:r>
            <a:r>
              <a:rPr lang="tr-TR" sz="2400" dirty="0"/>
              <a:t>C'deki </a:t>
            </a:r>
            <a:r>
              <a:rPr lang="tr-TR" sz="2400" i="1" dirty="0" err="1"/>
              <a:t>for</a:t>
            </a:r>
            <a:r>
              <a:rPr lang="tr-TR" sz="2400" dirty="0"/>
              <a:t> döngü tasarımının bir diğer özelliği de, döngünün devamını belirleyen sınama ifadesinin tek bir ifade olması gerekliyken, diğer ifadeler için böyle bir sınırlama olmamasıdır.</a:t>
            </a:r>
            <a:r>
              <a:rPr lang="tr-TR" sz="2400" dirty="0" smtClean="0"/>
              <a:t>.</a:t>
            </a:r>
            <a:r>
              <a:rPr lang="tr-TR" sz="2400" dirty="0"/>
              <a:t> </a:t>
            </a:r>
          </a:p>
        </p:txBody>
      </p:sp>
      <p:pic>
        <p:nvPicPr>
          <p:cNvPr id="3584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15616" y="3789040"/>
            <a:ext cx="6438900" cy="1228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extLst>
      <p:ext uri="{BB962C8B-B14F-4D97-AF65-F5344CB8AC3E}">
        <p14:creationId xmlns="" xmlns:p14="http://schemas.microsoft.com/office/powerpoint/2010/main" val="14676008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sz="3600" dirty="0"/>
          </a:p>
        </p:txBody>
      </p:sp>
      <p:sp>
        <p:nvSpPr>
          <p:cNvPr id="3" name="2 İçerik Yer Tutucusu"/>
          <p:cNvSpPr>
            <a:spLocks noGrp="1"/>
          </p:cNvSpPr>
          <p:nvPr>
            <p:ph idx="1"/>
          </p:nvPr>
        </p:nvSpPr>
        <p:spPr>
          <a:xfrm>
            <a:off x="457200" y="1600200"/>
            <a:ext cx="8229600" cy="5257800"/>
          </a:xfrm>
        </p:spPr>
        <p:txBody>
          <a:bodyPr>
            <a:normAutofit/>
          </a:bodyPr>
          <a:lstStyle/>
          <a:p>
            <a:pPr marL="533400" indent="-533400"/>
            <a:r>
              <a:rPr lang="en-US" dirty="0" smtClean="0">
                <a:solidFill>
                  <a:srgbClr val="FF0000"/>
                </a:solidFill>
              </a:rPr>
              <a:t>C++ </a:t>
            </a:r>
            <a:r>
              <a:rPr lang="tr-TR" dirty="0" smtClean="0"/>
              <a:t>iki şekilde </a:t>
            </a:r>
            <a:r>
              <a:rPr lang="en-US" dirty="0" smtClean="0"/>
              <a:t>C</a:t>
            </a:r>
            <a:r>
              <a:rPr lang="tr-TR" dirty="0" smtClean="0"/>
              <a:t> ile farklılık gösterir</a:t>
            </a:r>
            <a:r>
              <a:rPr lang="en-US" dirty="0" smtClean="0"/>
              <a:t> :</a:t>
            </a:r>
          </a:p>
          <a:p>
            <a:pPr marL="914400" lvl="1" indent="-457200">
              <a:buFontTx/>
              <a:buAutoNum type="arabicPeriod"/>
            </a:pPr>
            <a:r>
              <a:rPr lang="tr-TR" dirty="0" smtClean="0"/>
              <a:t>Kontrol ifadesi </a:t>
            </a:r>
            <a:r>
              <a:rPr lang="tr-TR" dirty="0" err="1" smtClean="0"/>
              <a:t>Boolean</a:t>
            </a:r>
            <a:r>
              <a:rPr lang="tr-TR" dirty="0" smtClean="0"/>
              <a:t> olabilir.</a:t>
            </a:r>
            <a:endParaRPr lang="en-US" dirty="0" smtClean="0"/>
          </a:p>
          <a:p>
            <a:pPr marL="914400" lvl="1" indent="-457200">
              <a:buFontTx/>
              <a:buAutoNum type="arabicPeriod"/>
            </a:pPr>
            <a:r>
              <a:rPr lang="tr-TR" dirty="0" smtClean="0"/>
              <a:t>Başlangıç ifadesi değişken tanımları içerebilir.</a:t>
            </a:r>
            <a:endParaRPr lang="en-US" dirty="0" smtClean="0"/>
          </a:p>
          <a:p>
            <a:pPr marL="533400" indent="-533400"/>
            <a:r>
              <a:rPr lang="en-US" dirty="0" smtClean="0">
                <a:solidFill>
                  <a:srgbClr val="FF0000"/>
                </a:solidFill>
              </a:rPr>
              <a:t>Java </a:t>
            </a:r>
            <a:r>
              <a:rPr lang="tr-TR" dirty="0" smtClean="0">
                <a:solidFill>
                  <a:srgbClr val="FF0000"/>
                </a:solidFill>
              </a:rPr>
              <a:t>ve</a:t>
            </a:r>
            <a:r>
              <a:rPr lang="en-US" dirty="0" smtClean="0">
                <a:solidFill>
                  <a:srgbClr val="FF0000"/>
                </a:solidFill>
              </a:rPr>
              <a:t> C#</a:t>
            </a:r>
          </a:p>
          <a:p>
            <a:pPr lvl="1"/>
            <a:r>
              <a:rPr lang="tr-TR" dirty="0" smtClean="0"/>
              <a:t>C++’tan farkı, kontrol ifadesinin </a:t>
            </a:r>
            <a:r>
              <a:rPr lang="tr-TR" dirty="0" err="1" smtClean="0"/>
              <a:t>Boolean</a:t>
            </a:r>
            <a:r>
              <a:rPr lang="tr-TR" dirty="0" smtClean="0"/>
              <a:t> (mantıksal) olma zorunluluğudur.Java döngüye ortadan girişe izin vermezken C# verir.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sp>
        <p:nvSpPr>
          <p:cNvPr id="6" name="İçerik Yer Tutucusu 5"/>
          <p:cNvSpPr>
            <a:spLocks noGrp="1"/>
          </p:cNvSpPr>
          <p:nvPr>
            <p:ph sz="quarter" idx="1"/>
          </p:nvPr>
        </p:nvSpPr>
        <p:spPr>
          <a:xfrm>
            <a:off x="395536" y="1600200"/>
            <a:ext cx="8640960" cy="4495800"/>
          </a:xfrm>
        </p:spPr>
        <p:txBody>
          <a:bodyPr>
            <a:normAutofit lnSpcReduction="10000"/>
          </a:bodyPr>
          <a:lstStyle/>
          <a:p>
            <a:r>
              <a:rPr lang="tr-TR" sz="2400" dirty="0"/>
              <a:t>Bir mantıksal denetimli döngüde, döngü gövdesinin yinelenme kararı bir mantıksal ifadenin değeri ile belirlenir. Bu nedenle mantıksal denetimli döngüler, sayaç denetimli döngülerden daha basit ve daha genel amaçlı bir yapı sağlarlar. </a:t>
            </a:r>
            <a:br>
              <a:rPr lang="tr-TR" sz="2400" dirty="0"/>
            </a:br>
            <a:endParaRPr lang="tr-TR" sz="2400" dirty="0"/>
          </a:p>
          <a:p>
            <a:r>
              <a:rPr lang="tr-TR" sz="2400" dirty="0"/>
              <a:t>Mantıksal denetimli döngüler, hem önce sınanan hem de sonra sınanan özellikte olabilirler. Günümüzde popüler olan programlama dillerinin çoğu, hem </a:t>
            </a:r>
            <a:r>
              <a:rPr lang="tr-TR" sz="2400" b="1" dirty="0"/>
              <a:t>önce sınanan</a:t>
            </a:r>
            <a:r>
              <a:rPr lang="tr-TR" sz="2400" dirty="0"/>
              <a:t> hem de </a:t>
            </a:r>
            <a:r>
              <a:rPr lang="tr-TR" sz="2400" b="1" dirty="0"/>
              <a:t>sonra sınanan</a:t>
            </a:r>
            <a:r>
              <a:rPr lang="tr-TR" sz="2400" dirty="0"/>
              <a:t> özellikte mantıksal denetimli döngüler içermektedirler. Sonra sınanan döngülerde, mantıksal ifade sınanmadan önce döngü değişkeni bir kez çalıştırılacağı için, kullanımlarına dikkat edilmelidir.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extLst>
      <p:ext uri="{BB962C8B-B14F-4D97-AF65-F5344CB8AC3E}">
        <p14:creationId xmlns="" xmlns:p14="http://schemas.microsoft.com/office/powerpoint/2010/main" val="20172602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1026"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 xmlns:a14="http://schemas.microsoft.com/office/drawing/2010/main" val="0"/>
              </a:ext>
            </a:extLst>
          </a:blip>
          <a:srcRect/>
          <a:stretch>
            <a:fillRect/>
          </a:stretch>
        </p:blipFill>
        <p:spPr bwMode="auto">
          <a:xfrm>
            <a:off x="681038" y="1879823"/>
            <a:ext cx="7781925" cy="3781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extLst>
      <p:ext uri="{BB962C8B-B14F-4D97-AF65-F5344CB8AC3E}">
        <p14:creationId xmlns="" xmlns:p14="http://schemas.microsoft.com/office/powerpoint/2010/main" val="7976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85000" lnSpcReduction="20000"/>
          </a:bodyPr>
          <a:lstStyle/>
          <a:p>
            <a:r>
              <a:rPr lang="tr-TR" dirty="0" smtClean="0"/>
              <a:t>İlk </a:t>
            </a:r>
            <a:r>
              <a:rPr lang="tr-TR" dirty="0"/>
              <a:t>yüksek seviyeli programlama dillerinden FORTRAN, programların okunabilirliğini artırdığı için makina ve birleştirici dillerine göre önemli bir gelişme sağlamıştır. </a:t>
            </a:r>
            <a:endParaRPr lang="tr-TR" dirty="0" smtClean="0"/>
          </a:p>
          <a:p>
            <a:endParaRPr lang="tr-TR" dirty="0"/>
          </a:p>
          <a:p>
            <a:r>
              <a:rPr lang="tr-TR" dirty="0" smtClean="0"/>
              <a:t>Ancak </a:t>
            </a:r>
            <a:r>
              <a:rPr lang="tr-TR" dirty="0"/>
              <a:t>FORTRAN, ağırlıklı olarak</a:t>
            </a:r>
            <a:r>
              <a:rPr lang="tr-TR" i="1" dirty="0"/>
              <a:t> </a:t>
            </a:r>
            <a:r>
              <a:rPr lang="tr-TR" b="1" i="1" dirty="0" err="1"/>
              <a:t>go</a:t>
            </a:r>
            <a:r>
              <a:rPr lang="tr-TR" b="1" i="1" dirty="0"/>
              <a:t> </a:t>
            </a:r>
            <a:r>
              <a:rPr lang="tr-TR" b="1" i="1" dirty="0" err="1"/>
              <a:t>to</a:t>
            </a:r>
            <a:r>
              <a:rPr lang="tr-TR" b="1" i="1" dirty="0"/>
              <a:t> </a:t>
            </a:r>
            <a:r>
              <a:rPr lang="tr-TR" dirty="0"/>
              <a:t>deyimlerine dayandığı için programlarda akış denetimini yönetmek güçtür. </a:t>
            </a:r>
            <a:endParaRPr lang="tr-TR" dirty="0" smtClean="0"/>
          </a:p>
          <a:p>
            <a:endParaRPr lang="tr-TR" dirty="0"/>
          </a:p>
          <a:p>
            <a:r>
              <a:rPr lang="tr-TR" dirty="0" smtClean="0"/>
              <a:t>ALGOL </a:t>
            </a:r>
            <a:r>
              <a:rPr lang="tr-TR" dirty="0"/>
              <a:t>60 ve izleyen diller, FORTRAN'a göre daha iyi yapılar tanıtmış olmakla birlikte, </a:t>
            </a:r>
            <a:r>
              <a:rPr lang="tr-TR" dirty="0" smtClean="0"/>
              <a:t>programlama dillerinde </a:t>
            </a:r>
            <a:r>
              <a:rPr lang="tr-TR" dirty="0"/>
              <a:t>yapısal programlama kavramı ağırlıklı </a:t>
            </a:r>
            <a:r>
              <a:rPr lang="tr-TR" dirty="0" smtClean="0"/>
              <a:t>olarak 1970'lerde </a:t>
            </a:r>
            <a:r>
              <a:rPr lang="tr-TR" dirty="0"/>
              <a:t>yaygınlaşmıştır.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extLst>
      <p:ext uri="{BB962C8B-B14F-4D97-AF65-F5344CB8AC3E}">
        <p14:creationId xmlns="" xmlns:p14="http://schemas.microsoft.com/office/powerpoint/2010/main" val="25768806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6867" name="Picture 3"/>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 xmlns:a14="http://schemas.microsoft.com/office/drawing/2010/main" val="0"/>
              </a:ext>
            </a:extLst>
          </a:blip>
          <a:srcRect/>
          <a:stretch>
            <a:fillRect/>
          </a:stretch>
        </p:blipFill>
        <p:spPr bwMode="auto">
          <a:xfrm>
            <a:off x="671512" y="1857364"/>
            <a:ext cx="7800975" cy="3781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extLst>
      <p:ext uri="{BB962C8B-B14F-4D97-AF65-F5344CB8AC3E}">
        <p14:creationId xmlns="" xmlns:p14="http://schemas.microsoft.com/office/powerpoint/2010/main" val="643793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8914"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 xmlns:a14="http://schemas.microsoft.com/office/drawing/2010/main" val="0"/>
              </a:ext>
            </a:extLst>
          </a:blip>
          <a:srcRect/>
          <a:stretch>
            <a:fillRect/>
          </a:stretch>
        </p:blipFill>
        <p:spPr bwMode="auto">
          <a:xfrm>
            <a:off x="695352" y="1909778"/>
            <a:ext cx="7734300" cy="3733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extLst>
      <p:ext uri="{BB962C8B-B14F-4D97-AF65-F5344CB8AC3E}">
        <p14:creationId xmlns="" xmlns:p14="http://schemas.microsoft.com/office/powerpoint/2010/main" val="33707579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9938"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 xmlns:a14="http://schemas.microsoft.com/office/drawing/2010/main" val="0"/>
              </a:ext>
            </a:extLst>
          </a:blip>
          <a:srcRect/>
          <a:stretch>
            <a:fillRect/>
          </a:stretch>
        </p:blipFill>
        <p:spPr bwMode="auto">
          <a:xfrm>
            <a:off x="697895" y="1844824"/>
            <a:ext cx="7715250" cy="3819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extLst>
      <p:ext uri="{BB962C8B-B14F-4D97-AF65-F5344CB8AC3E}">
        <p14:creationId xmlns="" xmlns:p14="http://schemas.microsoft.com/office/powerpoint/2010/main" val="17163341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600200"/>
            <a:ext cx="8229600" cy="5257800"/>
          </a:xfrm>
        </p:spPr>
        <p:txBody>
          <a:bodyPr>
            <a:normAutofit fontScale="85000" lnSpcReduction="20000"/>
          </a:bodyPr>
          <a:lstStyle/>
          <a:p>
            <a:r>
              <a:rPr lang="en-US" dirty="0" smtClean="0">
                <a:solidFill>
                  <a:srgbClr val="FF0000"/>
                </a:solidFill>
              </a:rPr>
              <a:t>Java</a:t>
            </a:r>
            <a:r>
              <a:rPr lang="en-US" dirty="0" smtClean="0"/>
              <a:t> </a:t>
            </a:r>
            <a:r>
              <a:rPr lang="tr-TR" dirty="0" smtClean="0"/>
              <a:t>kontrol ifadesinin </a:t>
            </a:r>
            <a:r>
              <a:rPr lang="tr-TR" dirty="0" err="1" smtClean="0"/>
              <a:t>Boolean</a:t>
            </a:r>
            <a:r>
              <a:rPr lang="tr-TR" dirty="0" smtClean="0"/>
              <a:t> olma zorunluluğu dışında C ve C++’a benzer </a:t>
            </a:r>
            <a:r>
              <a:rPr lang="en-US" dirty="0" smtClean="0"/>
              <a:t>(</a:t>
            </a:r>
            <a:r>
              <a:rPr lang="tr-TR" dirty="0" smtClean="0"/>
              <a:t>Ve döngü yapısına sadece başlangıçta girilir.</a:t>
            </a:r>
            <a:r>
              <a:rPr lang="en-US" dirty="0" smtClean="0"/>
              <a:t> Java</a:t>
            </a:r>
            <a:r>
              <a:rPr lang="tr-TR" dirty="0" smtClean="0"/>
              <a:t>’da</a:t>
            </a:r>
            <a:r>
              <a:rPr lang="en-US" dirty="0" smtClean="0"/>
              <a:t> </a:t>
            </a:r>
            <a:r>
              <a:rPr lang="en-US" sz="2800" b="1" dirty="0" err="1" smtClean="0">
                <a:latin typeface="Courier New" pitchFamily="49" charset="0"/>
              </a:rPr>
              <a:t>goto</a:t>
            </a:r>
            <a:r>
              <a:rPr lang="tr-TR" sz="2800" b="1" dirty="0" smtClean="0">
                <a:latin typeface="Courier New" pitchFamily="49" charset="0"/>
              </a:rPr>
              <a:t> </a:t>
            </a:r>
            <a:r>
              <a:rPr lang="tr-TR" dirty="0" smtClean="0"/>
              <a:t>deyimi yoktur. C# ta ise döngü yapısına ortadan da girilebilir.)</a:t>
            </a:r>
            <a:endParaRPr lang="en-US" dirty="0" smtClean="0"/>
          </a:p>
          <a:p>
            <a:r>
              <a:rPr lang="en-US" dirty="0" smtClean="0">
                <a:solidFill>
                  <a:srgbClr val="FF0000"/>
                </a:solidFill>
              </a:rPr>
              <a:t>F#</a:t>
            </a:r>
          </a:p>
          <a:p>
            <a:pPr lvl="1"/>
            <a:r>
              <a:rPr lang="tr-TR" dirty="0" smtClean="0"/>
              <a:t>Sayaç denetimli döngülerde olduğu gibi mantıksal denetimli döngülerde de </a:t>
            </a:r>
            <a:r>
              <a:rPr lang="tr-TR" dirty="0" err="1" smtClean="0"/>
              <a:t>recursive</a:t>
            </a:r>
            <a:r>
              <a:rPr lang="tr-TR" dirty="0" smtClean="0"/>
              <a:t> fonksiyonlar kullanılır.</a:t>
            </a:r>
            <a:endParaRPr lang="en-US" dirty="0" smtClean="0"/>
          </a:p>
          <a:p>
            <a:pPr lvl="1">
              <a:buNone/>
            </a:pPr>
            <a:r>
              <a:rPr lang="en-US" dirty="0" smtClean="0"/>
              <a:t>    </a:t>
            </a:r>
            <a:r>
              <a:rPr lang="en-US" sz="2000" b="1" dirty="0" smtClean="0">
                <a:latin typeface="Courier New" pitchFamily="49" charset="0"/>
                <a:cs typeface="Courier New" pitchFamily="49" charset="0"/>
              </a:rPr>
              <a:t>let </a:t>
            </a:r>
            <a:r>
              <a:rPr lang="en-US" sz="2000" b="1" dirty="0" err="1" smtClean="0">
                <a:latin typeface="Courier New" pitchFamily="49" charset="0"/>
                <a:cs typeface="Courier New" pitchFamily="49" charset="0"/>
              </a:rPr>
              <a:t>rec</a:t>
            </a:r>
            <a:r>
              <a:rPr lang="en-US" sz="2000" b="1"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whileLoop</a:t>
            </a:r>
            <a:r>
              <a:rPr lang="en-US" sz="2000" dirty="0" smtClean="0">
                <a:latin typeface="Courier New" pitchFamily="49" charset="0"/>
                <a:cs typeface="Courier New" pitchFamily="49" charset="0"/>
              </a:rPr>
              <a:t> test body =</a:t>
            </a:r>
          </a:p>
          <a:p>
            <a:pPr lvl="1">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test() </a:t>
            </a:r>
            <a:r>
              <a:rPr lang="en-US" sz="2000" b="1" dirty="0" smtClean="0">
                <a:latin typeface="Courier New" pitchFamily="49" charset="0"/>
                <a:cs typeface="Courier New" pitchFamily="49" charset="0"/>
              </a:rPr>
              <a:t>then</a:t>
            </a:r>
          </a:p>
          <a:p>
            <a:pPr lvl="1">
              <a:buNone/>
            </a:pPr>
            <a:r>
              <a:rPr lang="en-US" sz="2000" dirty="0" smtClean="0">
                <a:latin typeface="Courier New" pitchFamily="49" charset="0"/>
                <a:cs typeface="Courier New" pitchFamily="49" charset="0"/>
              </a:rPr>
              <a:t>       body()</a:t>
            </a:r>
          </a:p>
          <a:p>
            <a:pPr lvl="1">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whileLoop</a:t>
            </a:r>
            <a:r>
              <a:rPr lang="en-US" sz="2000" dirty="0" smtClean="0">
                <a:latin typeface="Courier New" pitchFamily="49" charset="0"/>
                <a:cs typeface="Courier New" pitchFamily="49" charset="0"/>
              </a:rPr>
              <a:t> test body</a:t>
            </a:r>
          </a:p>
          <a:p>
            <a:pPr lvl="1">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else</a:t>
            </a:r>
            <a:r>
              <a:rPr lang="en-US" sz="2000" dirty="0" smtClean="0">
                <a:latin typeface="Courier New" pitchFamily="49" charset="0"/>
                <a:cs typeface="Courier New" pitchFamily="49" charset="0"/>
              </a:rPr>
              <a:t> ()</a:t>
            </a:r>
          </a:p>
          <a:p>
            <a:pPr lvl="1"/>
            <a:r>
              <a:rPr lang="tr-TR" dirty="0" err="1" smtClean="0"/>
              <a:t>Whileloop</a:t>
            </a:r>
            <a:r>
              <a:rPr lang="tr-TR" dirty="0" smtClean="0"/>
              <a:t> özyinelemeli fonksiyonu test ve body parametreleriyle tanımlanır. Test parametresi mantıksal </a:t>
            </a:r>
            <a:r>
              <a:rPr lang="tr-TR" dirty="0" err="1" smtClean="0"/>
              <a:t>kontrolu</a:t>
            </a:r>
            <a:r>
              <a:rPr lang="tr-TR" dirty="0" smtClean="0"/>
              <a:t> yapar body ise kontrolün doğru olduğu durumdaki yapılacak işlemi temsil eder.</a:t>
            </a:r>
            <a:endParaRPr lang="en-US"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
        <p:nvSpPr>
          <p:cNvPr id="5" name="Başlık 1"/>
          <p:cNvSpPr>
            <a:spLocks noGrp="1"/>
          </p:cNvSpPr>
          <p:nvPr>
            <p:ph type="title"/>
          </p:nvPr>
        </p:nvSpPr>
        <p:spPr>
          <a:xfrm>
            <a:off x="457200" y="274638"/>
            <a:ext cx="8229600" cy="1143000"/>
          </a:xfrm>
        </p:spPr>
        <p:txBody>
          <a:bodyPr>
            <a:normAutofit/>
          </a:bodyPr>
          <a:lstStyle/>
          <a:p>
            <a:r>
              <a:rPr lang="tr-TR" sz="3600" b="1" dirty="0"/>
              <a:t>7.2.3.2. Mantıksal Denetimli </a:t>
            </a:r>
            <a:r>
              <a:rPr lang="tr-TR" sz="3600" b="1" dirty="0" smtClean="0"/>
              <a:t>Döngüler</a:t>
            </a:r>
            <a:endParaRPr lang="tr-TR" sz="3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b="1" dirty="0"/>
              <a:t>7.2.4. Akış Denetimini Koşulsuz Değiştirme</a:t>
            </a:r>
            <a:endParaRPr lang="tr-TR" sz="3600" dirty="0"/>
          </a:p>
        </p:txBody>
      </p:sp>
      <p:sp>
        <p:nvSpPr>
          <p:cNvPr id="6" name="İçerik Yer Tutucusu 5"/>
          <p:cNvSpPr>
            <a:spLocks noGrp="1"/>
          </p:cNvSpPr>
          <p:nvPr>
            <p:ph sz="quarter" idx="1"/>
          </p:nvPr>
        </p:nvSpPr>
        <p:spPr>
          <a:xfrm>
            <a:off x="2461320" y="1600200"/>
            <a:ext cx="6575176" cy="4495800"/>
          </a:xfrm>
        </p:spPr>
        <p:txBody>
          <a:bodyPr>
            <a:normAutofit/>
          </a:bodyPr>
          <a:lstStyle/>
          <a:p>
            <a:r>
              <a:rPr lang="tr-TR" sz="2400" dirty="0"/>
              <a:t>Yapısal programlama için, bir program içinde </a:t>
            </a:r>
            <a:r>
              <a:rPr lang="tr-TR" sz="2400" dirty="0" smtClean="0"/>
              <a:t>deyimlerin </a:t>
            </a:r>
            <a:r>
              <a:rPr lang="tr-TR" sz="2400" dirty="0"/>
              <a:t>akışı denetlenmelidir. Ancak akış denetiminin değiştirilmesini sağlayan deyimler, yapısal programlama ilkelerine uymayan yapılar </a:t>
            </a:r>
            <a:r>
              <a:rPr lang="tr-TR" sz="2400" dirty="0" smtClean="0"/>
              <a:t>içerebilirler</a:t>
            </a:r>
            <a:r>
              <a:rPr lang="tr-TR" sz="2400" dirty="0"/>
              <a:t>. </a:t>
            </a:r>
            <a:endParaRPr lang="tr-TR" sz="2400" dirty="0" smtClean="0"/>
          </a:p>
          <a:p>
            <a:r>
              <a:rPr lang="tr-TR" sz="2400" dirty="0" smtClean="0"/>
              <a:t>Programlama </a:t>
            </a:r>
            <a:r>
              <a:rPr lang="tr-TR" sz="2400" dirty="0"/>
              <a:t>dillerinde yer alan </a:t>
            </a:r>
            <a:r>
              <a:rPr lang="tr-TR" sz="2200" i="1" dirty="0" err="1" smtClean="0">
                <a:latin typeface="Courier New" pitchFamily="49" charset="0"/>
                <a:cs typeface="Courier New" pitchFamily="49" charset="0"/>
              </a:rPr>
              <a:t>goto</a:t>
            </a:r>
            <a:r>
              <a:rPr lang="tr-TR" sz="2400" dirty="0"/>
              <a:t> deyimi ve döngülerden erken çıkış için veya döngünün bir geçişinin normalden önce tamamlanması için kullanılan deyimler, bu deyimlere örnek oluşturmaktadır.</a:t>
            </a:r>
          </a:p>
        </p:txBody>
      </p:sp>
      <p:pic>
        <p:nvPicPr>
          <p:cNvPr id="4096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1520" y="1985392"/>
            <a:ext cx="2209800" cy="289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extLst>
      <p:ext uri="{BB962C8B-B14F-4D97-AF65-F5344CB8AC3E}">
        <p14:creationId xmlns="" xmlns:p14="http://schemas.microsoft.com/office/powerpoint/2010/main" val="7927847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7.2.4.1. </a:t>
            </a:r>
            <a:r>
              <a:rPr lang="tr-TR" sz="3600" b="1" i="1" dirty="0" err="1" smtClean="0">
                <a:latin typeface="Courier New" pitchFamily="49" charset="0"/>
                <a:cs typeface="Courier New" pitchFamily="49" charset="0"/>
              </a:rPr>
              <a:t>goto</a:t>
            </a:r>
            <a:r>
              <a:rPr lang="tr-TR" sz="3600" b="1" dirty="0"/>
              <a:t> Deyimi</a:t>
            </a:r>
            <a:endParaRPr lang="tr-TR" sz="3600" dirty="0"/>
          </a:p>
        </p:txBody>
      </p:sp>
      <p:sp>
        <p:nvSpPr>
          <p:cNvPr id="6" name="İçerik Yer Tutucusu 5"/>
          <p:cNvSpPr>
            <a:spLocks noGrp="1"/>
          </p:cNvSpPr>
          <p:nvPr>
            <p:ph sz="quarter" idx="1"/>
          </p:nvPr>
        </p:nvSpPr>
        <p:spPr>
          <a:xfrm>
            <a:off x="2339752" y="1600200"/>
            <a:ext cx="6696744" cy="5141168"/>
          </a:xfrm>
        </p:spPr>
        <p:txBody>
          <a:bodyPr>
            <a:normAutofit fontScale="92500" lnSpcReduction="20000"/>
          </a:bodyPr>
          <a:lstStyle/>
          <a:p>
            <a:r>
              <a:rPr lang="tr-TR" sz="2400" i="1" dirty="0" err="1" smtClean="0">
                <a:latin typeface="Courier New" pitchFamily="49" charset="0"/>
                <a:cs typeface="Courier New" pitchFamily="49" charset="0"/>
              </a:rPr>
              <a:t>goto</a:t>
            </a:r>
            <a:r>
              <a:rPr lang="tr-TR" sz="2400" dirty="0" smtClean="0"/>
              <a:t> deyimi, bir programda akış denetimini koşulsuz olarak değiştirmeyi sağlayan deyimdir.</a:t>
            </a:r>
          </a:p>
          <a:p>
            <a:endParaRPr lang="tr-TR" sz="2400" dirty="0" smtClean="0"/>
          </a:p>
          <a:p>
            <a:r>
              <a:rPr lang="tr-TR" sz="2400" dirty="0"/>
              <a:t>Akışı yönetmek için güçlü bir deyim olmakla birlikte, akışı koşulsuz olarak değiştirme, bir programdaki deyimlerin sırasını rasgele olarak belirleyebildiği için, sorunlara yol açmaktadır. </a:t>
            </a:r>
            <a:endParaRPr lang="tr-TR" sz="2400" dirty="0" smtClean="0"/>
          </a:p>
          <a:p>
            <a:endParaRPr lang="tr-TR" sz="2400" dirty="0" smtClean="0"/>
          </a:p>
          <a:p>
            <a:r>
              <a:rPr lang="tr-TR" sz="2400" dirty="0" smtClean="0"/>
              <a:t>Programlama </a:t>
            </a:r>
            <a:r>
              <a:rPr lang="tr-TR" sz="2400" dirty="0"/>
              <a:t>dilleri alanındaki araştırmalar, </a:t>
            </a:r>
            <a:r>
              <a:rPr lang="tr-TR" sz="2400" i="1" dirty="0" err="1" smtClean="0">
                <a:latin typeface="Courier New" pitchFamily="49" charset="0"/>
                <a:cs typeface="Courier New" pitchFamily="49" charset="0"/>
              </a:rPr>
              <a:t>goto</a:t>
            </a:r>
            <a:r>
              <a:rPr lang="tr-TR" sz="2400" i="1" dirty="0" smtClean="0"/>
              <a:t> </a:t>
            </a:r>
            <a:r>
              <a:rPr lang="tr-TR" sz="2400" dirty="0" smtClean="0"/>
              <a:t>deyiminin programların </a:t>
            </a:r>
            <a:r>
              <a:rPr lang="tr-TR" sz="2400" dirty="0"/>
              <a:t>okunabilirliğini ve </a:t>
            </a:r>
            <a:r>
              <a:rPr lang="tr-TR" sz="2400" dirty="0" smtClean="0"/>
              <a:t>güvenilirliğini azaltarak</a:t>
            </a:r>
            <a:r>
              <a:rPr lang="tr-TR" sz="2400" dirty="0"/>
              <a:t>, bakım aşamasını ve programların etkin çalışmasını güçleştirdiğini göstermiştir. </a:t>
            </a:r>
            <a:endParaRPr lang="tr-TR" sz="2400" dirty="0" smtClean="0"/>
          </a:p>
          <a:p>
            <a:endParaRPr lang="tr-TR" sz="2400" dirty="0" smtClean="0"/>
          </a:p>
          <a:p>
            <a:r>
              <a:rPr lang="tr-TR" sz="2400" dirty="0" smtClean="0"/>
              <a:t>(Bunu ifade eden bir benzeştirmede </a:t>
            </a:r>
            <a:r>
              <a:rPr lang="tr-TR" sz="2400" i="1" dirty="0" err="1" smtClean="0">
                <a:latin typeface="Courier New" pitchFamily="49" charset="0"/>
                <a:cs typeface="Courier New" pitchFamily="49" charset="0"/>
              </a:rPr>
              <a:t>goto</a:t>
            </a:r>
            <a:r>
              <a:rPr lang="tr-TR" sz="2400" i="1" dirty="0" smtClean="0"/>
              <a:t> </a:t>
            </a:r>
            <a:r>
              <a:rPr lang="tr-TR" sz="2400" dirty="0" smtClean="0"/>
              <a:t>deyiminin yer verildiği programlar,</a:t>
            </a:r>
            <a:r>
              <a:rPr lang="tr-TR" sz="2400" i="1" dirty="0" smtClean="0"/>
              <a:t> </a:t>
            </a:r>
            <a:r>
              <a:rPr lang="tr-TR" sz="2400" i="1" dirty="0" err="1" smtClean="0"/>
              <a:t>sphagetti</a:t>
            </a:r>
            <a:r>
              <a:rPr lang="tr-TR" sz="2400" i="1" dirty="0" smtClean="0"/>
              <a:t> kodu </a:t>
            </a:r>
            <a:r>
              <a:rPr lang="tr-TR" sz="2400" dirty="0" smtClean="0"/>
              <a:t>olarak nitelendirilmiştir) </a:t>
            </a:r>
            <a:endParaRPr lang="tr-TR" sz="2400" dirty="0"/>
          </a:p>
        </p:txBody>
      </p:sp>
      <p:pic>
        <p:nvPicPr>
          <p:cNvPr id="4198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7504" y="1859280"/>
            <a:ext cx="21336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extLst>
      <p:ext uri="{BB962C8B-B14F-4D97-AF65-F5344CB8AC3E}">
        <p14:creationId xmlns="" xmlns:p14="http://schemas.microsoft.com/office/powerpoint/2010/main" val="8720614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7.2.4.1. </a:t>
            </a:r>
            <a:r>
              <a:rPr lang="tr-TR" sz="3600" b="1" i="1" dirty="0" err="1" smtClean="0">
                <a:latin typeface="Courier New" pitchFamily="49" charset="0"/>
                <a:cs typeface="Courier New" pitchFamily="49" charset="0"/>
              </a:rPr>
              <a:t>goto</a:t>
            </a:r>
            <a:r>
              <a:rPr lang="tr-TR" sz="3600" b="1" dirty="0"/>
              <a:t> Deyimi</a:t>
            </a:r>
            <a:endParaRPr lang="tr-TR" sz="3600" dirty="0"/>
          </a:p>
        </p:txBody>
      </p:sp>
      <p:sp>
        <p:nvSpPr>
          <p:cNvPr id="6" name="İçerik Yer Tutucusu 5"/>
          <p:cNvSpPr>
            <a:spLocks noGrp="1"/>
          </p:cNvSpPr>
          <p:nvPr>
            <p:ph sz="quarter" idx="1"/>
          </p:nvPr>
        </p:nvSpPr>
        <p:spPr>
          <a:xfrm>
            <a:off x="2339752" y="1600200"/>
            <a:ext cx="6696744" cy="5114948"/>
          </a:xfrm>
        </p:spPr>
        <p:txBody>
          <a:bodyPr>
            <a:normAutofit fontScale="92500"/>
          </a:bodyPr>
          <a:lstStyle/>
          <a:p>
            <a:r>
              <a:rPr lang="tr-TR" sz="2400" dirty="0" smtClean="0"/>
              <a:t>Bugüne </a:t>
            </a:r>
            <a:r>
              <a:rPr lang="tr-TR" sz="2400" dirty="0"/>
              <a:t>kadar geliştirilen genel amaçlı dillerin çoğunda </a:t>
            </a:r>
            <a:r>
              <a:rPr lang="tr-TR" sz="2100" i="1" dirty="0" err="1">
                <a:latin typeface="Courier New" pitchFamily="49" charset="0"/>
                <a:cs typeface="Courier New" pitchFamily="49" charset="0"/>
              </a:rPr>
              <a:t>goto</a:t>
            </a:r>
            <a:r>
              <a:rPr lang="tr-TR" sz="2400" dirty="0"/>
              <a:t> deyimine yer verilmekle birlikte, </a:t>
            </a:r>
            <a:r>
              <a:rPr lang="tr-TR" sz="2100" i="1" dirty="0" err="1">
                <a:latin typeface="Courier New" pitchFamily="49" charset="0"/>
                <a:cs typeface="Courier New" pitchFamily="49" charset="0"/>
              </a:rPr>
              <a:t>goto</a:t>
            </a:r>
            <a:r>
              <a:rPr lang="tr-TR" sz="2400" i="1" dirty="0"/>
              <a:t> </a:t>
            </a:r>
            <a:r>
              <a:rPr lang="tr-TR" sz="2400" dirty="0"/>
              <a:t>deyiminin yol açtığı sorunlar nedeniyle, günümüzde popüler olan </a:t>
            </a:r>
            <a:r>
              <a:rPr lang="tr-TR" sz="2400" dirty="0" smtClean="0"/>
              <a:t>dillerin </a:t>
            </a:r>
            <a:r>
              <a:rPr lang="tr-TR" sz="2100" i="1" dirty="0" err="1" smtClean="0">
                <a:latin typeface="Courier New" pitchFamily="49" charset="0"/>
                <a:cs typeface="Courier New" pitchFamily="49" charset="0"/>
              </a:rPr>
              <a:t>goto</a:t>
            </a:r>
            <a:r>
              <a:rPr lang="tr-TR" sz="2400" dirty="0"/>
              <a:t> </a:t>
            </a:r>
            <a:r>
              <a:rPr lang="tr-TR" sz="2400" dirty="0" smtClean="0"/>
              <a:t>deyimine yaklaşımları, </a:t>
            </a:r>
            <a:r>
              <a:rPr lang="tr-TR" sz="2100" i="1" dirty="0" err="1" smtClean="0">
                <a:latin typeface="Courier New" pitchFamily="49" charset="0"/>
                <a:cs typeface="Courier New" pitchFamily="49" charset="0"/>
              </a:rPr>
              <a:t>goto</a:t>
            </a:r>
            <a:r>
              <a:rPr lang="tr-TR" sz="2100" i="1" dirty="0">
                <a:latin typeface="Courier New" pitchFamily="49" charset="0"/>
                <a:cs typeface="Courier New" pitchFamily="49" charset="0"/>
              </a:rPr>
              <a:t> </a:t>
            </a:r>
            <a:r>
              <a:rPr lang="tr-TR" sz="2400" dirty="0"/>
              <a:t>deyimine dilde yer vermek, ancak kullanımını kısıtlayan bir tasarım uygulamaktır.</a:t>
            </a:r>
          </a:p>
          <a:p>
            <a:r>
              <a:rPr lang="tr-TR" sz="2400" i="1" dirty="0" err="1" smtClean="0"/>
              <a:t>goto</a:t>
            </a:r>
            <a:r>
              <a:rPr lang="tr-TR" sz="2400" dirty="0"/>
              <a:t> deyiminin kullanımını kısıtlayan programlama dillerine örnek olarak Pascal ve C verilebilir</a:t>
            </a:r>
            <a:r>
              <a:rPr lang="tr-TR" sz="2400" dirty="0" smtClean="0"/>
              <a:t>.</a:t>
            </a:r>
          </a:p>
          <a:p>
            <a:r>
              <a:rPr lang="tr-TR" sz="2400" dirty="0" smtClean="0"/>
              <a:t>Java’da yoktur.</a:t>
            </a:r>
          </a:p>
          <a:p>
            <a:r>
              <a:rPr lang="en-US" sz="2400" dirty="0" smtClean="0"/>
              <a:t>C#</a:t>
            </a:r>
            <a:r>
              <a:rPr lang="tr-TR" sz="2400" dirty="0" smtClean="0"/>
              <a:t>’ta</a:t>
            </a:r>
            <a:r>
              <a:rPr lang="en-US" sz="2400" dirty="0" smtClean="0"/>
              <a:t> </a:t>
            </a:r>
            <a:r>
              <a:rPr lang="en-US" sz="2000" i="1" dirty="0" err="1" smtClean="0">
                <a:latin typeface="Courier New" pitchFamily="49" charset="0"/>
                <a:cs typeface="Courier New" pitchFamily="49" charset="0"/>
              </a:rPr>
              <a:t>goto</a:t>
            </a:r>
            <a:r>
              <a:rPr lang="en-US" sz="2400" dirty="0" smtClean="0"/>
              <a:t> </a:t>
            </a:r>
            <a:r>
              <a:rPr lang="tr-TR" sz="2400" dirty="0" smtClean="0"/>
              <a:t>komutu kullanılabilir</a:t>
            </a:r>
            <a:r>
              <a:rPr lang="en-US" sz="2400" dirty="0" smtClean="0"/>
              <a:t> (</a:t>
            </a:r>
            <a:r>
              <a:rPr lang="tr-TR" sz="2400" dirty="0" err="1" smtClean="0"/>
              <a:t>switch</a:t>
            </a:r>
            <a:r>
              <a:rPr lang="tr-TR" sz="2400" dirty="0" smtClean="0"/>
              <a:t> bloğuyla beraber</a:t>
            </a:r>
            <a:r>
              <a:rPr lang="en-US" sz="2400" dirty="0" smtClean="0"/>
              <a:t>)</a:t>
            </a:r>
            <a:r>
              <a:rPr lang="tr-TR" sz="2400" dirty="0" smtClean="0"/>
              <a:t>.</a:t>
            </a:r>
          </a:p>
          <a:p>
            <a:r>
              <a:rPr lang="tr-TR" sz="2400" dirty="0" smtClean="0"/>
              <a:t>Döngü çıkış komutları (break, </a:t>
            </a:r>
            <a:r>
              <a:rPr lang="tr-TR" sz="2400" dirty="0" err="1" smtClean="0"/>
              <a:t>last</a:t>
            </a:r>
            <a:r>
              <a:rPr lang="tr-TR" sz="2400" dirty="0" smtClean="0"/>
              <a:t>) kamufle edilmiş </a:t>
            </a:r>
            <a:r>
              <a:rPr lang="tr-TR" sz="2100" i="1" dirty="0" err="1" smtClean="0">
                <a:latin typeface="Courier New" pitchFamily="49" charset="0"/>
                <a:cs typeface="Courier New" pitchFamily="49" charset="0"/>
              </a:rPr>
              <a:t>goto</a:t>
            </a:r>
            <a:r>
              <a:rPr lang="tr-TR" sz="2400" dirty="0" err="1" smtClean="0"/>
              <a:t>’lardır</a:t>
            </a:r>
            <a:r>
              <a:rPr lang="tr-TR" sz="2400" dirty="0" smtClean="0"/>
              <a:t>.</a:t>
            </a:r>
            <a:r>
              <a:rPr lang="tr-TR" sz="2400" b="1" dirty="0" smtClean="0"/>
              <a:t>  </a:t>
            </a:r>
            <a:r>
              <a:rPr lang="tr-TR" sz="2400" dirty="0" smtClean="0"/>
              <a:t>Ancak çıkış döngünün hemen sonuna olduğundan okunabilirliği ve güvenliği bozmazlar.</a:t>
            </a:r>
          </a:p>
          <a:p>
            <a:endParaRPr lang="en-US" sz="2400" dirty="0" smtClean="0"/>
          </a:p>
          <a:p>
            <a:endParaRPr lang="en-US" sz="2400" dirty="0" smtClean="0"/>
          </a:p>
          <a:p>
            <a:endParaRPr lang="tr-TR" sz="2400" dirty="0"/>
          </a:p>
        </p:txBody>
      </p:sp>
      <p:pic>
        <p:nvPicPr>
          <p:cNvPr id="4198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7504" y="1859280"/>
            <a:ext cx="21336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811576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smtClean="0">
                <a:solidFill>
                  <a:srgbClr val="FF0000"/>
                </a:solidFill>
              </a:rPr>
              <a:t>	Etiket şekilleri: </a:t>
            </a:r>
          </a:p>
          <a:p>
            <a:r>
              <a:rPr lang="tr-TR" dirty="0" smtClean="0"/>
              <a:t>1. İşaretsiz tam sayı sabitler: </a:t>
            </a:r>
            <a:r>
              <a:rPr lang="tr-TR" dirty="0" err="1" smtClean="0"/>
              <a:t>Pascal</a:t>
            </a:r>
            <a:r>
              <a:rPr lang="tr-TR" dirty="0" smtClean="0"/>
              <a:t> (üst üste nokta ile) FORTRAN (üst üste noktasız)</a:t>
            </a:r>
          </a:p>
          <a:p>
            <a:r>
              <a:rPr lang="tr-TR" dirty="0" smtClean="0"/>
              <a:t>2. Üst üste nokta ile değişkenler: ALGOL 60, C</a:t>
            </a:r>
          </a:p>
          <a:p>
            <a:r>
              <a:rPr lang="tr-TR" dirty="0" smtClean="0"/>
              <a:t>3. Değişkenler&lt;&lt; ... &gt;&gt;içinde: Ada</a:t>
            </a:r>
          </a:p>
          <a:p>
            <a:r>
              <a:rPr lang="tr-TR" dirty="0" smtClean="0"/>
              <a:t>4. Değişkenler etiket: PL/I </a:t>
            </a:r>
          </a:p>
          <a:p>
            <a:pPr lvl="1"/>
            <a:r>
              <a:rPr lang="tr-TR" dirty="0" smtClean="0"/>
              <a:t>Bu değişkenlere değer atanabilir ve parametre olarak alt programlara geçirilebilirler.</a:t>
            </a:r>
          </a:p>
          <a:p>
            <a:pPr lvl="1"/>
            <a:r>
              <a:rPr lang="tr-TR" dirty="0" smtClean="0"/>
              <a:t>Çok esnek yapar ama aynı ölçüde de okunamaz ve gerçekleştirilemez yapar.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7.2.4.2. Döngüler için Aktarma Deyimleri</a:t>
            </a:r>
            <a:endParaRPr lang="tr-TR" sz="3600" dirty="0"/>
          </a:p>
        </p:txBody>
      </p:sp>
      <p:sp>
        <p:nvSpPr>
          <p:cNvPr id="6" name="İçerik Yer Tutucusu 5"/>
          <p:cNvSpPr>
            <a:spLocks noGrp="1"/>
          </p:cNvSpPr>
          <p:nvPr>
            <p:ph sz="quarter" idx="1"/>
          </p:nvPr>
        </p:nvSpPr>
        <p:spPr>
          <a:xfrm>
            <a:off x="2915816" y="1600200"/>
            <a:ext cx="6120680" cy="4495800"/>
          </a:xfrm>
        </p:spPr>
        <p:txBody>
          <a:bodyPr>
            <a:normAutofit/>
          </a:bodyPr>
          <a:lstStyle/>
          <a:p>
            <a:r>
              <a:rPr lang="tr-TR" sz="1800" dirty="0"/>
              <a:t>Yapısal programlama kuralları, bir döngünün tek bir başlangıç ve tek bir çıkış noktası olmasını gerektirir. Ancak döngülerden normalden önce çıkış veya döngünün bir yinelemesinin bırakılarak, yeni bir yinelemeye başlanması, döngülerde gerek duyulan bir işlemdir</a:t>
            </a:r>
            <a:r>
              <a:rPr lang="tr-TR" sz="1800" dirty="0" smtClean="0"/>
              <a:t>.</a:t>
            </a:r>
          </a:p>
          <a:p>
            <a:endParaRPr lang="tr-TR" sz="1800" dirty="0"/>
          </a:p>
          <a:p>
            <a:r>
              <a:rPr lang="tr-TR" sz="1800" i="1" dirty="0" err="1"/>
              <a:t>Goto</a:t>
            </a:r>
            <a:r>
              <a:rPr lang="tr-TR" sz="1800" i="1" dirty="0"/>
              <a:t> </a:t>
            </a:r>
            <a:r>
              <a:rPr lang="tr-TR" sz="1800" dirty="0"/>
              <a:t>deyimlerinin yol açtığı sorunlar nedeniyle birçok programlama dilinde, bu gibi durumlarda aktarımı sağlamak için </a:t>
            </a:r>
            <a:r>
              <a:rPr lang="tr-TR" sz="1800" i="1" dirty="0" err="1"/>
              <a:t>goto</a:t>
            </a:r>
            <a:r>
              <a:rPr lang="tr-TR" sz="1800" dirty="0"/>
              <a:t> deyimleri yerine, mantıksal denetimli veya sayaç denetimli döngülerden normalden önce çıkışı sağlayan (</a:t>
            </a:r>
            <a:r>
              <a:rPr lang="tr-TR" sz="1800" i="1" dirty="0" err="1"/>
              <a:t>exit</a:t>
            </a:r>
            <a:r>
              <a:rPr lang="tr-TR" sz="1800" i="1" dirty="0"/>
              <a:t>, break gibi</a:t>
            </a:r>
            <a:r>
              <a:rPr lang="tr-TR" sz="1800" dirty="0"/>
              <a:t>) veya döngü içinde bir bölümün atlanmasını sağlayan (</a:t>
            </a:r>
            <a:r>
              <a:rPr lang="tr-TR" sz="1800" i="1" dirty="0" err="1"/>
              <a:t>continue</a:t>
            </a:r>
            <a:r>
              <a:rPr lang="tr-TR" sz="1800" i="1" dirty="0"/>
              <a:t>, </a:t>
            </a:r>
            <a:r>
              <a:rPr lang="tr-TR" sz="1800" i="1" dirty="0" err="1"/>
              <a:t>cycle</a:t>
            </a:r>
            <a:r>
              <a:rPr lang="tr-TR" sz="1800" dirty="0"/>
              <a:t> gibi) deyimler tanımlanmıştır.</a:t>
            </a:r>
          </a:p>
        </p:txBody>
      </p:sp>
      <p:pic>
        <p:nvPicPr>
          <p:cNvPr id="43010" name="Picture 2"/>
          <p:cNvPicPr>
            <a:picLocks noChangeAspect="1" noChangeArrowheads="1"/>
          </p:cNvPicPr>
          <p:nvPr/>
        </p:nvPicPr>
        <p:blipFill>
          <a:blip r:embed="rId3">
            <a:clrChange>
              <a:clrFrom>
                <a:srgbClr val="CDEBFC"/>
              </a:clrFrom>
              <a:clrTo>
                <a:srgbClr val="CDEBFC">
                  <a:alpha val="0"/>
                </a:srgbClr>
              </a:clrTo>
            </a:clrChange>
            <a:extLst>
              <a:ext uri="{28A0092B-C50C-407E-A947-70E740481C1C}">
                <a14:useLocalDpi xmlns="" xmlns:a14="http://schemas.microsoft.com/office/drawing/2010/main" val="0"/>
              </a:ext>
            </a:extLst>
          </a:blip>
          <a:srcRect/>
          <a:stretch>
            <a:fillRect/>
          </a:stretch>
        </p:blipFill>
        <p:spPr bwMode="auto">
          <a:xfrm>
            <a:off x="323528" y="1733550"/>
            <a:ext cx="2676525" cy="339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extLst>
      <p:ext uri="{BB962C8B-B14F-4D97-AF65-F5344CB8AC3E}">
        <p14:creationId xmlns="" xmlns:p14="http://schemas.microsoft.com/office/powerpoint/2010/main" val="4955966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7.2.4.2.1. QuickBASIC ve Ada'da Döngüler için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QuickBASIC' te</a:t>
            </a:r>
            <a:r>
              <a:rPr lang="tr-TR" sz="1800" b="1" i="1" dirty="0"/>
              <a:t> </a:t>
            </a:r>
            <a:r>
              <a:rPr lang="tr-TR" sz="1800" b="1" i="1" dirty="0" err="1"/>
              <a:t>exit</a:t>
            </a:r>
            <a:r>
              <a:rPr lang="tr-TR" sz="1800" b="1" i="1" dirty="0"/>
              <a:t> </a:t>
            </a:r>
            <a:r>
              <a:rPr lang="tr-TR" sz="1800" b="1" dirty="0"/>
              <a:t>Deyimi:</a:t>
            </a:r>
            <a:endParaRPr lang="tr-TR" sz="1800" dirty="0"/>
          </a:p>
          <a:p>
            <a:r>
              <a:rPr lang="tr-TR" sz="1800" dirty="0" err="1" smtClean="0"/>
              <a:t>QuickBASIC'teki</a:t>
            </a:r>
            <a:r>
              <a:rPr lang="tr-TR" sz="1800" dirty="0" smtClean="0"/>
              <a:t> </a:t>
            </a:r>
            <a:r>
              <a:rPr lang="tr-TR" sz="1800" b="1" i="1" dirty="0" err="1"/>
              <a:t>exit</a:t>
            </a:r>
            <a:r>
              <a:rPr lang="tr-TR" sz="1800" dirty="0"/>
              <a:t> deyimi, sayaç denetimli veya mantıksal denetimli döngülerden normalden önce çıkış sağlar. Bu çıkış, çoğunlukla döngü içinde oluşan ve koşul ifadesi veya sayacı ile sınanmayan bir olay nedeni ile gerçekleşir. </a:t>
            </a:r>
            <a:endParaRPr lang="tr-TR" sz="1800" dirty="0" smtClean="0"/>
          </a:p>
          <a:p>
            <a:r>
              <a:rPr lang="tr-TR" sz="1800" dirty="0" smtClean="0"/>
              <a:t>Aşağıda </a:t>
            </a:r>
            <a:r>
              <a:rPr lang="tr-TR" sz="1800" dirty="0"/>
              <a:t>verilen program parçasında </a:t>
            </a:r>
            <a:r>
              <a:rPr lang="tr-TR" sz="1800" dirty="0" err="1"/>
              <a:t>QuickBASIC'te</a:t>
            </a:r>
            <a:r>
              <a:rPr lang="tr-TR" sz="1800" dirty="0"/>
              <a:t> </a:t>
            </a:r>
            <a:r>
              <a:rPr lang="tr-TR" sz="1800" i="1" dirty="0" err="1"/>
              <a:t>exit</a:t>
            </a:r>
            <a:r>
              <a:rPr lang="tr-TR" sz="1800" dirty="0"/>
              <a:t> deyimi ile döngüden erken çıkış örneklenmektedir.</a:t>
            </a:r>
          </a:p>
        </p:txBody>
      </p:sp>
      <p:pic>
        <p:nvPicPr>
          <p:cNvPr id="44034" name="Picture 2"/>
          <p:cNvPicPr>
            <a:picLocks noChangeAspect="1" noChangeArrowheads="1"/>
          </p:cNvPicPr>
          <p:nvPr/>
        </p:nvPicPr>
        <p:blipFill>
          <a:blip r:embed="rId3">
            <a:clrChange>
              <a:clrFrom>
                <a:srgbClr val="C8DDEC"/>
              </a:clrFrom>
              <a:clrTo>
                <a:srgbClr val="C8DDEC">
                  <a:alpha val="0"/>
                </a:srgbClr>
              </a:clrTo>
            </a:clrChange>
            <a:extLst>
              <a:ext uri="{28A0092B-C50C-407E-A947-70E740481C1C}">
                <a14:useLocalDpi xmlns="" xmlns:a14="http://schemas.microsoft.com/office/drawing/2010/main" val="0"/>
              </a:ext>
            </a:extLst>
          </a:blip>
          <a:srcRect/>
          <a:stretch>
            <a:fillRect/>
          </a:stretch>
        </p:blipFill>
        <p:spPr bwMode="auto">
          <a:xfrm>
            <a:off x="632604" y="3789040"/>
            <a:ext cx="7848600" cy="173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extLst>
      <p:ext uri="{BB962C8B-B14F-4D97-AF65-F5344CB8AC3E}">
        <p14:creationId xmlns="" xmlns:p14="http://schemas.microsoft.com/office/powerpoint/2010/main" val="407887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a:bodyPr>
          <a:lstStyle/>
          <a:p>
            <a:r>
              <a:rPr lang="tr-TR" dirty="0"/>
              <a:t>Yapısal programlama, programlardaki akış </a:t>
            </a:r>
            <a:r>
              <a:rPr lang="tr-TR" dirty="0" smtClean="0"/>
              <a:t>denetiminin, üç temel yapı olan Sıralı, Seçimli ve Yinelemeli  yapılarının birleştirilmesi </a:t>
            </a:r>
            <a:r>
              <a:rPr lang="tr-TR" dirty="0"/>
              <a:t>ile oluşturulmasını gerektirir:</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71600" y="3562374"/>
            <a:ext cx="7334250" cy="3295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extLst>
      <p:ext uri="{BB962C8B-B14F-4D97-AF65-F5344CB8AC3E}">
        <p14:creationId xmlns="" xmlns:p14="http://schemas.microsoft.com/office/powerpoint/2010/main" val="21393302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7.2.4.2.1. QuickBASIC ve Ada'da Döngüler için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Ada'da </a:t>
            </a:r>
            <a:r>
              <a:rPr lang="tr-TR" sz="1800" b="1" i="1" dirty="0" err="1"/>
              <a:t>exit</a:t>
            </a:r>
            <a:r>
              <a:rPr lang="tr-TR" sz="1800" b="1" dirty="0"/>
              <a:t> Deyimi:</a:t>
            </a:r>
            <a:endParaRPr lang="tr-TR" sz="1800" dirty="0"/>
          </a:p>
          <a:p>
            <a:r>
              <a:rPr lang="tr-TR" sz="1800" dirty="0"/>
              <a:t>Ada'da mantıksal denetimli döngüler için, sınamanın döngü başından veya döngü sonundan farklı bir yerde yapılmasını sağlayan bir tasarım vardır. Bu tasarımda sınama yeri, döngü gövdesi içinde programcı tarafından belirlenen herhangi bir deyim olabilir. Ada'daki bu yapı aşağıdaki şekilde görülmektedir</a:t>
            </a:r>
            <a:r>
              <a:rPr lang="tr-TR" sz="1800" dirty="0" smtClean="0"/>
              <a:t>.</a:t>
            </a:r>
            <a:r>
              <a:rPr lang="tr-TR" sz="1800" dirty="0"/>
              <a:t> </a:t>
            </a:r>
            <a:endParaRPr lang="tr-TR" sz="1800" dirty="0" smtClean="0"/>
          </a:p>
          <a:p>
            <a:r>
              <a:rPr lang="tr-TR" sz="1800" dirty="0" smtClean="0"/>
              <a:t>Ada'daki </a:t>
            </a:r>
            <a:r>
              <a:rPr lang="tr-TR" sz="1800" dirty="0"/>
              <a:t>tasarımda, </a:t>
            </a:r>
            <a:r>
              <a:rPr lang="tr-TR" sz="1800" dirty="0" err="1"/>
              <a:t>exit</a:t>
            </a:r>
            <a:r>
              <a:rPr lang="tr-TR" sz="1800" dirty="0"/>
              <a:t> deyimi koşullu olarak veya koşulsuz olarak </a:t>
            </a:r>
            <a:r>
              <a:rPr lang="tr-TR" sz="1800" dirty="0" smtClean="0"/>
              <a:t>kullanılabilir.</a:t>
            </a:r>
            <a:endParaRPr lang="tr-TR" sz="1800" dirty="0"/>
          </a:p>
        </p:txBody>
      </p:sp>
      <p:pic>
        <p:nvPicPr>
          <p:cNvPr id="45058" name="Picture 2"/>
          <p:cNvPicPr>
            <a:picLocks noChangeAspect="1" noChangeArrowheads="1"/>
          </p:cNvPicPr>
          <p:nvPr/>
        </p:nvPicPr>
        <p:blipFill>
          <a:blip r:embed="rId3">
            <a:clrChange>
              <a:clrFrom>
                <a:srgbClr val="C5DEF5"/>
              </a:clrFrom>
              <a:clrTo>
                <a:srgbClr val="C5DEF5">
                  <a:alpha val="0"/>
                </a:srgbClr>
              </a:clrTo>
            </a:clrChange>
            <a:extLst>
              <a:ext uri="{28A0092B-C50C-407E-A947-70E740481C1C}">
                <a14:useLocalDpi xmlns="" xmlns:a14="http://schemas.microsoft.com/office/drawing/2010/main" val="0"/>
              </a:ext>
            </a:extLst>
          </a:blip>
          <a:srcRect/>
          <a:stretch>
            <a:fillRect/>
          </a:stretch>
        </p:blipFill>
        <p:spPr bwMode="auto">
          <a:xfrm>
            <a:off x="683568" y="3717032"/>
            <a:ext cx="7419975" cy="1695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extLst>
      <p:ext uri="{BB962C8B-B14F-4D97-AF65-F5344CB8AC3E}">
        <p14:creationId xmlns="" xmlns:p14="http://schemas.microsoft.com/office/powerpoint/2010/main" val="9763647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900" b="1" dirty="0"/>
              <a:t>C' de</a:t>
            </a:r>
            <a:r>
              <a:rPr lang="tr-TR" sz="1900" b="1" i="1" dirty="0"/>
              <a:t> break </a:t>
            </a:r>
            <a:r>
              <a:rPr lang="tr-TR" sz="1900" b="1" dirty="0"/>
              <a:t>Deyimi:</a:t>
            </a:r>
            <a:endParaRPr lang="tr-TR" sz="1900" dirty="0"/>
          </a:p>
          <a:p>
            <a:r>
              <a:rPr lang="tr-TR" sz="1900" dirty="0"/>
              <a:t>C'de sayaç denetimli veya mantıksal denetimli döngülerden normalden </a:t>
            </a:r>
            <a:r>
              <a:rPr lang="tr-TR" sz="1900" dirty="0" smtClean="0"/>
              <a:t>önce çıkış</a:t>
            </a:r>
            <a:r>
              <a:rPr lang="tr-TR" sz="1900" dirty="0"/>
              <a:t>,</a:t>
            </a:r>
            <a:r>
              <a:rPr lang="tr-TR" sz="1900" i="1" dirty="0"/>
              <a:t> </a:t>
            </a:r>
            <a:r>
              <a:rPr lang="tr-TR" sz="1900" b="1" i="1" dirty="0" smtClean="0"/>
              <a:t>break</a:t>
            </a:r>
            <a:r>
              <a:rPr lang="tr-TR" sz="1900" i="1" dirty="0" smtClean="0"/>
              <a:t> </a:t>
            </a:r>
            <a:r>
              <a:rPr lang="tr-TR" sz="1900" dirty="0" smtClean="0"/>
              <a:t>deyimi </a:t>
            </a:r>
            <a:r>
              <a:rPr lang="tr-TR" sz="1900" dirty="0"/>
              <a:t>kullanılarak sağlanabilir. </a:t>
            </a:r>
            <a:r>
              <a:rPr lang="tr-TR" sz="1900" b="1" i="1" dirty="0"/>
              <a:t>break</a:t>
            </a:r>
            <a:r>
              <a:rPr lang="tr-TR" sz="1900" dirty="0"/>
              <a:t> deyimi çalıştırılır çalıştırılmaz, döngü dışına </a:t>
            </a:r>
            <a:r>
              <a:rPr lang="tr-TR" sz="1900" dirty="0" smtClean="0"/>
              <a:t>çıkışı sağlar</a:t>
            </a:r>
            <a:r>
              <a:rPr lang="tr-TR" sz="1900" dirty="0"/>
              <a:t>.</a:t>
            </a:r>
          </a:p>
          <a:p>
            <a:r>
              <a:rPr lang="tr-TR" sz="1900" dirty="0"/>
              <a:t>Aşağıdaki şekilde, </a:t>
            </a:r>
            <a:r>
              <a:rPr lang="tr-TR" sz="1900" i="1" dirty="0"/>
              <a:t>break</a:t>
            </a:r>
            <a:r>
              <a:rPr lang="tr-TR" sz="1900" dirty="0"/>
              <a:t> deyiminin kullanımı örneklenmektedir. Bu </a:t>
            </a:r>
            <a:r>
              <a:rPr lang="tr-TR" sz="1900" dirty="0" smtClean="0"/>
              <a:t>örnekte, </a:t>
            </a:r>
            <a:r>
              <a:rPr lang="tr-TR" sz="1900" i="1" dirty="0" smtClean="0"/>
              <a:t>okunan </a:t>
            </a:r>
            <a:r>
              <a:rPr lang="tr-TR" sz="1900" dirty="0" smtClean="0"/>
              <a:t>değişkeninin </a:t>
            </a:r>
            <a:r>
              <a:rPr lang="tr-TR" sz="1900" dirty="0"/>
              <a:t>2'ye göre </a:t>
            </a:r>
            <a:r>
              <a:rPr lang="tr-TR" sz="1900" i="1" dirty="0" err="1"/>
              <a:t>mod</a:t>
            </a:r>
            <a:r>
              <a:rPr lang="tr-TR" sz="1900" i="1" dirty="0"/>
              <a:t> </a:t>
            </a:r>
            <a:r>
              <a:rPr lang="tr-TR" sz="1900" dirty="0"/>
              <a:t>işleminin sonucu sıfırdan büyük </a:t>
            </a:r>
            <a:r>
              <a:rPr lang="tr-TR" sz="1900" dirty="0" smtClean="0"/>
              <a:t>olduğu sürece</a:t>
            </a:r>
            <a:r>
              <a:rPr lang="tr-TR" sz="1900" dirty="0"/>
              <a:t> </a:t>
            </a:r>
            <a:r>
              <a:rPr lang="tr-TR" sz="1900" i="1" dirty="0" err="1" smtClean="0"/>
              <a:t>while</a:t>
            </a:r>
            <a:r>
              <a:rPr lang="tr-TR" sz="1900" i="1" dirty="0" smtClean="0"/>
              <a:t> </a:t>
            </a:r>
            <a:r>
              <a:rPr lang="tr-TR" sz="1900" dirty="0" smtClean="0"/>
              <a:t>döngüsü </a:t>
            </a:r>
            <a:r>
              <a:rPr lang="tr-TR" sz="1900" dirty="0"/>
              <a:t>yinelenecektir. Ancak istisnai bir durum, okunan değişkeninin 2'ye göre </a:t>
            </a:r>
            <a:r>
              <a:rPr lang="tr-TR" sz="1900" i="1" dirty="0" err="1" smtClean="0"/>
              <a:t>mod</a:t>
            </a:r>
            <a:r>
              <a:rPr lang="tr-TR" sz="1900" i="1" dirty="0" smtClean="0"/>
              <a:t> </a:t>
            </a:r>
            <a:r>
              <a:rPr lang="tr-TR" sz="1900" dirty="0" smtClean="0"/>
              <a:t>işleminin </a:t>
            </a:r>
            <a:r>
              <a:rPr lang="tr-TR" sz="1900" dirty="0"/>
              <a:t>sonucunun sıfırdan büyük olması ve aynı zamanda 7'ye göre </a:t>
            </a:r>
            <a:r>
              <a:rPr lang="tr-TR" sz="1900" dirty="0" err="1"/>
              <a:t>modunun</a:t>
            </a:r>
            <a:r>
              <a:rPr lang="tr-TR" sz="1900" dirty="0"/>
              <a:t> sıfır olmasıdır. Bu durumda, </a:t>
            </a:r>
            <a:r>
              <a:rPr lang="tr-TR" sz="1900" i="1" dirty="0"/>
              <a:t>break</a:t>
            </a:r>
            <a:r>
              <a:rPr lang="tr-TR" sz="1900" dirty="0"/>
              <a:t> deyimi işlenecek ve döngü dışına çıkılacaktır.</a:t>
            </a:r>
          </a:p>
        </p:txBody>
      </p:sp>
      <p:pic>
        <p:nvPicPr>
          <p:cNvPr id="46082" name="Picture 2"/>
          <p:cNvPicPr>
            <a:picLocks noChangeAspect="1" noChangeArrowheads="1"/>
          </p:cNvPicPr>
          <p:nvPr/>
        </p:nvPicPr>
        <p:blipFill>
          <a:blip r:embed="rId3">
            <a:clrChange>
              <a:clrFrom>
                <a:srgbClr val="C8DDEC"/>
              </a:clrFrom>
              <a:clrTo>
                <a:srgbClr val="C8DDEC">
                  <a:alpha val="0"/>
                </a:srgbClr>
              </a:clrTo>
            </a:clrChange>
            <a:extLst>
              <a:ext uri="{28A0092B-C50C-407E-A947-70E740481C1C}">
                <a14:useLocalDpi xmlns="" xmlns:a14="http://schemas.microsoft.com/office/drawing/2010/main" val="0"/>
              </a:ext>
            </a:extLst>
          </a:blip>
          <a:srcRect/>
          <a:stretch>
            <a:fillRect/>
          </a:stretch>
        </p:blipFill>
        <p:spPr bwMode="auto">
          <a:xfrm>
            <a:off x="904056" y="5002485"/>
            <a:ext cx="7772400" cy="166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extLst>
      <p:ext uri="{BB962C8B-B14F-4D97-AF65-F5344CB8AC3E}">
        <p14:creationId xmlns="" xmlns:p14="http://schemas.microsoft.com/office/powerpoint/2010/main" val="603911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C' de </a:t>
            </a:r>
            <a:r>
              <a:rPr lang="tr-TR" sz="1800" b="1" i="1" dirty="0" err="1"/>
              <a:t>continue</a:t>
            </a:r>
            <a:r>
              <a:rPr lang="tr-TR" sz="1800" b="1" dirty="0"/>
              <a:t> Deyimi:</a:t>
            </a:r>
            <a:endParaRPr lang="tr-TR" sz="1800" dirty="0"/>
          </a:p>
          <a:p>
            <a:r>
              <a:rPr lang="tr-TR" sz="1800" dirty="0"/>
              <a:t>C' de döngülerde akışı değiştirmek için </a:t>
            </a:r>
            <a:r>
              <a:rPr lang="tr-TR" sz="1800" i="1" dirty="0"/>
              <a:t>break </a:t>
            </a:r>
            <a:r>
              <a:rPr lang="tr-TR" sz="1800" dirty="0"/>
              <a:t>deyimine ek olarak denetimi en içteki döngünün sınama deyimine aktaran </a:t>
            </a:r>
            <a:r>
              <a:rPr lang="tr-TR" sz="1800" b="1" i="1" dirty="0" err="1" smtClean="0"/>
              <a:t>continue</a:t>
            </a:r>
            <a:r>
              <a:rPr lang="tr-TR" sz="1800" i="1" dirty="0" smtClean="0"/>
              <a:t> </a:t>
            </a:r>
            <a:r>
              <a:rPr lang="tr-TR" sz="1800" dirty="0" smtClean="0"/>
              <a:t>deyimi </a:t>
            </a:r>
            <a:r>
              <a:rPr lang="tr-TR" sz="1800" dirty="0"/>
              <a:t>tanımlıdır. </a:t>
            </a:r>
            <a:r>
              <a:rPr lang="tr-TR" sz="1800" b="1" i="1" dirty="0" err="1"/>
              <a:t>continue</a:t>
            </a:r>
            <a:r>
              <a:rPr lang="tr-TR" sz="1800" dirty="0"/>
              <a:t> deyimi, döngüyü sona erdirmeden döngü gövdesinde bulunulan noktadan döngü kapanış deyimine kadar olan deyimlerin atlanmasını ve döngünün bir sonraki yinelemeye devam etmesini sağlar. FORTAN90'da ise aynı işlev, </a:t>
            </a:r>
            <a:r>
              <a:rPr lang="tr-TR" sz="1800" i="1" dirty="0"/>
              <a:t>CYCLE </a:t>
            </a:r>
            <a:r>
              <a:rPr lang="tr-TR" sz="1800" dirty="0"/>
              <a:t>deyimi tarafından sağlanmaktadır. </a:t>
            </a:r>
            <a:br>
              <a:rPr lang="tr-TR" sz="1800" dirty="0"/>
            </a:br>
            <a:endParaRPr lang="tr-TR" sz="1800" dirty="0"/>
          </a:p>
          <a:p>
            <a:r>
              <a:rPr lang="tr-TR" sz="1800" dirty="0"/>
              <a:t>Aşağıda verilen C kodu, </a:t>
            </a:r>
            <a:r>
              <a:rPr lang="tr-TR" sz="1800" i="1" dirty="0" err="1"/>
              <a:t>continue</a:t>
            </a:r>
            <a:r>
              <a:rPr lang="tr-TR" sz="1800" dirty="0"/>
              <a:t> deyiminin kullanımını örneklemektedir. Bu </a:t>
            </a:r>
            <a:r>
              <a:rPr lang="tr-TR" sz="1800" dirty="0" smtClean="0"/>
              <a:t>örnekte, </a:t>
            </a:r>
            <a:r>
              <a:rPr lang="tr-TR" sz="1800" i="1" dirty="0" err="1" smtClean="0"/>
              <a:t>sayi</a:t>
            </a:r>
            <a:r>
              <a:rPr lang="tr-TR" sz="1800" dirty="0"/>
              <a:t> değişkeni için okunan değer, 10'dan büyük ise okunan </a:t>
            </a:r>
            <a:r>
              <a:rPr lang="tr-TR" sz="1800" dirty="0" smtClean="0"/>
              <a:t>değer, </a:t>
            </a:r>
            <a:r>
              <a:rPr lang="tr-TR" sz="1800" i="1" dirty="0" err="1" smtClean="0"/>
              <a:t>gozlemler</a:t>
            </a:r>
            <a:r>
              <a:rPr lang="tr-TR" sz="1800" i="1" dirty="0" smtClean="0"/>
              <a:t> </a:t>
            </a:r>
            <a:r>
              <a:rPr lang="tr-TR" sz="1800" dirty="0" smtClean="0"/>
              <a:t>değişkenine </a:t>
            </a:r>
            <a:r>
              <a:rPr lang="tr-TR" sz="1800" dirty="0"/>
              <a:t>eklenecektir.</a:t>
            </a:r>
            <a:r>
              <a:rPr lang="tr-TR" sz="1800" i="1" dirty="0"/>
              <a:t> </a:t>
            </a:r>
            <a:r>
              <a:rPr lang="tr-TR" sz="1800" i="1" dirty="0" err="1"/>
              <a:t>sayi</a:t>
            </a:r>
            <a:r>
              <a:rPr lang="tr-TR" sz="1800" dirty="0"/>
              <a:t> için okunan değer, 10'dan küçük ise ekleme işlemi yapılmayacak ve döngü bir sonraki yinelemesine geçecektir. </a:t>
            </a:r>
            <a:r>
              <a:rPr lang="tr-TR" sz="1800" dirty="0" smtClean="0"/>
              <a:t>Döngü</a:t>
            </a:r>
            <a:r>
              <a:rPr lang="tr-TR" sz="1800" dirty="0"/>
              <a:t>, </a:t>
            </a:r>
            <a:r>
              <a:rPr lang="tr-TR" sz="1800" i="1" dirty="0" err="1" smtClean="0"/>
              <a:t>gozlemler</a:t>
            </a:r>
            <a:r>
              <a:rPr lang="tr-TR" sz="1800" i="1" dirty="0" smtClean="0"/>
              <a:t> </a:t>
            </a:r>
            <a:r>
              <a:rPr lang="tr-TR" sz="1800" dirty="0" smtClean="0"/>
              <a:t>değişkeninin değeri 500'den küçük </a:t>
            </a:r>
            <a:r>
              <a:rPr lang="tr-TR" sz="1800" dirty="0"/>
              <a:t>olduğu sürece devam edecektir.</a:t>
            </a:r>
          </a:p>
        </p:txBody>
      </p:sp>
      <p:pic>
        <p:nvPicPr>
          <p:cNvPr id="47106" name="Picture 2"/>
          <p:cNvPicPr>
            <a:picLocks noChangeAspect="1" noChangeArrowheads="1"/>
          </p:cNvPicPr>
          <p:nvPr/>
        </p:nvPicPr>
        <p:blipFill>
          <a:blip r:embed="rId3">
            <a:clrChange>
              <a:clrFrom>
                <a:srgbClr val="CBE2F3"/>
              </a:clrFrom>
              <a:clrTo>
                <a:srgbClr val="CBE2F3">
                  <a:alpha val="0"/>
                </a:srgbClr>
              </a:clrTo>
            </a:clrChange>
            <a:extLst>
              <a:ext uri="{28A0092B-C50C-407E-A947-70E740481C1C}">
                <a14:useLocalDpi xmlns="" xmlns:a14="http://schemas.microsoft.com/office/drawing/2010/main" val="0"/>
              </a:ext>
            </a:extLst>
          </a:blip>
          <a:srcRect/>
          <a:stretch>
            <a:fillRect/>
          </a:stretch>
        </p:blipFill>
        <p:spPr bwMode="auto">
          <a:xfrm>
            <a:off x="823912" y="5243195"/>
            <a:ext cx="7496175" cy="160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extLst>
      <p:ext uri="{BB962C8B-B14F-4D97-AF65-F5344CB8AC3E}">
        <p14:creationId xmlns="" xmlns:p14="http://schemas.microsoft.com/office/powerpoint/2010/main" val="16488587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Aktarma </a:t>
            </a:r>
            <a:r>
              <a:rPr lang="tr-TR" sz="1800" b="1" dirty="0" err="1"/>
              <a:t>Deyimleri'nin</a:t>
            </a:r>
            <a:r>
              <a:rPr lang="tr-TR" sz="1800" b="1" dirty="0"/>
              <a:t> Kullanımı:</a:t>
            </a:r>
            <a:endParaRPr lang="tr-TR" sz="1800" dirty="0"/>
          </a:p>
          <a:p>
            <a:r>
              <a:rPr lang="tr-TR" sz="1800" dirty="0"/>
              <a:t>Programlama dilinde,</a:t>
            </a:r>
            <a:r>
              <a:rPr lang="tr-TR" sz="1800" i="1" dirty="0"/>
              <a:t> break / </a:t>
            </a:r>
            <a:r>
              <a:rPr lang="tr-TR" sz="1800" i="1" dirty="0" err="1"/>
              <a:t>continue</a:t>
            </a:r>
            <a:r>
              <a:rPr lang="tr-TR" sz="1800" dirty="0"/>
              <a:t> ya da benzeri işleve sahip deyimlerin yer alması, dilin </a:t>
            </a:r>
            <a:r>
              <a:rPr lang="tr-TR" sz="1800" dirty="0" err="1"/>
              <a:t>yazılabilirliğine</a:t>
            </a:r>
            <a:r>
              <a:rPr lang="tr-TR" sz="1800" dirty="0"/>
              <a:t> katkıda bulunur. </a:t>
            </a:r>
            <a:endParaRPr lang="tr-TR" sz="1800" dirty="0" smtClean="0"/>
          </a:p>
          <a:p>
            <a:endParaRPr lang="tr-TR" sz="1800" dirty="0" smtClean="0"/>
          </a:p>
          <a:p>
            <a:r>
              <a:rPr lang="tr-TR" sz="1800" dirty="0" smtClean="0"/>
              <a:t>Ancak </a:t>
            </a:r>
            <a:r>
              <a:rPr lang="tr-TR" sz="1800" dirty="0"/>
              <a:t>bu deyimlerin kullanılmaları zorunlu değildir. Örneklerden de anlaşıldığı gibi, </a:t>
            </a:r>
            <a:r>
              <a:rPr lang="tr-TR" sz="1800" i="1" dirty="0"/>
              <a:t>break / </a:t>
            </a:r>
            <a:r>
              <a:rPr lang="tr-TR" sz="1800" i="1" dirty="0" err="1"/>
              <a:t>continue</a:t>
            </a:r>
            <a:r>
              <a:rPr lang="tr-TR" sz="1800" dirty="0"/>
              <a:t> deyimlerinin işlevi, yuvalanmış seçimli deyimler kullanarak da sağlanabilir. </a:t>
            </a:r>
            <a:endParaRPr lang="tr-TR" sz="1800" dirty="0" smtClean="0"/>
          </a:p>
          <a:p>
            <a:endParaRPr lang="tr-TR" sz="1800" dirty="0" smtClean="0"/>
          </a:p>
          <a:p>
            <a:r>
              <a:rPr lang="tr-TR" sz="1800" dirty="0" smtClean="0"/>
              <a:t>Buna </a:t>
            </a:r>
            <a:r>
              <a:rPr lang="tr-TR" sz="1800" dirty="0"/>
              <a:t>ek olarak </a:t>
            </a:r>
            <a:r>
              <a:rPr lang="tr-TR" sz="1800" i="1" dirty="0" err="1"/>
              <a:t>continue</a:t>
            </a:r>
            <a:r>
              <a:rPr lang="tr-TR" sz="1800" i="1" dirty="0"/>
              <a:t> / </a:t>
            </a:r>
            <a:r>
              <a:rPr lang="tr-TR" sz="1800" i="1" dirty="0" err="1"/>
              <a:t>cycle</a:t>
            </a:r>
            <a:r>
              <a:rPr lang="tr-TR" sz="1800" dirty="0"/>
              <a:t> deyimleri, </a:t>
            </a:r>
            <a:r>
              <a:rPr lang="tr-TR" sz="1800" dirty="0" err="1"/>
              <a:t>goto</a:t>
            </a:r>
            <a:r>
              <a:rPr lang="tr-TR" sz="1800" dirty="0"/>
              <a:t> deyimine benzer şekilde döngüdeki işlemlerin akışını değiştirerek programların izlenmelerini güçleştirdikleri için, kullanımları sınırlanmalıdır.</a:t>
            </a:r>
          </a:p>
          <a:p>
            <a:endParaRPr lang="tr-TR" sz="18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93</a:t>
            </a:fld>
            <a:endParaRPr lang="tr-TR"/>
          </a:p>
        </p:txBody>
      </p:sp>
    </p:spTree>
    <p:extLst>
      <p:ext uri="{BB962C8B-B14F-4D97-AF65-F5344CB8AC3E}">
        <p14:creationId xmlns="" xmlns:p14="http://schemas.microsoft.com/office/powerpoint/2010/main" val="769754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Aktarma Deyimleri</a:t>
            </a:r>
            <a:endParaRPr lang="tr-TR" sz="3600" dirty="0"/>
          </a:p>
        </p:txBody>
      </p:sp>
      <p:sp>
        <p:nvSpPr>
          <p:cNvPr id="3" name="2 İçerik Yer Tutucusu"/>
          <p:cNvSpPr>
            <a:spLocks noGrp="1"/>
          </p:cNvSpPr>
          <p:nvPr>
            <p:ph idx="1"/>
          </p:nvPr>
        </p:nvSpPr>
        <p:spPr/>
        <p:txBody>
          <a:bodyPr>
            <a:normAutofit fontScale="92500" lnSpcReduction="20000"/>
          </a:bodyPr>
          <a:lstStyle/>
          <a:p>
            <a:r>
              <a:rPr lang="es-ES" dirty="0" smtClean="0"/>
              <a:t>C , C++, Java, Perl ve C#</a:t>
            </a:r>
            <a:r>
              <a:rPr lang="tr-TR" dirty="0" smtClean="0"/>
              <a:t>’ta koşulsuz, etiketsiz bir kademe çıkış </a:t>
            </a:r>
            <a:r>
              <a:rPr lang="tr-TR" b="1" dirty="0" smtClean="0"/>
              <a:t>break.</a:t>
            </a:r>
          </a:p>
          <a:p>
            <a:r>
              <a:rPr lang="tr-TR" dirty="0" smtClean="0"/>
              <a:t> Java, C#: bir öncekine ilaveten, koşulsuz etiketli birkaç kademeli çıkış </a:t>
            </a:r>
            <a:r>
              <a:rPr lang="tr-TR" b="1" dirty="0" smtClean="0"/>
              <a:t>break.</a:t>
            </a:r>
          </a:p>
          <a:p>
            <a:r>
              <a:rPr lang="tr-TR" dirty="0" err="1" smtClean="0"/>
              <a:t>Perl</a:t>
            </a:r>
            <a:r>
              <a:rPr lang="tr-TR" dirty="0" smtClean="0"/>
              <a:t>: koşulsuz etiketli birkaç kademeli çıkış </a:t>
            </a:r>
            <a:r>
              <a:rPr lang="tr-TR" b="1" dirty="0" err="1" smtClean="0"/>
              <a:t>last</a:t>
            </a:r>
            <a:r>
              <a:rPr lang="tr-TR" b="1" dirty="0" smtClean="0"/>
              <a:t>.</a:t>
            </a:r>
          </a:p>
          <a:p>
            <a:r>
              <a:rPr lang="tr-TR" dirty="0" smtClean="0"/>
              <a:t>Bütün bu dillerde ayrıca, döngüyü bitirmeyen, ancak kontrol kısmına gönderen, </a:t>
            </a:r>
            <a:r>
              <a:rPr lang="tr-TR" b="1" dirty="0" smtClean="0"/>
              <a:t>break ile aynı özelliklerde </a:t>
            </a:r>
            <a:r>
              <a:rPr lang="tr-TR" b="1" dirty="0" err="1" smtClean="0"/>
              <a:t>continue</a:t>
            </a:r>
            <a:r>
              <a:rPr lang="tr-TR" b="1" dirty="0" smtClean="0"/>
              <a:t>.</a:t>
            </a:r>
          </a:p>
          <a:p>
            <a:r>
              <a:rPr lang="tr-TR" dirty="0" smtClean="0"/>
              <a:t>Java ve </a:t>
            </a:r>
            <a:r>
              <a:rPr lang="tr-TR" dirty="0" err="1" smtClean="0"/>
              <a:t>Perl</a:t>
            </a:r>
            <a:r>
              <a:rPr lang="tr-TR" dirty="0" smtClean="0"/>
              <a:t> de </a:t>
            </a:r>
            <a:r>
              <a:rPr lang="tr-TR" b="1" dirty="0" err="1" smtClean="0"/>
              <a:t>continue</a:t>
            </a:r>
            <a:r>
              <a:rPr lang="tr-TR" b="1" dirty="0" smtClean="0"/>
              <a:t> komutlarının etiketi de olabilir.</a:t>
            </a:r>
            <a:endParaRPr lang="en-US" sz="2800" b="1"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94</a:t>
            </a:fld>
            <a:endParaRPr lang="tr-T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
        <p:nvSpPr>
          <p:cNvPr id="39941" name="Rectangle 3"/>
          <p:cNvSpPr>
            <a:spLocks noGrp="1" noChangeArrowheads="1"/>
          </p:cNvSpPr>
          <p:nvPr>
            <p:ph type="body" idx="1"/>
          </p:nvPr>
        </p:nvSpPr>
        <p:spPr>
          <a:xfrm>
            <a:off x="457200" y="1447800"/>
            <a:ext cx="8686800" cy="4572000"/>
          </a:xfrm>
        </p:spPr>
        <p:txBody>
          <a:bodyPr>
            <a:normAutofit/>
          </a:bodyPr>
          <a:lstStyle/>
          <a:p>
            <a:r>
              <a:rPr lang="tr-TR" dirty="0" smtClean="0"/>
              <a:t>Kavram: bir veri yapısını (data </a:t>
            </a:r>
            <a:r>
              <a:rPr lang="tr-TR" dirty="0" err="1" smtClean="0"/>
              <a:t>structure</a:t>
            </a:r>
            <a:r>
              <a:rPr lang="tr-TR" dirty="0" smtClean="0"/>
              <a:t>) ve sırasını döngünün kontrolü için kullanmak.</a:t>
            </a:r>
          </a:p>
          <a:p>
            <a:r>
              <a:rPr lang="tr-TR" dirty="0" smtClean="0"/>
              <a:t>Kontrol mekanizması: varsa veri yapısının bir sonraki elemanını dönen bir fonksiyon, yoksa döngü biter.</a:t>
            </a:r>
          </a:p>
          <a:p>
            <a:r>
              <a:rPr lang="tr-TR" dirty="0" err="1" smtClean="0"/>
              <a:t>C'de</a:t>
            </a:r>
            <a:r>
              <a:rPr lang="tr-TR" dirty="0" smtClean="0"/>
              <a:t> </a:t>
            </a:r>
            <a:r>
              <a:rPr lang="tr-TR" b="1" dirty="0" err="1" smtClean="0"/>
              <a:t>for</a:t>
            </a:r>
            <a:r>
              <a:rPr lang="tr-TR" dirty="0" smtClean="0"/>
              <a:t> bu amaçla kullanılabilir,</a:t>
            </a:r>
            <a:r>
              <a:rPr lang="tr-TR" b="1" dirty="0" smtClean="0"/>
              <a:t> </a:t>
            </a:r>
            <a:r>
              <a:rPr lang="tr-TR" dirty="0" smtClean="0"/>
              <a:t>Örnek:</a:t>
            </a:r>
            <a:r>
              <a:rPr lang="tr-TR" b="1" dirty="0" smtClean="0">
                <a:latin typeface="Courier New" pitchFamily="49" charset="0"/>
                <a:cs typeface="Courier New" pitchFamily="49" charset="0"/>
              </a:rPr>
              <a:t> </a:t>
            </a:r>
          </a:p>
          <a:p>
            <a:pPr lvl="1"/>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(p=</a:t>
            </a:r>
            <a:r>
              <a:rPr lang="tr-TR" sz="2500" dirty="0" err="1" smtClean="0">
                <a:latin typeface="Courier New" pitchFamily="49" charset="0"/>
                <a:cs typeface="Courier New" pitchFamily="49" charset="0"/>
              </a:rPr>
              <a:t>hdr</a:t>
            </a:r>
            <a:r>
              <a:rPr lang="tr-TR" sz="2500" dirty="0" smtClean="0">
                <a:latin typeface="Courier New" pitchFamily="49" charset="0"/>
                <a:cs typeface="Courier New" pitchFamily="49" charset="0"/>
              </a:rPr>
              <a:t>; p; p=sonraki(p)){…}</a:t>
            </a:r>
            <a:r>
              <a:rPr lang="en-US" sz="2500" dirty="0" smtClean="0">
                <a:latin typeface="Courier New" pitchFamily="49" charset="0"/>
                <a:cs typeface="Courier New" pitchFamily="49" charset="0"/>
              </a:rPr>
              <a:t>	</a:t>
            </a:r>
            <a:endParaRPr lang="tr-TR" sz="2500" dirty="0" smtClean="0">
              <a:latin typeface="Courier New" pitchFamily="49" charset="0"/>
              <a:cs typeface="Courier New" pitchFamily="49" charset="0"/>
            </a:endParaRPr>
          </a:p>
          <a:p>
            <a:pPr lvl="1"/>
            <a:r>
              <a:rPr lang="en-US" sz="2500" dirty="0" smtClean="0">
                <a:latin typeface="Courier New" pitchFamily="49" charset="0"/>
                <a:cs typeface="Courier New" pitchFamily="49" charset="0"/>
              </a:rPr>
              <a:t>for (p=root; p==NULL; traverse(p)){…</a:t>
            </a:r>
            <a:r>
              <a:rPr lang="en-US" sz="2500" dirty="0" smtClean="0">
                <a:latin typeface="Courier New" pitchFamily="49"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a:xfrm>
            <a:off x="152400" y="1447800"/>
            <a:ext cx="8848756" cy="5267348"/>
          </a:xfrm>
        </p:spPr>
        <p:txBody>
          <a:bodyPr>
            <a:normAutofit fontScale="85000" lnSpcReduction="20000"/>
          </a:bodyPr>
          <a:lstStyle/>
          <a:p>
            <a:r>
              <a:rPr lang="en-US" sz="2000" dirty="0" smtClean="0"/>
              <a:t> </a:t>
            </a:r>
            <a:r>
              <a:rPr lang="en-US" dirty="0" smtClean="0"/>
              <a:t>PHP</a:t>
            </a:r>
            <a:r>
              <a:rPr lang="tr-TR" dirty="0" smtClean="0"/>
              <a:t>: </a:t>
            </a:r>
            <a:r>
              <a:rPr lang="tr-TR" dirty="0" err="1" smtClean="0"/>
              <a:t>reset</a:t>
            </a:r>
            <a:r>
              <a:rPr lang="tr-TR" dirty="0" smtClean="0"/>
              <a:t>, </a:t>
            </a:r>
            <a:r>
              <a:rPr lang="tr-TR" dirty="0" err="1" smtClean="0"/>
              <a:t>current</a:t>
            </a:r>
            <a:r>
              <a:rPr lang="tr-TR" dirty="0" smtClean="0"/>
              <a:t>, </a:t>
            </a:r>
            <a:r>
              <a:rPr lang="tr-TR" dirty="0" err="1" smtClean="0"/>
              <a:t>prev</a:t>
            </a:r>
            <a:r>
              <a:rPr lang="tr-TR" dirty="0" smtClean="0"/>
              <a:t> ve </a:t>
            </a:r>
            <a:r>
              <a:rPr lang="tr-TR" dirty="0" err="1" smtClean="0"/>
              <a:t>next</a:t>
            </a:r>
            <a:r>
              <a:rPr lang="tr-TR" dirty="0" smtClean="0"/>
              <a:t> fonksiyonları</a:t>
            </a:r>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current</a:t>
            </a:r>
            <a:r>
              <a:rPr lang="en-US" sz="2000" dirty="0" smtClean="0"/>
              <a:t> </a:t>
            </a:r>
            <a:r>
              <a:rPr lang="tr-TR" sz="2400" dirty="0" err="1" smtClean="0"/>
              <a:t>pointer’ın</a:t>
            </a:r>
            <a:r>
              <a:rPr lang="tr-TR" sz="2400" dirty="0" smtClean="0"/>
              <a:t> o andaki işlediği dizi elemanını temsil eder.</a:t>
            </a:r>
            <a:endParaRPr lang="en-US" sz="2400" dirty="0" smtClean="0"/>
          </a:p>
          <a:p>
            <a:pPr eaLnBrk="1" hangingPunct="1">
              <a:buFontTx/>
              <a:buNone/>
            </a:pPr>
            <a:r>
              <a:rPr lang="en-US" sz="2000" dirty="0" smtClean="0"/>
              <a:t> </a:t>
            </a:r>
            <a:r>
              <a:rPr lang="tr-TR" sz="2000" dirty="0" smtClean="0"/>
              <a:t>	</a:t>
            </a:r>
            <a:r>
              <a:rPr lang="en-US" sz="2000" dirty="0" smtClean="0"/>
              <a:t> - </a:t>
            </a:r>
            <a:r>
              <a:rPr lang="en-US" sz="2000" dirty="0" smtClean="0">
                <a:latin typeface="Courier New" pitchFamily="49" charset="0"/>
              </a:rPr>
              <a:t>next</a:t>
            </a:r>
            <a:r>
              <a:rPr lang="en-US" sz="2000" dirty="0" smtClean="0"/>
              <a:t> </a:t>
            </a:r>
            <a:r>
              <a:rPr lang="en-US" sz="2000" dirty="0" smtClean="0">
                <a:latin typeface="Courier New" pitchFamily="49" charset="0"/>
              </a:rPr>
              <a:t>current</a:t>
            </a:r>
            <a:r>
              <a:rPr lang="en-US" sz="2000" dirty="0" smtClean="0"/>
              <a:t> </a:t>
            </a:r>
            <a:r>
              <a:rPr lang="tr-TR" sz="2400" dirty="0" smtClean="0"/>
              <a:t>değerini bir sonraki elemana taşır.</a:t>
            </a:r>
            <a:endParaRPr lang="en-US" sz="2400" dirty="0" smtClean="0"/>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reset</a:t>
            </a:r>
            <a:r>
              <a:rPr lang="en-US" sz="2000" dirty="0" smtClean="0"/>
              <a:t> </a:t>
            </a:r>
            <a:r>
              <a:rPr lang="en-US" sz="2000" dirty="0" smtClean="0">
                <a:latin typeface="Courier New" pitchFamily="49" charset="0"/>
              </a:rPr>
              <a:t>current</a:t>
            </a:r>
            <a:r>
              <a:rPr lang="en-US" sz="2000" dirty="0" smtClean="0"/>
              <a:t> </a:t>
            </a:r>
            <a:r>
              <a:rPr lang="tr-TR" sz="2400" dirty="0" smtClean="0"/>
              <a:t>değerini dizinin ilk elemanına taşır.</a:t>
            </a:r>
            <a:endParaRPr lang="en-US" sz="2400" dirty="0" smtClean="0"/>
          </a:p>
          <a:p>
            <a:endParaRPr lang="tr-TR" sz="2000" dirty="0" smtClean="0"/>
          </a:p>
          <a:p>
            <a:pPr>
              <a:buNone/>
            </a:pPr>
            <a:r>
              <a:rPr lang="tr-TR" sz="2000" b="1" dirty="0" smtClean="0"/>
              <a:t>	</a:t>
            </a:r>
            <a:r>
              <a:rPr lang="tr-TR" sz="2000" b="1" dirty="0" err="1" smtClean="0">
                <a:latin typeface="Courier New" pitchFamily="49" charset="0"/>
                <a:cs typeface="Courier New" pitchFamily="49" charset="0"/>
              </a:rPr>
              <a:t>reset</a:t>
            </a: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		</a:t>
            </a:r>
            <a:r>
              <a:rPr lang="tr-TR" sz="2000" dirty="0" smtClean="0">
                <a:latin typeface="Courier New" pitchFamily="49" charset="0"/>
                <a:cs typeface="Courier New" pitchFamily="49" charset="0"/>
              </a:rPr>
              <a:t>// </a:t>
            </a:r>
            <a:r>
              <a:rPr lang="tr-TR" sz="2000" dirty="0" err="1" smtClean="0">
                <a:latin typeface="Courier New" pitchFamily="49" charset="0"/>
                <a:cs typeface="Courier New" pitchFamily="49" charset="0"/>
              </a:rPr>
              <a:t>currentgöstericisini</a:t>
            </a:r>
            <a:r>
              <a:rPr lang="tr-TR" sz="2000" dirty="0" smtClean="0">
                <a:latin typeface="Courier New" pitchFamily="49" charset="0"/>
                <a:cs typeface="Courier New" pitchFamily="49" charset="0"/>
              </a:rPr>
              <a:t> başa alır.</a:t>
            </a:r>
          </a:p>
          <a:p>
            <a:pPr>
              <a:buNone/>
            </a:pP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print</a:t>
            </a:r>
            <a:r>
              <a:rPr lang="tr-TR" sz="2000" b="1" dirty="0" smtClean="0">
                <a:latin typeface="Courier New" pitchFamily="49" charset="0"/>
                <a:cs typeface="Courier New" pitchFamily="49" charset="0"/>
              </a:rPr>
              <a:t>("ilk sayı: " + </a:t>
            </a:r>
            <a:r>
              <a:rPr lang="tr-TR" sz="2000" b="1" dirty="0" err="1" smtClean="0">
                <a:latin typeface="Courier New" pitchFamily="49" charset="0"/>
                <a:cs typeface="Courier New" pitchFamily="49" charset="0"/>
              </a:rPr>
              <a:t>current</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 + "&lt;</a:t>
            </a:r>
            <a:r>
              <a:rPr lang="tr-TR" sz="2000" b="1" dirty="0" err="1" smtClean="0">
                <a:latin typeface="Courier New" pitchFamily="49" charset="0"/>
                <a:cs typeface="Courier New" pitchFamily="49" charset="0"/>
              </a:rPr>
              <a:t>br</a:t>
            </a:r>
            <a:r>
              <a:rPr lang="tr-TR" sz="2000" b="1" dirty="0" smtClean="0">
                <a:latin typeface="Courier New" pitchFamily="49" charset="0"/>
                <a:cs typeface="Courier New" pitchFamily="49" charset="0"/>
              </a:rPr>
              <a:t>/&gt;");</a:t>
            </a:r>
          </a:p>
          <a:p>
            <a:pPr>
              <a:buNone/>
            </a:pP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while</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current</a:t>
            </a:r>
            <a:r>
              <a:rPr lang="tr-TR" sz="2000" b="1" dirty="0" smtClean="0">
                <a:latin typeface="Courier New" pitchFamily="49" charset="0"/>
                <a:cs typeface="Courier New" pitchFamily="49" charset="0"/>
              </a:rPr>
              <a:t>_</a:t>
            </a:r>
            <a:r>
              <a:rPr lang="tr-TR" sz="2000" b="1" dirty="0" err="1" smtClean="0">
                <a:latin typeface="Courier New" pitchFamily="49" charset="0"/>
                <a:cs typeface="Courier New" pitchFamily="49" charset="0"/>
              </a:rPr>
              <a:t>value</a:t>
            </a: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next</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a:t>
            </a:r>
          </a:p>
          <a:p>
            <a:pPr>
              <a:buNone/>
            </a:pPr>
            <a:r>
              <a:rPr lang="tr-TR"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print("</a:t>
            </a:r>
            <a:r>
              <a:rPr lang="en-US" sz="2000" b="1" dirty="0" err="1" smtClean="0">
                <a:latin typeface="Courier New" pitchFamily="49" charset="0"/>
                <a:cs typeface="Courier New" pitchFamily="49" charset="0"/>
              </a:rPr>
              <a:t>sonraki</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sayı</a:t>
            </a:r>
            <a:r>
              <a:rPr lang="en-US" sz="2000" b="1" dirty="0" smtClean="0">
                <a:latin typeface="Courier New" pitchFamily="49" charset="0"/>
                <a:cs typeface="Courier New" pitchFamily="49" charset="0"/>
              </a:rPr>
              <a:t>: " + $</a:t>
            </a:r>
            <a:r>
              <a:rPr lang="en-US" sz="2000" b="1" dirty="0" err="1" smtClean="0">
                <a:latin typeface="Courier New" pitchFamily="49" charset="0"/>
                <a:cs typeface="Courier New" pitchFamily="49" charset="0"/>
              </a:rPr>
              <a:t>current_value</a:t>
            </a:r>
            <a:r>
              <a:rPr lang="en-US" sz="2000" b="1" dirty="0" smtClean="0">
                <a:latin typeface="Courier New" pitchFamily="49" charset="0"/>
                <a:cs typeface="Courier New" pitchFamily="49" charset="0"/>
              </a:rPr>
              <a:t>+ "&lt;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a:t>
            </a:r>
            <a:endParaRPr lang="tr-TR" sz="2000" dirty="0" smtClean="0">
              <a:latin typeface="Courier New" pitchFamily="49" charset="0"/>
              <a:cs typeface="Courier New" pitchFamily="49" charset="0"/>
            </a:endParaRPr>
          </a:p>
          <a:p>
            <a:pPr eaLnBrk="1" hangingPunct="1"/>
            <a:endParaRPr lang="en-US" sz="2000" dirty="0" smtClean="0"/>
          </a:p>
          <a:p>
            <a:r>
              <a:rPr lang="tr-TR" dirty="0" smtClean="0"/>
              <a:t>Java: </a:t>
            </a:r>
            <a:r>
              <a:rPr lang="tr-TR" dirty="0" err="1" smtClean="0"/>
              <a:t>Iterator</a:t>
            </a:r>
            <a:r>
              <a:rPr lang="tr-TR" dirty="0" smtClean="0"/>
              <a:t> metotları kullanılarak (</a:t>
            </a:r>
            <a:r>
              <a:rPr lang="tr-TR" dirty="0" err="1" smtClean="0"/>
              <a:t>next</a:t>
            </a:r>
            <a:r>
              <a:rPr lang="tr-TR" dirty="0" smtClean="0"/>
              <a:t>, </a:t>
            </a:r>
            <a:r>
              <a:rPr lang="tr-TR" dirty="0" err="1" smtClean="0"/>
              <a:t>hasNext</a:t>
            </a:r>
            <a:r>
              <a:rPr lang="tr-TR" dirty="0" smtClean="0"/>
              <a:t> ve </a:t>
            </a:r>
            <a:r>
              <a:rPr lang="tr-TR" dirty="0" err="1" smtClean="0"/>
              <a:t>remove</a:t>
            </a:r>
            <a:r>
              <a:rPr lang="tr-TR" dirty="0" smtClean="0"/>
              <a:t>) yapılabileceği gibi, "</a:t>
            </a:r>
            <a:r>
              <a:rPr lang="tr-TR" dirty="0" err="1" smtClean="0"/>
              <a:t>foreach</a:t>
            </a:r>
            <a:r>
              <a:rPr lang="tr-TR" dirty="0" smtClean="0"/>
              <a:t>" gibi davranan "</a:t>
            </a:r>
            <a:r>
              <a:rPr lang="tr-TR" dirty="0" err="1" smtClean="0"/>
              <a:t>for</a:t>
            </a:r>
            <a:r>
              <a:rPr lang="tr-TR" dirty="0" smtClean="0"/>
              <a:t>" kullanılarak veri yapısına dayalı döngü yapılabilir. Örneğin önceden tanımlanmış “</a:t>
            </a:r>
            <a:r>
              <a:rPr lang="en-US" dirty="0" err="1" smtClean="0">
                <a:latin typeface="Courier New" pitchFamily="49" charset="0"/>
              </a:rPr>
              <a:t>myList</a:t>
            </a:r>
            <a:r>
              <a:rPr lang="tr-TR" dirty="0" smtClean="0">
                <a:latin typeface="+mj-lt"/>
              </a:rPr>
              <a:t>”</a:t>
            </a:r>
            <a:r>
              <a:rPr lang="tr-TR" dirty="0" smtClean="0"/>
              <a:t> isimli bir </a:t>
            </a:r>
            <a:r>
              <a:rPr lang="tr-TR" dirty="0" err="1" smtClean="0"/>
              <a:t>Stringimiz</a:t>
            </a:r>
            <a:r>
              <a:rPr lang="tr-TR" dirty="0" smtClean="0"/>
              <a:t> varsa</a:t>
            </a:r>
          </a:p>
          <a:p>
            <a:pPr lvl="1" eaLnBrk="1" hangingPunct="1">
              <a:buFontTx/>
              <a:buNone/>
            </a:pPr>
            <a:r>
              <a:rPr lang="en-US" sz="2000" dirty="0" smtClean="0">
                <a:solidFill>
                  <a:srgbClr val="333399"/>
                </a:solidFill>
                <a:latin typeface="Courier New" pitchFamily="49" charset="0"/>
                <a:cs typeface="Courier New" pitchFamily="49" charset="0"/>
              </a:rPr>
              <a:t>       </a:t>
            </a:r>
            <a:endParaRPr lang="tr-TR" sz="2000" dirty="0" smtClean="0">
              <a:solidFill>
                <a:srgbClr val="333399"/>
              </a:solidFill>
              <a:latin typeface="Courier New" pitchFamily="49" charset="0"/>
              <a:cs typeface="Courier New" pitchFamily="49" charset="0"/>
            </a:endParaRPr>
          </a:p>
          <a:p>
            <a:pPr lvl="1" eaLnBrk="1" hangingPunct="1">
              <a:buFontTx/>
              <a:buNone/>
            </a:pP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myElement</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 { … }</a:t>
            </a:r>
            <a:endParaRPr lang="en-US" sz="2000" b="1" dirty="0" smtClean="0">
              <a:latin typeface="Courier New" pitchFamily="49" charset="0"/>
              <a:cs typeface="Courier New" pitchFamily="49" charset="0"/>
            </a:endParaRPr>
          </a:p>
        </p:txBody>
      </p:sp>
      <p:sp>
        <p:nvSpPr>
          <p:cNvPr id="11"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Box 3"/>
          <p:cNvSpPr txBox="1">
            <a:spLocks noChangeArrowheads="1"/>
          </p:cNvSpPr>
          <p:nvPr/>
        </p:nvSpPr>
        <p:spPr bwMode="auto">
          <a:xfrm>
            <a:off x="685800" y="228600"/>
            <a:ext cx="184150" cy="461963"/>
          </a:xfrm>
          <a:prstGeom prst="rect">
            <a:avLst/>
          </a:prstGeom>
          <a:noFill/>
          <a:ln w="9525">
            <a:noFill/>
            <a:miter lim="800000"/>
            <a:headEnd/>
            <a:tailEnd/>
          </a:ln>
        </p:spPr>
        <p:txBody>
          <a:bodyPr wrap="none">
            <a:spAutoFit/>
          </a:bodyPr>
          <a:lstStyle/>
          <a:p>
            <a:endParaRPr lang="tr-TR"/>
          </a:p>
        </p:txBody>
      </p:sp>
      <p:sp>
        <p:nvSpPr>
          <p:cNvPr id="7" name="TextBox 6"/>
          <p:cNvSpPr txBox="1"/>
          <p:nvPr/>
        </p:nvSpPr>
        <p:spPr>
          <a:xfrm>
            <a:off x="228600" y="1371600"/>
            <a:ext cx="9065302" cy="6460230"/>
          </a:xfrm>
          <a:prstGeom prst="rect">
            <a:avLst/>
          </a:prstGeom>
          <a:noFill/>
        </p:spPr>
        <p:txBody>
          <a:bodyPr wrap="none">
            <a:spAutoFit/>
          </a:bodyPr>
          <a:lstStyle/>
          <a:p>
            <a:pPr marL="342900" indent="-342900" eaLnBrk="1" hangingPunct="1">
              <a:lnSpc>
                <a:spcPct val="90000"/>
              </a:lnSpc>
              <a:spcBef>
                <a:spcPct val="20000"/>
              </a:spcBef>
              <a:buFontTx/>
              <a:buChar char="•"/>
              <a:defRPr/>
            </a:pPr>
            <a:r>
              <a:rPr lang="en-US" sz="2800" kern="0" dirty="0">
                <a:solidFill>
                  <a:srgbClr val="333399"/>
                </a:solidFill>
                <a:latin typeface="Lucida Sans Unicode"/>
                <a:ea typeface="+mn-ea"/>
                <a:cs typeface="+mn-cs"/>
              </a:rPr>
              <a:t>C# </a:t>
            </a:r>
            <a:r>
              <a:rPr lang="tr-TR" sz="2800" kern="0" dirty="0" smtClean="0">
                <a:solidFill>
                  <a:srgbClr val="333399"/>
                </a:solidFill>
                <a:latin typeface="Lucida Sans Unicode"/>
                <a:ea typeface="+mn-ea"/>
                <a:cs typeface="+mn-cs"/>
              </a:rPr>
              <a:t>ve</a:t>
            </a:r>
            <a:r>
              <a:rPr lang="en-US" sz="2800" kern="0" dirty="0" smtClean="0">
                <a:solidFill>
                  <a:srgbClr val="333399"/>
                </a:solidFill>
                <a:latin typeface="Lucida Sans Unicode"/>
                <a:ea typeface="+mn-ea"/>
                <a:cs typeface="+mn-cs"/>
              </a:rPr>
              <a:t> </a:t>
            </a:r>
            <a:r>
              <a:rPr lang="en-US" sz="2800" kern="0" dirty="0">
                <a:solidFill>
                  <a:srgbClr val="333399"/>
                </a:solidFill>
                <a:latin typeface="Lucida Sans Unicode"/>
                <a:ea typeface="+mn-ea"/>
                <a:cs typeface="+mn-cs"/>
              </a:rPr>
              <a:t>F# </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ve diğer </a:t>
            </a:r>
            <a:r>
              <a:rPr lang="en-US" sz="2800" kern="0" dirty="0" smtClean="0">
                <a:solidFill>
                  <a:srgbClr val="333399"/>
                </a:solidFill>
                <a:latin typeface="Lucida Sans Unicode"/>
                <a:ea typeface="+mn-ea"/>
                <a:cs typeface="+mn-cs"/>
              </a:rPr>
              <a:t>.NET </a:t>
            </a:r>
            <a:r>
              <a:rPr lang="tr-TR" sz="2800" kern="0" dirty="0" smtClean="0">
                <a:solidFill>
                  <a:srgbClr val="333399"/>
                </a:solidFill>
                <a:latin typeface="Lucida Sans Unicode"/>
                <a:ea typeface="+mn-ea"/>
                <a:cs typeface="+mn-cs"/>
              </a:rPr>
              <a:t>dilleri</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’ta Java 5.0’a </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b</a:t>
            </a:r>
            <a:r>
              <a:rPr lang="tr-TR" sz="2800" kern="0" dirty="0" smtClean="0">
                <a:solidFill>
                  <a:srgbClr val="333399"/>
                </a:solidFill>
                <a:latin typeface="Lucida Sans Unicode"/>
                <a:ea typeface="+mn-ea"/>
                <a:cs typeface="+mn-cs"/>
              </a:rPr>
              <a:t>enzeyen kapsamlı kütüphane sınıfları vardır</a:t>
            </a:r>
          </a:p>
          <a:p>
            <a:pPr marL="342900" indent="-342900" eaLnBrk="1" hangingPunct="1">
              <a:lnSpc>
                <a:spcPct val="90000"/>
              </a:lnSpc>
              <a:spcBef>
                <a:spcPct val="20000"/>
              </a:spcBef>
              <a:defRPr/>
            </a:pP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diziler, listeler, yığınlar ve kuyruklar</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 Bu yapılarda</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b</a:t>
            </a:r>
            <a:r>
              <a:rPr lang="tr-TR" sz="2800" kern="0" dirty="0" smtClean="0">
                <a:solidFill>
                  <a:srgbClr val="333399"/>
                </a:solidFill>
                <a:latin typeface="Lucida Sans Unicode"/>
                <a:ea typeface="+mn-ea"/>
                <a:cs typeface="+mn-cs"/>
              </a:rPr>
              <a:t>ulunan elemanların tümünü </a:t>
            </a:r>
            <a:r>
              <a:rPr lang="en-US" sz="2000" b="1" kern="0" dirty="0" err="1" smtClean="0">
                <a:solidFill>
                  <a:srgbClr val="333399"/>
                </a:solidFill>
                <a:latin typeface="Courier New" pitchFamily="49" charset="0"/>
                <a:ea typeface="+mn-ea"/>
                <a:cs typeface="Courier New" pitchFamily="49" charset="0"/>
              </a:rPr>
              <a:t>foreach</a:t>
            </a:r>
            <a:r>
              <a:rPr lang="tr-TR" sz="2000" b="1" kern="0" dirty="0" smtClean="0">
                <a:solidFill>
                  <a:srgbClr val="333399"/>
                </a:solidFill>
                <a:latin typeface="Courier New" pitchFamily="49" charset="0"/>
                <a:ea typeface="+mn-ea"/>
                <a:cs typeface="Courier New" pitchFamily="49" charset="0"/>
              </a:rPr>
              <a:t> </a:t>
            </a:r>
            <a:r>
              <a:rPr lang="tr-TR" sz="2800" kern="0" dirty="0">
                <a:solidFill>
                  <a:srgbClr val="333399"/>
                </a:solidFill>
                <a:latin typeface="Lucida Sans Unicode"/>
                <a:ea typeface="+mn-ea"/>
                <a:cs typeface="+mn-cs"/>
              </a:rPr>
              <a:t>döngüsüyle </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gezebiliriz</a:t>
            </a:r>
            <a:r>
              <a:rPr lang="en-US" sz="2800" kern="0" dirty="0">
                <a:solidFill>
                  <a:srgbClr val="333399"/>
                </a:solidFill>
                <a:latin typeface="Lucida Sans Unicode"/>
                <a:ea typeface="+mn-ea"/>
                <a:cs typeface="+mn-cs"/>
              </a:rPr>
              <a:t>. </a:t>
            </a:r>
          </a:p>
          <a:p>
            <a:pPr marL="342900" indent="-342900" eaLnBrk="1" hangingPunct="1">
              <a:lnSpc>
                <a:spcPct val="90000"/>
              </a:lnSpc>
              <a:spcBef>
                <a:spcPct val="20000"/>
              </a:spcBef>
              <a:defRPr/>
            </a:pPr>
            <a:r>
              <a:rPr lang="en-US" sz="2800" kern="0" dirty="0">
                <a:solidFill>
                  <a:srgbClr val="333399"/>
                </a:solidFill>
                <a:latin typeface="Lucida Sans Unicode"/>
                <a:ea typeface="+mn-ea"/>
                <a:cs typeface="+mn-cs"/>
              </a:rPr>
              <a:t>	</a:t>
            </a:r>
            <a:r>
              <a:rPr lang="en-US" sz="1800" kern="0" dirty="0">
                <a:solidFill>
                  <a:srgbClr val="333399"/>
                </a:solidFill>
                <a:latin typeface="Courier New" pitchFamily="49" charset="0"/>
                <a:ea typeface="+mn-ea"/>
                <a:cs typeface="Courier New" pitchFamily="49" charset="0"/>
              </a:rPr>
              <a:t>List&lt;String&gt; names = </a:t>
            </a:r>
            <a:r>
              <a:rPr lang="en-US" sz="1800" b="1" kern="0" dirty="0">
                <a:solidFill>
                  <a:srgbClr val="333399"/>
                </a:solidFill>
                <a:latin typeface="Courier New" pitchFamily="49" charset="0"/>
                <a:ea typeface="+mn-ea"/>
                <a:cs typeface="Courier New" pitchFamily="49" charset="0"/>
              </a:rPr>
              <a:t>new</a:t>
            </a:r>
            <a:r>
              <a:rPr lang="en-US" sz="1800" kern="0" dirty="0">
                <a:solidFill>
                  <a:srgbClr val="333399"/>
                </a:solidFill>
                <a:latin typeface="Courier New" pitchFamily="49" charset="0"/>
                <a:ea typeface="+mn-ea"/>
                <a:cs typeface="Courier New" pitchFamily="49" charset="0"/>
              </a:rPr>
              <a:t> List&lt;String&gt;();</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("Bob");</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("Carol");</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("Ted");</a:t>
            </a:r>
            <a:r>
              <a:rPr lang="en-US" sz="1800" b="1" kern="0" dirty="0">
                <a:solidFill>
                  <a:srgbClr val="333399"/>
                </a:solidFill>
                <a:latin typeface="Courier New" pitchFamily="49" charset="0"/>
                <a:ea typeface="+mn-ea"/>
                <a:cs typeface="Courier New" pitchFamily="49" charset="0"/>
              </a:rPr>
              <a:t>	</a:t>
            </a:r>
          </a:p>
          <a:p>
            <a:pPr marL="342900" indent="-342900" eaLnBrk="1" hangingPunct="1">
              <a:lnSpc>
                <a:spcPct val="90000"/>
              </a:lnSpc>
              <a:spcBef>
                <a:spcPct val="20000"/>
              </a:spcBef>
              <a:defRPr/>
            </a:pPr>
            <a:r>
              <a:rPr lang="en-US" sz="1800" b="1" kern="0" dirty="0">
                <a:solidFill>
                  <a:srgbClr val="333399"/>
                </a:solidFill>
                <a:latin typeface="Courier New" pitchFamily="49" charset="0"/>
                <a:ea typeface="+mn-ea"/>
                <a:cs typeface="Courier New" pitchFamily="49" charset="0"/>
              </a:rPr>
              <a:t>   </a:t>
            </a:r>
            <a:r>
              <a:rPr lang="en-US" sz="1800" b="1" kern="0" dirty="0" err="1">
                <a:solidFill>
                  <a:srgbClr val="333399"/>
                </a:solidFill>
                <a:latin typeface="Courier New" pitchFamily="49" charset="0"/>
                <a:ea typeface="+mn-ea"/>
                <a:cs typeface="Courier New" pitchFamily="49" charset="0"/>
              </a:rPr>
              <a:t>foreach</a:t>
            </a:r>
            <a:r>
              <a:rPr lang="en-US" sz="1800" kern="0" dirty="0">
                <a:solidFill>
                  <a:srgbClr val="333399"/>
                </a:solidFill>
                <a:latin typeface="Courier New" pitchFamily="49" charset="0"/>
                <a:ea typeface="+mn-ea"/>
                <a:cs typeface="Courier New" pitchFamily="49" charset="0"/>
              </a:rPr>
              <a:t> (Strings name </a:t>
            </a:r>
            <a:r>
              <a:rPr lang="en-US" sz="1800" b="1" kern="0" dirty="0">
                <a:solidFill>
                  <a:srgbClr val="333399"/>
                </a:solidFill>
                <a:latin typeface="Courier New" pitchFamily="49" charset="0"/>
                <a:ea typeface="+mn-ea"/>
                <a:cs typeface="Courier New" pitchFamily="49" charset="0"/>
              </a:rPr>
              <a:t>in</a:t>
            </a:r>
            <a:r>
              <a:rPr lang="en-US" sz="1800" kern="0" dirty="0">
                <a:solidFill>
                  <a:srgbClr val="333399"/>
                </a:solidFill>
                <a:latin typeface="Courier New" pitchFamily="49" charset="0"/>
                <a:ea typeface="+mn-ea"/>
                <a:cs typeface="Courier New" pitchFamily="49" charset="0"/>
              </a:rPr>
              <a:t> names)</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Console.WriteLine</a:t>
            </a:r>
            <a:r>
              <a:rPr lang="en-US" sz="1800" kern="0" dirty="0">
                <a:solidFill>
                  <a:srgbClr val="333399"/>
                </a:solidFill>
                <a:latin typeface="Courier New" pitchFamily="49" charset="0"/>
                <a:ea typeface="+mn-ea"/>
                <a:cs typeface="Courier New" pitchFamily="49" charset="0"/>
              </a:rPr>
              <a:t> ("Name: {0}", name);</a:t>
            </a:r>
          </a:p>
          <a:p>
            <a:pPr marL="342900" indent="-342900" eaLnBrk="1" hangingPunct="1">
              <a:spcBef>
                <a:spcPct val="20000"/>
              </a:spcBef>
              <a:buFontTx/>
              <a:buChar char="•"/>
              <a:defRPr/>
            </a:pPr>
            <a:endParaRPr lang="en-US" sz="1800" kern="0" dirty="0">
              <a:solidFill>
                <a:srgbClr val="333399"/>
              </a:solidFill>
              <a:latin typeface="Courier New" pitchFamily="49" charset="0"/>
              <a:ea typeface="+mn-ea"/>
              <a:cs typeface="+mn-cs"/>
            </a:endParaRPr>
          </a:p>
          <a:p>
            <a:pPr marL="342900" indent="-342900" eaLnBrk="1" hangingPunct="1">
              <a:spcBef>
                <a:spcPct val="20000"/>
              </a:spcBef>
              <a:buFontTx/>
              <a:buChar char="•"/>
              <a:defRPr/>
            </a:pPr>
            <a:endParaRPr lang="en-US" sz="1800" kern="0" dirty="0">
              <a:solidFill>
                <a:srgbClr val="333399"/>
              </a:solidFill>
              <a:latin typeface="Courier New" pitchFamily="49" charset="0"/>
              <a:ea typeface="+mn-ea"/>
              <a:cs typeface="+mn-cs"/>
            </a:endParaRPr>
          </a:p>
          <a:p>
            <a:pPr marL="342900" indent="-342900" eaLnBrk="1" hangingPunct="1">
              <a:lnSpc>
                <a:spcPct val="90000"/>
              </a:lnSpc>
              <a:spcBef>
                <a:spcPct val="20000"/>
              </a:spcBef>
              <a:defRPr/>
            </a:pPr>
            <a:endParaRPr lang="en-US" b="1" kern="0" dirty="0">
              <a:solidFill>
                <a:srgbClr val="333399"/>
              </a:solidFill>
              <a:latin typeface="Courier New" pitchFamily="49" charset="0"/>
              <a:ea typeface="+mn-ea"/>
              <a:cs typeface="+mn-cs"/>
            </a:endParaRPr>
          </a:p>
          <a:p>
            <a:pPr marL="342900" indent="-342900" eaLnBrk="1" hangingPunct="1">
              <a:lnSpc>
                <a:spcPct val="90000"/>
              </a:lnSpc>
              <a:spcBef>
                <a:spcPct val="20000"/>
              </a:spcBef>
              <a:defRPr/>
            </a:pPr>
            <a:endParaRPr lang="en-US" sz="2000" kern="0" dirty="0">
              <a:solidFill>
                <a:srgbClr val="333399"/>
              </a:solidFill>
              <a:latin typeface="Courier New" pitchFamily="49" charset="0"/>
              <a:ea typeface="+mn-ea"/>
              <a:cs typeface="Courier New" pitchFamily="49" charset="0"/>
            </a:endParaRPr>
          </a:p>
          <a:p>
            <a:pPr marL="342900" indent="-342900" eaLnBrk="1" hangingPunct="1">
              <a:lnSpc>
                <a:spcPct val="90000"/>
              </a:lnSpc>
              <a:spcBef>
                <a:spcPct val="20000"/>
              </a:spcBef>
              <a:defRPr/>
            </a:pPr>
            <a:r>
              <a:rPr lang="en-US" sz="2800" kern="0" dirty="0">
                <a:solidFill>
                  <a:srgbClr val="333399"/>
                </a:solidFill>
                <a:latin typeface="Lucida Sans Unicode"/>
                <a:ea typeface="+mn-ea"/>
                <a:cs typeface="+mn-cs"/>
              </a:rPr>
              <a:t>   </a:t>
            </a:r>
            <a:endParaRPr lang="en-US" sz="1800" kern="0" dirty="0">
              <a:solidFill>
                <a:srgbClr val="333399"/>
              </a:solidFill>
              <a:latin typeface="Lucida Sans Unicode"/>
              <a:ea typeface="+mn-ea"/>
              <a:cs typeface="+mn-cs"/>
            </a:endParaRPr>
          </a:p>
          <a:p>
            <a:pPr marL="342900" indent="-342900" eaLnBrk="1" hangingPunct="1">
              <a:lnSpc>
                <a:spcPct val="90000"/>
              </a:lnSpc>
              <a:spcBef>
                <a:spcPct val="20000"/>
              </a:spcBef>
              <a:defRPr/>
            </a:pPr>
            <a:endParaRPr lang="en-US" sz="1800" kern="0" dirty="0">
              <a:solidFill>
                <a:srgbClr val="333399"/>
              </a:solidFill>
              <a:latin typeface="Lucida Sans Unicode"/>
              <a:ea typeface="+mn-ea"/>
              <a:cs typeface="+mn-cs"/>
            </a:endParaRPr>
          </a:p>
        </p:txBody>
      </p:sp>
      <p:sp>
        <p:nvSpPr>
          <p:cNvPr id="9" name="Rectangle 2"/>
          <p:cNvSpPr txBox="1">
            <a:spLocks noChangeArrowheads="1"/>
          </p:cNvSpPr>
          <p:nvPr/>
        </p:nvSpPr>
        <p:spPr>
          <a:xfrm>
            <a:off x="609600" y="228600"/>
            <a:ext cx="81534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3600" b="1" i="0" u="none" strike="noStrike" kern="1200" cap="none" spc="0" normalizeH="0" baseline="0" noProof="0" smtClean="0">
                <a:ln>
                  <a:noFill/>
                </a:ln>
                <a:solidFill>
                  <a:schemeClr val="tx1"/>
                </a:solidFill>
                <a:effectLst/>
                <a:uLnTx/>
                <a:uFillTx/>
                <a:latin typeface="+mj-lt"/>
                <a:ea typeface="+mj-ea"/>
                <a:cs typeface="+mj-cs"/>
              </a:rPr>
              <a:t>7.2.4.3. Veri Yapılarına Dayalı Döngüler</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4 Dikdörtgen"/>
          <p:cNvSpPr/>
          <p:nvPr/>
        </p:nvSpPr>
        <p:spPr>
          <a:xfrm>
            <a:off x="1428728" y="5715016"/>
            <a:ext cx="5500726" cy="1015663"/>
          </a:xfrm>
          <a:prstGeom prst="rect">
            <a:avLst/>
          </a:prstGeom>
        </p:spPr>
        <p:txBody>
          <a:bodyPr wrap="square">
            <a:spAutoFit/>
          </a:bodyPr>
          <a:lstStyle/>
          <a:p>
            <a:endParaRPr lang="tr-TR" dirty="0" smtClean="0"/>
          </a:p>
          <a:p>
            <a:endParaRPr lang="tr-TR" dirty="0" smtClean="0"/>
          </a:p>
          <a:p>
            <a:r>
              <a:rPr lang="tr-TR" sz="2300" dirty="0" smtClean="0"/>
              <a:t>{0} yazılan yere “</a:t>
            </a:r>
            <a:r>
              <a:rPr lang="en-US" sz="2400" kern="0" dirty="0" smtClean="0">
                <a:solidFill>
                  <a:srgbClr val="333399"/>
                </a:solidFill>
                <a:latin typeface="Courier New" pitchFamily="49" charset="0"/>
                <a:cs typeface="Courier New" pitchFamily="49" charset="0"/>
              </a:rPr>
              <a:t>name</a:t>
            </a:r>
            <a:r>
              <a:rPr lang="tr-TR" sz="2300" dirty="0" smtClean="0"/>
              <a:t>”in değeri yazılır.</a:t>
            </a:r>
            <a:endParaRPr lang="tr-TR" sz="23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p:txBody>
          <a:bodyPr>
            <a:normAutofit fontScale="85000" lnSpcReduction="10000"/>
          </a:bodyPr>
          <a:lstStyle/>
          <a:p>
            <a:r>
              <a:rPr lang="tr-TR" dirty="0" err="1" smtClean="0"/>
              <a:t>Ruby</a:t>
            </a:r>
            <a:r>
              <a:rPr lang="tr-TR" dirty="0" smtClean="0"/>
              <a:t> blokları kod dizileridir ve bloklar </a:t>
            </a:r>
            <a:r>
              <a:rPr lang="tr-TR" sz="2000" b="1" dirty="0" smtClean="0">
                <a:latin typeface="Courier New" pitchFamily="49" charset="0"/>
                <a:cs typeface="Courier New" pitchFamily="49" charset="0"/>
              </a:rPr>
              <a:t>do </a:t>
            </a:r>
            <a:r>
              <a:rPr lang="tr-TR" sz="2000" b="1" dirty="0" err="1" smtClean="0">
                <a:latin typeface="Courier New" pitchFamily="49" charset="0"/>
                <a:cs typeface="Courier New" pitchFamily="49" charset="0"/>
              </a:rPr>
              <a:t>end</a:t>
            </a:r>
            <a:r>
              <a:rPr lang="tr-TR" sz="2000" b="1" dirty="0" smtClean="0">
                <a:latin typeface="Courier New" pitchFamily="49" charset="0"/>
                <a:cs typeface="Courier New" pitchFamily="49" charset="0"/>
              </a:rPr>
              <a:t> </a:t>
            </a:r>
            <a:r>
              <a:rPr lang="tr-TR" dirty="0" smtClean="0"/>
              <a:t>kodları arasında tanımlanmıştır</a:t>
            </a:r>
            <a:endParaRPr lang="en-US" dirty="0" smtClean="0"/>
          </a:p>
          <a:p>
            <a:pPr lvl="1"/>
            <a:r>
              <a:rPr lang="tr-TR" dirty="0" smtClean="0">
                <a:cs typeface="Courier New" pitchFamily="49" charset="0"/>
              </a:rPr>
              <a:t>Bloklar döngü oluşturabilmek için metotlarla beraber kullanılabilirler.</a:t>
            </a:r>
            <a:endParaRPr lang="en-US" dirty="0" smtClean="0">
              <a:cs typeface="Courier New" pitchFamily="49" charset="0"/>
            </a:endParaRPr>
          </a:p>
          <a:p>
            <a:pPr lvl="1"/>
            <a:r>
              <a:rPr lang="tr-TR" dirty="0" smtClean="0">
                <a:cs typeface="Courier New" pitchFamily="49" charset="0"/>
              </a:rPr>
              <a:t>Önceden tanımlanmış döngü metotları</a:t>
            </a:r>
            <a:r>
              <a:rPr lang="en-US" dirty="0" smtClean="0">
                <a:cs typeface="Courier New" pitchFamily="49" charset="0"/>
              </a:rPr>
              <a:t> (</a:t>
            </a:r>
            <a:r>
              <a:rPr lang="en-US" sz="2000" dirty="0" smtClean="0">
                <a:latin typeface="Courier New" pitchFamily="49" charset="0"/>
                <a:cs typeface="Courier New" pitchFamily="49" charset="0"/>
              </a:rPr>
              <a:t>times</a:t>
            </a:r>
            <a:r>
              <a:rPr lang="en-US" dirty="0" smtClean="0">
                <a:cs typeface="Courier New" pitchFamily="49" charset="0"/>
              </a:rPr>
              <a:t>, </a:t>
            </a:r>
            <a:r>
              <a:rPr lang="en-US" sz="2000" dirty="0" smtClean="0">
                <a:latin typeface="Courier New" pitchFamily="49" charset="0"/>
                <a:cs typeface="Courier New" pitchFamily="49" charset="0"/>
              </a:rPr>
              <a:t>each</a:t>
            </a:r>
            <a:r>
              <a:rPr lang="en-US" dirty="0" smtClean="0">
                <a:cs typeface="Courier New" pitchFamily="49" charset="0"/>
              </a:rPr>
              <a:t>, </a:t>
            </a:r>
            <a:r>
              <a:rPr lang="en-US" sz="2000" dirty="0" err="1" smtClean="0">
                <a:latin typeface="Courier New" pitchFamily="49" charset="0"/>
                <a:cs typeface="Courier New" pitchFamily="49" charset="0"/>
              </a:rPr>
              <a:t>upto</a:t>
            </a:r>
            <a:r>
              <a:rPr lang="en-US" dirty="0" smtClean="0">
                <a:cs typeface="Courier New" pitchFamily="49" charset="0"/>
              </a:rPr>
              <a:t>):</a:t>
            </a:r>
          </a:p>
          <a:p>
            <a:pPr>
              <a:buFontTx/>
              <a:buNone/>
            </a:pPr>
            <a:r>
              <a:rPr lang="en-US" sz="2000" dirty="0" smtClean="0">
                <a:latin typeface="Courier New" pitchFamily="49" charset="0"/>
                <a:cs typeface="Courier New" pitchFamily="49" charset="0"/>
              </a:rPr>
              <a:t>      3.times {puts ″Hey!″}</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list.each</a:t>
            </a:r>
            <a:r>
              <a:rPr lang="en-US" sz="2000" dirty="0" smtClean="0">
                <a:latin typeface="Courier New" pitchFamily="49" charset="0"/>
                <a:cs typeface="Courier New" pitchFamily="49" charset="0"/>
              </a:rPr>
              <a:t> {|value| puts value}</a:t>
            </a:r>
          </a:p>
          <a:p>
            <a:pPr>
              <a:buFontTx/>
              <a:buNone/>
            </a:pPr>
            <a:r>
              <a:rPr lang="en-US" dirty="0" smtClean="0">
                <a:cs typeface="Courier New" pitchFamily="49" charset="0"/>
              </a:rPr>
              <a:t>     (</a:t>
            </a:r>
            <a:r>
              <a:rPr lang="en-US" sz="2000" dirty="0" smtClean="0">
                <a:latin typeface="Courier New" pitchFamily="49" charset="0"/>
                <a:cs typeface="Courier New" pitchFamily="49" charset="0"/>
              </a:rPr>
              <a:t>list</a:t>
            </a:r>
            <a:r>
              <a:rPr lang="en-US" dirty="0" smtClean="0">
                <a:cs typeface="Courier New" pitchFamily="49" charset="0"/>
              </a:rPr>
              <a:t> </a:t>
            </a:r>
            <a:r>
              <a:rPr lang="tr-TR" dirty="0" smtClean="0">
                <a:cs typeface="Courier New" pitchFamily="49" charset="0"/>
              </a:rPr>
              <a:t>bir dizi</a:t>
            </a:r>
            <a:r>
              <a:rPr lang="en-US" dirty="0" smtClean="0">
                <a:cs typeface="Courier New" pitchFamily="49" charset="0"/>
              </a:rPr>
              <a:t>; </a:t>
            </a:r>
            <a:r>
              <a:rPr lang="en-US" sz="2000" dirty="0" smtClean="0">
                <a:latin typeface="Courier New" pitchFamily="49" charset="0"/>
                <a:cs typeface="Courier New" pitchFamily="49" charset="0"/>
              </a:rPr>
              <a:t>value</a:t>
            </a:r>
            <a:r>
              <a:rPr lang="en-US" dirty="0" smtClean="0">
                <a:cs typeface="Courier New" pitchFamily="49" charset="0"/>
              </a:rPr>
              <a:t> </a:t>
            </a:r>
            <a:r>
              <a:rPr lang="en-US" dirty="0" err="1" smtClean="0">
                <a:cs typeface="Courier New" pitchFamily="49" charset="0"/>
              </a:rPr>
              <a:t>i</a:t>
            </a:r>
            <a:r>
              <a:rPr lang="tr-TR" dirty="0" err="1" smtClean="0">
                <a:cs typeface="Courier New" pitchFamily="49" charset="0"/>
              </a:rPr>
              <a:t>se</a:t>
            </a:r>
            <a:r>
              <a:rPr lang="tr-TR" dirty="0" smtClean="0">
                <a:cs typeface="Courier New" pitchFamily="49" charset="0"/>
              </a:rPr>
              <a:t> bir blok parametresi</a:t>
            </a:r>
            <a:r>
              <a:rPr lang="en-US" dirty="0" smtClean="0">
                <a:cs typeface="Courier New" pitchFamily="49" charset="0"/>
              </a:rPr>
              <a:t>)</a:t>
            </a:r>
          </a:p>
          <a:p>
            <a:pPr>
              <a:buFontTx/>
              <a:buNone/>
            </a:pPr>
            <a:r>
              <a:rPr lang="en-US" sz="2000" dirty="0" smtClean="0">
                <a:latin typeface="Courier New" pitchFamily="49" charset="0"/>
                <a:cs typeface="Courier New" pitchFamily="49" charset="0"/>
              </a:rPr>
              <a:t>      1.upto(5) {|x| print x, ″ ″}</a:t>
            </a:r>
          </a:p>
          <a:p>
            <a:pPr lvl="1">
              <a:buFontTx/>
              <a:buNone/>
            </a:pPr>
            <a:r>
              <a:rPr lang="en-US" dirty="0" smtClean="0">
                <a:cs typeface="Courier New" pitchFamily="49" charset="0"/>
              </a:rPr>
              <a:t>- </a:t>
            </a:r>
            <a:r>
              <a:rPr lang="tr-TR" dirty="0" err="1" smtClean="0">
                <a:cs typeface="Courier New" pitchFamily="49" charset="0"/>
              </a:rPr>
              <a:t>Ruby</a:t>
            </a:r>
            <a:r>
              <a:rPr lang="tr-TR" dirty="0" smtClean="0">
                <a:cs typeface="Courier New" pitchFamily="49" charset="0"/>
              </a:rPr>
              <a:t> bir </a:t>
            </a:r>
            <a:r>
              <a:rPr lang="tr-TR" dirty="0" err="1" smtClean="0">
                <a:cs typeface="Courier New" pitchFamily="49" charset="0"/>
              </a:rPr>
              <a:t>for</a:t>
            </a:r>
            <a:r>
              <a:rPr lang="tr-TR" dirty="0" smtClean="0">
                <a:cs typeface="Courier New" pitchFamily="49" charset="0"/>
              </a:rPr>
              <a:t> komutuna sahiptir fakat </a:t>
            </a:r>
            <a:r>
              <a:rPr lang="tr-TR" dirty="0" err="1" smtClean="0">
                <a:cs typeface="Courier New" pitchFamily="49" charset="0"/>
              </a:rPr>
              <a:t>for</a:t>
            </a:r>
            <a:r>
              <a:rPr lang="tr-TR" dirty="0" smtClean="0">
                <a:cs typeface="Courier New" pitchFamily="49" charset="0"/>
              </a:rPr>
              <a:t> komutunu çalıştırabilmek için </a:t>
            </a:r>
            <a:r>
              <a:rPr lang="tr-TR" dirty="0" err="1" smtClean="0">
                <a:cs typeface="Courier New" pitchFamily="49" charset="0"/>
              </a:rPr>
              <a:t>upto</a:t>
            </a:r>
            <a:r>
              <a:rPr lang="tr-TR" dirty="0" smtClean="0">
                <a:cs typeface="Courier New" pitchFamily="49" charset="0"/>
              </a:rPr>
              <a:t> metoduna dönüştürmesi gerekmektedir. </a:t>
            </a:r>
            <a:endParaRPr lang="en-US" dirty="0" smtClean="0">
              <a:cs typeface="Courier New" pitchFamily="49" charset="0"/>
            </a:endParaRPr>
          </a:p>
        </p:txBody>
      </p:sp>
      <p:sp>
        <p:nvSpPr>
          <p:cNvPr id="7"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dirty="0" err="1" smtClean="0"/>
              <a:t>Ada</a:t>
            </a:r>
            <a:endParaRPr lang="en-US" dirty="0" smtClean="0"/>
          </a:p>
          <a:p>
            <a:pPr lvl="1"/>
            <a:r>
              <a:rPr lang="tr-TR" dirty="0" smtClean="0"/>
              <a:t>Ada dilinde döngü aralığı ile dizi indisi arasında ilişki kurulabilir.</a:t>
            </a:r>
            <a:endParaRPr lang="en-US" dirty="0" smtClean="0"/>
          </a:p>
          <a:p>
            <a:pPr lvl="1"/>
            <a:endParaRPr lang="en-US" dirty="0" smtClean="0"/>
          </a:p>
          <a:p>
            <a:pPr lvl="1">
              <a:buFontTx/>
              <a:buNone/>
            </a:pPr>
            <a:r>
              <a:rPr lang="en-US" dirty="0" smtClean="0"/>
              <a:t>   </a:t>
            </a:r>
            <a:r>
              <a:rPr lang="en-US" sz="2000" b="1" dirty="0" smtClean="0">
                <a:latin typeface="Courier New" pitchFamily="49" charset="0"/>
                <a:cs typeface="Courier New" pitchFamily="49" charset="0"/>
              </a:rPr>
              <a:t>subtype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is</a:t>
            </a:r>
            <a:r>
              <a:rPr lang="en-US" sz="2000" dirty="0" smtClean="0">
                <a:latin typeface="Courier New" pitchFamily="49" charset="0"/>
                <a:cs typeface="Courier New" pitchFamily="49" charset="0"/>
              </a:rPr>
              <a:t> Integer </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 0.99;</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array</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of</a:t>
            </a:r>
            <a:r>
              <a:rPr lang="en-US" sz="2000" dirty="0" smtClean="0">
                <a:latin typeface="Courier New" pitchFamily="49" charset="0"/>
                <a:cs typeface="Courier New" pitchFamily="49" charset="0"/>
              </a:rPr>
              <a:t> Integer;</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Index </a:t>
            </a:r>
            <a:r>
              <a:rPr lang="en-US" sz="2000" b="1" dirty="0" smtClean="0">
                <a:latin typeface="Courier New" pitchFamily="49" charset="0"/>
                <a:cs typeface="Courier New" pitchFamily="49" charset="0"/>
              </a:rPr>
              <a:t>in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loop</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(Index)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end loop</a:t>
            </a:r>
            <a:r>
              <a:rPr lang="en-US" sz="2000" dirty="0" smtClean="0">
                <a:latin typeface="Courier New" pitchFamily="49" charset="0"/>
                <a:cs typeface="Courier New" pitchFamily="49" charset="0"/>
              </a:rPr>
              <a:t>;</a:t>
            </a:r>
          </a:p>
        </p:txBody>
      </p:sp>
      <p:sp>
        <p:nvSpPr>
          <p:cNvPr id="7"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3392</Words>
  <PresentationFormat>Ekran Gösterisi (4:3)</PresentationFormat>
  <Paragraphs>757</Paragraphs>
  <Slides>107</Slides>
  <Notes>44</Notes>
  <HiddenSlides>0</HiddenSlides>
  <MMClips>0</MMClips>
  <ScaleCrop>false</ScaleCrop>
  <HeadingPairs>
    <vt:vector size="4" baseType="variant">
      <vt:variant>
        <vt:lpstr>Tema</vt:lpstr>
      </vt:variant>
      <vt:variant>
        <vt:i4>1</vt:i4>
      </vt:variant>
      <vt:variant>
        <vt:lpstr>Slayt Başlıkları</vt:lpstr>
      </vt:variant>
      <vt:variant>
        <vt:i4>107</vt:i4>
      </vt:variant>
    </vt:vector>
  </HeadingPairs>
  <TitlesOfParts>
    <vt:vector size="108" baseType="lpstr">
      <vt:lpstr>Ofis Teması</vt:lpstr>
      <vt:lpstr>Bölüm 7: Yapısal Programlama ve Akış Denetimi</vt:lpstr>
      <vt:lpstr>BÖLÜM 7- Konular</vt:lpstr>
      <vt:lpstr>7.1. YAPISAL PROGRAMLAMA</vt:lpstr>
      <vt:lpstr>7.1. YAPISAL PROGRAMLAMA</vt:lpstr>
      <vt:lpstr>7.1. YAPISAL PROGRAMLAMA</vt:lpstr>
      <vt:lpstr>7.1. YAPISAL PROGRAMLAMA</vt:lpstr>
      <vt:lpstr>7.1. YAPISAL PROGRAMLAMA</vt:lpstr>
      <vt:lpstr>7.1. YAPISAL PROGRAMLAMA</vt:lpstr>
      <vt:lpstr>7.1. YAPISAL PROGRAMLAMA</vt:lpstr>
      <vt:lpstr>7.1. YAPISAL PROGRAMLAMA</vt:lpstr>
      <vt:lpstr>Slayt 11</vt:lpstr>
      <vt:lpstr>Slayt 12</vt:lpstr>
      <vt:lpstr>7.1. YAPISAL PROGRAMLAMA</vt:lpstr>
      <vt:lpstr>7.2. PROGRAM AKIŞ DENETİM DEYİMLERİ</vt:lpstr>
      <vt:lpstr>7.2.1. Atama Deyimi</vt:lpstr>
      <vt:lpstr>7.2.1. Atama Deyimi</vt:lpstr>
      <vt:lpstr>7.2.1.1. Atama İşlemcisi</vt:lpstr>
      <vt:lpstr>7.2.1.2. Atama Deyimlerinin Tasarımı</vt:lpstr>
      <vt:lpstr>7.2.1.2. Atama Deyimlerinin Tasarımı</vt:lpstr>
      <vt:lpstr>7.2.1.2.1. Koşullu Hedefler</vt:lpstr>
      <vt:lpstr>Slayt 21</vt:lpstr>
      <vt:lpstr>7.2.1.2.2. Birleşik Atama</vt:lpstr>
      <vt:lpstr>7.2.1.2.3. Artırma - Azaltma - Atama</vt:lpstr>
      <vt:lpstr>7.2.1.2.3. Artırma - Azaltma - Atama</vt:lpstr>
      <vt:lpstr>7.2.2. Bir İfade Olarak Atama</vt:lpstr>
      <vt:lpstr>7.2.3. Çoklu Atamalar</vt:lpstr>
      <vt:lpstr>7.2.4. Fonksiyonel Dillerde Atama</vt:lpstr>
      <vt:lpstr>7.2.5. Karışık Biçim Ataması</vt:lpstr>
      <vt:lpstr>7.2.2. Seçim Yapıları</vt:lpstr>
      <vt:lpstr>7.2.2.1. İkili ve Tekli Seçim Deyimleri</vt:lpstr>
      <vt:lpstr>7.2.2.1. İkili ve Tekli Seçim Deyimleri</vt:lpstr>
      <vt:lpstr>7.2.2.1.1. Yuvalanmış if Deyimi</vt:lpstr>
      <vt:lpstr>7.2.2.1.1. Yuvalanmış if Deyimi</vt:lpstr>
      <vt:lpstr>7.2.2.1.2. If Deyimlerinin Sonunun Belirtilmesi</vt:lpstr>
      <vt:lpstr>Slayt 35</vt:lpstr>
      <vt:lpstr>Slayt 36</vt:lpstr>
      <vt:lpstr>7.2.2.2. Kısa Devre Değerlendirme</vt:lpstr>
      <vt:lpstr>Slayt 38</vt:lpstr>
      <vt:lpstr>7.2.2.2. Kısa Devre Değerlendirme</vt:lpstr>
      <vt:lpstr>7.2.2.2. Kısa Devre Değerlendirme</vt:lpstr>
      <vt:lpstr>7.2.2.2. Kısa Devre Değerlendirme</vt:lpstr>
      <vt:lpstr>7.2.2.2. Kısa Devre Değerlendirme</vt:lpstr>
      <vt:lpstr>7.2.2.2. Kısa Devre Değerlendirme</vt:lpstr>
      <vt:lpstr>Slayt 44</vt:lpstr>
      <vt:lpstr>7.2.2.3. Çoklu Seçim Deyimi</vt:lpstr>
      <vt:lpstr>7.2.2.3. Çoklu Seçim Deyimi</vt:lpstr>
      <vt:lpstr>7.2.2.3. Çoklu Seçim Deyimi</vt:lpstr>
      <vt:lpstr>Slayt 48</vt:lpstr>
      <vt:lpstr>Slayt 49</vt:lpstr>
      <vt:lpstr>Slayt 50</vt:lpstr>
      <vt:lpstr>Slayt 51</vt:lpstr>
      <vt:lpstr>Slayt 52</vt:lpstr>
      <vt:lpstr>Slayt 53</vt:lpstr>
      <vt:lpstr>Slayt 54</vt:lpstr>
      <vt:lpstr>Slayt 55</vt:lpstr>
      <vt:lpstr>Slayt 56</vt:lpstr>
      <vt:lpstr>Slayt 57</vt:lpstr>
      <vt:lpstr>7.2.2.3.1. Case Yapısının Ortak Noktaları</vt:lpstr>
      <vt:lpstr>7.2.3. Yineleme Yapıları</vt:lpstr>
      <vt:lpstr>7.2.3. Yineleme Yapıları</vt:lpstr>
      <vt:lpstr>7.2.3. Yineleme Yapıları</vt:lpstr>
      <vt:lpstr>7.2.3.1. Sayaç Denetimli Döngüler</vt:lpstr>
      <vt:lpstr>7.2.3.1.1. FORTRAN IV</vt:lpstr>
      <vt:lpstr>7.2.3.1.2. FORTRAN77 ve FORTRAN90</vt:lpstr>
      <vt:lpstr>7.2.3.1.2. FORTRAN77 ve FORTRAN90</vt:lpstr>
      <vt:lpstr>7.2.3.1.3. ALGOL 60</vt:lpstr>
      <vt:lpstr>7.2.3.1.3. ALGOL 60</vt:lpstr>
      <vt:lpstr>7.2.3.1.4. ADA</vt:lpstr>
      <vt:lpstr>7.2.3.1.5. Python</vt:lpstr>
      <vt:lpstr>7.2.3.1.5. F#</vt:lpstr>
      <vt:lpstr>7.2.3.1.6. Pascal</vt:lpstr>
      <vt:lpstr>7.2.3.1.6. Pascal</vt:lpstr>
      <vt:lpstr>7.2.3.1.7. C</vt:lpstr>
      <vt:lpstr>7.2.3.1.7. C</vt:lpstr>
      <vt:lpstr>7.2.3.1.7. C</vt:lpstr>
      <vt:lpstr>7.2.3.1.7. C</vt:lpstr>
      <vt:lpstr>Slayt 77</vt:lpstr>
      <vt:lpstr>7.2.3.2. Mantıksal Denetimli Döngüler</vt:lpstr>
      <vt:lpstr>7.2.3.2. Mantıksal Denetimli Döngüler</vt:lpstr>
      <vt:lpstr>7.2.3.2. Mantıksal Denetimli Döngüler</vt:lpstr>
      <vt:lpstr>7.2.3.2. Mantıksal Denetimli Döngüler</vt:lpstr>
      <vt:lpstr>7.2.3.2. Mantıksal Denetimli Döngüler</vt:lpstr>
      <vt:lpstr>7.2.3.2. Mantıksal Denetimli Döngüler</vt:lpstr>
      <vt:lpstr>7.2.4. Akış Denetimini Koşulsuz Değiştirme</vt:lpstr>
      <vt:lpstr>7.2.4.1. goto Deyimi</vt:lpstr>
      <vt:lpstr>7.2.4.1. goto Deyimi</vt:lpstr>
      <vt:lpstr>Slayt 87</vt:lpstr>
      <vt:lpstr>7.2.4.2. Döngüler için Aktarma Deyimleri</vt:lpstr>
      <vt:lpstr>7.2.4.2.1. QuickBASIC ve Ada'da Döngüler için Aktarma Deyimleri</vt:lpstr>
      <vt:lpstr>7.2.4.2.1. QuickBASIC ve Ada'da Döngüler için Aktarma Deyimleri</vt:lpstr>
      <vt:lpstr>7.2.4.2.2. C'de Aktarma Deyimleri</vt:lpstr>
      <vt:lpstr>7.2.4.2.2. C'de Aktarma Deyimleri</vt:lpstr>
      <vt:lpstr>7.2.4.2.2. C'de Aktarma Deyimleri</vt:lpstr>
      <vt:lpstr>Aktarma Deyimleri</vt:lpstr>
      <vt:lpstr>7.2.4.3. Veri Yapılarına Dayalı Döngüler</vt:lpstr>
      <vt:lpstr>7.2.4.3. Veri Yapılarına Dayalı Döngüler</vt:lpstr>
      <vt:lpstr>Slayt 97</vt:lpstr>
      <vt:lpstr>7.2.4.3. Veri Yapılarına Dayalı Döngüler</vt:lpstr>
      <vt:lpstr>7.2.4.3. Veri Yapılarına Dayalı Döngüler</vt:lpstr>
      <vt:lpstr>7.2.5. Güvenlikli Komutlar (Guarded Commands)</vt:lpstr>
      <vt:lpstr>7.2.5. Güvenlikli Komutlar (Guarded Commands)</vt:lpstr>
      <vt:lpstr>Seçme Güvenlikli Komutlar</vt:lpstr>
      <vt:lpstr>7.2.5. Güvenlikli Komutlar (Guarded Commands)</vt:lpstr>
      <vt:lpstr>Döngü Güvenlikli Komutlar</vt:lpstr>
      <vt:lpstr>7.2.5. Güvenlikli Komutlar (Guarded Commands)</vt:lpstr>
      <vt:lpstr>Özet</vt:lpstr>
      <vt:lpstr>Slayt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7: Yapısal Programlama ve Akış Denetimi</dc:title>
  <cp:lastModifiedBy>Y&amp;B</cp:lastModifiedBy>
  <cp:revision>50</cp:revision>
  <dcterms:modified xsi:type="dcterms:W3CDTF">2014-09-28T17:24:35Z</dcterms:modified>
</cp:coreProperties>
</file>