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2"/>
  </p:notesMasterIdLst>
  <p:sldIdLst>
    <p:sldId id="607" r:id="rId2"/>
    <p:sldId id="608" r:id="rId3"/>
    <p:sldId id="611" r:id="rId4"/>
    <p:sldId id="643" r:id="rId5"/>
    <p:sldId id="663" r:id="rId6"/>
    <p:sldId id="696" r:id="rId7"/>
    <p:sldId id="644" r:id="rId8"/>
    <p:sldId id="699" r:id="rId9"/>
    <p:sldId id="645" r:id="rId10"/>
    <p:sldId id="646" r:id="rId11"/>
    <p:sldId id="616" r:id="rId12"/>
    <p:sldId id="648" r:id="rId13"/>
    <p:sldId id="701" r:id="rId14"/>
    <p:sldId id="617" r:id="rId15"/>
    <p:sldId id="649" r:id="rId16"/>
    <p:sldId id="619" r:id="rId17"/>
    <p:sldId id="676" r:id="rId18"/>
    <p:sldId id="650" r:id="rId19"/>
    <p:sldId id="620" r:id="rId20"/>
    <p:sldId id="621" r:id="rId21"/>
    <p:sldId id="622" r:id="rId22"/>
    <p:sldId id="623" r:id="rId23"/>
    <p:sldId id="624" r:id="rId24"/>
    <p:sldId id="651" r:id="rId25"/>
    <p:sldId id="626" r:id="rId26"/>
    <p:sldId id="627" r:id="rId27"/>
    <p:sldId id="628" r:id="rId28"/>
    <p:sldId id="700" r:id="rId29"/>
    <p:sldId id="677" r:id="rId30"/>
    <p:sldId id="678" r:id="rId31"/>
    <p:sldId id="652" r:id="rId32"/>
    <p:sldId id="653" r:id="rId33"/>
    <p:sldId id="654" r:id="rId34"/>
    <p:sldId id="655" r:id="rId35"/>
    <p:sldId id="633" r:id="rId36"/>
    <p:sldId id="656" r:id="rId37"/>
    <p:sldId id="697" r:id="rId38"/>
    <p:sldId id="668" r:id="rId39"/>
    <p:sldId id="673" r:id="rId40"/>
    <p:sldId id="635" r:id="rId41"/>
    <p:sldId id="669" r:id="rId42"/>
    <p:sldId id="674" r:id="rId43"/>
    <p:sldId id="658" r:id="rId44"/>
    <p:sldId id="679" r:id="rId45"/>
    <p:sldId id="659" r:id="rId46"/>
    <p:sldId id="660" r:id="rId47"/>
    <p:sldId id="661" r:id="rId48"/>
    <p:sldId id="662" r:id="rId49"/>
    <p:sldId id="664" r:id="rId50"/>
    <p:sldId id="665" r:id="rId51"/>
    <p:sldId id="666" r:id="rId52"/>
    <p:sldId id="667" r:id="rId53"/>
    <p:sldId id="675" r:id="rId54"/>
    <p:sldId id="681" r:id="rId55"/>
    <p:sldId id="682" r:id="rId56"/>
    <p:sldId id="683" r:id="rId57"/>
    <p:sldId id="684" r:id="rId58"/>
    <p:sldId id="685" r:id="rId59"/>
    <p:sldId id="686" r:id="rId60"/>
    <p:sldId id="687" r:id="rId61"/>
    <p:sldId id="698" r:id="rId62"/>
    <p:sldId id="688" r:id="rId63"/>
    <p:sldId id="689" r:id="rId64"/>
    <p:sldId id="690" r:id="rId65"/>
    <p:sldId id="691" r:id="rId66"/>
    <p:sldId id="692" r:id="rId67"/>
    <p:sldId id="693" r:id="rId68"/>
    <p:sldId id="694" r:id="rId69"/>
    <p:sldId id="695" r:id="rId70"/>
    <p:sldId id="702" r:id="rId7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ema Uygulanmış Stil 2 - Vurgu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141" autoAdjust="0"/>
  </p:normalViewPr>
  <p:slideViewPr>
    <p:cSldViewPr>
      <p:cViewPr varScale="1">
        <p:scale>
          <a:sx n="105" d="100"/>
          <a:sy n="105" d="100"/>
        </p:scale>
        <p:origin x="-1794" y="-7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28.09.2014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xmlns=""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4C6F598-FAEF-4E2A-8EEB-BD917D5744F3}" type="slidenum">
              <a:rPr lang="en-US"/>
              <a:pPr/>
              <a:t>63</a:t>
            </a:fld>
            <a:endParaRPr lang="en-US"/>
          </a:p>
        </p:txBody>
      </p:sp>
      <p:sp>
        <p:nvSpPr>
          <p:cNvPr id="38915" name="Rectangle 2"/>
          <p:cNvSpPr>
            <a:spLocks noGrp="1" noRot="1" noChangeAspect="1" noChangeArrowheads="1" noTextEdit="1"/>
          </p:cNvSpPr>
          <p:nvPr>
            <p:ph type="sldImg"/>
          </p:nvPr>
        </p:nvSpPr>
        <p:spPr>
          <a:xfrm>
            <a:off x="1143000" y="685800"/>
            <a:ext cx="4572000" cy="3429000"/>
          </a:xfrm>
          <a:ln/>
        </p:spPr>
      </p:sp>
      <p:sp>
        <p:nvSpPr>
          <p:cNvPr id="38916" name="Rectangle 3"/>
          <p:cNvSpPr>
            <a:spLocks noGrp="1" noChangeArrowheads="1"/>
          </p:cNvSpPr>
          <p:nvPr>
            <p:ph type="body" idx="1"/>
          </p:nvPr>
        </p:nvSpPr>
        <p:spPr>
          <a:xfrm>
            <a:off x="686421" y="4344025"/>
            <a:ext cx="5485158" cy="4114488"/>
          </a:xfrm>
          <a:noFill/>
          <a:ln/>
        </p:spPr>
        <p:txBody>
          <a:bodyPr lIns="91435" tIns="45718" rIns="91435" bIns="45718"/>
          <a:lstStyle/>
          <a:p>
            <a:pPr eaLnBrk="1" hangingPunct="1"/>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İçerik">
    <p:spTree>
      <p:nvGrpSpPr>
        <p:cNvPr id="1" name=""/>
        <p:cNvGrpSpPr/>
        <p:nvPr/>
      </p:nvGrpSpPr>
      <p:grpSpPr>
        <a:xfrm>
          <a:off x="0" y="0"/>
          <a:ext cx="0" cy="0"/>
          <a:chOff x="0" y="0"/>
          <a:chExt cx="0" cy="0"/>
        </a:xfrm>
      </p:grpSpPr>
      <p:sp>
        <p:nvSpPr>
          <p:cNvPr id="2" name="1 İçerik Yer Tutucusu"/>
          <p:cNvSpPr>
            <a:spLocks noGrp="1"/>
          </p:cNvSpPr>
          <p:nvPr>
            <p:ph/>
          </p:nvPr>
        </p:nvSpPr>
        <p:spPr>
          <a:xfrm>
            <a:off x="685800" y="609600"/>
            <a:ext cx="7772400" cy="54864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Rectangle 4"/>
          <p:cNvSpPr>
            <a:spLocks noGrp="1" noChangeArrowheads="1"/>
          </p:cNvSpPr>
          <p:nvPr>
            <p:ph type="dt" sz="half" idx="10"/>
          </p:nvPr>
        </p:nvSpPr>
        <p:spPr>
          <a:ln/>
        </p:spPr>
        <p:txBody>
          <a:bodyPr/>
          <a:lstStyle>
            <a:lvl1pPr>
              <a:defRPr/>
            </a:lvl1pPr>
          </a:lstStyle>
          <a:p>
            <a:pPr>
              <a:defRPr/>
            </a:pPr>
            <a:r>
              <a:rPr lang="tr-TR" altLang="zh-TW" smtClean="0"/>
              <a:t>YMT-217 Programlama Dilleri </a:t>
            </a: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smtClean="0"/>
              <a:t>Fırat Üniversitesi                      </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3DC0F682-2B9E-448D-8F81-A70D4B01F18A}"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0" y="228600"/>
            <a:ext cx="9144000" cy="6096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Bölüm</a:t>
            </a:r>
            <a:r>
              <a:rPr kumimoji="0" lang="en-US"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 </a:t>
            </a: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9: Alt Programları Uygulamak</a:t>
            </a:r>
          </a:p>
        </p:txBody>
      </p:sp>
      <p:pic>
        <p:nvPicPr>
          <p:cNvPr id="7" name="Picture 6"/>
          <p:cNvPicPr>
            <a:picLocks noChangeAspect="1" noChangeArrowheads="1"/>
          </p:cNvPicPr>
          <p:nvPr/>
        </p:nvPicPr>
        <p:blipFill>
          <a:blip r:embed="rId2" cstate="print"/>
          <a:srcRect/>
          <a:stretch>
            <a:fillRect/>
          </a:stretch>
        </p:blipFill>
        <p:spPr bwMode="auto">
          <a:xfrm>
            <a:off x="37570" y="1592276"/>
            <a:ext cx="2984778" cy="3692533"/>
          </a:xfrm>
          <a:prstGeom prst="rect">
            <a:avLst/>
          </a:prstGeom>
          <a:noFill/>
          <a:ln w="9525" algn="ctr">
            <a:noFill/>
            <a:miter lim="800000"/>
            <a:headEnd/>
            <a:tailEnd/>
          </a:ln>
        </p:spPr>
      </p:pic>
      <p:pic>
        <p:nvPicPr>
          <p:cNvPr id="8" name="Picture 9" descr="Adsız"/>
          <p:cNvPicPr>
            <a:picLocks noChangeAspect="1" noChangeArrowheads="1"/>
          </p:cNvPicPr>
          <p:nvPr/>
        </p:nvPicPr>
        <p:blipFill>
          <a:blip r:embed="rId3">
            <a:extLst>
              <a:ext uri="{28A0092B-C50C-407E-A947-70E740481C1C}">
                <a14:useLocalDpi xmlns:a14="http://schemas.microsoft.com/office/drawing/2010/main" xmlns="" xmlns:lc="http://schemas.openxmlformats.org/drawingml/2006/lockedCanvas" val="0"/>
              </a:ext>
            </a:extLst>
          </a:blip>
          <a:srcRect/>
          <a:stretch>
            <a:fillRect/>
          </a:stretch>
        </p:blipFill>
        <p:spPr bwMode="auto">
          <a:xfrm>
            <a:off x="3098548" y="1592275"/>
            <a:ext cx="2874286" cy="3692533"/>
          </a:xfrm>
          <a:prstGeom prst="rect">
            <a:avLst/>
          </a:prstGeom>
          <a:noFill/>
          <a:ln>
            <a:noFill/>
          </a:ln>
          <a:effectLst/>
          <a:extLst>
            <a:ext uri="{909E8E84-426E-40DD-AFC4-6F175D3DCCD1}">
              <a14:hiddenFill xmlns:a14="http://schemas.microsoft.com/office/drawing/2010/main" xmlns="" xmlns:lc="http://schemas.openxmlformats.org/drawingml/2006/lockedCanvas">
                <a:solidFill>
                  <a:srgbClr val="FFFFFF"/>
                </a:solidFill>
              </a14:hiddenFill>
            </a:ext>
            <a:ext uri="{91240B29-F687-4F45-9708-019B960494DF}">
              <a14:hiddenLine xmlns:a14="http://schemas.microsoft.com/office/drawing/2010/main" xmlns="" xmlns:lc="http://schemas.openxmlformats.org/drawingml/2006/lockedCanvas" w="9525">
                <a:solidFill>
                  <a:srgbClr val="000000"/>
                </a:solidFill>
                <a:miter lim="800000"/>
                <a:headEnd/>
                <a:tailEnd/>
              </a14:hiddenLine>
            </a:ext>
            <a:ext uri="{AF507438-7753-43E0-B8FC-AC1667EBCBE1}">
              <a14:hiddenEffects xmlns:a14="http://schemas.microsoft.com/office/drawing/2010/main" xmlns="" xmlns:lc="http://schemas.openxmlformats.org/drawingml/2006/lockedCanvas">
                <a:effectLst>
                  <a:outerShdw dist="35921" dir="2700000" algn="ctr" rotWithShape="0">
                    <a:srgbClr val="808080"/>
                  </a:outerShdw>
                </a:effectLst>
              </a14:hiddenEffects>
            </a:ext>
          </a:extLst>
        </p:spPr>
      </p:pic>
      <p:pic>
        <p:nvPicPr>
          <p:cNvPr id="9" name="Picture 1"/>
          <p:cNvPicPr>
            <a:picLocks noChangeAspect="1" noChangeArrowheads="1"/>
          </p:cNvPicPr>
          <p:nvPr/>
        </p:nvPicPr>
        <p:blipFill>
          <a:blip r:embed="rId4" cstate="print"/>
          <a:srcRect/>
          <a:stretch>
            <a:fillRect/>
          </a:stretch>
        </p:blipFill>
        <p:spPr bwMode="auto">
          <a:xfrm>
            <a:off x="6070348" y="1573192"/>
            <a:ext cx="3036083" cy="3683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gerçekleştirilmesi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6" name="5 İçerik Yer Tutucusu"/>
          <p:cNvSpPr>
            <a:spLocks noGrp="1"/>
          </p:cNvSpPr>
          <p:nvPr>
            <p:ph sz="quarter" idx="1"/>
          </p:nvPr>
        </p:nvSpPr>
        <p:spPr/>
        <p:txBody>
          <a:bodyPr>
            <a:normAutofit fontScale="92500" lnSpcReduction="10000"/>
          </a:bodyPr>
          <a:lstStyle/>
          <a:p>
            <a:r>
              <a:rPr lang="tr-TR" dirty="0" smtClean="0"/>
              <a:t>Gerekli depolama: Çağıran durum bilgileri, parametreleri, dönüş adresi ve döneceği değer (eğer fonksiyonsa).</a:t>
            </a:r>
          </a:p>
          <a:p>
            <a:r>
              <a:rPr lang="tr-TR" dirty="0" smtClean="0"/>
              <a:t>Altprogramın çalışan kod olmayan, altprogram verilerinin tutulduğu kısmının biçimi veya yerleşim planına etkinleştirme kaydı (</a:t>
            </a:r>
            <a:r>
              <a:rPr lang="tr-TR" dirty="0" err="1" smtClean="0"/>
              <a:t>activation</a:t>
            </a:r>
            <a:r>
              <a:rPr lang="tr-TR" dirty="0" smtClean="0"/>
              <a:t> </a:t>
            </a:r>
            <a:r>
              <a:rPr lang="tr-TR" dirty="0" err="1" smtClean="0"/>
              <a:t>record</a:t>
            </a:r>
            <a:r>
              <a:rPr lang="tr-TR" dirty="0" smtClean="0"/>
              <a:t>) denir. Bu kaydın sonraki sayfalarda göreceğimiz gibi belli bir formatı olur.</a:t>
            </a:r>
          </a:p>
          <a:p>
            <a:r>
              <a:rPr lang="tr-TR" dirty="0" smtClean="0"/>
              <a:t>Altprogram çağırıldığı zaman belli değerlerle doldurulmuş haline somutlaşan gerçekleşme kaydı denir (</a:t>
            </a:r>
            <a:r>
              <a:rPr lang="tr-TR" dirty="0" err="1" smtClean="0"/>
              <a:t>instance</a:t>
            </a:r>
            <a:r>
              <a:rPr lang="tr-TR" dirty="0" smtClean="0"/>
              <a:t> of </a:t>
            </a:r>
            <a:r>
              <a:rPr lang="tr-TR" dirty="0" err="1" smtClean="0"/>
              <a:t>activation</a:t>
            </a:r>
            <a:r>
              <a:rPr lang="tr-TR" dirty="0" smtClean="0"/>
              <a:t> </a:t>
            </a:r>
            <a:r>
              <a:rPr lang="tr-TR" dirty="0" err="1" smtClean="0"/>
              <a:t>record</a:t>
            </a:r>
            <a:r>
              <a:rPr lang="tr-TR" dirty="0" smtClean="0"/>
              <a:t>).</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905000" y="1981200"/>
          <a:ext cx="4648200" cy="3982803"/>
        </p:xfrm>
        <a:graphic>
          <a:graphicData uri="http://schemas.openxmlformats.org/drawingml/2006/table">
            <a:tbl>
              <a:tblPr>
                <a:tableStyleId>{5C22544A-7EE6-4342-B048-85BDC9FD1C3A}</a:tableStyleId>
              </a:tblPr>
              <a:tblGrid>
                <a:gridCol w="4648200"/>
              </a:tblGrid>
              <a:tr h="863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F</a:t>
                      </a:r>
                      <a:r>
                        <a:rPr lang="tr-TR" sz="3200" dirty="0" err="1" smtClean="0"/>
                        <a:t>onksiyon</a:t>
                      </a:r>
                      <a:r>
                        <a:rPr lang="tr-TR" sz="3200" dirty="0" smtClean="0"/>
                        <a:t> geri dönüş adresi</a:t>
                      </a:r>
                      <a:endParaRPr lang="en-US" sz="3200" dirty="0" smtClean="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gradFill flip="none" rotWithShape="1">
                      <a:gsLst>
                        <a:gs pos="0">
                          <a:srgbClr val="5E9EFF"/>
                        </a:gs>
                        <a:gs pos="39999">
                          <a:srgbClr val="85C2FF"/>
                        </a:gs>
                        <a:gs pos="70000">
                          <a:srgbClr val="C4D6EB"/>
                        </a:gs>
                        <a:gs pos="100000">
                          <a:srgbClr val="FFEBFA"/>
                        </a:gs>
                      </a:gsLst>
                      <a:lin ang="13500000" scaled="0"/>
                      <a:tileRect/>
                    </a:gradFill>
                  </a:tcPr>
                </a:tc>
              </a:tr>
              <a:tr h="8805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200" dirty="0" smtClean="0"/>
                        <a:t>Yere</a:t>
                      </a:r>
                      <a:r>
                        <a:rPr lang="en-US" sz="3200" dirty="0" smtClean="0"/>
                        <a:t>l </a:t>
                      </a:r>
                      <a:r>
                        <a:rPr lang="tr-TR" sz="3200" dirty="0" smtClean="0"/>
                        <a:t>değişkenler</a:t>
                      </a:r>
                      <a:endParaRPr lang="en-US" sz="3200" dirty="0" smtClean="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gradFill flip="none" rotWithShape="1">
                      <a:gsLst>
                        <a:gs pos="0">
                          <a:srgbClr val="5E9EFF"/>
                        </a:gs>
                        <a:gs pos="39999">
                          <a:srgbClr val="85C2FF"/>
                        </a:gs>
                        <a:gs pos="70000">
                          <a:srgbClr val="C4D6EB"/>
                        </a:gs>
                        <a:gs pos="100000">
                          <a:srgbClr val="FFEBFA"/>
                        </a:gs>
                      </a:gsLst>
                      <a:lin ang="13500000" scaled="0"/>
                      <a:tileRect/>
                    </a:gradFill>
                  </a:tcPr>
                </a:tc>
              </a:tr>
              <a:tr h="8805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err="1" smtClean="0"/>
                        <a:t>Parametr</a:t>
                      </a:r>
                      <a:r>
                        <a:rPr lang="tr-TR" sz="3200" dirty="0" smtClean="0"/>
                        <a:t>eler</a:t>
                      </a:r>
                      <a:endParaRPr lang="en-US" sz="3200" dirty="0" smtClean="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gradFill flip="none" rotWithShape="1">
                      <a:gsLst>
                        <a:gs pos="0">
                          <a:srgbClr val="5E9EFF"/>
                        </a:gs>
                        <a:gs pos="39999">
                          <a:srgbClr val="85C2FF"/>
                        </a:gs>
                        <a:gs pos="70000">
                          <a:srgbClr val="C4D6EB"/>
                        </a:gs>
                        <a:gs pos="100000">
                          <a:srgbClr val="FFEBFA"/>
                        </a:gs>
                      </a:gsLst>
                      <a:lin ang="13500000" scaled="0"/>
                      <a:tileRect/>
                    </a:gradFill>
                  </a:tcPr>
                </a:tc>
              </a:tr>
              <a:tr h="8805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3200" dirty="0" smtClean="0"/>
                        <a:t>Geri dönüş adresi</a:t>
                      </a:r>
                      <a:endParaRPr lang="en-US" sz="3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riblet"/>
                      <a:lightRig rig="flood" dir="t"/>
                    </a:cell3D>
                    <a:gradFill flip="none" rotWithShape="1">
                      <a:gsLst>
                        <a:gs pos="0">
                          <a:srgbClr val="5E9EFF"/>
                        </a:gs>
                        <a:gs pos="39999">
                          <a:srgbClr val="85C2FF"/>
                        </a:gs>
                        <a:gs pos="70000">
                          <a:srgbClr val="C4D6EB"/>
                        </a:gs>
                        <a:gs pos="100000">
                          <a:srgbClr val="FFEBFA"/>
                        </a:gs>
                      </a:gsLst>
                      <a:lin ang="13500000" scaled="0"/>
                      <a:tileRect/>
                    </a:gradFill>
                  </a:tcPr>
                </a:tc>
              </a:tr>
            </a:tbl>
          </a:graphicData>
        </a:graphic>
      </p:graphicFrame>
      <p:sp>
        <p:nvSpPr>
          <p:cNvPr id="6" name="1 Başlık"/>
          <p:cNvSpPr>
            <a:spLocks noGrp="1"/>
          </p:cNvSpPr>
          <p:nvPr>
            <p:ph type="title"/>
          </p:nvPr>
        </p:nvSpPr>
        <p:spPr>
          <a:xfrm>
            <a:off x="612648" y="228600"/>
            <a:ext cx="8153400" cy="990600"/>
          </a:xfrm>
        </p:spPr>
        <p:txBody>
          <a:bodyPr>
            <a:noAutofit/>
          </a:bodyPr>
          <a:lstStyle/>
          <a:p>
            <a:r>
              <a:rPr lang="tr-TR" sz="3200" dirty="0" smtClean="0"/>
              <a:t>"Basit" altprogramların etkinleştirme kaydı</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etkinleştirme kaydı ve  kodu</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6" name="5 İçerik Yer Tutucusu"/>
          <p:cNvSpPr>
            <a:spLocks noGrp="1"/>
          </p:cNvSpPr>
          <p:nvPr>
            <p:ph sz="quarter" idx="1"/>
          </p:nvPr>
        </p:nvSpPr>
        <p:spPr/>
        <p:txBody>
          <a:bodyPr>
            <a:normAutofit/>
          </a:bodyPr>
          <a:lstStyle/>
          <a:p>
            <a:r>
              <a:rPr lang="tr-TR" dirty="0" smtClean="0"/>
              <a:t>Etkinleştirme kaydı verileri statik bellekte statik olarak saklanıyor.</a:t>
            </a:r>
          </a:p>
          <a:p>
            <a:r>
              <a:rPr lang="tr-TR" dirty="0" smtClean="0"/>
              <a:t>Bu nedenle somutlaşmış tek etkinleştirme kaydı olabilir.</a:t>
            </a:r>
          </a:p>
          <a:p>
            <a:r>
              <a:rPr lang="tr-TR" dirty="0" smtClean="0"/>
              <a:t>Bu nedenle kullanım olarak kolay, erişim daha hızlı, ancak özyinelemeyi desteklemez.</a:t>
            </a:r>
          </a:p>
          <a:p>
            <a:r>
              <a:rPr lang="tr-TR" dirty="0" smtClean="0"/>
              <a:t>İlk </a:t>
            </a:r>
            <a:r>
              <a:rPr lang="tr-TR" dirty="0" err="1" smtClean="0"/>
              <a:t>Fortran</a:t>
            </a:r>
            <a:r>
              <a:rPr lang="tr-TR" dirty="0" smtClean="0"/>
              <a:t> derleyicileri bu tip etkinleştirme kaydı tutuyordu.</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7" name="Freeform 29"/>
          <p:cNvSpPr>
            <a:spLocks/>
          </p:cNvSpPr>
          <p:nvPr/>
        </p:nvSpPr>
        <p:spPr bwMode="auto">
          <a:xfrm>
            <a:off x="5029200" y="2703535"/>
            <a:ext cx="571500" cy="3200400"/>
          </a:xfrm>
          <a:custGeom>
            <a:avLst/>
            <a:gdLst/>
            <a:ahLst/>
            <a:cxnLst>
              <a:cxn ang="0">
                <a:pos x="360" y="0"/>
              </a:cxn>
              <a:cxn ang="0">
                <a:pos x="0" y="360"/>
              </a:cxn>
              <a:cxn ang="0">
                <a:pos x="0" y="930"/>
              </a:cxn>
              <a:cxn ang="0">
                <a:pos x="360" y="2016"/>
              </a:cxn>
              <a:cxn ang="0">
                <a:pos x="360" y="0"/>
              </a:cxn>
            </a:cxnLst>
            <a:rect l="0" t="0" r="r" b="b"/>
            <a:pathLst>
              <a:path w="360" h="2016">
                <a:moveTo>
                  <a:pt x="360" y="0"/>
                </a:moveTo>
                <a:lnTo>
                  <a:pt x="0" y="360"/>
                </a:lnTo>
                <a:lnTo>
                  <a:pt x="0" y="930"/>
                </a:lnTo>
                <a:lnTo>
                  <a:pt x="360" y="2016"/>
                </a:lnTo>
                <a:lnTo>
                  <a:pt x="360" y="0"/>
                </a:lnTo>
                <a:close/>
              </a:path>
            </a:pathLst>
          </a:custGeom>
          <a:solidFill>
            <a:srgbClr val="00B050">
              <a:alpha val="50000"/>
            </a:srgbClr>
          </a:solidFill>
          <a:ln w="9525" cap="flat" cmpd="sng">
            <a:solidFill>
              <a:schemeClr val="tx1"/>
            </a:solidFill>
            <a:prstDash val="solid"/>
            <a:round/>
            <a:headEnd type="none" w="med" len="med"/>
            <a:tailEnd type="none" w="med" len="med"/>
          </a:ln>
          <a:effectLst/>
        </p:spPr>
        <p:txBody>
          <a:bodyPr wrap="none" anchor="ctr"/>
          <a:lstStyle/>
          <a:p>
            <a:endParaRPr lang="tr-TR"/>
          </a:p>
        </p:txBody>
      </p:sp>
      <p:grpSp>
        <p:nvGrpSpPr>
          <p:cNvPr id="8" name="Group 30"/>
          <p:cNvGrpSpPr>
            <a:grpSpLocks/>
          </p:cNvGrpSpPr>
          <p:nvPr/>
        </p:nvGrpSpPr>
        <p:grpSpPr bwMode="auto">
          <a:xfrm>
            <a:off x="2160588" y="3275035"/>
            <a:ext cx="2857500" cy="1828800"/>
            <a:chOff x="1361" y="1872"/>
            <a:chExt cx="1800" cy="1152"/>
          </a:xfrm>
        </p:grpSpPr>
        <p:sp>
          <p:nvSpPr>
            <p:cNvPr id="9" name="Text Box 7"/>
            <p:cNvSpPr txBox="1">
              <a:spLocks noChangeArrowheads="1"/>
            </p:cNvSpPr>
            <p:nvPr/>
          </p:nvSpPr>
          <p:spPr bwMode="auto">
            <a:xfrm>
              <a:off x="1361" y="1872"/>
              <a:ext cx="1800" cy="569"/>
            </a:xfrm>
            <a:prstGeom prst="rect">
              <a:avLst/>
            </a:prstGeom>
            <a:solidFill>
              <a:srgbClr val="FFFF99"/>
            </a:solidFill>
            <a:ln w="19050" algn="ctr">
              <a:solidFill>
                <a:srgbClr val="808080"/>
              </a:solidFill>
              <a:miter lim="800000"/>
              <a:headEnd/>
              <a:tailEnd/>
            </a:ln>
            <a:effectLst/>
          </p:spPr>
          <p:txBody>
            <a:bodyPr anchor="ctr"/>
            <a:lstStyle/>
            <a:p>
              <a:pPr algn="ctr"/>
              <a:r>
                <a:rPr lang="tr-TR" altLang="ko-KR" sz="2100" b="1" dirty="0" smtClean="0">
                  <a:solidFill>
                    <a:srgbClr val="FF0000"/>
                  </a:solidFill>
                  <a:effectLst>
                    <a:outerShdw blurRad="38100" dist="38100" dir="2700000" algn="tl">
                      <a:srgbClr val="000000"/>
                    </a:outerShdw>
                  </a:effectLst>
                  <a:ea typeface="굴림" pitchFamily="50" charset="-127"/>
                </a:rPr>
                <a:t>Kod Olmayan Bölüm</a:t>
              </a:r>
              <a:endParaRPr lang="en-US" altLang="ko-KR" sz="2100" b="1" dirty="0">
                <a:solidFill>
                  <a:srgbClr val="FF0000"/>
                </a:solidFill>
                <a:effectLst>
                  <a:outerShdw blurRad="38100" dist="38100" dir="2700000" algn="tl">
                    <a:srgbClr val="000000"/>
                  </a:outerShdw>
                </a:effectLst>
                <a:ea typeface="굴림" pitchFamily="50" charset="-127"/>
              </a:endParaRPr>
            </a:p>
            <a:p>
              <a:pPr algn="ctr"/>
              <a:r>
                <a:rPr lang="en-US" altLang="ko-KR" sz="2100" dirty="0" smtClean="0">
                  <a:solidFill>
                    <a:schemeClr val="bg2"/>
                  </a:solidFill>
                  <a:effectLst>
                    <a:outerShdw blurRad="38100" dist="38100" dir="2700000" algn="tl">
                      <a:srgbClr val="000000"/>
                    </a:outerShdw>
                  </a:effectLst>
                  <a:ea typeface="굴림" pitchFamily="50" charset="-127"/>
                </a:rPr>
                <a:t>(</a:t>
              </a:r>
              <a:r>
                <a:rPr lang="tr-TR" altLang="ko-KR" sz="2100" dirty="0" smtClean="0">
                  <a:solidFill>
                    <a:schemeClr val="bg2"/>
                  </a:solidFill>
                  <a:effectLst>
                    <a:outerShdw blurRad="38100" dist="38100" dir="2700000" algn="tl">
                      <a:srgbClr val="000000"/>
                    </a:outerShdw>
                  </a:effectLst>
                  <a:ea typeface="굴림" pitchFamily="50" charset="-127"/>
                </a:rPr>
                <a:t>Yerel değişkenler</a:t>
              </a:r>
              <a:r>
                <a:rPr lang="en-US" altLang="ko-KR" sz="2100" dirty="0" smtClean="0">
                  <a:solidFill>
                    <a:schemeClr val="bg2"/>
                  </a:solidFill>
                  <a:effectLst>
                    <a:outerShdw blurRad="38100" dist="38100" dir="2700000" algn="tl">
                      <a:srgbClr val="000000"/>
                    </a:outerShdw>
                  </a:effectLst>
                  <a:ea typeface="굴림" pitchFamily="50" charset="-127"/>
                </a:rPr>
                <a:t> </a:t>
              </a:r>
              <a:r>
                <a:rPr lang="tr-TR" altLang="ko-KR" sz="2100" dirty="0" smtClean="0">
                  <a:solidFill>
                    <a:schemeClr val="bg2"/>
                  </a:solidFill>
                  <a:effectLst>
                    <a:outerShdw blurRad="38100" dist="38100" dir="2700000" algn="tl">
                      <a:srgbClr val="000000"/>
                    </a:outerShdw>
                  </a:effectLst>
                  <a:ea typeface="굴림" pitchFamily="50" charset="-127"/>
                </a:rPr>
                <a:t>ve</a:t>
              </a:r>
              <a:r>
                <a:rPr lang="en-US" altLang="ko-KR" sz="2100" dirty="0" smtClean="0">
                  <a:solidFill>
                    <a:schemeClr val="bg2"/>
                  </a:solidFill>
                  <a:effectLst>
                    <a:outerShdw blurRad="38100" dist="38100" dir="2700000" algn="tl">
                      <a:srgbClr val="000000"/>
                    </a:outerShdw>
                  </a:effectLst>
                  <a:ea typeface="굴림" pitchFamily="50" charset="-127"/>
                </a:rPr>
                <a:t> </a:t>
              </a:r>
              <a:r>
                <a:rPr lang="tr-TR" altLang="ko-KR" sz="2100" dirty="0" smtClean="0">
                  <a:solidFill>
                    <a:schemeClr val="bg2"/>
                  </a:solidFill>
                  <a:effectLst>
                    <a:outerShdw blurRad="38100" dist="38100" dir="2700000" algn="tl">
                      <a:srgbClr val="000000"/>
                    </a:outerShdw>
                  </a:effectLst>
                  <a:ea typeface="굴림" pitchFamily="50" charset="-127"/>
                </a:rPr>
                <a:t>veri</a:t>
              </a:r>
              <a:r>
                <a:rPr lang="en-US" altLang="ko-KR" sz="2100" dirty="0" smtClean="0">
                  <a:solidFill>
                    <a:schemeClr val="bg2"/>
                  </a:solidFill>
                  <a:effectLst>
                    <a:outerShdw blurRad="38100" dist="38100" dir="2700000" algn="tl">
                      <a:srgbClr val="000000"/>
                    </a:outerShdw>
                  </a:effectLst>
                  <a:ea typeface="굴림" pitchFamily="50" charset="-127"/>
                </a:rPr>
                <a:t>)</a:t>
              </a:r>
              <a:endParaRPr lang="en-US" sz="2100" dirty="0">
                <a:solidFill>
                  <a:schemeClr val="bg2"/>
                </a:solidFill>
                <a:effectLst>
                  <a:outerShdw blurRad="38100" dist="38100" dir="2700000" algn="tl">
                    <a:srgbClr val="000000"/>
                  </a:outerShdw>
                </a:effectLst>
              </a:endParaRPr>
            </a:p>
          </p:txBody>
        </p:sp>
        <p:sp>
          <p:nvSpPr>
            <p:cNvPr id="10" name="Text Box 8"/>
            <p:cNvSpPr txBox="1">
              <a:spLocks noChangeArrowheads="1"/>
            </p:cNvSpPr>
            <p:nvPr/>
          </p:nvSpPr>
          <p:spPr bwMode="auto">
            <a:xfrm>
              <a:off x="1361" y="2441"/>
              <a:ext cx="1800" cy="583"/>
            </a:xfrm>
            <a:prstGeom prst="rect">
              <a:avLst/>
            </a:prstGeom>
            <a:solidFill>
              <a:srgbClr val="CCCCFF"/>
            </a:solidFill>
            <a:ln w="19050" algn="ctr">
              <a:solidFill>
                <a:srgbClr val="808080"/>
              </a:solidFill>
              <a:miter lim="800000"/>
              <a:headEnd/>
              <a:tailEnd/>
            </a:ln>
            <a:effectLst/>
          </p:spPr>
          <p:txBody>
            <a:bodyPr anchor="ctr"/>
            <a:lstStyle/>
            <a:p>
              <a:pPr algn="ctr"/>
              <a:r>
                <a:rPr lang="tr-TR" altLang="ko-KR" sz="2100" b="1" dirty="0" smtClean="0">
                  <a:solidFill>
                    <a:srgbClr val="FF0000"/>
                  </a:solidFill>
                  <a:effectLst>
                    <a:outerShdw blurRad="38100" dist="38100" dir="2700000" algn="tl">
                      <a:srgbClr val="000000"/>
                    </a:outerShdw>
                  </a:effectLst>
                  <a:ea typeface="굴림" pitchFamily="50" charset="-127"/>
                </a:rPr>
                <a:t>Kod Bölümü</a:t>
              </a:r>
              <a:endParaRPr lang="en-US" altLang="ko-KR" sz="2100" b="1" dirty="0">
                <a:solidFill>
                  <a:srgbClr val="FF0000"/>
                </a:solidFill>
                <a:effectLst>
                  <a:outerShdw blurRad="38100" dist="38100" dir="2700000" algn="tl">
                    <a:srgbClr val="000000"/>
                  </a:outerShdw>
                </a:effectLst>
                <a:ea typeface="굴림" pitchFamily="50" charset="-127"/>
              </a:endParaRPr>
            </a:p>
            <a:p>
              <a:pPr algn="ctr"/>
              <a:r>
                <a:rPr lang="en-US" altLang="ko-KR" sz="2100" dirty="0" smtClean="0">
                  <a:solidFill>
                    <a:schemeClr val="bg2"/>
                  </a:solidFill>
                  <a:effectLst>
                    <a:outerShdw blurRad="38100" dist="38100" dir="2700000" algn="tl">
                      <a:srgbClr val="000000"/>
                    </a:outerShdw>
                  </a:effectLst>
                  <a:ea typeface="굴림" pitchFamily="50" charset="-127"/>
                </a:rPr>
                <a:t>(</a:t>
              </a:r>
              <a:r>
                <a:rPr lang="tr-TR" altLang="ko-KR" sz="2100" dirty="0" smtClean="0">
                  <a:solidFill>
                    <a:schemeClr val="bg2"/>
                  </a:solidFill>
                  <a:effectLst>
                    <a:outerShdw blurRad="38100" dist="38100" dir="2700000" algn="tl">
                      <a:srgbClr val="000000"/>
                    </a:outerShdw>
                  </a:effectLst>
                  <a:ea typeface="굴림" pitchFamily="50" charset="-127"/>
                </a:rPr>
                <a:t>Yürütme kodu</a:t>
              </a:r>
              <a:r>
                <a:rPr lang="en-US" altLang="ko-KR" sz="2100" dirty="0" smtClean="0">
                  <a:solidFill>
                    <a:schemeClr val="bg2"/>
                  </a:solidFill>
                  <a:effectLst>
                    <a:outerShdw blurRad="38100" dist="38100" dir="2700000" algn="tl">
                      <a:srgbClr val="000000"/>
                    </a:outerShdw>
                  </a:effectLst>
                  <a:ea typeface="굴림" pitchFamily="50" charset="-127"/>
                </a:rPr>
                <a:t>)</a:t>
              </a:r>
              <a:endParaRPr lang="en-US" altLang="ko-KR" sz="2100" dirty="0">
                <a:solidFill>
                  <a:schemeClr val="bg2"/>
                </a:solidFill>
                <a:effectLst>
                  <a:outerShdw blurRad="38100" dist="38100" dir="2700000" algn="tl">
                    <a:srgbClr val="000000"/>
                  </a:outerShdw>
                </a:effectLst>
                <a:ea typeface="굴림" pitchFamily="50" charset="-127"/>
              </a:endParaRPr>
            </a:p>
          </p:txBody>
        </p:sp>
      </p:grpSp>
      <p:grpSp>
        <p:nvGrpSpPr>
          <p:cNvPr id="11" name="Group 31"/>
          <p:cNvGrpSpPr>
            <a:grpSpLocks/>
          </p:cNvGrpSpPr>
          <p:nvPr/>
        </p:nvGrpSpPr>
        <p:grpSpPr bwMode="auto">
          <a:xfrm>
            <a:off x="5589588" y="2132035"/>
            <a:ext cx="2868612" cy="3760788"/>
            <a:chOff x="3521" y="1152"/>
            <a:chExt cx="1807" cy="2369"/>
          </a:xfrm>
        </p:grpSpPr>
        <p:sp>
          <p:nvSpPr>
            <p:cNvPr id="12" name="Text Box 12"/>
            <p:cNvSpPr txBox="1">
              <a:spLocks noChangeArrowheads="1"/>
            </p:cNvSpPr>
            <p:nvPr/>
          </p:nvSpPr>
          <p:spPr bwMode="auto">
            <a:xfrm>
              <a:off x="3528" y="1152"/>
              <a:ext cx="1800" cy="291"/>
            </a:xfrm>
            <a:prstGeom prst="rect">
              <a:avLst/>
            </a:prstGeom>
            <a:noFill/>
            <a:ln w="9525" algn="ctr">
              <a:noFill/>
              <a:miter lim="800000"/>
              <a:headEnd/>
              <a:tailEnd/>
            </a:ln>
            <a:effectLst/>
          </p:spPr>
          <p:txBody>
            <a:bodyPr>
              <a:spAutoFit/>
            </a:bodyPr>
            <a:lstStyle/>
            <a:p>
              <a:pPr algn="ctr">
                <a:spcBef>
                  <a:spcPct val="50000"/>
                </a:spcBef>
              </a:pPr>
              <a:r>
                <a:rPr lang="en-US" altLang="ko-KR" sz="2400" b="1" i="1" dirty="0" smtClean="0">
                  <a:solidFill>
                    <a:srgbClr val="FFFF00"/>
                  </a:solidFill>
                  <a:effectLst>
                    <a:outerShdw blurRad="38100" dist="38100" dir="2700000" algn="tl">
                      <a:srgbClr val="000000"/>
                    </a:outerShdw>
                  </a:effectLst>
                  <a:ea typeface="굴림" pitchFamily="50" charset="-127"/>
                </a:rPr>
                <a:t>A</a:t>
              </a:r>
              <a:r>
                <a:rPr lang="tr-TR" altLang="ko-KR" sz="2400" b="1" i="1" dirty="0" smtClean="0">
                  <a:solidFill>
                    <a:srgbClr val="FFFF00"/>
                  </a:solidFill>
                  <a:effectLst>
                    <a:outerShdw blurRad="38100" dist="38100" dir="2700000" algn="tl">
                      <a:srgbClr val="000000"/>
                    </a:outerShdw>
                  </a:effectLst>
                  <a:ea typeface="굴림" pitchFamily="50" charset="-127"/>
                </a:rPr>
                <a:t>k</a:t>
              </a:r>
              <a:r>
                <a:rPr lang="en-US" altLang="ko-KR" sz="2400" b="1" i="1" dirty="0" err="1" smtClean="0">
                  <a:solidFill>
                    <a:srgbClr val="FFFF00"/>
                  </a:solidFill>
                  <a:effectLst>
                    <a:outerShdw blurRad="38100" dist="38100" dir="2700000" algn="tl">
                      <a:srgbClr val="000000"/>
                    </a:outerShdw>
                  </a:effectLst>
                  <a:ea typeface="굴림" pitchFamily="50" charset="-127"/>
                </a:rPr>
                <a:t>tiva</a:t>
              </a:r>
              <a:r>
                <a:rPr lang="tr-TR" altLang="ko-KR" sz="2400" b="1" i="1" dirty="0" err="1" smtClean="0">
                  <a:solidFill>
                    <a:srgbClr val="FFFF00"/>
                  </a:solidFill>
                  <a:effectLst>
                    <a:outerShdw blurRad="38100" dist="38100" dir="2700000" algn="tl">
                      <a:srgbClr val="000000"/>
                    </a:outerShdw>
                  </a:effectLst>
                  <a:ea typeface="굴림" pitchFamily="50" charset="-127"/>
                </a:rPr>
                <a:t>sy</a:t>
              </a:r>
              <a:r>
                <a:rPr lang="en-US" altLang="ko-KR" sz="2400" b="1" i="1" dirty="0" smtClean="0">
                  <a:solidFill>
                    <a:srgbClr val="FFFF00"/>
                  </a:solidFill>
                  <a:effectLst>
                    <a:outerShdw blurRad="38100" dist="38100" dir="2700000" algn="tl">
                      <a:srgbClr val="000000"/>
                    </a:outerShdw>
                  </a:effectLst>
                  <a:ea typeface="굴림" pitchFamily="50" charset="-127"/>
                </a:rPr>
                <a:t>on </a:t>
              </a:r>
              <a:r>
                <a:rPr lang="tr-TR" altLang="ko-KR" sz="2400" b="1" i="1" dirty="0" smtClean="0">
                  <a:solidFill>
                    <a:srgbClr val="FFFF00"/>
                  </a:solidFill>
                  <a:effectLst>
                    <a:outerShdw blurRad="38100" dist="38100" dir="2700000" algn="tl">
                      <a:srgbClr val="000000"/>
                    </a:outerShdw>
                  </a:effectLst>
                  <a:ea typeface="굴림" pitchFamily="50" charset="-127"/>
                </a:rPr>
                <a:t>Kaydı</a:t>
              </a:r>
              <a:endParaRPr lang="en-US" sz="2400" b="1" i="1" dirty="0">
                <a:solidFill>
                  <a:srgbClr val="FFFF00"/>
                </a:solidFill>
                <a:effectLst>
                  <a:outerShdw blurRad="38100" dist="38100" dir="2700000" algn="tl">
                    <a:srgbClr val="000000"/>
                  </a:outerShdw>
                </a:effectLst>
              </a:endParaRPr>
            </a:p>
          </p:txBody>
        </p:sp>
        <p:sp>
          <p:nvSpPr>
            <p:cNvPr id="13" name="Text Box 14"/>
            <p:cNvSpPr txBox="1">
              <a:spLocks noChangeArrowheads="1"/>
            </p:cNvSpPr>
            <p:nvPr/>
          </p:nvSpPr>
          <p:spPr bwMode="auto">
            <a:xfrm>
              <a:off x="3521" y="1512"/>
              <a:ext cx="1800" cy="713"/>
            </a:xfrm>
            <a:prstGeom prst="rect">
              <a:avLst/>
            </a:prstGeom>
            <a:solidFill>
              <a:srgbClr val="FFFF99"/>
            </a:solidFill>
            <a:ln w="19050" algn="ctr">
              <a:solidFill>
                <a:srgbClr val="808080"/>
              </a:solidFill>
              <a:miter lim="800000"/>
              <a:headEnd/>
              <a:tailEnd/>
            </a:ln>
            <a:effectLst/>
          </p:spPr>
          <p:txBody>
            <a:bodyPr anchor="ctr"/>
            <a:lstStyle/>
            <a:p>
              <a:pPr algn="ctr"/>
              <a:r>
                <a:rPr lang="tr-TR" altLang="ko-KR" sz="2400" b="1" dirty="0" smtClean="0">
                  <a:solidFill>
                    <a:srgbClr val="FF0000"/>
                  </a:solidFill>
                  <a:effectLst>
                    <a:outerShdw blurRad="38100" dist="38100" dir="2700000" algn="tl">
                      <a:srgbClr val="000000"/>
                    </a:outerShdw>
                  </a:effectLst>
                  <a:ea typeface="굴림" pitchFamily="50" charset="-127"/>
                </a:rPr>
                <a:t>Yerel Değişkenler</a:t>
              </a:r>
              <a:endParaRPr lang="en-US" altLang="ko-KR" sz="2400" b="1" dirty="0">
                <a:solidFill>
                  <a:srgbClr val="FF0000"/>
                </a:solidFill>
                <a:effectLst>
                  <a:outerShdw blurRad="38100" dist="38100" dir="2700000" algn="tl">
                    <a:srgbClr val="000000"/>
                  </a:outerShdw>
                </a:effectLst>
                <a:ea typeface="굴림" pitchFamily="50" charset="-127"/>
              </a:endParaRPr>
            </a:p>
            <a:p>
              <a:pPr algn="ctr"/>
              <a:r>
                <a:rPr lang="en-US" altLang="ko-KR" sz="2400" b="1" dirty="0">
                  <a:solidFill>
                    <a:schemeClr val="bg2"/>
                  </a:solidFill>
                  <a:effectLst>
                    <a:outerShdw blurRad="38100" dist="38100" dir="2700000" algn="tl">
                      <a:srgbClr val="000000"/>
                    </a:outerShdw>
                  </a:effectLst>
                  <a:ea typeface="굴림" pitchFamily="50" charset="-127"/>
                </a:rPr>
                <a:t>(list, sum)</a:t>
              </a:r>
              <a:endParaRPr lang="en-US" altLang="ko-KR" sz="2400" dirty="0">
                <a:solidFill>
                  <a:schemeClr val="bg2"/>
                </a:solidFill>
                <a:effectLst>
                  <a:outerShdw blurRad="38100" dist="38100" dir="2700000" algn="tl">
                    <a:srgbClr val="000000"/>
                  </a:outerShdw>
                </a:effectLst>
                <a:ea typeface="굴림" pitchFamily="50" charset="-127"/>
              </a:endParaRPr>
            </a:p>
          </p:txBody>
        </p:sp>
        <p:sp>
          <p:nvSpPr>
            <p:cNvPr id="14" name="Text Box 15"/>
            <p:cNvSpPr txBox="1">
              <a:spLocks noChangeArrowheads="1"/>
            </p:cNvSpPr>
            <p:nvPr/>
          </p:nvSpPr>
          <p:spPr bwMode="auto">
            <a:xfrm>
              <a:off x="3521" y="2225"/>
              <a:ext cx="1800" cy="576"/>
            </a:xfrm>
            <a:prstGeom prst="rect">
              <a:avLst/>
            </a:prstGeom>
            <a:solidFill>
              <a:srgbClr val="FFFF99"/>
            </a:solidFill>
            <a:ln w="19050" algn="ctr">
              <a:solidFill>
                <a:srgbClr val="808080"/>
              </a:solidFill>
              <a:miter lim="800000"/>
              <a:headEnd/>
              <a:tailEnd/>
            </a:ln>
            <a:effectLst/>
          </p:spPr>
          <p:txBody>
            <a:bodyPr anchor="ctr"/>
            <a:lstStyle/>
            <a:p>
              <a:pPr algn="ctr"/>
              <a:r>
                <a:rPr lang="en-US" altLang="ko-KR" sz="2400" b="1" dirty="0" err="1" smtClean="0">
                  <a:solidFill>
                    <a:srgbClr val="FF0000"/>
                  </a:solidFill>
                  <a:effectLst>
                    <a:outerShdw blurRad="38100" dist="38100" dir="2700000" algn="tl">
                      <a:srgbClr val="000000"/>
                    </a:outerShdw>
                  </a:effectLst>
                  <a:ea typeface="굴림" pitchFamily="50" charset="-127"/>
                </a:rPr>
                <a:t>Parametr</a:t>
              </a:r>
              <a:r>
                <a:rPr lang="tr-TR" altLang="ko-KR" sz="2400" b="1" dirty="0" smtClean="0">
                  <a:solidFill>
                    <a:srgbClr val="FF0000"/>
                  </a:solidFill>
                  <a:effectLst>
                    <a:outerShdw blurRad="38100" dist="38100" dir="2700000" algn="tl">
                      <a:srgbClr val="000000"/>
                    </a:outerShdw>
                  </a:effectLst>
                  <a:ea typeface="굴림" pitchFamily="50" charset="-127"/>
                </a:rPr>
                <a:t>eler</a:t>
              </a:r>
              <a:endParaRPr lang="en-US" altLang="ko-KR" sz="2400" b="1" dirty="0">
                <a:solidFill>
                  <a:srgbClr val="FF0000"/>
                </a:solidFill>
                <a:effectLst>
                  <a:outerShdw blurRad="38100" dist="38100" dir="2700000" algn="tl">
                    <a:srgbClr val="000000"/>
                  </a:outerShdw>
                </a:effectLst>
                <a:ea typeface="굴림" pitchFamily="50" charset="-127"/>
              </a:endParaRPr>
            </a:p>
            <a:p>
              <a:pPr algn="ctr"/>
              <a:r>
                <a:rPr lang="en-US" altLang="ko-KR" sz="2400" b="1" dirty="0">
                  <a:solidFill>
                    <a:schemeClr val="bg2"/>
                  </a:solidFill>
                  <a:effectLst>
                    <a:outerShdw blurRad="38100" dist="38100" dir="2700000" algn="tl">
                      <a:srgbClr val="000000"/>
                    </a:outerShdw>
                  </a:effectLst>
                  <a:ea typeface="굴림" pitchFamily="50" charset="-127"/>
                </a:rPr>
                <a:t>(total, part)</a:t>
              </a:r>
              <a:endParaRPr lang="en-US" altLang="ko-KR" sz="2400" dirty="0">
                <a:solidFill>
                  <a:schemeClr val="bg2"/>
                </a:solidFill>
                <a:effectLst>
                  <a:outerShdw blurRad="38100" dist="38100" dir="2700000" algn="tl">
                    <a:srgbClr val="000000"/>
                  </a:outerShdw>
                </a:effectLst>
                <a:ea typeface="굴림" pitchFamily="50" charset="-127"/>
              </a:endParaRPr>
            </a:p>
          </p:txBody>
        </p:sp>
        <p:sp>
          <p:nvSpPr>
            <p:cNvPr id="15" name="Text Box 16"/>
            <p:cNvSpPr txBox="1">
              <a:spLocks noChangeArrowheads="1"/>
            </p:cNvSpPr>
            <p:nvPr/>
          </p:nvSpPr>
          <p:spPr bwMode="auto">
            <a:xfrm>
              <a:off x="3521" y="2801"/>
              <a:ext cx="1800" cy="360"/>
            </a:xfrm>
            <a:prstGeom prst="rect">
              <a:avLst/>
            </a:prstGeom>
            <a:solidFill>
              <a:srgbClr val="FFFF99"/>
            </a:solidFill>
            <a:ln w="19050" algn="ctr">
              <a:solidFill>
                <a:srgbClr val="808080"/>
              </a:solidFill>
              <a:miter lim="800000"/>
              <a:headEnd/>
              <a:tailEnd/>
            </a:ln>
            <a:effectLst/>
          </p:spPr>
          <p:txBody>
            <a:bodyPr anchor="ctr"/>
            <a:lstStyle/>
            <a:p>
              <a:pPr algn="ctr"/>
              <a:r>
                <a:rPr lang="en-US" altLang="ko-KR" sz="2400" b="1" dirty="0" smtClean="0">
                  <a:solidFill>
                    <a:srgbClr val="FF0000"/>
                  </a:solidFill>
                  <a:effectLst>
                    <a:outerShdw blurRad="38100" dist="38100" dir="2700000" algn="tl">
                      <a:srgbClr val="000000"/>
                    </a:outerShdw>
                  </a:effectLst>
                  <a:ea typeface="굴림" pitchFamily="50" charset="-127"/>
                </a:rPr>
                <a:t>D</a:t>
              </a:r>
              <a:r>
                <a:rPr lang="tr-TR" altLang="ko-KR" sz="2400" b="1" dirty="0" smtClean="0">
                  <a:solidFill>
                    <a:srgbClr val="FF0000"/>
                  </a:solidFill>
                  <a:effectLst>
                    <a:outerShdw blurRad="38100" dist="38100" dir="2700000" algn="tl">
                      <a:srgbClr val="000000"/>
                    </a:outerShdw>
                  </a:effectLst>
                  <a:ea typeface="굴림" pitchFamily="50" charset="-127"/>
                </a:rPr>
                <a:t>i</a:t>
              </a:r>
              <a:r>
                <a:rPr lang="en-US" altLang="ko-KR" sz="2400" b="1" dirty="0" err="1" smtClean="0">
                  <a:solidFill>
                    <a:srgbClr val="FF0000"/>
                  </a:solidFill>
                  <a:effectLst>
                    <a:outerShdw blurRad="38100" dist="38100" dir="2700000" algn="tl">
                      <a:srgbClr val="000000"/>
                    </a:outerShdw>
                  </a:effectLst>
                  <a:ea typeface="굴림" pitchFamily="50" charset="-127"/>
                </a:rPr>
                <a:t>nami</a:t>
              </a:r>
              <a:r>
                <a:rPr lang="tr-TR" altLang="ko-KR" sz="2400" b="1" dirty="0" smtClean="0">
                  <a:solidFill>
                    <a:srgbClr val="FF0000"/>
                  </a:solidFill>
                  <a:effectLst>
                    <a:outerShdw blurRad="38100" dist="38100" dir="2700000" algn="tl">
                      <a:srgbClr val="000000"/>
                    </a:outerShdw>
                  </a:effectLst>
                  <a:ea typeface="굴림" pitchFamily="50" charset="-127"/>
                </a:rPr>
                <a:t>k</a:t>
              </a:r>
              <a:r>
                <a:rPr lang="en-US" altLang="ko-KR" sz="2400" b="1" dirty="0" smtClean="0">
                  <a:solidFill>
                    <a:srgbClr val="FF0000"/>
                  </a:solidFill>
                  <a:effectLst>
                    <a:outerShdw blurRad="38100" dist="38100" dir="2700000" algn="tl">
                      <a:srgbClr val="000000"/>
                    </a:outerShdw>
                  </a:effectLst>
                  <a:ea typeface="굴림" pitchFamily="50" charset="-127"/>
                </a:rPr>
                <a:t> Link</a:t>
              </a:r>
              <a:r>
                <a:rPr lang="tr-TR" altLang="ko-KR" sz="2400" b="1" dirty="0" err="1" smtClean="0">
                  <a:solidFill>
                    <a:srgbClr val="FF0000"/>
                  </a:solidFill>
                  <a:effectLst>
                    <a:outerShdw blurRad="38100" dist="38100" dir="2700000" algn="tl">
                      <a:srgbClr val="000000"/>
                    </a:outerShdw>
                  </a:effectLst>
                  <a:ea typeface="굴림" pitchFamily="50" charset="-127"/>
                </a:rPr>
                <a:t>ler</a:t>
              </a:r>
              <a:endParaRPr lang="en-US" altLang="ko-KR" sz="2400" dirty="0">
                <a:solidFill>
                  <a:schemeClr val="bg2"/>
                </a:solidFill>
                <a:effectLst>
                  <a:outerShdw blurRad="38100" dist="38100" dir="2700000" algn="tl">
                    <a:srgbClr val="000000"/>
                  </a:outerShdw>
                </a:effectLst>
                <a:ea typeface="굴림" pitchFamily="50" charset="-127"/>
              </a:endParaRPr>
            </a:p>
          </p:txBody>
        </p:sp>
        <p:sp>
          <p:nvSpPr>
            <p:cNvPr id="16" name="Text Box 18"/>
            <p:cNvSpPr txBox="1">
              <a:spLocks noChangeArrowheads="1"/>
            </p:cNvSpPr>
            <p:nvPr/>
          </p:nvSpPr>
          <p:spPr bwMode="auto">
            <a:xfrm>
              <a:off x="3521" y="3161"/>
              <a:ext cx="1800" cy="360"/>
            </a:xfrm>
            <a:prstGeom prst="rect">
              <a:avLst/>
            </a:prstGeom>
            <a:solidFill>
              <a:srgbClr val="FFFF99"/>
            </a:solidFill>
            <a:ln w="19050" algn="ctr">
              <a:solidFill>
                <a:srgbClr val="808080"/>
              </a:solidFill>
              <a:miter lim="800000"/>
              <a:headEnd/>
              <a:tailEnd/>
            </a:ln>
            <a:effectLst/>
          </p:spPr>
          <p:txBody>
            <a:bodyPr anchor="ctr"/>
            <a:lstStyle/>
            <a:p>
              <a:pPr algn="ctr"/>
              <a:r>
                <a:rPr lang="tr-TR" altLang="ko-KR" sz="2400" b="1" dirty="0" smtClean="0">
                  <a:solidFill>
                    <a:srgbClr val="FF0000"/>
                  </a:solidFill>
                  <a:effectLst>
                    <a:outerShdw blurRad="38100" dist="38100" dir="2700000" algn="tl">
                      <a:srgbClr val="000000"/>
                    </a:outerShdw>
                  </a:effectLst>
                  <a:ea typeface="굴림" pitchFamily="50" charset="-127"/>
                </a:rPr>
                <a:t>Dönüş Adresi</a:t>
              </a:r>
              <a:endParaRPr lang="en-US" altLang="ko-KR" sz="2400" dirty="0">
                <a:solidFill>
                  <a:schemeClr val="bg2"/>
                </a:solidFill>
                <a:effectLst>
                  <a:outerShdw blurRad="38100" dist="38100" dir="2700000" algn="tl">
                    <a:srgbClr val="000000"/>
                  </a:outerShdw>
                </a:effectLst>
                <a:ea typeface="굴림" pitchFamily="50" charset="-127"/>
              </a:endParaRPr>
            </a:p>
          </p:txBody>
        </p:sp>
      </p:grpSp>
      <p:sp>
        <p:nvSpPr>
          <p:cNvPr id="17" name="Rectangle 19"/>
          <p:cNvSpPr>
            <a:spLocks noChangeArrowheads="1"/>
          </p:cNvSpPr>
          <p:nvPr/>
        </p:nvSpPr>
        <p:spPr bwMode="auto">
          <a:xfrm>
            <a:off x="914400" y="1560535"/>
            <a:ext cx="4572000" cy="1793875"/>
          </a:xfrm>
          <a:prstGeom prst="rect">
            <a:avLst/>
          </a:prstGeom>
          <a:noFill/>
          <a:ln w="9525">
            <a:noFill/>
            <a:miter lim="800000"/>
            <a:headEnd/>
            <a:tailEnd/>
          </a:ln>
          <a:effectLst/>
        </p:spPr>
        <p:txBody>
          <a:bodyPr/>
          <a:lstStyle/>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void sub (float total,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part) {</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list[4];</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	float sum;</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	…</a:t>
            </a:r>
          </a:p>
          <a:p>
            <a:pPr marL="342900" indent="-342900" algn="l" eaLnBrk="1" hangingPunct="1">
              <a:lnSpc>
                <a:spcPct val="90000"/>
              </a:lnSpc>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a:t>
            </a:r>
            <a:endParaRPr lang="en-US" altLang="ko-KR" sz="2400" b="1" dirty="0">
              <a:solidFill>
                <a:srgbClr val="66FF33"/>
              </a:solidFill>
              <a:effectLst>
                <a:outerShdw blurRad="38100" dist="38100" dir="2700000" algn="tl">
                  <a:srgbClr val="000000"/>
                </a:outerShdw>
              </a:effectLst>
              <a:ea typeface="굴림" pitchFamily="50" charset="-127"/>
            </a:endParaRPr>
          </a:p>
        </p:txBody>
      </p:sp>
      <p:cxnSp>
        <p:nvCxnSpPr>
          <p:cNvPr id="18" name="AutoShape 20"/>
          <p:cNvCxnSpPr>
            <a:cxnSpLocks noChangeShapeType="1"/>
            <a:endCxn id="19" idx="3"/>
          </p:cNvCxnSpPr>
          <p:nvPr/>
        </p:nvCxnSpPr>
        <p:spPr bwMode="auto">
          <a:xfrm flipH="1">
            <a:off x="8116888" y="5035573"/>
            <a:ext cx="339725" cy="1409700"/>
          </a:xfrm>
          <a:prstGeom prst="bentConnector3">
            <a:avLst>
              <a:gd name="adj1" fmla="val -64486"/>
            </a:avLst>
          </a:prstGeom>
          <a:noFill/>
          <a:ln w="19050">
            <a:solidFill>
              <a:srgbClr val="FF0000"/>
            </a:solidFill>
            <a:miter lim="800000"/>
            <a:headEnd/>
            <a:tailEnd type="triangle" w="lg" len="lg"/>
          </a:ln>
          <a:effectLst/>
        </p:spPr>
      </p:cxnSp>
      <p:sp>
        <p:nvSpPr>
          <p:cNvPr id="19" name="Text Box 23"/>
          <p:cNvSpPr txBox="1">
            <a:spLocks noChangeArrowheads="1"/>
          </p:cNvSpPr>
          <p:nvPr/>
        </p:nvSpPr>
        <p:spPr bwMode="auto">
          <a:xfrm>
            <a:off x="3429000" y="6246835"/>
            <a:ext cx="4687888" cy="396875"/>
          </a:xfrm>
          <a:prstGeom prst="rect">
            <a:avLst/>
          </a:prstGeom>
          <a:noFill/>
          <a:ln w="9525" algn="ctr">
            <a:noFill/>
            <a:miter lim="800000"/>
            <a:headEnd/>
            <a:tailEnd/>
          </a:ln>
          <a:effectLst/>
        </p:spPr>
        <p:txBody>
          <a:bodyPr>
            <a:spAutoFit/>
          </a:bodyPr>
          <a:lstStyle/>
          <a:p>
            <a:pPr algn="r">
              <a:spcBef>
                <a:spcPct val="50000"/>
              </a:spcBef>
            </a:pPr>
            <a:r>
              <a:rPr lang="tr-TR" altLang="ko-KR" sz="2000" b="1" i="1" dirty="0" smtClean="0">
                <a:effectLst>
                  <a:outerShdw blurRad="38100" dist="38100" dir="2700000" algn="tl">
                    <a:srgbClr val="000000"/>
                  </a:outerShdw>
                </a:effectLst>
                <a:ea typeface="굴림" pitchFamily="50" charset="-127"/>
              </a:rPr>
              <a:t>Ak</a:t>
            </a:r>
            <a:r>
              <a:rPr lang="en-US" altLang="ko-KR" sz="2000" b="1" i="1" dirty="0" err="1" smtClean="0">
                <a:effectLst>
                  <a:outerShdw blurRad="38100" dist="38100" dir="2700000" algn="tl">
                    <a:srgbClr val="000000"/>
                  </a:outerShdw>
                </a:effectLst>
                <a:ea typeface="굴림" pitchFamily="50" charset="-127"/>
              </a:rPr>
              <a:t>tiva</a:t>
            </a:r>
            <a:r>
              <a:rPr lang="tr-TR" altLang="ko-KR" sz="2000" b="1" i="1" dirty="0" err="1" smtClean="0">
                <a:effectLst>
                  <a:outerShdw blurRad="38100" dist="38100" dir="2700000" algn="tl">
                    <a:srgbClr val="000000"/>
                  </a:outerShdw>
                </a:effectLst>
                <a:ea typeface="굴림" pitchFamily="50" charset="-127"/>
              </a:rPr>
              <a:t>sy</a:t>
            </a:r>
            <a:r>
              <a:rPr lang="en-US" altLang="ko-KR" sz="2000" b="1" i="1" dirty="0" smtClean="0">
                <a:effectLst>
                  <a:outerShdw blurRad="38100" dist="38100" dir="2700000" algn="tl">
                    <a:srgbClr val="000000"/>
                  </a:outerShdw>
                </a:effectLst>
                <a:ea typeface="굴림" pitchFamily="50" charset="-127"/>
              </a:rPr>
              <a:t>on </a:t>
            </a:r>
            <a:r>
              <a:rPr lang="tr-TR" altLang="ko-KR" sz="2000" b="1" i="1" dirty="0" smtClean="0">
                <a:effectLst>
                  <a:outerShdw blurRad="38100" dist="38100" dir="2700000" algn="tl">
                    <a:srgbClr val="000000"/>
                  </a:outerShdw>
                </a:effectLst>
                <a:ea typeface="굴림" pitchFamily="50" charset="-127"/>
              </a:rPr>
              <a:t>kayıt örneğinin başı</a:t>
            </a:r>
            <a:endParaRPr lang="en-US" sz="2000" b="1" i="1" dirty="0">
              <a:effectLst>
                <a:outerShdw blurRad="38100" dist="38100" dir="2700000" algn="tl">
                  <a:srgbClr val="000000"/>
                </a:outerShdw>
              </a:effectLst>
            </a:endParaRPr>
          </a:p>
        </p:txBody>
      </p:sp>
      <p:sp>
        <p:nvSpPr>
          <p:cNvPr id="20" name="AutoShape 24"/>
          <p:cNvSpPr>
            <a:spLocks/>
          </p:cNvSpPr>
          <p:nvPr/>
        </p:nvSpPr>
        <p:spPr bwMode="auto">
          <a:xfrm>
            <a:off x="1905000" y="3275035"/>
            <a:ext cx="152400" cy="1828800"/>
          </a:xfrm>
          <a:prstGeom prst="leftBrace">
            <a:avLst>
              <a:gd name="adj1" fmla="val 100000"/>
              <a:gd name="adj2" fmla="val 50000"/>
            </a:avLst>
          </a:prstGeom>
          <a:noFill/>
          <a:ln w="19050">
            <a:solidFill>
              <a:srgbClr val="FF0000"/>
            </a:solidFill>
            <a:round/>
            <a:headEnd/>
            <a:tailEnd/>
          </a:ln>
          <a:effectLst/>
        </p:spPr>
        <p:txBody>
          <a:bodyPr wrap="none" anchor="ctr"/>
          <a:lstStyle/>
          <a:p>
            <a:pPr algn="ctr"/>
            <a:endParaRPr lang="tr-TR" sz="2100"/>
          </a:p>
        </p:txBody>
      </p:sp>
      <p:cxnSp>
        <p:nvCxnSpPr>
          <p:cNvPr id="21" name="AutoShape 25"/>
          <p:cNvCxnSpPr>
            <a:cxnSpLocks noChangeShapeType="1"/>
            <a:stCxn id="22" idx="1"/>
            <a:endCxn id="20" idx="1"/>
          </p:cNvCxnSpPr>
          <p:nvPr/>
        </p:nvCxnSpPr>
        <p:spPr bwMode="auto">
          <a:xfrm rot="10800000" flipH="1" flipV="1">
            <a:off x="561975" y="2474935"/>
            <a:ext cx="1333500" cy="1714500"/>
          </a:xfrm>
          <a:prstGeom prst="bentConnector3">
            <a:avLst>
              <a:gd name="adj1" fmla="val -16431"/>
            </a:avLst>
          </a:prstGeom>
          <a:noFill/>
          <a:ln w="19050">
            <a:solidFill>
              <a:srgbClr val="FF0000"/>
            </a:solidFill>
            <a:prstDash val="dash"/>
            <a:miter lim="800000"/>
            <a:headEnd/>
            <a:tailEnd type="triangle" w="lg" len="lg"/>
          </a:ln>
          <a:effectLst/>
        </p:spPr>
      </p:cxnSp>
      <p:sp>
        <p:nvSpPr>
          <p:cNvPr id="22" name="AutoShape 26"/>
          <p:cNvSpPr>
            <a:spLocks/>
          </p:cNvSpPr>
          <p:nvPr/>
        </p:nvSpPr>
        <p:spPr bwMode="auto">
          <a:xfrm>
            <a:off x="571500" y="1674835"/>
            <a:ext cx="152400" cy="1600200"/>
          </a:xfrm>
          <a:prstGeom prst="leftBrace">
            <a:avLst>
              <a:gd name="adj1" fmla="val 87500"/>
              <a:gd name="adj2" fmla="val 50000"/>
            </a:avLst>
          </a:prstGeom>
          <a:noFill/>
          <a:ln w="19050">
            <a:solidFill>
              <a:srgbClr val="FF0000"/>
            </a:solidFill>
            <a:round/>
            <a:headEnd/>
            <a:tailEnd/>
          </a:ln>
          <a:effectLst/>
        </p:spPr>
        <p:txBody>
          <a:bodyPr wrap="none" anchor="ctr"/>
          <a:lstStyle/>
          <a:p>
            <a:endParaRPr lang="tr-TR"/>
          </a:p>
        </p:txBody>
      </p:sp>
      <p:sp>
        <p:nvSpPr>
          <p:cNvPr id="23" name="Text Box 27"/>
          <p:cNvSpPr txBox="1">
            <a:spLocks noChangeArrowheads="1"/>
          </p:cNvSpPr>
          <p:nvPr/>
        </p:nvSpPr>
        <p:spPr bwMode="auto">
          <a:xfrm>
            <a:off x="571501" y="5789635"/>
            <a:ext cx="2500302" cy="400110"/>
          </a:xfrm>
          <a:prstGeom prst="rect">
            <a:avLst/>
          </a:prstGeom>
          <a:noFill/>
          <a:ln w="9525" algn="ctr">
            <a:noFill/>
            <a:miter lim="800000"/>
            <a:headEnd/>
            <a:tailEnd/>
          </a:ln>
          <a:effectLst/>
        </p:spPr>
        <p:txBody>
          <a:bodyPr wrap="square">
            <a:spAutoFit/>
          </a:bodyPr>
          <a:lstStyle/>
          <a:p>
            <a:pPr algn="r">
              <a:spcBef>
                <a:spcPct val="50000"/>
              </a:spcBef>
            </a:pPr>
            <a:r>
              <a:rPr lang="tr-TR" altLang="ko-KR" sz="2000" b="1" i="1" dirty="0" smtClean="0">
                <a:effectLst>
                  <a:outerShdw blurRad="38100" dist="38100" dir="2700000" algn="tl">
                    <a:srgbClr val="000000"/>
                  </a:outerShdw>
                </a:effectLst>
                <a:ea typeface="굴림" pitchFamily="50" charset="-127"/>
              </a:rPr>
              <a:t>Çağıran kodda bir yer</a:t>
            </a:r>
            <a:endParaRPr lang="en-US" sz="2000" b="1" i="1" dirty="0">
              <a:effectLst>
                <a:outerShdw blurRad="38100" dist="38100" dir="2700000" algn="tl">
                  <a:srgbClr val="000000"/>
                </a:outerShdw>
              </a:effectLst>
            </a:endParaRPr>
          </a:p>
        </p:txBody>
      </p:sp>
      <p:cxnSp>
        <p:nvCxnSpPr>
          <p:cNvPr id="24" name="AutoShape 28"/>
          <p:cNvCxnSpPr>
            <a:cxnSpLocks noChangeShapeType="1"/>
            <a:endCxn id="23" idx="3"/>
          </p:cNvCxnSpPr>
          <p:nvPr/>
        </p:nvCxnSpPr>
        <p:spPr bwMode="auto">
          <a:xfrm rot="10800000" flipV="1">
            <a:off x="3071803" y="5607072"/>
            <a:ext cx="2508260" cy="382618"/>
          </a:xfrm>
          <a:prstGeom prst="bentConnector3">
            <a:avLst>
              <a:gd name="adj1" fmla="val 50000"/>
            </a:avLst>
          </a:prstGeom>
          <a:noFill/>
          <a:ln w="19050">
            <a:solidFill>
              <a:srgbClr val="FF0000"/>
            </a:solidFill>
            <a:miter lim="800000"/>
            <a:headEnd/>
            <a:tailEnd type="triangle"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righ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right)">
                                      <p:cBhvr>
                                        <p:cTn id="42" dur="500"/>
                                        <p:tgtEl>
                                          <p:spTgt spid="24"/>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p:bldP spid="20" grpId="0" animBg="1"/>
      <p:bldP spid="22"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304800"/>
          <a:ext cx="2209800" cy="6324600"/>
        </p:xfrm>
        <a:graphic>
          <a:graphicData uri="http://schemas.openxmlformats.org/drawingml/2006/table">
            <a:tbl>
              <a:tblPr>
                <a:tableStyleId>{5C22544A-7EE6-4342-B048-85BDC9FD1C3A}</a:tableStyleId>
              </a:tblPr>
              <a:tblGrid>
                <a:gridCol w="2209800"/>
              </a:tblGrid>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Ortak bellek</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algn="ctr"/>
                      <a:r>
                        <a:rPr lang="tr-TR" sz="1600" dirty="0" smtClean="0"/>
                        <a:t>Yerel değişkenler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Yerel değişkenler</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algn="ctr"/>
                      <a:r>
                        <a:rPr lang="en-US" sz="1600" dirty="0" err="1" smtClean="0"/>
                        <a:t>Parametr</a:t>
                      </a:r>
                      <a:r>
                        <a:rPr lang="tr-TR" sz="1600" dirty="0" smtClean="0"/>
                        <a:t>eler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Geri dönüş adresi</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Yerel değişkenler</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algn="ctr"/>
                      <a:r>
                        <a:rPr lang="en-US" sz="1600" dirty="0" err="1" smtClean="0"/>
                        <a:t>Parametr</a:t>
                      </a:r>
                      <a:r>
                        <a:rPr lang="tr-TR" sz="1600" dirty="0" smtClean="0"/>
                        <a:t>eler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Geri dönüş adresi</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Yerel değişkenler</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algn="ctr"/>
                      <a:r>
                        <a:rPr lang="en-US" sz="1600" dirty="0" err="1" smtClean="0"/>
                        <a:t>Parametr</a:t>
                      </a:r>
                      <a:r>
                        <a:rPr lang="tr-TR" sz="1600" dirty="0" smtClean="0"/>
                        <a:t>eler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smtClean="0"/>
                        <a:t>Geri dönüş adresi</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16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nvGraphicFramePr>
        <p:xfrm>
          <a:off x="7315200" y="285750"/>
          <a:ext cx="1371600" cy="5675630"/>
        </p:xfrm>
        <a:graphic>
          <a:graphicData uri="http://schemas.openxmlformats.org/drawingml/2006/table">
            <a:tbl>
              <a:tblPr>
                <a:tableStyleId>{5C22544A-7EE6-4342-B048-85BDC9FD1C3A}</a:tableStyleId>
              </a:tblPr>
              <a:tblGrid>
                <a:gridCol w="1371600"/>
              </a:tblGrid>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351790">
                <a:tc>
                  <a:txBody>
                    <a:bodyPr/>
                    <a:lstStyle/>
                    <a:p>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44577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30480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790">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696" name="TextBox 12"/>
          <p:cNvSpPr txBox="1">
            <a:spLocks noChangeArrowheads="1"/>
          </p:cNvSpPr>
          <p:nvPr/>
        </p:nvSpPr>
        <p:spPr bwMode="auto">
          <a:xfrm>
            <a:off x="26988" y="2304628"/>
            <a:ext cx="512705" cy="338554"/>
          </a:xfrm>
          <a:prstGeom prst="rect">
            <a:avLst/>
          </a:prstGeom>
          <a:noFill/>
          <a:ln w="19050">
            <a:solidFill>
              <a:srgbClr val="7030A0"/>
            </a:solidFill>
            <a:miter lim="800000"/>
            <a:headEnd/>
            <a:tailEnd/>
          </a:ln>
        </p:spPr>
        <p:txBody>
          <a:bodyPr wrap="none">
            <a:spAutoFit/>
          </a:bodyPr>
          <a:lstStyle/>
          <a:p>
            <a:pPr algn="ctr"/>
            <a:r>
              <a:rPr lang="tr-TR" sz="1600" dirty="0" smtClean="0"/>
              <a:t>Veri</a:t>
            </a:r>
            <a:endParaRPr lang="en-US" sz="1600" dirty="0"/>
          </a:p>
        </p:txBody>
      </p:sp>
      <p:sp>
        <p:nvSpPr>
          <p:cNvPr id="26697" name="TextBox 17"/>
          <p:cNvSpPr txBox="1">
            <a:spLocks noChangeArrowheads="1"/>
          </p:cNvSpPr>
          <p:nvPr/>
        </p:nvSpPr>
        <p:spPr bwMode="auto">
          <a:xfrm>
            <a:off x="762000" y="5029200"/>
            <a:ext cx="628650" cy="338138"/>
          </a:xfrm>
          <a:prstGeom prst="rect">
            <a:avLst/>
          </a:prstGeom>
          <a:noFill/>
          <a:ln w="19050">
            <a:solidFill>
              <a:srgbClr val="7030A0"/>
            </a:solidFill>
            <a:miter lim="800000"/>
            <a:headEnd/>
            <a:tailEnd/>
          </a:ln>
        </p:spPr>
        <p:txBody>
          <a:bodyPr wrap="none">
            <a:spAutoFit/>
          </a:bodyPr>
          <a:lstStyle/>
          <a:p>
            <a:pPr algn="ctr"/>
            <a:r>
              <a:rPr lang="en-US" sz="1600"/>
              <a:t>Main</a:t>
            </a:r>
          </a:p>
        </p:txBody>
      </p:sp>
      <p:sp>
        <p:nvSpPr>
          <p:cNvPr id="26698" name="TextBox 18"/>
          <p:cNvSpPr txBox="1">
            <a:spLocks noChangeArrowheads="1"/>
          </p:cNvSpPr>
          <p:nvPr/>
        </p:nvSpPr>
        <p:spPr bwMode="auto">
          <a:xfrm>
            <a:off x="5264150" y="6215063"/>
            <a:ext cx="2561663" cy="400110"/>
          </a:xfrm>
          <a:prstGeom prst="rect">
            <a:avLst/>
          </a:prstGeom>
          <a:noFill/>
          <a:ln w="19050">
            <a:solidFill>
              <a:srgbClr val="7030A0"/>
            </a:solidFill>
            <a:miter lim="800000"/>
            <a:headEnd/>
            <a:tailEnd/>
          </a:ln>
        </p:spPr>
        <p:txBody>
          <a:bodyPr wrap="none">
            <a:spAutoFit/>
          </a:bodyPr>
          <a:lstStyle/>
          <a:p>
            <a:pPr algn="ctr"/>
            <a:r>
              <a:rPr lang="tr-TR" sz="2000" b="1" dirty="0" smtClean="0">
                <a:solidFill>
                  <a:srgbClr val="FF0000"/>
                </a:solidFill>
              </a:rPr>
              <a:t>Yürütme Zamanı</a:t>
            </a:r>
            <a:r>
              <a:rPr lang="en-US" sz="2000" b="1" dirty="0" smtClean="0">
                <a:solidFill>
                  <a:srgbClr val="FF0000"/>
                </a:solidFill>
              </a:rPr>
              <a:t> </a:t>
            </a:r>
            <a:r>
              <a:rPr lang="en-US" sz="2000" b="1" dirty="0">
                <a:solidFill>
                  <a:srgbClr val="FF0000"/>
                </a:solidFill>
              </a:rPr>
              <a:t>Stack</a:t>
            </a:r>
          </a:p>
        </p:txBody>
      </p:sp>
      <p:sp>
        <p:nvSpPr>
          <p:cNvPr id="26699" name="TextBox 19"/>
          <p:cNvSpPr txBox="1">
            <a:spLocks noChangeArrowheads="1"/>
          </p:cNvSpPr>
          <p:nvPr/>
        </p:nvSpPr>
        <p:spPr bwMode="auto">
          <a:xfrm>
            <a:off x="4495800" y="1143000"/>
            <a:ext cx="2705163" cy="830997"/>
          </a:xfrm>
          <a:prstGeom prst="rect">
            <a:avLst/>
          </a:prstGeom>
          <a:noFill/>
          <a:ln w="19050">
            <a:solidFill>
              <a:srgbClr val="7030A0"/>
            </a:solidFill>
            <a:miter lim="800000"/>
            <a:headEnd/>
            <a:tailEnd/>
          </a:ln>
        </p:spPr>
        <p:txBody>
          <a:bodyPr wrap="none">
            <a:spAutoFit/>
          </a:bodyPr>
          <a:lstStyle/>
          <a:p>
            <a:pPr algn="ctr"/>
            <a:r>
              <a:rPr lang="tr-TR" sz="2400" b="1" dirty="0" smtClean="0">
                <a:solidFill>
                  <a:srgbClr val="1204CC"/>
                </a:solidFill>
              </a:rPr>
              <a:t>Aktivasyon Kayıtları</a:t>
            </a:r>
            <a:endParaRPr lang="en-US" sz="2400" b="1" dirty="0">
              <a:solidFill>
                <a:srgbClr val="1204CC"/>
              </a:solidFill>
            </a:endParaRPr>
          </a:p>
          <a:p>
            <a:pPr algn="ctr"/>
            <a:r>
              <a:rPr lang="en-US" sz="2400" b="1" dirty="0" smtClean="0">
                <a:solidFill>
                  <a:srgbClr val="1204CC"/>
                </a:solidFill>
              </a:rPr>
              <a:t>(</a:t>
            </a:r>
            <a:r>
              <a:rPr lang="tr-TR" sz="2400" b="1" dirty="0" smtClean="0">
                <a:solidFill>
                  <a:srgbClr val="1204CC"/>
                </a:solidFill>
              </a:rPr>
              <a:t>Basit Programlar</a:t>
            </a:r>
            <a:r>
              <a:rPr lang="en-US" sz="2400" b="1" dirty="0" smtClean="0">
                <a:solidFill>
                  <a:srgbClr val="1204CC"/>
                </a:solidFill>
              </a:rPr>
              <a:t>)</a:t>
            </a:r>
            <a:endParaRPr lang="en-US" sz="2400" b="1" dirty="0">
              <a:solidFill>
                <a:srgbClr val="1204CC"/>
              </a:solidFill>
            </a:endParaRPr>
          </a:p>
        </p:txBody>
      </p:sp>
      <p:sp>
        <p:nvSpPr>
          <p:cNvPr id="26700" name="TextBox 20"/>
          <p:cNvSpPr txBox="1">
            <a:spLocks noChangeArrowheads="1"/>
          </p:cNvSpPr>
          <p:nvPr/>
        </p:nvSpPr>
        <p:spPr bwMode="auto">
          <a:xfrm>
            <a:off x="66718" y="5519338"/>
            <a:ext cx="504754" cy="338554"/>
          </a:xfrm>
          <a:prstGeom prst="rect">
            <a:avLst/>
          </a:prstGeom>
          <a:noFill/>
          <a:ln w="19050">
            <a:solidFill>
              <a:srgbClr val="7030A0"/>
            </a:solidFill>
            <a:miter lim="800000"/>
            <a:headEnd/>
            <a:tailEnd/>
          </a:ln>
        </p:spPr>
        <p:txBody>
          <a:bodyPr wrap="none">
            <a:spAutoFit/>
          </a:bodyPr>
          <a:lstStyle/>
          <a:p>
            <a:pPr algn="ctr"/>
            <a:r>
              <a:rPr lang="tr-TR" sz="1600" dirty="0" smtClean="0"/>
              <a:t>Kod</a:t>
            </a:r>
            <a:endParaRPr lang="en-US" sz="1600" dirty="0"/>
          </a:p>
        </p:txBody>
      </p:sp>
      <p:cxnSp>
        <p:nvCxnSpPr>
          <p:cNvPr id="23" name="Straight Arrow Connector 22"/>
          <p:cNvCxnSpPr/>
          <p:nvPr/>
        </p:nvCxnSpPr>
        <p:spPr>
          <a:xfrm>
            <a:off x="3970338" y="4953000"/>
            <a:ext cx="3382962"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Up-Down Arrow 24"/>
          <p:cNvSpPr/>
          <p:nvPr/>
        </p:nvSpPr>
        <p:spPr>
          <a:xfrm>
            <a:off x="7864475" y="6096000"/>
            <a:ext cx="273050" cy="457200"/>
          </a:xfrm>
          <a:prstGeom prst="upDownArrow">
            <a:avLst/>
          </a:prstGeom>
          <a:noFill/>
          <a:ln w="19050">
            <a:solidFill>
              <a:srgbClr val="7030A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26" name="Straight Arrow Connector 25"/>
          <p:cNvCxnSpPr/>
          <p:nvPr/>
        </p:nvCxnSpPr>
        <p:spPr>
          <a:xfrm>
            <a:off x="3951288" y="304800"/>
            <a:ext cx="3382962"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Left Brace 26"/>
          <p:cNvSpPr/>
          <p:nvPr/>
        </p:nvSpPr>
        <p:spPr>
          <a:xfrm>
            <a:off x="1395413" y="720725"/>
            <a:ext cx="274637" cy="4572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8" name="Left Brace 27"/>
          <p:cNvSpPr/>
          <p:nvPr/>
        </p:nvSpPr>
        <p:spPr>
          <a:xfrm>
            <a:off x="1395413" y="1192213"/>
            <a:ext cx="274637" cy="1189037"/>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 name="Left Brace 28"/>
          <p:cNvSpPr/>
          <p:nvPr/>
        </p:nvSpPr>
        <p:spPr>
          <a:xfrm>
            <a:off x="1395413" y="2392363"/>
            <a:ext cx="274637" cy="1281112"/>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0" name="Left Brace 29"/>
          <p:cNvSpPr/>
          <p:nvPr/>
        </p:nvSpPr>
        <p:spPr>
          <a:xfrm>
            <a:off x="1395413" y="3711575"/>
            <a:ext cx="274637" cy="118745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1" name="Left Brace 30"/>
          <p:cNvSpPr/>
          <p:nvPr/>
        </p:nvSpPr>
        <p:spPr>
          <a:xfrm>
            <a:off x="1395413" y="4933950"/>
            <a:ext cx="274637" cy="4572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2" name="Left Brace 31"/>
          <p:cNvSpPr/>
          <p:nvPr/>
        </p:nvSpPr>
        <p:spPr>
          <a:xfrm>
            <a:off x="1395413" y="6264275"/>
            <a:ext cx="274637" cy="36512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3" name="Left Brace 32"/>
          <p:cNvSpPr/>
          <p:nvPr/>
        </p:nvSpPr>
        <p:spPr>
          <a:xfrm>
            <a:off x="1395413" y="5372100"/>
            <a:ext cx="274637" cy="4572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4" name="Left Brace 33"/>
          <p:cNvSpPr/>
          <p:nvPr/>
        </p:nvSpPr>
        <p:spPr>
          <a:xfrm>
            <a:off x="1395413" y="5848350"/>
            <a:ext cx="274637" cy="36512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 name="Left Brace 34"/>
          <p:cNvSpPr/>
          <p:nvPr/>
        </p:nvSpPr>
        <p:spPr>
          <a:xfrm>
            <a:off x="561975" y="304800"/>
            <a:ext cx="365125" cy="449580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Left Brace 35"/>
          <p:cNvSpPr/>
          <p:nvPr/>
        </p:nvSpPr>
        <p:spPr>
          <a:xfrm>
            <a:off x="561975" y="4816475"/>
            <a:ext cx="365125" cy="181292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714" name="TextBox 36"/>
          <p:cNvSpPr txBox="1">
            <a:spLocks noChangeArrowheads="1"/>
          </p:cNvSpPr>
          <p:nvPr/>
        </p:nvSpPr>
        <p:spPr bwMode="auto">
          <a:xfrm>
            <a:off x="762000" y="762000"/>
            <a:ext cx="628650" cy="338138"/>
          </a:xfrm>
          <a:prstGeom prst="rect">
            <a:avLst/>
          </a:prstGeom>
          <a:noFill/>
          <a:ln w="19050">
            <a:solidFill>
              <a:srgbClr val="7030A0"/>
            </a:solidFill>
            <a:miter lim="800000"/>
            <a:headEnd/>
            <a:tailEnd/>
          </a:ln>
        </p:spPr>
        <p:txBody>
          <a:bodyPr wrap="none">
            <a:spAutoFit/>
          </a:bodyPr>
          <a:lstStyle/>
          <a:p>
            <a:pPr algn="ctr"/>
            <a:r>
              <a:rPr lang="en-US" sz="1600"/>
              <a:t>Main</a:t>
            </a:r>
          </a:p>
        </p:txBody>
      </p:sp>
      <p:sp>
        <p:nvSpPr>
          <p:cNvPr id="26715" name="TextBox 36"/>
          <p:cNvSpPr txBox="1">
            <a:spLocks noChangeArrowheads="1"/>
          </p:cNvSpPr>
          <p:nvPr/>
        </p:nvSpPr>
        <p:spPr bwMode="auto">
          <a:xfrm>
            <a:off x="1073150" y="2895600"/>
            <a:ext cx="320675" cy="338138"/>
          </a:xfrm>
          <a:prstGeom prst="rect">
            <a:avLst/>
          </a:prstGeom>
          <a:noFill/>
          <a:ln w="19050">
            <a:solidFill>
              <a:srgbClr val="7030A0"/>
            </a:solidFill>
            <a:miter lim="800000"/>
            <a:headEnd/>
            <a:tailEnd/>
          </a:ln>
        </p:spPr>
        <p:txBody>
          <a:bodyPr wrap="none">
            <a:spAutoFit/>
          </a:bodyPr>
          <a:lstStyle/>
          <a:p>
            <a:r>
              <a:rPr lang="en-US" sz="1600"/>
              <a:t>B</a:t>
            </a:r>
          </a:p>
        </p:txBody>
      </p:sp>
      <p:sp>
        <p:nvSpPr>
          <p:cNvPr id="26716" name="TextBox 37"/>
          <p:cNvSpPr txBox="1">
            <a:spLocks noChangeArrowheads="1"/>
          </p:cNvSpPr>
          <p:nvPr/>
        </p:nvSpPr>
        <p:spPr bwMode="auto">
          <a:xfrm>
            <a:off x="1073150" y="1643063"/>
            <a:ext cx="320675" cy="338137"/>
          </a:xfrm>
          <a:prstGeom prst="rect">
            <a:avLst/>
          </a:prstGeom>
          <a:noFill/>
          <a:ln w="19050">
            <a:solidFill>
              <a:srgbClr val="7030A0"/>
            </a:solidFill>
            <a:miter lim="800000"/>
            <a:headEnd/>
            <a:tailEnd/>
          </a:ln>
        </p:spPr>
        <p:txBody>
          <a:bodyPr wrap="none">
            <a:spAutoFit/>
          </a:bodyPr>
          <a:lstStyle/>
          <a:p>
            <a:r>
              <a:rPr lang="en-US" sz="1600"/>
              <a:t>A</a:t>
            </a:r>
          </a:p>
        </p:txBody>
      </p:sp>
      <p:sp>
        <p:nvSpPr>
          <p:cNvPr id="26717" name="TextBox 38"/>
          <p:cNvSpPr txBox="1">
            <a:spLocks noChangeArrowheads="1"/>
          </p:cNvSpPr>
          <p:nvPr/>
        </p:nvSpPr>
        <p:spPr bwMode="auto">
          <a:xfrm>
            <a:off x="1066800" y="6291263"/>
            <a:ext cx="331788" cy="338137"/>
          </a:xfrm>
          <a:prstGeom prst="rect">
            <a:avLst/>
          </a:prstGeom>
          <a:noFill/>
          <a:ln w="19050">
            <a:solidFill>
              <a:srgbClr val="7030A0"/>
            </a:solidFill>
            <a:miter lim="800000"/>
            <a:headEnd/>
            <a:tailEnd/>
          </a:ln>
        </p:spPr>
        <p:txBody>
          <a:bodyPr wrap="none">
            <a:spAutoFit/>
          </a:bodyPr>
          <a:lstStyle/>
          <a:p>
            <a:r>
              <a:rPr lang="en-US" sz="1600"/>
              <a:t>C</a:t>
            </a:r>
          </a:p>
        </p:txBody>
      </p:sp>
      <p:sp>
        <p:nvSpPr>
          <p:cNvPr id="26718" name="TextBox 39"/>
          <p:cNvSpPr txBox="1">
            <a:spLocks noChangeArrowheads="1"/>
          </p:cNvSpPr>
          <p:nvPr/>
        </p:nvSpPr>
        <p:spPr bwMode="auto">
          <a:xfrm>
            <a:off x="1073150" y="5910263"/>
            <a:ext cx="320675" cy="338137"/>
          </a:xfrm>
          <a:prstGeom prst="rect">
            <a:avLst/>
          </a:prstGeom>
          <a:noFill/>
          <a:ln w="19050">
            <a:solidFill>
              <a:srgbClr val="7030A0"/>
            </a:solidFill>
            <a:miter lim="800000"/>
            <a:headEnd/>
            <a:tailEnd/>
          </a:ln>
        </p:spPr>
        <p:txBody>
          <a:bodyPr wrap="none">
            <a:spAutoFit/>
          </a:bodyPr>
          <a:lstStyle/>
          <a:p>
            <a:r>
              <a:rPr lang="en-US" sz="1600"/>
              <a:t>B</a:t>
            </a:r>
          </a:p>
        </p:txBody>
      </p:sp>
      <p:sp>
        <p:nvSpPr>
          <p:cNvPr id="26719" name="TextBox 40"/>
          <p:cNvSpPr txBox="1">
            <a:spLocks noChangeArrowheads="1"/>
          </p:cNvSpPr>
          <p:nvPr/>
        </p:nvSpPr>
        <p:spPr bwMode="auto">
          <a:xfrm>
            <a:off x="1073150" y="5453063"/>
            <a:ext cx="320675" cy="338137"/>
          </a:xfrm>
          <a:prstGeom prst="rect">
            <a:avLst/>
          </a:prstGeom>
          <a:noFill/>
          <a:ln w="19050">
            <a:solidFill>
              <a:srgbClr val="7030A0"/>
            </a:solidFill>
            <a:miter lim="800000"/>
            <a:headEnd/>
            <a:tailEnd/>
          </a:ln>
        </p:spPr>
        <p:txBody>
          <a:bodyPr wrap="none">
            <a:spAutoFit/>
          </a:bodyPr>
          <a:lstStyle/>
          <a:p>
            <a:r>
              <a:rPr lang="en-US" sz="1600"/>
              <a:t>A</a:t>
            </a:r>
          </a:p>
        </p:txBody>
      </p:sp>
      <p:sp>
        <p:nvSpPr>
          <p:cNvPr id="26720" name="TextBox 43"/>
          <p:cNvSpPr txBox="1">
            <a:spLocks noChangeArrowheads="1"/>
          </p:cNvSpPr>
          <p:nvPr/>
        </p:nvSpPr>
        <p:spPr bwMode="auto">
          <a:xfrm>
            <a:off x="1082675" y="4114800"/>
            <a:ext cx="300038" cy="369888"/>
          </a:xfrm>
          <a:prstGeom prst="rect">
            <a:avLst/>
          </a:prstGeom>
          <a:noFill/>
          <a:ln w="19050">
            <a:solidFill>
              <a:srgbClr val="7030A0"/>
            </a:solidFill>
            <a:miter lim="800000"/>
            <a:headEnd/>
            <a:tailEnd/>
          </a:ln>
        </p:spPr>
        <p:txBody>
          <a:bodyPr wrap="none">
            <a:spAutoFit/>
          </a:bodyPr>
          <a:lstStyle/>
          <a:p>
            <a:r>
              <a:rPr lang="en-US"/>
              <a:t>c</a:t>
            </a:r>
          </a:p>
        </p:txBody>
      </p:sp>
      <p:sp>
        <p:nvSpPr>
          <p:cNvPr id="37" name="3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Altprogramları </a:t>
            </a:r>
            <a:r>
              <a:rPr lang="tr-TR" sz="3200" dirty="0" err="1" smtClean="0"/>
              <a:t>yığıt</a:t>
            </a:r>
            <a:r>
              <a:rPr lang="tr-TR" sz="3200" dirty="0" smtClean="0"/>
              <a:t> dinamik (</a:t>
            </a:r>
            <a:r>
              <a:rPr lang="tr-TR" sz="3200" dirty="0" err="1" smtClean="0"/>
              <a:t>Stack</a:t>
            </a:r>
            <a:r>
              <a:rPr lang="tr-TR" sz="3200" dirty="0" smtClean="0"/>
              <a:t>-</a:t>
            </a:r>
            <a:r>
              <a:rPr lang="tr-TR" sz="3200" dirty="0" err="1" smtClean="0"/>
              <a:t>Dynamic</a:t>
            </a:r>
            <a:r>
              <a:rPr lang="tr-TR" sz="3200" dirty="0" smtClean="0"/>
              <a:t>) yerel değişkenlerle gerçekleştirmek</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
        <p:nvSpPr>
          <p:cNvPr id="6" name="5 İçerik Yer Tutucusu"/>
          <p:cNvSpPr>
            <a:spLocks noGrp="1"/>
          </p:cNvSpPr>
          <p:nvPr>
            <p:ph sz="quarter" idx="1"/>
          </p:nvPr>
        </p:nvSpPr>
        <p:spPr/>
        <p:txBody>
          <a:bodyPr>
            <a:normAutofit fontScale="92500"/>
          </a:bodyPr>
          <a:lstStyle/>
          <a:p>
            <a:r>
              <a:rPr lang="tr-TR" dirty="0" smtClean="0"/>
              <a:t>Daha karmaşık çünkü:</a:t>
            </a:r>
          </a:p>
          <a:p>
            <a:pPr lvl="1"/>
            <a:r>
              <a:rPr lang="tr-TR" dirty="0" smtClean="0"/>
              <a:t>Derleyici altprogram yerel değişkenlerine </a:t>
            </a:r>
            <a:r>
              <a:rPr lang="tr-TR" dirty="0" err="1" smtClean="0"/>
              <a:t>yığıt</a:t>
            </a:r>
            <a:r>
              <a:rPr lang="tr-TR" dirty="0" smtClean="0"/>
              <a:t> bellekte örtülü bellek tahsis </a:t>
            </a:r>
            <a:r>
              <a:rPr lang="da-DK" dirty="0" smtClean="0"/>
              <a:t>ve geri alma işlemleri için kod hazırlamalıdır.</a:t>
            </a:r>
          </a:p>
          <a:p>
            <a:pPr lvl="1"/>
            <a:r>
              <a:rPr lang="tr-TR" dirty="0" smtClean="0"/>
              <a:t>Özyineleme desteklenebildiğinden altprogramın aynı anda birden çok peş peşe çağırılabilmesini destekler, bu da birden çok etkinleştirme kodu somutlaşmasına neden olur.</a:t>
            </a:r>
          </a:p>
          <a:p>
            <a:pPr lvl="1"/>
            <a:r>
              <a:rPr lang="tr-TR" dirty="0" smtClean="0"/>
              <a:t>Bazı dillerde yerel dizilimlerin (</a:t>
            </a:r>
            <a:r>
              <a:rPr lang="tr-TR" dirty="0" err="1" smtClean="0"/>
              <a:t>local</a:t>
            </a:r>
            <a:r>
              <a:rPr lang="tr-TR" dirty="0" smtClean="0"/>
              <a:t> </a:t>
            </a:r>
            <a:r>
              <a:rPr lang="tr-TR" dirty="0" err="1" smtClean="0"/>
              <a:t>arrays</a:t>
            </a:r>
            <a:r>
              <a:rPr lang="tr-TR" dirty="0" smtClean="0"/>
              <a:t>) boyu çağrı sırasında belirlendiğinden, etkinleştirme kodunun içinde yer alan bu tip değişkenler etkinleştirme kodunun boyunun dinamik olmasını gerektirir.</a:t>
            </a: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457200" y="274638"/>
            <a:ext cx="8686800" cy="944562"/>
          </a:xfrm>
          <a:noFill/>
          <a:ln>
            <a:miter lim="800000"/>
            <a:headEnd/>
            <a:tailEnd/>
          </a:ln>
        </p:spPr>
        <p:txBody>
          <a:bodyPr vert="horz" wrap="square" lIns="91440" tIns="45720" rIns="91440" bIns="45720" numCol="1" anchor="t" anchorCtr="0" compatLnSpc="1">
            <a:prstTxWarp prst="textNoShape">
              <a:avLst/>
            </a:prstTxWarp>
            <a:noAutofit/>
          </a:bodyPr>
          <a:lstStyle/>
          <a:p>
            <a:r>
              <a:rPr lang="tr-TR" sz="3200" dirty="0" smtClean="0"/>
              <a:t>Tipik Altprogramları </a:t>
            </a:r>
            <a:r>
              <a:rPr lang="tr-TR" sz="3200" dirty="0" err="1" smtClean="0"/>
              <a:t>yığıt</a:t>
            </a:r>
            <a:r>
              <a:rPr lang="tr-TR" sz="3200" dirty="0" smtClean="0"/>
              <a:t> dinamik yerel değişkenlerle gerçekleştirme etkinleştirme kaydı</a:t>
            </a:r>
            <a:endParaRPr lang="en-US" sz="3200" dirty="0" smtClean="0"/>
          </a:p>
        </p:txBody>
      </p:sp>
      <p:graphicFrame>
        <p:nvGraphicFramePr>
          <p:cNvPr id="4" name="Table 3"/>
          <p:cNvGraphicFramePr>
            <a:graphicFrameLocks noGrp="1"/>
          </p:cNvGraphicFramePr>
          <p:nvPr/>
        </p:nvGraphicFramePr>
        <p:xfrm>
          <a:off x="1055688" y="2320925"/>
          <a:ext cx="3048000" cy="3937000"/>
        </p:xfrm>
        <a:graphic>
          <a:graphicData uri="http://schemas.openxmlformats.org/drawingml/2006/table">
            <a:tbl>
              <a:tblPr>
                <a:effectLst>
                  <a:innerShdw blurRad="114300">
                    <a:prstClr val="black"/>
                  </a:innerShdw>
                </a:effectLst>
                <a:tableStyleId>{5C22544A-7EE6-4342-B048-85BDC9FD1C3A}</a:tableStyleId>
              </a:tblPr>
              <a:tblGrid>
                <a:gridCol w="3048000"/>
              </a:tblGrid>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dirty="0" smtClean="0"/>
                        <a:t>Yerel</a:t>
                      </a:r>
                      <a:r>
                        <a:rPr lang="en-US" sz="2800" dirty="0" smtClean="0"/>
                        <a:t> </a:t>
                      </a:r>
                      <a:r>
                        <a:rPr lang="tr-TR" sz="2800" dirty="0" smtClean="0"/>
                        <a:t>değişkenler</a:t>
                      </a:r>
                      <a:endParaRPr lang="en-US" sz="2800" dirty="0" smtClean="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smtClean="0"/>
                        <a:t>Parametr</a:t>
                      </a:r>
                      <a:r>
                        <a:rPr lang="tr-TR" sz="2800" dirty="0" smtClean="0"/>
                        <a:t>eler</a:t>
                      </a:r>
                      <a:endParaRPr lang="en-US" sz="1800" dirty="0" smtClean="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D</a:t>
                      </a:r>
                      <a:r>
                        <a:rPr lang="tr-TR" sz="2800" dirty="0" smtClean="0"/>
                        <a:t>i</a:t>
                      </a:r>
                      <a:r>
                        <a:rPr lang="en-US" sz="2800" dirty="0" err="1" smtClean="0"/>
                        <a:t>nami</a:t>
                      </a:r>
                      <a:r>
                        <a:rPr lang="tr-TR" sz="2800" dirty="0" smtClean="0"/>
                        <a:t>k</a:t>
                      </a:r>
                      <a:r>
                        <a:rPr lang="en-US" sz="2800" dirty="0" smtClean="0"/>
                        <a:t> link</a:t>
                      </a:r>
                      <a:endParaRPr lang="en-US" sz="1800"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9842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dirty="0" smtClean="0"/>
                        <a:t>Geri dönüş adresi</a:t>
                      </a:r>
                      <a:endParaRPr lang="en-US" sz="2800" dirty="0" smtClean="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bl>
          </a:graphicData>
        </a:graphic>
      </p:graphicFrame>
      <p:graphicFrame>
        <p:nvGraphicFramePr>
          <p:cNvPr id="9" name="Table 8"/>
          <p:cNvGraphicFramePr>
            <a:graphicFrameLocks noGrp="1"/>
          </p:cNvGraphicFramePr>
          <p:nvPr/>
        </p:nvGraphicFramePr>
        <p:xfrm>
          <a:off x="6858000" y="1930400"/>
          <a:ext cx="1371600" cy="4682439"/>
        </p:xfrm>
        <a:graphic>
          <a:graphicData uri="http://schemas.openxmlformats.org/drawingml/2006/table">
            <a:tbl>
              <a:tblPr>
                <a:tableStyleId>{5C22544A-7EE6-4342-B048-85BDC9FD1C3A}</a:tableStyleId>
              </a:tblPr>
              <a:tblGrid>
                <a:gridCol w="1371600"/>
              </a:tblGrid>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42347">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4246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79842">
                <a:tc>
                  <a:txBody>
                    <a:bodyPr/>
                    <a:lstStyle/>
                    <a:p>
                      <a:endParaRPr 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0" name="Up-Down Arrow 9"/>
          <p:cNvSpPr/>
          <p:nvPr/>
        </p:nvSpPr>
        <p:spPr>
          <a:xfrm>
            <a:off x="7407275" y="1471602"/>
            <a:ext cx="273050" cy="457200"/>
          </a:xfrm>
          <a:prstGeom prst="upDown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8726" name="TextBox 18"/>
          <p:cNvSpPr txBox="1">
            <a:spLocks noChangeArrowheads="1"/>
          </p:cNvSpPr>
          <p:nvPr/>
        </p:nvSpPr>
        <p:spPr bwMode="auto">
          <a:xfrm>
            <a:off x="1357290" y="1714488"/>
            <a:ext cx="2540440" cy="400110"/>
          </a:xfrm>
          <a:prstGeom prst="rect">
            <a:avLst/>
          </a:prstGeom>
          <a:noFill/>
          <a:ln w="9525">
            <a:noFill/>
            <a:miter lim="800000"/>
            <a:headEnd/>
            <a:tailEnd/>
          </a:ln>
        </p:spPr>
        <p:txBody>
          <a:bodyPr wrap="none">
            <a:spAutoFit/>
          </a:bodyPr>
          <a:lstStyle/>
          <a:p>
            <a:pPr algn="ctr"/>
            <a:r>
              <a:rPr lang="tr-TR" sz="2000" b="1" dirty="0" smtClean="0">
                <a:solidFill>
                  <a:srgbClr val="FF0000"/>
                </a:solidFill>
              </a:rPr>
              <a:t>Yürütme zamanı</a:t>
            </a:r>
            <a:r>
              <a:rPr lang="en-US" sz="2000" b="1" dirty="0" smtClean="0">
                <a:solidFill>
                  <a:srgbClr val="FF0000"/>
                </a:solidFill>
              </a:rPr>
              <a:t> </a:t>
            </a:r>
            <a:r>
              <a:rPr lang="en-US" sz="2000" b="1" dirty="0">
                <a:solidFill>
                  <a:srgbClr val="FF0000"/>
                </a:solidFill>
              </a:rPr>
              <a:t>Stack</a:t>
            </a:r>
          </a:p>
        </p:txBody>
      </p:sp>
      <p:cxnSp>
        <p:nvCxnSpPr>
          <p:cNvPr id="13" name="Straight Connector 12"/>
          <p:cNvCxnSpPr/>
          <p:nvPr/>
        </p:nvCxnSpPr>
        <p:spPr>
          <a:xfrm rot="16200000" flipH="1">
            <a:off x="4038600" y="2438400"/>
            <a:ext cx="2895600" cy="274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38600" y="6248400"/>
            <a:ext cx="28194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a:off x="1344613" y="4286250"/>
            <a:ext cx="2470150" cy="549275"/>
          </a:xfrm>
          <a:prstGeom prst="arc">
            <a:avLst>
              <a:gd name="adj1" fmla="val 16200000"/>
              <a:gd name="adj2" fmla="val 16154241"/>
            </a:avLst>
          </a:prstGeom>
          <a:ln>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10 Dikdörtgen"/>
          <p:cNvSpPr/>
          <p:nvPr/>
        </p:nvSpPr>
        <p:spPr>
          <a:xfrm>
            <a:off x="5000628" y="2071678"/>
            <a:ext cx="1714512" cy="369332"/>
          </a:xfrm>
          <a:prstGeom prst="rect">
            <a:avLst/>
          </a:prstGeom>
        </p:spPr>
        <p:txBody>
          <a:bodyPr wrap="square">
            <a:spAutoFit/>
          </a:bodyPr>
          <a:lstStyle/>
          <a:p>
            <a:r>
              <a:rPr lang="tr-TR" dirty="0" err="1" smtClean="0"/>
              <a:t>Yığıt</a:t>
            </a:r>
            <a:r>
              <a:rPr lang="tr-TR" dirty="0" smtClean="0"/>
              <a:t> bellek başı</a:t>
            </a:r>
            <a:endParaRPr lang="tr-TR" dirty="0"/>
          </a:p>
        </p:txBody>
      </p:sp>
      <p:sp>
        <p:nvSpPr>
          <p:cNvPr id="14" name="13 Sol Ayraç"/>
          <p:cNvSpPr/>
          <p:nvPr/>
        </p:nvSpPr>
        <p:spPr>
          <a:xfrm>
            <a:off x="785786" y="2357430"/>
            <a:ext cx="285752" cy="385765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7" name="16 Metin kutusu"/>
          <p:cNvSpPr txBox="1"/>
          <p:nvPr/>
        </p:nvSpPr>
        <p:spPr>
          <a:xfrm>
            <a:off x="428596" y="3000372"/>
            <a:ext cx="461665" cy="2286016"/>
          </a:xfrm>
          <a:prstGeom prst="rect">
            <a:avLst/>
          </a:prstGeom>
          <a:noFill/>
        </p:spPr>
        <p:txBody>
          <a:bodyPr vert="vert270" wrap="square" rtlCol="0">
            <a:spAutoFit/>
          </a:bodyPr>
          <a:lstStyle/>
          <a:p>
            <a:r>
              <a:rPr lang="tr-TR" dirty="0" smtClean="0"/>
              <a:t>Aktivasyon kaydı örneği</a:t>
            </a:r>
            <a:endParaRPr lang="tr-TR" dirty="0"/>
          </a:p>
        </p:txBody>
      </p:sp>
      <p:sp>
        <p:nvSpPr>
          <p:cNvPr id="18" name="Line 20"/>
          <p:cNvSpPr>
            <a:spLocks noChangeShapeType="1"/>
          </p:cNvSpPr>
          <p:nvPr/>
        </p:nvSpPr>
        <p:spPr bwMode="auto">
          <a:xfrm flipH="1" flipV="1">
            <a:off x="4143372" y="2357430"/>
            <a:ext cx="914400" cy="0"/>
          </a:xfrm>
          <a:prstGeom prst="line">
            <a:avLst/>
          </a:prstGeom>
          <a:noFill/>
          <a:ln w="19050">
            <a:solidFill>
              <a:schemeClr val="tx1"/>
            </a:solidFill>
            <a:round/>
            <a:headEnd/>
            <a:tailEnd type="triangle" w="med" len="med"/>
          </a:ln>
          <a:effectLst/>
        </p:spPr>
        <p:txBody>
          <a:bodyPr anchor="ctr">
            <a:spAutoFit/>
          </a:bodyPr>
          <a:lstStyle/>
          <a:p>
            <a:endParaRPr lang="tr-TR"/>
          </a:p>
        </p:txBody>
      </p:sp>
      <p:sp>
        <p:nvSpPr>
          <p:cNvPr id="15" name="1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Tipik Altprogramları </a:t>
            </a:r>
            <a:r>
              <a:rPr lang="tr-TR" sz="3200" dirty="0" err="1" smtClean="0"/>
              <a:t>yığıt</a:t>
            </a:r>
            <a:r>
              <a:rPr lang="tr-TR" sz="3200" dirty="0" smtClean="0"/>
              <a:t> dinamik yerel değişkenlerle gerçekleştirme</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
        <p:nvSpPr>
          <p:cNvPr id="7" name="Rectangle 3"/>
          <p:cNvSpPr>
            <a:spLocks noGrp="1" noChangeArrowheads="1"/>
          </p:cNvSpPr>
          <p:nvPr/>
        </p:nvSpPr>
        <p:spPr bwMode="auto">
          <a:xfrm>
            <a:off x="571500" y="1214422"/>
            <a:ext cx="34290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990000"/>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rgbClr val="339966"/>
              </a:buClr>
              <a:buSzPct val="90000"/>
              <a:buFont typeface="Wingdings" pitchFamily="2" charset="2"/>
              <a:buChar char="ð"/>
              <a:defRPr sz="2400">
                <a:solidFill>
                  <a:schemeClr val="tx1"/>
                </a:solidFill>
                <a:latin typeface="+mn-lt"/>
              </a:defRPr>
            </a:lvl2pPr>
            <a:lvl3pPr marL="1143000" indent="-228600" algn="l" rtl="0" fontAlgn="base">
              <a:spcBef>
                <a:spcPct val="20000"/>
              </a:spcBef>
              <a:spcAft>
                <a:spcPct val="0"/>
              </a:spcAft>
              <a:buClr>
                <a:srgbClr val="FF3300"/>
              </a:buClr>
              <a:buFont typeface="Wingdings" pitchFamily="2" charset="2"/>
              <a:buChar char="§"/>
              <a:defRPr sz="2000">
                <a:solidFill>
                  <a:schemeClr val="tx1"/>
                </a:solidFill>
                <a:latin typeface="+mn-lt"/>
              </a:defRPr>
            </a:lvl3pPr>
            <a:lvl4pPr marL="1600200" indent="-228600" algn="l" rtl="0" fontAlgn="base">
              <a:spcBef>
                <a:spcPct val="20000"/>
              </a:spcBef>
              <a:spcAft>
                <a:spcPct val="0"/>
              </a:spcAft>
              <a:buClr>
                <a:schemeClr val="accent2"/>
              </a:buClr>
              <a:buFont typeface="Wingdings" pitchFamily="2" charset="2"/>
              <a:buChar char="Ø"/>
              <a:defRPr>
                <a:solidFill>
                  <a:schemeClr val="tx1"/>
                </a:solidFill>
                <a:latin typeface="+mn-lt"/>
              </a:defRPr>
            </a:lvl4pPr>
            <a:lvl5pPr marL="2057400" indent="-228600" algn="l" rtl="0" fontAlgn="base">
              <a:spcBef>
                <a:spcPct val="20000"/>
              </a:spcBef>
              <a:spcAft>
                <a:spcPct val="0"/>
              </a:spcAft>
              <a:buClr>
                <a:srgbClr val="990099"/>
              </a:buClr>
              <a:buChar char="•"/>
              <a:defRPr sz="1600">
                <a:solidFill>
                  <a:schemeClr val="tx1"/>
                </a:solidFill>
                <a:latin typeface="+mn-lt"/>
              </a:defRPr>
            </a:lvl5pPr>
            <a:lvl6pPr marL="2514600" indent="-228600" algn="l" rtl="0" fontAlgn="base">
              <a:spcBef>
                <a:spcPct val="20000"/>
              </a:spcBef>
              <a:spcAft>
                <a:spcPct val="0"/>
              </a:spcAft>
              <a:buClr>
                <a:srgbClr val="990099"/>
              </a:buClr>
              <a:buChar char="•"/>
              <a:defRPr sz="1600">
                <a:solidFill>
                  <a:schemeClr val="tx1"/>
                </a:solidFill>
                <a:latin typeface="+mn-lt"/>
              </a:defRPr>
            </a:lvl6pPr>
            <a:lvl7pPr marL="2971800" indent="-228600" algn="l" rtl="0" fontAlgn="base">
              <a:spcBef>
                <a:spcPct val="20000"/>
              </a:spcBef>
              <a:spcAft>
                <a:spcPct val="0"/>
              </a:spcAft>
              <a:buClr>
                <a:srgbClr val="990099"/>
              </a:buClr>
              <a:buChar char="•"/>
              <a:defRPr sz="1600">
                <a:solidFill>
                  <a:schemeClr val="tx1"/>
                </a:solidFill>
                <a:latin typeface="+mn-lt"/>
              </a:defRPr>
            </a:lvl7pPr>
            <a:lvl8pPr marL="3429000" indent="-228600" algn="l" rtl="0" fontAlgn="base">
              <a:spcBef>
                <a:spcPct val="20000"/>
              </a:spcBef>
              <a:spcAft>
                <a:spcPct val="0"/>
              </a:spcAft>
              <a:buClr>
                <a:srgbClr val="990099"/>
              </a:buClr>
              <a:buChar char="•"/>
              <a:defRPr sz="1600">
                <a:solidFill>
                  <a:schemeClr val="tx1"/>
                </a:solidFill>
                <a:latin typeface="+mn-lt"/>
              </a:defRPr>
            </a:lvl8pPr>
            <a:lvl9pPr marL="3886200" indent="-228600" algn="l" rtl="0" fontAlgn="base">
              <a:spcBef>
                <a:spcPct val="20000"/>
              </a:spcBef>
              <a:spcAft>
                <a:spcPct val="0"/>
              </a:spcAft>
              <a:buClr>
                <a:srgbClr val="990099"/>
              </a:buClr>
              <a:buChar char="•"/>
              <a:defRPr sz="1600">
                <a:solidFill>
                  <a:schemeClr val="tx1"/>
                </a:solidFill>
                <a:latin typeface="+mn-lt"/>
              </a:defRPr>
            </a:lvl9pPr>
          </a:lstStyle>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r>
              <a:rPr lang="en-US" sz="2000"/>
              <a:t>void sub(float total, int part) {</a:t>
            </a:r>
          </a:p>
          <a:p>
            <a:pPr>
              <a:buFont typeface="Wingdings" pitchFamily="2" charset="2"/>
              <a:buNone/>
            </a:pPr>
            <a:r>
              <a:rPr lang="en-US" sz="2000"/>
              <a:t>	int list[4];</a:t>
            </a:r>
          </a:p>
          <a:p>
            <a:pPr>
              <a:buFont typeface="Wingdings" pitchFamily="2" charset="2"/>
              <a:buNone/>
            </a:pPr>
            <a:r>
              <a:rPr lang="en-US" sz="2000"/>
              <a:t>	float sum;</a:t>
            </a:r>
          </a:p>
          <a:p>
            <a:pPr>
              <a:buFont typeface="Wingdings" pitchFamily="2" charset="2"/>
              <a:buNone/>
            </a:pPr>
            <a:r>
              <a:rPr lang="en-US" sz="2000"/>
              <a:t>	…</a:t>
            </a:r>
          </a:p>
          <a:p>
            <a:pPr>
              <a:buFont typeface="Wingdings" pitchFamily="2" charset="2"/>
              <a:buNone/>
            </a:pPr>
            <a:r>
              <a:rPr lang="en-US" sz="2000"/>
              <a:t>}</a:t>
            </a:r>
          </a:p>
        </p:txBody>
      </p:sp>
      <p:sp>
        <p:nvSpPr>
          <p:cNvPr id="8" name="Rectangle 6"/>
          <p:cNvSpPr>
            <a:spLocks noChangeArrowheads="1"/>
          </p:cNvSpPr>
          <p:nvPr/>
        </p:nvSpPr>
        <p:spPr bwMode="auto">
          <a:xfrm>
            <a:off x="4686300" y="4338622"/>
            <a:ext cx="2895600" cy="2438400"/>
          </a:xfrm>
          <a:prstGeom prst="rect">
            <a:avLst/>
          </a:prstGeom>
          <a:noFill/>
          <a:ln w="19050">
            <a:solidFill>
              <a:srgbClr val="FF3300"/>
            </a:solidFill>
            <a:miter lim="800000"/>
            <a:headEnd/>
            <a:tailEnd/>
          </a:ln>
          <a:effectLst/>
        </p:spPr>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9" name="Line 7"/>
          <p:cNvSpPr>
            <a:spLocks noChangeShapeType="1"/>
          </p:cNvSpPr>
          <p:nvPr/>
        </p:nvSpPr>
        <p:spPr bwMode="auto">
          <a:xfrm>
            <a:off x="4686300" y="4948222"/>
            <a:ext cx="2895600" cy="0"/>
          </a:xfrm>
          <a:prstGeom prst="line">
            <a:avLst/>
          </a:prstGeom>
          <a:noFill/>
          <a:ln w="19050">
            <a:solidFill>
              <a:srgbClr val="FF3300"/>
            </a:solidFill>
            <a:round/>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0" name="Line 8"/>
          <p:cNvSpPr>
            <a:spLocks noChangeShapeType="1"/>
          </p:cNvSpPr>
          <p:nvPr/>
        </p:nvSpPr>
        <p:spPr bwMode="auto">
          <a:xfrm>
            <a:off x="4686300" y="5557822"/>
            <a:ext cx="2895600" cy="0"/>
          </a:xfrm>
          <a:prstGeom prst="line">
            <a:avLst/>
          </a:prstGeom>
          <a:noFill/>
          <a:ln w="19050">
            <a:solidFill>
              <a:srgbClr val="FF3300"/>
            </a:solidFill>
            <a:round/>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1" name="Line 9"/>
          <p:cNvSpPr>
            <a:spLocks noChangeShapeType="1"/>
          </p:cNvSpPr>
          <p:nvPr/>
        </p:nvSpPr>
        <p:spPr bwMode="auto">
          <a:xfrm>
            <a:off x="4686300" y="6167422"/>
            <a:ext cx="2895600" cy="0"/>
          </a:xfrm>
          <a:prstGeom prst="line">
            <a:avLst/>
          </a:prstGeom>
          <a:noFill/>
          <a:ln w="19050">
            <a:solidFill>
              <a:srgbClr val="FF3300"/>
            </a:solidFill>
            <a:round/>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2" name="Text Box 10"/>
          <p:cNvSpPr txBox="1">
            <a:spLocks noChangeArrowheads="1"/>
          </p:cNvSpPr>
          <p:nvPr/>
        </p:nvSpPr>
        <p:spPr bwMode="auto">
          <a:xfrm>
            <a:off x="5219700" y="4414822"/>
            <a:ext cx="19812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en-US" dirty="0" err="1" smtClean="0"/>
              <a:t>Parametr</a:t>
            </a:r>
            <a:r>
              <a:rPr lang="tr-TR" dirty="0" smtClean="0"/>
              <a:t>e</a:t>
            </a:r>
            <a:endParaRPr lang="en-US" dirty="0"/>
          </a:p>
        </p:txBody>
      </p:sp>
      <p:sp>
        <p:nvSpPr>
          <p:cNvPr id="13" name="Text Box 11"/>
          <p:cNvSpPr txBox="1">
            <a:spLocks noChangeArrowheads="1"/>
          </p:cNvSpPr>
          <p:nvPr/>
        </p:nvSpPr>
        <p:spPr bwMode="auto">
          <a:xfrm>
            <a:off x="5219700" y="5008547"/>
            <a:ext cx="19812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en-US" dirty="0" err="1" smtClean="0"/>
              <a:t>Param</a:t>
            </a:r>
            <a:r>
              <a:rPr lang="tr-TR" dirty="0" smtClean="0"/>
              <a:t>e</a:t>
            </a:r>
            <a:r>
              <a:rPr lang="en-US" dirty="0" err="1" smtClean="0"/>
              <a:t>tr</a:t>
            </a:r>
            <a:r>
              <a:rPr lang="tr-TR" dirty="0" smtClean="0"/>
              <a:t>e</a:t>
            </a:r>
            <a:endParaRPr lang="en-US" dirty="0"/>
          </a:p>
        </p:txBody>
      </p:sp>
      <p:sp>
        <p:nvSpPr>
          <p:cNvPr id="14" name="Text Box 12"/>
          <p:cNvSpPr txBox="1">
            <a:spLocks noChangeArrowheads="1"/>
          </p:cNvSpPr>
          <p:nvPr/>
        </p:nvSpPr>
        <p:spPr bwMode="auto">
          <a:xfrm>
            <a:off x="5219700" y="5634022"/>
            <a:ext cx="19812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en-US" dirty="0" smtClean="0"/>
              <a:t>D</a:t>
            </a:r>
            <a:r>
              <a:rPr lang="tr-TR" dirty="0" smtClean="0"/>
              <a:t>i</a:t>
            </a:r>
            <a:r>
              <a:rPr lang="en-US" dirty="0" err="1" smtClean="0"/>
              <a:t>nami</a:t>
            </a:r>
            <a:r>
              <a:rPr lang="tr-TR" dirty="0" smtClean="0"/>
              <a:t>k</a:t>
            </a:r>
            <a:r>
              <a:rPr lang="en-US" dirty="0" smtClean="0"/>
              <a:t> </a:t>
            </a:r>
            <a:r>
              <a:rPr lang="en-US" dirty="0"/>
              <a:t>link</a:t>
            </a:r>
          </a:p>
        </p:txBody>
      </p:sp>
      <p:sp>
        <p:nvSpPr>
          <p:cNvPr id="15" name="Text Box 13"/>
          <p:cNvSpPr txBox="1">
            <a:spLocks noChangeArrowheads="1"/>
          </p:cNvSpPr>
          <p:nvPr/>
        </p:nvSpPr>
        <p:spPr bwMode="auto">
          <a:xfrm>
            <a:off x="5219700" y="6243622"/>
            <a:ext cx="1981200" cy="400110"/>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Geri dönüş </a:t>
            </a:r>
            <a:r>
              <a:rPr lang="en-US" dirty="0" err="1" smtClean="0"/>
              <a:t>adres</a:t>
            </a:r>
            <a:r>
              <a:rPr lang="tr-TR" dirty="0" smtClean="0"/>
              <a:t>i</a:t>
            </a:r>
            <a:endParaRPr lang="en-US" dirty="0"/>
          </a:p>
        </p:txBody>
      </p:sp>
      <p:sp>
        <p:nvSpPr>
          <p:cNvPr id="16" name="Rectangle 14"/>
          <p:cNvSpPr>
            <a:spLocks noChangeArrowheads="1"/>
          </p:cNvSpPr>
          <p:nvPr/>
        </p:nvSpPr>
        <p:spPr bwMode="auto">
          <a:xfrm>
            <a:off x="4686300" y="3729022"/>
            <a:ext cx="2895600" cy="609600"/>
          </a:xfrm>
          <a:prstGeom prst="rect">
            <a:avLst/>
          </a:prstGeom>
          <a:noFill/>
          <a:ln w="19050">
            <a:solidFill>
              <a:srgbClr val="FF3300"/>
            </a:solidFill>
            <a:miter lim="800000"/>
            <a:headEnd/>
            <a:tailEnd/>
          </a:ln>
          <a:effectLst/>
        </p:spPr>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7" name="Text Box 15"/>
          <p:cNvSpPr txBox="1">
            <a:spLocks noChangeArrowheads="1"/>
          </p:cNvSpPr>
          <p:nvPr/>
        </p:nvSpPr>
        <p:spPr bwMode="auto">
          <a:xfrm>
            <a:off x="5219700" y="3805222"/>
            <a:ext cx="19812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18" name="Rectangle 16"/>
          <p:cNvSpPr>
            <a:spLocks noChangeArrowheads="1"/>
          </p:cNvSpPr>
          <p:nvPr/>
        </p:nvSpPr>
        <p:spPr bwMode="auto">
          <a:xfrm>
            <a:off x="4686300" y="3119422"/>
            <a:ext cx="2895600" cy="609600"/>
          </a:xfrm>
          <a:prstGeom prst="rect">
            <a:avLst/>
          </a:prstGeom>
          <a:noFill/>
          <a:ln w="19050">
            <a:solidFill>
              <a:srgbClr val="FF3300"/>
            </a:solidFill>
            <a:miter lim="800000"/>
            <a:headEnd/>
            <a:tailEnd/>
          </a:ln>
          <a:effectLst/>
        </p:spPr>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19" name="Text Box 17"/>
          <p:cNvSpPr txBox="1">
            <a:spLocks noChangeArrowheads="1"/>
          </p:cNvSpPr>
          <p:nvPr/>
        </p:nvSpPr>
        <p:spPr bwMode="auto">
          <a:xfrm>
            <a:off x="5219700" y="3195622"/>
            <a:ext cx="19812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0" name="Rectangle 18"/>
          <p:cNvSpPr>
            <a:spLocks noChangeArrowheads="1"/>
          </p:cNvSpPr>
          <p:nvPr/>
        </p:nvSpPr>
        <p:spPr bwMode="auto">
          <a:xfrm>
            <a:off x="4686300" y="2509822"/>
            <a:ext cx="2895600" cy="609600"/>
          </a:xfrm>
          <a:prstGeom prst="rect">
            <a:avLst/>
          </a:prstGeom>
          <a:noFill/>
          <a:ln w="19050">
            <a:solidFill>
              <a:srgbClr val="FF3300"/>
            </a:solidFill>
            <a:miter lim="800000"/>
            <a:headEnd/>
            <a:tailEnd/>
          </a:ln>
          <a:effectLst/>
        </p:spPr>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21" name="Text Box 19"/>
          <p:cNvSpPr txBox="1">
            <a:spLocks noChangeArrowheads="1"/>
          </p:cNvSpPr>
          <p:nvPr/>
        </p:nvSpPr>
        <p:spPr bwMode="auto">
          <a:xfrm>
            <a:off x="5219700" y="2586022"/>
            <a:ext cx="19812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2" name="Rectangle 20"/>
          <p:cNvSpPr>
            <a:spLocks noChangeArrowheads="1"/>
          </p:cNvSpPr>
          <p:nvPr/>
        </p:nvSpPr>
        <p:spPr bwMode="auto">
          <a:xfrm>
            <a:off x="4686300" y="1900222"/>
            <a:ext cx="2895600" cy="609600"/>
          </a:xfrm>
          <a:prstGeom prst="rect">
            <a:avLst/>
          </a:prstGeom>
          <a:noFill/>
          <a:ln w="19050">
            <a:solidFill>
              <a:srgbClr val="FF3300"/>
            </a:solidFill>
            <a:miter lim="800000"/>
            <a:headEnd/>
            <a:tailEnd/>
          </a:ln>
          <a:effectLst/>
        </p:spPr>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23" name="Text Box 21"/>
          <p:cNvSpPr txBox="1">
            <a:spLocks noChangeArrowheads="1"/>
          </p:cNvSpPr>
          <p:nvPr/>
        </p:nvSpPr>
        <p:spPr bwMode="auto">
          <a:xfrm>
            <a:off x="5219700" y="1976422"/>
            <a:ext cx="19812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4" name="Rectangle 22"/>
          <p:cNvSpPr>
            <a:spLocks noChangeArrowheads="1"/>
          </p:cNvSpPr>
          <p:nvPr/>
        </p:nvSpPr>
        <p:spPr bwMode="auto">
          <a:xfrm>
            <a:off x="4686300" y="1290622"/>
            <a:ext cx="2895600" cy="609600"/>
          </a:xfrm>
          <a:prstGeom prst="rect">
            <a:avLst/>
          </a:prstGeom>
          <a:noFill/>
          <a:ln w="19050">
            <a:solidFill>
              <a:srgbClr val="FF3300"/>
            </a:solidFill>
            <a:miter lim="800000"/>
            <a:headEnd/>
            <a:tailEnd/>
          </a:ln>
          <a:effectLst/>
        </p:spPr>
        <p:txBody>
          <a:bodyPr anchor="ct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endParaRPr lang="tr-TR"/>
          </a:p>
        </p:txBody>
      </p:sp>
      <p:sp>
        <p:nvSpPr>
          <p:cNvPr id="25" name="Text Box 23"/>
          <p:cNvSpPr txBox="1">
            <a:spLocks noChangeArrowheads="1"/>
          </p:cNvSpPr>
          <p:nvPr/>
        </p:nvSpPr>
        <p:spPr bwMode="auto">
          <a:xfrm>
            <a:off x="5219700" y="1366822"/>
            <a:ext cx="19812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r>
              <a:rPr lang="tr-TR" dirty="0" smtClean="0"/>
              <a:t>Yerel değişken</a:t>
            </a:r>
            <a:endParaRPr lang="en-US" dirty="0"/>
          </a:p>
        </p:txBody>
      </p:sp>
      <p:sp>
        <p:nvSpPr>
          <p:cNvPr id="26" name="Text Box 24"/>
          <p:cNvSpPr txBox="1">
            <a:spLocks noChangeArrowheads="1"/>
          </p:cNvSpPr>
          <p:nvPr/>
        </p:nvSpPr>
        <p:spPr bwMode="auto">
          <a:xfrm>
            <a:off x="7658100" y="51006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total</a:t>
            </a:r>
          </a:p>
        </p:txBody>
      </p:sp>
      <p:sp>
        <p:nvSpPr>
          <p:cNvPr id="27" name="Text Box 25"/>
          <p:cNvSpPr txBox="1">
            <a:spLocks noChangeArrowheads="1"/>
          </p:cNvSpPr>
          <p:nvPr/>
        </p:nvSpPr>
        <p:spPr bwMode="auto">
          <a:xfrm>
            <a:off x="7658100" y="44148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part</a:t>
            </a:r>
          </a:p>
        </p:txBody>
      </p:sp>
      <p:sp>
        <p:nvSpPr>
          <p:cNvPr id="28" name="Text Box 26"/>
          <p:cNvSpPr txBox="1">
            <a:spLocks noChangeArrowheads="1"/>
          </p:cNvSpPr>
          <p:nvPr/>
        </p:nvSpPr>
        <p:spPr bwMode="auto">
          <a:xfrm>
            <a:off x="7658100" y="38052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list[0]</a:t>
            </a:r>
          </a:p>
        </p:txBody>
      </p:sp>
      <p:sp>
        <p:nvSpPr>
          <p:cNvPr id="29" name="Text Box 27"/>
          <p:cNvSpPr txBox="1">
            <a:spLocks noChangeArrowheads="1"/>
          </p:cNvSpPr>
          <p:nvPr/>
        </p:nvSpPr>
        <p:spPr bwMode="auto">
          <a:xfrm>
            <a:off x="7658100" y="31956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list[1]</a:t>
            </a:r>
          </a:p>
        </p:txBody>
      </p:sp>
      <p:sp>
        <p:nvSpPr>
          <p:cNvPr id="30" name="Text Box 28"/>
          <p:cNvSpPr txBox="1">
            <a:spLocks noChangeArrowheads="1"/>
          </p:cNvSpPr>
          <p:nvPr/>
        </p:nvSpPr>
        <p:spPr bwMode="auto">
          <a:xfrm>
            <a:off x="7658100" y="25860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list[2]</a:t>
            </a:r>
          </a:p>
        </p:txBody>
      </p:sp>
      <p:sp>
        <p:nvSpPr>
          <p:cNvPr id="31" name="Text Box 29"/>
          <p:cNvSpPr txBox="1">
            <a:spLocks noChangeArrowheads="1"/>
          </p:cNvSpPr>
          <p:nvPr/>
        </p:nvSpPr>
        <p:spPr bwMode="auto">
          <a:xfrm>
            <a:off x="7658100" y="19764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list[3]</a:t>
            </a:r>
          </a:p>
        </p:txBody>
      </p:sp>
      <p:sp>
        <p:nvSpPr>
          <p:cNvPr id="32" name="Text Box 30"/>
          <p:cNvSpPr txBox="1">
            <a:spLocks noChangeArrowheads="1"/>
          </p:cNvSpPr>
          <p:nvPr/>
        </p:nvSpPr>
        <p:spPr bwMode="auto">
          <a:xfrm>
            <a:off x="7658100" y="1366822"/>
            <a:ext cx="914400" cy="396875"/>
          </a:xfrm>
          <a:prstGeom prst="rect">
            <a:avLst/>
          </a:prstGeom>
          <a:noFill/>
          <a:ln w="19050">
            <a:noFill/>
            <a:miter lim="800000"/>
            <a:headEnd/>
            <a:tailEnd/>
          </a:ln>
          <a:effectLst/>
        </p:spPr>
        <p:txBody>
          <a:bodyPr>
            <a:spAutoFit/>
          </a:bodyPr>
          <a:lstStyle>
            <a:defPPr>
              <a:defRPr lang="en-US"/>
            </a:defPPr>
            <a:lvl1pPr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1pPr>
            <a:lvl2pPr marL="4572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2pPr>
            <a:lvl3pPr marL="9144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3pPr>
            <a:lvl4pPr marL="13716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4pPr>
            <a:lvl5pPr marL="1828800" algn="ctr" rtl="0" fontAlgn="base">
              <a:spcBef>
                <a:spcPct val="50000"/>
              </a:spcBef>
              <a:spcAft>
                <a:spcPct val="0"/>
              </a:spcAft>
              <a:buClr>
                <a:srgbClr val="990000"/>
              </a:buClr>
              <a:buFont typeface="Wingdings" pitchFamily="2" charset="2"/>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a:lstStyle>
          <a:p>
            <a:pPr algn="l"/>
            <a:r>
              <a:rPr lang="en-US"/>
              <a:t>sum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Altprogramları </a:t>
            </a:r>
            <a:r>
              <a:rPr lang="tr-TR" sz="3200" dirty="0" err="1" smtClean="0"/>
              <a:t>yığıt</a:t>
            </a:r>
            <a:r>
              <a:rPr lang="tr-TR" sz="3200" dirty="0" smtClean="0"/>
              <a:t> dinamik yerel değişkenlerle gerçekleştirmek</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
        <p:nvSpPr>
          <p:cNvPr id="6" name="5 İçerik Yer Tutucusu"/>
          <p:cNvSpPr>
            <a:spLocks noGrp="1"/>
          </p:cNvSpPr>
          <p:nvPr>
            <p:ph sz="quarter" idx="1"/>
          </p:nvPr>
        </p:nvSpPr>
        <p:spPr>
          <a:xfrm>
            <a:off x="612648" y="1500174"/>
            <a:ext cx="8153400" cy="4495800"/>
          </a:xfrm>
        </p:spPr>
        <p:txBody>
          <a:bodyPr/>
          <a:lstStyle/>
          <a:p>
            <a:r>
              <a:rPr lang="tr-TR" dirty="0" smtClean="0"/>
              <a:t>Etkinleştirme kaydı formatı statik fakat boyutları dinamiktir.</a:t>
            </a:r>
          </a:p>
          <a:p>
            <a:r>
              <a:rPr lang="tr-TR" dirty="0" smtClean="0"/>
              <a:t>“Dinamik link" çağıran programın etkinleştirme kaydının başını gösterir.</a:t>
            </a:r>
          </a:p>
          <a:p>
            <a:r>
              <a:rPr lang="tr-TR" dirty="0" smtClean="0"/>
              <a:t>Etkinleştirme kaydı dinamik olarak altprogram çağırıldığında üretilir.</a:t>
            </a:r>
            <a:endParaRPr lang="tr-TR" dirty="0"/>
          </a:p>
        </p:txBody>
      </p:sp>
      <p:graphicFrame>
        <p:nvGraphicFramePr>
          <p:cNvPr id="7" name="Table 3"/>
          <p:cNvGraphicFramePr>
            <a:graphicFrameLocks noGrp="1"/>
          </p:cNvGraphicFramePr>
          <p:nvPr/>
        </p:nvGraphicFramePr>
        <p:xfrm>
          <a:off x="3682990" y="4457726"/>
          <a:ext cx="1746266" cy="2328860"/>
        </p:xfrm>
        <a:graphic>
          <a:graphicData uri="http://schemas.openxmlformats.org/drawingml/2006/table">
            <a:tbl>
              <a:tblPr>
                <a:effectLst>
                  <a:innerShdw blurRad="114300">
                    <a:prstClr val="black"/>
                  </a:innerShdw>
                </a:effectLst>
                <a:tableStyleId>{5C22544A-7EE6-4342-B048-85BDC9FD1C3A}</a:tableStyleId>
              </a:tblPr>
              <a:tblGrid>
                <a:gridCol w="1746266"/>
              </a:tblGrid>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Yerel</a:t>
                      </a:r>
                      <a:r>
                        <a:rPr lang="en-US" sz="1400" dirty="0" smtClean="0"/>
                        <a:t> </a:t>
                      </a:r>
                      <a:r>
                        <a:rPr lang="tr-TR" sz="1400" dirty="0" smtClean="0"/>
                        <a:t>değişkenler</a:t>
                      </a:r>
                      <a:endParaRPr lang="en-US" sz="1400" dirty="0" smtClean="0"/>
                    </a:p>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Parametr</a:t>
                      </a:r>
                      <a:r>
                        <a:rPr lang="tr-TR" sz="1400" dirty="0" smtClean="0"/>
                        <a:t>eler</a:t>
                      </a:r>
                      <a:endParaRPr lang="en-US" sz="1400" dirty="0" smtClean="0"/>
                    </a:p>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D</a:t>
                      </a:r>
                      <a:r>
                        <a:rPr lang="tr-TR" sz="1400" dirty="0" smtClean="0"/>
                        <a:t>i</a:t>
                      </a:r>
                      <a:r>
                        <a:rPr lang="en-US" sz="1400" dirty="0" err="1" smtClean="0"/>
                        <a:t>nami</a:t>
                      </a:r>
                      <a:r>
                        <a:rPr lang="tr-TR" sz="1400" dirty="0" smtClean="0"/>
                        <a:t>k</a:t>
                      </a:r>
                      <a:r>
                        <a:rPr lang="en-US" sz="1400" dirty="0" smtClean="0"/>
                        <a:t> link</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r h="5822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 dönüş adresi</a:t>
                      </a:r>
                      <a:endParaRPr lang="en-US" sz="1400" dirty="0" smtClean="0"/>
                    </a:p>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tr-TR" dirty="0" smtClean="0"/>
              <a:t>C fonksiyonu örneği</a:t>
            </a:r>
            <a:endParaRPr lang="en-US" dirty="0" smtClean="0"/>
          </a:p>
        </p:txBody>
      </p:sp>
      <p:sp>
        <p:nvSpPr>
          <p:cNvPr id="29699" name="Content Placeholder 2"/>
          <p:cNvSpPr>
            <a:spLocks noGrp="1"/>
          </p:cNvSpPr>
          <p:nvPr>
            <p:ph idx="1"/>
          </p:nvPr>
        </p:nvSpPr>
        <p:spPr bwMode="auto">
          <a:xfrm>
            <a:off x="533400" y="1219200"/>
            <a:ext cx="3657600" cy="52578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endParaRPr lang="en-US" sz="2000" b="1" smtClean="0">
              <a:solidFill>
                <a:srgbClr val="00B050"/>
              </a:solidFill>
              <a:latin typeface="Courier New" pitchFamily="49" charset="0"/>
              <a:cs typeface="Courier New" pitchFamily="49" charset="0"/>
            </a:endParaRPr>
          </a:p>
          <a:p>
            <a:pPr>
              <a:buFont typeface="Arial" charset="0"/>
              <a:buNone/>
            </a:pPr>
            <a:r>
              <a:rPr lang="en-US" sz="2000" b="1" smtClean="0">
                <a:solidFill>
                  <a:srgbClr val="00B050"/>
                </a:solidFill>
                <a:latin typeface="Courier New" pitchFamily="49" charset="0"/>
                <a:cs typeface="Courier New" pitchFamily="49" charset="0"/>
              </a:rPr>
              <a:t>void sub (float </a:t>
            </a:r>
            <a:r>
              <a:rPr lang="en-US" sz="2000" b="1" smtClean="0">
                <a:solidFill>
                  <a:srgbClr val="FF0000"/>
                </a:solidFill>
                <a:latin typeface="Courier New" pitchFamily="49" charset="0"/>
                <a:cs typeface="Courier New" pitchFamily="49" charset="0"/>
              </a:rPr>
              <a:t>total</a:t>
            </a:r>
            <a:r>
              <a:rPr lang="en-US" sz="2000" b="1" smtClean="0">
                <a:latin typeface="Courier New" pitchFamily="49" charset="0"/>
                <a:cs typeface="Courier New" pitchFamily="49" charset="0"/>
              </a:rPr>
              <a:t>,</a:t>
            </a:r>
          </a:p>
          <a:p>
            <a:pPr lvl="3">
              <a:buFont typeface="Arial" charset="0"/>
              <a:buNone/>
            </a:pPr>
            <a:r>
              <a:rPr lang="en-US" b="1" smtClean="0">
                <a:latin typeface="Courier New" pitchFamily="49" charset="0"/>
                <a:cs typeface="Courier New" pitchFamily="49" charset="0"/>
              </a:rPr>
              <a:t>int </a:t>
            </a:r>
            <a:r>
              <a:rPr lang="en-US" b="1" smtClean="0">
                <a:solidFill>
                  <a:srgbClr val="008000"/>
                </a:solidFill>
                <a:latin typeface="Courier New" pitchFamily="49" charset="0"/>
                <a:cs typeface="Courier New" pitchFamily="49" charset="0"/>
              </a:rPr>
              <a:t>part</a:t>
            </a:r>
            <a:r>
              <a:rPr lang="en-US" b="1" smtClean="0">
                <a:solidFill>
                  <a:srgbClr val="00B050"/>
                </a:solidFill>
                <a:latin typeface="Courier New" pitchFamily="49" charset="0"/>
                <a:cs typeface="Courier New" pitchFamily="49" charset="0"/>
              </a:rPr>
              <a:t>) {</a:t>
            </a:r>
          </a:p>
          <a:p>
            <a:pPr lvl="1">
              <a:buFont typeface="Arial" charset="0"/>
              <a:buNone/>
            </a:pPr>
            <a:r>
              <a:rPr lang="en-US" sz="2000" b="1" smtClean="0">
                <a:solidFill>
                  <a:srgbClr val="00B050"/>
                </a:solidFill>
                <a:latin typeface="Courier New" pitchFamily="49" charset="0"/>
                <a:cs typeface="Courier New" pitchFamily="49" charset="0"/>
              </a:rPr>
              <a:t>int</a:t>
            </a:r>
            <a:r>
              <a:rPr lang="en-US" sz="2000" b="1" smtClean="0">
                <a:latin typeface="Courier New" pitchFamily="49" charset="0"/>
                <a:cs typeface="Courier New" pitchFamily="49" charset="0"/>
              </a:rPr>
              <a:t> </a:t>
            </a:r>
            <a:r>
              <a:rPr lang="en-US" sz="2000" b="1" smtClean="0">
                <a:solidFill>
                  <a:srgbClr val="1204CC"/>
                </a:solidFill>
                <a:latin typeface="Courier New" pitchFamily="49" charset="0"/>
                <a:cs typeface="Courier New" pitchFamily="49" charset="0"/>
              </a:rPr>
              <a:t>list[5]</a:t>
            </a:r>
            <a:r>
              <a:rPr lang="en-US" sz="2000" b="1" smtClean="0">
                <a:latin typeface="Courier New" pitchFamily="49" charset="0"/>
                <a:cs typeface="Courier New" pitchFamily="49" charset="0"/>
              </a:rPr>
              <a:t>;</a:t>
            </a:r>
          </a:p>
          <a:p>
            <a:pPr lvl="1">
              <a:buFont typeface="Arial" charset="0"/>
              <a:buNone/>
            </a:pPr>
            <a:r>
              <a:rPr lang="en-US" sz="2000" b="1" smtClean="0">
                <a:solidFill>
                  <a:srgbClr val="00B050"/>
                </a:solidFill>
                <a:latin typeface="Courier New" pitchFamily="49" charset="0"/>
                <a:cs typeface="Courier New" pitchFamily="49" charset="0"/>
              </a:rPr>
              <a:t>float</a:t>
            </a:r>
            <a:r>
              <a:rPr lang="en-US" sz="2000" b="1" smtClean="0">
                <a:latin typeface="Courier New" pitchFamily="49" charset="0"/>
                <a:cs typeface="Courier New" pitchFamily="49" charset="0"/>
              </a:rPr>
              <a:t> </a:t>
            </a:r>
            <a:r>
              <a:rPr lang="en-US" sz="2000" b="1" smtClean="0">
                <a:solidFill>
                  <a:srgbClr val="FFC000"/>
                </a:solidFill>
                <a:latin typeface="Courier New" pitchFamily="49" charset="0"/>
                <a:cs typeface="Courier New" pitchFamily="49" charset="0"/>
              </a:rPr>
              <a:t>sum</a:t>
            </a:r>
            <a:r>
              <a:rPr lang="en-US" sz="2000" b="1" smtClean="0">
                <a:latin typeface="Courier New" pitchFamily="49" charset="0"/>
                <a:cs typeface="Courier New" pitchFamily="49" charset="0"/>
              </a:rPr>
              <a:t>;</a:t>
            </a:r>
          </a:p>
          <a:p>
            <a:pPr lvl="1">
              <a:buFont typeface="Arial" charset="0"/>
              <a:buNone/>
            </a:pPr>
            <a:r>
              <a:rPr lang="en-US" sz="2000" b="1" smtClean="0">
                <a:latin typeface="Courier New" pitchFamily="49" charset="0"/>
                <a:cs typeface="Courier New" pitchFamily="49" charset="0"/>
              </a:rPr>
              <a:t>…</a:t>
            </a:r>
          </a:p>
          <a:p>
            <a:pPr>
              <a:buFont typeface="Arial" charset="0"/>
              <a:buNone/>
            </a:pPr>
            <a:r>
              <a:rPr lang="en-US" sz="2000" b="1" smtClean="0">
                <a:solidFill>
                  <a:srgbClr val="00B050"/>
                </a:solidFill>
                <a:latin typeface="Courier New" pitchFamily="49" charset="0"/>
                <a:cs typeface="Courier New" pitchFamily="49" charset="0"/>
              </a:rPr>
              <a:t>}</a:t>
            </a:r>
          </a:p>
          <a:p>
            <a:pPr>
              <a:buFont typeface="Arial" charset="0"/>
              <a:buNone/>
            </a:pPr>
            <a:endParaRPr lang="en-US" sz="2000" b="1" smtClean="0">
              <a:latin typeface="Courier New" pitchFamily="49" charset="0"/>
              <a:cs typeface="Courier New" pitchFamily="49" charset="0"/>
            </a:endParaRPr>
          </a:p>
        </p:txBody>
      </p:sp>
      <p:graphicFrame>
        <p:nvGraphicFramePr>
          <p:cNvPr id="4" name="Table 3"/>
          <p:cNvGraphicFramePr>
            <a:graphicFrameLocks noGrp="1"/>
          </p:cNvGraphicFramePr>
          <p:nvPr/>
        </p:nvGraphicFramePr>
        <p:xfrm>
          <a:off x="4206875" y="1625600"/>
          <a:ext cx="2057400" cy="5059680"/>
        </p:xfrm>
        <a:graphic>
          <a:graphicData uri="http://schemas.openxmlformats.org/drawingml/2006/table">
            <a:tbl>
              <a:tblPr>
                <a:tableStyleId>{5C22544A-7EE6-4342-B048-85BDC9FD1C3A}</a:tableStyleId>
              </a:tblPr>
              <a:tblGrid>
                <a:gridCol w="2057400"/>
              </a:tblGrid>
              <a:tr h="370840">
                <a:tc>
                  <a:txBody>
                    <a:bodyPr/>
                    <a:lstStyle/>
                    <a:p>
                      <a:pPr algn="ctr"/>
                      <a:r>
                        <a:rPr lang="tr-TR" dirty="0" smtClean="0"/>
                        <a:t>Yerel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tr-TR" dirty="0" smtClean="0"/>
                        <a:t>Yerel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tr-TR" dirty="0" smtClean="0"/>
                        <a:t>Yerel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tr-TR" dirty="0" smtClean="0"/>
                        <a:t>Yerel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tr-TR" dirty="0" smtClean="0"/>
                        <a:t>Yerel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tr-TR" dirty="0" smtClean="0"/>
                        <a:t>Yerel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err="1" smtClean="0"/>
                        <a:t>Parametr</a:t>
                      </a:r>
                      <a:r>
                        <a:rPr lang="tr-TR" dirty="0" smtClean="0"/>
                        <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err="1" smtClean="0"/>
                        <a:t>Parametr</a:t>
                      </a:r>
                      <a:r>
                        <a:rPr lang="tr-TR" dirty="0" smtClean="0"/>
                        <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6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a:t>
                      </a:r>
                      <a:r>
                        <a:rPr lang="tr-TR" dirty="0" smtClean="0"/>
                        <a:t>i</a:t>
                      </a:r>
                      <a:r>
                        <a:rPr lang="en-US" dirty="0" err="1" smtClean="0"/>
                        <a:t>nami</a:t>
                      </a:r>
                      <a:r>
                        <a:rPr lang="tr-TR" dirty="0" smtClean="0"/>
                        <a:t>k</a:t>
                      </a:r>
                      <a:r>
                        <a:rPr lang="tr-TR" baseline="0" dirty="0" smtClean="0"/>
                        <a:t> </a:t>
                      </a:r>
                      <a:r>
                        <a:rPr lang="en-US" dirty="0" smtClean="0"/>
                        <a:t>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6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Statik</a:t>
                      </a:r>
                      <a:r>
                        <a:rPr lang="tr-TR" baseline="0" dirty="0" smtClean="0"/>
                        <a:t> link</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19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Geri dönüş adresi</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6324600" y="1638300"/>
            <a:ext cx="914400" cy="365125"/>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 name="Rectangle 5"/>
          <p:cNvSpPr/>
          <p:nvPr/>
        </p:nvSpPr>
        <p:spPr>
          <a:xfrm>
            <a:off x="6324600" y="2028825"/>
            <a:ext cx="914400" cy="1828800"/>
          </a:xfrm>
          <a:prstGeom prst="rect">
            <a:avLst/>
          </a:prstGeom>
          <a:ln w="38100">
            <a:solidFill>
              <a:srgbClr val="1204CC"/>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3" name="Rectangle 12"/>
          <p:cNvSpPr/>
          <p:nvPr/>
        </p:nvSpPr>
        <p:spPr>
          <a:xfrm>
            <a:off x="6324600" y="3849688"/>
            <a:ext cx="914400" cy="366712"/>
          </a:xfrm>
          <a:prstGeom prst="rect">
            <a:avLst/>
          </a:prstGeom>
          <a:ln w="38100">
            <a:solidFill>
              <a:srgbClr val="008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4" name="Rectangle 13"/>
          <p:cNvSpPr/>
          <p:nvPr/>
        </p:nvSpPr>
        <p:spPr>
          <a:xfrm>
            <a:off x="6324600" y="4233863"/>
            <a:ext cx="914400" cy="36512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0" name="Arc 19"/>
          <p:cNvSpPr/>
          <p:nvPr/>
        </p:nvSpPr>
        <p:spPr>
          <a:xfrm>
            <a:off x="4321175" y="4625975"/>
            <a:ext cx="1828800" cy="365125"/>
          </a:xfrm>
          <a:prstGeom prst="arc">
            <a:avLst>
              <a:gd name="adj1" fmla="val 16200000"/>
              <a:gd name="adj2" fmla="val 16154241"/>
            </a:avLst>
          </a:prstGeom>
          <a:ln>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729" name="TextBox 20"/>
          <p:cNvSpPr txBox="1">
            <a:spLocks noChangeArrowheads="1"/>
          </p:cNvSpPr>
          <p:nvPr/>
        </p:nvSpPr>
        <p:spPr bwMode="auto">
          <a:xfrm>
            <a:off x="6419850" y="3829050"/>
            <a:ext cx="582613" cy="368300"/>
          </a:xfrm>
          <a:prstGeom prst="rect">
            <a:avLst/>
          </a:prstGeom>
          <a:noFill/>
          <a:ln w="9525">
            <a:noFill/>
            <a:miter lim="800000"/>
            <a:headEnd/>
            <a:tailEnd/>
          </a:ln>
        </p:spPr>
        <p:txBody>
          <a:bodyPr wrap="none">
            <a:spAutoFit/>
          </a:bodyPr>
          <a:lstStyle/>
          <a:p>
            <a:r>
              <a:rPr lang="en-US"/>
              <a:t>part</a:t>
            </a:r>
          </a:p>
        </p:txBody>
      </p:sp>
      <p:sp>
        <p:nvSpPr>
          <p:cNvPr id="29730" name="TextBox 21"/>
          <p:cNvSpPr txBox="1">
            <a:spLocks noChangeArrowheads="1"/>
          </p:cNvSpPr>
          <p:nvPr/>
        </p:nvSpPr>
        <p:spPr bwMode="auto">
          <a:xfrm>
            <a:off x="6432550" y="1619250"/>
            <a:ext cx="620713" cy="369888"/>
          </a:xfrm>
          <a:prstGeom prst="rect">
            <a:avLst/>
          </a:prstGeom>
          <a:noFill/>
          <a:ln w="9525">
            <a:noFill/>
            <a:miter lim="800000"/>
            <a:headEnd/>
            <a:tailEnd/>
          </a:ln>
        </p:spPr>
        <p:txBody>
          <a:bodyPr wrap="none">
            <a:spAutoFit/>
          </a:bodyPr>
          <a:lstStyle/>
          <a:p>
            <a:r>
              <a:rPr lang="en-US"/>
              <a:t>sum</a:t>
            </a:r>
          </a:p>
        </p:txBody>
      </p:sp>
      <p:sp>
        <p:nvSpPr>
          <p:cNvPr id="29731" name="TextBox 22"/>
          <p:cNvSpPr txBox="1">
            <a:spLocks noChangeArrowheads="1"/>
          </p:cNvSpPr>
          <p:nvPr/>
        </p:nvSpPr>
        <p:spPr bwMode="auto">
          <a:xfrm>
            <a:off x="6477000" y="2371725"/>
            <a:ext cx="468313" cy="369888"/>
          </a:xfrm>
          <a:prstGeom prst="rect">
            <a:avLst/>
          </a:prstGeom>
          <a:noFill/>
          <a:ln w="9525">
            <a:noFill/>
            <a:miter lim="800000"/>
            <a:headEnd/>
            <a:tailEnd/>
          </a:ln>
        </p:spPr>
        <p:txBody>
          <a:bodyPr wrap="none">
            <a:spAutoFit/>
          </a:bodyPr>
          <a:lstStyle/>
          <a:p>
            <a:r>
              <a:rPr lang="en-US"/>
              <a:t>list</a:t>
            </a:r>
          </a:p>
        </p:txBody>
      </p:sp>
      <p:sp>
        <p:nvSpPr>
          <p:cNvPr id="29732" name="TextBox 23"/>
          <p:cNvSpPr txBox="1">
            <a:spLocks noChangeArrowheads="1"/>
          </p:cNvSpPr>
          <p:nvPr/>
        </p:nvSpPr>
        <p:spPr bwMode="auto">
          <a:xfrm>
            <a:off x="6477000" y="3111500"/>
            <a:ext cx="468313" cy="368300"/>
          </a:xfrm>
          <a:prstGeom prst="rect">
            <a:avLst/>
          </a:prstGeom>
          <a:noFill/>
          <a:ln w="9525">
            <a:noFill/>
            <a:miter lim="800000"/>
            <a:headEnd/>
            <a:tailEnd/>
          </a:ln>
        </p:spPr>
        <p:txBody>
          <a:bodyPr wrap="none">
            <a:spAutoFit/>
          </a:bodyPr>
          <a:lstStyle/>
          <a:p>
            <a:r>
              <a:rPr lang="en-US"/>
              <a:t>list</a:t>
            </a:r>
          </a:p>
        </p:txBody>
      </p:sp>
      <p:sp>
        <p:nvSpPr>
          <p:cNvPr id="29733" name="TextBox 24"/>
          <p:cNvSpPr txBox="1">
            <a:spLocks noChangeArrowheads="1"/>
          </p:cNvSpPr>
          <p:nvPr/>
        </p:nvSpPr>
        <p:spPr bwMode="auto">
          <a:xfrm>
            <a:off x="6477000" y="2019300"/>
            <a:ext cx="468313" cy="369888"/>
          </a:xfrm>
          <a:prstGeom prst="rect">
            <a:avLst/>
          </a:prstGeom>
          <a:noFill/>
          <a:ln w="9525">
            <a:noFill/>
            <a:miter lim="800000"/>
            <a:headEnd/>
            <a:tailEnd/>
          </a:ln>
        </p:spPr>
        <p:txBody>
          <a:bodyPr wrap="none">
            <a:spAutoFit/>
          </a:bodyPr>
          <a:lstStyle/>
          <a:p>
            <a:r>
              <a:rPr lang="en-US"/>
              <a:t>list</a:t>
            </a:r>
          </a:p>
        </p:txBody>
      </p:sp>
      <p:sp>
        <p:nvSpPr>
          <p:cNvPr id="29734" name="TextBox 25"/>
          <p:cNvSpPr txBox="1">
            <a:spLocks noChangeArrowheads="1"/>
          </p:cNvSpPr>
          <p:nvPr/>
        </p:nvSpPr>
        <p:spPr bwMode="auto">
          <a:xfrm>
            <a:off x="6477000" y="3441700"/>
            <a:ext cx="468313" cy="381000"/>
          </a:xfrm>
          <a:prstGeom prst="rect">
            <a:avLst/>
          </a:prstGeom>
          <a:noFill/>
          <a:ln w="9525">
            <a:noFill/>
            <a:miter lim="800000"/>
            <a:headEnd/>
            <a:tailEnd/>
          </a:ln>
        </p:spPr>
        <p:txBody>
          <a:bodyPr>
            <a:spAutoFit/>
          </a:bodyPr>
          <a:lstStyle/>
          <a:p>
            <a:r>
              <a:rPr lang="en-US"/>
              <a:t>list</a:t>
            </a:r>
          </a:p>
        </p:txBody>
      </p:sp>
      <p:sp>
        <p:nvSpPr>
          <p:cNvPr id="29735" name="TextBox 26"/>
          <p:cNvSpPr txBox="1">
            <a:spLocks noChangeArrowheads="1"/>
          </p:cNvSpPr>
          <p:nvPr/>
        </p:nvSpPr>
        <p:spPr bwMode="auto">
          <a:xfrm>
            <a:off x="6400800" y="4225925"/>
            <a:ext cx="620713" cy="368300"/>
          </a:xfrm>
          <a:prstGeom prst="rect">
            <a:avLst/>
          </a:prstGeom>
          <a:noFill/>
          <a:ln w="9525">
            <a:noFill/>
            <a:miter lim="800000"/>
            <a:headEnd/>
            <a:tailEnd/>
          </a:ln>
        </p:spPr>
        <p:txBody>
          <a:bodyPr wrap="none">
            <a:spAutoFit/>
          </a:bodyPr>
          <a:lstStyle/>
          <a:p>
            <a:r>
              <a:rPr lang="en-US"/>
              <a:t>total</a:t>
            </a:r>
          </a:p>
        </p:txBody>
      </p:sp>
      <p:sp>
        <p:nvSpPr>
          <p:cNvPr id="29736" name="TextBox 27"/>
          <p:cNvSpPr txBox="1">
            <a:spLocks noChangeArrowheads="1"/>
          </p:cNvSpPr>
          <p:nvPr/>
        </p:nvSpPr>
        <p:spPr bwMode="auto">
          <a:xfrm>
            <a:off x="6477000" y="2740025"/>
            <a:ext cx="468313" cy="368300"/>
          </a:xfrm>
          <a:prstGeom prst="rect">
            <a:avLst/>
          </a:prstGeom>
          <a:noFill/>
          <a:ln w="9525">
            <a:noFill/>
            <a:miter lim="800000"/>
            <a:headEnd/>
            <a:tailEnd/>
          </a:ln>
        </p:spPr>
        <p:txBody>
          <a:bodyPr wrap="none">
            <a:spAutoFit/>
          </a:bodyPr>
          <a:lstStyle/>
          <a:p>
            <a:r>
              <a:rPr lang="en-US"/>
              <a:t>list</a:t>
            </a:r>
          </a:p>
        </p:txBody>
      </p:sp>
      <p:sp>
        <p:nvSpPr>
          <p:cNvPr id="30" name="Double Bracket 29"/>
          <p:cNvSpPr/>
          <p:nvPr/>
        </p:nvSpPr>
        <p:spPr>
          <a:xfrm>
            <a:off x="7315200" y="2465388"/>
            <a:ext cx="274638" cy="182562"/>
          </a:xfrm>
          <a:prstGeom prst="bracketPair">
            <a:avLst/>
          </a:prstGeom>
          <a:ln w="15875">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3</a:t>
            </a:r>
          </a:p>
        </p:txBody>
      </p:sp>
      <p:sp>
        <p:nvSpPr>
          <p:cNvPr id="35" name="Double Bracket 34"/>
          <p:cNvSpPr/>
          <p:nvPr/>
        </p:nvSpPr>
        <p:spPr>
          <a:xfrm>
            <a:off x="7315200" y="3203575"/>
            <a:ext cx="274638" cy="184150"/>
          </a:xfrm>
          <a:prstGeom prst="bracketPair">
            <a:avLst/>
          </a:prstGeom>
          <a:ln w="15875">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1</a:t>
            </a:r>
          </a:p>
        </p:txBody>
      </p:sp>
      <p:sp>
        <p:nvSpPr>
          <p:cNvPr id="39" name="Double Bracket 38"/>
          <p:cNvSpPr/>
          <p:nvPr/>
        </p:nvSpPr>
        <p:spPr>
          <a:xfrm>
            <a:off x="7315200" y="2832100"/>
            <a:ext cx="274638" cy="184150"/>
          </a:xfrm>
          <a:prstGeom prst="bracketPair">
            <a:avLst/>
          </a:prstGeom>
          <a:ln w="15875">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2</a:t>
            </a:r>
          </a:p>
        </p:txBody>
      </p:sp>
      <p:sp>
        <p:nvSpPr>
          <p:cNvPr id="40" name="Double Bracket 39"/>
          <p:cNvSpPr/>
          <p:nvPr/>
        </p:nvSpPr>
        <p:spPr>
          <a:xfrm>
            <a:off x="7315200" y="2112963"/>
            <a:ext cx="274638" cy="182562"/>
          </a:xfrm>
          <a:prstGeom prst="bracketPair">
            <a:avLst/>
          </a:prstGeom>
          <a:ln w="15875">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4</a:t>
            </a:r>
          </a:p>
        </p:txBody>
      </p:sp>
      <p:sp>
        <p:nvSpPr>
          <p:cNvPr id="41" name="Double Bracket 40"/>
          <p:cNvSpPr/>
          <p:nvPr/>
        </p:nvSpPr>
        <p:spPr>
          <a:xfrm>
            <a:off x="7315200" y="3541713"/>
            <a:ext cx="274638" cy="182562"/>
          </a:xfrm>
          <a:prstGeom prst="bracketPair">
            <a:avLst/>
          </a:prstGeom>
          <a:ln w="15875">
            <a:solidFill>
              <a:srgbClr val="1204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1200" dirty="0"/>
              <a:t>0</a:t>
            </a:r>
          </a:p>
        </p:txBody>
      </p:sp>
      <p:sp>
        <p:nvSpPr>
          <p:cNvPr id="26" name="Text Box 26"/>
          <p:cNvSpPr txBox="1">
            <a:spLocks noChangeArrowheads="1"/>
          </p:cNvSpPr>
          <p:nvPr/>
        </p:nvSpPr>
        <p:spPr bwMode="auto">
          <a:xfrm>
            <a:off x="142844" y="4000504"/>
            <a:ext cx="3429024" cy="1569660"/>
          </a:xfrm>
          <a:prstGeom prst="rect">
            <a:avLst/>
          </a:prstGeom>
          <a:noFill/>
          <a:ln w="9525">
            <a:noFill/>
            <a:miter lim="800000"/>
            <a:headEnd/>
            <a:tailEnd/>
          </a:ln>
        </p:spPr>
        <p:txBody>
          <a:bodyPr wrap="square">
            <a:spAutoFit/>
          </a:bodyPr>
          <a:lstStyle/>
          <a:p>
            <a:pPr>
              <a:buFontTx/>
              <a:buChar char="•"/>
            </a:pPr>
            <a:r>
              <a:rPr lang="en-US" altLang="zh-TW" sz="2400" dirty="0">
                <a:solidFill>
                  <a:srgbClr val="002060"/>
                </a:solidFill>
                <a:latin typeface="Arial" charset="0"/>
              </a:rPr>
              <a:t> </a:t>
            </a:r>
            <a:r>
              <a:rPr lang="en-US" altLang="zh-TW" sz="2400" dirty="0" err="1" smtClean="0">
                <a:solidFill>
                  <a:srgbClr val="002060"/>
                </a:solidFill>
                <a:latin typeface="Arial" charset="0"/>
              </a:rPr>
              <a:t>stati</a:t>
            </a:r>
            <a:r>
              <a:rPr lang="tr-TR" altLang="zh-TW" sz="2400" dirty="0" smtClean="0">
                <a:solidFill>
                  <a:srgbClr val="002060"/>
                </a:solidFill>
                <a:latin typeface="Arial" charset="0"/>
              </a:rPr>
              <a:t>k</a:t>
            </a:r>
            <a:r>
              <a:rPr lang="en-US" altLang="zh-TW" sz="2400" dirty="0" smtClean="0">
                <a:solidFill>
                  <a:srgbClr val="002060"/>
                </a:solidFill>
                <a:latin typeface="Arial" charset="0"/>
              </a:rPr>
              <a:t> </a:t>
            </a:r>
            <a:r>
              <a:rPr lang="en-US" altLang="zh-TW" sz="2400" dirty="0">
                <a:solidFill>
                  <a:srgbClr val="002060"/>
                </a:solidFill>
                <a:latin typeface="Arial" charset="0"/>
              </a:rPr>
              <a:t>link: </a:t>
            </a:r>
            <a:endParaRPr lang="tr-TR" altLang="zh-TW" sz="2400" dirty="0" smtClean="0">
              <a:solidFill>
                <a:srgbClr val="002060"/>
              </a:solidFill>
              <a:latin typeface="Arial" charset="0"/>
            </a:endParaRPr>
          </a:p>
          <a:p>
            <a:r>
              <a:rPr lang="tr-TR" altLang="zh-TW" sz="2400" dirty="0" smtClean="0">
                <a:solidFill>
                  <a:srgbClr val="002060"/>
                </a:solidFill>
                <a:latin typeface="Arial" charset="0"/>
              </a:rPr>
              <a:t>yerel olmayan değişkenler referansı için kullanılır</a:t>
            </a:r>
            <a:endParaRPr lang="en-US" altLang="zh-TW" sz="2400" dirty="0">
              <a:solidFill>
                <a:srgbClr val="002060"/>
              </a:solidFill>
              <a:latin typeface="Arial" charset="0"/>
            </a:endParaRPr>
          </a:p>
        </p:txBody>
      </p:sp>
      <p:sp>
        <p:nvSpPr>
          <p:cNvPr id="27" name="Text Box 27"/>
          <p:cNvSpPr txBox="1">
            <a:spLocks noChangeArrowheads="1"/>
          </p:cNvSpPr>
          <p:nvPr/>
        </p:nvSpPr>
        <p:spPr bwMode="auto">
          <a:xfrm>
            <a:off x="142844" y="5500702"/>
            <a:ext cx="3276223" cy="1200329"/>
          </a:xfrm>
          <a:prstGeom prst="rect">
            <a:avLst/>
          </a:prstGeom>
          <a:noFill/>
          <a:ln w="9525">
            <a:noFill/>
            <a:miter lim="800000"/>
            <a:headEnd/>
            <a:tailEnd/>
          </a:ln>
        </p:spPr>
        <p:txBody>
          <a:bodyPr wrap="square">
            <a:spAutoFit/>
          </a:bodyPr>
          <a:lstStyle/>
          <a:p>
            <a:pPr>
              <a:buFontTx/>
              <a:buChar char="•"/>
            </a:pPr>
            <a:r>
              <a:rPr lang="en-US" altLang="zh-TW" sz="2400" dirty="0">
                <a:solidFill>
                  <a:srgbClr val="002060"/>
                </a:solidFill>
                <a:latin typeface="Arial" charset="0"/>
              </a:rPr>
              <a:t> </a:t>
            </a:r>
            <a:r>
              <a:rPr lang="en-US" altLang="zh-TW" sz="2400" dirty="0" smtClean="0">
                <a:solidFill>
                  <a:srgbClr val="002060"/>
                </a:solidFill>
                <a:latin typeface="Arial" charset="0"/>
              </a:rPr>
              <a:t>d</a:t>
            </a:r>
            <a:r>
              <a:rPr lang="tr-TR" altLang="zh-TW" sz="2400" dirty="0" smtClean="0">
                <a:solidFill>
                  <a:srgbClr val="002060"/>
                </a:solidFill>
                <a:latin typeface="Arial" charset="0"/>
              </a:rPr>
              <a:t>i</a:t>
            </a:r>
            <a:r>
              <a:rPr lang="en-US" altLang="zh-TW" sz="2400" dirty="0" err="1" smtClean="0">
                <a:solidFill>
                  <a:srgbClr val="002060"/>
                </a:solidFill>
                <a:latin typeface="Arial" charset="0"/>
              </a:rPr>
              <a:t>nami</a:t>
            </a:r>
            <a:r>
              <a:rPr lang="tr-TR" altLang="zh-TW" sz="2400" dirty="0" smtClean="0">
                <a:solidFill>
                  <a:srgbClr val="002060"/>
                </a:solidFill>
                <a:latin typeface="Arial" charset="0"/>
              </a:rPr>
              <a:t>k</a:t>
            </a:r>
            <a:r>
              <a:rPr lang="en-US" altLang="zh-TW" sz="2400" dirty="0" smtClean="0">
                <a:solidFill>
                  <a:srgbClr val="002060"/>
                </a:solidFill>
                <a:latin typeface="Arial" charset="0"/>
              </a:rPr>
              <a:t> </a:t>
            </a:r>
            <a:r>
              <a:rPr lang="en-US" altLang="zh-TW" sz="2400" dirty="0">
                <a:solidFill>
                  <a:srgbClr val="002060"/>
                </a:solidFill>
                <a:latin typeface="Arial" charset="0"/>
              </a:rPr>
              <a:t>link: </a:t>
            </a:r>
            <a:r>
              <a:rPr lang="tr-TR" altLang="zh-TW" sz="2400" dirty="0" smtClean="0">
                <a:solidFill>
                  <a:srgbClr val="002060"/>
                </a:solidFill>
                <a:latin typeface="Arial" charset="0"/>
              </a:rPr>
              <a:t>çağıranın </a:t>
            </a:r>
            <a:r>
              <a:rPr lang="tr-TR" altLang="zh-TW" sz="2400" dirty="0" err="1" smtClean="0">
                <a:solidFill>
                  <a:srgbClr val="002060"/>
                </a:solidFill>
                <a:latin typeface="Arial" charset="0"/>
              </a:rPr>
              <a:t>AR’si</a:t>
            </a:r>
            <a:r>
              <a:rPr lang="tr-TR" altLang="zh-TW" sz="2400" dirty="0" smtClean="0">
                <a:solidFill>
                  <a:srgbClr val="002060"/>
                </a:solidFill>
                <a:latin typeface="Arial" charset="0"/>
              </a:rPr>
              <a:t> </a:t>
            </a:r>
            <a:r>
              <a:rPr lang="tr-TR" altLang="zh-TW" sz="2400" dirty="0" err="1" smtClean="0">
                <a:solidFill>
                  <a:srgbClr val="002060"/>
                </a:solidFill>
                <a:latin typeface="Arial" charset="0"/>
              </a:rPr>
              <a:t>nin</a:t>
            </a:r>
            <a:r>
              <a:rPr lang="tr-TR" altLang="zh-TW" sz="2400" dirty="0" smtClean="0">
                <a:solidFill>
                  <a:srgbClr val="002060"/>
                </a:solidFill>
                <a:latin typeface="Arial" charset="0"/>
              </a:rPr>
              <a:t> başını gösterir</a:t>
            </a:r>
            <a:endParaRPr lang="en-US" altLang="zh-TW" sz="2400" dirty="0">
              <a:solidFill>
                <a:srgbClr val="002060"/>
              </a:solidFill>
              <a:latin typeface="Arial" charset="0"/>
            </a:endParaRPr>
          </a:p>
        </p:txBody>
      </p:sp>
      <p:sp>
        <p:nvSpPr>
          <p:cNvPr id="28" name="Text Box 23"/>
          <p:cNvSpPr txBox="1">
            <a:spLocks noChangeArrowheads="1"/>
          </p:cNvSpPr>
          <p:nvPr/>
        </p:nvSpPr>
        <p:spPr bwMode="auto">
          <a:xfrm>
            <a:off x="6357950" y="6000768"/>
            <a:ext cx="2000264" cy="64633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noFill/>
            <a:miter lim="800000"/>
            <a:headEnd/>
            <a:tailEnd/>
          </a:ln>
        </p:spPr>
        <p:txBody>
          <a:bodyPr wrap="square">
            <a:spAutoFit/>
          </a:bodyPr>
          <a:lstStyle/>
          <a:p>
            <a:pPr>
              <a:spcBef>
                <a:spcPct val="50000"/>
              </a:spcBef>
            </a:pPr>
            <a:r>
              <a:rPr kumimoji="0" lang="en-US" altLang="zh-TW" dirty="0" smtClean="0">
                <a:latin typeface="Arial Narrow" pitchFamily="34" charset="0"/>
              </a:rPr>
              <a:t>sub</a:t>
            </a:r>
            <a:r>
              <a:rPr kumimoji="0" lang="tr-TR" altLang="zh-TW" dirty="0" smtClean="0">
                <a:latin typeface="Arial Narrow" pitchFamily="34" charset="0"/>
              </a:rPr>
              <a:t> </a:t>
            </a:r>
            <a:r>
              <a:rPr lang="en-US" altLang="zh-TW" dirty="0" smtClean="0">
                <a:latin typeface="Arial Narrow" pitchFamily="34" charset="0"/>
              </a:rPr>
              <a:t>pro</a:t>
            </a:r>
            <a:r>
              <a:rPr lang="tr-TR" altLang="zh-TW" dirty="0" err="1" smtClean="0">
                <a:latin typeface="Arial Narrow" pitchFamily="34" charset="0"/>
              </a:rPr>
              <a:t>sedürü</a:t>
            </a:r>
            <a:r>
              <a:rPr lang="tr-TR" altLang="zh-TW" dirty="0" smtClean="0">
                <a:latin typeface="Arial Narrow" pitchFamily="34" charset="0"/>
              </a:rPr>
              <a:t> için aktivasyon kaydı</a:t>
            </a:r>
            <a:endParaRPr kumimoji="0" lang="en-US" altLang="zh-TW" dirty="0">
              <a:latin typeface="Arial Narrow" pitchFamily="34" charset="0"/>
            </a:endParaRPr>
          </a:p>
        </p:txBody>
      </p:sp>
      <p:sp>
        <p:nvSpPr>
          <p:cNvPr id="29" name="2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title"/>
          </p:nvPr>
        </p:nvSpPr>
        <p:spPr>
          <a:xfrm>
            <a:off x="609600" y="381000"/>
            <a:ext cx="8153400" cy="1143000"/>
          </a:xfrm>
        </p:spPr>
        <p:txBody>
          <a:bodyPr/>
          <a:lstStyle/>
          <a:p>
            <a:r>
              <a:rPr lang="tr-TR" dirty="0" smtClean="0">
                <a:solidFill>
                  <a:srgbClr val="FF0000"/>
                </a:solidFill>
              </a:rPr>
              <a:t>Bölüm’ün Başlıkları</a:t>
            </a:r>
          </a:p>
        </p:txBody>
      </p:sp>
      <p:sp>
        <p:nvSpPr>
          <p:cNvPr id="5" name="2 İçerik Yer Tutucusu"/>
          <p:cNvSpPr>
            <a:spLocks noGrp="1"/>
          </p:cNvSpPr>
          <p:nvPr>
            <p:ph idx="1"/>
          </p:nvPr>
        </p:nvSpPr>
        <p:spPr>
          <a:xfrm>
            <a:off x="609600" y="1600200"/>
            <a:ext cx="8153400" cy="4572000"/>
          </a:xfrm>
        </p:spPr>
        <p:txBody>
          <a:bodyPr/>
          <a:lstStyle/>
          <a:p>
            <a:r>
              <a:rPr lang="tr-TR" sz="2400" dirty="0" smtClean="0"/>
              <a:t>Arama ve geri dönüşlerin genel anlamı</a:t>
            </a:r>
          </a:p>
          <a:p>
            <a:r>
              <a:rPr lang="tr-TR" sz="2400" dirty="0" smtClean="0"/>
              <a:t>‘’Basit’’ alt programların uygulaması</a:t>
            </a:r>
          </a:p>
          <a:p>
            <a:r>
              <a:rPr lang="tr-TR" sz="2400" dirty="0" smtClean="0"/>
              <a:t>Alt programların yığın dinamiği bölgesel değişkenleri ile uygulanması</a:t>
            </a:r>
          </a:p>
          <a:p>
            <a:r>
              <a:rPr lang="tr-TR" sz="2400" dirty="0" err="1" smtClean="0"/>
              <a:t>İçiçe</a:t>
            </a:r>
            <a:r>
              <a:rPr lang="tr-TR" sz="2400" dirty="0" smtClean="0"/>
              <a:t> alt programlar</a:t>
            </a:r>
          </a:p>
          <a:p>
            <a:r>
              <a:rPr lang="tr-TR" sz="2400" dirty="0" smtClean="0"/>
              <a:t>Bloklar</a:t>
            </a:r>
          </a:p>
          <a:p>
            <a:r>
              <a:rPr lang="tr-TR" sz="2400" dirty="0" smtClean="0"/>
              <a:t>Dinamik kapsam uygulaması</a:t>
            </a:r>
          </a:p>
          <a:p>
            <a:endParaRPr lang="tr-TR" dirty="0" smtClean="0"/>
          </a:p>
          <a:p>
            <a:endParaRPr lang="tr-TR" dirty="0" smtClean="0"/>
          </a:p>
          <a:p>
            <a:endParaRPr lang="tr-TR" dirty="0" smtClean="0"/>
          </a:p>
        </p:txBody>
      </p:sp>
      <p:sp>
        <p:nvSpPr>
          <p:cNvPr id="6" name="5 Slayt Numarası Yer Tutucusu"/>
          <p:cNvSpPr>
            <a:spLocks noGrp="1"/>
          </p:cNvSpPr>
          <p:nvPr>
            <p:ph type="sldNum" sz="quarter" idx="12"/>
          </p:nvPr>
        </p:nvSpPr>
        <p:spPr/>
        <p:txBody>
          <a:bodyPr/>
          <a:lstStyle/>
          <a:p>
            <a:fld id="{14917F13-F816-43A4-AC89-84EBDAF33797}"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Autofit/>
          </a:bodyPr>
          <a:lstStyle/>
          <a:p>
            <a:r>
              <a:rPr lang="tr-TR" sz="3200" dirty="0" smtClean="0"/>
              <a:t>Özyinelemesiz C programı örneği – Program için </a:t>
            </a:r>
            <a:r>
              <a:rPr lang="tr-TR" sz="3200" dirty="0" err="1" smtClean="0"/>
              <a:t>yığıt</a:t>
            </a:r>
            <a:r>
              <a:rPr lang="tr-TR" sz="3200" dirty="0" smtClean="0"/>
              <a:t> bellek içeriği</a:t>
            </a:r>
            <a:endParaRPr lang="en-US" sz="3200" dirty="0" smtClean="0"/>
          </a:p>
        </p:txBody>
      </p:sp>
      <p:sp>
        <p:nvSpPr>
          <p:cNvPr id="3" name="Content Placeholder 2"/>
          <p:cNvSpPr>
            <a:spLocks noGrp="1"/>
          </p:cNvSpPr>
          <p:nvPr>
            <p:ph idx="1"/>
          </p:nvPr>
        </p:nvSpPr>
        <p:spPr>
          <a:xfrm>
            <a:off x="457200" y="1519262"/>
            <a:ext cx="8229600" cy="5195886"/>
          </a:xfrm>
        </p:spPr>
        <p:txBody>
          <a:bodyPr>
            <a:normAutofit fontScale="92500" lnSpcReduction="10000"/>
          </a:bodyPr>
          <a:lstStyle/>
          <a:p>
            <a:pPr lvl="1">
              <a:buFont typeface="Arial" charset="0"/>
              <a:buNone/>
              <a:defRPr/>
            </a:pPr>
            <a:r>
              <a:rPr lang="en-US" sz="1400" b="1" dirty="0" smtClean="0">
                <a:solidFill>
                  <a:schemeClr val="accent6">
                    <a:lumMod val="75000"/>
                  </a:schemeClr>
                </a:solidFill>
                <a:latin typeface="Courier New" pitchFamily="49" charset="0"/>
                <a:cs typeface="Courier New" pitchFamily="49" charset="0"/>
              </a:rPr>
              <a:t>void A(</a:t>
            </a:r>
            <a:r>
              <a:rPr lang="en-US" sz="1400" b="1" dirty="0" err="1" smtClean="0">
                <a:solidFill>
                  <a:schemeClr val="accent6">
                    <a:lumMod val="75000"/>
                  </a:schemeClr>
                </a:solidFill>
                <a:latin typeface="Courier New" pitchFamily="49" charset="0"/>
                <a:cs typeface="Courier New" pitchFamily="49" charset="0"/>
              </a:rPr>
              <a:t>int</a:t>
            </a:r>
            <a:r>
              <a:rPr lang="en-US" sz="1400" b="1" dirty="0" smtClean="0">
                <a:solidFill>
                  <a:schemeClr val="accent6">
                    <a:lumMod val="75000"/>
                  </a:schemeClr>
                </a:solidFill>
                <a:latin typeface="Courier New" pitchFamily="49" charset="0"/>
                <a:cs typeface="Courier New" pitchFamily="49" charset="0"/>
              </a:rPr>
              <a:t> x) {</a:t>
            </a:r>
          </a:p>
          <a:p>
            <a:pPr lvl="2">
              <a:buFont typeface="Arial" charset="0"/>
              <a:buNone/>
              <a:defRPr/>
            </a:pPr>
            <a:r>
              <a:rPr lang="en-US" sz="1400" b="1" dirty="0" err="1" smtClean="0">
                <a:solidFill>
                  <a:schemeClr val="accent6">
                    <a:lumMod val="75000"/>
                  </a:schemeClr>
                </a:solidFill>
                <a:latin typeface="Courier New" pitchFamily="49" charset="0"/>
                <a:cs typeface="Courier New" pitchFamily="49" charset="0"/>
              </a:rPr>
              <a:t>int</a:t>
            </a:r>
            <a:r>
              <a:rPr lang="en-US" sz="1400" b="1" dirty="0" smtClean="0">
                <a:solidFill>
                  <a:schemeClr val="accent6">
                    <a:lumMod val="75000"/>
                  </a:schemeClr>
                </a:solidFill>
                <a:latin typeface="Courier New" pitchFamily="49" charset="0"/>
                <a:cs typeface="Courier New" pitchFamily="49" charset="0"/>
              </a:rPr>
              <a:t> y;</a:t>
            </a:r>
          </a:p>
          <a:p>
            <a:pPr lvl="2">
              <a:buFont typeface="Arial" charset="0"/>
              <a:buNone/>
              <a:defRPr/>
            </a:pPr>
            <a:r>
              <a:rPr lang="en-US" sz="1400" b="1" dirty="0" smtClean="0">
                <a:solidFill>
                  <a:schemeClr val="accent6">
                    <a:lumMod val="75000"/>
                  </a:schemeClr>
                </a:solidFill>
                <a:latin typeface="Courier New" pitchFamily="49" charset="0"/>
                <a:cs typeface="Courier New" pitchFamily="49" charset="0"/>
              </a:rPr>
              <a:t>...</a:t>
            </a:r>
          </a:p>
          <a:p>
            <a:pPr lvl="2">
              <a:buFont typeface="Arial" charset="0"/>
              <a:buNone/>
              <a:defRPr/>
            </a:pPr>
            <a:r>
              <a:rPr lang="en-US" sz="1400" b="1" dirty="0" smtClean="0">
                <a:solidFill>
                  <a:schemeClr val="accent6">
                    <a:lumMod val="75000"/>
                  </a:schemeClr>
                </a:solidFill>
                <a:latin typeface="Courier New" pitchFamily="49" charset="0"/>
                <a:cs typeface="Courier New" pitchFamily="49" charset="0"/>
              </a:rPr>
              <a:t>C(y);</a:t>
            </a:r>
          </a:p>
          <a:p>
            <a:pPr lvl="2">
              <a:buFont typeface="Arial" charset="0"/>
              <a:buNone/>
              <a:defRPr/>
            </a:pPr>
            <a:r>
              <a:rPr lang="en-US" sz="1400" b="1" dirty="0" smtClean="0">
                <a:solidFill>
                  <a:schemeClr val="accent6">
                    <a:lumMod val="75000"/>
                  </a:schemeClr>
                </a:solidFill>
                <a:latin typeface="Courier New" pitchFamily="49" charset="0"/>
                <a:cs typeface="Courier New" pitchFamily="49" charset="0"/>
              </a:rPr>
              <a:t>...</a:t>
            </a:r>
          </a:p>
          <a:p>
            <a:pPr lvl="1">
              <a:buFont typeface="Arial" charset="0"/>
              <a:buNone/>
              <a:defRPr/>
            </a:pPr>
            <a:r>
              <a:rPr lang="en-US" sz="1400" b="1" dirty="0" smtClean="0">
                <a:solidFill>
                  <a:schemeClr val="accent6">
                    <a:lumMod val="75000"/>
                  </a:schemeClr>
                </a:solidFill>
                <a:latin typeface="Courier New" pitchFamily="49" charset="0"/>
                <a:cs typeface="Courier New" pitchFamily="49" charset="0"/>
              </a:rPr>
              <a:t>}</a:t>
            </a:r>
          </a:p>
          <a:p>
            <a:pPr lvl="1">
              <a:buFont typeface="Arial" charset="0"/>
              <a:buNone/>
              <a:defRPr/>
            </a:pPr>
            <a:r>
              <a:rPr lang="en-US" sz="1400" b="1" dirty="0" smtClean="0">
                <a:solidFill>
                  <a:srgbClr val="FF0000"/>
                </a:solidFill>
                <a:latin typeface="Courier New" pitchFamily="49" charset="0"/>
                <a:cs typeface="Courier New" pitchFamily="49" charset="0"/>
              </a:rPr>
              <a:t>void B(float r) {</a:t>
            </a:r>
          </a:p>
          <a:p>
            <a:pPr lvl="2">
              <a:buFont typeface="Arial" charset="0"/>
              <a:buNone/>
              <a:defRPr/>
            </a:pPr>
            <a:r>
              <a:rPr lang="en-US" sz="1400" b="1" dirty="0" err="1" smtClean="0">
                <a:solidFill>
                  <a:srgbClr val="FF0000"/>
                </a:solidFill>
                <a:latin typeface="Courier New" pitchFamily="49" charset="0"/>
                <a:cs typeface="Courier New" pitchFamily="49" charset="0"/>
              </a:rPr>
              <a:t>int</a:t>
            </a:r>
            <a:r>
              <a:rPr lang="en-US" sz="1400" b="1" dirty="0" smtClean="0">
                <a:solidFill>
                  <a:srgbClr val="FF0000"/>
                </a:solidFill>
                <a:latin typeface="Courier New" pitchFamily="49" charset="0"/>
                <a:cs typeface="Courier New" pitchFamily="49" charset="0"/>
              </a:rPr>
              <a:t> s, t;</a:t>
            </a:r>
          </a:p>
          <a:p>
            <a:pPr lvl="2">
              <a:buFont typeface="Arial" charset="0"/>
              <a:buNone/>
              <a:defRPr/>
            </a:pPr>
            <a:r>
              <a:rPr lang="en-US" sz="1400" b="1" dirty="0" smtClean="0">
                <a:solidFill>
                  <a:srgbClr val="FF0000"/>
                </a:solidFill>
                <a:latin typeface="Courier New" pitchFamily="49" charset="0"/>
                <a:cs typeface="Courier New" pitchFamily="49" charset="0"/>
              </a:rPr>
              <a:t>...</a:t>
            </a:r>
          </a:p>
          <a:p>
            <a:pPr lvl="2">
              <a:buFont typeface="Arial" charset="0"/>
              <a:buNone/>
              <a:defRPr/>
            </a:pPr>
            <a:r>
              <a:rPr lang="en-US" sz="1400" b="1" dirty="0" smtClean="0">
                <a:solidFill>
                  <a:srgbClr val="FF0000"/>
                </a:solidFill>
                <a:latin typeface="Courier New" pitchFamily="49" charset="0"/>
                <a:cs typeface="Courier New" pitchFamily="49" charset="0"/>
              </a:rPr>
              <a:t>A(s);</a:t>
            </a:r>
          </a:p>
          <a:p>
            <a:pPr lvl="2">
              <a:buFont typeface="Arial" charset="0"/>
              <a:buNone/>
              <a:defRPr/>
            </a:pPr>
            <a:r>
              <a:rPr lang="en-US" sz="1400" b="1" dirty="0" smtClean="0">
                <a:solidFill>
                  <a:srgbClr val="FF0000"/>
                </a:solidFill>
                <a:latin typeface="Courier New" pitchFamily="49" charset="0"/>
                <a:cs typeface="Courier New" pitchFamily="49" charset="0"/>
              </a:rPr>
              <a:t>...</a:t>
            </a:r>
          </a:p>
          <a:p>
            <a:pPr lvl="1">
              <a:buFont typeface="Arial" charset="0"/>
              <a:buNone/>
              <a:defRPr/>
            </a:pPr>
            <a:r>
              <a:rPr lang="en-US" sz="1400" b="1" dirty="0" smtClean="0">
                <a:solidFill>
                  <a:srgbClr val="FF0000"/>
                </a:solidFill>
                <a:latin typeface="Courier New" pitchFamily="49" charset="0"/>
                <a:cs typeface="Courier New" pitchFamily="49" charset="0"/>
              </a:rPr>
              <a:t>}</a:t>
            </a:r>
          </a:p>
          <a:p>
            <a:pPr lvl="1">
              <a:buFont typeface="Arial" charset="0"/>
              <a:buNone/>
              <a:defRPr/>
            </a:pPr>
            <a:r>
              <a:rPr lang="en-US" sz="1400" b="1" dirty="0" smtClean="0">
                <a:solidFill>
                  <a:srgbClr val="1204CC"/>
                </a:solidFill>
                <a:latin typeface="Courier New" pitchFamily="49" charset="0"/>
                <a:cs typeface="Courier New" pitchFamily="49" charset="0"/>
              </a:rPr>
              <a:t>void C(</a:t>
            </a:r>
            <a:r>
              <a:rPr lang="en-US" sz="1400" b="1" dirty="0" err="1" smtClean="0">
                <a:solidFill>
                  <a:srgbClr val="1204CC"/>
                </a:solidFill>
                <a:latin typeface="Courier New" pitchFamily="49" charset="0"/>
                <a:cs typeface="Courier New" pitchFamily="49" charset="0"/>
              </a:rPr>
              <a:t>int</a:t>
            </a:r>
            <a:r>
              <a:rPr lang="en-US" sz="1400" b="1" dirty="0" smtClean="0">
                <a:solidFill>
                  <a:srgbClr val="1204CC"/>
                </a:solidFill>
                <a:latin typeface="Courier New" pitchFamily="49" charset="0"/>
                <a:cs typeface="Courier New" pitchFamily="49" charset="0"/>
              </a:rPr>
              <a:t> q) {</a:t>
            </a:r>
          </a:p>
          <a:p>
            <a:pPr lvl="2">
              <a:buFont typeface="Arial" charset="0"/>
              <a:buNone/>
              <a:defRPr/>
            </a:pPr>
            <a:r>
              <a:rPr lang="en-US" sz="1400" b="1" dirty="0" smtClean="0">
                <a:solidFill>
                  <a:srgbClr val="1204CC"/>
                </a:solidFill>
                <a:latin typeface="Courier New" pitchFamily="49" charset="0"/>
                <a:cs typeface="Courier New" pitchFamily="49" charset="0"/>
              </a:rPr>
              <a:t>...</a:t>
            </a:r>
          </a:p>
          <a:p>
            <a:pPr lvl="1">
              <a:buFont typeface="Arial" charset="0"/>
              <a:buNone/>
              <a:defRPr/>
            </a:pPr>
            <a:r>
              <a:rPr lang="en-US" sz="1400" b="1" dirty="0" smtClean="0">
                <a:solidFill>
                  <a:srgbClr val="1204CC"/>
                </a:solidFill>
                <a:latin typeface="Courier New" pitchFamily="49" charset="0"/>
                <a:cs typeface="Courier New" pitchFamily="49" charset="0"/>
              </a:rPr>
              <a:t>}</a:t>
            </a:r>
          </a:p>
          <a:p>
            <a:pPr lvl="1">
              <a:buFont typeface="Arial" charset="0"/>
              <a:buNone/>
              <a:defRPr/>
            </a:pPr>
            <a:r>
              <a:rPr lang="en-US" sz="1400" b="1" dirty="0" smtClean="0">
                <a:solidFill>
                  <a:srgbClr val="00B050"/>
                </a:solidFill>
                <a:latin typeface="Courier New" pitchFamily="49" charset="0"/>
                <a:cs typeface="Courier New" pitchFamily="49" charset="0"/>
              </a:rPr>
              <a:t>void main() {</a:t>
            </a:r>
          </a:p>
          <a:p>
            <a:pPr lvl="2">
              <a:buFont typeface="Arial" charset="0"/>
              <a:buNone/>
              <a:defRPr/>
            </a:pPr>
            <a:r>
              <a:rPr lang="en-US" sz="1400" b="1" dirty="0" smtClean="0">
                <a:solidFill>
                  <a:srgbClr val="00B050"/>
                </a:solidFill>
                <a:latin typeface="Courier New" pitchFamily="49" charset="0"/>
                <a:cs typeface="Courier New" pitchFamily="49" charset="0"/>
              </a:rPr>
              <a:t>float p;</a:t>
            </a:r>
          </a:p>
          <a:p>
            <a:pPr lvl="2">
              <a:buFont typeface="Arial" charset="0"/>
              <a:buNone/>
              <a:defRPr/>
            </a:pPr>
            <a:r>
              <a:rPr lang="en-US" sz="1400" b="1" dirty="0" smtClean="0">
                <a:solidFill>
                  <a:srgbClr val="00B050"/>
                </a:solidFill>
                <a:latin typeface="Courier New" pitchFamily="49" charset="0"/>
                <a:cs typeface="Courier New" pitchFamily="49" charset="0"/>
              </a:rPr>
              <a:t>...</a:t>
            </a:r>
          </a:p>
          <a:p>
            <a:pPr lvl="2">
              <a:buFont typeface="Arial" charset="0"/>
              <a:buNone/>
              <a:defRPr/>
            </a:pPr>
            <a:r>
              <a:rPr lang="en-US" sz="1400" b="1" dirty="0" smtClean="0">
                <a:solidFill>
                  <a:srgbClr val="00B050"/>
                </a:solidFill>
                <a:latin typeface="Courier New" pitchFamily="49" charset="0"/>
                <a:cs typeface="Courier New" pitchFamily="49" charset="0"/>
              </a:rPr>
              <a:t>B(p);</a:t>
            </a:r>
          </a:p>
          <a:p>
            <a:pPr lvl="2">
              <a:buFont typeface="Arial" charset="0"/>
              <a:buNone/>
              <a:defRPr/>
            </a:pPr>
            <a:r>
              <a:rPr lang="en-US" sz="1400" b="1" dirty="0" smtClean="0">
                <a:solidFill>
                  <a:srgbClr val="00B050"/>
                </a:solidFill>
                <a:latin typeface="Courier New" pitchFamily="49" charset="0"/>
                <a:cs typeface="Courier New" pitchFamily="49" charset="0"/>
              </a:rPr>
              <a:t>...</a:t>
            </a:r>
          </a:p>
          <a:p>
            <a:pPr lvl="1">
              <a:buFont typeface="Arial" charset="0"/>
              <a:buNone/>
              <a:defRPr/>
            </a:pPr>
            <a:r>
              <a:rPr lang="en-US" sz="1400" b="1" dirty="0" smtClean="0">
                <a:solidFill>
                  <a:srgbClr val="00B050"/>
                </a:solidFill>
                <a:latin typeface="Courier New" pitchFamily="49" charset="0"/>
                <a:cs typeface="Courier New" pitchFamily="49" charset="0"/>
              </a:rPr>
              <a:t>}</a:t>
            </a:r>
          </a:p>
          <a:p>
            <a:pPr lvl="1">
              <a:buFont typeface="Arial" charset="0"/>
              <a:buNone/>
              <a:defRPr/>
            </a:pPr>
            <a:endParaRPr lang="en-US" sz="1400"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 name="Table 100"/>
          <p:cNvGraphicFramePr>
            <a:graphicFrameLocks noGrp="1"/>
          </p:cNvGraphicFramePr>
          <p:nvPr/>
        </p:nvGraphicFramePr>
        <p:xfrm>
          <a:off x="1039813" y="3306763"/>
          <a:ext cx="1214983" cy="1950720"/>
        </p:xfrm>
        <a:graphic>
          <a:graphicData uri="http://schemas.openxmlformats.org/drawingml/2006/table">
            <a:tbl>
              <a:tblPr>
                <a:tableStyleId>{5C22544A-7EE6-4342-B048-85BDC9FD1C3A}</a:tableStyleId>
              </a:tblPr>
              <a:tblGrid>
                <a:gridCol w="1214983"/>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Parametr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latin typeface="+mn-lt"/>
                          <a:cs typeface="Courier New" pitchFamily="49" charset="0"/>
                        </a:rPr>
                        <a:t>(</a:t>
                      </a:r>
                      <a:r>
                        <a:rPr lang="en-US" sz="1000" b="1" dirty="0" smtClean="0">
                          <a:latin typeface="+mn-lt"/>
                          <a:cs typeface="Courier New" pitchFamily="49" charset="0"/>
                        </a:rPr>
                        <a:t>MAIN)</a:t>
                      </a:r>
                      <a:r>
                        <a:rPr lang="tr-TR" sz="1000" b="1" dirty="0" smtClean="0">
                          <a:latin typeface="+mn-lt"/>
                          <a:cs typeface="Courier New" pitchFamily="49" charset="0"/>
                        </a:rPr>
                        <a:t>’e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1765" name="Title 1"/>
          <p:cNvSpPr>
            <a:spLocks noGrp="1"/>
          </p:cNvSpPr>
          <p:nvPr>
            <p:ph type="title"/>
          </p:nvPr>
        </p:nvSpPr>
        <p:spPr bwMode="auto">
          <a:xfrm>
            <a:off x="457200" y="274638"/>
            <a:ext cx="8153400" cy="6397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MAIN</a:t>
            </a:r>
            <a:r>
              <a:rPr lang="tr-TR" dirty="0" smtClean="0"/>
              <a:t>,</a:t>
            </a:r>
            <a:r>
              <a:rPr lang="en-US" dirty="0" smtClean="0"/>
              <a:t> B</a:t>
            </a:r>
            <a:r>
              <a:rPr lang="tr-TR" dirty="0" smtClean="0"/>
              <a:t>’</a:t>
            </a:r>
            <a:r>
              <a:rPr lang="tr-TR" dirty="0" err="1" smtClean="0"/>
              <a:t>yi</a:t>
            </a:r>
            <a:r>
              <a:rPr lang="tr-TR" dirty="0" smtClean="0"/>
              <a:t> çağırdıktan sonra </a:t>
            </a:r>
            <a:r>
              <a:rPr lang="en-US" dirty="0" smtClean="0"/>
              <a:t>Stack </a:t>
            </a:r>
          </a:p>
        </p:txBody>
      </p:sp>
      <p:sp>
        <p:nvSpPr>
          <p:cNvPr id="4" name="Rectangle 3"/>
          <p:cNvSpPr/>
          <p:nvPr/>
        </p:nvSpPr>
        <p:spPr>
          <a:xfrm>
            <a:off x="700088" y="1220788"/>
            <a:ext cx="547687"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67" name="TextBox 5"/>
          <p:cNvSpPr txBox="1">
            <a:spLocks noChangeArrowheads="1"/>
          </p:cNvSpPr>
          <p:nvPr/>
        </p:nvSpPr>
        <p:spPr bwMode="auto">
          <a:xfrm>
            <a:off x="666750" y="1249363"/>
            <a:ext cx="614363"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main</a:t>
            </a:r>
          </a:p>
        </p:txBody>
      </p:sp>
      <p:grpSp>
        <p:nvGrpSpPr>
          <p:cNvPr id="2" name="Group 161"/>
          <p:cNvGrpSpPr>
            <a:grpSpLocks/>
          </p:cNvGrpSpPr>
          <p:nvPr/>
        </p:nvGrpSpPr>
        <p:grpSpPr bwMode="auto">
          <a:xfrm>
            <a:off x="1276350" y="1220788"/>
            <a:ext cx="917575" cy="365125"/>
            <a:chOff x="1276350" y="1220788"/>
            <a:chExt cx="917575" cy="365125"/>
          </a:xfrm>
        </p:grpSpPr>
        <p:sp>
          <p:nvSpPr>
            <p:cNvPr id="5" name="Rectangle 4"/>
            <p:cNvSpPr/>
            <p:nvPr/>
          </p:nvSpPr>
          <p:spPr>
            <a:xfrm>
              <a:off x="1828800" y="1220788"/>
              <a:ext cx="365125"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92" name="TextBox 6"/>
            <p:cNvSpPr txBox="1">
              <a:spLocks noChangeArrowheads="1"/>
            </p:cNvSpPr>
            <p:nvPr/>
          </p:nvSpPr>
          <p:spPr bwMode="auto">
            <a:xfrm>
              <a:off x="1865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B</a:t>
              </a:r>
            </a:p>
          </p:txBody>
        </p:sp>
        <p:sp>
          <p:nvSpPr>
            <p:cNvPr id="31793" name="TextBox 7"/>
            <p:cNvSpPr txBox="1">
              <a:spLocks noChangeArrowheads="1"/>
            </p:cNvSpPr>
            <p:nvPr/>
          </p:nvSpPr>
          <p:spPr bwMode="auto">
            <a:xfrm>
              <a:off x="1276350" y="1250156"/>
              <a:ext cx="549275" cy="306388"/>
            </a:xfrm>
            <a:prstGeom prst="rect">
              <a:avLst/>
            </a:prstGeom>
            <a:noFill/>
            <a:ln w="9525">
              <a:noFill/>
              <a:miter lim="800000"/>
              <a:headEnd/>
              <a:tailEnd/>
            </a:ln>
          </p:spPr>
          <p:txBody>
            <a:bodyPr wrap="none">
              <a:spAutoFit/>
            </a:bodyPr>
            <a:lstStyle/>
            <a:p>
              <a:pPr algn="ctr"/>
              <a:r>
                <a:rPr lang="en-US" sz="1400" dirty="0" smtClean="0">
                  <a:latin typeface="Courier New" pitchFamily="49" charset="0"/>
                  <a:cs typeface="Courier New" pitchFamily="49" charset="0"/>
                </a:rPr>
                <a:t>calls</a:t>
              </a:r>
              <a:endParaRPr lang="en-US" sz="1400" dirty="0">
                <a:latin typeface="Courier New" pitchFamily="49" charset="0"/>
                <a:cs typeface="Courier New" pitchFamily="49" charset="0"/>
              </a:endParaRPr>
            </a:p>
          </p:txBody>
        </p:sp>
      </p:grpSp>
      <p:grpSp>
        <p:nvGrpSpPr>
          <p:cNvPr id="3" name="Group 140"/>
          <p:cNvGrpSpPr>
            <a:grpSpLocks/>
          </p:cNvGrpSpPr>
          <p:nvPr/>
        </p:nvGrpSpPr>
        <p:grpSpPr bwMode="auto">
          <a:xfrm>
            <a:off x="152400" y="5546725"/>
            <a:ext cx="1600200" cy="854075"/>
            <a:chOff x="533400" y="5546724"/>
            <a:chExt cx="1600200" cy="854075"/>
          </a:xfrm>
        </p:grpSpPr>
        <p:sp>
          <p:nvSpPr>
            <p:cNvPr id="13" name="Rectangle 12"/>
            <p:cNvSpPr/>
            <p:nvPr/>
          </p:nvSpPr>
          <p:spPr>
            <a:xfrm>
              <a:off x="533400" y="5546724"/>
              <a:ext cx="1600200" cy="854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90" name="Rectangle 21"/>
            <p:cNvSpPr>
              <a:spLocks noChangeArrowheads="1"/>
            </p:cNvSpPr>
            <p:nvPr/>
          </p:nvSpPr>
          <p:spPr bwMode="auto">
            <a:xfrm>
              <a:off x="609599" y="5562600"/>
              <a:ext cx="15240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main() {</a:t>
              </a:r>
            </a:p>
            <a:p>
              <a:r>
                <a:rPr lang="en-US" sz="1200" b="1">
                  <a:solidFill>
                    <a:srgbClr val="00B050"/>
                  </a:solidFill>
                  <a:latin typeface="Courier New" pitchFamily="49" charset="0"/>
                  <a:cs typeface="Courier New" pitchFamily="49" charset="0"/>
                </a:rPr>
                <a:t>  float p; ...</a:t>
              </a:r>
            </a:p>
            <a:p>
              <a:r>
                <a:rPr lang="en-US" sz="1200" b="1">
                  <a:solidFill>
                    <a:srgbClr val="00B050"/>
                  </a:solidFill>
                  <a:latin typeface="Courier New" pitchFamily="49" charset="0"/>
                  <a:cs typeface="Courier New" pitchFamily="49" charset="0"/>
                </a:rPr>
                <a:t>  B(p);...</a:t>
              </a:r>
            </a:p>
            <a:p>
              <a:r>
                <a:rPr lang="en-US" sz="1200" b="1">
                  <a:solidFill>
                    <a:srgbClr val="00B050"/>
                  </a:solidFill>
                  <a:latin typeface="Courier New" pitchFamily="49" charset="0"/>
                  <a:cs typeface="Courier New" pitchFamily="49" charset="0"/>
                </a:rPr>
                <a:t>}</a:t>
              </a:r>
            </a:p>
          </p:txBody>
        </p:sp>
      </p:grpSp>
      <p:grpSp>
        <p:nvGrpSpPr>
          <p:cNvPr id="6" name="Group 141"/>
          <p:cNvGrpSpPr>
            <a:grpSpLocks/>
          </p:cNvGrpSpPr>
          <p:nvPr/>
        </p:nvGrpSpPr>
        <p:grpSpPr bwMode="auto">
          <a:xfrm>
            <a:off x="1828800" y="5546725"/>
            <a:ext cx="1752600" cy="860425"/>
            <a:chOff x="2514600" y="5546724"/>
            <a:chExt cx="1752600" cy="861161"/>
          </a:xfrm>
        </p:grpSpPr>
        <p:sp>
          <p:nvSpPr>
            <p:cNvPr id="14" name="Rectangle 13"/>
            <p:cNvSpPr/>
            <p:nvPr/>
          </p:nvSpPr>
          <p:spPr>
            <a:xfrm>
              <a:off x="2514600" y="5546724"/>
              <a:ext cx="1752600" cy="854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1788" name="Rectangle 22"/>
            <p:cNvSpPr>
              <a:spLocks noChangeArrowheads="1"/>
            </p:cNvSpPr>
            <p:nvPr/>
          </p:nvSpPr>
          <p:spPr bwMode="auto">
            <a:xfrm>
              <a:off x="2514600" y="5576888"/>
              <a:ext cx="17526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B(float r) {</a:t>
              </a:r>
            </a:p>
            <a:p>
              <a:r>
                <a:rPr lang="en-US" sz="1200" b="1">
                  <a:solidFill>
                    <a:srgbClr val="00B050"/>
                  </a:solidFill>
                  <a:latin typeface="Courier New" pitchFamily="49" charset="0"/>
                  <a:cs typeface="Courier New" pitchFamily="49" charset="0"/>
                </a:rPr>
                <a:t>  int s, t; ...</a:t>
              </a:r>
            </a:p>
            <a:p>
              <a:r>
                <a:rPr lang="en-US" sz="1200" b="1">
                  <a:solidFill>
                    <a:srgbClr val="00B050"/>
                  </a:solidFill>
                  <a:latin typeface="Courier New" pitchFamily="49" charset="0"/>
                  <a:cs typeface="Courier New" pitchFamily="49" charset="0"/>
                </a:rPr>
                <a:t>  A(s); ...</a:t>
              </a:r>
            </a:p>
            <a:p>
              <a:r>
                <a:rPr lang="en-US" sz="1200" b="1">
                  <a:solidFill>
                    <a:srgbClr val="00B050"/>
                  </a:solidFill>
                  <a:latin typeface="Courier New" pitchFamily="49" charset="0"/>
                  <a:cs typeface="Courier New" pitchFamily="49" charset="0"/>
                </a:rPr>
                <a:t>}</a:t>
              </a:r>
            </a:p>
          </p:txBody>
        </p:sp>
      </p:grpSp>
      <p:grpSp>
        <p:nvGrpSpPr>
          <p:cNvPr id="7" name="Group 65"/>
          <p:cNvGrpSpPr>
            <a:grpSpLocks/>
          </p:cNvGrpSpPr>
          <p:nvPr/>
        </p:nvGrpSpPr>
        <p:grpSpPr bwMode="auto">
          <a:xfrm>
            <a:off x="2244726" y="3405188"/>
            <a:ext cx="832675" cy="261610"/>
            <a:chOff x="2321257" y="3428995"/>
            <a:chExt cx="832294" cy="261283"/>
          </a:xfrm>
        </p:grpSpPr>
        <p:cxnSp>
          <p:nvCxnSpPr>
            <p:cNvPr id="18" name="Straight Arrow Connector 17"/>
            <p:cNvCxnSpPr/>
            <p:nvPr/>
          </p:nvCxnSpPr>
          <p:spPr>
            <a:xfrm rot="10800000">
              <a:off x="2321257" y="3568526"/>
              <a:ext cx="364958"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86" name="TextBox 53"/>
            <p:cNvSpPr txBox="1">
              <a:spLocks noChangeArrowheads="1"/>
            </p:cNvSpPr>
            <p:nvPr/>
          </p:nvSpPr>
          <p:spPr bwMode="auto">
            <a:xfrm>
              <a:off x="2619675" y="3428995"/>
              <a:ext cx="533876" cy="261283"/>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8" name="Group 127"/>
          <p:cNvGrpSpPr>
            <a:grpSpLocks/>
          </p:cNvGrpSpPr>
          <p:nvPr/>
        </p:nvGrpSpPr>
        <p:grpSpPr bwMode="auto">
          <a:xfrm>
            <a:off x="76200" y="3544889"/>
            <a:ext cx="2451100" cy="1791731"/>
            <a:chOff x="76200" y="3544552"/>
            <a:chExt cx="2450992" cy="1791428"/>
          </a:xfrm>
        </p:grpSpPr>
        <p:sp>
          <p:nvSpPr>
            <p:cNvPr id="17" name="Left Brace 16"/>
            <p:cNvSpPr/>
            <p:nvPr/>
          </p:nvSpPr>
          <p:spPr>
            <a:xfrm>
              <a:off x="792131" y="5038136"/>
              <a:ext cx="18255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9" name="Elbow Connector 18"/>
            <p:cNvCxnSpPr/>
            <p:nvPr/>
          </p:nvCxnSpPr>
          <p:spPr>
            <a:xfrm>
              <a:off x="2104936" y="4420704"/>
              <a:ext cx="146044"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190495" y="4130240"/>
              <a:ext cx="457180"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0" name="TextBox 19"/>
            <p:cNvSpPr txBox="1"/>
            <p:nvPr/>
          </p:nvSpPr>
          <p:spPr>
            <a:xfrm>
              <a:off x="190495" y="4125478"/>
              <a:ext cx="457180" cy="507745"/>
            </a:xfrm>
            <a:prstGeom prst="rect">
              <a:avLst/>
            </a:prstGeom>
            <a:noFill/>
          </p:spPr>
          <p:txBody>
            <a:bodyPr>
              <a:spAutoFit/>
            </a:bodyPr>
            <a:lstStyle/>
            <a:p>
              <a:pPr>
                <a:defRPr/>
              </a:pPr>
              <a:r>
                <a:rPr lang="en-US" sz="900" b="1" dirty="0" smtClean="0">
                  <a:cs typeface="Courier New" pitchFamily="49" charset="0"/>
                </a:rPr>
                <a:t>B</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a:p>
              <a:pPr algn="ctr">
                <a:defRPr/>
              </a:pPr>
              <a:endParaRPr lang="en-US" sz="900" b="1" dirty="0">
                <a:latin typeface="+mn-lt"/>
                <a:cs typeface="Courier New" pitchFamily="49" charset="0"/>
              </a:endParaRPr>
            </a:p>
          </p:txBody>
        </p:sp>
        <p:grpSp>
          <p:nvGrpSpPr>
            <p:cNvPr id="9" name="Group 66"/>
            <p:cNvGrpSpPr>
              <a:grpSpLocks/>
            </p:cNvGrpSpPr>
            <p:nvPr/>
          </p:nvGrpSpPr>
          <p:grpSpPr bwMode="auto">
            <a:xfrm>
              <a:off x="76200" y="4966710"/>
              <a:ext cx="685770" cy="369270"/>
              <a:chOff x="76200" y="4966710"/>
              <a:chExt cx="685770" cy="369270"/>
            </a:xfrm>
          </p:grpSpPr>
          <p:sp>
            <p:nvSpPr>
              <p:cNvPr id="15" name="Rectangle 14"/>
              <p:cNvSpPr/>
              <p:nvPr/>
            </p:nvSpPr>
            <p:spPr>
              <a:xfrm>
                <a:off x="144460" y="4968298"/>
                <a:ext cx="54925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21" name="TextBox 20"/>
              <p:cNvSpPr txBox="1"/>
              <p:nvPr/>
            </p:nvSpPr>
            <p:spPr>
              <a:xfrm>
                <a:off x="76200" y="4966710"/>
                <a:ext cx="685770" cy="369270"/>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24" name="TextBox 23"/>
            <p:cNvSpPr txBox="1"/>
            <p:nvPr/>
          </p:nvSpPr>
          <p:spPr>
            <a:xfrm>
              <a:off x="2149384" y="4065164"/>
              <a:ext cx="377808"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25" name="TextBox 24"/>
            <p:cNvSpPr txBox="1"/>
            <p:nvPr/>
          </p:nvSpPr>
          <p:spPr>
            <a:xfrm>
              <a:off x="2146209" y="3809619"/>
              <a:ext cx="380983"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26" name="TextBox 25"/>
            <p:cNvSpPr txBox="1"/>
            <p:nvPr/>
          </p:nvSpPr>
          <p:spPr>
            <a:xfrm>
              <a:off x="2168433" y="3587407"/>
              <a:ext cx="35875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27" name="Left Brace 26"/>
            <p:cNvSpPr/>
            <p:nvPr/>
          </p:nvSpPr>
          <p:spPr>
            <a:xfrm>
              <a:off x="792131" y="3544552"/>
              <a:ext cx="18255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11" name="TextBox 110"/>
            <p:cNvSpPr txBox="1"/>
            <p:nvPr/>
          </p:nvSpPr>
          <p:spPr>
            <a:xfrm>
              <a:off x="2149384" y="5027026"/>
              <a:ext cx="377808" cy="230148"/>
            </a:xfrm>
            <a:prstGeom prst="rect">
              <a:avLst/>
            </a:prstGeom>
            <a:noFill/>
          </p:spPr>
          <p:txBody>
            <a:bodyPr>
              <a:spAutoFit/>
            </a:bodyPr>
            <a:lstStyle/>
            <a:p>
              <a:pPr algn="ctr">
                <a:defRPr/>
              </a:pPr>
              <a:r>
                <a:rPr lang="en-US" sz="900" b="1" dirty="0">
                  <a:latin typeface="+mn-lt"/>
                  <a:cs typeface="Courier New" pitchFamily="49" charset="0"/>
                </a:rPr>
                <a:t>p</a:t>
              </a:r>
            </a:p>
          </p:txBody>
        </p:sp>
      </p:grpSp>
      <p:sp>
        <p:nvSpPr>
          <p:cNvPr id="32" name="31 Dikdörtgen"/>
          <p:cNvSpPr/>
          <p:nvPr/>
        </p:nvSpPr>
        <p:spPr>
          <a:xfrm>
            <a:off x="214282" y="6500834"/>
            <a:ext cx="3571900" cy="276999"/>
          </a:xfrm>
          <a:prstGeom prst="rect">
            <a:avLst/>
          </a:prstGeom>
        </p:spPr>
        <p:txBody>
          <a:bodyPr wrap="square">
            <a:spAutoFit/>
          </a:bodyPr>
          <a:lstStyle/>
          <a:p>
            <a:r>
              <a:rPr lang="fr-FR" sz="1200" b="1" dirty="0" smtClean="0"/>
              <a:t>ARI = </a:t>
            </a:r>
            <a:r>
              <a:rPr lang="fr-FR" sz="1200" b="1" dirty="0" err="1" smtClean="0"/>
              <a:t>Etkinleştirme</a:t>
            </a:r>
            <a:r>
              <a:rPr lang="fr-FR" sz="1200" b="1" dirty="0" smtClean="0"/>
              <a:t> </a:t>
            </a:r>
            <a:r>
              <a:rPr lang="fr-FR" sz="1200" b="1" dirty="0" err="1" smtClean="0"/>
              <a:t>kaydı</a:t>
            </a:r>
            <a:r>
              <a:rPr lang="fr-FR" sz="1200" b="1" dirty="0" smtClean="0"/>
              <a:t> (activation record instance)</a:t>
            </a:r>
            <a:endParaRPr lang="tr-TR" sz="1200" dirty="0"/>
          </a:p>
        </p:txBody>
      </p:sp>
      <p:sp>
        <p:nvSpPr>
          <p:cNvPr id="33" name="3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 name="Table 100"/>
          <p:cNvGraphicFramePr>
            <a:graphicFrameLocks noGrp="1"/>
          </p:cNvGraphicFramePr>
          <p:nvPr/>
        </p:nvGraphicFramePr>
        <p:xfrm>
          <a:off x="1039813" y="3306763"/>
          <a:ext cx="1214983" cy="1950720"/>
        </p:xfrm>
        <a:graphic>
          <a:graphicData uri="http://schemas.openxmlformats.org/drawingml/2006/table">
            <a:tbl>
              <a:tblPr>
                <a:tableStyleId>{5C22544A-7EE6-4342-B048-85BDC9FD1C3A}</a:tableStyleId>
              </a:tblPr>
              <a:tblGrid>
                <a:gridCol w="1214983"/>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Parametr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latin typeface="+mn-lt"/>
                          <a:cs typeface="Courier New" pitchFamily="49" charset="0"/>
                        </a:rPr>
                        <a:t>(</a:t>
                      </a:r>
                      <a:r>
                        <a:rPr lang="en-US" sz="1000" b="1" dirty="0" smtClean="0">
                          <a:latin typeface="+mn-lt"/>
                          <a:cs typeface="Courier New" pitchFamily="49" charset="0"/>
                        </a:rPr>
                        <a:t>MAIN)</a:t>
                      </a:r>
                      <a:r>
                        <a:rPr lang="tr-TR" sz="1000" b="1" dirty="0" smtClean="0">
                          <a:latin typeface="+mn-lt"/>
                          <a:cs typeface="Courier New" pitchFamily="49" charset="0"/>
                        </a:rPr>
                        <a:t>’e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Table 59"/>
          <p:cNvGraphicFramePr>
            <a:graphicFrameLocks noGrp="1"/>
          </p:cNvGraphicFramePr>
          <p:nvPr/>
        </p:nvGraphicFramePr>
        <p:xfrm>
          <a:off x="3841750" y="2082800"/>
          <a:ext cx="1219200" cy="1463040"/>
        </p:xfrm>
        <a:graphic>
          <a:graphicData uri="http://schemas.openxmlformats.org/drawingml/2006/table">
            <a:tbl>
              <a:tblPr>
                <a:tableStyleId>{5C22544A-7EE6-4342-B048-85BDC9FD1C3A}</a:tableStyleId>
              </a:tblPr>
              <a:tblGrid>
                <a:gridCol w="1219200"/>
              </a:tblGrid>
              <a:tr h="228600">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860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algn="ctr"/>
                      <a:r>
                        <a:rPr lang="en-US" sz="1000" b="1" dirty="0" err="1" smtClean="0">
                          <a:latin typeface="+mn-lt"/>
                          <a:cs typeface="Courier New" pitchFamily="49" charset="0"/>
                        </a:rPr>
                        <a:t>Parametr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err="1" smtClean="0">
                          <a:latin typeface="+mn-lt"/>
                          <a:cs typeface="Courier New" pitchFamily="49" charset="0"/>
                        </a:rPr>
                        <a:t>B’ye</a:t>
                      </a:r>
                      <a:r>
                        <a:rPr lang="tr-TR" sz="1000" b="1" dirty="0" smtClean="0">
                          <a:latin typeface="+mn-lt"/>
                          <a:cs typeface="Courier New" pitchFamily="49" charset="0"/>
                        </a:rPr>
                        <a:t>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2804" name="Title 1"/>
          <p:cNvSpPr>
            <a:spLocks noGrp="1"/>
          </p:cNvSpPr>
          <p:nvPr>
            <p:ph type="title"/>
          </p:nvPr>
        </p:nvSpPr>
        <p:spPr bwMode="auto">
          <a:xfrm>
            <a:off x="457200" y="274638"/>
            <a:ext cx="8153400" cy="6397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B</a:t>
            </a:r>
            <a:r>
              <a:rPr lang="tr-TR" dirty="0" smtClean="0"/>
              <a:t>, </a:t>
            </a:r>
            <a:r>
              <a:rPr lang="tr-TR" dirty="0" err="1" smtClean="0"/>
              <a:t>A’yı</a:t>
            </a:r>
            <a:r>
              <a:rPr lang="en-US" dirty="0" smtClean="0"/>
              <a:t> </a:t>
            </a:r>
            <a:r>
              <a:rPr lang="tr-TR" dirty="0" smtClean="0"/>
              <a:t>çağırdıktan sonra </a:t>
            </a:r>
            <a:r>
              <a:rPr lang="en-US" dirty="0" smtClean="0"/>
              <a:t>Stack</a:t>
            </a:r>
          </a:p>
        </p:txBody>
      </p:sp>
      <p:sp>
        <p:nvSpPr>
          <p:cNvPr id="4" name="Rectangle 3"/>
          <p:cNvSpPr/>
          <p:nvPr/>
        </p:nvSpPr>
        <p:spPr>
          <a:xfrm>
            <a:off x="700088" y="1220788"/>
            <a:ext cx="547687"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 name="Rectangle 4"/>
          <p:cNvSpPr/>
          <p:nvPr/>
        </p:nvSpPr>
        <p:spPr>
          <a:xfrm>
            <a:off x="1828800" y="1220788"/>
            <a:ext cx="365125"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07" name="TextBox 5"/>
          <p:cNvSpPr txBox="1">
            <a:spLocks noChangeArrowheads="1"/>
          </p:cNvSpPr>
          <p:nvPr/>
        </p:nvSpPr>
        <p:spPr bwMode="auto">
          <a:xfrm>
            <a:off x="666750" y="1249363"/>
            <a:ext cx="614363"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main</a:t>
            </a:r>
          </a:p>
        </p:txBody>
      </p:sp>
      <p:sp>
        <p:nvSpPr>
          <p:cNvPr id="32808" name="TextBox 6"/>
          <p:cNvSpPr txBox="1">
            <a:spLocks noChangeArrowheads="1"/>
          </p:cNvSpPr>
          <p:nvPr/>
        </p:nvSpPr>
        <p:spPr bwMode="auto">
          <a:xfrm>
            <a:off x="1865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B</a:t>
            </a:r>
          </a:p>
        </p:txBody>
      </p:sp>
      <p:sp>
        <p:nvSpPr>
          <p:cNvPr id="32809" name="TextBox 7"/>
          <p:cNvSpPr txBox="1">
            <a:spLocks noChangeArrowheads="1"/>
          </p:cNvSpPr>
          <p:nvPr/>
        </p:nvSpPr>
        <p:spPr bwMode="auto">
          <a:xfrm>
            <a:off x="1276350" y="1249363"/>
            <a:ext cx="549275"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nvGrpSpPr>
          <p:cNvPr id="2" name="Group 127"/>
          <p:cNvGrpSpPr>
            <a:grpSpLocks/>
          </p:cNvGrpSpPr>
          <p:nvPr/>
        </p:nvGrpSpPr>
        <p:grpSpPr bwMode="auto">
          <a:xfrm>
            <a:off x="2247900" y="1220788"/>
            <a:ext cx="879475" cy="365125"/>
            <a:chOff x="2247900" y="1220788"/>
            <a:chExt cx="879475" cy="365125"/>
          </a:xfrm>
        </p:grpSpPr>
        <p:sp>
          <p:nvSpPr>
            <p:cNvPr id="9" name="Rectangle 8"/>
            <p:cNvSpPr/>
            <p:nvPr/>
          </p:nvSpPr>
          <p:spPr>
            <a:xfrm>
              <a:off x="2762250" y="1220788"/>
              <a:ext cx="365125" cy="3651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81" name="TextBox 9"/>
            <p:cNvSpPr txBox="1">
              <a:spLocks noChangeArrowheads="1"/>
            </p:cNvSpPr>
            <p:nvPr/>
          </p:nvSpPr>
          <p:spPr bwMode="auto">
            <a:xfrm>
              <a:off x="279876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A</a:t>
              </a:r>
            </a:p>
          </p:txBody>
        </p:sp>
        <p:sp>
          <p:nvSpPr>
            <p:cNvPr id="32882" name="TextBox 10"/>
            <p:cNvSpPr txBox="1">
              <a:spLocks noChangeArrowheads="1"/>
            </p:cNvSpPr>
            <p:nvPr/>
          </p:nvSpPr>
          <p:spPr bwMode="auto">
            <a:xfrm>
              <a:off x="2247900" y="1250156"/>
              <a:ext cx="457200" cy="306388"/>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grpSp>
        <p:nvGrpSpPr>
          <p:cNvPr id="3" name="Group 140"/>
          <p:cNvGrpSpPr>
            <a:grpSpLocks/>
          </p:cNvGrpSpPr>
          <p:nvPr/>
        </p:nvGrpSpPr>
        <p:grpSpPr bwMode="auto">
          <a:xfrm>
            <a:off x="152400" y="5546725"/>
            <a:ext cx="1600200" cy="854075"/>
            <a:chOff x="533400" y="5546724"/>
            <a:chExt cx="1600200" cy="854075"/>
          </a:xfrm>
        </p:grpSpPr>
        <p:sp>
          <p:nvSpPr>
            <p:cNvPr id="13" name="Rectangle 12"/>
            <p:cNvSpPr/>
            <p:nvPr/>
          </p:nvSpPr>
          <p:spPr>
            <a:xfrm>
              <a:off x="533400" y="5546724"/>
              <a:ext cx="1600200" cy="854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79" name="Rectangle 21"/>
            <p:cNvSpPr>
              <a:spLocks noChangeArrowheads="1"/>
            </p:cNvSpPr>
            <p:nvPr/>
          </p:nvSpPr>
          <p:spPr bwMode="auto">
            <a:xfrm>
              <a:off x="609599" y="5562600"/>
              <a:ext cx="15240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main() {</a:t>
              </a:r>
            </a:p>
            <a:p>
              <a:r>
                <a:rPr lang="en-US" sz="1200" b="1">
                  <a:solidFill>
                    <a:srgbClr val="00B050"/>
                  </a:solidFill>
                  <a:latin typeface="Courier New" pitchFamily="49" charset="0"/>
                  <a:cs typeface="Courier New" pitchFamily="49" charset="0"/>
                </a:rPr>
                <a:t>  float p; ...</a:t>
              </a:r>
            </a:p>
            <a:p>
              <a:r>
                <a:rPr lang="en-US" sz="1200" b="1">
                  <a:solidFill>
                    <a:srgbClr val="00B050"/>
                  </a:solidFill>
                  <a:latin typeface="Courier New" pitchFamily="49" charset="0"/>
                  <a:cs typeface="Courier New" pitchFamily="49" charset="0"/>
                </a:rPr>
                <a:t>  B(p);...</a:t>
              </a:r>
            </a:p>
            <a:p>
              <a:r>
                <a:rPr lang="en-US" sz="1200" b="1">
                  <a:solidFill>
                    <a:srgbClr val="00B050"/>
                  </a:solidFill>
                  <a:latin typeface="Courier New" pitchFamily="49" charset="0"/>
                  <a:cs typeface="Courier New" pitchFamily="49" charset="0"/>
                </a:rPr>
                <a:t>}</a:t>
              </a:r>
            </a:p>
          </p:txBody>
        </p:sp>
      </p:grpSp>
      <p:grpSp>
        <p:nvGrpSpPr>
          <p:cNvPr id="6" name="Group 141"/>
          <p:cNvGrpSpPr>
            <a:grpSpLocks/>
          </p:cNvGrpSpPr>
          <p:nvPr/>
        </p:nvGrpSpPr>
        <p:grpSpPr bwMode="auto">
          <a:xfrm>
            <a:off x="1828800" y="5546725"/>
            <a:ext cx="1752600" cy="860425"/>
            <a:chOff x="2514600" y="5546724"/>
            <a:chExt cx="1752600" cy="861161"/>
          </a:xfrm>
        </p:grpSpPr>
        <p:sp>
          <p:nvSpPr>
            <p:cNvPr id="14" name="Rectangle 13"/>
            <p:cNvSpPr/>
            <p:nvPr/>
          </p:nvSpPr>
          <p:spPr>
            <a:xfrm>
              <a:off x="2514600" y="5546724"/>
              <a:ext cx="1752600" cy="854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77" name="Rectangle 22"/>
            <p:cNvSpPr>
              <a:spLocks noChangeArrowheads="1"/>
            </p:cNvSpPr>
            <p:nvPr/>
          </p:nvSpPr>
          <p:spPr bwMode="auto">
            <a:xfrm>
              <a:off x="2514600" y="5576888"/>
              <a:ext cx="17526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B(float r) {</a:t>
              </a:r>
            </a:p>
            <a:p>
              <a:r>
                <a:rPr lang="en-US" sz="1200" b="1">
                  <a:solidFill>
                    <a:srgbClr val="00B050"/>
                  </a:solidFill>
                  <a:latin typeface="Courier New" pitchFamily="49" charset="0"/>
                  <a:cs typeface="Courier New" pitchFamily="49" charset="0"/>
                </a:rPr>
                <a:t>  int s, t; ...</a:t>
              </a:r>
            </a:p>
            <a:p>
              <a:r>
                <a:rPr lang="en-US" sz="1200" b="1">
                  <a:solidFill>
                    <a:srgbClr val="00B050"/>
                  </a:solidFill>
                  <a:latin typeface="Courier New" pitchFamily="49" charset="0"/>
                  <a:cs typeface="Courier New" pitchFamily="49" charset="0"/>
                </a:rPr>
                <a:t>  A(s); ...</a:t>
              </a:r>
            </a:p>
            <a:p>
              <a:r>
                <a:rPr lang="en-US" sz="1200" b="1">
                  <a:solidFill>
                    <a:srgbClr val="00B050"/>
                  </a:solidFill>
                  <a:latin typeface="Courier New" pitchFamily="49" charset="0"/>
                  <a:cs typeface="Courier New" pitchFamily="49" charset="0"/>
                </a:rPr>
                <a:t>}</a:t>
              </a:r>
            </a:p>
          </p:txBody>
        </p:sp>
      </p:grpSp>
      <p:grpSp>
        <p:nvGrpSpPr>
          <p:cNvPr id="7" name="Group 142"/>
          <p:cNvGrpSpPr>
            <a:grpSpLocks/>
          </p:cNvGrpSpPr>
          <p:nvPr/>
        </p:nvGrpSpPr>
        <p:grpSpPr bwMode="auto">
          <a:xfrm>
            <a:off x="3810000" y="5562600"/>
            <a:ext cx="1638300" cy="838200"/>
            <a:chOff x="5143500" y="5562600"/>
            <a:chExt cx="1638301" cy="838935"/>
          </a:xfrm>
        </p:grpSpPr>
        <p:sp>
          <p:nvSpPr>
            <p:cNvPr id="33" name="Rectangle 32"/>
            <p:cNvSpPr/>
            <p:nvPr/>
          </p:nvSpPr>
          <p:spPr>
            <a:xfrm>
              <a:off x="5143500" y="5562600"/>
              <a:ext cx="1638301" cy="8389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2875" name="TextBox 33"/>
            <p:cNvSpPr txBox="1">
              <a:spLocks noChangeArrowheads="1"/>
            </p:cNvSpPr>
            <p:nvPr/>
          </p:nvSpPr>
          <p:spPr bwMode="auto">
            <a:xfrm>
              <a:off x="5143500" y="5570538"/>
              <a:ext cx="1638300" cy="830997"/>
            </a:xfrm>
            <a:prstGeom prst="rect">
              <a:avLst/>
            </a:prstGeom>
            <a:noFill/>
            <a:ln w="9525">
              <a:solidFill>
                <a:srgbClr val="FFC000"/>
              </a:solidFill>
              <a:miter lim="800000"/>
              <a:headEnd/>
              <a:tailEnd/>
            </a:ln>
          </p:spPr>
          <p:txBody>
            <a:bodyPr>
              <a:spAutoFit/>
            </a:bodyPr>
            <a:lstStyle/>
            <a:p>
              <a:r>
                <a:rPr lang="en-US" sz="1200" b="1">
                  <a:solidFill>
                    <a:srgbClr val="00B050"/>
                  </a:solidFill>
                  <a:latin typeface="Courier New" pitchFamily="49" charset="0"/>
                  <a:cs typeface="Courier New" pitchFamily="49" charset="0"/>
                </a:rPr>
                <a:t>void A(int x) {</a:t>
              </a:r>
            </a:p>
            <a:p>
              <a:r>
                <a:rPr lang="en-US" sz="1200" b="1">
                  <a:solidFill>
                    <a:srgbClr val="00B050"/>
                  </a:solidFill>
                  <a:latin typeface="Courier New" pitchFamily="49" charset="0"/>
                  <a:cs typeface="Courier New" pitchFamily="49" charset="0"/>
                </a:rPr>
                <a:t>  int y; ...</a:t>
              </a:r>
            </a:p>
            <a:p>
              <a:r>
                <a:rPr lang="en-US" sz="1200" b="1">
                  <a:solidFill>
                    <a:srgbClr val="00B050"/>
                  </a:solidFill>
                  <a:latin typeface="Courier New" pitchFamily="49" charset="0"/>
                  <a:cs typeface="Courier New" pitchFamily="49" charset="0"/>
                </a:rPr>
                <a:t>  C(y); ... </a:t>
              </a:r>
            </a:p>
            <a:p>
              <a:r>
                <a:rPr lang="en-US" sz="1200" b="1">
                  <a:solidFill>
                    <a:srgbClr val="00B050"/>
                  </a:solidFill>
                  <a:latin typeface="Courier New" pitchFamily="49" charset="0"/>
                  <a:cs typeface="Courier New" pitchFamily="49" charset="0"/>
                </a:rPr>
                <a:t>}</a:t>
              </a:r>
            </a:p>
          </p:txBody>
        </p:sp>
      </p:grpSp>
      <p:grpSp>
        <p:nvGrpSpPr>
          <p:cNvPr id="8" name="Group 65"/>
          <p:cNvGrpSpPr>
            <a:grpSpLocks/>
          </p:cNvGrpSpPr>
          <p:nvPr/>
        </p:nvGrpSpPr>
        <p:grpSpPr bwMode="auto">
          <a:xfrm>
            <a:off x="2244726" y="3405188"/>
            <a:ext cx="832675" cy="261610"/>
            <a:chOff x="2321257" y="3428995"/>
            <a:chExt cx="832294" cy="261283"/>
          </a:xfrm>
        </p:grpSpPr>
        <p:cxnSp>
          <p:nvCxnSpPr>
            <p:cNvPr id="18" name="Straight Arrow Connector 17"/>
            <p:cNvCxnSpPr/>
            <p:nvPr/>
          </p:nvCxnSpPr>
          <p:spPr>
            <a:xfrm rot="10800000">
              <a:off x="2321257" y="3568526"/>
              <a:ext cx="364958"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73" name="TextBox 53"/>
            <p:cNvSpPr txBox="1">
              <a:spLocks noChangeArrowheads="1"/>
            </p:cNvSpPr>
            <p:nvPr/>
          </p:nvSpPr>
          <p:spPr bwMode="auto">
            <a:xfrm>
              <a:off x="2619675" y="3428995"/>
              <a:ext cx="533876" cy="261283"/>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10" name="Group 70"/>
          <p:cNvGrpSpPr>
            <a:grpSpLocks/>
          </p:cNvGrpSpPr>
          <p:nvPr/>
        </p:nvGrpSpPr>
        <p:grpSpPr bwMode="auto">
          <a:xfrm>
            <a:off x="3003550" y="2327275"/>
            <a:ext cx="2438400" cy="1230313"/>
            <a:chOff x="2667000" y="2327118"/>
            <a:chExt cx="2438400" cy="1229898"/>
          </a:xfrm>
        </p:grpSpPr>
        <p:sp>
          <p:nvSpPr>
            <p:cNvPr id="35" name="Left Brace 34"/>
            <p:cNvSpPr/>
            <p:nvPr/>
          </p:nvSpPr>
          <p:spPr>
            <a:xfrm>
              <a:off x="3276600" y="2331879"/>
              <a:ext cx="182563" cy="12251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48" name="TextBox 47"/>
            <p:cNvSpPr txBox="1"/>
            <p:nvPr/>
          </p:nvSpPr>
          <p:spPr>
            <a:xfrm>
              <a:off x="4572000" y="2327118"/>
              <a:ext cx="533400" cy="230110"/>
            </a:xfrm>
            <a:prstGeom prst="rect">
              <a:avLst/>
            </a:prstGeom>
            <a:noFill/>
          </p:spPr>
          <p:txBody>
            <a:bodyPr>
              <a:spAutoFit/>
            </a:bodyPr>
            <a:lstStyle/>
            <a:p>
              <a:pPr algn="ctr">
                <a:defRPr/>
              </a:pPr>
              <a:r>
                <a:rPr lang="en-US" sz="900" b="1" dirty="0">
                  <a:latin typeface="+mn-lt"/>
                  <a:cs typeface="Courier New" pitchFamily="49" charset="0"/>
                </a:rPr>
                <a:t>y</a:t>
              </a:r>
            </a:p>
          </p:txBody>
        </p:sp>
        <p:sp>
          <p:nvSpPr>
            <p:cNvPr id="49" name="TextBox 48"/>
            <p:cNvSpPr txBox="1"/>
            <p:nvPr/>
          </p:nvSpPr>
          <p:spPr>
            <a:xfrm>
              <a:off x="4572000" y="2588968"/>
              <a:ext cx="533400" cy="231697"/>
            </a:xfrm>
            <a:prstGeom prst="rect">
              <a:avLst/>
            </a:prstGeom>
            <a:noFill/>
          </p:spPr>
          <p:txBody>
            <a:bodyPr>
              <a:spAutoFit/>
            </a:bodyPr>
            <a:lstStyle/>
            <a:p>
              <a:pPr algn="ctr">
                <a:defRPr/>
              </a:pPr>
              <a:r>
                <a:rPr lang="en-US" sz="900" b="1" dirty="0">
                  <a:latin typeface="+mn-lt"/>
                  <a:cs typeface="Courier New" pitchFamily="49" charset="0"/>
                </a:rPr>
                <a:t>x</a:t>
              </a:r>
            </a:p>
          </p:txBody>
        </p:sp>
        <p:grpSp>
          <p:nvGrpSpPr>
            <p:cNvPr id="11" name="Group 69"/>
            <p:cNvGrpSpPr>
              <a:grpSpLocks/>
            </p:cNvGrpSpPr>
            <p:nvPr/>
          </p:nvGrpSpPr>
          <p:grpSpPr bwMode="auto">
            <a:xfrm>
              <a:off x="2667000" y="2761946"/>
              <a:ext cx="457200" cy="369763"/>
              <a:chOff x="3429000" y="2133820"/>
              <a:chExt cx="457200" cy="369763"/>
            </a:xfrm>
          </p:grpSpPr>
          <p:sp>
            <p:nvSpPr>
              <p:cNvPr id="63" name="Rectangle 62"/>
              <p:cNvSpPr/>
              <p:nvPr/>
            </p:nvSpPr>
            <p:spPr>
              <a:xfrm>
                <a:off x="3429000" y="2138581"/>
                <a:ext cx="457200" cy="36500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64" name="TextBox 63"/>
              <p:cNvSpPr txBox="1"/>
              <p:nvPr/>
            </p:nvSpPr>
            <p:spPr>
              <a:xfrm>
                <a:off x="3429000" y="2133820"/>
                <a:ext cx="457200" cy="369208"/>
              </a:xfrm>
              <a:prstGeom prst="rect">
                <a:avLst/>
              </a:prstGeom>
              <a:noFill/>
              <a:ln>
                <a:noFill/>
              </a:ln>
            </p:spPr>
            <p:txBody>
              <a:bodyPr>
                <a:spAutoFit/>
              </a:bodyPr>
              <a:lstStyle/>
              <a:p>
                <a:pPr algn="ctr">
                  <a:defRPr/>
                </a:pPr>
                <a:r>
                  <a:rPr lang="en-US" sz="900" b="1" dirty="0" smtClean="0">
                    <a:cs typeface="Courier New" pitchFamily="49" charset="0"/>
                  </a:rPr>
                  <a:t>A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65" name="Elbow Connector 64"/>
            <p:cNvCxnSpPr/>
            <p:nvPr/>
          </p:nvCxnSpPr>
          <p:spPr>
            <a:xfrm>
              <a:off x="4578350" y="2952382"/>
              <a:ext cx="146050" cy="593525"/>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pSp>
        <p:nvGrpSpPr>
          <p:cNvPr id="12" name="Group 82"/>
          <p:cNvGrpSpPr>
            <a:grpSpLocks/>
          </p:cNvGrpSpPr>
          <p:nvPr/>
        </p:nvGrpSpPr>
        <p:grpSpPr bwMode="auto">
          <a:xfrm>
            <a:off x="5064126" y="2181225"/>
            <a:ext cx="832675" cy="261610"/>
            <a:chOff x="2321257" y="3428995"/>
            <a:chExt cx="832294" cy="261282"/>
          </a:xfrm>
        </p:grpSpPr>
        <p:cxnSp>
          <p:nvCxnSpPr>
            <p:cNvPr id="84" name="Straight Arrow Connector 83"/>
            <p:cNvCxnSpPr/>
            <p:nvPr/>
          </p:nvCxnSpPr>
          <p:spPr>
            <a:xfrm rot="10800000">
              <a:off x="2321257" y="3568525"/>
              <a:ext cx="364958"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64" name="TextBox 53"/>
            <p:cNvSpPr txBox="1">
              <a:spLocks noChangeArrowheads="1"/>
            </p:cNvSpPr>
            <p:nvPr/>
          </p:nvSpPr>
          <p:spPr bwMode="auto">
            <a:xfrm>
              <a:off x="2619675" y="3428995"/>
              <a:ext cx="533876" cy="261282"/>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aphicFrame>
        <p:nvGraphicFramePr>
          <p:cNvPr id="107" name="Table 106"/>
          <p:cNvGraphicFramePr>
            <a:graphicFrameLocks noGrp="1"/>
          </p:cNvGraphicFramePr>
          <p:nvPr/>
        </p:nvGraphicFramePr>
        <p:xfrm>
          <a:off x="3843338" y="3305175"/>
          <a:ext cx="1214983" cy="1950720"/>
        </p:xfrm>
        <a:graphic>
          <a:graphicData uri="http://schemas.openxmlformats.org/drawingml/2006/table">
            <a:tbl>
              <a:tblPr>
                <a:tableStyleId>{5C22544A-7EE6-4342-B048-85BDC9FD1C3A}</a:tableStyleId>
              </a:tblPr>
              <a:tblGrid>
                <a:gridCol w="1214983"/>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Param</a:t>
                      </a:r>
                      <a:r>
                        <a:rPr lang="tr-TR" sz="1000" b="1" dirty="0" smtClean="0">
                          <a:latin typeface="+mn-lt"/>
                          <a:cs typeface="Courier New" pitchFamily="49" charset="0"/>
                        </a:rPr>
                        <a:t>e</a:t>
                      </a:r>
                      <a:r>
                        <a:rPr lang="en-US" sz="1000" b="1" dirty="0" err="1" smtClean="0">
                          <a:latin typeface="+mn-lt"/>
                          <a:cs typeface="Courier New" pitchFamily="49" charset="0"/>
                        </a:rPr>
                        <a:t>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 </a:t>
                      </a:r>
                      <a:r>
                        <a:rPr lang="en-US" sz="1000" b="1" dirty="0" smtClean="0">
                          <a:latin typeface="+mn-lt"/>
                          <a:cs typeface="Courier New" pitchFamily="49" charset="0"/>
                        </a:rPr>
                        <a:t>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 </a:t>
                      </a:r>
                      <a:r>
                        <a:rPr lang="en-US" sz="1000" b="1" dirty="0" smtClean="0">
                          <a:latin typeface="+mn-lt"/>
                          <a:cs typeface="Courier New" pitchFamily="49" charset="0"/>
                        </a:rPr>
                        <a:t>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latin typeface="+mn-lt"/>
                          <a:cs typeface="Courier New" pitchFamily="49" charset="0"/>
                        </a:rPr>
                        <a:t>(</a:t>
                      </a:r>
                      <a:r>
                        <a:rPr lang="en-US" sz="1000" b="1" dirty="0" smtClean="0">
                          <a:latin typeface="+mn-lt"/>
                          <a:cs typeface="Courier New" pitchFamily="49" charset="0"/>
                        </a:rPr>
                        <a:t>MAIN)</a:t>
                      </a:r>
                      <a:r>
                        <a:rPr lang="tr-TR" sz="1000" b="1" dirty="0" smtClean="0">
                          <a:latin typeface="+mn-lt"/>
                          <a:cs typeface="Courier New" pitchFamily="49" charset="0"/>
                        </a:rPr>
                        <a:t>’e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2" name="Group 127"/>
          <p:cNvGrpSpPr>
            <a:grpSpLocks/>
          </p:cNvGrpSpPr>
          <p:nvPr/>
        </p:nvGrpSpPr>
        <p:grpSpPr bwMode="auto">
          <a:xfrm>
            <a:off x="76200" y="3544889"/>
            <a:ext cx="2451100" cy="1791731"/>
            <a:chOff x="76200" y="3544552"/>
            <a:chExt cx="2450992" cy="1791428"/>
          </a:xfrm>
        </p:grpSpPr>
        <p:sp>
          <p:nvSpPr>
            <p:cNvPr id="17" name="Left Brace 16"/>
            <p:cNvSpPr/>
            <p:nvPr/>
          </p:nvSpPr>
          <p:spPr>
            <a:xfrm>
              <a:off x="792131" y="5038136"/>
              <a:ext cx="18255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9" name="Elbow Connector 18"/>
            <p:cNvCxnSpPr/>
            <p:nvPr/>
          </p:nvCxnSpPr>
          <p:spPr>
            <a:xfrm>
              <a:off x="2104936" y="4420704"/>
              <a:ext cx="146044"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190495" y="4130240"/>
              <a:ext cx="457180"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0" name="TextBox 19"/>
            <p:cNvSpPr txBox="1"/>
            <p:nvPr/>
          </p:nvSpPr>
          <p:spPr>
            <a:xfrm>
              <a:off x="190495" y="4125479"/>
              <a:ext cx="457180" cy="369824"/>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nvGrpSpPr>
            <p:cNvPr id="23" name="Group 66"/>
            <p:cNvGrpSpPr>
              <a:grpSpLocks/>
            </p:cNvGrpSpPr>
            <p:nvPr/>
          </p:nvGrpSpPr>
          <p:grpSpPr bwMode="auto">
            <a:xfrm>
              <a:off x="76200" y="4966710"/>
              <a:ext cx="685770" cy="369270"/>
              <a:chOff x="76200" y="4966710"/>
              <a:chExt cx="685770" cy="369270"/>
            </a:xfrm>
          </p:grpSpPr>
          <p:sp>
            <p:nvSpPr>
              <p:cNvPr id="15" name="Rectangle 14"/>
              <p:cNvSpPr/>
              <p:nvPr/>
            </p:nvSpPr>
            <p:spPr>
              <a:xfrm>
                <a:off x="144460" y="4968298"/>
                <a:ext cx="54925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21" name="TextBox 20"/>
              <p:cNvSpPr txBox="1"/>
              <p:nvPr/>
            </p:nvSpPr>
            <p:spPr>
              <a:xfrm>
                <a:off x="76200" y="4966710"/>
                <a:ext cx="685770" cy="369270"/>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24" name="TextBox 23"/>
            <p:cNvSpPr txBox="1"/>
            <p:nvPr/>
          </p:nvSpPr>
          <p:spPr>
            <a:xfrm>
              <a:off x="2149384" y="4065164"/>
              <a:ext cx="377808"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25" name="TextBox 24"/>
            <p:cNvSpPr txBox="1"/>
            <p:nvPr/>
          </p:nvSpPr>
          <p:spPr>
            <a:xfrm>
              <a:off x="2146209" y="3809619"/>
              <a:ext cx="380983"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26" name="TextBox 25"/>
            <p:cNvSpPr txBox="1"/>
            <p:nvPr/>
          </p:nvSpPr>
          <p:spPr>
            <a:xfrm>
              <a:off x="2168433" y="3587407"/>
              <a:ext cx="35875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27" name="Left Brace 26"/>
            <p:cNvSpPr/>
            <p:nvPr/>
          </p:nvSpPr>
          <p:spPr>
            <a:xfrm>
              <a:off x="792131" y="3544552"/>
              <a:ext cx="18255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11" name="TextBox 110"/>
            <p:cNvSpPr txBox="1"/>
            <p:nvPr/>
          </p:nvSpPr>
          <p:spPr>
            <a:xfrm>
              <a:off x="2149384" y="5027026"/>
              <a:ext cx="377808" cy="230148"/>
            </a:xfrm>
            <a:prstGeom prst="rect">
              <a:avLst/>
            </a:prstGeom>
            <a:noFill/>
          </p:spPr>
          <p:txBody>
            <a:bodyPr>
              <a:spAutoFit/>
            </a:bodyPr>
            <a:lstStyle/>
            <a:p>
              <a:pPr algn="ctr">
                <a:defRPr/>
              </a:pPr>
              <a:r>
                <a:rPr lang="en-US" sz="900" b="1" dirty="0">
                  <a:latin typeface="+mn-lt"/>
                  <a:cs typeface="Courier New" pitchFamily="49" charset="0"/>
                </a:rPr>
                <a:t>p</a:t>
              </a:r>
            </a:p>
          </p:txBody>
        </p:sp>
      </p:grpSp>
      <p:grpSp>
        <p:nvGrpSpPr>
          <p:cNvPr id="28" name="Group 128"/>
          <p:cNvGrpSpPr>
            <a:grpSpLocks/>
          </p:cNvGrpSpPr>
          <p:nvPr/>
        </p:nvGrpSpPr>
        <p:grpSpPr bwMode="auto">
          <a:xfrm>
            <a:off x="2879725" y="3541713"/>
            <a:ext cx="2454275" cy="1792287"/>
            <a:chOff x="2879698" y="3542016"/>
            <a:chExt cx="2454302" cy="1791984"/>
          </a:xfrm>
        </p:grpSpPr>
        <p:sp>
          <p:nvSpPr>
            <p:cNvPr id="109" name="Left Brace 108"/>
            <p:cNvSpPr/>
            <p:nvPr/>
          </p:nvSpPr>
          <p:spPr>
            <a:xfrm>
              <a:off x="3595669" y="5035600"/>
              <a:ext cx="18256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10" name="Elbow Connector 109"/>
            <p:cNvCxnSpPr/>
            <p:nvPr/>
          </p:nvCxnSpPr>
          <p:spPr>
            <a:xfrm>
              <a:off x="4908545" y="4418168"/>
              <a:ext cx="146052"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nvGrpSpPr>
            <p:cNvPr id="29" name="Group 67"/>
            <p:cNvGrpSpPr>
              <a:grpSpLocks/>
            </p:cNvGrpSpPr>
            <p:nvPr/>
          </p:nvGrpSpPr>
          <p:grpSpPr bwMode="auto">
            <a:xfrm>
              <a:off x="2993999" y="4122943"/>
              <a:ext cx="457205" cy="369824"/>
              <a:chOff x="190501" y="4125479"/>
              <a:chExt cx="457205" cy="369824"/>
            </a:xfrm>
          </p:grpSpPr>
          <p:sp>
            <p:nvSpPr>
              <p:cNvPr id="119" name="Rectangle 118"/>
              <p:cNvSpPr/>
              <p:nvPr/>
            </p:nvSpPr>
            <p:spPr>
              <a:xfrm>
                <a:off x="190501" y="4130240"/>
                <a:ext cx="457205"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20" name="TextBox 119"/>
              <p:cNvSpPr txBox="1"/>
              <p:nvPr/>
            </p:nvSpPr>
            <p:spPr>
              <a:xfrm>
                <a:off x="190501" y="4125479"/>
                <a:ext cx="457205" cy="369269"/>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grpSp>
          <p:nvGrpSpPr>
            <p:cNvPr id="30" name="Group 66"/>
            <p:cNvGrpSpPr>
              <a:grpSpLocks/>
            </p:cNvGrpSpPr>
            <p:nvPr/>
          </p:nvGrpSpPr>
          <p:grpSpPr bwMode="auto">
            <a:xfrm>
              <a:off x="2879698" y="4964668"/>
              <a:ext cx="685800" cy="369332"/>
              <a:chOff x="76200" y="4967204"/>
              <a:chExt cx="685800" cy="369332"/>
            </a:xfrm>
          </p:grpSpPr>
          <p:sp>
            <p:nvSpPr>
              <p:cNvPr id="117" name="Rectangle 116"/>
              <p:cNvSpPr/>
              <p:nvPr/>
            </p:nvSpPr>
            <p:spPr>
              <a:xfrm>
                <a:off x="144464" y="4968298"/>
                <a:ext cx="54928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118" name="TextBox 117"/>
              <p:cNvSpPr txBox="1"/>
              <p:nvPr/>
            </p:nvSpPr>
            <p:spPr>
              <a:xfrm>
                <a:off x="76200" y="4966711"/>
                <a:ext cx="685808"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113" name="TextBox 112"/>
            <p:cNvSpPr txBox="1"/>
            <p:nvPr/>
          </p:nvSpPr>
          <p:spPr>
            <a:xfrm>
              <a:off x="4952996" y="4062628"/>
              <a:ext cx="377829"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114" name="TextBox 113"/>
            <p:cNvSpPr txBox="1"/>
            <p:nvPr/>
          </p:nvSpPr>
          <p:spPr>
            <a:xfrm>
              <a:off x="4949821" y="3807083"/>
              <a:ext cx="381004"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115" name="TextBox 114"/>
            <p:cNvSpPr txBox="1"/>
            <p:nvPr/>
          </p:nvSpPr>
          <p:spPr>
            <a:xfrm>
              <a:off x="4972046" y="3584871"/>
              <a:ext cx="35877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116" name="Left Brace 115"/>
            <p:cNvSpPr/>
            <p:nvPr/>
          </p:nvSpPr>
          <p:spPr>
            <a:xfrm>
              <a:off x="3595669" y="3542016"/>
              <a:ext cx="18256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21" name="TextBox 120"/>
            <p:cNvSpPr txBox="1"/>
            <p:nvPr/>
          </p:nvSpPr>
          <p:spPr>
            <a:xfrm>
              <a:off x="4956171" y="5029252"/>
              <a:ext cx="377829" cy="230149"/>
            </a:xfrm>
            <a:prstGeom prst="rect">
              <a:avLst/>
            </a:prstGeom>
            <a:noFill/>
          </p:spPr>
          <p:txBody>
            <a:bodyPr>
              <a:spAutoFit/>
            </a:bodyPr>
            <a:lstStyle/>
            <a:p>
              <a:pPr algn="ctr">
                <a:defRPr/>
              </a:pPr>
              <a:r>
                <a:rPr lang="en-US" sz="900" b="1" dirty="0">
                  <a:latin typeface="+mn-lt"/>
                  <a:cs typeface="Courier New" pitchFamily="49" charset="0"/>
                </a:rPr>
                <a:t>p</a:t>
              </a:r>
            </a:p>
          </p:txBody>
        </p:sp>
      </p:grpSp>
      <p:sp>
        <p:nvSpPr>
          <p:cNvPr id="66" name="6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1" name="Table 100"/>
          <p:cNvGraphicFramePr>
            <a:graphicFrameLocks noGrp="1"/>
          </p:cNvGraphicFramePr>
          <p:nvPr/>
        </p:nvGraphicFramePr>
        <p:xfrm>
          <a:off x="1039813" y="3306763"/>
          <a:ext cx="1214983" cy="1950720"/>
        </p:xfrm>
        <a:graphic>
          <a:graphicData uri="http://schemas.openxmlformats.org/drawingml/2006/table">
            <a:tbl>
              <a:tblPr>
                <a:tableStyleId>{5C22544A-7EE6-4342-B048-85BDC9FD1C3A}</a:tableStyleId>
              </a:tblPr>
              <a:tblGrid>
                <a:gridCol w="1214983"/>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Parametr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latin typeface="+mn-lt"/>
                          <a:cs typeface="Courier New" pitchFamily="49" charset="0"/>
                        </a:rPr>
                        <a:t>(</a:t>
                      </a:r>
                      <a:r>
                        <a:rPr lang="en-US" sz="1000" b="1" dirty="0" smtClean="0">
                          <a:latin typeface="+mn-lt"/>
                          <a:cs typeface="Courier New" pitchFamily="49" charset="0"/>
                        </a:rPr>
                        <a:t>MAIN)</a:t>
                      </a:r>
                      <a:r>
                        <a:rPr lang="tr-TR" sz="1000" b="1" dirty="0" smtClean="0">
                          <a:latin typeface="+mn-lt"/>
                          <a:cs typeface="Courier New" pitchFamily="49" charset="0"/>
                        </a:rPr>
                        <a:t>’e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Table 59"/>
          <p:cNvGraphicFramePr>
            <a:graphicFrameLocks noGrp="1"/>
          </p:cNvGraphicFramePr>
          <p:nvPr/>
        </p:nvGraphicFramePr>
        <p:xfrm>
          <a:off x="3841750" y="2082800"/>
          <a:ext cx="1219200" cy="1463040"/>
        </p:xfrm>
        <a:graphic>
          <a:graphicData uri="http://schemas.openxmlformats.org/drawingml/2006/table">
            <a:tbl>
              <a:tblPr>
                <a:tableStyleId>{5C22544A-7EE6-4342-B048-85BDC9FD1C3A}</a:tableStyleId>
              </a:tblPr>
              <a:tblGrid>
                <a:gridCol w="1219200"/>
              </a:tblGrid>
              <a:tr h="228600">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860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algn="ctr"/>
                      <a:r>
                        <a:rPr lang="en-US" sz="1000" b="1" dirty="0" err="1" smtClean="0">
                          <a:latin typeface="+mn-lt"/>
                          <a:cs typeface="Courier New" pitchFamily="49" charset="0"/>
                        </a:rPr>
                        <a:t>Parametr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B</a:t>
                      </a:r>
                      <a:r>
                        <a:rPr lang="tr-TR" sz="1000" b="1" dirty="0" smtClean="0">
                          <a:latin typeface="+mn-lt"/>
                          <a:cs typeface="Courier New" pitchFamily="49" charset="0"/>
                        </a:rPr>
                        <a:t>’ye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828" name="Title 1"/>
          <p:cNvSpPr>
            <a:spLocks noGrp="1"/>
          </p:cNvSpPr>
          <p:nvPr>
            <p:ph type="title"/>
          </p:nvPr>
        </p:nvSpPr>
        <p:spPr bwMode="auto">
          <a:xfrm>
            <a:off x="457200" y="274638"/>
            <a:ext cx="8153400" cy="6397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dirty="0" smtClean="0"/>
              <a:t>A</a:t>
            </a:r>
            <a:r>
              <a:rPr lang="tr-TR" dirty="0" smtClean="0"/>
              <a:t>, </a:t>
            </a:r>
            <a:r>
              <a:rPr lang="tr-TR" dirty="0" err="1" smtClean="0"/>
              <a:t>C’yi</a:t>
            </a:r>
            <a:r>
              <a:rPr lang="en-US" dirty="0" smtClean="0"/>
              <a:t> </a:t>
            </a:r>
            <a:r>
              <a:rPr lang="tr-TR" dirty="0" smtClean="0"/>
              <a:t>çağırdıktan sonra </a:t>
            </a:r>
            <a:r>
              <a:rPr lang="en-US" dirty="0" smtClean="0"/>
              <a:t>Stack</a:t>
            </a:r>
          </a:p>
        </p:txBody>
      </p:sp>
      <p:sp>
        <p:nvSpPr>
          <p:cNvPr id="4" name="Rectangle 3"/>
          <p:cNvSpPr/>
          <p:nvPr/>
        </p:nvSpPr>
        <p:spPr>
          <a:xfrm>
            <a:off x="700088" y="1220788"/>
            <a:ext cx="547687" cy="365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 name="Rectangle 4"/>
          <p:cNvSpPr/>
          <p:nvPr/>
        </p:nvSpPr>
        <p:spPr>
          <a:xfrm>
            <a:off x="1828800" y="1220788"/>
            <a:ext cx="365125"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831" name="TextBox 5"/>
          <p:cNvSpPr txBox="1">
            <a:spLocks noChangeArrowheads="1"/>
          </p:cNvSpPr>
          <p:nvPr/>
        </p:nvSpPr>
        <p:spPr bwMode="auto">
          <a:xfrm>
            <a:off x="666750" y="1249363"/>
            <a:ext cx="614363"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main</a:t>
            </a:r>
          </a:p>
        </p:txBody>
      </p:sp>
      <p:sp>
        <p:nvSpPr>
          <p:cNvPr id="33832" name="TextBox 6"/>
          <p:cNvSpPr txBox="1">
            <a:spLocks noChangeArrowheads="1"/>
          </p:cNvSpPr>
          <p:nvPr/>
        </p:nvSpPr>
        <p:spPr bwMode="auto">
          <a:xfrm>
            <a:off x="1865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B</a:t>
            </a:r>
          </a:p>
        </p:txBody>
      </p:sp>
      <p:sp>
        <p:nvSpPr>
          <p:cNvPr id="33833" name="TextBox 7"/>
          <p:cNvSpPr txBox="1">
            <a:spLocks noChangeArrowheads="1"/>
          </p:cNvSpPr>
          <p:nvPr/>
        </p:nvSpPr>
        <p:spPr bwMode="auto">
          <a:xfrm>
            <a:off x="1276350" y="1249363"/>
            <a:ext cx="549275"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sp>
        <p:nvSpPr>
          <p:cNvPr id="9" name="Rectangle 8"/>
          <p:cNvSpPr/>
          <p:nvPr/>
        </p:nvSpPr>
        <p:spPr>
          <a:xfrm>
            <a:off x="2762250" y="1220788"/>
            <a:ext cx="365125" cy="36512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835" name="TextBox 9"/>
          <p:cNvSpPr txBox="1">
            <a:spLocks noChangeArrowheads="1"/>
          </p:cNvSpPr>
          <p:nvPr/>
        </p:nvSpPr>
        <p:spPr bwMode="auto">
          <a:xfrm>
            <a:off x="279876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A</a:t>
            </a:r>
          </a:p>
        </p:txBody>
      </p:sp>
      <p:sp>
        <p:nvSpPr>
          <p:cNvPr id="33836" name="TextBox 10"/>
          <p:cNvSpPr txBox="1">
            <a:spLocks noChangeArrowheads="1"/>
          </p:cNvSpPr>
          <p:nvPr/>
        </p:nvSpPr>
        <p:spPr bwMode="auto">
          <a:xfrm>
            <a:off x="2247900" y="1249363"/>
            <a:ext cx="457200"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nvGrpSpPr>
          <p:cNvPr id="2" name="Group 140"/>
          <p:cNvGrpSpPr>
            <a:grpSpLocks/>
          </p:cNvGrpSpPr>
          <p:nvPr/>
        </p:nvGrpSpPr>
        <p:grpSpPr bwMode="auto">
          <a:xfrm>
            <a:off x="152400" y="5546725"/>
            <a:ext cx="1600200" cy="854075"/>
            <a:chOff x="533400" y="5546724"/>
            <a:chExt cx="1600200" cy="854075"/>
          </a:xfrm>
        </p:grpSpPr>
        <p:sp>
          <p:nvSpPr>
            <p:cNvPr id="13" name="Rectangle 12"/>
            <p:cNvSpPr/>
            <p:nvPr/>
          </p:nvSpPr>
          <p:spPr>
            <a:xfrm>
              <a:off x="533400" y="5546724"/>
              <a:ext cx="1600200" cy="854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92" name="Rectangle 21"/>
            <p:cNvSpPr>
              <a:spLocks noChangeArrowheads="1"/>
            </p:cNvSpPr>
            <p:nvPr/>
          </p:nvSpPr>
          <p:spPr bwMode="auto">
            <a:xfrm>
              <a:off x="609599" y="5562600"/>
              <a:ext cx="15240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main() {</a:t>
              </a:r>
            </a:p>
            <a:p>
              <a:r>
                <a:rPr lang="en-US" sz="1200" b="1">
                  <a:solidFill>
                    <a:srgbClr val="00B050"/>
                  </a:solidFill>
                  <a:latin typeface="Courier New" pitchFamily="49" charset="0"/>
                  <a:cs typeface="Courier New" pitchFamily="49" charset="0"/>
                </a:rPr>
                <a:t>  float p; ...</a:t>
              </a:r>
            </a:p>
            <a:p>
              <a:r>
                <a:rPr lang="en-US" sz="1200" b="1">
                  <a:solidFill>
                    <a:srgbClr val="00B050"/>
                  </a:solidFill>
                  <a:latin typeface="Courier New" pitchFamily="49" charset="0"/>
                  <a:cs typeface="Courier New" pitchFamily="49" charset="0"/>
                </a:rPr>
                <a:t>  B(p);...</a:t>
              </a:r>
            </a:p>
            <a:p>
              <a:r>
                <a:rPr lang="en-US" sz="1200" b="1">
                  <a:solidFill>
                    <a:srgbClr val="00B050"/>
                  </a:solidFill>
                  <a:latin typeface="Courier New" pitchFamily="49" charset="0"/>
                  <a:cs typeface="Courier New" pitchFamily="49" charset="0"/>
                </a:rPr>
                <a:t>}</a:t>
              </a:r>
            </a:p>
          </p:txBody>
        </p:sp>
      </p:grpSp>
      <p:grpSp>
        <p:nvGrpSpPr>
          <p:cNvPr id="3" name="Group 141"/>
          <p:cNvGrpSpPr>
            <a:grpSpLocks/>
          </p:cNvGrpSpPr>
          <p:nvPr/>
        </p:nvGrpSpPr>
        <p:grpSpPr bwMode="auto">
          <a:xfrm>
            <a:off x="1828800" y="5546725"/>
            <a:ext cx="1752600" cy="860425"/>
            <a:chOff x="2514600" y="5546724"/>
            <a:chExt cx="1752600" cy="861161"/>
          </a:xfrm>
        </p:grpSpPr>
        <p:sp>
          <p:nvSpPr>
            <p:cNvPr id="14" name="Rectangle 13"/>
            <p:cNvSpPr/>
            <p:nvPr/>
          </p:nvSpPr>
          <p:spPr>
            <a:xfrm>
              <a:off x="2514600" y="5546724"/>
              <a:ext cx="1752600" cy="854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90" name="Rectangle 22"/>
            <p:cNvSpPr>
              <a:spLocks noChangeArrowheads="1"/>
            </p:cNvSpPr>
            <p:nvPr/>
          </p:nvSpPr>
          <p:spPr bwMode="auto">
            <a:xfrm>
              <a:off x="2514600" y="5576888"/>
              <a:ext cx="1752600" cy="830997"/>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B(float r) {</a:t>
              </a:r>
            </a:p>
            <a:p>
              <a:r>
                <a:rPr lang="en-US" sz="1200" b="1">
                  <a:solidFill>
                    <a:srgbClr val="00B050"/>
                  </a:solidFill>
                  <a:latin typeface="Courier New" pitchFamily="49" charset="0"/>
                  <a:cs typeface="Courier New" pitchFamily="49" charset="0"/>
                </a:rPr>
                <a:t>  int s, t; ...</a:t>
              </a:r>
            </a:p>
            <a:p>
              <a:r>
                <a:rPr lang="en-US" sz="1200" b="1">
                  <a:solidFill>
                    <a:srgbClr val="00B050"/>
                  </a:solidFill>
                  <a:latin typeface="Courier New" pitchFamily="49" charset="0"/>
                  <a:cs typeface="Courier New" pitchFamily="49" charset="0"/>
                </a:rPr>
                <a:t>  A(s); ...</a:t>
              </a:r>
            </a:p>
            <a:p>
              <a:r>
                <a:rPr lang="en-US" sz="1200" b="1">
                  <a:solidFill>
                    <a:srgbClr val="00B050"/>
                  </a:solidFill>
                  <a:latin typeface="Courier New" pitchFamily="49" charset="0"/>
                  <a:cs typeface="Courier New" pitchFamily="49" charset="0"/>
                </a:rPr>
                <a:t>}</a:t>
              </a:r>
            </a:p>
          </p:txBody>
        </p:sp>
      </p:grpSp>
      <p:grpSp>
        <p:nvGrpSpPr>
          <p:cNvPr id="6" name="Group 142"/>
          <p:cNvGrpSpPr>
            <a:grpSpLocks/>
          </p:cNvGrpSpPr>
          <p:nvPr/>
        </p:nvGrpSpPr>
        <p:grpSpPr bwMode="auto">
          <a:xfrm>
            <a:off x="3810000" y="5562600"/>
            <a:ext cx="1638300" cy="838200"/>
            <a:chOff x="5143500" y="5562600"/>
            <a:chExt cx="1638301" cy="838935"/>
          </a:xfrm>
        </p:grpSpPr>
        <p:sp>
          <p:nvSpPr>
            <p:cNvPr id="33" name="Rectangle 32"/>
            <p:cNvSpPr/>
            <p:nvPr/>
          </p:nvSpPr>
          <p:spPr>
            <a:xfrm>
              <a:off x="5143500" y="5562600"/>
              <a:ext cx="1638301" cy="83893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88" name="TextBox 33"/>
            <p:cNvSpPr txBox="1">
              <a:spLocks noChangeArrowheads="1"/>
            </p:cNvSpPr>
            <p:nvPr/>
          </p:nvSpPr>
          <p:spPr bwMode="auto">
            <a:xfrm>
              <a:off x="5143500" y="5570538"/>
              <a:ext cx="1638300" cy="830997"/>
            </a:xfrm>
            <a:prstGeom prst="rect">
              <a:avLst/>
            </a:prstGeom>
            <a:noFill/>
            <a:ln w="9525">
              <a:solidFill>
                <a:srgbClr val="FFC000"/>
              </a:solidFill>
              <a:miter lim="800000"/>
              <a:headEnd/>
              <a:tailEnd/>
            </a:ln>
          </p:spPr>
          <p:txBody>
            <a:bodyPr>
              <a:spAutoFit/>
            </a:bodyPr>
            <a:lstStyle/>
            <a:p>
              <a:r>
                <a:rPr lang="en-US" sz="1200" b="1">
                  <a:solidFill>
                    <a:srgbClr val="00B050"/>
                  </a:solidFill>
                  <a:latin typeface="Courier New" pitchFamily="49" charset="0"/>
                  <a:cs typeface="Courier New" pitchFamily="49" charset="0"/>
                </a:rPr>
                <a:t>void A(int x) {</a:t>
              </a:r>
            </a:p>
            <a:p>
              <a:r>
                <a:rPr lang="en-US" sz="1200" b="1">
                  <a:solidFill>
                    <a:srgbClr val="00B050"/>
                  </a:solidFill>
                  <a:latin typeface="Courier New" pitchFamily="49" charset="0"/>
                  <a:cs typeface="Courier New" pitchFamily="49" charset="0"/>
                </a:rPr>
                <a:t>  int y; ...</a:t>
              </a:r>
            </a:p>
            <a:p>
              <a:r>
                <a:rPr lang="en-US" sz="1200" b="1">
                  <a:solidFill>
                    <a:srgbClr val="00B050"/>
                  </a:solidFill>
                  <a:latin typeface="Courier New" pitchFamily="49" charset="0"/>
                  <a:cs typeface="Courier New" pitchFamily="49" charset="0"/>
                </a:rPr>
                <a:t>  C(y); ... </a:t>
              </a:r>
            </a:p>
            <a:p>
              <a:r>
                <a:rPr lang="en-US" sz="1200" b="1">
                  <a:solidFill>
                    <a:srgbClr val="00B050"/>
                  </a:solidFill>
                  <a:latin typeface="Courier New" pitchFamily="49" charset="0"/>
                  <a:cs typeface="Courier New" pitchFamily="49" charset="0"/>
                </a:rPr>
                <a:t>}</a:t>
              </a:r>
            </a:p>
          </p:txBody>
        </p:sp>
      </p:grpSp>
      <p:grpSp>
        <p:nvGrpSpPr>
          <p:cNvPr id="7" name="Group 127"/>
          <p:cNvGrpSpPr>
            <a:grpSpLocks/>
          </p:cNvGrpSpPr>
          <p:nvPr/>
        </p:nvGrpSpPr>
        <p:grpSpPr bwMode="auto">
          <a:xfrm>
            <a:off x="3200400" y="1220788"/>
            <a:ext cx="898525" cy="365125"/>
            <a:chOff x="3200400" y="1220788"/>
            <a:chExt cx="898525" cy="365125"/>
          </a:xfrm>
        </p:grpSpPr>
        <p:sp>
          <p:nvSpPr>
            <p:cNvPr id="50" name="Rectangle 49"/>
            <p:cNvSpPr/>
            <p:nvPr/>
          </p:nvSpPr>
          <p:spPr>
            <a:xfrm>
              <a:off x="3733800" y="1220788"/>
              <a:ext cx="365125" cy="365125"/>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85" name="TextBox 50"/>
            <p:cNvSpPr txBox="1">
              <a:spLocks noChangeArrowheads="1"/>
            </p:cNvSpPr>
            <p:nvPr/>
          </p:nvSpPr>
          <p:spPr bwMode="auto">
            <a:xfrm>
              <a:off x="3770313" y="1249363"/>
              <a:ext cx="292100"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t>
              </a:r>
            </a:p>
          </p:txBody>
        </p:sp>
        <p:sp>
          <p:nvSpPr>
            <p:cNvPr id="33986" name="TextBox 51"/>
            <p:cNvSpPr txBox="1">
              <a:spLocks noChangeArrowheads="1"/>
            </p:cNvSpPr>
            <p:nvPr/>
          </p:nvSpPr>
          <p:spPr bwMode="auto">
            <a:xfrm>
              <a:off x="3200400" y="1249363"/>
              <a:ext cx="457200" cy="307975"/>
            </a:xfrm>
            <a:prstGeom prst="rect">
              <a:avLst/>
            </a:prstGeom>
            <a:noFill/>
            <a:ln w="9525">
              <a:noFill/>
              <a:miter lim="800000"/>
              <a:headEnd/>
              <a:tailEnd/>
            </a:ln>
          </p:spPr>
          <p:txBody>
            <a:bodyPr wrap="none">
              <a:spAutoFit/>
            </a:bodyPr>
            <a:lstStyle/>
            <a:p>
              <a:pPr algn="ctr"/>
              <a:r>
                <a:rPr lang="en-US" sz="1400">
                  <a:latin typeface="Courier New" pitchFamily="49" charset="0"/>
                  <a:cs typeface="Courier New" pitchFamily="49" charset="0"/>
                </a:rPr>
                <a:t>calls</a:t>
              </a:r>
            </a:p>
          </p:txBody>
        </p:sp>
      </p:grpSp>
      <p:grpSp>
        <p:nvGrpSpPr>
          <p:cNvPr id="8" name="Group 65"/>
          <p:cNvGrpSpPr>
            <a:grpSpLocks/>
          </p:cNvGrpSpPr>
          <p:nvPr/>
        </p:nvGrpSpPr>
        <p:grpSpPr bwMode="auto">
          <a:xfrm>
            <a:off x="2244726" y="3405188"/>
            <a:ext cx="832675" cy="261610"/>
            <a:chOff x="2321257" y="3428995"/>
            <a:chExt cx="832294" cy="261283"/>
          </a:xfrm>
        </p:grpSpPr>
        <p:cxnSp>
          <p:nvCxnSpPr>
            <p:cNvPr id="18" name="Straight Arrow Connector 17"/>
            <p:cNvCxnSpPr/>
            <p:nvPr/>
          </p:nvCxnSpPr>
          <p:spPr>
            <a:xfrm rot="10800000">
              <a:off x="2321257" y="3568526"/>
              <a:ext cx="364958" cy="15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983" name="TextBox 53"/>
            <p:cNvSpPr txBox="1">
              <a:spLocks noChangeArrowheads="1"/>
            </p:cNvSpPr>
            <p:nvPr/>
          </p:nvSpPr>
          <p:spPr bwMode="auto">
            <a:xfrm>
              <a:off x="2619675" y="3428995"/>
              <a:ext cx="533876" cy="261283"/>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10" name="Group 143"/>
          <p:cNvGrpSpPr>
            <a:grpSpLocks/>
          </p:cNvGrpSpPr>
          <p:nvPr/>
        </p:nvGrpSpPr>
        <p:grpSpPr bwMode="auto">
          <a:xfrm>
            <a:off x="6705600" y="5562600"/>
            <a:ext cx="1641475" cy="838200"/>
            <a:chOff x="6969125" y="5562600"/>
            <a:chExt cx="1641475" cy="838200"/>
          </a:xfrm>
        </p:grpSpPr>
        <p:sp>
          <p:nvSpPr>
            <p:cNvPr id="61" name="Rectangle 60"/>
            <p:cNvSpPr/>
            <p:nvPr/>
          </p:nvSpPr>
          <p:spPr>
            <a:xfrm>
              <a:off x="6969125" y="5562600"/>
              <a:ext cx="1641475" cy="838200"/>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33981" name="Rectangle 61"/>
            <p:cNvSpPr>
              <a:spLocks noChangeArrowheads="1"/>
            </p:cNvSpPr>
            <p:nvPr/>
          </p:nvSpPr>
          <p:spPr bwMode="auto">
            <a:xfrm>
              <a:off x="6980238" y="5602288"/>
              <a:ext cx="1630362" cy="646331"/>
            </a:xfrm>
            <a:prstGeom prst="rect">
              <a:avLst/>
            </a:prstGeom>
            <a:noFill/>
            <a:ln w="9525">
              <a:noFill/>
              <a:miter lim="800000"/>
              <a:headEnd/>
              <a:tailEnd/>
            </a:ln>
          </p:spPr>
          <p:txBody>
            <a:bodyPr>
              <a:spAutoFit/>
            </a:bodyPr>
            <a:lstStyle/>
            <a:p>
              <a:r>
                <a:rPr lang="en-US" sz="1200" b="1">
                  <a:solidFill>
                    <a:srgbClr val="00B050"/>
                  </a:solidFill>
                  <a:latin typeface="Courier New" pitchFamily="49" charset="0"/>
                  <a:cs typeface="Courier New" pitchFamily="49" charset="0"/>
                </a:rPr>
                <a:t>void C(int q) {</a:t>
              </a:r>
            </a:p>
            <a:p>
              <a:r>
                <a:rPr lang="en-US" sz="1200" b="1">
                  <a:solidFill>
                    <a:srgbClr val="00B050"/>
                  </a:solidFill>
                  <a:latin typeface="Courier New" pitchFamily="49" charset="0"/>
                  <a:cs typeface="Courier New" pitchFamily="49" charset="0"/>
                </a:rPr>
                <a:t>  ...</a:t>
              </a:r>
            </a:p>
            <a:p>
              <a:r>
                <a:rPr lang="en-US" sz="1200" b="1">
                  <a:solidFill>
                    <a:srgbClr val="00B050"/>
                  </a:solidFill>
                  <a:latin typeface="Courier New" pitchFamily="49" charset="0"/>
                  <a:cs typeface="Courier New" pitchFamily="49" charset="0"/>
                </a:rPr>
                <a:t>}</a:t>
              </a:r>
            </a:p>
          </p:txBody>
        </p:sp>
      </p:grpSp>
      <p:grpSp>
        <p:nvGrpSpPr>
          <p:cNvPr id="11" name="Group 70"/>
          <p:cNvGrpSpPr>
            <a:grpSpLocks/>
          </p:cNvGrpSpPr>
          <p:nvPr/>
        </p:nvGrpSpPr>
        <p:grpSpPr bwMode="auto">
          <a:xfrm>
            <a:off x="3003550" y="2327275"/>
            <a:ext cx="2438400" cy="1230313"/>
            <a:chOff x="2667000" y="2327118"/>
            <a:chExt cx="2438400" cy="1229898"/>
          </a:xfrm>
        </p:grpSpPr>
        <p:sp>
          <p:nvSpPr>
            <p:cNvPr id="35" name="Left Brace 34"/>
            <p:cNvSpPr/>
            <p:nvPr/>
          </p:nvSpPr>
          <p:spPr>
            <a:xfrm>
              <a:off x="3276600" y="2331879"/>
              <a:ext cx="182563" cy="12251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48" name="TextBox 47"/>
            <p:cNvSpPr txBox="1"/>
            <p:nvPr/>
          </p:nvSpPr>
          <p:spPr>
            <a:xfrm>
              <a:off x="4572000" y="2327118"/>
              <a:ext cx="533400" cy="230110"/>
            </a:xfrm>
            <a:prstGeom prst="rect">
              <a:avLst/>
            </a:prstGeom>
            <a:noFill/>
          </p:spPr>
          <p:txBody>
            <a:bodyPr>
              <a:spAutoFit/>
            </a:bodyPr>
            <a:lstStyle/>
            <a:p>
              <a:pPr algn="ctr">
                <a:defRPr/>
              </a:pPr>
              <a:r>
                <a:rPr lang="en-US" sz="900" b="1" dirty="0">
                  <a:latin typeface="+mn-lt"/>
                  <a:cs typeface="Courier New" pitchFamily="49" charset="0"/>
                </a:rPr>
                <a:t>y</a:t>
              </a:r>
            </a:p>
          </p:txBody>
        </p:sp>
        <p:sp>
          <p:nvSpPr>
            <p:cNvPr id="49" name="TextBox 48"/>
            <p:cNvSpPr txBox="1"/>
            <p:nvPr/>
          </p:nvSpPr>
          <p:spPr>
            <a:xfrm>
              <a:off x="4572000" y="2588968"/>
              <a:ext cx="533400" cy="231697"/>
            </a:xfrm>
            <a:prstGeom prst="rect">
              <a:avLst/>
            </a:prstGeom>
            <a:noFill/>
          </p:spPr>
          <p:txBody>
            <a:bodyPr>
              <a:spAutoFit/>
            </a:bodyPr>
            <a:lstStyle/>
            <a:p>
              <a:pPr algn="ctr">
                <a:defRPr/>
              </a:pPr>
              <a:r>
                <a:rPr lang="en-US" sz="900" b="1" dirty="0">
                  <a:latin typeface="+mn-lt"/>
                  <a:cs typeface="Courier New" pitchFamily="49" charset="0"/>
                </a:rPr>
                <a:t>x</a:t>
              </a:r>
            </a:p>
          </p:txBody>
        </p:sp>
        <p:grpSp>
          <p:nvGrpSpPr>
            <p:cNvPr id="12" name="Group 69"/>
            <p:cNvGrpSpPr>
              <a:grpSpLocks/>
            </p:cNvGrpSpPr>
            <p:nvPr/>
          </p:nvGrpSpPr>
          <p:grpSpPr bwMode="auto">
            <a:xfrm>
              <a:off x="2667000" y="2761946"/>
              <a:ext cx="457200" cy="369763"/>
              <a:chOff x="3429000" y="2133820"/>
              <a:chExt cx="457200" cy="369763"/>
            </a:xfrm>
          </p:grpSpPr>
          <p:sp>
            <p:nvSpPr>
              <p:cNvPr id="63" name="Rectangle 62"/>
              <p:cNvSpPr/>
              <p:nvPr/>
            </p:nvSpPr>
            <p:spPr>
              <a:xfrm>
                <a:off x="3429000" y="2138581"/>
                <a:ext cx="457200" cy="36500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64" name="TextBox 63"/>
              <p:cNvSpPr txBox="1"/>
              <p:nvPr/>
            </p:nvSpPr>
            <p:spPr>
              <a:xfrm>
                <a:off x="3429000" y="2133820"/>
                <a:ext cx="457200" cy="368176"/>
              </a:xfrm>
              <a:prstGeom prst="rect">
                <a:avLst/>
              </a:prstGeom>
              <a:noFill/>
              <a:ln>
                <a:noFill/>
              </a:ln>
            </p:spPr>
            <p:txBody>
              <a:bodyPr>
                <a:spAutoFit/>
              </a:bodyPr>
              <a:lstStyle/>
              <a:p>
                <a:pPr algn="ctr">
                  <a:defRPr/>
                </a:pPr>
                <a:r>
                  <a:rPr lang="en-US" sz="900" b="1" dirty="0" smtClean="0">
                    <a:cs typeface="Courier New" pitchFamily="49" charset="0"/>
                  </a:rPr>
                  <a:t>A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65" name="Elbow Connector 64"/>
            <p:cNvCxnSpPr/>
            <p:nvPr/>
          </p:nvCxnSpPr>
          <p:spPr>
            <a:xfrm>
              <a:off x="4578350" y="2952382"/>
              <a:ext cx="146050" cy="593525"/>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aphicFrame>
        <p:nvGraphicFramePr>
          <p:cNvPr id="72" name="Table 71"/>
          <p:cNvGraphicFramePr>
            <a:graphicFrameLocks noGrp="1"/>
          </p:cNvGraphicFramePr>
          <p:nvPr/>
        </p:nvGraphicFramePr>
        <p:xfrm>
          <a:off x="6737350" y="1119188"/>
          <a:ext cx="1219200" cy="1219200"/>
        </p:xfrm>
        <a:graphic>
          <a:graphicData uri="http://schemas.openxmlformats.org/drawingml/2006/table">
            <a:tbl>
              <a:tblPr>
                <a:tableStyleId>{5C22544A-7EE6-4342-B048-85BDC9FD1C3A}</a:tableStyleId>
              </a:tblPr>
              <a:tblGrid>
                <a:gridCol w="1219200"/>
              </a:tblGrid>
              <a:tr h="228600">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8600">
                <a:tc>
                  <a:txBody>
                    <a:bodyPr/>
                    <a:lstStyle/>
                    <a:p>
                      <a:pPr algn="ctr"/>
                      <a:r>
                        <a:rPr lang="en-US" sz="1000" b="1" dirty="0" err="1" smtClean="0">
                          <a:latin typeface="+mn-lt"/>
                          <a:cs typeface="Courier New" pitchFamily="49" charset="0"/>
                        </a:rPr>
                        <a:t>Parametr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err="1" smtClean="0">
                          <a:latin typeface="+mn-lt"/>
                          <a:cs typeface="Courier New" pitchFamily="49" charset="0"/>
                        </a:rPr>
                        <a:t>A’ya</a:t>
                      </a:r>
                      <a:r>
                        <a:rPr lang="tr-TR" sz="1000" b="1" dirty="0" smtClean="0">
                          <a:latin typeface="+mn-lt"/>
                          <a:cs typeface="Courier New" pitchFamily="49" charset="0"/>
                        </a:rPr>
                        <a:t>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22" name="Group 81"/>
          <p:cNvGrpSpPr>
            <a:grpSpLocks/>
          </p:cNvGrpSpPr>
          <p:nvPr/>
        </p:nvGrpSpPr>
        <p:grpSpPr bwMode="auto">
          <a:xfrm>
            <a:off x="5899150" y="1106488"/>
            <a:ext cx="2438400" cy="1228725"/>
            <a:chOff x="5029200" y="1106424"/>
            <a:chExt cx="2438400" cy="1228344"/>
          </a:xfrm>
        </p:grpSpPr>
        <p:sp>
          <p:nvSpPr>
            <p:cNvPr id="74" name="Left Brace 73"/>
            <p:cNvSpPr/>
            <p:nvPr/>
          </p:nvSpPr>
          <p:spPr>
            <a:xfrm>
              <a:off x="5638800" y="1365106"/>
              <a:ext cx="182563" cy="96966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75" name="TextBox 74"/>
            <p:cNvSpPr txBox="1"/>
            <p:nvPr/>
          </p:nvSpPr>
          <p:spPr>
            <a:xfrm>
              <a:off x="6934200" y="1106424"/>
              <a:ext cx="533400" cy="230116"/>
            </a:xfrm>
            <a:prstGeom prst="rect">
              <a:avLst/>
            </a:prstGeom>
            <a:noFill/>
          </p:spPr>
          <p:txBody>
            <a:bodyPr>
              <a:spAutoFit/>
            </a:bodyPr>
            <a:lstStyle/>
            <a:p>
              <a:pPr algn="ctr">
                <a:defRPr/>
              </a:pPr>
              <a:endParaRPr lang="en-US" sz="900" b="1" dirty="0">
                <a:latin typeface="+mn-lt"/>
                <a:cs typeface="Courier New" pitchFamily="49" charset="0"/>
              </a:endParaRPr>
            </a:p>
          </p:txBody>
        </p:sp>
        <p:sp>
          <p:nvSpPr>
            <p:cNvPr id="76" name="TextBox 75"/>
            <p:cNvSpPr txBox="1"/>
            <p:nvPr/>
          </p:nvSpPr>
          <p:spPr>
            <a:xfrm>
              <a:off x="6934200" y="1368280"/>
              <a:ext cx="533400" cy="231703"/>
            </a:xfrm>
            <a:prstGeom prst="rect">
              <a:avLst/>
            </a:prstGeom>
            <a:noFill/>
          </p:spPr>
          <p:txBody>
            <a:bodyPr>
              <a:spAutoFit/>
            </a:bodyPr>
            <a:lstStyle/>
            <a:p>
              <a:pPr algn="ctr">
                <a:defRPr/>
              </a:pPr>
              <a:r>
                <a:rPr lang="en-US" sz="900" b="1" dirty="0">
                  <a:latin typeface="+mn-lt"/>
                  <a:cs typeface="Courier New" pitchFamily="49" charset="0"/>
                </a:rPr>
                <a:t>q</a:t>
              </a:r>
            </a:p>
          </p:txBody>
        </p:sp>
        <p:grpSp>
          <p:nvGrpSpPr>
            <p:cNvPr id="23" name="Group 80"/>
            <p:cNvGrpSpPr>
              <a:grpSpLocks/>
            </p:cNvGrpSpPr>
            <p:nvPr/>
          </p:nvGrpSpPr>
          <p:grpSpPr bwMode="auto">
            <a:xfrm>
              <a:off x="5029200" y="1669626"/>
              <a:ext cx="457200" cy="370522"/>
              <a:chOff x="5029200" y="1669626"/>
              <a:chExt cx="457200" cy="370522"/>
            </a:xfrm>
          </p:grpSpPr>
          <p:sp>
            <p:nvSpPr>
              <p:cNvPr id="79" name="Rectangle 78"/>
              <p:cNvSpPr/>
              <p:nvPr/>
            </p:nvSpPr>
            <p:spPr>
              <a:xfrm>
                <a:off x="5029200" y="1674572"/>
                <a:ext cx="457200" cy="365012"/>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80" name="TextBox 79"/>
              <p:cNvSpPr txBox="1"/>
              <p:nvPr/>
            </p:nvSpPr>
            <p:spPr>
              <a:xfrm>
                <a:off x="5029200" y="1669811"/>
                <a:ext cx="457200" cy="368186"/>
              </a:xfrm>
              <a:prstGeom prst="rect">
                <a:avLst/>
              </a:prstGeom>
              <a:noFill/>
              <a:ln>
                <a:solidFill>
                  <a:srgbClr val="1204CC"/>
                </a:solidFill>
              </a:ln>
            </p:spPr>
            <p:txBody>
              <a:bodyPr>
                <a:spAutoFit/>
              </a:bodyPr>
              <a:lstStyle/>
              <a:p>
                <a:pPr algn="ctr">
                  <a:defRPr/>
                </a:pPr>
                <a:r>
                  <a:rPr lang="tr-TR" sz="900" b="1" dirty="0" smtClean="0">
                    <a:cs typeface="Courier New" pitchFamily="49" charset="0"/>
                  </a:rPr>
                  <a:t>C</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78" name="Elbow Connector 77"/>
            <p:cNvCxnSpPr/>
            <p:nvPr/>
          </p:nvCxnSpPr>
          <p:spPr>
            <a:xfrm>
              <a:off x="6940550" y="1731705"/>
              <a:ext cx="146050" cy="59354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pSp>
        <p:nvGrpSpPr>
          <p:cNvPr id="28" name="Group 82"/>
          <p:cNvGrpSpPr>
            <a:grpSpLocks/>
          </p:cNvGrpSpPr>
          <p:nvPr/>
        </p:nvGrpSpPr>
        <p:grpSpPr bwMode="auto">
          <a:xfrm>
            <a:off x="5064126" y="2181225"/>
            <a:ext cx="832675" cy="261610"/>
            <a:chOff x="2321257" y="3428995"/>
            <a:chExt cx="832294" cy="261282"/>
          </a:xfrm>
        </p:grpSpPr>
        <p:cxnSp>
          <p:nvCxnSpPr>
            <p:cNvPr id="84" name="Straight Arrow Connector 83"/>
            <p:cNvCxnSpPr/>
            <p:nvPr/>
          </p:nvCxnSpPr>
          <p:spPr>
            <a:xfrm rot="10800000">
              <a:off x="2321257" y="3568525"/>
              <a:ext cx="364958"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965" name="TextBox 53"/>
            <p:cNvSpPr txBox="1">
              <a:spLocks noChangeArrowheads="1"/>
            </p:cNvSpPr>
            <p:nvPr/>
          </p:nvSpPr>
          <p:spPr bwMode="auto">
            <a:xfrm>
              <a:off x="2619675" y="3428995"/>
              <a:ext cx="533876" cy="261282"/>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pSp>
        <p:nvGrpSpPr>
          <p:cNvPr id="29" name="Group 85"/>
          <p:cNvGrpSpPr>
            <a:grpSpLocks/>
          </p:cNvGrpSpPr>
          <p:nvPr/>
        </p:nvGrpSpPr>
        <p:grpSpPr bwMode="auto">
          <a:xfrm>
            <a:off x="7959726" y="1219200"/>
            <a:ext cx="832675" cy="261610"/>
            <a:chOff x="2321257" y="3428995"/>
            <a:chExt cx="832294" cy="261282"/>
          </a:xfrm>
        </p:grpSpPr>
        <p:cxnSp>
          <p:nvCxnSpPr>
            <p:cNvPr id="87" name="Straight Arrow Connector 86"/>
            <p:cNvCxnSpPr/>
            <p:nvPr/>
          </p:nvCxnSpPr>
          <p:spPr>
            <a:xfrm rot="10800000">
              <a:off x="2321257" y="3568525"/>
              <a:ext cx="364958"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963" name="TextBox 53"/>
            <p:cNvSpPr txBox="1">
              <a:spLocks noChangeArrowheads="1"/>
            </p:cNvSpPr>
            <p:nvPr/>
          </p:nvSpPr>
          <p:spPr bwMode="auto">
            <a:xfrm>
              <a:off x="2619675" y="3428995"/>
              <a:ext cx="533876" cy="261282"/>
            </a:xfrm>
            <a:prstGeom prst="rect">
              <a:avLst/>
            </a:prstGeom>
            <a:noFill/>
            <a:ln w="9525">
              <a:noFill/>
              <a:miter lim="800000"/>
              <a:headEnd/>
              <a:tailEnd/>
            </a:ln>
          </p:spPr>
          <p:txBody>
            <a:bodyPr wrap="none">
              <a:spAutoFit/>
            </a:bodyPr>
            <a:lstStyle/>
            <a:p>
              <a:r>
                <a:rPr lang="tr-TR" sz="1100" dirty="0" smtClean="0"/>
                <a:t>En üst</a:t>
              </a:r>
              <a:endParaRPr lang="en-US" sz="1100" dirty="0"/>
            </a:p>
          </p:txBody>
        </p:sp>
      </p:grpSp>
      <p:graphicFrame>
        <p:nvGraphicFramePr>
          <p:cNvPr id="89" name="Table 88"/>
          <p:cNvGraphicFramePr>
            <a:graphicFrameLocks noGrp="1"/>
          </p:cNvGraphicFramePr>
          <p:nvPr/>
        </p:nvGraphicFramePr>
        <p:xfrm>
          <a:off x="6737350" y="2092325"/>
          <a:ext cx="1219200" cy="1463040"/>
        </p:xfrm>
        <a:graphic>
          <a:graphicData uri="http://schemas.openxmlformats.org/drawingml/2006/table">
            <a:tbl>
              <a:tblPr>
                <a:tableStyleId>{5C22544A-7EE6-4342-B048-85BDC9FD1C3A}</a:tableStyleId>
              </a:tblPr>
              <a:tblGrid>
                <a:gridCol w="1219200"/>
              </a:tblGrid>
              <a:tr h="228600">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860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algn="ctr"/>
                      <a:r>
                        <a:rPr lang="en-US" sz="1000" b="1" dirty="0" err="1" smtClean="0">
                          <a:latin typeface="+mn-lt"/>
                          <a:cs typeface="Courier New" pitchFamily="49" charset="0"/>
                        </a:rPr>
                        <a:t>Parametr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B</a:t>
                      </a:r>
                      <a:r>
                        <a:rPr lang="tr-TR" sz="1000" b="1" dirty="0" smtClean="0">
                          <a:latin typeface="+mn-lt"/>
                          <a:cs typeface="Courier New" pitchFamily="49" charset="0"/>
                        </a:rPr>
                        <a:t>’ye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30" name="Group 89"/>
          <p:cNvGrpSpPr>
            <a:grpSpLocks/>
          </p:cNvGrpSpPr>
          <p:nvPr/>
        </p:nvGrpSpPr>
        <p:grpSpPr bwMode="auto">
          <a:xfrm>
            <a:off x="5899150" y="2335213"/>
            <a:ext cx="2438400" cy="1230312"/>
            <a:chOff x="2667000" y="2327118"/>
            <a:chExt cx="2438400" cy="1229898"/>
          </a:xfrm>
        </p:grpSpPr>
        <p:sp>
          <p:nvSpPr>
            <p:cNvPr id="91" name="Left Brace 90"/>
            <p:cNvSpPr/>
            <p:nvPr/>
          </p:nvSpPr>
          <p:spPr>
            <a:xfrm>
              <a:off x="3276600" y="2331878"/>
              <a:ext cx="182563" cy="122513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92" name="TextBox 91"/>
            <p:cNvSpPr txBox="1"/>
            <p:nvPr/>
          </p:nvSpPr>
          <p:spPr>
            <a:xfrm>
              <a:off x="4572000" y="2327118"/>
              <a:ext cx="533400" cy="230110"/>
            </a:xfrm>
            <a:prstGeom prst="rect">
              <a:avLst/>
            </a:prstGeom>
            <a:noFill/>
          </p:spPr>
          <p:txBody>
            <a:bodyPr>
              <a:spAutoFit/>
            </a:bodyPr>
            <a:lstStyle/>
            <a:p>
              <a:pPr algn="ctr">
                <a:defRPr/>
              </a:pPr>
              <a:r>
                <a:rPr lang="en-US" sz="900" b="1" dirty="0">
                  <a:latin typeface="+mn-lt"/>
                  <a:cs typeface="Courier New" pitchFamily="49" charset="0"/>
                </a:rPr>
                <a:t>y</a:t>
              </a:r>
            </a:p>
          </p:txBody>
        </p:sp>
        <p:sp>
          <p:nvSpPr>
            <p:cNvPr id="93" name="TextBox 92"/>
            <p:cNvSpPr txBox="1"/>
            <p:nvPr/>
          </p:nvSpPr>
          <p:spPr>
            <a:xfrm>
              <a:off x="4572000" y="2588967"/>
              <a:ext cx="533400" cy="231697"/>
            </a:xfrm>
            <a:prstGeom prst="rect">
              <a:avLst/>
            </a:prstGeom>
            <a:noFill/>
          </p:spPr>
          <p:txBody>
            <a:bodyPr>
              <a:spAutoFit/>
            </a:bodyPr>
            <a:lstStyle/>
            <a:p>
              <a:pPr algn="ctr">
                <a:defRPr/>
              </a:pPr>
              <a:r>
                <a:rPr lang="en-US" sz="900" b="1" dirty="0">
                  <a:latin typeface="+mn-lt"/>
                  <a:cs typeface="Courier New" pitchFamily="49" charset="0"/>
                </a:rPr>
                <a:t>x</a:t>
              </a:r>
            </a:p>
          </p:txBody>
        </p:sp>
        <p:grpSp>
          <p:nvGrpSpPr>
            <p:cNvPr id="31" name="Group 69"/>
            <p:cNvGrpSpPr>
              <a:grpSpLocks/>
            </p:cNvGrpSpPr>
            <p:nvPr/>
          </p:nvGrpSpPr>
          <p:grpSpPr bwMode="auto">
            <a:xfrm>
              <a:off x="2667000" y="2761726"/>
              <a:ext cx="457200" cy="370522"/>
              <a:chOff x="3429000" y="2133600"/>
              <a:chExt cx="457200" cy="370522"/>
            </a:xfrm>
          </p:grpSpPr>
          <p:sp>
            <p:nvSpPr>
              <p:cNvPr id="96" name="Rectangle 95"/>
              <p:cNvSpPr/>
              <p:nvPr/>
            </p:nvSpPr>
            <p:spPr>
              <a:xfrm>
                <a:off x="3429000" y="2138581"/>
                <a:ext cx="457200" cy="36500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97" name="TextBox 96"/>
              <p:cNvSpPr txBox="1"/>
              <p:nvPr/>
            </p:nvSpPr>
            <p:spPr>
              <a:xfrm>
                <a:off x="3429000" y="2133821"/>
                <a:ext cx="457200" cy="368176"/>
              </a:xfrm>
              <a:prstGeom prst="rect">
                <a:avLst/>
              </a:prstGeom>
              <a:noFill/>
              <a:ln>
                <a:noFill/>
              </a:ln>
            </p:spPr>
            <p:txBody>
              <a:bodyPr>
                <a:spAutoFit/>
              </a:bodyPr>
              <a:lstStyle/>
              <a:p>
                <a:pPr algn="ctr">
                  <a:defRPr/>
                </a:pPr>
                <a:r>
                  <a:rPr lang="en-US" sz="900" b="1" dirty="0" smtClean="0">
                    <a:cs typeface="Courier New" pitchFamily="49" charset="0"/>
                  </a:rPr>
                  <a:t>A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cxnSp>
          <p:nvCxnSpPr>
            <p:cNvPr id="95" name="Elbow Connector 94"/>
            <p:cNvCxnSpPr/>
            <p:nvPr/>
          </p:nvCxnSpPr>
          <p:spPr>
            <a:xfrm>
              <a:off x="4578350" y="2952383"/>
              <a:ext cx="146050" cy="593525"/>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graphicFrame>
        <p:nvGraphicFramePr>
          <p:cNvPr id="107" name="Table 106"/>
          <p:cNvGraphicFramePr>
            <a:graphicFrameLocks noGrp="1"/>
          </p:cNvGraphicFramePr>
          <p:nvPr/>
        </p:nvGraphicFramePr>
        <p:xfrm>
          <a:off x="3843338" y="3305175"/>
          <a:ext cx="1214983" cy="1950720"/>
        </p:xfrm>
        <a:graphic>
          <a:graphicData uri="http://schemas.openxmlformats.org/drawingml/2006/table">
            <a:tbl>
              <a:tblPr>
                <a:tableStyleId>{5C22544A-7EE6-4342-B048-85BDC9FD1C3A}</a:tableStyleId>
              </a:tblPr>
              <a:tblGrid>
                <a:gridCol w="1214983"/>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Parametr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latin typeface="+mn-lt"/>
                          <a:cs typeface="Courier New" pitchFamily="49" charset="0"/>
                        </a:rPr>
                        <a:t>(</a:t>
                      </a:r>
                      <a:r>
                        <a:rPr lang="en-US" sz="1000" b="1" dirty="0" smtClean="0">
                          <a:latin typeface="+mn-lt"/>
                          <a:cs typeface="Courier New" pitchFamily="49" charset="0"/>
                        </a:rPr>
                        <a:t>MAIN)</a:t>
                      </a:r>
                      <a:r>
                        <a:rPr lang="tr-TR" sz="1000" b="1" dirty="0" smtClean="0">
                          <a:latin typeface="+mn-lt"/>
                          <a:cs typeface="Courier New" pitchFamily="49" charset="0"/>
                        </a:rPr>
                        <a:t>’e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4" name="Table 123"/>
          <p:cNvGraphicFramePr>
            <a:graphicFrameLocks noGrp="1"/>
          </p:cNvGraphicFramePr>
          <p:nvPr/>
        </p:nvGraphicFramePr>
        <p:xfrm>
          <a:off x="6738938" y="3305175"/>
          <a:ext cx="1214983" cy="1950720"/>
        </p:xfrm>
        <a:graphic>
          <a:graphicData uri="http://schemas.openxmlformats.org/drawingml/2006/table">
            <a:tbl>
              <a:tblPr>
                <a:tableStyleId>{5C22544A-7EE6-4342-B048-85BDC9FD1C3A}</a:tableStyleId>
              </a:tblPr>
              <a:tblGrid>
                <a:gridCol w="1214983"/>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Parametr</a:t>
                      </a:r>
                      <a:r>
                        <a:rPr lang="tr-TR" sz="1000" b="1" dirty="0" smtClean="0">
                          <a:latin typeface="+mn-lt"/>
                          <a:cs typeface="Courier New" pitchFamily="49" charset="0"/>
                        </a:rPr>
                        <a:t>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latin typeface="+mn-lt"/>
                          <a:cs typeface="Courier New" pitchFamily="49" charset="0"/>
                        </a:rPr>
                        <a:t>(</a:t>
                      </a:r>
                      <a:r>
                        <a:rPr lang="en-US" sz="1000" b="1" dirty="0" smtClean="0">
                          <a:latin typeface="+mn-lt"/>
                          <a:cs typeface="Courier New" pitchFamily="49" charset="0"/>
                        </a:rPr>
                        <a:t>MAIN)</a:t>
                      </a:r>
                      <a:r>
                        <a:rPr lang="tr-TR" sz="1000" b="1" dirty="0" smtClean="0">
                          <a:latin typeface="+mn-lt"/>
                          <a:cs typeface="Courier New" pitchFamily="49" charset="0"/>
                        </a:rPr>
                        <a:t>’e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33824" name="Group 127"/>
          <p:cNvGrpSpPr>
            <a:grpSpLocks/>
          </p:cNvGrpSpPr>
          <p:nvPr/>
        </p:nvGrpSpPr>
        <p:grpSpPr bwMode="auto">
          <a:xfrm>
            <a:off x="76200" y="3544888"/>
            <a:ext cx="2451100" cy="1792287"/>
            <a:chOff x="76200" y="3544552"/>
            <a:chExt cx="2450992" cy="1791984"/>
          </a:xfrm>
        </p:grpSpPr>
        <p:sp>
          <p:nvSpPr>
            <p:cNvPr id="17" name="Left Brace 16"/>
            <p:cNvSpPr/>
            <p:nvPr/>
          </p:nvSpPr>
          <p:spPr>
            <a:xfrm>
              <a:off x="792131" y="5038136"/>
              <a:ext cx="18255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9" name="Elbow Connector 18"/>
            <p:cNvCxnSpPr/>
            <p:nvPr/>
          </p:nvCxnSpPr>
          <p:spPr>
            <a:xfrm>
              <a:off x="2104936" y="4420704"/>
              <a:ext cx="146044"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190495" y="4130240"/>
              <a:ext cx="457180"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0" name="TextBox 19"/>
            <p:cNvSpPr txBox="1"/>
            <p:nvPr/>
          </p:nvSpPr>
          <p:spPr>
            <a:xfrm>
              <a:off x="190495" y="4125479"/>
              <a:ext cx="457180" cy="369824"/>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nvGrpSpPr>
            <p:cNvPr id="33825" name="Group 66"/>
            <p:cNvGrpSpPr>
              <a:grpSpLocks/>
            </p:cNvGrpSpPr>
            <p:nvPr/>
          </p:nvGrpSpPr>
          <p:grpSpPr bwMode="auto">
            <a:xfrm>
              <a:off x="76200" y="4967204"/>
              <a:ext cx="685800" cy="369332"/>
              <a:chOff x="76200" y="4967204"/>
              <a:chExt cx="685800" cy="369332"/>
            </a:xfrm>
          </p:grpSpPr>
          <p:sp>
            <p:nvSpPr>
              <p:cNvPr id="15" name="Rectangle 14"/>
              <p:cNvSpPr/>
              <p:nvPr/>
            </p:nvSpPr>
            <p:spPr>
              <a:xfrm>
                <a:off x="144460" y="4968298"/>
                <a:ext cx="54925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21" name="TextBox 20"/>
              <p:cNvSpPr txBox="1"/>
              <p:nvPr/>
            </p:nvSpPr>
            <p:spPr>
              <a:xfrm>
                <a:off x="76200" y="4966711"/>
                <a:ext cx="685770"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24" name="TextBox 23"/>
            <p:cNvSpPr txBox="1"/>
            <p:nvPr/>
          </p:nvSpPr>
          <p:spPr>
            <a:xfrm>
              <a:off x="2149384" y="4065164"/>
              <a:ext cx="377808"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25" name="TextBox 24"/>
            <p:cNvSpPr txBox="1"/>
            <p:nvPr/>
          </p:nvSpPr>
          <p:spPr>
            <a:xfrm>
              <a:off x="2146209" y="3809619"/>
              <a:ext cx="380983"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26" name="TextBox 25"/>
            <p:cNvSpPr txBox="1"/>
            <p:nvPr/>
          </p:nvSpPr>
          <p:spPr>
            <a:xfrm>
              <a:off x="2168433" y="3587407"/>
              <a:ext cx="35875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27" name="Left Brace 26"/>
            <p:cNvSpPr/>
            <p:nvPr/>
          </p:nvSpPr>
          <p:spPr>
            <a:xfrm>
              <a:off x="792131" y="3544552"/>
              <a:ext cx="18255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11" name="TextBox 110"/>
            <p:cNvSpPr txBox="1"/>
            <p:nvPr/>
          </p:nvSpPr>
          <p:spPr>
            <a:xfrm>
              <a:off x="2149384" y="5027026"/>
              <a:ext cx="377808" cy="230148"/>
            </a:xfrm>
            <a:prstGeom prst="rect">
              <a:avLst/>
            </a:prstGeom>
            <a:noFill/>
          </p:spPr>
          <p:txBody>
            <a:bodyPr>
              <a:spAutoFit/>
            </a:bodyPr>
            <a:lstStyle/>
            <a:p>
              <a:pPr algn="ctr">
                <a:defRPr/>
              </a:pPr>
              <a:r>
                <a:rPr lang="en-US" sz="900" b="1" dirty="0">
                  <a:latin typeface="+mn-lt"/>
                  <a:cs typeface="Courier New" pitchFamily="49" charset="0"/>
                </a:rPr>
                <a:t>p</a:t>
              </a:r>
            </a:p>
          </p:txBody>
        </p:sp>
      </p:grpSp>
      <p:grpSp>
        <p:nvGrpSpPr>
          <p:cNvPr id="33826" name="Group 128"/>
          <p:cNvGrpSpPr>
            <a:grpSpLocks/>
          </p:cNvGrpSpPr>
          <p:nvPr/>
        </p:nvGrpSpPr>
        <p:grpSpPr bwMode="auto">
          <a:xfrm>
            <a:off x="2879725" y="3541713"/>
            <a:ext cx="2454275" cy="1792287"/>
            <a:chOff x="2879698" y="3542016"/>
            <a:chExt cx="2454302" cy="1791984"/>
          </a:xfrm>
        </p:grpSpPr>
        <p:sp>
          <p:nvSpPr>
            <p:cNvPr id="109" name="Left Brace 108"/>
            <p:cNvSpPr/>
            <p:nvPr/>
          </p:nvSpPr>
          <p:spPr>
            <a:xfrm>
              <a:off x="3595669" y="5035600"/>
              <a:ext cx="18256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10" name="Elbow Connector 109"/>
            <p:cNvCxnSpPr/>
            <p:nvPr/>
          </p:nvCxnSpPr>
          <p:spPr>
            <a:xfrm>
              <a:off x="4908545" y="4418168"/>
              <a:ext cx="146052"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nvGrpSpPr>
            <p:cNvPr id="33827" name="Group 67"/>
            <p:cNvGrpSpPr>
              <a:grpSpLocks/>
            </p:cNvGrpSpPr>
            <p:nvPr/>
          </p:nvGrpSpPr>
          <p:grpSpPr bwMode="auto">
            <a:xfrm>
              <a:off x="2993998" y="4122742"/>
              <a:ext cx="457200" cy="370522"/>
              <a:chOff x="190500" y="4125278"/>
              <a:chExt cx="457200" cy="370522"/>
            </a:xfrm>
          </p:grpSpPr>
          <p:sp>
            <p:nvSpPr>
              <p:cNvPr id="119" name="Rectangle 118"/>
              <p:cNvSpPr/>
              <p:nvPr/>
            </p:nvSpPr>
            <p:spPr>
              <a:xfrm>
                <a:off x="190501" y="4130240"/>
                <a:ext cx="457205"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20" name="TextBox 119"/>
              <p:cNvSpPr txBox="1"/>
              <p:nvPr/>
            </p:nvSpPr>
            <p:spPr>
              <a:xfrm>
                <a:off x="190501" y="4125479"/>
                <a:ext cx="457205" cy="368237"/>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grpSp>
          <p:nvGrpSpPr>
            <p:cNvPr id="33829" name="Group 66"/>
            <p:cNvGrpSpPr>
              <a:grpSpLocks/>
            </p:cNvGrpSpPr>
            <p:nvPr/>
          </p:nvGrpSpPr>
          <p:grpSpPr bwMode="auto">
            <a:xfrm>
              <a:off x="2879698" y="4964668"/>
              <a:ext cx="685800" cy="369332"/>
              <a:chOff x="76200" y="4967204"/>
              <a:chExt cx="685800" cy="369332"/>
            </a:xfrm>
          </p:grpSpPr>
          <p:sp>
            <p:nvSpPr>
              <p:cNvPr id="117" name="Rectangle 116"/>
              <p:cNvSpPr/>
              <p:nvPr/>
            </p:nvSpPr>
            <p:spPr>
              <a:xfrm>
                <a:off x="144464" y="4968298"/>
                <a:ext cx="54928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118" name="TextBox 117"/>
              <p:cNvSpPr txBox="1"/>
              <p:nvPr/>
            </p:nvSpPr>
            <p:spPr>
              <a:xfrm>
                <a:off x="76200" y="4966711"/>
                <a:ext cx="685808"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113" name="TextBox 112"/>
            <p:cNvSpPr txBox="1"/>
            <p:nvPr/>
          </p:nvSpPr>
          <p:spPr>
            <a:xfrm>
              <a:off x="4952996" y="4062628"/>
              <a:ext cx="377829"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114" name="TextBox 113"/>
            <p:cNvSpPr txBox="1"/>
            <p:nvPr/>
          </p:nvSpPr>
          <p:spPr>
            <a:xfrm>
              <a:off x="4949821" y="3807083"/>
              <a:ext cx="381004"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115" name="TextBox 114"/>
            <p:cNvSpPr txBox="1"/>
            <p:nvPr/>
          </p:nvSpPr>
          <p:spPr>
            <a:xfrm>
              <a:off x="4972046" y="3584871"/>
              <a:ext cx="35877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116" name="Left Brace 115"/>
            <p:cNvSpPr/>
            <p:nvPr/>
          </p:nvSpPr>
          <p:spPr>
            <a:xfrm>
              <a:off x="3595669" y="3542016"/>
              <a:ext cx="18256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21" name="TextBox 120"/>
            <p:cNvSpPr txBox="1"/>
            <p:nvPr/>
          </p:nvSpPr>
          <p:spPr>
            <a:xfrm>
              <a:off x="4956171" y="5029252"/>
              <a:ext cx="377829" cy="230149"/>
            </a:xfrm>
            <a:prstGeom prst="rect">
              <a:avLst/>
            </a:prstGeom>
            <a:noFill/>
          </p:spPr>
          <p:txBody>
            <a:bodyPr>
              <a:spAutoFit/>
            </a:bodyPr>
            <a:lstStyle/>
            <a:p>
              <a:pPr algn="ctr">
                <a:defRPr/>
              </a:pPr>
              <a:r>
                <a:rPr lang="en-US" sz="900" b="1" dirty="0">
                  <a:latin typeface="+mn-lt"/>
                  <a:cs typeface="Courier New" pitchFamily="49" charset="0"/>
                </a:rPr>
                <a:t>p</a:t>
              </a:r>
            </a:p>
          </p:txBody>
        </p:sp>
      </p:grpSp>
      <p:grpSp>
        <p:nvGrpSpPr>
          <p:cNvPr id="33830" name="Group 137"/>
          <p:cNvGrpSpPr>
            <a:grpSpLocks/>
          </p:cNvGrpSpPr>
          <p:nvPr/>
        </p:nvGrpSpPr>
        <p:grpSpPr bwMode="auto">
          <a:xfrm>
            <a:off x="5775325" y="3541713"/>
            <a:ext cx="2454275" cy="1792287"/>
            <a:chOff x="5775298" y="3542016"/>
            <a:chExt cx="2454302" cy="1791984"/>
          </a:xfrm>
        </p:grpSpPr>
        <p:sp>
          <p:nvSpPr>
            <p:cNvPr id="126" name="Left Brace 125"/>
            <p:cNvSpPr/>
            <p:nvPr/>
          </p:nvSpPr>
          <p:spPr>
            <a:xfrm>
              <a:off x="6491269" y="5035600"/>
              <a:ext cx="182564" cy="228561"/>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cxnSp>
          <p:nvCxnSpPr>
            <p:cNvPr id="127" name="Elbow Connector 126"/>
            <p:cNvCxnSpPr/>
            <p:nvPr/>
          </p:nvCxnSpPr>
          <p:spPr>
            <a:xfrm>
              <a:off x="7804145" y="4418168"/>
              <a:ext cx="146052" cy="595211"/>
            </a:xfrm>
            <a:prstGeom prst="bentConnector3">
              <a:avLst>
                <a:gd name="adj1" fmla="val 260511"/>
              </a:avLst>
            </a:prstGeom>
            <a:ln>
              <a:headEnd type="oval"/>
              <a:tailEnd type="arrow"/>
            </a:ln>
          </p:spPr>
          <p:style>
            <a:lnRef idx="1">
              <a:schemeClr val="dk1"/>
            </a:lnRef>
            <a:fillRef idx="0">
              <a:schemeClr val="dk1"/>
            </a:fillRef>
            <a:effectRef idx="0">
              <a:schemeClr val="dk1"/>
            </a:effectRef>
            <a:fontRef idx="minor">
              <a:schemeClr val="tx1"/>
            </a:fontRef>
          </p:style>
        </p:cxnSp>
        <p:grpSp>
          <p:nvGrpSpPr>
            <p:cNvPr id="33834" name="Group 67"/>
            <p:cNvGrpSpPr>
              <a:grpSpLocks/>
            </p:cNvGrpSpPr>
            <p:nvPr/>
          </p:nvGrpSpPr>
          <p:grpSpPr bwMode="auto">
            <a:xfrm>
              <a:off x="5889598" y="4122742"/>
              <a:ext cx="457200" cy="370522"/>
              <a:chOff x="190500" y="4125278"/>
              <a:chExt cx="457200" cy="370522"/>
            </a:xfrm>
          </p:grpSpPr>
          <p:sp>
            <p:nvSpPr>
              <p:cNvPr id="136" name="Rectangle 135"/>
              <p:cNvSpPr/>
              <p:nvPr/>
            </p:nvSpPr>
            <p:spPr>
              <a:xfrm>
                <a:off x="190501" y="4130240"/>
                <a:ext cx="457205" cy="36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37" name="TextBox 136"/>
              <p:cNvSpPr txBox="1"/>
              <p:nvPr/>
            </p:nvSpPr>
            <p:spPr>
              <a:xfrm>
                <a:off x="190501" y="4125479"/>
                <a:ext cx="457205" cy="368237"/>
              </a:xfrm>
              <a:prstGeom prst="rect">
                <a:avLst/>
              </a:prstGeom>
              <a:noFill/>
            </p:spPr>
            <p:txBody>
              <a:bodyPr>
                <a:spAutoFit/>
              </a:bodyPr>
              <a:lstStyle/>
              <a:p>
                <a:pPr algn="ctr">
                  <a:defRPr/>
                </a:pPr>
                <a:r>
                  <a:rPr lang="tr-TR" sz="900" b="1" dirty="0" smtClean="0">
                    <a:cs typeface="Courier New" pitchFamily="49" charset="0"/>
                  </a:rPr>
                  <a:t>B</a:t>
                </a:r>
                <a:r>
                  <a:rPr lang="en-US" sz="900" b="1" dirty="0" smtClean="0">
                    <a:cs typeface="Courier New" pitchFamily="49" charset="0"/>
                  </a:rPr>
                  <a:t>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grpSp>
          <p:nvGrpSpPr>
            <p:cNvPr id="33837" name="Group 66"/>
            <p:cNvGrpSpPr>
              <a:grpSpLocks/>
            </p:cNvGrpSpPr>
            <p:nvPr/>
          </p:nvGrpSpPr>
          <p:grpSpPr bwMode="auto">
            <a:xfrm>
              <a:off x="5775298" y="4964668"/>
              <a:ext cx="685800" cy="369332"/>
              <a:chOff x="76200" y="4967204"/>
              <a:chExt cx="685800" cy="369332"/>
            </a:xfrm>
          </p:grpSpPr>
          <p:sp>
            <p:nvSpPr>
              <p:cNvPr id="134" name="Rectangle 133"/>
              <p:cNvSpPr/>
              <p:nvPr/>
            </p:nvSpPr>
            <p:spPr>
              <a:xfrm>
                <a:off x="144464" y="4968298"/>
                <a:ext cx="549281" cy="3666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135" name="TextBox 134"/>
              <p:cNvSpPr txBox="1"/>
              <p:nvPr/>
            </p:nvSpPr>
            <p:spPr>
              <a:xfrm>
                <a:off x="76200" y="4966711"/>
                <a:ext cx="685808" cy="369825"/>
              </a:xfrm>
              <a:prstGeom prst="rect">
                <a:avLst/>
              </a:prstGeom>
              <a:noFill/>
            </p:spPr>
            <p:txBody>
              <a:bodyPr>
                <a:spAutoFit/>
              </a:bodyPr>
              <a:lstStyle/>
              <a:p>
                <a:pPr algn="ctr">
                  <a:defRPr/>
                </a:pPr>
                <a:r>
                  <a:rPr lang="en-US" sz="900" b="1" dirty="0" smtClean="0">
                    <a:cs typeface="Courier New" pitchFamily="49" charset="0"/>
                  </a:rPr>
                  <a:t>MAIN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sp>
          <p:nvSpPr>
            <p:cNvPr id="130" name="TextBox 129"/>
            <p:cNvSpPr txBox="1"/>
            <p:nvPr/>
          </p:nvSpPr>
          <p:spPr>
            <a:xfrm>
              <a:off x="7848596" y="4062628"/>
              <a:ext cx="377829" cy="231736"/>
            </a:xfrm>
            <a:prstGeom prst="rect">
              <a:avLst/>
            </a:prstGeom>
            <a:noFill/>
          </p:spPr>
          <p:txBody>
            <a:bodyPr>
              <a:spAutoFit/>
            </a:bodyPr>
            <a:lstStyle/>
            <a:p>
              <a:pPr algn="ctr">
                <a:defRPr/>
              </a:pPr>
              <a:r>
                <a:rPr lang="en-US" sz="900" b="1" dirty="0">
                  <a:latin typeface="+mn-lt"/>
                  <a:cs typeface="Courier New" pitchFamily="49" charset="0"/>
                </a:rPr>
                <a:t>r</a:t>
              </a:r>
            </a:p>
          </p:txBody>
        </p:sp>
        <p:sp>
          <p:nvSpPr>
            <p:cNvPr id="131" name="TextBox 130"/>
            <p:cNvSpPr txBox="1"/>
            <p:nvPr/>
          </p:nvSpPr>
          <p:spPr>
            <a:xfrm>
              <a:off x="7845421" y="3807083"/>
              <a:ext cx="381004" cy="231736"/>
            </a:xfrm>
            <a:prstGeom prst="rect">
              <a:avLst/>
            </a:prstGeom>
            <a:noFill/>
          </p:spPr>
          <p:txBody>
            <a:bodyPr>
              <a:spAutoFit/>
            </a:bodyPr>
            <a:lstStyle/>
            <a:p>
              <a:pPr algn="ctr">
                <a:defRPr/>
              </a:pPr>
              <a:r>
                <a:rPr lang="en-US" sz="900" b="1" dirty="0">
                  <a:latin typeface="+mn-lt"/>
                  <a:cs typeface="Courier New" pitchFamily="49" charset="0"/>
                </a:rPr>
                <a:t>s</a:t>
              </a:r>
            </a:p>
          </p:txBody>
        </p:sp>
        <p:sp>
          <p:nvSpPr>
            <p:cNvPr id="132" name="TextBox 131"/>
            <p:cNvSpPr txBox="1"/>
            <p:nvPr/>
          </p:nvSpPr>
          <p:spPr>
            <a:xfrm>
              <a:off x="7867646" y="3584871"/>
              <a:ext cx="358779" cy="231736"/>
            </a:xfrm>
            <a:prstGeom prst="rect">
              <a:avLst/>
            </a:prstGeom>
            <a:noFill/>
          </p:spPr>
          <p:txBody>
            <a:bodyPr>
              <a:spAutoFit/>
            </a:bodyPr>
            <a:lstStyle/>
            <a:p>
              <a:pPr algn="ctr">
                <a:defRPr/>
              </a:pPr>
              <a:r>
                <a:rPr lang="en-US" sz="900" b="1" dirty="0">
                  <a:latin typeface="+mn-lt"/>
                  <a:cs typeface="Courier New" pitchFamily="49" charset="0"/>
                </a:rPr>
                <a:t>t</a:t>
              </a:r>
            </a:p>
          </p:txBody>
        </p:sp>
        <p:sp>
          <p:nvSpPr>
            <p:cNvPr id="133" name="Left Brace 132"/>
            <p:cNvSpPr/>
            <p:nvPr/>
          </p:nvSpPr>
          <p:spPr>
            <a:xfrm>
              <a:off x="6491269" y="3542016"/>
              <a:ext cx="182564" cy="14634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125" name="TextBox 124"/>
            <p:cNvSpPr txBox="1"/>
            <p:nvPr/>
          </p:nvSpPr>
          <p:spPr>
            <a:xfrm>
              <a:off x="7851771" y="5029252"/>
              <a:ext cx="377829" cy="230149"/>
            </a:xfrm>
            <a:prstGeom prst="rect">
              <a:avLst/>
            </a:prstGeom>
            <a:noFill/>
          </p:spPr>
          <p:txBody>
            <a:bodyPr>
              <a:spAutoFit/>
            </a:bodyPr>
            <a:lstStyle/>
            <a:p>
              <a:pPr algn="ctr">
                <a:defRPr/>
              </a:pPr>
              <a:r>
                <a:rPr lang="en-US" sz="900" b="1" dirty="0">
                  <a:latin typeface="+mn-lt"/>
                  <a:cs typeface="Courier New" pitchFamily="49" charset="0"/>
                </a:rPr>
                <a:t>p</a:t>
              </a:r>
            </a:p>
          </p:txBody>
        </p:sp>
      </p:grpSp>
      <p:sp>
        <p:nvSpPr>
          <p:cNvPr id="108" name="10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Altprogramların gerçekleştirimi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6" name="5 İçerik Yer Tutucusu"/>
          <p:cNvSpPr>
            <a:spLocks noGrp="1"/>
          </p:cNvSpPr>
          <p:nvPr>
            <p:ph sz="quarter" idx="1"/>
          </p:nvPr>
        </p:nvSpPr>
        <p:spPr/>
        <p:txBody>
          <a:bodyPr>
            <a:normAutofit/>
          </a:bodyPr>
          <a:lstStyle/>
          <a:p>
            <a:r>
              <a:rPr lang="tr-TR" dirty="0" smtClean="0"/>
              <a:t>Herhangi bir anda </a:t>
            </a:r>
            <a:r>
              <a:rPr lang="tr-TR" dirty="0" err="1" smtClean="0"/>
              <a:t>yığıttaki</a:t>
            </a:r>
            <a:r>
              <a:rPr lang="tr-TR" dirty="0" smtClean="0"/>
              <a:t> dinamik linklerin toplamına çağrı zinciri (</a:t>
            </a:r>
            <a:r>
              <a:rPr lang="tr-TR" dirty="0" err="1" smtClean="0"/>
              <a:t>call</a:t>
            </a:r>
            <a:r>
              <a:rPr lang="tr-TR" dirty="0" smtClean="0"/>
              <a:t> </a:t>
            </a:r>
            <a:r>
              <a:rPr lang="tr-TR" dirty="0" err="1" smtClean="0"/>
              <a:t>chain</a:t>
            </a:r>
            <a:r>
              <a:rPr lang="tr-TR" dirty="0" smtClean="0"/>
              <a:t>) denir.</a:t>
            </a:r>
          </a:p>
          <a:p>
            <a:r>
              <a:rPr lang="tr-TR" dirty="0" smtClean="0"/>
              <a:t>Yerel değişkenlere etkinleştirme kaydının (</a:t>
            </a:r>
            <a:r>
              <a:rPr lang="tr-TR" dirty="0" err="1" smtClean="0"/>
              <a:t>activation</a:t>
            </a:r>
            <a:r>
              <a:rPr lang="tr-TR" dirty="0" smtClean="0"/>
              <a:t> </a:t>
            </a:r>
            <a:r>
              <a:rPr lang="tr-TR" dirty="0" err="1" smtClean="0"/>
              <a:t>record</a:t>
            </a:r>
            <a:r>
              <a:rPr lang="tr-TR" dirty="0" smtClean="0"/>
              <a:t>) başlangıcına göre bağıl konumlarından (</a:t>
            </a:r>
            <a:r>
              <a:rPr lang="tr-TR" dirty="0" err="1" smtClean="0"/>
              <a:t>offset</a:t>
            </a:r>
            <a:r>
              <a:rPr lang="tr-TR" dirty="0" smtClean="0"/>
              <a:t>) erişilir. Buna yerel bağıl konum denir (</a:t>
            </a:r>
            <a:r>
              <a:rPr lang="tr-TR" dirty="0" err="1" smtClean="0"/>
              <a:t>local</a:t>
            </a:r>
            <a:r>
              <a:rPr lang="tr-TR" dirty="0" smtClean="0"/>
              <a:t>_</a:t>
            </a:r>
            <a:r>
              <a:rPr lang="tr-TR" dirty="0" err="1" smtClean="0"/>
              <a:t>offset</a:t>
            </a:r>
            <a:r>
              <a:rPr lang="tr-TR" dirty="0" smtClean="0"/>
              <a:t>).</a:t>
            </a:r>
          </a:p>
          <a:p>
            <a:r>
              <a:rPr lang="tr-TR" dirty="0" smtClean="0"/>
              <a:t>Yerel değişkenlerin yerel bağıl konumları derleyici tarafından belirlenir.</a:t>
            </a:r>
            <a:endParaRPr lang="tr-T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tr-TR" dirty="0" smtClean="0"/>
              <a:t>Özyinelemede Aktivasyon Kayıtları</a:t>
            </a:r>
            <a:endParaRPr lang="en-US" dirty="0" smtClean="0"/>
          </a:p>
        </p:txBody>
      </p:sp>
      <p:sp>
        <p:nvSpPr>
          <p:cNvPr id="35843" name="Content Placeholder 2"/>
          <p:cNvSpPr>
            <a:spLocks noGrp="1"/>
          </p:cNvSpPr>
          <p:nvPr>
            <p:ph idx="1"/>
          </p:nvPr>
        </p:nvSpPr>
        <p:spPr bwMode="auto">
          <a:xfrm>
            <a:off x="3962400" y="2133600"/>
            <a:ext cx="4191000" cy="41148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600" b="1" smtClean="0">
                <a:solidFill>
                  <a:srgbClr val="00B050"/>
                </a:solidFill>
                <a:latin typeface="Courier New" pitchFamily="49" charset="0"/>
                <a:cs typeface="Courier New" pitchFamily="49" charset="0"/>
              </a:rPr>
              <a:t>int factorial(int n) {</a:t>
            </a:r>
          </a:p>
          <a:p>
            <a:pPr>
              <a:buFont typeface="Arial" charset="0"/>
              <a:buNone/>
            </a:pPr>
            <a:r>
              <a:rPr lang="en-US" sz="1600" b="1" smtClean="0">
                <a:solidFill>
                  <a:srgbClr val="00B050"/>
                </a:solidFill>
                <a:latin typeface="Courier New" pitchFamily="49" charset="0"/>
                <a:cs typeface="Courier New" pitchFamily="49" charset="0"/>
              </a:rPr>
              <a:t>  if (n &lt;= 1)</a:t>
            </a:r>
          </a:p>
          <a:p>
            <a:pPr>
              <a:buFont typeface="Arial" charset="0"/>
              <a:buNone/>
            </a:pPr>
            <a:r>
              <a:rPr lang="en-US" sz="1600" b="1" smtClean="0">
                <a:solidFill>
                  <a:srgbClr val="00B050"/>
                </a:solidFill>
                <a:latin typeface="Courier New" pitchFamily="49" charset="0"/>
                <a:cs typeface="Courier New" pitchFamily="49" charset="0"/>
              </a:rPr>
              <a:t>    return 1</a:t>
            </a:r>
          </a:p>
          <a:p>
            <a:pPr>
              <a:buFont typeface="Arial" charset="0"/>
              <a:buNone/>
            </a:pPr>
            <a:r>
              <a:rPr lang="pt-BR" sz="1600" b="1" smtClean="0">
                <a:solidFill>
                  <a:srgbClr val="00B050"/>
                </a:solidFill>
                <a:latin typeface="Courier New" pitchFamily="49" charset="0"/>
                <a:cs typeface="Courier New" pitchFamily="49" charset="0"/>
              </a:rPr>
              <a:t>  else </a:t>
            </a:r>
          </a:p>
          <a:p>
            <a:pPr>
              <a:buFont typeface="Arial" charset="0"/>
              <a:buNone/>
            </a:pPr>
            <a:r>
              <a:rPr lang="pt-BR" sz="1600" b="1" smtClean="0">
                <a:solidFill>
                  <a:srgbClr val="00B050"/>
                </a:solidFill>
                <a:latin typeface="Courier New" pitchFamily="49" charset="0"/>
                <a:cs typeface="Courier New" pitchFamily="49" charset="0"/>
              </a:rPr>
              <a:t>    return (n * factorial(n-1));</a:t>
            </a:r>
          </a:p>
          <a:p>
            <a:pPr>
              <a:buFont typeface="Arial" charset="0"/>
              <a:buNone/>
            </a:pPr>
            <a:r>
              <a:rPr lang="en-US" sz="1600" b="1" smtClean="0">
                <a:solidFill>
                  <a:srgbClr val="00B050"/>
                </a:solidFill>
                <a:latin typeface="Courier New" pitchFamily="49" charset="0"/>
                <a:cs typeface="Courier New" pitchFamily="49" charset="0"/>
              </a:rPr>
              <a:t>}</a:t>
            </a:r>
          </a:p>
          <a:p>
            <a:pPr>
              <a:buFont typeface="Arial" charset="0"/>
              <a:buNone/>
            </a:pPr>
            <a:r>
              <a:rPr lang="en-US" sz="1600" b="1" smtClean="0">
                <a:solidFill>
                  <a:srgbClr val="00B050"/>
                </a:solidFill>
                <a:latin typeface="Courier New" pitchFamily="49" charset="0"/>
                <a:cs typeface="Courier New" pitchFamily="49" charset="0"/>
              </a:rPr>
              <a:t>void main() {</a:t>
            </a:r>
          </a:p>
          <a:p>
            <a:pPr lvl="1">
              <a:buFont typeface="Arial" charset="0"/>
              <a:buNone/>
            </a:pPr>
            <a:r>
              <a:rPr lang="en-US" sz="1600" b="1" smtClean="0">
                <a:solidFill>
                  <a:srgbClr val="00B050"/>
                </a:solidFill>
                <a:latin typeface="Courier New" pitchFamily="49" charset="0"/>
                <a:cs typeface="Courier New" pitchFamily="49" charset="0"/>
              </a:rPr>
              <a:t>int value;</a:t>
            </a:r>
          </a:p>
          <a:p>
            <a:pPr lvl="1">
              <a:buFont typeface="Arial" charset="0"/>
              <a:buNone/>
            </a:pPr>
            <a:r>
              <a:rPr lang="en-US" sz="1600" b="1" smtClean="0">
                <a:solidFill>
                  <a:srgbClr val="00B050"/>
                </a:solidFill>
                <a:latin typeface="Courier New" pitchFamily="49" charset="0"/>
                <a:cs typeface="Courier New" pitchFamily="49" charset="0"/>
              </a:rPr>
              <a:t>value = factorial(3);</a:t>
            </a:r>
          </a:p>
          <a:p>
            <a:pPr>
              <a:buFont typeface="Arial" charset="0"/>
              <a:buNone/>
            </a:pPr>
            <a:r>
              <a:rPr lang="en-US" sz="1600" b="1" smtClean="0">
                <a:solidFill>
                  <a:srgbClr val="00B050"/>
                </a:solidFill>
                <a:latin typeface="Courier New" pitchFamily="49" charset="0"/>
                <a:cs typeface="Courier New" pitchFamily="49" charset="0"/>
              </a:rPr>
              <a:t>}</a:t>
            </a:r>
          </a:p>
          <a:p>
            <a:endParaRPr lang="en-US" sz="2400" smtClean="0"/>
          </a:p>
        </p:txBody>
      </p:sp>
      <p:graphicFrame>
        <p:nvGraphicFramePr>
          <p:cNvPr id="5" name="Table 4"/>
          <p:cNvGraphicFramePr>
            <a:graphicFrameLocks noGrp="1"/>
          </p:cNvGraphicFramePr>
          <p:nvPr/>
        </p:nvGraphicFramePr>
        <p:xfrm>
          <a:off x="990600" y="3581400"/>
          <a:ext cx="1981200" cy="2031308"/>
        </p:xfrm>
        <a:graphic>
          <a:graphicData uri="http://schemas.openxmlformats.org/drawingml/2006/table">
            <a:tbl>
              <a:tblPr>
                <a:tableStyleId>{5C22544A-7EE6-4342-B048-85BDC9FD1C3A}</a:tableStyleId>
              </a:tblPr>
              <a:tblGrid>
                <a:gridCol w="19812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F</a:t>
                      </a:r>
                      <a:r>
                        <a:rPr lang="tr-TR" sz="1800" dirty="0" err="1" smtClean="0"/>
                        <a:t>onksiyon</a:t>
                      </a:r>
                      <a:r>
                        <a:rPr lang="en-US" sz="1800" dirty="0" smtClean="0"/>
                        <a:t> </a:t>
                      </a:r>
                      <a:r>
                        <a:rPr lang="tr-TR" sz="1800" dirty="0" smtClean="0"/>
                        <a:t>değeri</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Paramet</a:t>
                      </a:r>
                      <a:r>
                        <a:rPr lang="tr-TR" sz="1800" dirty="0" smtClean="0"/>
                        <a:t>reler</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1488">
                <a:tc>
                  <a:txBody>
                    <a:bodyPr/>
                    <a:lstStyle/>
                    <a:p>
                      <a:pPr algn="ctr"/>
                      <a:r>
                        <a:rPr lang="en-US" sz="1800" dirty="0" smtClean="0"/>
                        <a:t>D</a:t>
                      </a:r>
                      <a:r>
                        <a:rPr lang="tr-TR" sz="1800" dirty="0" smtClean="0"/>
                        <a:t>i</a:t>
                      </a:r>
                      <a:r>
                        <a:rPr lang="en-US" sz="1800" dirty="0" err="1" smtClean="0"/>
                        <a:t>nami</a:t>
                      </a:r>
                      <a:r>
                        <a:rPr lang="tr-TR" sz="1800" dirty="0" smtClean="0"/>
                        <a:t>k</a:t>
                      </a:r>
                      <a:r>
                        <a:rPr lang="en-US" sz="1800" dirty="0" smtClean="0"/>
                        <a:t> link</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8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a:t>
                      </a:r>
                      <a:r>
                        <a:rPr lang="en-US" sz="1800" dirty="0" smtClean="0"/>
                        <a:t> </a:t>
                      </a:r>
                      <a:r>
                        <a:rPr lang="en-US" sz="1800" dirty="0" err="1" smtClean="0"/>
                        <a:t>adres</a:t>
                      </a:r>
                      <a:r>
                        <a:rPr lang="tr-TR" sz="1800" dirty="0" smtClean="0"/>
                        <a:t>i</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5856" name="TextBox 5"/>
          <p:cNvSpPr txBox="1">
            <a:spLocks noChangeArrowheads="1"/>
          </p:cNvSpPr>
          <p:nvPr/>
        </p:nvSpPr>
        <p:spPr bwMode="auto">
          <a:xfrm>
            <a:off x="3101975" y="4114800"/>
            <a:ext cx="327025" cy="400050"/>
          </a:xfrm>
          <a:prstGeom prst="rect">
            <a:avLst/>
          </a:prstGeom>
          <a:noFill/>
          <a:ln w="9525">
            <a:noFill/>
            <a:miter lim="800000"/>
            <a:headEnd/>
            <a:tailEnd/>
          </a:ln>
        </p:spPr>
        <p:txBody>
          <a:bodyPr wrap="none">
            <a:spAutoFit/>
          </a:bodyPr>
          <a:lstStyle/>
          <a:p>
            <a:r>
              <a:rPr lang="en-US" sz="2000" b="1">
                <a:solidFill>
                  <a:srgbClr val="1204CC"/>
                </a:solidFill>
              </a:rPr>
              <a:t>3</a:t>
            </a:r>
          </a:p>
        </p:txBody>
      </p:sp>
      <p:graphicFrame>
        <p:nvGraphicFramePr>
          <p:cNvPr id="7" name="Table 6"/>
          <p:cNvGraphicFramePr>
            <a:graphicFrameLocks noGrp="1"/>
          </p:cNvGraphicFramePr>
          <p:nvPr/>
        </p:nvGraphicFramePr>
        <p:xfrm>
          <a:off x="990600" y="5667375"/>
          <a:ext cx="1981200" cy="427990"/>
        </p:xfrm>
        <a:graphic>
          <a:graphicData uri="http://schemas.openxmlformats.org/drawingml/2006/table">
            <a:tbl>
              <a:tblPr>
                <a:tableStyleId>{5C22544A-7EE6-4342-B048-85BDC9FD1C3A}</a:tableStyleId>
              </a:tblPr>
              <a:tblGrid>
                <a:gridCol w="1981200"/>
              </a:tblGrid>
              <a:tr h="427990">
                <a:tc>
                  <a:txBody>
                    <a:bodyPr/>
                    <a:lstStyle/>
                    <a:p>
                      <a:pPr algn="ctr"/>
                      <a:r>
                        <a:rPr lang="en-US" sz="1800" b="1" dirty="0" smtClean="0"/>
                        <a:t>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7 Dikdörtgen"/>
          <p:cNvSpPr/>
          <p:nvPr/>
        </p:nvSpPr>
        <p:spPr>
          <a:xfrm>
            <a:off x="214282" y="1571612"/>
            <a:ext cx="3857620" cy="1200329"/>
          </a:xfrm>
          <a:prstGeom prst="rect">
            <a:avLst/>
          </a:prstGeom>
        </p:spPr>
        <p:txBody>
          <a:bodyPr wrap="square">
            <a:spAutoFit/>
          </a:bodyPr>
          <a:lstStyle/>
          <a:p>
            <a:r>
              <a:rPr lang="tr-TR" dirty="0" smtClean="0"/>
              <a:t>Bir önceki örnekte kullanılan etkinleştirme kaydı (</a:t>
            </a:r>
            <a:r>
              <a:rPr lang="tr-TR" dirty="0" err="1" smtClean="0"/>
              <a:t>activation</a:t>
            </a:r>
            <a:r>
              <a:rPr lang="tr-TR" dirty="0" smtClean="0"/>
              <a:t> </a:t>
            </a:r>
            <a:r>
              <a:rPr lang="tr-TR" dirty="0" err="1" smtClean="0"/>
              <a:t>record</a:t>
            </a:r>
            <a:r>
              <a:rPr lang="tr-TR" dirty="0" smtClean="0"/>
              <a:t>) özyinelemeli fonksiyonlarda da kullanılabilir</a:t>
            </a:r>
            <a:endParaRPr lang="tr-TR" dirty="0"/>
          </a:p>
        </p:txBody>
      </p:sp>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Factorial</a:t>
            </a:r>
            <a:r>
              <a:rPr lang="tr-TR" dirty="0" smtClean="0"/>
              <a:t> için Aktivasyon Kayıtları</a:t>
            </a:r>
            <a:endParaRPr lang="en-US" dirty="0" smtClean="0"/>
          </a:p>
        </p:txBody>
      </p:sp>
      <p:sp>
        <p:nvSpPr>
          <p:cNvPr id="36867" name="Content Placeholder 2"/>
          <p:cNvSpPr>
            <a:spLocks noGrp="1"/>
          </p:cNvSpPr>
          <p:nvPr>
            <p:ph idx="1"/>
          </p:nvPr>
        </p:nvSpPr>
        <p:spPr bwMode="auto">
          <a:xfrm>
            <a:off x="3962400" y="2133600"/>
            <a:ext cx="4572000" cy="40386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600" b="1" smtClean="0">
                <a:solidFill>
                  <a:srgbClr val="00B050"/>
                </a:solidFill>
                <a:latin typeface="Courier New" pitchFamily="49" charset="0"/>
                <a:cs typeface="Courier New" pitchFamily="49" charset="0"/>
              </a:rPr>
              <a:t>int factorial(int n) {</a:t>
            </a:r>
          </a:p>
          <a:p>
            <a:pPr>
              <a:buFont typeface="Arial" charset="0"/>
              <a:buNone/>
            </a:pPr>
            <a:r>
              <a:rPr lang="en-US" sz="1600" b="1" smtClean="0">
                <a:solidFill>
                  <a:srgbClr val="00B050"/>
                </a:solidFill>
                <a:latin typeface="Courier New" pitchFamily="49" charset="0"/>
                <a:cs typeface="Courier New" pitchFamily="49" charset="0"/>
              </a:rPr>
              <a:t>  if (n &lt;= 1)</a:t>
            </a:r>
          </a:p>
          <a:p>
            <a:pPr>
              <a:buFont typeface="Arial" charset="0"/>
              <a:buNone/>
            </a:pPr>
            <a:r>
              <a:rPr lang="en-US" sz="1600" b="1" smtClean="0">
                <a:solidFill>
                  <a:srgbClr val="00B050"/>
                </a:solidFill>
                <a:latin typeface="Courier New" pitchFamily="49" charset="0"/>
                <a:cs typeface="Courier New" pitchFamily="49" charset="0"/>
              </a:rPr>
              <a:t>    return 1;</a:t>
            </a:r>
          </a:p>
          <a:p>
            <a:pPr>
              <a:buFont typeface="Arial" charset="0"/>
              <a:buNone/>
            </a:pPr>
            <a:r>
              <a:rPr lang="pt-BR" sz="1600" b="1" smtClean="0">
                <a:solidFill>
                  <a:srgbClr val="00B050"/>
                </a:solidFill>
                <a:latin typeface="Courier New" pitchFamily="49" charset="0"/>
                <a:cs typeface="Courier New" pitchFamily="49" charset="0"/>
              </a:rPr>
              <a:t>  else </a:t>
            </a:r>
          </a:p>
          <a:p>
            <a:pPr>
              <a:buFont typeface="Arial" charset="0"/>
              <a:buNone/>
            </a:pPr>
            <a:r>
              <a:rPr lang="pt-BR" sz="1600" b="1" smtClean="0">
                <a:solidFill>
                  <a:srgbClr val="00B050"/>
                </a:solidFill>
                <a:latin typeface="Courier New" pitchFamily="49" charset="0"/>
                <a:cs typeface="Courier New" pitchFamily="49" charset="0"/>
              </a:rPr>
              <a:t>    return (n * factorial(n-1));</a:t>
            </a:r>
          </a:p>
          <a:p>
            <a:pPr>
              <a:buFont typeface="Arial" charset="0"/>
              <a:buNone/>
            </a:pPr>
            <a:r>
              <a:rPr lang="en-US" sz="1600" b="1" smtClean="0">
                <a:solidFill>
                  <a:srgbClr val="00B050"/>
                </a:solidFill>
                <a:latin typeface="Courier New" pitchFamily="49" charset="0"/>
                <a:cs typeface="Courier New" pitchFamily="49" charset="0"/>
              </a:rPr>
              <a:t>}</a:t>
            </a:r>
          </a:p>
          <a:p>
            <a:pPr>
              <a:buFont typeface="Arial" charset="0"/>
              <a:buNone/>
            </a:pPr>
            <a:r>
              <a:rPr lang="en-US" sz="1600" b="1" smtClean="0">
                <a:solidFill>
                  <a:srgbClr val="00B050"/>
                </a:solidFill>
                <a:latin typeface="Courier New" pitchFamily="49" charset="0"/>
                <a:cs typeface="Courier New" pitchFamily="49" charset="0"/>
              </a:rPr>
              <a:t>void main() {</a:t>
            </a:r>
          </a:p>
          <a:p>
            <a:pPr lvl="1">
              <a:buFont typeface="Arial" charset="0"/>
              <a:buNone/>
            </a:pPr>
            <a:r>
              <a:rPr lang="en-US" sz="1600" b="1" smtClean="0">
                <a:solidFill>
                  <a:srgbClr val="00B050"/>
                </a:solidFill>
                <a:latin typeface="Courier New" pitchFamily="49" charset="0"/>
                <a:cs typeface="Courier New" pitchFamily="49" charset="0"/>
              </a:rPr>
              <a:t>int value;</a:t>
            </a:r>
          </a:p>
          <a:p>
            <a:pPr lvl="1">
              <a:buFont typeface="Arial" charset="0"/>
              <a:buNone/>
            </a:pPr>
            <a:r>
              <a:rPr lang="en-US" sz="1600" b="1" smtClean="0">
                <a:solidFill>
                  <a:srgbClr val="00B050"/>
                </a:solidFill>
                <a:latin typeface="Courier New" pitchFamily="49" charset="0"/>
                <a:cs typeface="Courier New" pitchFamily="49" charset="0"/>
              </a:rPr>
              <a:t>value = factorial(3);</a:t>
            </a:r>
          </a:p>
          <a:p>
            <a:pPr>
              <a:buFont typeface="Arial" charset="0"/>
              <a:buNone/>
            </a:pPr>
            <a:r>
              <a:rPr lang="en-US" sz="1600" b="1" smtClean="0">
                <a:solidFill>
                  <a:srgbClr val="00B050"/>
                </a:solidFill>
                <a:latin typeface="Courier New" pitchFamily="49" charset="0"/>
                <a:cs typeface="Courier New" pitchFamily="49" charset="0"/>
              </a:rPr>
              <a:t>}</a:t>
            </a:r>
            <a:endParaRPr lang="en-US" sz="2000" smtClean="0"/>
          </a:p>
        </p:txBody>
      </p:sp>
      <p:graphicFrame>
        <p:nvGraphicFramePr>
          <p:cNvPr id="4" name="Table 3"/>
          <p:cNvGraphicFramePr>
            <a:graphicFrameLocks noGrp="1"/>
          </p:cNvGraphicFramePr>
          <p:nvPr/>
        </p:nvGraphicFramePr>
        <p:xfrm>
          <a:off x="990600" y="1771650"/>
          <a:ext cx="1981200" cy="2031308"/>
        </p:xfrm>
        <a:graphic>
          <a:graphicData uri="http://schemas.openxmlformats.org/drawingml/2006/table">
            <a:tbl>
              <a:tblPr>
                <a:tableStyleId>{5C22544A-7EE6-4342-B048-85BDC9FD1C3A}</a:tableStyleId>
              </a:tblPr>
              <a:tblGrid>
                <a:gridCol w="19812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değeri</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Paramet</a:t>
                      </a:r>
                      <a:r>
                        <a:rPr lang="tr-TR" sz="1800" dirty="0" smtClean="0"/>
                        <a:t>reler</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1488">
                <a:tc>
                  <a:txBody>
                    <a:bodyPr/>
                    <a:lstStyle/>
                    <a:p>
                      <a:pPr algn="ctr"/>
                      <a:r>
                        <a:rPr lang="en-US" sz="1800" dirty="0" smtClean="0"/>
                        <a:t>D</a:t>
                      </a:r>
                      <a:r>
                        <a:rPr lang="tr-TR" sz="1800" dirty="0" smtClean="0"/>
                        <a:t>i</a:t>
                      </a:r>
                      <a:r>
                        <a:rPr lang="en-US" sz="1800" dirty="0" err="1" smtClean="0"/>
                        <a:t>nami</a:t>
                      </a:r>
                      <a:r>
                        <a:rPr lang="tr-TR" sz="1800" dirty="0" smtClean="0"/>
                        <a:t>k</a:t>
                      </a:r>
                      <a:r>
                        <a:rPr lang="en-US" sz="1800" dirty="0" smtClean="0"/>
                        <a:t> link</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8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a:t>
                      </a:r>
                      <a:r>
                        <a:rPr lang="en-US" sz="1800" dirty="0" smtClean="0"/>
                        <a:t> </a:t>
                      </a:r>
                      <a:r>
                        <a:rPr lang="en-US" sz="1800" dirty="0" err="1" smtClean="0"/>
                        <a:t>adres</a:t>
                      </a:r>
                      <a:r>
                        <a:rPr lang="tr-TR" sz="1800" dirty="0" smtClean="0"/>
                        <a:t>i</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nvGraphicFramePr>
        <p:xfrm>
          <a:off x="990600" y="3873500"/>
          <a:ext cx="1981200" cy="2031308"/>
        </p:xfrm>
        <a:graphic>
          <a:graphicData uri="http://schemas.openxmlformats.org/drawingml/2006/table">
            <a:tbl>
              <a:tblPr>
                <a:tableStyleId>{5C22544A-7EE6-4342-B048-85BDC9FD1C3A}</a:tableStyleId>
              </a:tblPr>
              <a:tblGrid>
                <a:gridCol w="1981200"/>
              </a:tblGrid>
              <a:tr h="533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değeri</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7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t>Paramet</a:t>
                      </a:r>
                      <a:r>
                        <a:rPr lang="tr-TR" sz="1800" dirty="0" smtClean="0"/>
                        <a:t>reler</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1488">
                <a:tc>
                  <a:txBody>
                    <a:bodyPr/>
                    <a:lstStyle/>
                    <a:p>
                      <a:pPr algn="ctr"/>
                      <a:r>
                        <a:rPr lang="en-US" sz="1800" dirty="0" smtClean="0"/>
                        <a:t>D</a:t>
                      </a:r>
                      <a:r>
                        <a:rPr lang="tr-TR" sz="1800" dirty="0" smtClean="0"/>
                        <a:t>i</a:t>
                      </a:r>
                      <a:r>
                        <a:rPr lang="en-US" sz="1800" dirty="0" err="1" smtClean="0"/>
                        <a:t>nami</a:t>
                      </a:r>
                      <a:r>
                        <a:rPr lang="tr-TR" sz="1800" dirty="0" smtClean="0"/>
                        <a:t>k</a:t>
                      </a:r>
                      <a:r>
                        <a:rPr lang="en-US" sz="1800" dirty="0" smtClean="0"/>
                        <a:t> link</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8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smtClean="0"/>
                        <a:t>Geri</a:t>
                      </a:r>
                      <a:r>
                        <a:rPr lang="tr-TR" sz="1800" baseline="0" dirty="0" smtClean="0"/>
                        <a:t> dönüş </a:t>
                      </a:r>
                      <a:r>
                        <a:rPr lang="en-US" sz="1800" dirty="0" smtClean="0"/>
                        <a:t> </a:t>
                      </a:r>
                      <a:r>
                        <a:rPr lang="en-US" sz="1800" dirty="0" err="1" smtClean="0"/>
                        <a:t>adres</a:t>
                      </a:r>
                      <a:r>
                        <a:rPr lang="tr-TR" sz="1800" dirty="0" smtClean="0"/>
                        <a:t>i</a:t>
                      </a:r>
                      <a:endParaRPr 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nvGraphicFramePr>
        <p:xfrm>
          <a:off x="990600" y="5972175"/>
          <a:ext cx="1981200" cy="427990"/>
        </p:xfrm>
        <a:graphic>
          <a:graphicData uri="http://schemas.openxmlformats.org/drawingml/2006/table">
            <a:tbl>
              <a:tblPr>
                <a:tableStyleId>{5C22544A-7EE6-4342-B048-85BDC9FD1C3A}</a:tableStyleId>
              </a:tblPr>
              <a:tblGrid>
                <a:gridCol w="1981200"/>
              </a:tblGrid>
              <a:tr h="427990">
                <a:tc>
                  <a:txBody>
                    <a:bodyPr/>
                    <a:lstStyle/>
                    <a:p>
                      <a:pPr algn="ctr"/>
                      <a:r>
                        <a:rPr lang="en-US" sz="1800" b="1" dirty="0" smtClean="0"/>
                        <a:t>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6898" name="TextBox 6"/>
          <p:cNvSpPr txBox="1">
            <a:spLocks noChangeArrowheads="1"/>
          </p:cNvSpPr>
          <p:nvPr/>
        </p:nvSpPr>
        <p:spPr bwMode="auto">
          <a:xfrm>
            <a:off x="3101975" y="4400550"/>
            <a:ext cx="327025" cy="400050"/>
          </a:xfrm>
          <a:prstGeom prst="rect">
            <a:avLst/>
          </a:prstGeom>
          <a:noFill/>
          <a:ln w="9525">
            <a:noFill/>
            <a:miter lim="800000"/>
            <a:headEnd/>
            <a:tailEnd/>
          </a:ln>
        </p:spPr>
        <p:txBody>
          <a:bodyPr wrap="none">
            <a:spAutoFit/>
          </a:bodyPr>
          <a:lstStyle/>
          <a:p>
            <a:r>
              <a:rPr lang="en-US" sz="2000" b="1">
                <a:solidFill>
                  <a:srgbClr val="1204CC"/>
                </a:solidFill>
              </a:rPr>
              <a:t>3</a:t>
            </a:r>
          </a:p>
        </p:txBody>
      </p:sp>
      <p:sp>
        <p:nvSpPr>
          <p:cNvPr id="36899" name="TextBox 7"/>
          <p:cNvSpPr txBox="1">
            <a:spLocks noChangeArrowheads="1"/>
          </p:cNvSpPr>
          <p:nvPr/>
        </p:nvSpPr>
        <p:spPr bwMode="auto">
          <a:xfrm>
            <a:off x="3101975" y="2343150"/>
            <a:ext cx="327025" cy="400050"/>
          </a:xfrm>
          <a:prstGeom prst="rect">
            <a:avLst/>
          </a:prstGeom>
          <a:noFill/>
          <a:ln w="9525">
            <a:noFill/>
            <a:miter lim="800000"/>
            <a:headEnd/>
            <a:tailEnd/>
          </a:ln>
        </p:spPr>
        <p:txBody>
          <a:bodyPr wrap="none">
            <a:spAutoFit/>
          </a:bodyPr>
          <a:lstStyle/>
          <a:p>
            <a:r>
              <a:rPr lang="en-US" sz="2000" b="1">
                <a:solidFill>
                  <a:srgbClr val="1204CC"/>
                </a:solidFill>
              </a:rPr>
              <a:t>2</a:t>
            </a:r>
          </a:p>
        </p:txBody>
      </p:sp>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Factorial</a:t>
            </a:r>
            <a:r>
              <a:rPr lang="tr-TR" dirty="0" smtClean="0"/>
              <a:t> için Aktivasyon Kayıtları</a:t>
            </a:r>
            <a:endParaRPr lang="en-US" dirty="0" smtClean="0"/>
          </a:p>
        </p:txBody>
      </p:sp>
      <p:sp>
        <p:nvSpPr>
          <p:cNvPr id="37891" name="Content Placeholder 2"/>
          <p:cNvSpPr>
            <a:spLocks noGrp="1"/>
          </p:cNvSpPr>
          <p:nvPr>
            <p:ph idx="1"/>
          </p:nvPr>
        </p:nvSpPr>
        <p:spPr bwMode="auto">
          <a:xfrm>
            <a:off x="5105400" y="2286000"/>
            <a:ext cx="3733800" cy="39624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400" b="1" smtClean="0">
                <a:solidFill>
                  <a:srgbClr val="00B050"/>
                </a:solidFill>
                <a:latin typeface="Courier New" pitchFamily="49" charset="0"/>
                <a:cs typeface="Courier New" pitchFamily="49" charset="0"/>
              </a:rPr>
              <a:t>int factorial(int n) {</a:t>
            </a:r>
          </a:p>
          <a:p>
            <a:pPr>
              <a:buFont typeface="Arial" charset="0"/>
              <a:buNone/>
            </a:pPr>
            <a:r>
              <a:rPr lang="en-US" sz="1400" b="1" smtClean="0">
                <a:solidFill>
                  <a:srgbClr val="00B050"/>
                </a:solidFill>
                <a:latin typeface="Courier New" pitchFamily="49" charset="0"/>
                <a:cs typeface="Courier New" pitchFamily="49" charset="0"/>
              </a:rPr>
              <a:t>  if (n &lt;= 1)</a:t>
            </a:r>
          </a:p>
          <a:p>
            <a:pPr>
              <a:buFont typeface="Arial" charset="0"/>
              <a:buNone/>
            </a:pPr>
            <a:r>
              <a:rPr lang="en-US" sz="1400" b="1" smtClean="0">
                <a:solidFill>
                  <a:srgbClr val="00B050"/>
                </a:solidFill>
                <a:latin typeface="Courier New" pitchFamily="49" charset="0"/>
                <a:cs typeface="Courier New" pitchFamily="49" charset="0"/>
              </a:rPr>
              <a:t>    return 1;</a:t>
            </a:r>
          </a:p>
          <a:p>
            <a:pPr>
              <a:buFont typeface="Arial" charset="0"/>
              <a:buNone/>
            </a:pPr>
            <a:r>
              <a:rPr lang="pt-BR" sz="1400" b="1" smtClean="0">
                <a:solidFill>
                  <a:srgbClr val="00B050"/>
                </a:solidFill>
                <a:latin typeface="Courier New" pitchFamily="49" charset="0"/>
                <a:cs typeface="Courier New" pitchFamily="49" charset="0"/>
              </a:rPr>
              <a:t>  else </a:t>
            </a:r>
          </a:p>
          <a:p>
            <a:pPr>
              <a:buFont typeface="Arial" charset="0"/>
              <a:buNone/>
            </a:pPr>
            <a:r>
              <a:rPr lang="pt-BR" sz="1400" b="1" smtClean="0">
                <a:solidFill>
                  <a:srgbClr val="00B050"/>
                </a:solidFill>
                <a:latin typeface="Courier New" pitchFamily="49" charset="0"/>
                <a:cs typeface="Courier New" pitchFamily="49" charset="0"/>
              </a:rPr>
              <a:t>    return (n * factorial(n-1));</a:t>
            </a:r>
          </a:p>
          <a:p>
            <a:pPr>
              <a:buFont typeface="Arial" charset="0"/>
              <a:buNone/>
            </a:pPr>
            <a:r>
              <a:rPr lang="en-US" sz="1400" b="1" smtClean="0">
                <a:solidFill>
                  <a:srgbClr val="00B050"/>
                </a:solidFill>
                <a:latin typeface="Courier New" pitchFamily="49" charset="0"/>
                <a:cs typeface="Courier New" pitchFamily="49" charset="0"/>
              </a:rPr>
              <a:t>}</a:t>
            </a:r>
          </a:p>
          <a:p>
            <a:pPr>
              <a:buFont typeface="Arial" charset="0"/>
              <a:buNone/>
            </a:pPr>
            <a:r>
              <a:rPr lang="en-US" sz="1400" b="1" smtClean="0">
                <a:solidFill>
                  <a:srgbClr val="00B050"/>
                </a:solidFill>
                <a:latin typeface="Courier New" pitchFamily="49" charset="0"/>
                <a:cs typeface="Courier New" pitchFamily="49" charset="0"/>
              </a:rPr>
              <a:t>void main() {</a:t>
            </a:r>
          </a:p>
          <a:p>
            <a:pPr lvl="1">
              <a:buFont typeface="Arial" charset="0"/>
              <a:buNone/>
            </a:pPr>
            <a:r>
              <a:rPr lang="en-US" sz="1400" b="1" smtClean="0">
                <a:solidFill>
                  <a:srgbClr val="00B050"/>
                </a:solidFill>
                <a:latin typeface="Courier New" pitchFamily="49" charset="0"/>
                <a:cs typeface="Courier New" pitchFamily="49" charset="0"/>
              </a:rPr>
              <a:t>int value;</a:t>
            </a:r>
          </a:p>
          <a:p>
            <a:pPr lvl="1">
              <a:buFont typeface="Arial" charset="0"/>
              <a:buNone/>
            </a:pPr>
            <a:r>
              <a:rPr lang="en-US" sz="1400" b="1" smtClean="0">
                <a:solidFill>
                  <a:srgbClr val="00B050"/>
                </a:solidFill>
                <a:latin typeface="Courier New" pitchFamily="49" charset="0"/>
                <a:cs typeface="Courier New" pitchFamily="49" charset="0"/>
              </a:rPr>
              <a:t>value=factorial(</a:t>
            </a:r>
            <a:r>
              <a:rPr lang="en-US" sz="1400" b="1" smtClean="0">
                <a:solidFill>
                  <a:srgbClr val="1204CC"/>
                </a:solidFill>
                <a:latin typeface="Courier New" pitchFamily="49" charset="0"/>
                <a:cs typeface="Courier New" pitchFamily="49" charset="0"/>
              </a:rPr>
              <a:t>3</a:t>
            </a:r>
            <a:r>
              <a:rPr lang="en-US" sz="1400" b="1" smtClean="0">
                <a:solidFill>
                  <a:srgbClr val="00B050"/>
                </a:solidFill>
                <a:latin typeface="Courier New" pitchFamily="49" charset="0"/>
                <a:cs typeface="Courier New" pitchFamily="49" charset="0"/>
              </a:rPr>
              <a:t>);</a:t>
            </a:r>
          </a:p>
          <a:p>
            <a:pPr>
              <a:buFont typeface="Arial" charset="0"/>
              <a:buNone/>
            </a:pPr>
            <a:r>
              <a:rPr lang="en-US" sz="1400" b="1" smtClean="0">
                <a:solidFill>
                  <a:srgbClr val="00B050"/>
                </a:solidFill>
                <a:latin typeface="Courier New" pitchFamily="49" charset="0"/>
                <a:cs typeface="Courier New" pitchFamily="49" charset="0"/>
              </a:rPr>
              <a:t>}</a:t>
            </a:r>
            <a:endParaRPr lang="en-US" sz="2000" smtClean="0"/>
          </a:p>
          <a:p>
            <a:endParaRPr lang="en-US" sz="2800" smtClean="0"/>
          </a:p>
        </p:txBody>
      </p:sp>
      <p:graphicFrame>
        <p:nvGraphicFramePr>
          <p:cNvPr id="5" name="Table 4"/>
          <p:cNvGraphicFramePr>
            <a:graphicFrameLocks noGrp="1"/>
          </p:cNvGraphicFramePr>
          <p:nvPr/>
        </p:nvGraphicFramePr>
        <p:xfrm>
          <a:off x="2293938" y="4533900"/>
          <a:ext cx="1676400" cy="1295399"/>
        </p:xfrm>
        <a:graphic>
          <a:graphicData uri="http://schemas.openxmlformats.org/drawingml/2006/table">
            <a:tbl>
              <a:tblPr>
                <a:tableStyleId>{5C22544A-7EE6-4342-B048-85BDC9FD1C3A}</a:tableStyleId>
              </a:tblPr>
              <a:tblGrid>
                <a:gridCol w="1676400"/>
              </a:tblGrid>
              <a:tr h="340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değeri</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0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a:t>
                      </a:r>
                      <a:r>
                        <a:rPr lang="tr-TR" sz="1400" dirty="0" smtClean="0"/>
                        <a:t>reler</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808">
                <a:tc>
                  <a:txBody>
                    <a:bodyPr/>
                    <a:lstStyle/>
                    <a:p>
                      <a:pPr algn="ct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4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a:t>
                      </a:r>
                      <a:r>
                        <a:rPr lang="en-US" sz="1400" dirty="0" smtClean="0"/>
                        <a:t> </a:t>
                      </a:r>
                      <a:r>
                        <a:rPr lang="en-US" sz="1400" dirty="0" err="1" smtClean="0"/>
                        <a:t>adres</a:t>
                      </a:r>
                      <a:r>
                        <a:rPr lang="tr-TR" sz="1400" dirty="0" smtClean="0"/>
                        <a:t>i</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nvGraphicFramePr>
        <p:xfrm>
          <a:off x="2286000" y="5867400"/>
          <a:ext cx="1676400" cy="381000"/>
        </p:xfrm>
        <a:graphic>
          <a:graphicData uri="http://schemas.openxmlformats.org/drawingml/2006/table">
            <a:tbl>
              <a:tblPr>
                <a:tableStyleId>{5C22544A-7EE6-4342-B048-85BDC9FD1C3A}</a:tableStyleId>
              </a:tblPr>
              <a:tblGrid>
                <a:gridCol w="1676400"/>
              </a:tblGrid>
              <a:tr h="381000">
                <a:tc>
                  <a:txBody>
                    <a:bodyPr/>
                    <a:lstStyle/>
                    <a:p>
                      <a:pPr algn="ctr"/>
                      <a:r>
                        <a:rPr lang="en-US" sz="1800" b="1" dirty="0" smtClean="0"/>
                        <a:t>Main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nvGraphicFramePr>
        <p:xfrm>
          <a:off x="2293938" y="3181350"/>
          <a:ext cx="1676400" cy="1295399"/>
        </p:xfrm>
        <a:graphic>
          <a:graphicData uri="http://schemas.openxmlformats.org/drawingml/2006/table">
            <a:tbl>
              <a:tblPr>
                <a:tableStyleId>{5C22544A-7EE6-4342-B048-85BDC9FD1C3A}</a:tableStyleId>
              </a:tblPr>
              <a:tblGrid>
                <a:gridCol w="1676400"/>
              </a:tblGrid>
              <a:tr h="340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değeri</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0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a:t>
                      </a:r>
                      <a:r>
                        <a:rPr lang="tr-TR" sz="1400" dirty="0" smtClean="0"/>
                        <a:t>reler</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808">
                <a:tc>
                  <a:txBody>
                    <a:bodyPr/>
                    <a:lstStyle/>
                    <a:p>
                      <a:pPr algn="ct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4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a:t>
                      </a:r>
                      <a:r>
                        <a:rPr lang="en-US" sz="1400" dirty="0" smtClean="0"/>
                        <a:t> </a:t>
                      </a:r>
                      <a:r>
                        <a:rPr lang="en-US" sz="1400" dirty="0" err="1" smtClean="0"/>
                        <a:t>adres</a:t>
                      </a:r>
                      <a:r>
                        <a:rPr lang="tr-TR" sz="1400" dirty="0" smtClean="0"/>
                        <a:t>i</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2293938" y="1828800"/>
          <a:ext cx="1676400" cy="1295399"/>
        </p:xfrm>
        <a:graphic>
          <a:graphicData uri="http://schemas.openxmlformats.org/drawingml/2006/table">
            <a:tbl>
              <a:tblPr>
                <a:tableStyleId>{5C22544A-7EE6-4342-B048-85BDC9FD1C3A}</a:tableStyleId>
              </a:tblPr>
              <a:tblGrid>
                <a:gridCol w="1676400"/>
              </a:tblGrid>
              <a:tr h="340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değeri</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0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smtClean="0"/>
                        <a:t>Paramet</a:t>
                      </a:r>
                      <a:r>
                        <a:rPr lang="tr-TR" sz="1400" dirty="0" smtClean="0"/>
                        <a:t>reler</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808">
                <a:tc>
                  <a:txBody>
                    <a:bodyPr/>
                    <a:lstStyle/>
                    <a:p>
                      <a:pPr algn="ctr"/>
                      <a:r>
                        <a:rPr lang="en-US" sz="1400" dirty="0" smtClean="0"/>
                        <a:t>D</a:t>
                      </a:r>
                      <a:r>
                        <a:rPr lang="tr-TR" sz="1400" dirty="0" smtClean="0"/>
                        <a:t>i</a:t>
                      </a:r>
                      <a:r>
                        <a:rPr lang="en-US" sz="1400" dirty="0" err="1" smtClean="0"/>
                        <a:t>nami</a:t>
                      </a:r>
                      <a:r>
                        <a:rPr lang="tr-TR" sz="1400" dirty="0" smtClean="0"/>
                        <a:t>k</a:t>
                      </a:r>
                      <a:r>
                        <a:rPr lang="en-US" sz="1400" dirty="0" smtClean="0"/>
                        <a:t> link</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44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Geri</a:t>
                      </a:r>
                      <a:r>
                        <a:rPr lang="tr-TR" sz="1400" baseline="0" dirty="0" smtClean="0"/>
                        <a:t> dönüş </a:t>
                      </a:r>
                      <a:r>
                        <a:rPr lang="en-US" sz="1400" dirty="0" smtClean="0"/>
                        <a:t> </a:t>
                      </a:r>
                      <a:r>
                        <a:rPr lang="en-US" sz="1400" dirty="0" err="1" smtClean="0"/>
                        <a:t>adres</a:t>
                      </a:r>
                      <a:r>
                        <a:rPr lang="tr-TR" sz="1400" dirty="0" smtClean="0"/>
                        <a:t>i</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Curved Right Arrow 8"/>
          <p:cNvSpPr/>
          <p:nvPr/>
        </p:nvSpPr>
        <p:spPr>
          <a:xfrm>
            <a:off x="1608138" y="1905000"/>
            <a:ext cx="639762" cy="1295400"/>
          </a:xfrm>
          <a:prstGeom prst="curved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10" name="Curved Right Arrow 9"/>
          <p:cNvSpPr/>
          <p:nvPr/>
        </p:nvSpPr>
        <p:spPr>
          <a:xfrm>
            <a:off x="1608138" y="3276600"/>
            <a:ext cx="639762" cy="1295400"/>
          </a:xfrm>
          <a:prstGeom prst="curved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11" name="Curved Right Arrow 10"/>
          <p:cNvSpPr/>
          <p:nvPr/>
        </p:nvSpPr>
        <p:spPr>
          <a:xfrm>
            <a:off x="1608138" y="4572000"/>
            <a:ext cx="639762" cy="1295400"/>
          </a:xfrm>
          <a:prstGeom prst="curved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15" name="Curved Right Arrow 14"/>
          <p:cNvSpPr/>
          <p:nvPr/>
        </p:nvSpPr>
        <p:spPr>
          <a:xfrm flipH="1" flipV="1">
            <a:off x="4389438" y="3581400"/>
            <a:ext cx="639762" cy="1219200"/>
          </a:xfrm>
          <a:prstGeom prst="curved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16" name="Curved Right Arrow 15"/>
          <p:cNvSpPr/>
          <p:nvPr/>
        </p:nvSpPr>
        <p:spPr>
          <a:xfrm flipH="1" flipV="1">
            <a:off x="4389438" y="4800600"/>
            <a:ext cx="639762" cy="1447800"/>
          </a:xfrm>
          <a:prstGeom prst="curved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17" name="Curved Right Arrow 16"/>
          <p:cNvSpPr/>
          <p:nvPr/>
        </p:nvSpPr>
        <p:spPr>
          <a:xfrm flipH="1" flipV="1">
            <a:off x="4389438" y="2057400"/>
            <a:ext cx="639762" cy="1524000"/>
          </a:xfrm>
          <a:prstGeom prst="curved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37940" name="TextBox 17"/>
          <p:cNvSpPr txBox="1">
            <a:spLocks noChangeArrowheads="1"/>
          </p:cNvSpPr>
          <p:nvPr/>
        </p:nvSpPr>
        <p:spPr bwMode="auto">
          <a:xfrm>
            <a:off x="609600" y="1828800"/>
            <a:ext cx="1287463" cy="369888"/>
          </a:xfrm>
          <a:prstGeom prst="rect">
            <a:avLst/>
          </a:prstGeom>
          <a:noFill/>
          <a:ln w="9525">
            <a:noFill/>
            <a:miter lim="800000"/>
            <a:headEnd/>
            <a:tailEnd/>
          </a:ln>
        </p:spPr>
        <p:txBody>
          <a:bodyPr wrap="none">
            <a:spAutoFit/>
          </a:bodyPr>
          <a:lstStyle/>
          <a:p>
            <a:r>
              <a:rPr lang="en-US" b="1">
                <a:solidFill>
                  <a:srgbClr val="008000"/>
                </a:solidFill>
                <a:latin typeface="Courier New" pitchFamily="49" charset="0"/>
                <a:cs typeface="Courier New" pitchFamily="49" charset="0"/>
              </a:rPr>
              <a:t>Return 1</a:t>
            </a:r>
          </a:p>
        </p:txBody>
      </p:sp>
      <p:sp>
        <p:nvSpPr>
          <p:cNvPr id="37941" name="TextBox 18"/>
          <p:cNvSpPr txBox="1">
            <a:spLocks noChangeArrowheads="1"/>
          </p:cNvSpPr>
          <p:nvPr/>
        </p:nvSpPr>
        <p:spPr bwMode="auto">
          <a:xfrm>
            <a:off x="609600" y="3135313"/>
            <a:ext cx="1287463" cy="646112"/>
          </a:xfrm>
          <a:prstGeom prst="rect">
            <a:avLst/>
          </a:prstGeom>
          <a:noFill/>
          <a:ln w="9525">
            <a:noFill/>
            <a:miter lim="800000"/>
            <a:headEnd/>
            <a:tailEnd/>
          </a:ln>
        </p:spPr>
        <p:txBody>
          <a:bodyPr wrap="none">
            <a:spAutoFit/>
          </a:bodyPr>
          <a:lstStyle/>
          <a:p>
            <a:r>
              <a:rPr lang="en-US" b="1">
                <a:solidFill>
                  <a:srgbClr val="008000"/>
                </a:solidFill>
                <a:latin typeface="Courier New" pitchFamily="49" charset="0"/>
                <a:cs typeface="Courier New" pitchFamily="49" charset="0"/>
              </a:rPr>
              <a:t>Return 1</a:t>
            </a:r>
          </a:p>
          <a:p>
            <a:r>
              <a:rPr lang="en-US" b="1">
                <a:solidFill>
                  <a:srgbClr val="008000"/>
                </a:solidFill>
                <a:latin typeface="Courier New" pitchFamily="49" charset="0"/>
                <a:cs typeface="Courier New" pitchFamily="49" charset="0"/>
              </a:rPr>
              <a:t>2*1=2</a:t>
            </a:r>
          </a:p>
        </p:txBody>
      </p:sp>
      <p:sp>
        <p:nvSpPr>
          <p:cNvPr id="37942" name="TextBox 19"/>
          <p:cNvSpPr txBox="1">
            <a:spLocks noChangeArrowheads="1"/>
          </p:cNvSpPr>
          <p:nvPr/>
        </p:nvSpPr>
        <p:spPr bwMode="auto">
          <a:xfrm>
            <a:off x="609600" y="4572000"/>
            <a:ext cx="1287463" cy="646113"/>
          </a:xfrm>
          <a:prstGeom prst="rect">
            <a:avLst/>
          </a:prstGeom>
          <a:noFill/>
          <a:ln w="9525">
            <a:noFill/>
            <a:miter lim="800000"/>
            <a:headEnd/>
            <a:tailEnd/>
          </a:ln>
        </p:spPr>
        <p:txBody>
          <a:bodyPr wrap="none">
            <a:spAutoFit/>
          </a:bodyPr>
          <a:lstStyle/>
          <a:p>
            <a:r>
              <a:rPr lang="en-US" b="1">
                <a:solidFill>
                  <a:srgbClr val="008000"/>
                </a:solidFill>
                <a:latin typeface="Courier New" pitchFamily="49" charset="0"/>
                <a:cs typeface="Courier New" pitchFamily="49" charset="0"/>
              </a:rPr>
              <a:t>Return 1</a:t>
            </a:r>
          </a:p>
          <a:p>
            <a:r>
              <a:rPr lang="en-US" b="1">
                <a:solidFill>
                  <a:srgbClr val="008000"/>
                </a:solidFill>
                <a:latin typeface="Courier New" pitchFamily="49" charset="0"/>
                <a:cs typeface="Courier New" pitchFamily="49" charset="0"/>
              </a:rPr>
              <a:t>3*2=6</a:t>
            </a:r>
          </a:p>
        </p:txBody>
      </p:sp>
      <p:sp>
        <p:nvSpPr>
          <p:cNvPr id="37943" name="TextBox 20"/>
          <p:cNvSpPr txBox="1">
            <a:spLocks noChangeArrowheads="1"/>
          </p:cNvSpPr>
          <p:nvPr/>
        </p:nvSpPr>
        <p:spPr bwMode="auto">
          <a:xfrm>
            <a:off x="3962400" y="3516313"/>
            <a:ext cx="312738" cy="369887"/>
          </a:xfrm>
          <a:prstGeom prst="rect">
            <a:avLst/>
          </a:prstGeom>
          <a:noFill/>
          <a:ln w="9525">
            <a:noFill/>
            <a:miter lim="800000"/>
            <a:headEnd/>
            <a:tailEnd/>
          </a:ln>
        </p:spPr>
        <p:txBody>
          <a:bodyPr wrap="none">
            <a:spAutoFit/>
          </a:bodyPr>
          <a:lstStyle/>
          <a:p>
            <a:r>
              <a:rPr lang="en-US" b="1">
                <a:solidFill>
                  <a:srgbClr val="1204CC"/>
                </a:solidFill>
              </a:rPr>
              <a:t>2</a:t>
            </a:r>
          </a:p>
        </p:txBody>
      </p:sp>
      <p:sp>
        <p:nvSpPr>
          <p:cNvPr id="37944" name="TextBox 21"/>
          <p:cNvSpPr txBox="1">
            <a:spLocks noChangeArrowheads="1"/>
          </p:cNvSpPr>
          <p:nvPr/>
        </p:nvSpPr>
        <p:spPr bwMode="auto">
          <a:xfrm>
            <a:off x="3962400" y="2133600"/>
            <a:ext cx="312738" cy="369888"/>
          </a:xfrm>
          <a:prstGeom prst="rect">
            <a:avLst/>
          </a:prstGeom>
          <a:noFill/>
          <a:ln w="9525">
            <a:noFill/>
            <a:miter lim="800000"/>
            <a:headEnd/>
            <a:tailEnd/>
          </a:ln>
        </p:spPr>
        <p:txBody>
          <a:bodyPr wrap="none">
            <a:spAutoFit/>
          </a:bodyPr>
          <a:lstStyle/>
          <a:p>
            <a:r>
              <a:rPr lang="en-US" b="1">
                <a:solidFill>
                  <a:srgbClr val="1204CC"/>
                </a:solidFill>
              </a:rPr>
              <a:t>1</a:t>
            </a:r>
          </a:p>
        </p:txBody>
      </p:sp>
      <p:sp>
        <p:nvSpPr>
          <p:cNvPr id="37945" name="TextBox 22"/>
          <p:cNvSpPr txBox="1">
            <a:spLocks noChangeArrowheads="1"/>
          </p:cNvSpPr>
          <p:nvPr/>
        </p:nvSpPr>
        <p:spPr bwMode="auto">
          <a:xfrm>
            <a:off x="3962400" y="4800600"/>
            <a:ext cx="312738" cy="369888"/>
          </a:xfrm>
          <a:prstGeom prst="rect">
            <a:avLst/>
          </a:prstGeom>
          <a:noFill/>
          <a:ln w="9525">
            <a:noFill/>
            <a:miter lim="800000"/>
            <a:headEnd/>
            <a:tailEnd/>
          </a:ln>
        </p:spPr>
        <p:txBody>
          <a:bodyPr wrap="none">
            <a:spAutoFit/>
          </a:bodyPr>
          <a:lstStyle/>
          <a:p>
            <a:r>
              <a:rPr lang="en-US" b="1">
                <a:solidFill>
                  <a:srgbClr val="1204CC"/>
                </a:solidFill>
              </a:rPr>
              <a:t>3</a:t>
            </a:r>
          </a:p>
        </p:txBody>
      </p:sp>
      <p:sp>
        <p:nvSpPr>
          <p:cNvPr id="37946" name="TextBox 23"/>
          <p:cNvSpPr txBox="1">
            <a:spLocks noChangeArrowheads="1"/>
          </p:cNvSpPr>
          <p:nvPr/>
        </p:nvSpPr>
        <p:spPr bwMode="auto">
          <a:xfrm>
            <a:off x="3962400" y="5878513"/>
            <a:ext cx="312738" cy="369887"/>
          </a:xfrm>
          <a:prstGeom prst="rect">
            <a:avLst/>
          </a:prstGeom>
          <a:noFill/>
          <a:ln w="9525">
            <a:noFill/>
            <a:miter lim="800000"/>
            <a:headEnd/>
            <a:tailEnd/>
          </a:ln>
        </p:spPr>
        <p:txBody>
          <a:bodyPr wrap="none">
            <a:spAutoFit/>
          </a:bodyPr>
          <a:lstStyle/>
          <a:p>
            <a:r>
              <a:rPr lang="en-US" b="1">
                <a:solidFill>
                  <a:srgbClr val="1204CC"/>
                </a:solidFill>
              </a:rPr>
              <a:t>3</a:t>
            </a:r>
          </a:p>
        </p:txBody>
      </p:sp>
      <p:sp>
        <p:nvSpPr>
          <p:cNvPr id="21" name="20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Faktoriyel</a:t>
            </a:r>
            <a:r>
              <a:rPr lang="tr-TR" dirty="0" smtClean="0"/>
              <a:t> Programı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7" name="Rectangle 3"/>
          <p:cNvSpPr txBox="1">
            <a:spLocks noChangeArrowheads="1"/>
          </p:cNvSpPr>
          <p:nvPr/>
        </p:nvSpPr>
        <p:spPr>
          <a:xfrm>
            <a:off x="609600" y="1928802"/>
            <a:ext cx="8534400" cy="4786346"/>
          </a:xfrm>
          <a:prstGeom prst="rect">
            <a:avLst/>
          </a:prstGeom>
        </p:spPr>
        <p:txBody>
          <a:bodyPr vert="horz">
            <a:normAutofit/>
          </a:bodyPr>
          <a:lstStyle/>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program p;</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var</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v :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int</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function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(n: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int</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int</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begin</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if n &lt;= 1 then</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 1</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else</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 n *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(n - 1);</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end;</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begin</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v := </a:t>
            </a:r>
            <a:r>
              <a:rPr kumimoji="0" lang="en-US" altLang="en-US" sz="1800" b="0" i="0" u="none" strike="noStrike" kern="1200" cap="none" spc="0" normalizeH="0" baseline="0" noProof="0" dirty="0" err="1" smtClean="0">
                <a:ln>
                  <a:noFill/>
                </a:ln>
                <a:solidFill>
                  <a:schemeClr val="tx1"/>
                </a:solidFill>
                <a:effectLst/>
                <a:uLnTx/>
                <a:uFillTx/>
                <a:latin typeface="Lucida Sans Typewriter" pitchFamily="49" charset="0"/>
                <a:ea typeface="+mn-ea"/>
                <a:cs typeface="+mn-cs"/>
              </a:rPr>
              <a:t>fac</a:t>
            </a: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(3);</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print(v);</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en-US" sz="18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end.</a:t>
            </a:r>
          </a:p>
        </p:txBody>
      </p:sp>
      <p:grpSp>
        <p:nvGrpSpPr>
          <p:cNvPr id="8" name="Group 128"/>
          <p:cNvGrpSpPr>
            <a:grpSpLocks/>
          </p:cNvGrpSpPr>
          <p:nvPr/>
        </p:nvGrpSpPr>
        <p:grpSpPr bwMode="auto">
          <a:xfrm>
            <a:off x="6248400" y="3687786"/>
            <a:ext cx="1111250" cy="2859087"/>
            <a:chOff x="3936" y="2173"/>
            <a:chExt cx="700" cy="1801"/>
          </a:xfrm>
        </p:grpSpPr>
        <p:sp>
          <p:nvSpPr>
            <p:cNvPr id="9" name="Line 6"/>
            <p:cNvSpPr>
              <a:spLocks noChangeShapeType="1"/>
            </p:cNvSpPr>
            <p:nvPr/>
          </p:nvSpPr>
          <p:spPr bwMode="auto">
            <a:xfrm flipV="1">
              <a:off x="3936" y="2174"/>
              <a:ext cx="0" cy="1800"/>
            </a:xfrm>
            <a:prstGeom prst="line">
              <a:avLst/>
            </a:prstGeom>
            <a:noFill/>
            <a:ln w="12700">
              <a:solidFill>
                <a:schemeClr val="tx1"/>
              </a:solidFill>
              <a:round/>
              <a:headEnd/>
              <a:tailEnd/>
            </a:ln>
          </p:spPr>
          <p:txBody>
            <a:bodyPr/>
            <a:lstStyle/>
            <a:p>
              <a:endParaRPr lang="tr-TR"/>
            </a:p>
          </p:txBody>
        </p:sp>
        <p:sp>
          <p:nvSpPr>
            <p:cNvPr id="10" name="Line 7"/>
            <p:cNvSpPr>
              <a:spLocks noChangeShapeType="1"/>
            </p:cNvSpPr>
            <p:nvPr/>
          </p:nvSpPr>
          <p:spPr bwMode="auto">
            <a:xfrm flipV="1">
              <a:off x="4636" y="2173"/>
              <a:ext cx="0" cy="1800"/>
            </a:xfrm>
            <a:prstGeom prst="line">
              <a:avLst/>
            </a:prstGeom>
            <a:noFill/>
            <a:ln w="12700">
              <a:solidFill>
                <a:schemeClr val="tx1"/>
              </a:solidFill>
              <a:round/>
              <a:headEnd/>
              <a:tailEnd/>
            </a:ln>
          </p:spPr>
          <p:txBody>
            <a:bodyPr/>
            <a:lstStyle/>
            <a:p>
              <a:endParaRPr lang="tr-TR"/>
            </a:p>
          </p:txBody>
        </p:sp>
      </p:grpSp>
      <p:grpSp>
        <p:nvGrpSpPr>
          <p:cNvPr id="11" name="Group 122"/>
          <p:cNvGrpSpPr>
            <a:grpSpLocks/>
          </p:cNvGrpSpPr>
          <p:nvPr/>
        </p:nvGrpSpPr>
        <p:grpSpPr bwMode="auto">
          <a:xfrm>
            <a:off x="7413643" y="4625998"/>
            <a:ext cx="815977" cy="1077913"/>
            <a:chOff x="4670" y="2764"/>
            <a:chExt cx="514" cy="679"/>
          </a:xfrm>
        </p:grpSpPr>
        <p:sp>
          <p:nvSpPr>
            <p:cNvPr id="12" name="Rectangle 16"/>
            <p:cNvSpPr>
              <a:spLocks noChangeArrowheads="1"/>
            </p:cNvSpPr>
            <p:nvPr/>
          </p:nvSpPr>
          <p:spPr bwMode="auto">
            <a:xfrm>
              <a:off x="4770" y="3005"/>
              <a:ext cx="414" cy="220"/>
            </a:xfrm>
            <a:prstGeom prst="rect">
              <a:avLst/>
            </a:prstGeom>
            <a:noFill/>
            <a:ln w="12700">
              <a:noFill/>
              <a:miter lim="800000"/>
              <a:headEnd/>
              <a:tailEnd/>
            </a:ln>
          </p:spPr>
          <p:txBody>
            <a:bodyPr wrap="none" lIns="41275" tIns="17463" rIns="41275" bIns="17463">
              <a:spAutoFit/>
            </a:bodyPr>
            <a:lstStyle/>
            <a:p>
              <a:pPr defTabSz="398463">
                <a:lnSpc>
                  <a:spcPct val="85000"/>
                </a:lnSpc>
              </a:pPr>
              <a:r>
                <a:rPr lang="en-US" altLang="en-US" sz="1200" b="1" dirty="0" err="1" smtClean="0">
                  <a:latin typeface="Arial" charset="0"/>
                </a:rPr>
                <a:t>fac</a:t>
              </a:r>
              <a:r>
                <a:rPr lang="en-US" altLang="en-US" sz="1200" b="1" dirty="0" smtClean="0">
                  <a:latin typeface="Arial" charset="0"/>
                </a:rPr>
                <a:t> </a:t>
              </a:r>
              <a:r>
                <a:rPr lang="tr-TR" altLang="en-US" sz="1200" b="1" dirty="0" smtClean="0">
                  <a:latin typeface="Arial" charset="0"/>
                </a:rPr>
                <a:t> için</a:t>
              </a:r>
            </a:p>
            <a:p>
              <a:pPr defTabSz="398463">
                <a:lnSpc>
                  <a:spcPct val="85000"/>
                </a:lnSpc>
              </a:pPr>
              <a:r>
                <a:rPr lang="en-US" altLang="en-US" sz="1200" b="1" dirty="0" smtClean="0">
                  <a:latin typeface="Arial" charset="0"/>
                </a:rPr>
                <a:t>AR</a:t>
              </a:r>
              <a:endParaRPr lang="en-US" altLang="en-US" sz="1200" b="1" dirty="0">
                <a:latin typeface="Arial" charset="0"/>
              </a:endParaRPr>
            </a:p>
          </p:txBody>
        </p:sp>
        <p:sp>
          <p:nvSpPr>
            <p:cNvPr id="13" name="Line 18"/>
            <p:cNvSpPr>
              <a:spLocks noChangeShapeType="1"/>
            </p:cNvSpPr>
            <p:nvPr/>
          </p:nvSpPr>
          <p:spPr bwMode="auto">
            <a:xfrm>
              <a:off x="4670" y="2764"/>
              <a:ext cx="160" cy="185"/>
            </a:xfrm>
            <a:prstGeom prst="line">
              <a:avLst/>
            </a:prstGeom>
            <a:noFill/>
            <a:ln w="12700">
              <a:solidFill>
                <a:schemeClr val="tx1"/>
              </a:solidFill>
              <a:round/>
              <a:headEnd/>
              <a:tailEnd/>
            </a:ln>
          </p:spPr>
          <p:txBody>
            <a:bodyPr/>
            <a:lstStyle/>
            <a:p>
              <a:endParaRPr lang="tr-TR"/>
            </a:p>
          </p:txBody>
        </p:sp>
        <p:sp>
          <p:nvSpPr>
            <p:cNvPr id="14" name="Line 19"/>
            <p:cNvSpPr>
              <a:spLocks noChangeShapeType="1"/>
            </p:cNvSpPr>
            <p:nvPr/>
          </p:nvSpPr>
          <p:spPr bwMode="auto">
            <a:xfrm flipV="1">
              <a:off x="4676" y="3261"/>
              <a:ext cx="133" cy="182"/>
            </a:xfrm>
            <a:prstGeom prst="line">
              <a:avLst/>
            </a:prstGeom>
            <a:noFill/>
            <a:ln w="12700">
              <a:solidFill>
                <a:schemeClr val="tx1"/>
              </a:solidFill>
              <a:round/>
              <a:headEnd/>
              <a:tailEnd/>
            </a:ln>
          </p:spPr>
          <p:txBody>
            <a:bodyPr/>
            <a:lstStyle/>
            <a:p>
              <a:endParaRPr lang="tr-TR"/>
            </a:p>
          </p:txBody>
        </p:sp>
      </p:grpSp>
      <p:grpSp>
        <p:nvGrpSpPr>
          <p:cNvPr id="15" name="Group 121"/>
          <p:cNvGrpSpPr>
            <a:grpSpLocks/>
          </p:cNvGrpSpPr>
          <p:nvPr/>
        </p:nvGrpSpPr>
        <p:grpSpPr bwMode="auto">
          <a:xfrm>
            <a:off x="7415213" y="5711848"/>
            <a:ext cx="387350" cy="825500"/>
            <a:chOff x="4671" y="3448"/>
            <a:chExt cx="244" cy="520"/>
          </a:xfrm>
        </p:grpSpPr>
        <p:sp>
          <p:nvSpPr>
            <p:cNvPr id="16" name="Rectangle 17"/>
            <p:cNvSpPr>
              <a:spLocks noChangeArrowheads="1"/>
            </p:cNvSpPr>
            <p:nvPr/>
          </p:nvSpPr>
          <p:spPr bwMode="auto">
            <a:xfrm>
              <a:off x="4804" y="3658"/>
              <a:ext cx="111" cy="120"/>
            </a:xfrm>
            <a:prstGeom prst="rect">
              <a:avLst/>
            </a:prstGeom>
            <a:noFill/>
            <a:ln w="12700">
              <a:noFill/>
              <a:miter lim="800000"/>
              <a:headEnd/>
              <a:tailEnd/>
            </a:ln>
          </p:spPr>
          <p:txBody>
            <a:bodyPr wrap="none" lIns="41275" tIns="17463" rIns="41275" bIns="17463">
              <a:spAutoFit/>
            </a:bodyPr>
            <a:lstStyle/>
            <a:p>
              <a:pPr defTabSz="398463">
                <a:lnSpc>
                  <a:spcPct val="85000"/>
                </a:lnSpc>
              </a:pPr>
              <a:r>
                <a:rPr lang="en-US" altLang="en-US" sz="1200" b="1">
                  <a:latin typeface="Arial" charset="0"/>
                </a:rPr>
                <a:t>p</a:t>
              </a:r>
            </a:p>
          </p:txBody>
        </p:sp>
        <p:sp>
          <p:nvSpPr>
            <p:cNvPr id="17" name="Line 20"/>
            <p:cNvSpPr>
              <a:spLocks noChangeShapeType="1"/>
            </p:cNvSpPr>
            <p:nvPr/>
          </p:nvSpPr>
          <p:spPr bwMode="auto">
            <a:xfrm>
              <a:off x="4671" y="3448"/>
              <a:ext cx="138" cy="211"/>
            </a:xfrm>
            <a:prstGeom prst="line">
              <a:avLst/>
            </a:prstGeom>
            <a:noFill/>
            <a:ln w="12700">
              <a:solidFill>
                <a:schemeClr val="tx1"/>
              </a:solidFill>
              <a:round/>
              <a:headEnd/>
              <a:tailEnd/>
            </a:ln>
          </p:spPr>
          <p:txBody>
            <a:bodyPr/>
            <a:lstStyle/>
            <a:p>
              <a:endParaRPr lang="tr-TR"/>
            </a:p>
          </p:txBody>
        </p:sp>
        <p:sp>
          <p:nvSpPr>
            <p:cNvPr id="18" name="Line 21"/>
            <p:cNvSpPr>
              <a:spLocks noChangeShapeType="1"/>
            </p:cNvSpPr>
            <p:nvPr/>
          </p:nvSpPr>
          <p:spPr bwMode="auto">
            <a:xfrm flipV="1">
              <a:off x="4672" y="3786"/>
              <a:ext cx="143" cy="182"/>
            </a:xfrm>
            <a:prstGeom prst="line">
              <a:avLst/>
            </a:prstGeom>
            <a:noFill/>
            <a:ln w="12700">
              <a:solidFill>
                <a:schemeClr val="tx1"/>
              </a:solidFill>
              <a:round/>
              <a:headEnd/>
              <a:tailEnd/>
            </a:ln>
          </p:spPr>
          <p:txBody>
            <a:bodyPr/>
            <a:lstStyle/>
            <a:p>
              <a:endParaRPr lang="tr-TR"/>
            </a:p>
          </p:txBody>
        </p:sp>
      </p:grpSp>
      <p:grpSp>
        <p:nvGrpSpPr>
          <p:cNvPr id="19" name="Group 119"/>
          <p:cNvGrpSpPr>
            <a:grpSpLocks/>
          </p:cNvGrpSpPr>
          <p:nvPr/>
        </p:nvGrpSpPr>
        <p:grpSpPr bwMode="auto">
          <a:xfrm>
            <a:off x="5765800" y="5343548"/>
            <a:ext cx="482600" cy="1047750"/>
            <a:chOff x="3632" y="3216"/>
            <a:chExt cx="304" cy="660"/>
          </a:xfrm>
        </p:grpSpPr>
        <p:sp>
          <p:nvSpPr>
            <p:cNvPr id="20" name="Line 24"/>
            <p:cNvSpPr>
              <a:spLocks noChangeShapeType="1"/>
            </p:cNvSpPr>
            <p:nvPr/>
          </p:nvSpPr>
          <p:spPr bwMode="auto">
            <a:xfrm flipH="1">
              <a:off x="3632" y="3216"/>
              <a:ext cx="297" cy="0"/>
            </a:xfrm>
            <a:prstGeom prst="line">
              <a:avLst/>
            </a:prstGeom>
            <a:noFill/>
            <a:ln w="12700">
              <a:solidFill>
                <a:schemeClr val="tx1"/>
              </a:solidFill>
              <a:round/>
              <a:headEnd/>
              <a:tailEnd/>
            </a:ln>
          </p:spPr>
          <p:txBody>
            <a:bodyPr/>
            <a:lstStyle/>
            <a:p>
              <a:endParaRPr lang="tr-TR"/>
            </a:p>
          </p:txBody>
        </p:sp>
        <p:sp>
          <p:nvSpPr>
            <p:cNvPr id="21" name="Line 25"/>
            <p:cNvSpPr>
              <a:spLocks noChangeShapeType="1"/>
            </p:cNvSpPr>
            <p:nvPr/>
          </p:nvSpPr>
          <p:spPr bwMode="auto">
            <a:xfrm>
              <a:off x="3632" y="3222"/>
              <a:ext cx="0" cy="654"/>
            </a:xfrm>
            <a:prstGeom prst="line">
              <a:avLst/>
            </a:prstGeom>
            <a:noFill/>
            <a:ln w="12700">
              <a:solidFill>
                <a:schemeClr val="tx1"/>
              </a:solidFill>
              <a:round/>
              <a:headEnd/>
              <a:tailEnd/>
            </a:ln>
          </p:spPr>
          <p:txBody>
            <a:bodyPr/>
            <a:lstStyle/>
            <a:p>
              <a:endParaRPr lang="tr-TR"/>
            </a:p>
          </p:txBody>
        </p:sp>
        <p:sp>
          <p:nvSpPr>
            <p:cNvPr id="22" name="Line 26"/>
            <p:cNvSpPr>
              <a:spLocks noChangeShapeType="1"/>
            </p:cNvSpPr>
            <p:nvPr/>
          </p:nvSpPr>
          <p:spPr bwMode="auto">
            <a:xfrm>
              <a:off x="3632" y="3876"/>
              <a:ext cx="304" cy="0"/>
            </a:xfrm>
            <a:prstGeom prst="line">
              <a:avLst/>
            </a:prstGeom>
            <a:noFill/>
            <a:ln w="12700">
              <a:solidFill>
                <a:schemeClr val="tx1"/>
              </a:solidFill>
              <a:round/>
              <a:headEnd/>
              <a:tailEnd type="triangle" w="med" len="med"/>
            </a:ln>
          </p:spPr>
          <p:txBody>
            <a:bodyPr/>
            <a:lstStyle/>
            <a:p>
              <a:endParaRPr lang="tr-TR"/>
            </a:p>
          </p:txBody>
        </p:sp>
      </p:grpSp>
      <p:grpSp>
        <p:nvGrpSpPr>
          <p:cNvPr id="23" name="Group 120"/>
          <p:cNvGrpSpPr>
            <a:grpSpLocks/>
          </p:cNvGrpSpPr>
          <p:nvPr/>
        </p:nvGrpSpPr>
        <p:grpSpPr bwMode="auto">
          <a:xfrm>
            <a:off x="5913438" y="6142061"/>
            <a:ext cx="334962" cy="471487"/>
            <a:chOff x="3725" y="3719"/>
            <a:chExt cx="211" cy="297"/>
          </a:xfrm>
        </p:grpSpPr>
        <p:sp>
          <p:nvSpPr>
            <p:cNvPr id="24" name="Line 28"/>
            <p:cNvSpPr>
              <a:spLocks noChangeShapeType="1"/>
            </p:cNvSpPr>
            <p:nvPr/>
          </p:nvSpPr>
          <p:spPr bwMode="auto">
            <a:xfrm flipH="1">
              <a:off x="3725" y="3719"/>
              <a:ext cx="211" cy="0"/>
            </a:xfrm>
            <a:prstGeom prst="line">
              <a:avLst/>
            </a:prstGeom>
            <a:noFill/>
            <a:ln w="12700">
              <a:solidFill>
                <a:schemeClr val="tx1"/>
              </a:solidFill>
              <a:round/>
              <a:headEnd/>
              <a:tailEnd/>
            </a:ln>
          </p:spPr>
          <p:txBody>
            <a:bodyPr/>
            <a:lstStyle/>
            <a:p>
              <a:endParaRPr lang="tr-TR"/>
            </a:p>
          </p:txBody>
        </p:sp>
        <p:sp>
          <p:nvSpPr>
            <p:cNvPr id="25" name="Line 29"/>
            <p:cNvSpPr>
              <a:spLocks noChangeShapeType="1"/>
            </p:cNvSpPr>
            <p:nvPr/>
          </p:nvSpPr>
          <p:spPr bwMode="auto">
            <a:xfrm flipH="1">
              <a:off x="3725" y="3719"/>
              <a:ext cx="0" cy="297"/>
            </a:xfrm>
            <a:prstGeom prst="line">
              <a:avLst/>
            </a:prstGeom>
            <a:noFill/>
            <a:ln w="12700">
              <a:solidFill>
                <a:schemeClr val="tx1"/>
              </a:solidFill>
              <a:round/>
              <a:headEnd/>
              <a:tailEnd type="triangle" w="med" len="med"/>
            </a:ln>
          </p:spPr>
          <p:txBody>
            <a:bodyPr/>
            <a:lstStyle/>
            <a:p>
              <a:endParaRPr lang="tr-TR"/>
            </a:p>
          </p:txBody>
        </p:sp>
      </p:grpSp>
      <p:graphicFrame>
        <p:nvGraphicFramePr>
          <p:cNvPr id="26" name="Group 112"/>
          <p:cNvGraphicFramePr>
            <a:graphicFrameLocks noGrp="1"/>
          </p:cNvGraphicFramePr>
          <p:nvPr/>
        </p:nvGraphicFramePr>
        <p:xfrm>
          <a:off x="6254750" y="4637111"/>
          <a:ext cx="1111250" cy="1081723"/>
        </p:xfrm>
        <a:graphic>
          <a:graphicData uri="http://schemas.openxmlformats.org/drawingml/2006/table">
            <a:tbl>
              <a:tblPr/>
              <a:tblGrid>
                <a:gridCol w="1111250"/>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defRPr/>
                      </a:pPr>
                      <a:r>
                        <a:rPr kumimoji="0" lang="tr-TR" altLang="en-US" sz="1000" b="0" i="0" u="none" strike="noStrike" cap="none" normalizeH="0" baseline="0" dirty="0" smtClean="0">
                          <a:ln>
                            <a:noFill/>
                          </a:ln>
                          <a:solidFill>
                            <a:schemeClr val="tx1"/>
                          </a:solidFill>
                          <a:effectLst/>
                          <a:latin typeface="Arial" charset="0"/>
                        </a:rPr>
                        <a:t>Dönüş değeri=</a:t>
                      </a:r>
                      <a:r>
                        <a:rPr kumimoji="0" lang="en-US" altLang="en-US" sz="1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smtClean="0">
                          <a:ln>
                            <a:noFill/>
                          </a:ln>
                          <a:solidFill>
                            <a:schemeClr val="tx1"/>
                          </a:solidFill>
                          <a:effectLst/>
                          <a:latin typeface="Arial" charset="0"/>
                        </a:rPr>
                        <a:t>n =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 name="Group 111"/>
          <p:cNvGraphicFramePr>
            <a:graphicFrameLocks noGrp="1"/>
          </p:cNvGraphicFramePr>
          <p:nvPr/>
        </p:nvGraphicFramePr>
        <p:xfrm>
          <a:off x="6248400" y="5727723"/>
          <a:ext cx="1111250" cy="1005840"/>
        </p:xfrm>
        <a:graphic>
          <a:graphicData uri="http://schemas.openxmlformats.org/drawingml/2006/table">
            <a:tbl>
              <a:tblPr/>
              <a:tblGrid>
                <a:gridCol w="1111250"/>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rPr>
                        <a:t>v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Geri 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 name="Group 127"/>
          <p:cNvGraphicFramePr>
            <a:graphicFrameLocks noGrp="1"/>
          </p:cNvGraphicFramePr>
          <p:nvPr/>
        </p:nvGraphicFramePr>
        <p:xfrm>
          <a:off x="6253163" y="3546498"/>
          <a:ext cx="1112837" cy="1093153"/>
        </p:xfrm>
        <a:graphic>
          <a:graphicData uri="http://schemas.openxmlformats.org/drawingml/2006/table">
            <a:tbl>
              <a:tblPr/>
              <a:tblGrid>
                <a:gridCol w="1112837"/>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defRPr/>
                      </a:pPr>
                      <a:r>
                        <a:rPr kumimoji="0" lang="tr-TR" altLang="en-US" sz="1000" b="0" i="0" u="none" strike="noStrike" cap="none" normalizeH="0" baseline="0" dirty="0" smtClean="0">
                          <a:ln>
                            <a:noFill/>
                          </a:ln>
                          <a:solidFill>
                            <a:schemeClr val="tx1"/>
                          </a:solidFill>
                          <a:effectLst/>
                          <a:latin typeface="Arial" charset="0"/>
                        </a:rPr>
                        <a:t>Dönüş değeri=</a:t>
                      </a:r>
                      <a:r>
                        <a:rPr kumimoji="0" lang="en-US" altLang="en-US" sz="1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smtClean="0">
                          <a:ln>
                            <a:noFill/>
                          </a:ln>
                          <a:solidFill>
                            <a:schemeClr val="tx1"/>
                          </a:solidFill>
                          <a:effectLst/>
                          <a:latin typeface="Arial" charset="0"/>
                        </a:rPr>
                        <a:t>n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 name="Group 114"/>
          <p:cNvGraphicFramePr>
            <a:graphicFrameLocks noGrp="1"/>
          </p:cNvGraphicFramePr>
          <p:nvPr/>
        </p:nvGraphicFramePr>
        <p:xfrm>
          <a:off x="6253163" y="2444773"/>
          <a:ext cx="1112837" cy="1081723"/>
        </p:xfrm>
        <a:graphic>
          <a:graphicData uri="http://schemas.openxmlformats.org/drawingml/2006/table">
            <a:tbl>
              <a:tblPr/>
              <a:tblGrid>
                <a:gridCol w="1112837"/>
              </a:tblGrid>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000" b="0" i="0" u="none" strike="noStrike" cap="none" normalizeH="0" baseline="0" dirty="0" smtClean="0">
                          <a:ln>
                            <a:noFill/>
                          </a:ln>
                          <a:solidFill>
                            <a:schemeClr val="tx1"/>
                          </a:solidFill>
                          <a:effectLst/>
                          <a:latin typeface="Arial" charset="0"/>
                        </a:rPr>
                        <a:t>Dönüş değeri</a:t>
                      </a:r>
                      <a:r>
                        <a:rPr kumimoji="0" lang="en-US" altLang="en-US" sz="10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en-US" altLang="en-US" sz="1200" b="0" i="0" u="none" strike="noStrike" cap="none" normalizeH="0" baseline="0" smtClean="0">
                          <a:ln>
                            <a:noFill/>
                          </a:ln>
                          <a:solidFill>
                            <a:schemeClr val="tx1"/>
                          </a:solidFill>
                          <a:effectLst/>
                          <a:latin typeface="Arial" charset="0"/>
                        </a:rPr>
                        <a:t>n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err="1" smtClean="0">
                          <a:ln>
                            <a:noFill/>
                          </a:ln>
                          <a:solidFill>
                            <a:schemeClr val="tx1"/>
                          </a:solidFill>
                          <a:effectLst/>
                          <a:latin typeface="Arial" charset="0"/>
                        </a:rPr>
                        <a:t>Di</a:t>
                      </a:r>
                      <a:r>
                        <a:rPr kumimoji="0" lang="en-US" altLang="en-US" sz="1200" b="0" i="0" u="none" strike="noStrike" cap="none" normalizeH="0" baseline="0" dirty="0" err="1" smtClean="0">
                          <a:ln>
                            <a:noFill/>
                          </a:ln>
                          <a:solidFill>
                            <a:schemeClr val="tx1"/>
                          </a:solidFill>
                          <a:effectLst/>
                          <a:latin typeface="Arial" charset="0"/>
                        </a:rPr>
                        <a:t>nami</a:t>
                      </a:r>
                      <a:r>
                        <a:rPr kumimoji="0" lang="tr-TR" altLang="en-US" sz="1200" b="0" i="0" u="none" strike="noStrike" cap="none" normalizeH="0" baseline="0" dirty="0" smtClean="0">
                          <a:ln>
                            <a:noFill/>
                          </a:ln>
                          <a:solidFill>
                            <a:schemeClr val="tx1"/>
                          </a:solidFill>
                          <a:effectLst/>
                          <a:latin typeface="Arial" charset="0"/>
                        </a:rPr>
                        <a:t>k</a:t>
                      </a:r>
                      <a:r>
                        <a:rPr kumimoji="0" lang="en-US" altLang="en-US" sz="1200" b="0" i="0" u="none" strike="noStrike" cap="none" normalizeH="0" baseline="0" dirty="0" smtClean="0">
                          <a:ln>
                            <a:noFill/>
                          </a:ln>
                          <a:solidFill>
                            <a:schemeClr val="tx1"/>
                          </a:solidFill>
                          <a:effectLst/>
                          <a:latin typeface="Arial" charset="0"/>
                        </a:rPr>
                        <a:t>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8763">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90000"/>
                        <a:buFont typeface="Wingdings" pitchFamily="2" charset="2"/>
                        <a:buNone/>
                        <a:tabLst/>
                      </a:pPr>
                      <a:r>
                        <a:rPr kumimoji="0" lang="tr-TR" altLang="en-US" sz="1200" b="0" i="0" u="none" strike="noStrike" cap="none" normalizeH="0" baseline="0" dirty="0" smtClean="0">
                          <a:ln>
                            <a:noFill/>
                          </a:ln>
                          <a:solidFill>
                            <a:schemeClr val="tx1"/>
                          </a:solidFill>
                          <a:effectLst/>
                          <a:latin typeface="Arial" charset="0"/>
                        </a:rPr>
                        <a:t>Dönüş adresi</a:t>
                      </a:r>
                      <a:endParaRPr kumimoji="0" lang="en-US" altLang="en-U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0" name="Group 118"/>
          <p:cNvGrpSpPr>
            <a:grpSpLocks/>
          </p:cNvGrpSpPr>
          <p:nvPr/>
        </p:nvGrpSpPr>
        <p:grpSpPr bwMode="auto">
          <a:xfrm>
            <a:off x="5594350" y="4238648"/>
            <a:ext cx="654050" cy="1362075"/>
            <a:chOff x="3524" y="2520"/>
            <a:chExt cx="412" cy="858"/>
          </a:xfrm>
        </p:grpSpPr>
        <p:sp>
          <p:nvSpPr>
            <p:cNvPr id="31" name="Line 115"/>
            <p:cNvSpPr>
              <a:spLocks noChangeShapeType="1"/>
            </p:cNvSpPr>
            <p:nvPr/>
          </p:nvSpPr>
          <p:spPr bwMode="auto">
            <a:xfrm flipH="1">
              <a:off x="3524" y="2520"/>
              <a:ext cx="412" cy="0"/>
            </a:xfrm>
            <a:prstGeom prst="line">
              <a:avLst/>
            </a:prstGeom>
            <a:noFill/>
            <a:ln w="12700">
              <a:solidFill>
                <a:schemeClr val="tx1"/>
              </a:solidFill>
              <a:round/>
              <a:headEnd/>
              <a:tailEnd/>
            </a:ln>
          </p:spPr>
          <p:txBody>
            <a:bodyPr/>
            <a:lstStyle/>
            <a:p>
              <a:endParaRPr lang="tr-TR"/>
            </a:p>
          </p:txBody>
        </p:sp>
        <p:sp>
          <p:nvSpPr>
            <p:cNvPr id="32" name="Line 116"/>
            <p:cNvSpPr>
              <a:spLocks noChangeShapeType="1"/>
            </p:cNvSpPr>
            <p:nvPr/>
          </p:nvSpPr>
          <p:spPr bwMode="auto">
            <a:xfrm>
              <a:off x="3524" y="2520"/>
              <a:ext cx="0" cy="858"/>
            </a:xfrm>
            <a:prstGeom prst="line">
              <a:avLst/>
            </a:prstGeom>
            <a:noFill/>
            <a:ln w="12700">
              <a:solidFill>
                <a:schemeClr val="tx1"/>
              </a:solidFill>
              <a:round/>
              <a:headEnd/>
              <a:tailEnd/>
            </a:ln>
          </p:spPr>
          <p:txBody>
            <a:bodyPr/>
            <a:lstStyle/>
            <a:p>
              <a:endParaRPr lang="tr-TR"/>
            </a:p>
          </p:txBody>
        </p:sp>
        <p:sp>
          <p:nvSpPr>
            <p:cNvPr id="33" name="Line 117"/>
            <p:cNvSpPr>
              <a:spLocks noChangeShapeType="1"/>
            </p:cNvSpPr>
            <p:nvPr/>
          </p:nvSpPr>
          <p:spPr bwMode="auto">
            <a:xfrm>
              <a:off x="3524" y="3378"/>
              <a:ext cx="405" cy="0"/>
            </a:xfrm>
            <a:prstGeom prst="line">
              <a:avLst/>
            </a:prstGeom>
            <a:noFill/>
            <a:ln w="12700">
              <a:solidFill>
                <a:schemeClr val="tx1"/>
              </a:solidFill>
              <a:round/>
              <a:headEnd/>
              <a:tailEnd type="triangle" w="med" len="med"/>
            </a:ln>
          </p:spPr>
          <p:txBody>
            <a:bodyPr/>
            <a:lstStyle/>
            <a:p>
              <a:endParaRPr lang="tr-TR"/>
            </a:p>
          </p:txBody>
        </p:sp>
      </p:grpSp>
      <p:grpSp>
        <p:nvGrpSpPr>
          <p:cNvPr id="34" name="Group 123"/>
          <p:cNvGrpSpPr>
            <a:grpSpLocks/>
          </p:cNvGrpSpPr>
          <p:nvPr/>
        </p:nvGrpSpPr>
        <p:grpSpPr bwMode="auto">
          <a:xfrm>
            <a:off x="5375275" y="3138511"/>
            <a:ext cx="877888" cy="1362075"/>
            <a:chOff x="3524" y="2520"/>
            <a:chExt cx="412" cy="858"/>
          </a:xfrm>
        </p:grpSpPr>
        <p:sp>
          <p:nvSpPr>
            <p:cNvPr id="35" name="Line 124"/>
            <p:cNvSpPr>
              <a:spLocks noChangeShapeType="1"/>
            </p:cNvSpPr>
            <p:nvPr/>
          </p:nvSpPr>
          <p:spPr bwMode="auto">
            <a:xfrm flipH="1">
              <a:off x="3524" y="2520"/>
              <a:ext cx="412" cy="0"/>
            </a:xfrm>
            <a:prstGeom prst="line">
              <a:avLst/>
            </a:prstGeom>
            <a:noFill/>
            <a:ln w="12700">
              <a:solidFill>
                <a:schemeClr val="tx1"/>
              </a:solidFill>
              <a:round/>
              <a:headEnd/>
              <a:tailEnd/>
            </a:ln>
          </p:spPr>
          <p:txBody>
            <a:bodyPr/>
            <a:lstStyle/>
            <a:p>
              <a:endParaRPr lang="tr-TR"/>
            </a:p>
          </p:txBody>
        </p:sp>
        <p:sp>
          <p:nvSpPr>
            <p:cNvPr id="36" name="Line 125"/>
            <p:cNvSpPr>
              <a:spLocks noChangeShapeType="1"/>
            </p:cNvSpPr>
            <p:nvPr/>
          </p:nvSpPr>
          <p:spPr bwMode="auto">
            <a:xfrm>
              <a:off x="3524" y="2520"/>
              <a:ext cx="0" cy="858"/>
            </a:xfrm>
            <a:prstGeom prst="line">
              <a:avLst/>
            </a:prstGeom>
            <a:noFill/>
            <a:ln w="12700">
              <a:solidFill>
                <a:schemeClr val="tx1"/>
              </a:solidFill>
              <a:round/>
              <a:headEnd/>
              <a:tailEnd/>
            </a:ln>
          </p:spPr>
          <p:txBody>
            <a:bodyPr/>
            <a:lstStyle/>
            <a:p>
              <a:endParaRPr lang="tr-TR"/>
            </a:p>
          </p:txBody>
        </p:sp>
        <p:sp>
          <p:nvSpPr>
            <p:cNvPr id="37" name="Line 126"/>
            <p:cNvSpPr>
              <a:spLocks noChangeShapeType="1"/>
            </p:cNvSpPr>
            <p:nvPr/>
          </p:nvSpPr>
          <p:spPr bwMode="auto">
            <a:xfrm>
              <a:off x="3524" y="3378"/>
              <a:ext cx="405" cy="0"/>
            </a:xfrm>
            <a:prstGeom prst="line">
              <a:avLst/>
            </a:prstGeom>
            <a:noFill/>
            <a:ln w="12700">
              <a:solidFill>
                <a:schemeClr val="tx1"/>
              </a:solidFill>
              <a:round/>
              <a:headEnd/>
              <a:tailEnd type="triangle" w="med" len="med"/>
            </a:ln>
          </p:spPr>
          <p:txBody>
            <a:bodyP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499"/>
                                          </p:stCondLst>
                                        </p:cTn>
                                        <p:tgtEl>
                                          <p:spTgt spid="8"/>
                                        </p:tgtEl>
                                        <p:attrNameLst>
                                          <p:attrName>style.visibility</p:attrName>
                                        </p:attrNameLst>
                                      </p:cBhvr>
                                      <p:to>
                                        <p:strVal val="visible"/>
                                      </p:to>
                                    </p:se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wipe(down)">
                                      <p:cBhvr>
                                        <p:cTn id="88" dur="500"/>
                                        <p:tgtEl>
                                          <p:spTgt spid="27"/>
                                        </p:tgtEl>
                                      </p:cBhvr>
                                    </p:animEffect>
                                  </p:childTnLst>
                                </p:cTn>
                              </p:par>
                            </p:childTnLst>
                          </p:cTn>
                        </p:par>
                        <p:par>
                          <p:cTn id="89" fill="hold">
                            <p:stCondLst>
                              <p:cond delay="1000"/>
                            </p:stCondLst>
                            <p:childTnLst>
                              <p:par>
                                <p:cTn id="90" presetID="1" presetClass="entr" presetSubtype="0" fill="hold" nodeType="afterEffect">
                                  <p:stCondLst>
                                    <p:cond delay="0"/>
                                  </p:stCondLst>
                                  <p:childTnLst>
                                    <p:set>
                                      <p:cBhvr>
                                        <p:cTn id="91" dur="1" fill="hold">
                                          <p:stCondLst>
                                            <p:cond delay="499"/>
                                          </p:stCondLst>
                                        </p:cTn>
                                        <p:tgtEl>
                                          <p:spTgt spid="15"/>
                                        </p:tgtEl>
                                        <p:attrNameLst>
                                          <p:attrName>style.visibility</p:attrName>
                                        </p:attrNameLst>
                                      </p:cBhvr>
                                      <p:to>
                                        <p:strVal val="visible"/>
                                      </p:to>
                                    </p:set>
                                  </p:childTnLst>
                                </p:cTn>
                              </p:par>
                            </p:childTnLst>
                          </p:cTn>
                        </p:par>
                        <p:par>
                          <p:cTn id="92" fill="hold">
                            <p:stCondLst>
                              <p:cond delay="1500"/>
                            </p:stCondLst>
                            <p:childTnLst>
                              <p:par>
                                <p:cTn id="93" presetID="1" presetClass="entr" presetSubtype="0" fill="hold" nodeType="afterEffect">
                                  <p:stCondLst>
                                    <p:cond delay="0"/>
                                  </p:stCondLst>
                                  <p:childTnLst>
                                    <p:set>
                                      <p:cBhvr>
                                        <p:cTn id="94" dur="1" fill="hold">
                                          <p:stCondLst>
                                            <p:cond delay="499"/>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down)">
                                      <p:cBhvr>
                                        <p:cTn id="99" dur="500"/>
                                        <p:tgtEl>
                                          <p:spTgt spid="26"/>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1000"/>
                            </p:stCondLst>
                            <p:childTnLst>
                              <p:par>
                                <p:cTn id="105" presetID="22" presetClass="entr" presetSubtype="1" fill="hold" nodeType="afterEffect">
                                  <p:stCondLst>
                                    <p:cond delay="0"/>
                                  </p:stCondLst>
                                  <p:childTnLst>
                                    <p:set>
                                      <p:cBhvr>
                                        <p:cTn id="106" dur="1" fill="hold">
                                          <p:stCondLst>
                                            <p:cond delay="0"/>
                                          </p:stCondLst>
                                        </p:cTn>
                                        <p:tgtEl>
                                          <p:spTgt spid="19"/>
                                        </p:tgtEl>
                                        <p:attrNameLst>
                                          <p:attrName>style.visibility</p:attrName>
                                        </p:attrNameLst>
                                      </p:cBhvr>
                                      <p:to>
                                        <p:strVal val="visible"/>
                                      </p:to>
                                    </p:set>
                                    <p:animEffect transition="in" filter="wipe(up)">
                                      <p:cBhvr>
                                        <p:cTn id="107" dur="500"/>
                                        <p:tgtEl>
                                          <p:spTgt spid="1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wipe(down)">
                                      <p:cBhvr>
                                        <p:cTn id="112" dur="500"/>
                                        <p:tgtEl>
                                          <p:spTgt spid="28"/>
                                        </p:tgtEl>
                                      </p:cBhvr>
                                    </p:animEffect>
                                  </p:childTnLst>
                                </p:cTn>
                              </p:par>
                            </p:childTnLst>
                          </p:cTn>
                        </p:par>
                        <p:par>
                          <p:cTn id="113" fill="hold">
                            <p:stCondLst>
                              <p:cond delay="500"/>
                            </p:stCondLst>
                            <p:childTnLst>
                              <p:par>
                                <p:cTn id="114" presetID="22" presetClass="entr" presetSubtype="1" fill="hold" nodeType="after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up)">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wipe(down)">
                                      <p:cBhvr>
                                        <p:cTn id="121" dur="500"/>
                                        <p:tgtEl>
                                          <p:spTgt spid="29"/>
                                        </p:tgtEl>
                                      </p:cBhvr>
                                    </p:animEffect>
                                  </p:childTnLst>
                                </p:cTn>
                              </p:par>
                            </p:childTnLst>
                          </p:cTn>
                        </p:par>
                        <p:par>
                          <p:cTn id="122" fill="hold">
                            <p:stCondLst>
                              <p:cond delay="500"/>
                            </p:stCondLst>
                            <p:childTnLst>
                              <p:par>
                                <p:cTn id="123" presetID="22" presetClass="entr" presetSubtype="1" fill="hold"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up)">
                                      <p:cBhvr>
                                        <p:cTn id="125"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468313" y="1046163"/>
            <a:ext cx="3384550" cy="5046662"/>
          </a:xfrm>
          <a:prstGeom prst="rect">
            <a:avLst/>
          </a:prstGeom>
          <a:noFill/>
          <a:ln w="9525">
            <a:noFill/>
            <a:miter lim="800000"/>
            <a:headEnd/>
            <a:tailEnd/>
          </a:ln>
        </p:spPr>
        <p:txBody>
          <a:bodyPr>
            <a:spAutoFit/>
          </a:bodyPr>
          <a:lstStyle/>
          <a:p>
            <a:pPr>
              <a:lnSpc>
                <a:spcPct val="30000"/>
              </a:lnSpc>
              <a:spcBef>
                <a:spcPct val="50000"/>
              </a:spcBef>
            </a:pPr>
            <a:endParaRPr lang="zh-TW" altLang="en-US" sz="1600" b="1">
              <a:latin typeface="Arial" charset="0"/>
            </a:endParaRPr>
          </a:p>
          <a:p>
            <a:pPr>
              <a:lnSpc>
                <a:spcPct val="30000"/>
              </a:lnSpc>
              <a:spcBef>
                <a:spcPct val="50000"/>
              </a:spcBef>
            </a:pPr>
            <a:r>
              <a:rPr lang="en-US" altLang="zh-TW" sz="1600" b="1">
                <a:latin typeface="Arial" charset="0"/>
              </a:rPr>
              <a:t>Program MAIN_1;</a:t>
            </a:r>
          </a:p>
          <a:p>
            <a:pPr>
              <a:lnSpc>
                <a:spcPct val="30000"/>
              </a:lnSpc>
              <a:spcBef>
                <a:spcPct val="50000"/>
              </a:spcBef>
            </a:pPr>
            <a:r>
              <a:rPr lang="en-US" altLang="zh-TW" sz="1600" b="1">
                <a:latin typeface="Arial" charset="0"/>
              </a:rPr>
              <a:t>    var P : real;</a:t>
            </a:r>
          </a:p>
          <a:p>
            <a:pPr>
              <a:lnSpc>
                <a:spcPct val="30000"/>
              </a:lnSpc>
              <a:spcBef>
                <a:spcPct val="50000"/>
              </a:spcBef>
            </a:pPr>
            <a:r>
              <a:rPr lang="en-US" altLang="zh-TW" sz="1600" b="1">
                <a:latin typeface="Arial" charset="0"/>
              </a:rPr>
              <a:t>    </a:t>
            </a:r>
            <a:r>
              <a:rPr lang="en-US" altLang="zh-TW" sz="1600" b="1">
                <a:solidFill>
                  <a:schemeClr val="folHlink"/>
                </a:solidFill>
                <a:latin typeface="Arial" charset="0"/>
              </a:rPr>
              <a:t>procedure A (X : integer);</a:t>
            </a:r>
          </a:p>
          <a:p>
            <a:pPr>
              <a:lnSpc>
                <a:spcPct val="30000"/>
              </a:lnSpc>
              <a:spcBef>
                <a:spcPct val="50000"/>
              </a:spcBef>
            </a:pPr>
            <a:r>
              <a:rPr lang="en-US" altLang="zh-TW" sz="1600" b="1">
                <a:solidFill>
                  <a:schemeClr val="folHlink"/>
                </a:solidFill>
                <a:latin typeface="Arial" charset="0"/>
              </a:rPr>
              <a:t>       var Y : boolean;</a:t>
            </a:r>
          </a:p>
          <a:p>
            <a:pPr>
              <a:lnSpc>
                <a:spcPct val="30000"/>
              </a:lnSpc>
              <a:spcBef>
                <a:spcPct val="50000"/>
              </a:spcBef>
            </a:pPr>
            <a:r>
              <a:rPr lang="en-US" altLang="zh-TW" sz="1600" b="1">
                <a:latin typeface="Arial" charset="0"/>
              </a:rPr>
              <a:t>       </a:t>
            </a:r>
            <a:r>
              <a:rPr lang="en-US" altLang="zh-TW" sz="1600" b="1">
                <a:solidFill>
                  <a:srgbClr val="FFCC66"/>
                </a:solidFill>
                <a:latin typeface="Arial" charset="0"/>
              </a:rPr>
              <a:t>procedure C (Q : boolean);</a:t>
            </a:r>
          </a:p>
          <a:p>
            <a:pPr>
              <a:lnSpc>
                <a:spcPct val="30000"/>
              </a:lnSpc>
              <a:spcBef>
                <a:spcPct val="50000"/>
              </a:spcBef>
            </a:pPr>
            <a:r>
              <a:rPr lang="en-US" altLang="zh-TW" sz="1600" b="1">
                <a:solidFill>
                  <a:srgbClr val="FFCC66"/>
                </a:solidFill>
                <a:latin typeface="Arial" charset="0"/>
              </a:rPr>
              <a:t>          begin  {C}</a:t>
            </a:r>
          </a:p>
          <a:p>
            <a:pPr>
              <a:lnSpc>
                <a:spcPct val="30000"/>
              </a:lnSpc>
              <a:spcBef>
                <a:spcPct val="50000"/>
              </a:spcBef>
            </a:pPr>
            <a:r>
              <a:rPr lang="en-US" altLang="zh-TW" sz="1600" b="1">
                <a:solidFill>
                  <a:srgbClr val="FFCC66"/>
                </a:solidFill>
                <a:latin typeface="Arial" charset="0"/>
              </a:rPr>
              <a:t>          … </a:t>
            </a:r>
            <a:endParaRPr lang="en-US" altLang="zh-TW" sz="1600" b="1">
              <a:solidFill>
                <a:srgbClr val="FFCC66"/>
              </a:solidFill>
              <a:latin typeface="Arial" charset="0"/>
              <a:sym typeface="Wingdings" pitchFamily="2" charset="2"/>
            </a:endParaRPr>
          </a:p>
          <a:p>
            <a:pPr>
              <a:lnSpc>
                <a:spcPct val="30000"/>
              </a:lnSpc>
              <a:spcBef>
                <a:spcPct val="50000"/>
              </a:spcBef>
            </a:pPr>
            <a:r>
              <a:rPr lang="en-US" altLang="zh-TW" sz="1600" b="1">
                <a:solidFill>
                  <a:srgbClr val="FFCC66"/>
                </a:solidFill>
                <a:latin typeface="Arial" charset="0"/>
                <a:sym typeface="Wingdings" pitchFamily="2" charset="2"/>
              </a:rPr>
              <a:t>          end;  {C}</a:t>
            </a:r>
          </a:p>
          <a:p>
            <a:pPr>
              <a:lnSpc>
                <a:spcPct val="30000"/>
              </a:lnSpc>
              <a:spcBef>
                <a:spcPct val="50000"/>
              </a:spcBef>
            </a:pPr>
            <a:r>
              <a:rPr lang="en-US" altLang="zh-TW" sz="1600" b="1">
                <a:latin typeface="Arial" charset="0"/>
                <a:sym typeface="Wingdings" pitchFamily="2" charset="2"/>
              </a:rPr>
              <a:t>       </a:t>
            </a:r>
            <a:r>
              <a:rPr lang="en-US" altLang="zh-TW" sz="1600" b="1">
                <a:solidFill>
                  <a:schemeClr val="folHlink"/>
                </a:solidFill>
                <a:latin typeface="Arial" charset="0"/>
                <a:sym typeface="Wingdings" pitchFamily="2" charset="2"/>
              </a:rPr>
              <a:t>begin</a:t>
            </a:r>
            <a:r>
              <a:rPr lang="en-US" altLang="zh-TW" sz="1600" b="1">
                <a:solidFill>
                  <a:schemeClr val="folHlink"/>
                </a:solidFill>
                <a:latin typeface="Arial" charset="0"/>
              </a:rPr>
              <a:t> {A}</a:t>
            </a:r>
          </a:p>
          <a:p>
            <a:pPr>
              <a:lnSpc>
                <a:spcPct val="30000"/>
              </a:lnSpc>
              <a:spcBef>
                <a:spcPct val="50000"/>
              </a:spcBef>
            </a:pPr>
            <a:r>
              <a:rPr lang="en-US" altLang="zh-TW" sz="1600" b="1">
                <a:solidFill>
                  <a:schemeClr val="folHlink"/>
                </a:solidFill>
                <a:latin typeface="Arial" charset="0"/>
              </a:rPr>
              <a:t>       …</a:t>
            </a:r>
          </a:p>
          <a:p>
            <a:pPr>
              <a:lnSpc>
                <a:spcPct val="30000"/>
              </a:lnSpc>
              <a:spcBef>
                <a:spcPct val="50000"/>
              </a:spcBef>
            </a:pPr>
            <a:r>
              <a:rPr lang="en-US" altLang="zh-TW" sz="1600" b="1">
                <a:solidFill>
                  <a:schemeClr val="folHlink"/>
                </a:solidFill>
                <a:latin typeface="Arial" charset="0"/>
              </a:rPr>
              <a:t>       C(Y);</a:t>
            </a:r>
          </a:p>
          <a:p>
            <a:pPr>
              <a:lnSpc>
                <a:spcPct val="30000"/>
              </a:lnSpc>
              <a:spcBef>
                <a:spcPct val="50000"/>
              </a:spcBef>
            </a:pPr>
            <a:r>
              <a:rPr lang="en-US" altLang="zh-TW" sz="1600" b="1">
                <a:solidFill>
                  <a:schemeClr val="folHlink"/>
                </a:solidFill>
                <a:latin typeface="Arial" charset="0"/>
              </a:rPr>
              <a:t>       …</a:t>
            </a:r>
          </a:p>
          <a:p>
            <a:pPr>
              <a:lnSpc>
                <a:spcPct val="30000"/>
              </a:lnSpc>
              <a:spcBef>
                <a:spcPct val="50000"/>
              </a:spcBef>
            </a:pPr>
            <a:r>
              <a:rPr lang="en-US" altLang="zh-TW" sz="1600" b="1">
                <a:solidFill>
                  <a:schemeClr val="folHlink"/>
                </a:solidFill>
                <a:latin typeface="Arial" charset="0"/>
              </a:rPr>
              <a:t>       end; {A}</a:t>
            </a:r>
          </a:p>
          <a:p>
            <a:pPr>
              <a:lnSpc>
                <a:spcPct val="30000"/>
              </a:lnSpc>
              <a:spcBef>
                <a:spcPct val="50000"/>
              </a:spcBef>
            </a:pPr>
            <a:r>
              <a:rPr lang="en-US" altLang="zh-TW" sz="1600" b="1">
                <a:solidFill>
                  <a:srgbClr val="FF99FF"/>
                </a:solidFill>
                <a:latin typeface="Arial" charset="0"/>
              </a:rPr>
              <a:t>    procedure B (R : real);</a:t>
            </a:r>
          </a:p>
          <a:p>
            <a:pPr>
              <a:lnSpc>
                <a:spcPct val="30000"/>
              </a:lnSpc>
              <a:spcBef>
                <a:spcPct val="50000"/>
              </a:spcBef>
            </a:pPr>
            <a:r>
              <a:rPr lang="en-US" altLang="zh-TW" sz="1600" b="1">
                <a:solidFill>
                  <a:srgbClr val="FF99FF"/>
                </a:solidFill>
                <a:latin typeface="Arial" charset="0"/>
              </a:rPr>
              <a:t>       var S, T :integer;</a:t>
            </a:r>
          </a:p>
          <a:p>
            <a:pPr>
              <a:lnSpc>
                <a:spcPct val="30000"/>
              </a:lnSpc>
              <a:spcBef>
                <a:spcPct val="50000"/>
              </a:spcBef>
            </a:pPr>
            <a:r>
              <a:rPr lang="en-US" altLang="zh-TW" sz="1600" b="1">
                <a:solidFill>
                  <a:srgbClr val="FF99FF"/>
                </a:solidFill>
                <a:latin typeface="Arial" charset="0"/>
              </a:rPr>
              <a:t>       begin {B}</a:t>
            </a:r>
          </a:p>
          <a:p>
            <a:pPr>
              <a:lnSpc>
                <a:spcPct val="30000"/>
              </a:lnSpc>
              <a:spcBef>
                <a:spcPct val="50000"/>
              </a:spcBef>
            </a:pPr>
            <a:r>
              <a:rPr lang="en-US" altLang="zh-TW" sz="1600" b="1">
                <a:solidFill>
                  <a:srgbClr val="FF99FF"/>
                </a:solidFill>
                <a:latin typeface="Arial" charset="0"/>
              </a:rPr>
              <a:t>       …</a:t>
            </a:r>
          </a:p>
          <a:p>
            <a:pPr>
              <a:lnSpc>
                <a:spcPct val="30000"/>
              </a:lnSpc>
              <a:spcBef>
                <a:spcPct val="50000"/>
              </a:spcBef>
            </a:pPr>
            <a:r>
              <a:rPr lang="en-US" altLang="zh-TW" sz="1600" b="1">
                <a:solidFill>
                  <a:srgbClr val="FF99FF"/>
                </a:solidFill>
                <a:latin typeface="Arial" charset="0"/>
              </a:rPr>
              <a:t>       A(S);</a:t>
            </a:r>
          </a:p>
          <a:p>
            <a:pPr>
              <a:lnSpc>
                <a:spcPct val="30000"/>
              </a:lnSpc>
              <a:spcBef>
                <a:spcPct val="50000"/>
              </a:spcBef>
            </a:pPr>
            <a:r>
              <a:rPr lang="en-US" altLang="zh-TW" sz="1600" b="1">
                <a:solidFill>
                  <a:srgbClr val="FF99FF"/>
                </a:solidFill>
                <a:latin typeface="Arial" charset="0"/>
              </a:rPr>
              <a:t>       …</a:t>
            </a:r>
          </a:p>
          <a:p>
            <a:pPr>
              <a:lnSpc>
                <a:spcPct val="30000"/>
              </a:lnSpc>
              <a:spcBef>
                <a:spcPct val="50000"/>
              </a:spcBef>
            </a:pPr>
            <a:r>
              <a:rPr lang="en-US" altLang="zh-TW" sz="1600" b="1">
                <a:solidFill>
                  <a:srgbClr val="FF99FF"/>
                </a:solidFill>
                <a:latin typeface="Arial" charset="0"/>
              </a:rPr>
              <a:t>       end; {B}</a:t>
            </a:r>
          </a:p>
          <a:p>
            <a:pPr>
              <a:lnSpc>
                <a:spcPct val="30000"/>
              </a:lnSpc>
              <a:spcBef>
                <a:spcPct val="50000"/>
              </a:spcBef>
            </a:pPr>
            <a:r>
              <a:rPr lang="en-US" altLang="zh-TW" sz="1600" b="1">
                <a:latin typeface="Arial" charset="0"/>
              </a:rPr>
              <a:t>    begin {MAIN_1}</a:t>
            </a:r>
          </a:p>
          <a:p>
            <a:pPr>
              <a:lnSpc>
                <a:spcPct val="30000"/>
              </a:lnSpc>
              <a:spcBef>
                <a:spcPct val="50000"/>
              </a:spcBef>
            </a:pPr>
            <a:r>
              <a:rPr lang="en-US" altLang="zh-TW" sz="1600" b="1">
                <a:latin typeface="Arial" charset="0"/>
              </a:rPr>
              <a:t>    …</a:t>
            </a:r>
          </a:p>
          <a:p>
            <a:pPr>
              <a:lnSpc>
                <a:spcPct val="30000"/>
              </a:lnSpc>
              <a:spcBef>
                <a:spcPct val="50000"/>
              </a:spcBef>
            </a:pPr>
            <a:r>
              <a:rPr lang="en-US" altLang="zh-TW" sz="1600" b="1">
                <a:latin typeface="Arial" charset="0"/>
              </a:rPr>
              <a:t>    B(P);</a:t>
            </a:r>
          </a:p>
          <a:p>
            <a:pPr>
              <a:lnSpc>
                <a:spcPct val="30000"/>
              </a:lnSpc>
              <a:spcBef>
                <a:spcPct val="50000"/>
              </a:spcBef>
            </a:pPr>
            <a:r>
              <a:rPr lang="en-US" altLang="zh-TW" sz="1600" b="1">
                <a:latin typeface="Arial" charset="0"/>
              </a:rPr>
              <a:t>    …</a:t>
            </a:r>
          </a:p>
          <a:p>
            <a:pPr>
              <a:lnSpc>
                <a:spcPct val="30000"/>
              </a:lnSpc>
              <a:spcBef>
                <a:spcPct val="50000"/>
              </a:spcBef>
            </a:pPr>
            <a:r>
              <a:rPr lang="en-US" altLang="zh-TW" sz="1600" b="1">
                <a:latin typeface="Arial" charset="0"/>
              </a:rPr>
              <a:t>    end.  {MAIN_1}</a:t>
            </a:r>
          </a:p>
        </p:txBody>
      </p:sp>
      <p:sp>
        <p:nvSpPr>
          <p:cNvPr id="44036" name="Rectangle 3"/>
          <p:cNvSpPr>
            <a:spLocks noChangeArrowheads="1"/>
          </p:cNvSpPr>
          <p:nvPr/>
        </p:nvSpPr>
        <p:spPr bwMode="auto">
          <a:xfrm>
            <a:off x="6299200" y="403225"/>
            <a:ext cx="1944688" cy="5905500"/>
          </a:xfrm>
          <a:prstGeom prst="rect">
            <a:avLst/>
          </a:prstGeom>
          <a:solidFill>
            <a:srgbClr val="0000FF"/>
          </a:solidFill>
          <a:ln w="9525">
            <a:solidFill>
              <a:schemeClr val="tx1"/>
            </a:solidFill>
            <a:miter lim="800000"/>
            <a:headEnd/>
            <a:tailEnd/>
          </a:ln>
        </p:spPr>
        <p:txBody>
          <a:bodyPr wrap="none" anchor="ctr"/>
          <a:lstStyle/>
          <a:p>
            <a:endParaRPr lang="tr-TR"/>
          </a:p>
        </p:txBody>
      </p:sp>
      <p:grpSp>
        <p:nvGrpSpPr>
          <p:cNvPr id="2" name="Group 4"/>
          <p:cNvGrpSpPr>
            <a:grpSpLocks/>
          </p:cNvGrpSpPr>
          <p:nvPr/>
        </p:nvGrpSpPr>
        <p:grpSpPr bwMode="auto">
          <a:xfrm>
            <a:off x="6299200" y="4292600"/>
            <a:ext cx="2305050" cy="1727200"/>
            <a:chOff x="3696" y="2886"/>
            <a:chExt cx="1452" cy="1088"/>
          </a:xfrm>
        </p:grpSpPr>
        <p:sp>
          <p:nvSpPr>
            <p:cNvPr id="44057" name="Rectangle 5"/>
            <p:cNvSpPr>
              <a:spLocks noChangeArrowheads="1"/>
            </p:cNvSpPr>
            <p:nvPr/>
          </p:nvSpPr>
          <p:spPr bwMode="auto">
            <a:xfrm>
              <a:off x="3696" y="3793"/>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(MAIN)</a:t>
              </a:r>
              <a:r>
                <a:rPr kumimoji="0" lang="tr-TR" altLang="zh-TW" dirty="0" smtClean="0">
                  <a:solidFill>
                    <a:srgbClr val="000000"/>
                  </a:solidFill>
                  <a:latin typeface="Arial Narrow" pitchFamily="34" charset="0"/>
                </a:rPr>
                <a:t>’e dönüş</a:t>
              </a:r>
              <a:endParaRPr kumimoji="0" lang="en-US" altLang="zh-TW" dirty="0">
                <a:solidFill>
                  <a:srgbClr val="000000"/>
                </a:solidFill>
                <a:latin typeface="Arial Narrow" pitchFamily="34" charset="0"/>
              </a:endParaRPr>
            </a:p>
          </p:txBody>
        </p:sp>
        <p:sp>
          <p:nvSpPr>
            <p:cNvPr id="44058" name="Rectangle 6"/>
            <p:cNvSpPr>
              <a:spLocks noChangeArrowheads="1"/>
            </p:cNvSpPr>
            <p:nvPr/>
          </p:nvSpPr>
          <p:spPr bwMode="auto">
            <a:xfrm>
              <a:off x="3696" y="3612"/>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Stati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59" name="Rectangle 7"/>
            <p:cNvSpPr>
              <a:spLocks noChangeArrowheads="1"/>
            </p:cNvSpPr>
            <p:nvPr/>
          </p:nvSpPr>
          <p:spPr bwMode="auto">
            <a:xfrm>
              <a:off x="3696" y="3430"/>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D</a:t>
              </a:r>
              <a:r>
                <a:rPr kumimoji="0" lang="tr-TR" altLang="zh-TW" dirty="0" smtClean="0">
                  <a:solidFill>
                    <a:srgbClr val="000000"/>
                  </a:solidFill>
                  <a:latin typeface="Arial Narrow" pitchFamily="34" charset="0"/>
                </a:rPr>
                <a:t>i</a:t>
              </a:r>
              <a:r>
                <a:rPr kumimoji="0" lang="en-US" altLang="zh-TW" dirty="0" err="1" smtClean="0">
                  <a:solidFill>
                    <a:srgbClr val="000000"/>
                  </a:solidFill>
                  <a:latin typeface="Arial Narrow" pitchFamily="34" charset="0"/>
                </a:rPr>
                <a:t>nami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60" name="Rectangle 8"/>
            <p:cNvSpPr>
              <a:spLocks noChangeArrowheads="1"/>
            </p:cNvSpPr>
            <p:nvPr/>
          </p:nvSpPr>
          <p:spPr bwMode="auto">
            <a:xfrm>
              <a:off x="3696" y="3249"/>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Parametr</a:t>
              </a:r>
              <a:r>
                <a:rPr kumimoji="0" lang="tr-TR" altLang="zh-TW" dirty="0" smtClean="0">
                  <a:solidFill>
                    <a:srgbClr val="000000"/>
                  </a:solidFill>
                  <a:latin typeface="Arial Narrow" pitchFamily="34" charset="0"/>
                </a:rPr>
                <a:t>e</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R</a:t>
              </a:r>
            </a:p>
          </p:txBody>
        </p:sp>
        <p:sp>
          <p:nvSpPr>
            <p:cNvPr id="44061" name="Rectangle 9"/>
            <p:cNvSpPr>
              <a:spLocks noChangeArrowheads="1"/>
            </p:cNvSpPr>
            <p:nvPr/>
          </p:nvSpPr>
          <p:spPr bwMode="auto">
            <a:xfrm>
              <a:off x="3696" y="3067"/>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 </a:t>
              </a:r>
              <a:r>
                <a:rPr kumimoji="0" lang="en-US" altLang="zh-TW" i="1" dirty="0" smtClean="0">
                  <a:solidFill>
                    <a:srgbClr val="000000"/>
                  </a:solidFill>
                  <a:latin typeface="Arial Narrow" pitchFamily="34" charset="0"/>
                </a:rPr>
                <a:t>S</a:t>
              </a:r>
              <a:endParaRPr kumimoji="0" lang="en-US" altLang="zh-TW" i="1" dirty="0">
                <a:solidFill>
                  <a:srgbClr val="000000"/>
                </a:solidFill>
                <a:latin typeface="Arial Narrow" pitchFamily="34" charset="0"/>
              </a:endParaRPr>
            </a:p>
          </p:txBody>
        </p:sp>
        <p:sp>
          <p:nvSpPr>
            <p:cNvPr id="44062" name="Rectangle 10"/>
            <p:cNvSpPr>
              <a:spLocks noChangeArrowheads="1"/>
            </p:cNvSpPr>
            <p:nvPr/>
          </p:nvSpPr>
          <p:spPr bwMode="auto">
            <a:xfrm>
              <a:off x="3696" y="2886"/>
              <a:ext cx="1225" cy="181"/>
            </a:xfrm>
            <a:prstGeom prst="rect">
              <a:avLst/>
            </a:prstGeom>
            <a:solidFill>
              <a:srgbClr val="FF99FF"/>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T</a:t>
              </a:r>
            </a:p>
          </p:txBody>
        </p:sp>
        <p:sp>
          <p:nvSpPr>
            <p:cNvPr id="44063" name="Line 11"/>
            <p:cNvSpPr>
              <a:spLocks noChangeShapeType="1"/>
            </p:cNvSpPr>
            <p:nvPr/>
          </p:nvSpPr>
          <p:spPr bwMode="auto">
            <a:xfrm>
              <a:off x="4830" y="3521"/>
              <a:ext cx="318" cy="0"/>
            </a:xfrm>
            <a:prstGeom prst="line">
              <a:avLst/>
            </a:prstGeom>
            <a:noFill/>
            <a:ln w="25400">
              <a:solidFill>
                <a:srgbClr val="FF99FF"/>
              </a:solidFill>
              <a:miter lim="800000"/>
              <a:headEnd/>
              <a:tailEnd/>
            </a:ln>
          </p:spPr>
          <p:txBody>
            <a:bodyPr wrap="none"/>
            <a:lstStyle/>
            <a:p>
              <a:endParaRPr lang="tr-TR"/>
            </a:p>
          </p:txBody>
        </p:sp>
        <p:sp>
          <p:nvSpPr>
            <p:cNvPr id="44064" name="Line 12"/>
            <p:cNvSpPr>
              <a:spLocks noChangeShapeType="1"/>
            </p:cNvSpPr>
            <p:nvPr/>
          </p:nvSpPr>
          <p:spPr bwMode="auto">
            <a:xfrm>
              <a:off x="5148" y="3521"/>
              <a:ext cx="0" cy="453"/>
            </a:xfrm>
            <a:prstGeom prst="line">
              <a:avLst/>
            </a:prstGeom>
            <a:noFill/>
            <a:ln w="25400">
              <a:solidFill>
                <a:srgbClr val="FF99FF"/>
              </a:solidFill>
              <a:miter lim="800000"/>
              <a:headEnd/>
              <a:tailEnd/>
            </a:ln>
          </p:spPr>
          <p:txBody>
            <a:bodyPr wrap="none"/>
            <a:lstStyle/>
            <a:p>
              <a:endParaRPr lang="tr-TR"/>
            </a:p>
          </p:txBody>
        </p:sp>
        <p:sp>
          <p:nvSpPr>
            <p:cNvPr id="44065" name="Line 13"/>
            <p:cNvSpPr>
              <a:spLocks noChangeShapeType="1"/>
            </p:cNvSpPr>
            <p:nvPr/>
          </p:nvSpPr>
          <p:spPr bwMode="auto">
            <a:xfrm flipH="1">
              <a:off x="4921" y="3974"/>
              <a:ext cx="227" cy="0"/>
            </a:xfrm>
            <a:prstGeom prst="line">
              <a:avLst/>
            </a:prstGeom>
            <a:noFill/>
            <a:ln w="25400">
              <a:solidFill>
                <a:srgbClr val="FF99FF"/>
              </a:solidFill>
              <a:miter lim="800000"/>
              <a:headEnd/>
              <a:tailEnd type="triangle" w="med" len="med"/>
            </a:ln>
          </p:spPr>
          <p:txBody>
            <a:bodyPr wrap="none"/>
            <a:lstStyle/>
            <a:p>
              <a:endParaRPr lang="tr-TR"/>
            </a:p>
          </p:txBody>
        </p:sp>
      </p:grpSp>
      <p:sp>
        <p:nvSpPr>
          <p:cNvPr id="57358" name="Rectangle 14"/>
          <p:cNvSpPr>
            <a:spLocks noChangeArrowheads="1"/>
          </p:cNvSpPr>
          <p:nvPr/>
        </p:nvSpPr>
        <p:spPr bwMode="auto">
          <a:xfrm>
            <a:off x="6299200" y="6003925"/>
            <a:ext cx="1944688" cy="287338"/>
          </a:xfrm>
          <a:prstGeom prst="rect">
            <a:avLst/>
          </a:prstGeom>
          <a:solidFill>
            <a:srgbClr val="FFFFFF"/>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P</a:t>
            </a:r>
          </a:p>
        </p:txBody>
      </p:sp>
      <p:grpSp>
        <p:nvGrpSpPr>
          <p:cNvPr id="3" name="Group 15"/>
          <p:cNvGrpSpPr>
            <a:grpSpLocks/>
          </p:cNvGrpSpPr>
          <p:nvPr/>
        </p:nvGrpSpPr>
        <p:grpSpPr bwMode="auto">
          <a:xfrm>
            <a:off x="6299200" y="2852738"/>
            <a:ext cx="2305050" cy="1438275"/>
            <a:chOff x="3696" y="1979"/>
            <a:chExt cx="1452" cy="906"/>
          </a:xfrm>
        </p:grpSpPr>
        <p:sp>
          <p:nvSpPr>
            <p:cNvPr id="44049" name="Rectangle 16"/>
            <p:cNvSpPr>
              <a:spLocks noChangeArrowheads="1"/>
            </p:cNvSpPr>
            <p:nvPr/>
          </p:nvSpPr>
          <p:spPr bwMode="auto">
            <a:xfrm>
              <a:off x="3696" y="2704"/>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(B)</a:t>
              </a:r>
              <a:r>
                <a:rPr kumimoji="0" lang="tr-TR" altLang="zh-TW" dirty="0" smtClean="0">
                  <a:solidFill>
                    <a:srgbClr val="000000"/>
                  </a:solidFill>
                  <a:latin typeface="Arial Narrow" pitchFamily="34" charset="0"/>
                </a:rPr>
                <a:t>’ye dönüş</a:t>
              </a:r>
              <a:endParaRPr kumimoji="0" lang="en-US" altLang="zh-TW" dirty="0">
                <a:solidFill>
                  <a:srgbClr val="000000"/>
                </a:solidFill>
                <a:latin typeface="Arial Narrow" pitchFamily="34" charset="0"/>
              </a:endParaRPr>
            </a:p>
          </p:txBody>
        </p:sp>
        <p:sp>
          <p:nvSpPr>
            <p:cNvPr id="44050" name="Rectangle 17"/>
            <p:cNvSpPr>
              <a:spLocks noChangeArrowheads="1"/>
            </p:cNvSpPr>
            <p:nvPr/>
          </p:nvSpPr>
          <p:spPr bwMode="auto">
            <a:xfrm>
              <a:off x="3696" y="2523"/>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Stati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51" name="Rectangle 18"/>
            <p:cNvSpPr>
              <a:spLocks noChangeArrowheads="1"/>
            </p:cNvSpPr>
            <p:nvPr/>
          </p:nvSpPr>
          <p:spPr bwMode="auto">
            <a:xfrm>
              <a:off x="3696" y="2341"/>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D</a:t>
              </a:r>
              <a:r>
                <a:rPr kumimoji="0" lang="tr-TR" altLang="zh-TW" dirty="0" smtClean="0">
                  <a:solidFill>
                    <a:srgbClr val="000000"/>
                  </a:solidFill>
                  <a:latin typeface="Arial Narrow" pitchFamily="34" charset="0"/>
                </a:rPr>
                <a:t>i</a:t>
              </a:r>
              <a:r>
                <a:rPr kumimoji="0" lang="en-US" altLang="zh-TW" dirty="0" err="1" smtClean="0">
                  <a:solidFill>
                    <a:srgbClr val="000000"/>
                  </a:solidFill>
                  <a:latin typeface="Arial Narrow" pitchFamily="34" charset="0"/>
                </a:rPr>
                <a:t>nami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52" name="Rectangle 19"/>
            <p:cNvSpPr>
              <a:spLocks noChangeArrowheads="1"/>
            </p:cNvSpPr>
            <p:nvPr/>
          </p:nvSpPr>
          <p:spPr bwMode="auto">
            <a:xfrm>
              <a:off x="3696" y="2160"/>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Parametr</a:t>
              </a:r>
              <a:r>
                <a:rPr kumimoji="0" lang="tr-TR" altLang="zh-TW" dirty="0" smtClean="0">
                  <a:solidFill>
                    <a:srgbClr val="000000"/>
                  </a:solidFill>
                  <a:latin typeface="Arial Narrow" pitchFamily="34" charset="0"/>
                </a:rPr>
                <a:t>e</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X</a:t>
              </a:r>
            </a:p>
          </p:txBody>
        </p:sp>
        <p:sp>
          <p:nvSpPr>
            <p:cNvPr id="44053" name="Rectangle 20"/>
            <p:cNvSpPr>
              <a:spLocks noChangeArrowheads="1"/>
            </p:cNvSpPr>
            <p:nvPr/>
          </p:nvSpPr>
          <p:spPr bwMode="auto">
            <a:xfrm>
              <a:off x="3696" y="1979"/>
              <a:ext cx="1225" cy="181"/>
            </a:xfrm>
            <a:prstGeom prst="rect">
              <a:avLst/>
            </a:prstGeom>
            <a:solidFill>
              <a:schemeClr val="folHlink"/>
            </a:solidFill>
            <a:ln w="9525">
              <a:solidFill>
                <a:srgbClr val="000000"/>
              </a:solidFill>
              <a:miter lim="800000"/>
              <a:headEnd/>
              <a:tailEnd/>
            </a:ln>
          </p:spPr>
          <p:txBody>
            <a:bodyPr wrap="none" anchor="ctr"/>
            <a:lstStyle/>
            <a:p>
              <a:pPr algn="ctr"/>
              <a:r>
                <a:rPr kumimoji="0" lang="tr-TR" altLang="zh-TW" dirty="0" smtClean="0">
                  <a:solidFill>
                    <a:srgbClr val="000000"/>
                  </a:solidFill>
                  <a:latin typeface="Arial Narrow" pitchFamily="34" charset="0"/>
                </a:rPr>
                <a:t>Yerel</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Y</a:t>
              </a:r>
            </a:p>
          </p:txBody>
        </p:sp>
        <p:sp>
          <p:nvSpPr>
            <p:cNvPr id="44054" name="Line 21"/>
            <p:cNvSpPr>
              <a:spLocks noChangeShapeType="1"/>
            </p:cNvSpPr>
            <p:nvPr/>
          </p:nvSpPr>
          <p:spPr bwMode="auto">
            <a:xfrm>
              <a:off x="4830" y="2432"/>
              <a:ext cx="318" cy="0"/>
            </a:xfrm>
            <a:prstGeom prst="line">
              <a:avLst/>
            </a:prstGeom>
            <a:noFill/>
            <a:ln w="25400">
              <a:solidFill>
                <a:schemeClr val="folHlink"/>
              </a:solidFill>
              <a:miter lim="800000"/>
              <a:headEnd/>
              <a:tailEnd/>
            </a:ln>
          </p:spPr>
          <p:txBody>
            <a:bodyPr wrap="none"/>
            <a:lstStyle/>
            <a:p>
              <a:endParaRPr lang="tr-TR"/>
            </a:p>
          </p:txBody>
        </p:sp>
        <p:sp>
          <p:nvSpPr>
            <p:cNvPr id="44055" name="Line 22"/>
            <p:cNvSpPr>
              <a:spLocks noChangeShapeType="1"/>
            </p:cNvSpPr>
            <p:nvPr/>
          </p:nvSpPr>
          <p:spPr bwMode="auto">
            <a:xfrm>
              <a:off x="5148" y="2432"/>
              <a:ext cx="0" cy="453"/>
            </a:xfrm>
            <a:prstGeom prst="line">
              <a:avLst/>
            </a:prstGeom>
            <a:noFill/>
            <a:ln w="25400">
              <a:solidFill>
                <a:schemeClr val="folHlink"/>
              </a:solidFill>
              <a:miter lim="800000"/>
              <a:headEnd/>
              <a:tailEnd/>
            </a:ln>
          </p:spPr>
          <p:txBody>
            <a:bodyPr wrap="none"/>
            <a:lstStyle/>
            <a:p>
              <a:endParaRPr lang="tr-TR"/>
            </a:p>
          </p:txBody>
        </p:sp>
        <p:sp>
          <p:nvSpPr>
            <p:cNvPr id="44056" name="Line 23"/>
            <p:cNvSpPr>
              <a:spLocks noChangeShapeType="1"/>
            </p:cNvSpPr>
            <p:nvPr/>
          </p:nvSpPr>
          <p:spPr bwMode="auto">
            <a:xfrm flipH="1">
              <a:off x="4921" y="2885"/>
              <a:ext cx="227" cy="0"/>
            </a:xfrm>
            <a:prstGeom prst="line">
              <a:avLst/>
            </a:prstGeom>
            <a:noFill/>
            <a:ln w="25400">
              <a:solidFill>
                <a:schemeClr val="folHlink"/>
              </a:solidFill>
              <a:miter lim="800000"/>
              <a:headEnd/>
              <a:tailEnd type="triangle" w="med" len="med"/>
            </a:ln>
          </p:spPr>
          <p:txBody>
            <a:bodyPr wrap="none"/>
            <a:lstStyle/>
            <a:p>
              <a:endParaRPr lang="tr-TR"/>
            </a:p>
          </p:txBody>
        </p:sp>
      </p:grpSp>
      <p:grpSp>
        <p:nvGrpSpPr>
          <p:cNvPr id="4" name="Group 24"/>
          <p:cNvGrpSpPr>
            <a:grpSpLocks/>
          </p:cNvGrpSpPr>
          <p:nvPr/>
        </p:nvGrpSpPr>
        <p:grpSpPr bwMode="auto">
          <a:xfrm>
            <a:off x="6299200" y="1698625"/>
            <a:ext cx="2305050" cy="1150938"/>
            <a:chOff x="3696" y="1252"/>
            <a:chExt cx="1452" cy="725"/>
          </a:xfrm>
        </p:grpSpPr>
        <p:sp>
          <p:nvSpPr>
            <p:cNvPr id="44042" name="Rectangle 25"/>
            <p:cNvSpPr>
              <a:spLocks noChangeArrowheads="1"/>
            </p:cNvSpPr>
            <p:nvPr/>
          </p:nvSpPr>
          <p:spPr bwMode="auto">
            <a:xfrm>
              <a:off x="3696" y="1796"/>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A</a:t>
              </a:r>
              <a:r>
                <a:rPr kumimoji="0" lang="en-US" altLang="zh-TW" dirty="0" smtClean="0">
                  <a:solidFill>
                    <a:srgbClr val="000000"/>
                  </a:solidFill>
                  <a:latin typeface="Arial Narrow" pitchFamily="34" charset="0"/>
                </a:rPr>
                <a:t>)</a:t>
              </a:r>
              <a:r>
                <a:rPr kumimoji="0" lang="tr-TR" altLang="zh-TW" dirty="0" smtClean="0">
                  <a:solidFill>
                    <a:srgbClr val="000000"/>
                  </a:solidFill>
                  <a:latin typeface="Arial Narrow" pitchFamily="34" charset="0"/>
                </a:rPr>
                <a:t>’ya dönüş</a:t>
              </a:r>
              <a:endParaRPr kumimoji="0" lang="en-US" altLang="zh-TW" dirty="0">
                <a:solidFill>
                  <a:srgbClr val="000000"/>
                </a:solidFill>
                <a:latin typeface="Arial Narrow" pitchFamily="34" charset="0"/>
              </a:endParaRPr>
            </a:p>
          </p:txBody>
        </p:sp>
        <p:sp>
          <p:nvSpPr>
            <p:cNvPr id="44043" name="Rectangle 26"/>
            <p:cNvSpPr>
              <a:spLocks noChangeArrowheads="1"/>
            </p:cNvSpPr>
            <p:nvPr/>
          </p:nvSpPr>
          <p:spPr bwMode="auto">
            <a:xfrm>
              <a:off x="3696" y="1615"/>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Stati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44" name="Rectangle 27"/>
            <p:cNvSpPr>
              <a:spLocks noChangeArrowheads="1"/>
            </p:cNvSpPr>
            <p:nvPr/>
          </p:nvSpPr>
          <p:spPr bwMode="auto">
            <a:xfrm>
              <a:off x="3696" y="1433"/>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smtClean="0">
                  <a:solidFill>
                    <a:srgbClr val="000000"/>
                  </a:solidFill>
                  <a:latin typeface="Arial Narrow" pitchFamily="34" charset="0"/>
                </a:rPr>
                <a:t>D</a:t>
              </a:r>
              <a:r>
                <a:rPr kumimoji="0" lang="tr-TR" altLang="zh-TW" dirty="0" smtClean="0">
                  <a:solidFill>
                    <a:srgbClr val="000000"/>
                  </a:solidFill>
                  <a:latin typeface="Arial Narrow" pitchFamily="34" charset="0"/>
                </a:rPr>
                <a:t>i</a:t>
              </a:r>
              <a:r>
                <a:rPr kumimoji="0" lang="en-US" altLang="zh-TW" dirty="0" err="1" smtClean="0">
                  <a:solidFill>
                    <a:srgbClr val="000000"/>
                  </a:solidFill>
                  <a:latin typeface="Arial Narrow" pitchFamily="34" charset="0"/>
                </a:rPr>
                <a:t>nami</a:t>
              </a:r>
              <a:r>
                <a:rPr kumimoji="0" lang="tr-TR" altLang="zh-TW" dirty="0" smtClean="0">
                  <a:solidFill>
                    <a:srgbClr val="000000"/>
                  </a:solidFill>
                  <a:latin typeface="Arial Narrow" pitchFamily="34" charset="0"/>
                </a:rPr>
                <a:t>k</a:t>
              </a:r>
              <a:r>
                <a:rPr kumimoji="0" lang="en-US" altLang="zh-TW" dirty="0" smtClean="0">
                  <a:solidFill>
                    <a:srgbClr val="000000"/>
                  </a:solidFill>
                  <a:latin typeface="Arial Narrow" pitchFamily="34" charset="0"/>
                </a:rPr>
                <a:t> </a:t>
              </a:r>
              <a:r>
                <a:rPr kumimoji="0" lang="en-US" altLang="zh-TW" dirty="0">
                  <a:solidFill>
                    <a:srgbClr val="000000"/>
                  </a:solidFill>
                  <a:latin typeface="Arial Narrow" pitchFamily="34" charset="0"/>
                </a:rPr>
                <a:t>link</a:t>
              </a:r>
            </a:p>
          </p:txBody>
        </p:sp>
        <p:sp>
          <p:nvSpPr>
            <p:cNvPr id="44045" name="Rectangle 28"/>
            <p:cNvSpPr>
              <a:spLocks noChangeArrowheads="1"/>
            </p:cNvSpPr>
            <p:nvPr/>
          </p:nvSpPr>
          <p:spPr bwMode="auto">
            <a:xfrm>
              <a:off x="3696" y="1252"/>
              <a:ext cx="1225" cy="181"/>
            </a:xfrm>
            <a:prstGeom prst="rect">
              <a:avLst/>
            </a:prstGeom>
            <a:solidFill>
              <a:srgbClr val="FFCC99"/>
            </a:solidFill>
            <a:ln w="9525">
              <a:solidFill>
                <a:srgbClr val="000000"/>
              </a:solidFill>
              <a:miter lim="800000"/>
              <a:headEnd/>
              <a:tailEnd/>
            </a:ln>
          </p:spPr>
          <p:txBody>
            <a:bodyPr wrap="none" anchor="ctr"/>
            <a:lstStyle/>
            <a:p>
              <a:pPr algn="ctr"/>
              <a:r>
                <a:rPr kumimoji="0" lang="en-US" altLang="zh-TW" dirty="0" err="1" smtClean="0">
                  <a:solidFill>
                    <a:srgbClr val="000000"/>
                  </a:solidFill>
                  <a:latin typeface="Arial Narrow" pitchFamily="34" charset="0"/>
                </a:rPr>
                <a:t>Parametr</a:t>
              </a:r>
              <a:r>
                <a:rPr kumimoji="0" lang="tr-TR" altLang="zh-TW" dirty="0" smtClean="0">
                  <a:solidFill>
                    <a:srgbClr val="000000"/>
                  </a:solidFill>
                  <a:latin typeface="Arial Narrow" pitchFamily="34" charset="0"/>
                </a:rPr>
                <a:t>e</a:t>
              </a:r>
              <a:r>
                <a:rPr kumimoji="0" lang="en-US" altLang="zh-TW" dirty="0" smtClean="0">
                  <a:solidFill>
                    <a:srgbClr val="000000"/>
                  </a:solidFill>
                  <a:latin typeface="Arial Narrow" pitchFamily="34" charset="0"/>
                </a:rPr>
                <a:t> </a:t>
              </a:r>
              <a:r>
                <a:rPr kumimoji="0" lang="en-US" altLang="zh-TW" i="1" dirty="0">
                  <a:solidFill>
                    <a:srgbClr val="000000"/>
                  </a:solidFill>
                  <a:latin typeface="Arial Narrow" pitchFamily="34" charset="0"/>
                </a:rPr>
                <a:t>Q</a:t>
              </a:r>
            </a:p>
          </p:txBody>
        </p:sp>
        <p:sp>
          <p:nvSpPr>
            <p:cNvPr id="44046" name="Line 29"/>
            <p:cNvSpPr>
              <a:spLocks noChangeShapeType="1"/>
            </p:cNvSpPr>
            <p:nvPr/>
          </p:nvSpPr>
          <p:spPr bwMode="auto">
            <a:xfrm>
              <a:off x="4830" y="1524"/>
              <a:ext cx="318" cy="0"/>
            </a:xfrm>
            <a:prstGeom prst="line">
              <a:avLst/>
            </a:prstGeom>
            <a:noFill/>
            <a:ln w="25400">
              <a:solidFill>
                <a:srgbClr val="FFCC99"/>
              </a:solidFill>
              <a:miter lim="800000"/>
              <a:headEnd/>
              <a:tailEnd/>
            </a:ln>
          </p:spPr>
          <p:txBody>
            <a:bodyPr wrap="none"/>
            <a:lstStyle/>
            <a:p>
              <a:endParaRPr lang="tr-TR"/>
            </a:p>
          </p:txBody>
        </p:sp>
        <p:sp>
          <p:nvSpPr>
            <p:cNvPr id="44047" name="Line 30"/>
            <p:cNvSpPr>
              <a:spLocks noChangeShapeType="1"/>
            </p:cNvSpPr>
            <p:nvPr/>
          </p:nvSpPr>
          <p:spPr bwMode="auto">
            <a:xfrm>
              <a:off x="5148" y="1524"/>
              <a:ext cx="0" cy="453"/>
            </a:xfrm>
            <a:prstGeom prst="line">
              <a:avLst/>
            </a:prstGeom>
            <a:noFill/>
            <a:ln w="25400">
              <a:solidFill>
                <a:srgbClr val="FFCC99"/>
              </a:solidFill>
              <a:miter lim="800000"/>
              <a:headEnd/>
              <a:tailEnd/>
            </a:ln>
          </p:spPr>
          <p:txBody>
            <a:bodyPr wrap="none"/>
            <a:lstStyle/>
            <a:p>
              <a:endParaRPr lang="tr-TR"/>
            </a:p>
          </p:txBody>
        </p:sp>
        <p:sp>
          <p:nvSpPr>
            <p:cNvPr id="44048" name="Line 31"/>
            <p:cNvSpPr>
              <a:spLocks noChangeShapeType="1"/>
            </p:cNvSpPr>
            <p:nvPr/>
          </p:nvSpPr>
          <p:spPr bwMode="auto">
            <a:xfrm flipH="1">
              <a:off x="4921" y="1977"/>
              <a:ext cx="227" cy="0"/>
            </a:xfrm>
            <a:prstGeom prst="line">
              <a:avLst/>
            </a:prstGeom>
            <a:noFill/>
            <a:ln w="25400">
              <a:solidFill>
                <a:srgbClr val="FFCC99"/>
              </a:solidFill>
              <a:miter lim="800000"/>
              <a:headEnd/>
              <a:tailEnd type="triangle" w="med" len="med"/>
            </a:ln>
          </p:spPr>
          <p:txBody>
            <a:bodyPr wrap="none"/>
            <a:lstStyle/>
            <a:p>
              <a:endParaRPr lang="tr-TR"/>
            </a:p>
          </p:txBody>
        </p:sp>
      </p:grpSp>
      <p:sp>
        <p:nvSpPr>
          <p:cNvPr id="44041" name="Text Box 32"/>
          <p:cNvSpPr txBox="1">
            <a:spLocks noChangeArrowheads="1"/>
          </p:cNvSpPr>
          <p:nvPr/>
        </p:nvSpPr>
        <p:spPr bwMode="auto">
          <a:xfrm>
            <a:off x="250825" y="188913"/>
            <a:ext cx="4399859" cy="646331"/>
          </a:xfrm>
          <a:prstGeom prst="rect">
            <a:avLst/>
          </a:prstGeom>
          <a:noFill/>
          <a:ln w="9525">
            <a:noFill/>
            <a:miter lim="800000"/>
            <a:headEnd/>
            <a:tailEnd/>
          </a:ln>
        </p:spPr>
        <p:txBody>
          <a:bodyPr wrap="none">
            <a:spAutoFit/>
          </a:bodyPr>
          <a:lstStyle/>
          <a:p>
            <a:r>
              <a:rPr lang="tr-TR" altLang="zh-TW" sz="3600" dirty="0" smtClean="0">
                <a:solidFill>
                  <a:srgbClr val="002060"/>
                </a:solidFill>
                <a:latin typeface="Arial" charset="0"/>
              </a:rPr>
              <a:t>Yerel başvuru örneği</a:t>
            </a:r>
            <a:endParaRPr lang="en-US" altLang="zh-TW" sz="3600" dirty="0">
              <a:solidFill>
                <a:srgbClr val="002060"/>
              </a:solidFill>
              <a:latin typeface="Arial" charset="0"/>
            </a:endParaRPr>
          </a:p>
        </p:txBody>
      </p:sp>
      <p:sp>
        <p:nvSpPr>
          <p:cNvPr id="33" name="3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7358"/>
                                        </p:tgtEl>
                                        <p:attrNameLst>
                                          <p:attrName>style.visibility</p:attrName>
                                        </p:attrNameLst>
                                      </p:cBhvr>
                                      <p:to>
                                        <p:strVal val="visible"/>
                                      </p:to>
                                    </p:set>
                                    <p:anim calcmode="lin" valueType="num">
                                      <p:cBhvr>
                                        <p:cTn id="7" dur="500" fill="hold"/>
                                        <p:tgtEl>
                                          <p:spTgt spid="57358"/>
                                        </p:tgtEl>
                                        <p:attrNameLst>
                                          <p:attrName>ppt_w</p:attrName>
                                        </p:attrNameLst>
                                      </p:cBhvr>
                                      <p:tavLst>
                                        <p:tav tm="0">
                                          <p:val>
                                            <p:fltVal val="0"/>
                                          </p:val>
                                        </p:tav>
                                        <p:tav tm="100000">
                                          <p:val>
                                            <p:strVal val="#ppt_w"/>
                                          </p:val>
                                        </p:tav>
                                      </p:tavLst>
                                    </p:anim>
                                    <p:anim calcmode="lin" valueType="num">
                                      <p:cBhvr>
                                        <p:cTn id="8" dur="500" fill="hold"/>
                                        <p:tgtEl>
                                          <p:spTgt spid="5735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2571736" y="1500174"/>
            <a:ext cx="4229100" cy="5219700"/>
          </a:xfrm>
          <a:prstGeom prst="rect">
            <a:avLst/>
          </a:prstGeom>
          <a:noFill/>
          <a:ln w="9525">
            <a:noFill/>
            <a:miter lim="800000"/>
            <a:headEnd/>
            <a:tailEnd/>
          </a:ln>
          <a:effectLst/>
        </p:spPr>
      </p:pic>
      <p:sp>
        <p:nvSpPr>
          <p:cNvPr id="3" name="2 Slayt Numarası Yer Tutucusu"/>
          <p:cNvSpPr>
            <a:spLocks noGrp="1"/>
          </p:cNvSpPr>
          <p:nvPr>
            <p:ph type="sldNum" sz="quarter" idx="12"/>
          </p:nvPr>
        </p:nvSpPr>
        <p:spPr/>
        <p:txBody>
          <a:bodyPr/>
          <a:lstStyle/>
          <a:p>
            <a:fld id="{14917F13-F816-43A4-AC89-84EBDAF33797}" type="slidenum">
              <a:rPr lang="tr-TR" smtClean="0"/>
              <a:pPr/>
              <a:t>3</a:t>
            </a:fld>
            <a:endParaRPr lang="tr-T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023938" y="1846263"/>
            <a:ext cx="3858749" cy="3693319"/>
          </a:xfrm>
          <a:prstGeom prst="rect">
            <a:avLst/>
          </a:prstGeom>
          <a:noFill/>
          <a:ln w="9525">
            <a:noFill/>
            <a:miter lim="800000"/>
            <a:headEnd/>
            <a:tailEnd/>
          </a:ln>
        </p:spPr>
        <p:txBody>
          <a:bodyPr wrap="none">
            <a:spAutoFit/>
          </a:bodyPr>
          <a:lstStyle/>
          <a:p>
            <a:r>
              <a:rPr kumimoji="0" lang="en-US" altLang="zh-TW" sz="2400" b="1" dirty="0" err="1">
                <a:solidFill>
                  <a:srgbClr val="FFC000"/>
                </a:solidFill>
                <a:latin typeface="Arial Narrow" pitchFamily="34" charset="0"/>
              </a:rPr>
              <a:t>int</a:t>
            </a:r>
            <a:r>
              <a:rPr kumimoji="0" lang="en-US" altLang="zh-TW" sz="2400" b="1" dirty="0">
                <a:solidFill>
                  <a:srgbClr val="FFC000"/>
                </a:solidFill>
                <a:latin typeface="Arial Narrow" pitchFamily="34" charset="0"/>
              </a:rPr>
              <a:t> factorial (</a:t>
            </a:r>
            <a:r>
              <a:rPr kumimoji="0" lang="en-US" altLang="zh-TW" sz="2400" b="1" dirty="0" err="1">
                <a:solidFill>
                  <a:srgbClr val="FFC000"/>
                </a:solidFill>
                <a:latin typeface="Arial Narrow" pitchFamily="34" charset="0"/>
              </a:rPr>
              <a:t>int</a:t>
            </a:r>
            <a:r>
              <a:rPr kumimoji="0" lang="en-US" altLang="zh-TW" sz="2400" b="1" dirty="0">
                <a:solidFill>
                  <a:srgbClr val="FFC000"/>
                </a:solidFill>
                <a:latin typeface="Arial Narrow" pitchFamily="34" charset="0"/>
              </a:rPr>
              <a:t> n){</a:t>
            </a:r>
          </a:p>
          <a:p>
            <a:r>
              <a:rPr kumimoji="0" lang="en-US" altLang="zh-TW" sz="2400" b="1" dirty="0">
                <a:solidFill>
                  <a:srgbClr val="FFC000"/>
                </a:solidFill>
                <a:latin typeface="Arial Narrow" pitchFamily="34" charset="0"/>
              </a:rPr>
              <a:t>  If (n &lt;=1)</a:t>
            </a:r>
          </a:p>
          <a:p>
            <a:r>
              <a:rPr kumimoji="0" lang="en-US" altLang="zh-TW" sz="2400" b="1" dirty="0">
                <a:solidFill>
                  <a:srgbClr val="FFC000"/>
                </a:solidFill>
                <a:latin typeface="Arial Narrow" pitchFamily="34" charset="0"/>
              </a:rPr>
              <a:t>    return 1;</a:t>
            </a:r>
          </a:p>
          <a:p>
            <a:r>
              <a:rPr kumimoji="0" lang="en-US" altLang="zh-TW" sz="2400" b="1" dirty="0">
                <a:solidFill>
                  <a:srgbClr val="FFC000"/>
                </a:solidFill>
                <a:latin typeface="Arial Narrow" pitchFamily="34" charset="0"/>
              </a:rPr>
              <a:t>  else return (n* factorial (n-1));</a:t>
            </a:r>
          </a:p>
          <a:p>
            <a:r>
              <a:rPr kumimoji="0" lang="en-US" altLang="zh-TW" sz="2400" b="1" dirty="0">
                <a:solidFill>
                  <a:srgbClr val="FFC000"/>
                </a:solidFill>
                <a:latin typeface="Arial Narrow" pitchFamily="34" charset="0"/>
              </a:rPr>
              <a:t>}</a:t>
            </a:r>
          </a:p>
          <a:p>
            <a:r>
              <a:rPr kumimoji="0" lang="en-US" altLang="zh-TW" sz="2400" b="1" dirty="0">
                <a:solidFill>
                  <a:srgbClr val="FFC000"/>
                </a:solidFill>
                <a:latin typeface="Arial Narrow" pitchFamily="34" charset="0"/>
              </a:rPr>
              <a:t>void main(){</a:t>
            </a:r>
          </a:p>
          <a:p>
            <a:r>
              <a:rPr kumimoji="0" lang="en-US" altLang="zh-TW" sz="2400" b="1" dirty="0">
                <a:solidFill>
                  <a:srgbClr val="FFC000"/>
                </a:solidFill>
                <a:latin typeface="Arial Narrow" pitchFamily="34" charset="0"/>
              </a:rPr>
              <a:t>  </a:t>
            </a:r>
            <a:r>
              <a:rPr kumimoji="0" lang="en-US" altLang="zh-TW" sz="2400" b="1" dirty="0" err="1">
                <a:solidFill>
                  <a:srgbClr val="FFC000"/>
                </a:solidFill>
                <a:latin typeface="Arial Narrow" pitchFamily="34" charset="0"/>
              </a:rPr>
              <a:t>int</a:t>
            </a:r>
            <a:r>
              <a:rPr kumimoji="0" lang="en-US" altLang="zh-TW" sz="2400" b="1" dirty="0">
                <a:solidFill>
                  <a:srgbClr val="FFC000"/>
                </a:solidFill>
                <a:latin typeface="Arial Narrow" pitchFamily="34" charset="0"/>
              </a:rPr>
              <a:t> value;</a:t>
            </a:r>
          </a:p>
          <a:p>
            <a:r>
              <a:rPr kumimoji="0" lang="en-US" altLang="zh-TW" sz="2400" b="1" dirty="0">
                <a:solidFill>
                  <a:srgbClr val="FFC000"/>
                </a:solidFill>
                <a:latin typeface="Arial Narrow" pitchFamily="34" charset="0"/>
              </a:rPr>
              <a:t>  value = factorial (3);</a:t>
            </a:r>
          </a:p>
          <a:p>
            <a:r>
              <a:rPr kumimoji="0" lang="en-US" altLang="zh-TW" sz="2400" b="1" dirty="0">
                <a:solidFill>
                  <a:srgbClr val="FFC000"/>
                </a:solidFill>
                <a:latin typeface="Arial Narrow" pitchFamily="34" charset="0"/>
              </a:rPr>
              <a:t>}</a:t>
            </a:r>
          </a:p>
          <a:p>
            <a:endParaRPr kumimoji="0" lang="zh-TW" altLang="en-US" dirty="0">
              <a:solidFill>
                <a:srgbClr val="FFFF00"/>
              </a:solidFill>
              <a:latin typeface="Arial Narrow" pitchFamily="34" charset="0"/>
            </a:endParaRPr>
          </a:p>
        </p:txBody>
      </p:sp>
      <p:sp>
        <p:nvSpPr>
          <p:cNvPr id="45060" name="Rectangle 3"/>
          <p:cNvSpPr>
            <a:spLocks noChangeArrowheads="1"/>
          </p:cNvSpPr>
          <p:nvPr/>
        </p:nvSpPr>
        <p:spPr bwMode="auto">
          <a:xfrm>
            <a:off x="6011863" y="403225"/>
            <a:ext cx="1944687" cy="5905500"/>
          </a:xfrm>
          <a:prstGeom prst="rect">
            <a:avLst/>
          </a:prstGeom>
          <a:solidFill>
            <a:srgbClr val="0000FF"/>
          </a:solidFill>
          <a:ln w="9525">
            <a:solidFill>
              <a:schemeClr val="tx1"/>
            </a:solidFill>
            <a:miter lim="800000"/>
            <a:headEnd/>
            <a:tailEnd/>
          </a:ln>
        </p:spPr>
        <p:txBody>
          <a:bodyPr wrap="none" anchor="ctr"/>
          <a:lstStyle/>
          <a:p>
            <a:endParaRPr lang="tr-TR"/>
          </a:p>
        </p:txBody>
      </p:sp>
      <p:sp>
        <p:nvSpPr>
          <p:cNvPr id="58372" name="Rectangle 4"/>
          <p:cNvSpPr>
            <a:spLocks noChangeArrowheads="1"/>
          </p:cNvSpPr>
          <p:nvPr/>
        </p:nvSpPr>
        <p:spPr bwMode="auto">
          <a:xfrm>
            <a:off x="6011863" y="5948363"/>
            <a:ext cx="1584325" cy="360362"/>
          </a:xfrm>
          <a:prstGeom prst="rect">
            <a:avLst/>
          </a:prstGeom>
          <a:solidFill>
            <a:srgbClr val="CCFFFF"/>
          </a:solidFill>
          <a:ln w="9525">
            <a:solidFill>
              <a:schemeClr val="tx1"/>
            </a:solidFill>
            <a:miter lim="800000"/>
            <a:headEnd/>
            <a:tailEnd/>
          </a:ln>
        </p:spPr>
        <p:txBody>
          <a:bodyPr wrap="none" anchor="ctr"/>
          <a:lstStyle/>
          <a:p>
            <a:pPr algn="ctr"/>
            <a:r>
              <a:rPr kumimoji="0" lang="tr-TR" altLang="zh-TW" sz="1700" dirty="0" smtClean="0">
                <a:solidFill>
                  <a:srgbClr val="000000"/>
                </a:solidFill>
                <a:latin typeface="Arial" charset="0"/>
              </a:rPr>
              <a:t>Yerel</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value</a:t>
            </a:r>
          </a:p>
        </p:txBody>
      </p:sp>
      <p:sp>
        <p:nvSpPr>
          <p:cNvPr id="58373" name="Rectangle 5"/>
          <p:cNvSpPr>
            <a:spLocks noChangeArrowheads="1"/>
          </p:cNvSpPr>
          <p:nvPr/>
        </p:nvSpPr>
        <p:spPr bwMode="auto">
          <a:xfrm>
            <a:off x="7596188" y="5948363"/>
            <a:ext cx="360362" cy="360362"/>
          </a:xfrm>
          <a:prstGeom prst="rect">
            <a:avLst/>
          </a:prstGeom>
          <a:solidFill>
            <a:srgbClr val="CCFF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374" name="Rectangle 6"/>
          <p:cNvSpPr>
            <a:spLocks noChangeArrowheads="1"/>
          </p:cNvSpPr>
          <p:nvPr/>
        </p:nvSpPr>
        <p:spPr bwMode="auto">
          <a:xfrm>
            <a:off x="6011863" y="5588000"/>
            <a:ext cx="1944687" cy="360363"/>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800" dirty="0" smtClean="0">
                <a:solidFill>
                  <a:srgbClr val="000000"/>
                </a:solidFill>
                <a:latin typeface="Arial" charset="0"/>
              </a:rPr>
              <a:t>(main</a:t>
            </a:r>
            <a:r>
              <a:rPr kumimoji="0" lang="tr-TR" altLang="zh-TW" sz="1800" dirty="0" smtClean="0">
                <a:solidFill>
                  <a:srgbClr val="000000"/>
                </a:solidFill>
                <a:latin typeface="Arial" charset="0"/>
              </a:rPr>
              <a:t>)</a:t>
            </a:r>
            <a:r>
              <a:rPr lang="tr-TR" altLang="zh-TW" dirty="0" smtClean="0">
                <a:solidFill>
                  <a:srgbClr val="000000"/>
                </a:solidFill>
                <a:latin typeface="Arial" charset="0"/>
              </a:rPr>
              <a:t>’e dönüş</a:t>
            </a:r>
            <a:endParaRPr kumimoji="0" lang="en-US" altLang="zh-TW" sz="1800" dirty="0">
              <a:solidFill>
                <a:srgbClr val="000000"/>
              </a:solidFill>
              <a:latin typeface="Arial" charset="0"/>
            </a:endParaRPr>
          </a:p>
        </p:txBody>
      </p:sp>
      <p:sp>
        <p:nvSpPr>
          <p:cNvPr id="58375" name="Rectangle 7"/>
          <p:cNvSpPr>
            <a:spLocks noChangeArrowheads="1"/>
          </p:cNvSpPr>
          <p:nvPr/>
        </p:nvSpPr>
        <p:spPr bwMode="auto">
          <a:xfrm>
            <a:off x="6011863" y="5227638"/>
            <a:ext cx="1584325" cy="360362"/>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Stati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76" name="Rectangle 8"/>
          <p:cNvSpPr>
            <a:spLocks noChangeArrowheads="1"/>
          </p:cNvSpPr>
          <p:nvPr/>
        </p:nvSpPr>
        <p:spPr bwMode="auto">
          <a:xfrm>
            <a:off x="7596188" y="5227638"/>
            <a:ext cx="360362" cy="360362"/>
          </a:xfrm>
          <a:prstGeom prst="rect">
            <a:avLst/>
          </a:prstGeom>
          <a:solidFill>
            <a:srgbClr val="FFCC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77" name="Rectangle 9"/>
          <p:cNvSpPr>
            <a:spLocks noChangeArrowheads="1"/>
          </p:cNvSpPr>
          <p:nvPr/>
        </p:nvSpPr>
        <p:spPr bwMode="auto">
          <a:xfrm>
            <a:off x="6011863" y="4868863"/>
            <a:ext cx="1584325" cy="360362"/>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700" dirty="0" smtClean="0">
                <a:solidFill>
                  <a:srgbClr val="000000"/>
                </a:solidFill>
                <a:latin typeface="Arial" charset="0"/>
              </a:rPr>
              <a:t>D</a:t>
            </a:r>
            <a:r>
              <a:rPr kumimoji="0" lang="tr-TR" altLang="zh-TW" sz="1700" dirty="0" smtClean="0">
                <a:solidFill>
                  <a:srgbClr val="000000"/>
                </a:solidFill>
                <a:latin typeface="Arial" charset="0"/>
              </a:rPr>
              <a:t>i</a:t>
            </a:r>
            <a:r>
              <a:rPr kumimoji="0" lang="en-US" altLang="zh-TW" sz="1700" dirty="0" err="1" smtClean="0">
                <a:solidFill>
                  <a:srgbClr val="000000"/>
                </a:solidFill>
                <a:latin typeface="Arial" charset="0"/>
              </a:rPr>
              <a:t>nami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78" name="Rectangle 10"/>
          <p:cNvSpPr>
            <a:spLocks noChangeArrowheads="1"/>
          </p:cNvSpPr>
          <p:nvPr/>
        </p:nvSpPr>
        <p:spPr bwMode="auto">
          <a:xfrm>
            <a:off x="7596188" y="4868863"/>
            <a:ext cx="360362" cy="360362"/>
          </a:xfrm>
          <a:prstGeom prst="rect">
            <a:avLst/>
          </a:prstGeom>
          <a:solidFill>
            <a:srgbClr val="FFCC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79" name="Rectangle 11"/>
          <p:cNvSpPr>
            <a:spLocks noChangeArrowheads="1"/>
          </p:cNvSpPr>
          <p:nvPr/>
        </p:nvSpPr>
        <p:spPr bwMode="auto">
          <a:xfrm>
            <a:off x="6011863" y="4508500"/>
            <a:ext cx="1584325" cy="360363"/>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Parametr</a:t>
            </a:r>
            <a:r>
              <a:rPr kumimoji="0" lang="tr-TR" altLang="zh-TW" sz="1700" dirty="0" smtClean="0">
                <a:solidFill>
                  <a:srgbClr val="000000"/>
                </a:solidFill>
                <a:latin typeface="Arial" charset="0"/>
              </a:rPr>
              <a:t>e</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n</a:t>
            </a:r>
          </a:p>
        </p:txBody>
      </p:sp>
      <p:sp>
        <p:nvSpPr>
          <p:cNvPr id="58380" name="Rectangle 12"/>
          <p:cNvSpPr>
            <a:spLocks noChangeArrowheads="1"/>
          </p:cNvSpPr>
          <p:nvPr/>
        </p:nvSpPr>
        <p:spPr bwMode="auto">
          <a:xfrm>
            <a:off x="7596188" y="4508500"/>
            <a:ext cx="360362" cy="360363"/>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3</a:t>
            </a:r>
          </a:p>
        </p:txBody>
      </p:sp>
      <p:sp>
        <p:nvSpPr>
          <p:cNvPr id="58381" name="Rectangle 13"/>
          <p:cNvSpPr>
            <a:spLocks noChangeArrowheads="1"/>
          </p:cNvSpPr>
          <p:nvPr/>
        </p:nvSpPr>
        <p:spPr bwMode="auto">
          <a:xfrm>
            <a:off x="6011863" y="4148138"/>
            <a:ext cx="1584325" cy="360362"/>
          </a:xfrm>
          <a:prstGeom prst="rect">
            <a:avLst/>
          </a:prstGeom>
          <a:solidFill>
            <a:srgbClr val="FFCC00"/>
          </a:solidFill>
          <a:ln w="9525">
            <a:solidFill>
              <a:schemeClr val="tx1"/>
            </a:solidFill>
            <a:miter lim="800000"/>
            <a:headEnd/>
            <a:tailEnd/>
          </a:ln>
        </p:spPr>
        <p:txBody>
          <a:bodyPr wrap="none" anchor="ctr"/>
          <a:lstStyle/>
          <a:p>
            <a:pPr algn="ctr"/>
            <a:r>
              <a:rPr kumimoji="0" lang="tr-TR" altLang="zh-TW" sz="1700" dirty="0" smtClean="0">
                <a:solidFill>
                  <a:srgbClr val="000000"/>
                </a:solidFill>
                <a:latin typeface="Arial" charset="0"/>
              </a:rPr>
              <a:t>Fonksiyon değeri</a:t>
            </a:r>
            <a:endParaRPr kumimoji="0" lang="en-US" altLang="zh-TW" sz="1700" dirty="0">
              <a:solidFill>
                <a:srgbClr val="000000"/>
              </a:solidFill>
              <a:latin typeface="Arial" charset="0"/>
            </a:endParaRPr>
          </a:p>
        </p:txBody>
      </p:sp>
      <p:sp>
        <p:nvSpPr>
          <p:cNvPr id="58382" name="Rectangle 14"/>
          <p:cNvSpPr>
            <a:spLocks noChangeArrowheads="1"/>
          </p:cNvSpPr>
          <p:nvPr/>
        </p:nvSpPr>
        <p:spPr bwMode="auto">
          <a:xfrm>
            <a:off x="7596188" y="4148138"/>
            <a:ext cx="360362" cy="360362"/>
          </a:xfrm>
          <a:prstGeom prst="rect">
            <a:avLst/>
          </a:prstGeom>
          <a:solidFill>
            <a:srgbClr val="FFCC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383" name="Line 15"/>
          <p:cNvSpPr>
            <a:spLocks noChangeShapeType="1"/>
          </p:cNvSpPr>
          <p:nvPr/>
        </p:nvSpPr>
        <p:spPr bwMode="auto">
          <a:xfrm>
            <a:off x="7812088" y="5011738"/>
            <a:ext cx="504825" cy="0"/>
          </a:xfrm>
          <a:prstGeom prst="line">
            <a:avLst/>
          </a:prstGeom>
          <a:noFill/>
          <a:ln w="25400">
            <a:solidFill>
              <a:srgbClr val="FFCC00"/>
            </a:solidFill>
            <a:miter lim="800000"/>
            <a:headEnd/>
            <a:tailEnd/>
          </a:ln>
        </p:spPr>
        <p:txBody>
          <a:bodyPr wrap="none"/>
          <a:lstStyle/>
          <a:p>
            <a:endParaRPr lang="tr-TR"/>
          </a:p>
        </p:txBody>
      </p:sp>
      <p:sp>
        <p:nvSpPr>
          <p:cNvPr id="58384" name="Line 16"/>
          <p:cNvSpPr>
            <a:spLocks noChangeShapeType="1"/>
          </p:cNvSpPr>
          <p:nvPr/>
        </p:nvSpPr>
        <p:spPr bwMode="auto">
          <a:xfrm>
            <a:off x="8316913" y="5011738"/>
            <a:ext cx="0" cy="938212"/>
          </a:xfrm>
          <a:prstGeom prst="line">
            <a:avLst/>
          </a:prstGeom>
          <a:noFill/>
          <a:ln w="25400">
            <a:solidFill>
              <a:srgbClr val="FFCC00"/>
            </a:solidFill>
            <a:miter lim="800000"/>
            <a:headEnd/>
            <a:tailEnd/>
          </a:ln>
        </p:spPr>
        <p:txBody>
          <a:bodyPr wrap="none"/>
          <a:lstStyle/>
          <a:p>
            <a:endParaRPr lang="tr-TR"/>
          </a:p>
        </p:txBody>
      </p:sp>
      <p:sp>
        <p:nvSpPr>
          <p:cNvPr id="58385" name="Line 17"/>
          <p:cNvSpPr>
            <a:spLocks noChangeShapeType="1"/>
          </p:cNvSpPr>
          <p:nvPr/>
        </p:nvSpPr>
        <p:spPr bwMode="auto">
          <a:xfrm flipH="1">
            <a:off x="7956550" y="5949950"/>
            <a:ext cx="360363" cy="0"/>
          </a:xfrm>
          <a:prstGeom prst="line">
            <a:avLst/>
          </a:prstGeom>
          <a:noFill/>
          <a:ln w="25400">
            <a:solidFill>
              <a:srgbClr val="FFCC00"/>
            </a:solidFill>
            <a:miter lim="800000"/>
            <a:headEnd/>
            <a:tailEnd type="triangle" w="med" len="med"/>
          </a:ln>
        </p:spPr>
        <p:txBody>
          <a:bodyPr wrap="none"/>
          <a:lstStyle/>
          <a:p>
            <a:endParaRPr lang="tr-TR"/>
          </a:p>
        </p:txBody>
      </p:sp>
      <p:sp>
        <p:nvSpPr>
          <p:cNvPr id="58386" name="Rectangle 18"/>
          <p:cNvSpPr>
            <a:spLocks noChangeArrowheads="1"/>
          </p:cNvSpPr>
          <p:nvPr/>
        </p:nvSpPr>
        <p:spPr bwMode="auto">
          <a:xfrm>
            <a:off x="6011863" y="3787775"/>
            <a:ext cx="1944687" cy="360363"/>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dirty="0" smtClean="0">
                <a:solidFill>
                  <a:srgbClr val="000000"/>
                </a:solidFill>
                <a:latin typeface="Arial" charset="0"/>
              </a:rPr>
              <a:t>(factorial)</a:t>
            </a:r>
            <a:r>
              <a:rPr lang="tr-TR" altLang="zh-TW" dirty="0" smtClean="0">
                <a:solidFill>
                  <a:srgbClr val="000000"/>
                </a:solidFill>
                <a:latin typeface="Arial" charset="0"/>
              </a:rPr>
              <a:t>’e dönüş</a:t>
            </a:r>
            <a:endParaRPr kumimoji="0" lang="en-US" altLang="zh-TW" sz="1800" dirty="0">
              <a:solidFill>
                <a:srgbClr val="000000"/>
              </a:solidFill>
              <a:latin typeface="Arial" charset="0"/>
            </a:endParaRPr>
          </a:p>
        </p:txBody>
      </p:sp>
      <p:sp>
        <p:nvSpPr>
          <p:cNvPr id="58387" name="Rectangle 19"/>
          <p:cNvSpPr>
            <a:spLocks noChangeArrowheads="1"/>
          </p:cNvSpPr>
          <p:nvPr/>
        </p:nvSpPr>
        <p:spPr bwMode="auto">
          <a:xfrm>
            <a:off x="6011863" y="3427413"/>
            <a:ext cx="1584325"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Stati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88" name="Rectangle 20"/>
          <p:cNvSpPr>
            <a:spLocks noChangeArrowheads="1"/>
          </p:cNvSpPr>
          <p:nvPr/>
        </p:nvSpPr>
        <p:spPr bwMode="auto">
          <a:xfrm>
            <a:off x="7596188" y="3427413"/>
            <a:ext cx="360362" cy="360362"/>
          </a:xfrm>
          <a:prstGeom prst="rect">
            <a:avLst/>
          </a:prstGeom>
          <a:solidFill>
            <a:srgbClr val="00FF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89" name="Rectangle 21"/>
          <p:cNvSpPr>
            <a:spLocks noChangeArrowheads="1"/>
          </p:cNvSpPr>
          <p:nvPr/>
        </p:nvSpPr>
        <p:spPr bwMode="auto">
          <a:xfrm>
            <a:off x="6011863" y="3068638"/>
            <a:ext cx="1584325"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700" dirty="0" smtClean="0">
                <a:solidFill>
                  <a:srgbClr val="000000"/>
                </a:solidFill>
                <a:latin typeface="Arial" charset="0"/>
              </a:rPr>
              <a:t>D</a:t>
            </a:r>
            <a:r>
              <a:rPr kumimoji="0" lang="tr-TR" altLang="zh-TW" sz="1700" dirty="0" smtClean="0">
                <a:solidFill>
                  <a:srgbClr val="000000"/>
                </a:solidFill>
                <a:latin typeface="Arial" charset="0"/>
              </a:rPr>
              <a:t>i</a:t>
            </a:r>
            <a:r>
              <a:rPr kumimoji="0" lang="en-US" altLang="zh-TW" sz="1700" dirty="0" err="1" smtClean="0">
                <a:solidFill>
                  <a:srgbClr val="000000"/>
                </a:solidFill>
                <a:latin typeface="Arial" charset="0"/>
              </a:rPr>
              <a:t>nami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390" name="Rectangle 22"/>
          <p:cNvSpPr>
            <a:spLocks noChangeArrowheads="1"/>
          </p:cNvSpPr>
          <p:nvPr/>
        </p:nvSpPr>
        <p:spPr bwMode="auto">
          <a:xfrm>
            <a:off x="7596188" y="3068638"/>
            <a:ext cx="360362" cy="360362"/>
          </a:xfrm>
          <a:prstGeom prst="rect">
            <a:avLst/>
          </a:prstGeom>
          <a:solidFill>
            <a:srgbClr val="00FF00"/>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391" name="Rectangle 23"/>
          <p:cNvSpPr>
            <a:spLocks noChangeArrowheads="1"/>
          </p:cNvSpPr>
          <p:nvPr/>
        </p:nvSpPr>
        <p:spPr bwMode="auto">
          <a:xfrm>
            <a:off x="6011863" y="2708275"/>
            <a:ext cx="1584325" cy="360363"/>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Parametr</a:t>
            </a:r>
            <a:r>
              <a:rPr kumimoji="0" lang="tr-TR" altLang="zh-TW" sz="1700" dirty="0" smtClean="0">
                <a:solidFill>
                  <a:srgbClr val="000000"/>
                </a:solidFill>
                <a:latin typeface="Arial" charset="0"/>
              </a:rPr>
              <a:t>e</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n</a:t>
            </a:r>
          </a:p>
        </p:txBody>
      </p:sp>
      <p:sp>
        <p:nvSpPr>
          <p:cNvPr id="58392" name="Rectangle 24"/>
          <p:cNvSpPr>
            <a:spLocks noChangeArrowheads="1"/>
          </p:cNvSpPr>
          <p:nvPr/>
        </p:nvSpPr>
        <p:spPr bwMode="auto">
          <a:xfrm>
            <a:off x="7596188" y="2708275"/>
            <a:ext cx="360362" cy="360363"/>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2</a:t>
            </a:r>
          </a:p>
        </p:txBody>
      </p:sp>
      <p:sp>
        <p:nvSpPr>
          <p:cNvPr id="58393" name="Rectangle 25"/>
          <p:cNvSpPr>
            <a:spLocks noChangeArrowheads="1"/>
          </p:cNvSpPr>
          <p:nvPr/>
        </p:nvSpPr>
        <p:spPr bwMode="auto">
          <a:xfrm>
            <a:off x="6011863" y="2347913"/>
            <a:ext cx="1584325" cy="360362"/>
          </a:xfrm>
          <a:prstGeom prst="rect">
            <a:avLst/>
          </a:prstGeom>
          <a:solidFill>
            <a:srgbClr val="00FF00"/>
          </a:solidFill>
          <a:ln w="9525">
            <a:solidFill>
              <a:schemeClr val="tx1"/>
            </a:solidFill>
            <a:miter lim="800000"/>
            <a:headEnd/>
            <a:tailEnd/>
          </a:ln>
        </p:spPr>
        <p:txBody>
          <a:bodyPr wrap="none" anchor="ctr"/>
          <a:lstStyle/>
          <a:p>
            <a:pPr algn="ctr"/>
            <a:r>
              <a:rPr lang="tr-TR" altLang="zh-TW" sz="1700" dirty="0" smtClean="0">
                <a:solidFill>
                  <a:srgbClr val="000000"/>
                </a:solidFill>
                <a:latin typeface="Arial" charset="0"/>
              </a:rPr>
              <a:t>Fonksiyon değeri</a:t>
            </a:r>
            <a:endParaRPr lang="en-US" altLang="zh-TW" sz="1700" dirty="0" smtClean="0">
              <a:solidFill>
                <a:srgbClr val="000000"/>
              </a:solidFill>
              <a:latin typeface="Arial" charset="0"/>
            </a:endParaRPr>
          </a:p>
        </p:txBody>
      </p:sp>
      <p:sp>
        <p:nvSpPr>
          <p:cNvPr id="58394" name="Rectangle 26"/>
          <p:cNvSpPr>
            <a:spLocks noChangeArrowheads="1"/>
          </p:cNvSpPr>
          <p:nvPr/>
        </p:nvSpPr>
        <p:spPr bwMode="auto">
          <a:xfrm>
            <a:off x="7596188" y="2347913"/>
            <a:ext cx="360362"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395" name="Line 27"/>
          <p:cNvSpPr>
            <a:spLocks noChangeShapeType="1"/>
          </p:cNvSpPr>
          <p:nvPr/>
        </p:nvSpPr>
        <p:spPr bwMode="auto">
          <a:xfrm>
            <a:off x="7812088" y="3211513"/>
            <a:ext cx="504825" cy="0"/>
          </a:xfrm>
          <a:prstGeom prst="line">
            <a:avLst/>
          </a:prstGeom>
          <a:noFill/>
          <a:ln w="25400">
            <a:solidFill>
              <a:srgbClr val="00FF00"/>
            </a:solidFill>
            <a:miter lim="800000"/>
            <a:headEnd/>
            <a:tailEnd/>
          </a:ln>
        </p:spPr>
        <p:txBody>
          <a:bodyPr wrap="none"/>
          <a:lstStyle/>
          <a:p>
            <a:endParaRPr lang="tr-TR"/>
          </a:p>
        </p:txBody>
      </p:sp>
      <p:sp>
        <p:nvSpPr>
          <p:cNvPr id="58396" name="Line 28"/>
          <p:cNvSpPr>
            <a:spLocks noChangeShapeType="1"/>
          </p:cNvSpPr>
          <p:nvPr/>
        </p:nvSpPr>
        <p:spPr bwMode="auto">
          <a:xfrm>
            <a:off x="8316913" y="3211513"/>
            <a:ext cx="0" cy="938212"/>
          </a:xfrm>
          <a:prstGeom prst="line">
            <a:avLst/>
          </a:prstGeom>
          <a:noFill/>
          <a:ln w="25400">
            <a:solidFill>
              <a:srgbClr val="00FF00"/>
            </a:solidFill>
            <a:miter lim="800000"/>
            <a:headEnd/>
            <a:tailEnd/>
          </a:ln>
        </p:spPr>
        <p:txBody>
          <a:bodyPr wrap="none"/>
          <a:lstStyle/>
          <a:p>
            <a:endParaRPr lang="tr-TR"/>
          </a:p>
        </p:txBody>
      </p:sp>
      <p:sp>
        <p:nvSpPr>
          <p:cNvPr id="58397" name="Line 29"/>
          <p:cNvSpPr>
            <a:spLocks noChangeShapeType="1"/>
          </p:cNvSpPr>
          <p:nvPr/>
        </p:nvSpPr>
        <p:spPr bwMode="auto">
          <a:xfrm flipH="1">
            <a:off x="7956550" y="4149725"/>
            <a:ext cx="360363" cy="0"/>
          </a:xfrm>
          <a:prstGeom prst="line">
            <a:avLst/>
          </a:prstGeom>
          <a:noFill/>
          <a:ln w="25400">
            <a:solidFill>
              <a:srgbClr val="00FF00"/>
            </a:solidFill>
            <a:miter lim="800000"/>
            <a:headEnd/>
            <a:tailEnd type="triangle" w="med" len="med"/>
          </a:ln>
        </p:spPr>
        <p:txBody>
          <a:bodyPr wrap="none"/>
          <a:lstStyle/>
          <a:p>
            <a:endParaRPr lang="tr-TR"/>
          </a:p>
        </p:txBody>
      </p:sp>
      <p:sp>
        <p:nvSpPr>
          <p:cNvPr id="58398" name="Rectangle 30"/>
          <p:cNvSpPr>
            <a:spLocks noChangeArrowheads="1"/>
          </p:cNvSpPr>
          <p:nvPr/>
        </p:nvSpPr>
        <p:spPr bwMode="auto">
          <a:xfrm>
            <a:off x="6011863" y="1987550"/>
            <a:ext cx="1944687" cy="360363"/>
          </a:xfrm>
          <a:prstGeom prst="rect">
            <a:avLst/>
          </a:prstGeom>
          <a:solidFill>
            <a:srgbClr val="FF99FF"/>
          </a:solidFill>
          <a:ln w="9525">
            <a:solidFill>
              <a:schemeClr val="tx1"/>
            </a:solidFill>
            <a:miter lim="800000"/>
            <a:headEnd/>
            <a:tailEnd/>
          </a:ln>
        </p:spPr>
        <p:txBody>
          <a:bodyPr wrap="none" anchor="ctr"/>
          <a:lstStyle/>
          <a:p>
            <a:pPr algn="ctr"/>
            <a:r>
              <a:rPr kumimoji="0" lang="tr-TR" altLang="zh-TW" sz="1800" dirty="0" smtClean="0">
                <a:solidFill>
                  <a:srgbClr val="000000"/>
                </a:solidFill>
                <a:latin typeface="Arial" charset="0"/>
              </a:rPr>
              <a:t>(</a:t>
            </a:r>
            <a:r>
              <a:rPr kumimoji="0" lang="en-US" altLang="zh-TW" sz="1800" dirty="0" smtClean="0">
                <a:solidFill>
                  <a:srgbClr val="000000"/>
                </a:solidFill>
                <a:latin typeface="Arial" charset="0"/>
              </a:rPr>
              <a:t>factorial)</a:t>
            </a:r>
            <a:r>
              <a:rPr kumimoji="0" lang="tr-TR" altLang="zh-TW" sz="1800" dirty="0" smtClean="0">
                <a:solidFill>
                  <a:srgbClr val="000000"/>
                </a:solidFill>
                <a:latin typeface="Arial" charset="0"/>
              </a:rPr>
              <a:t>’e dönüş</a:t>
            </a:r>
            <a:endParaRPr kumimoji="0" lang="en-US" altLang="zh-TW" sz="1800" dirty="0">
              <a:solidFill>
                <a:srgbClr val="000000"/>
              </a:solidFill>
              <a:latin typeface="Arial" charset="0"/>
            </a:endParaRPr>
          </a:p>
        </p:txBody>
      </p:sp>
      <p:sp>
        <p:nvSpPr>
          <p:cNvPr id="58399" name="Rectangle 31"/>
          <p:cNvSpPr>
            <a:spLocks noChangeArrowheads="1"/>
          </p:cNvSpPr>
          <p:nvPr/>
        </p:nvSpPr>
        <p:spPr bwMode="auto">
          <a:xfrm>
            <a:off x="6011863" y="1627188"/>
            <a:ext cx="1584325"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Stati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400" name="Rectangle 32"/>
          <p:cNvSpPr>
            <a:spLocks noChangeArrowheads="1"/>
          </p:cNvSpPr>
          <p:nvPr/>
        </p:nvSpPr>
        <p:spPr bwMode="auto">
          <a:xfrm>
            <a:off x="7596188" y="1627188"/>
            <a:ext cx="360362" cy="360362"/>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401" name="Rectangle 33"/>
          <p:cNvSpPr>
            <a:spLocks noChangeArrowheads="1"/>
          </p:cNvSpPr>
          <p:nvPr/>
        </p:nvSpPr>
        <p:spPr bwMode="auto">
          <a:xfrm>
            <a:off x="6011863" y="1268413"/>
            <a:ext cx="1584325"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700" dirty="0" smtClean="0">
                <a:solidFill>
                  <a:srgbClr val="000000"/>
                </a:solidFill>
                <a:latin typeface="Arial" charset="0"/>
              </a:rPr>
              <a:t>D</a:t>
            </a:r>
            <a:r>
              <a:rPr kumimoji="0" lang="tr-TR" altLang="zh-TW" sz="1700" dirty="0" smtClean="0">
                <a:solidFill>
                  <a:srgbClr val="000000"/>
                </a:solidFill>
                <a:latin typeface="Arial" charset="0"/>
              </a:rPr>
              <a:t>i</a:t>
            </a:r>
            <a:r>
              <a:rPr kumimoji="0" lang="en-US" altLang="zh-TW" sz="1700" dirty="0" err="1" smtClean="0">
                <a:solidFill>
                  <a:srgbClr val="000000"/>
                </a:solidFill>
                <a:latin typeface="Arial" charset="0"/>
              </a:rPr>
              <a:t>nami</a:t>
            </a:r>
            <a:r>
              <a:rPr kumimoji="0" lang="tr-TR" altLang="zh-TW" sz="1700" dirty="0" smtClean="0">
                <a:solidFill>
                  <a:srgbClr val="000000"/>
                </a:solidFill>
                <a:latin typeface="Arial" charset="0"/>
              </a:rPr>
              <a:t>k</a:t>
            </a:r>
            <a:r>
              <a:rPr kumimoji="0" lang="en-US" altLang="zh-TW" sz="1700" dirty="0" smtClean="0">
                <a:solidFill>
                  <a:srgbClr val="000000"/>
                </a:solidFill>
                <a:latin typeface="Arial" charset="0"/>
              </a:rPr>
              <a:t> </a:t>
            </a:r>
            <a:r>
              <a:rPr kumimoji="0" lang="en-US" altLang="zh-TW" sz="1700" dirty="0">
                <a:solidFill>
                  <a:srgbClr val="000000"/>
                </a:solidFill>
                <a:latin typeface="Arial" charset="0"/>
              </a:rPr>
              <a:t>link</a:t>
            </a:r>
          </a:p>
        </p:txBody>
      </p:sp>
      <p:sp>
        <p:nvSpPr>
          <p:cNvPr id="58402" name="Rectangle 34"/>
          <p:cNvSpPr>
            <a:spLocks noChangeArrowheads="1"/>
          </p:cNvSpPr>
          <p:nvPr/>
        </p:nvSpPr>
        <p:spPr bwMode="auto">
          <a:xfrm>
            <a:off x="7596188" y="1268413"/>
            <a:ext cx="360362" cy="360362"/>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800">
              <a:solidFill>
                <a:srgbClr val="000000"/>
              </a:solidFill>
              <a:latin typeface="Arial" charset="0"/>
            </a:endParaRPr>
          </a:p>
        </p:txBody>
      </p:sp>
      <p:sp>
        <p:nvSpPr>
          <p:cNvPr id="58403" name="Rectangle 35"/>
          <p:cNvSpPr>
            <a:spLocks noChangeArrowheads="1"/>
          </p:cNvSpPr>
          <p:nvPr/>
        </p:nvSpPr>
        <p:spPr bwMode="auto">
          <a:xfrm>
            <a:off x="6011863" y="908050"/>
            <a:ext cx="1584325" cy="360363"/>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700" dirty="0" err="1" smtClean="0">
                <a:solidFill>
                  <a:srgbClr val="000000"/>
                </a:solidFill>
                <a:latin typeface="Arial" charset="0"/>
              </a:rPr>
              <a:t>Parametr</a:t>
            </a:r>
            <a:r>
              <a:rPr kumimoji="0" lang="tr-TR" altLang="zh-TW" sz="1700" dirty="0" smtClean="0">
                <a:solidFill>
                  <a:srgbClr val="000000"/>
                </a:solidFill>
                <a:latin typeface="Arial" charset="0"/>
              </a:rPr>
              <a:t>e</a:t>
            </a:r>
            <a:r>
              <a:rPr kumimoji="0" lang="en-US" altLang="zh-TW" sz="1700" dirty="0" smtClean="0">
                <a:solidFill>
                  <a:srgbClr val="000000"/>
                </a:solidFill>
                <a:latin typeface="Arial" charset="0"/>
              </a:rPr>
              <a:t> </a:t>
            </a:r>
            <a:r>
              <a:rPr kumimoji="0" lang="en-US" altLang="zh-TW" sz="1700" i="1" dirty="0">
                <a:solidFill>
                  <a:srgbClr val="000000"/>
                </a:solidFill>
                <a:latin typeface="Arial" charset="0"/>
              </a:rPr>
              <a:t>n</a:t>
            </a:r>
          </a:p>
        </p:txBody>
      </p:sp>
      <p:sp>
        <p:nvSpPr>
          <p:cNvPr id="58404" name="Rectangle 36"/>
          <p:cNvSpPr>
            <a:spLocks noChangeArrowheads="1"/>
          </p:cNvSpPr>
          <p:nvPr/>
        </p:nvSpPr>
        <p:spPr bwMode="auto">
          <a:xfrm>
            <a:off x="7596188" y="908050"/>
            <a:ext cx="360362" cy="360363"/>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1</a:t>
            </a:r>
          </a:p>
        </p:txBody>
      </p:sp>
      <p:sp>
        <p:nvSpPr>
          <p:cNvPr id="58405" name="Rectangle 37"/>
          <p:cNvSpPr>
            <a:spLocks noChangeArrowheads="1"/>
          </p:cNvSpPr>
          <p:nvPr/>
        </p:nvSpPr>
        <p:spPr bwMode="auto">
          <a:xfrm>
            <a:off x="6011863" y="547688"/>
            <a:ext cx="1584325" cy="360362"/>
          </a:xfrm>
          <a:prstGeom prst="rect">
            <a:avLst/>
          </a:prstGeom>
          <a:solidFill>
            <a:srgbClr val="FF99FF"/>
          </a:solidFill>
          <a:ln w="9525">
            <a:solidFill>
              <a:schemeClr val="tx1"/>
            </a:solidFill>
            <a:miter lim="800000"/>
            <a:headEnd/>
            <a:tailEnd/>
          </a:ln>
        </p:spPr>
        <p:txBody>
          <a:bodyPr wrap="none" anchor="ctr"/>
          <a:lstStyle/>
          <a:p>
            <a:pPr algn="ctr"/>
            <a:r>
              <a:rPr lang="tr-TR" altLang="zh-TW" sz="1700" dirty="0" smtClean="0">
                <a:solidFill>
                  <a:srgbClr val="000000"/>
                </a:solidFill>
                <a:latin typeface="Arial" charset="0"/>
              </a:rPr>
              <a:t>Fonksiyon değeri</a:t>
            </a:r>
            <a:endParaRPr kumimoji="0" lang="en-US" altLang="zh-TW" sz="1700" dirty="0">
              <a:solidFill>
                <a:srgbClr val="000000"/>
              </a:solidFill>
              <a:latin typeface="Arial" charset="0"/>
            </a:endParaRPr>
          </a:p>
        </p:txBody>
      </p:sp>
      <p:sp>
        <p:nvSpPr>
          <p:cNvPr id="58406" name="Rectangle 38"/>
          <p:cNvSpPr>
            <a:spLocks noChangeArrowheads="1"/>
          </p:cNvSpPr>
          <p:nvPr/>
        </p:nvSpPr>
        <p:spPr bwMode="auto">
          <a:xfrm>
            <a:off x="7596188" y="547688"/>
            <a:ext cx="360362"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a:t>
            </a:r>
          </a:p>
        </p:txBody>
      </p:sp>
      <p:sp>
        <p:nvSpPr>
          <p:cNvPr id="58407" name="Line 39"/>
          <p:cNvSpPr>
            <a:spLocks noChangeShapeType="1"/>
          </p:cNvSpPr>
          <p:nvPr/>
        </p:nvSpPr>
        <p:spPr bwMode="auto">
          <a:xfrm>
            <a:off x="7812088" y="1411288"/>
            <a:ext cx="504825" cy="0"/>
          </a:xfrm>
          <a:prstGeom prst="line">
            <a:avLst/>
          </a:prstGeom>
          <a:noFill/>
          <a:ln w="25400">
            <a:solidFill>
              <a:srgbClr val="FF99CC"/>
            </a:solidFill>
            <a:miter lim="800000"/>
            <a:headEnd/>
            <a:tailEnd/>
          </a:ln>
        </p:spPr>
        <p:txBody>
          <a:bodyPr wrap="none"/>
          <a:lstStyle/>
          <a:p>
            <a:endParaRPr lang="tr-TR"/>
          </a:p>
        </p:txBody>
      </p:sp>
      <p:sp>
        <p:nvSpPr>
          <p:cNvPr id="58408" name="Line 40"/>
          <p:cNvSpPr>
            <a:spLocks noChangeShapeType="1"/>
          </p:cNvSpPr>
          <p:nvPr/>
        </p:nvSpPr>
        <p:spPr bwMode="auto">
          <a:xfrm>
            <a:off x="8316913" y="1411288"/>
            <a:ext cx="0" cy="938212"/>
          </a:xfrm>
          <a:prstGeom prst="line">
            <a:avLst/>
          </a:prstGeom>
          <a:noFill/>
          <a:ln w="25400">
            <a:solidFill>
              <a:srgbClr val="FF99CC"/>
            </a:solidFill>
            <a:miter lim="800000"/>
            <a:headEnd/>
            <a:tailEnd/>
          </a:ln>
        </p:spPr>
        <p:txBody>
          <a:bodyPr wrap="none"/>
          <a:lstStyle/>
          <a:p>
            <a:endParaRPr lang="tr-TR"/>
          </a:p>
        </p:txBody>
      </p:sp>
      <p:sp>
        <p:nvSpPr>
          <p:cNvPr id="58409" name="Line 41"/>
          <p:cNvSpPr>
            <a:spLocks noChangeShapeType="1"/>
          </p:cNvSpPr>
          <p:nvPr/>
        </p:nvSpPr>
        <p:spPr bwMode="auto">
          <a:xfrm flipH="1">
            <a:off x="7956550" y="2349500"/>
            <a:ext cx="360363" cy="0"/>
          </a:xfrm>
          <a:prstGeom prst="line">
            <a:avLst/>
          </a:prstGeom>
          <a:noFill/>
          <a:ln w="25400">
            <a:solidFill>
              <a:srgbClr val="FF99CC"/>
            </a:solidFill>
            <a:miter lim="800000"/>
            <a:headEnd/>
            <a:tailEnd type="triangle" w="med" len="med"/>
          </a:ln>
        </p:spPr>
        <p:txBody>
          <a:bodyPr wrap="none"/>
          <a:lstStyle/>
          <a:p>
            <a:endParaRPr lang="tr-TR"/>
          </a:p>
        </p:txBody>
      </p:sp>
      <p:sp>
        <p:nvSpPr>
          <p:cNvPr id="58410" name="Text Box 42"/>
          <p:cNvSpPr txBox="1">
            <a:spLocks noChangeArrowheads="1"/>
          </p:cNvSpPr>
          <p:nvPr/>
        </p:nvSpPr>
        <p:spPr bwMode="auto">
          <a:xfrm>
            <a:off x="1042988" y="2205038"/>
            <a:ext cx="1368425" cy="461665"/>
          </a:xfrm>
          <a:prstGeom prst="rect">
            <a:avLst/>
          </a:prstGeom>
          <a:solidFill>
            <a:schemeClr val="bg1"/>
          </a:solidFill>
          <a:ln w="9525" algn="ctr">
            <a:noFill/>
            <a:miter lim="800000"/>
            <a:headEnd/>
            <a:tailEnd/>
          </a:ln>
        </p:spPr>
        <p:txBody>
          <a:bodyPr>
            <a:spAutoFit/>
          </a:bodyPr>
          <a:lstStyle/>
          <a:p>
            <a:pPr algn="ctr"/>
            <a:r>
              <a:rPr kumimoji="0" lang="en-US" altLang="zh-TW" sz="2400" b="1" dirty="0">
                <a:solidFill>
                  <a:srgbClr val="002060"/>
                </a:solidFill>
                <a:latin typeface="Arial Narrow" pitchFamily="34" charset="0"/>
              </a:rPr>
              <a:t>If (n &lt;=1)</a:t>
            </a:r>
          </a:p>
        </p:txBody>
      </p:sp>
      <p:sp>
        <p:nvSpPr>
          <p:cNvPr id="58411" name="Text Box 43"/>
          <p:cNvSpPr txBox="1">
            <a:spLocks noChangeArrowheads="1"/>
          </p:cNvSpPr>
          <p:nvPr/>
        </p:nvSpPr>
        <p:spPr bwMode="auto">
          <a:xfrm>
            <a:off x="1258888" y="2565400"/>
            <a:ext cx="1152525" cy="461665"/>
          </a:xfrm>
          <a:prstGeom prst="rect">
            <a:avLst/>
          </a:prstGeom>
          <a:solidFill>
            <a:schemeClr val="bg1"/>
          </a:solidFill>
          <a:ln w="9525" algn="ctr">
            <a:noFill/>
            <a:miter lim="800000"/>
            <a:headEnd/>
            <a:tailEnd/>
          </a:ln>
        </p:spPr>
        <p:txBody>
          <a:bodyPr>
            <a:spAutoFit/>
          </a:bodyPr>
          <a:lstStyle/>
          <a:p>
            <a:pPr algn="ctr"/>
            <a:r>
              <a:rPr kumimoji="0" lang="en-US" altLang="zh-TW" sz="2400" b="1" dirty="0">
                <a:solidFill>
                  <a:srgbClr val="002060"/>
                </a:solidFill>
                <a:latin typeface="Arial Narrow" pitchFamily="34" charset="0"/>
              </a:rPr>
              <a:t>return 1;</a:t>
            </a:r>
          </a:p>
        </p:txBody>
      </p:sp>
      <p:sp>
        <p:nvSpPr>
          <p:cNvPr id="58412" name="Rectangle 44"/>
          <p:cNvSpPr>
            <a:spLocks noChangeArrowheads="1"/>
          </p:cNvSpPr>
          <p:nvPr/>
        </p:nvSpPr>
        <p:spPr bwMode="auto">
          <a:xfrm>
            <a:off x="7596188" y="547688"/>
            <a:ext cx="360362"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1</a:t>
            </a:r>
          </a:p>
        </p:txBody>
      </p:sp>
      <p:sp>
        <p:nvSpPr>
          <p:cNvPr id="58413" name="Rectangle 45"/>
          <p:cNvSpPr>
            <a:spLocks noChangeArrowheads="1"/>
          </p:cNvSpPr>
          <p:nvPr/>
        </p:nvSpPr>
        <p:spPr bwMode="auto">
          <a:xfrm>
            <a:off x="7596188" y="2347913"/>
            <a:ext cx="360362" cy="360362"/>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2</a:t>
            </a:r>
          </a:p>
        </p:txBody>
      </p:sp>
      <p:sp>
        <p:nvSpPr>
          <p:cNvPr id="58414" name="Rectangle 46"/>
          <p:cNvSpPr>
            <a:spLocks noChangeArrowheads="1"/>
          </p:cNvSpPr>
          <p:nvPr/>
        </p:nvSpPr>
        <p:spPr bwMode="auto">
          <a:xfrm>
            <a:off x="7596188" y="4148138"/>
            <a:ext cx="360362"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6</a:t>
            </a:r>
          </a:p>
        </p:txBody>
      </p:sp>
      <p:sp>
        <p:nvSpPr>
          <p:cNvPr id="58415" name="Rectangle 47"/>
          <p:cNvSpPr>
            <a:spLocks noChangeArrowheads="1"/>
          </p:cNvSpPr>
          <p:nvPr/>
        </p:nvSpPr>
        <p:spPr bwMode="auto">
          <a:xfrm>
            <a:off x="7596188" y="4148138"/>
            <a:ext cx="360362" cy="360362"/>
          </a:xfrm>
          <a:prstGeom prst="rect">
            <a:avLst/>
          </a:prstGeom>
          <a:solidFill>
            <a:srgbClr val="00FF00"/>
          </a:solidFill>
          <a:ln w="9525">
            <a:solidFill>
              <a:schemeClr val="tx1"/>
            </a:solidFill>
            <a:miter lim="800000"/>
            <a:headEnd/>
            <a:tailEnd/>
          </a:ln>
        </p:spPr>
        <p:txBody>
          <a:bodyPr wrap="none" anchor="ctr"/>
          <a:lstStyle/>
          <a:p>
            <a:pPr algn="ctr"/>
            <a:r>
              <a:rPr kumimoji="0" lang="en-US" altLang="zh-TW" sz="1800">
                <a:solidFill>
                  <a:srgbClr val="000000"/>
                </a:solidFill>
                <a:latin typeface="Arial" charset="0"/>
              </a:rPr>
              <a:t>6</a:t>
            </a:r>
          </a:p>
        </p:txBody>
      </p:sp>
      <p:sp>
        <p:nvSpPr>
          <p:cNvPr id="45105" name="Text Box 48"/>
          <p:cNvSpPr txBox="1">
            <a:spLocks noChangeArrowheads="1"/>
          </p:cNvSpPr>
          <p:nvPr/>
        </p:nvSpPr>
        <p:spPr bwMode="auto">
          <a:xfrm>
            <a:off x="428596" y="214290"/>
            <a:ext cx="4031873" cy="646331"/>
          </a:xfrm>
          <a:prstGeom prst="rect">
            <a:avLst/>
          </a:prstGeom>
          <a:noFill/>
          <a:ln w="9525">
            <a:noFill/>
            <a:miter lim="800000"/>
            <a:headEnd/>
            <a:tailEnd/>
          </a:ln>
        </p:spPr>
        <p:txBody>
          <a:bodyPr wrap="none">
            <a:spAutoFit/>
          </a:bodyPr>
          <a:lstStyle/>
          <a:p>
            <a:r>
              <a:rPr lang="tr-TR" altLang="zh-TW" sz="3600" dirty="0" smtClean="0">
                <a:solidFill>
                  <a:srgbClr val="002060"/>
                </a:solidFill>
                <a:latin typeface="Arial" charset="0"/>
              </a:rPr>
              <a:t>Özyineleme</a:t>
            </a:r>
            <a:r>
              <a:rPr lang="en-US" altLang="zh-TW" sz="3600" dirty="0" smtClean="0">
                <a:solidFill>
                  <a:srgbClr val="002060"/>
                </a:solidFill>
                <a:latin typeface="Arial" charset="0"/>
              </a:rPr>
              <a:t> </a:t>
            </a:r>
            <a:r>
              <a:rPr lang="tr-TR" altLang="zh-TW" sz="3600" dirty="0" smtClean="0">
                <a:solidFill>
                  <a:srgbClr val="002060"/>
                </a:solidFill>
                <a:latin typeface="Arial" charset="0"/>
              </a:rPr>
              <a:t>örneği</a:t>
            </a:r>
            <a:endParaRPr lang="en-US" altLang="zh-TW" sz="3600" dirty="0">
              <a:solidFill>
                <a:srgbClr val="002060"/>
              </a:solidFill>
              <a:latin typeface="Arial" charset="0"/>
            </a:endParaRPr>
          </a:p>
        </p:txBody>
      </p:sp>
      <p:sp>
        <p:nvSpPr>
          <p:cNvPr id="49" name="4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p:cTn id="7" dur="500" fill="hold"/>
                                        <p:tgtEl>
                                          <p:spTgt spid="58372"/>
                                        </p:tgtEl>
                                        <p:attrNameLst>
                                          <p:attrName>ppt_w</p:attrName>
                                        </p:attrNameLst>
                                      </p:cBhvr>
                                      <p:tavLst>
                                        <p:tav tm="0">
                                          <p:val>
                                            <p:fltVal val="0"/>
                                          </p:val>
                                        </p:tav>
                                        <p:tav tm="100000">
                                          <p:val>
                                            <p:strVal val="#ppt_w"/>
                                          </p:val>
                                        </p:tav>
                                      </p:tavLst>
                                    </p:anim>
                                    <p:anim calcmode="lin" valueType="num">
                                      <p:cBhvr>
                                        <p:cTn id="8" dur="500" fill="hold"/>
                                        <p:tgtEl>
                                          <p:spTgt spid="58372"/>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8373"/>
                                        </p:tgtEl>
                                        <p:attrNameLst>
                                          <p:attrName>style.visibility</p:attrName>
                                        </p:attrNameLst>
                                      </p:cBhvr>
                                      <p:to>
                                        <p:strVal val="visible"/>
                                      </p:to>
                                    </p:set>
                                    <p:anim calcmode="lin" valueType="num">
                                      <p:cBhvr>
                                        <p:cTn id="11" dur="500" fill="hold"/>
                                        <p:tgtEl>
                                          <p:spTgt spid="58373"/>
                                        </p:tgtEl>
                                        <p:attrNameLst>
                                          <p:attrName>ppt_w</p:attrName>
                                        </p:attrNameLst>
                                      </p:cBhvr>
                                      <p:tavLst>
                                        <p:tav tm="0">
                                          <p:val>
                                            <p:fltVal val="0"/>
                                          </p:val>
                                        </p:tav>
                                        <p:tav tm="100000">
                                          <p:val>
                                            <p:strVal val="#ppt_w"/>
                                          </p:val>
                                        </p:tav>
                                      </p:tavLst>
                                    </p:anim>
                                    <p:anim calcmode="lin" valueType="num">
                                      <p:cBhvr>
                                        <p:cTn id="12" dur="500" fill="hold"/>
                                        <p:tgtEl>
                                          <p:spTgt spid="58373"/>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58385"/>
                                        </p:tgtEl>
                                        <p:attrNameLst>
                                          <p:attrName>style.visibility</p:attrName>
                                        </p:attrNameLst>
                                      </p:cBhvr>
                                      <p:to>
                                        <p:strVal val="visible"/>
                                      </p:to>
                                    </p:set>
                                    <p:anim calcmode="lin" valueType="num">
                                      <p:cBhvr>
                                        <p:cTn id="17" dur="500" fill="hold"/>
                                        <p:tgtEl>
                                          <p:spTgt spid="58385"/>
                                        </p:tgtEl>
                                        <p:attrNameLst>
                                          <p:attrName>ppt_w</p:attrName>
                                        </p:attrNameLst>
                                      </p:cBhvr>
                                      <p:tavLst>
                                        <p:tav tm="0">
                                          <p:val>
                                            <p:fltVal val="0"/>
                                          </p:val>
                                        </p:tav>
                                        <p:tav tm="100000">
                                          <p:val>
                                            <p:strVal val="#ppt_w"/>
                                          </p:val>
                                        </p:tav>
                                      </p:tavLst>
                                    </p:anim>
                                    <p:anim calcmode="lin" valueType="num">
                                      <p:cBhvr>
                                        <p:cTn id="18" dur="500" fill="hold"/>
                                        <p:tgtEl>
                                          <p:spTgt spid="58385"/>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58384"/>
                                        </p:tgtEl>
                                        <p:attrNameLst>
                                          <p:attrName>style.visibility</p:attrName>
                                        </p:attrNameLst>
                                      </p:cBhvr>
                                      <p:to>
                                        <p:strVal val="visible"/>
                                      </p:to>
                                    </p:set>
                                    <p:anim calcmode="lin" valueType="num">
                                      <p:cBhvr>
                                        <p:cTn id="21" dur="500" fill="hold"/>
                                        <p:tgtEl>
                                          <p:spTgt spid="58384"/>
                                        </p:tgtEl>
                                        <p:attrNameLst>
                                          <p:attrName>ppt_w</p:attrName>
                                        </p:attrNameLst>
                                      </p:cBhvr>
                                      <p:tavLst>
                                        <p:tav tm="0">
                                          <p:val>
                                            <p:fltVal val="0"/>
                                          </p:val>
                                        </p:tav>
                                        <p:tav tm="100000">
                                          <p:val>
                                            <p:strVal val="#ppt_w"/>
                                          </p:val>
                                        </p:tav>
                                      </p:tavLst>
                                    </p:anim>
                                    <p:anim calcmode="lin" valueType="num">
                                      <p:cBhvr>
                                        <p:cTn id="22" dur="500" fill="hold"/>
                                        <p:tgtEl>
                                          <p:spTgt spid="58384"/>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58374"/>
                                        </p:tgtEl>
                                        <p:attrNameLst>
                                          <p:attrName>style.visibility</p:attrName>
                                        </p:attrNameLst>
                                      </p:cBhvr>
                                      <p:to>
                                        <p:strVal val="visible"/>
                                      </p:to>
                                    </p:set>
                                    <p:anim calcmode="lin" valueType="num">
                                      <p:cBhvr>
                                        <p:cTn id="25" dur="500" fill="hold"/>
                                        <p:tgtEl>
                                          <p:spTgt spid="58374"/>
                                        </p:tgtEl>
                                        <p:attrNameLst>
                                          <p:attrName>ppt_w</p:attrName>
                                        </p:attrNameLst>
                                      </p:cBhvr>
                                      <p:tavLst>
                                        <p:tav tm="0">
                                          <p:val>
                                            <p:fltVal val="0"/>
                                          </p:val>
                                        </p:tav>
                                        <p:tav tm="100000">
                                          <p:val>
                                            <p:strVal val="#ppt_w"/>
                                          </p:val>
                                        </p:tav>
                                      </p:tavLst>
                                    </p:anim>
                                    <p:anim calcmode="lin" valueType="num">
                                      <p:cBhvr>
                                        <p:cTn id="26" dur="500" fill="hold"/>
                                        <p:tgtEl>
                                          <p:spTgt spid="58374"/>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58375"/>
                                        </p:tgtEl>
                                        <p:attrNameLst>
                                          <p:attrName>style.visibility</p:attrName>
                                        </p:attrNameLst>
                                      </p:cBhvr>
                                      <p:to>
                                        <p:strVal val="visible"/>
                                      </p:to>
                                    </p:set>
                                    <p:anim calcmode="lin" valueType="num">
                                      <p:cBhvr>
                                        <p:cTn id="29" dur="500" fill="hold"/>
                                        <p:tgtEl>
                                          <p:spTgt spid="58375"/>
                                        </p:tgtEl>
                                        <p:attrNameLst>
                                          <p:attrName>ppt_w</p:attrName>
                                        </p:attrNameLst>
                                      </p:cBhvr>
                                      <p:tavLst>
                                        <p:tav tm="0">
                                          <p:val>
                                            <p:fltVal val="0"/>
                                          </p:val>
                                        </p:tav>
                                        <p:tav tm="100000">
                                          <p:val>
                                            <p:strVal val="#ppt_w"/>
                                          </p:val>
                                        </p:tav>
                                      </p:tavLst>
                                    </p:anim>
                                    <p:anim calcmode="lin" valueType="num">
                                      <p:cBhvr>
                                        <p:cTn id="30" dur="500" fill="hold"/>
                                        <p:tgtEl>
                                          <p:spTgt spid="58375"/>
                                        </p:tgtEl>
                                        <p:attrNameLst>
                                          <p:attrName>ppt_h</p:attrName>
                                        </p:attrNameLst>
                                      </p:cBhvr>
                                      <p:tavLst>
                                        <p:tav tm="0">
                                          <p:val>
                                            <p:strVal val="#ppt_h"/>
                                          </p:val>
                                        </p:tav>
                                        <p:tav tm="100000">
                                          <p:val>
                                            <p:strVal val="#ppt_h"/>
                                          </p:val>
                                        </p:tav>
                                      </p:tavLst>
                                    </p:anim>
                                  </p:childTnLst>
                                </p:cTn>
                              </p:par>
                              <p:par>
                                <p:cTn id="31" presetID="17" presetClass="entr" presetSubtype="10" fill="hold" grpId="0" nodeType="withEffect">
                                  <p:stCondLst>
                                    <p:cond delay="0"/>
                                  </p:stCondLst>
                                  <p:childTnLst>
                                    <p:set>
                                      <p:cBhvr>
                                        <p:cTn id="32" dur="1" fill="hold">
                                          <p:stCondLst>
                                            <p:cond delay="0"/>
                                          </p:stCondLst>
                                        </p:cTn>
                                        <p:tgtEl>
                                          <p:spTgt spid="58376"/>
                                        </p:tgtEl>
                                        <p:attrNameLst>
                                          <p:attrName>style.visibility</p:attrName>
                                        </p:attrNameLst>
                                      </p:cBhvr>
                                      <p:to>
                                        <p:strVal val="visible"/>
                                      </p:to>
                                    </p:set>
                                    <p:anim calcmode="lin" valueType="num">
                                      <p:cBhvr>
                                        <p:cTn id="33" dur="500" fill="hold"/>
                                        <p:tgtEl>
                                          <p:spTgt spid="58376"/>
                                        </p:tgtEl>
                                        <p:attrNameLst>
                                          <p:attrName>ppt_w</p:attrName>
                                        </p:attrNameLst>
                                      </p:cBhvr>
                                      <p:tavLst>
                                        <p:tav tm="0">
                                          <p:val>
                                            <p:fltVal val="0"/>
                                          </p:val>
                                        </p:tav>
                                        <p:tav tm="100000">
                                          <p:val>
                                            <p:strVal val="#ppt_w"/>
                                          </p:val>
                                        </p:tav>
                                      </p:tavLst>
                                    </p:anim>
                                    <p:anim calcmode="lin" valueType="num">
                                      <p:cBhvr>
                                        <p:cTn id="34" dur="500" fill="hold"/>
                                        <p:tgtEl>
                                          <p:spTgt spid="58376"/>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58377"/>
                                        </p:tgtEl>
                                        <p:attrNameLst>
                                          <p:attrName>style.visibility</p:attrName>
                                        </p:attrNameLst>
                                      </p:cBhvr>
                                      <p:to>
                                        <p:strVal val="visible"/>
                                      </p:to>
                                    </p:set>
                                    <p:anim calcmode="lin" valueType="num">
                                      <p:cBhvr>
                                        <p:cTn id="37" dur="500" fill="hold"/>
                                        <p:tgtEl>
                                          <p:spTgt spid="58377"/>
                                        </p:tgtEl>
                                        <p:attrNameLst>
                                          <p:attrName>ppt_w</p:attrName>
                                        </p:attrNameLst>
                                      </p:cBhvr>
                                      <p:tavLst>
                                        <p:tav tm="0">
                                          <p:val>
                                            <p:fltVal val="0"/>
                                          </p:val>
                                        </p:tav>
                                        <p:tav tm="100000">
                                          <p:val>
                                            <p:strVal val="#ppt_w"/>
                                          </p:val>
                                        </p:tav>
                                      </p:tavLst>
                                    </p:anim>
                                    <p:anim calcmode="lin" valueType="num">
                                      <p:cBhvr>
                                        <p:cTn id="38" dur="500" fill="hold"/>
                                        <p:tgtEl>
                                          <p:spTgt spid="58377"/>
                                        </p:tgtEl>
                                        <p:attrNameLst>
                                          <p:attrName>ppt_h</p:attrName>
                                        </p:attrNameLst>
                                      </p:cBhvr>
                                      <p:tavLst>
                                        <p:tav tm="0">
                                          <p:val>
                                            <p:strVal val="#ppt_h"/>
                                          </p:val>
                                        </p:tav>
                                        <p:tav tm="100000">
                                          <p:val>
                                            <p:strVal val="#ppt_h"/>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58378"/>
                                        </p:tgtEl>
                                        <p:attrNameLst>
                                          <p:attrName>style.visibility</p:attrName>
                                        </p:attrNameLst>
                                      </p:cBhvr>
                                      <p:to>
                                        <p:strVal val="visible"/>
                                      </p:to>
                                    </p:set>
                                    <p:anim calcmode="lin" valueType="num">
                                      <p:cBhvr>
                                        <p:cTn id="41" dur="500" fill="hold"/>
                                        <p:tgtEl>
                                          <p:spTgt spid="58378"/>
                                        </p:tgtEl>
                                        <p:attrNameLst>
                                          <p:attrName>ppt_w</p:attrName>
                                        </p:attrNameLst>
                                      </p:cBhvr>
                                      <p:tavLst>
                                        <p:tav tm="0">
                                          <p:val>
                                            <p:fltVal val="0"/>
                                          </p:val>
                                        </p:tav>
                                        <p:tav tm="100000">
                                          <p:val>
                                            <p:strVal val="#ppt_w"/>
                                          </p:val>
                                        </p:tav>
                                      </p:tavLst>
                                    </p:anim>
                                    <p:anim calcmode="lin" valueType="num">
                                      <p:cBhvr>
                                        <p:cTn id="42" dur="500" fill="hold"/>
                                        <p:tgtEl>
                                          <p:spTgt spid="58378"/>
                                        </p:tgtEl>
                                        <p:attrNameLst>
                                          <p:attrName>ppt_h</p:attrName>
                                        </p:attrNameLst>
                                      </p:cBhvr>
                                      <p:tavLst>
                                        <p:tav tm="0">
                                          <p:val>
                                            <p:strVal val="#ppt_h"/>
                                          </p:val>
                                        </p:tav>
                                        <p:tav tm="100000">
                                          <p:val>
                                            <p:strVal val="#ppt_h"/>
                                          </p:val>
                                        </p:tav>
                                      </p:tavLst>
                                    </p:anim>
                                  </p:childTnLst>
                                </p:cTn>
                              </p:par>
                              <p:par>
                                <p:cTn id="43" presetID="17" presetClass="entr" presetSubtype="10" fill="hold" grpId="0" nodeType="withEffect">
                                  <p:stCondLst>
                                    <p:cond delay="0"/>
                                  </p:stCondLst>
                                  <p:childTnLst>
                                    <p:set>
                                      <p:cBhvr>
                                        <p:cTn id="44" dur="1" fill="hold">
                                          <p:stCondLst>
                                            <p:cond delay="0"/>
                                          </p:stCondLst>
                                        </p:cTn>
                                        <p:tgtEl>
                                          <p:spTgt spid="58383"/>
                                        </p:tgtEl>
                                        <p:attrNameLst>
                                          <p:attrName>style.visibility</p:attrName>
                                        </p:attrNameLst>
                                      </p:cBhvr>
                                      <p:to>
                                        <p:strVal val="visible"/>
                                      </p:to>
                                    </p:set>
                                    <p:anim calcmode="lin" valueType="num">
                                      <p:cBhvr>
                                        <p:cTn id="45" dur="500" fill="hold"/>
                                        <p:tgtEl>
                                          <p:spTgt spid="58383"/>
                                        </p:tgtEl>
                                        <p:attrNameLst>
                                          <p:attrName>ppt_w</p:attrName>
                                        </p:attrNameLst>
                                      </p:cBhvr>
                                      <p:tavLst>
                                        <p:tav tm="0">
                                          <p:val>
                                            <p:fltVal val="0"/>
                                          </p:val>
                                        </p:tav>
                                        <p:tav tm="100000">
                                          <p:val>
                                            <p:strVal val="#ppt_w"/>
                                          </p:val>
                                        </p:tav>
                                      </p:tavLst>
                                    </p:anim>
                                    <p:anim calcmode="lin" valueType="num">
                                      <p:cBhvr>
                                        <p:cTn id="46" dur="500" fill="hold"/>
                                        <p:tgtEl>
                                          <p:spTgt spid="58383"/>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58380"/>
                                        </p:tgtEl>
                                        <p:attrNameLst>
                                          <p:attrName>style.visibility</p:attrName>
                                        </p:attrNameLst>
                                      </p:cBhvr>
                                      <p:to>
                                        <p:strVal val="visible"/>
                                      </p:to>
                                    </p:set>
                                    <p:anim calcmode="lin" valueType="num">
                                      <p:cBhvr>
                                        <p:cTn id="49" dur="500" fill="hold"/>
                                        <p:tgtEl>
                                          <p:spTgt spid="58380"/>
                                        </p:tgtEl>
                                        <p:attrNameLst>
                                          <p:attrName>ppt_w</p:attrName>
                                        </p:attrNameLst>
                                      </p:cBhvr>
                                      <p:tavLst>
                                        <p:tav tm="0">
                                          <p:val>
                                            <p:fltVal val="0"/>
                                          </p:val>
                                        </p:tav>
                                        <p:tav tm="100000">
                                          <p:val>
                                            <p:strVal val="#ppt_w"/>
                                          </p:val>
                                        </p:tav>
                                      </p:tavLst>
                                    </p:anim>
                                    <p:anim calcmode="lin" valueType="num">
                                      <p:cBhvr>
                                        <p:cTn id="50" dur="500" fill="hold"/>
                                        <p:tgtEl>
                                          <p:spTgt spid="58380"/>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58379"/>
                                        </p:tgtEl>
                                        <p:attrNameLst>
                                          <p:attrName>style.visibility</p:attrName>
                                        </p:attrNameLst>
                                      </p:cBhvr>
                                      <p:to>
                                        <p:strVal val="visible"/>
                                      </p:to>
                                    </p:set>
                                    <p:anim calcmode="lin" valueType="num">
                                      <p:cBhvr>
                                        <p:cTn id="53" dur="500" fill="hold"/>
                                        <p:tgtEl>
                                          <p:spTgt spid="58379"/>
                                        </p:tgtEl>
                                        <p:attrNameLst>
                                          <p:attrName>ppt_w</p:attrName>
                                        </p:attrNameLst>
                                      </p:cBhvr>
                                      <p:tavLst>
                                        <p:tav tm="0">
                                          <p:val>
                                            <p:fltVal val="0"/>
                                          </p:val>
                                        </p:tav>
                                        <p:tav tm="100000">
                                          <p:val>
                                            <p:strVal val="#ppt_w"/>
                                          </p:val>
                                        </p:tav>
                                      </p:tavLst>
                                    </p:anim>
                                    <p:anim calcmode="lin" valueType="num">
                                      <p:cBhvr>
                                        <p:cTn id="54" dur="500" fill="hold"/>
                                        <p:tgtEl>
                                          <p:spTgt spid="58379"/>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58381"/>
                                        </p:tgtEl>
                                        <p:attrNameLst>
                                          <p:attrName>style.visibility</p:attrName>
                                        </p:attrNameLst>
                                      </p:cBhvr>
                                      <p:to>
                                        <p:strVal val="visible"/>
                                      </p:to>
                                    </p:set>
                                    <p:anim calcmode="lin" valueType="num">
                                      <p:cBhvr>
                                        <p:cTn id="57" dur="500" fill="hold"/>
                                        <p:tgtEl>
                                          <p:spTgt spid="58381"/>
                                        </p:tgtEl>
                                        <p:attrNameLst>
                                          <p:attrName>ppt_w</p:attrName>
                                        </p:attrNameLst>
                                      </p:cBhvr>
                                      <p:tavLst>
                                        <p:tav tm="0">
                                          <p:val>
                                            <p:fltVal val="0"/>
                                          </p:val>
                                        </p:tav>
                                        <p:tav tm="100000">
                                          <p:val>
                                            <p:strVal val="#ppt_w"/>
                                          </p:val>
                                        </p:tav>
                                      </p:tavLst>
                                    </p:anim>
                                    <p:anim calcmode="lin" valueType="num">
                                      <p:cBhvr>
                                        <p:cTn id="58" dur="500" fill="hold"/>
                                        <p:tgtEl>
                                          <p:spTgt spid="58381"/>
                                        </p:tgtEl>
                                        <p:attrNameLst>
                                          <p:attrName>ppt_h</p:attrName>
                                        </p:attrNameLst>
                                      </p:cBhvr>
                                      <p:tavLst>
                                        <p:tav tm="0">
                                          <p:val>
                                            <p:strVal val="#ppt_h"/>
                                          </p:val>
                                        </p:tav>
                                        <p:tav tm="100000">
                                          <p:val>
                                            <p:strVal val="#ppt_h"/>
                                          </p:val>
                                        </p:tav>
                                      </p:tavLst>
                                    </p:anim>
                                  </p:childTnLst>
                                </p:cTn>
                              </p:par>
                              <p:par>
                                <p:cTn id="59" presetID="17" presetClass="entr" presetSubtype="10" fill="hold" grpId="0" nodeType="withEffect">
                                  <p:stCondLst>
                                    <p:cond delay="0"/>
                                  </p:stCondLst>
                                  <p:childTnLst>
                                    <p:set>
                                      <p:cBhvr>
                                        <p:cTn id="60" dur="1" fill="hold">
                                          <p:stCondLst>
                                            <p:cond delay="0"/>
                                          </p:stCondLst>
                                        </p:cTn>
                                        <p:tgtEl>
                                          <p:spTgt spid="58382"/>
                                        </p:tgtEl>
                                        <p:attrNameLst>
                                          <p:attrName>style.visibility</p:attrName>
                                        </p:attrNameLst>
                                      </p:cBhvr>
                                      <p:to>
                                        <p:strVal val="visible"/>
                                      </p:to>
                                    </p:set>
                                    <p:anim calcmode="lin" valueType="num">
                                      <p:cBhvr>
                                        <p:cTn id="61" dur="500" fill="hold"/>
                                        <p:tgtEl>
                                          <p:spTgt spid="58382"/>
                                        </p:tgtEl>
                                        <p:attrNameLst>
                                          <p:attrName>ppt_w</p:attrName>
                                        </p:attrNameLst>
                                      </p:cBhvr>
                                      <p:tavLst>
                                        <p:tav tm="0">
                                          <p:val>
                                            <p:fltVal val="0"/>
                                          </p:val>
                                        </p:tav>
                                        <p:tav tm="100000">
                                          <p:val>
                                            <p:strVal val="#ppt_w"/>
                                          </p:val>
                                        </p:tav>
                                      </p:tavLst>
                                    </p:anim>
                                    <p:anim calcmode="lin" valueType="num">
                                      <p:cBhvr>
                                        <p:cTn id="62" dur="500" fill="hold"/>
                                        <p:tgtEl>
                                          <p:spTgt spid="5838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58386"/>
                                        </p:tgtEl>
                                        <p:attrNameLst>
                                          <p:attrName>style.visibility</p:attrName>
                                        </p:attrNameLst>
                                      </p:cBhvr>
                                      <p:to>
                                        <p:strVal val="visible"/>
                                      </p:to>
                                    </p:set>
                                    <p:anim calcmode="lin" valueType="num">
                                      <p:cBhvr>
                                        <p:cTn id="67" dur="500" fill="hold"/>
                                        <p:tgtEl>
                                          <p:spTgt spid="58386"/>
                                        </p:tgtEl>
                                        <p:attrNameLst>
                                          <p:attrName>ppt_w</p:attrName>
                                        </p:attrNameLst>
                                      </p:cBhvr>
                                      <p:tavLst>
                                        <p:tav tm="0">
                                          <p:val>
                                            <p:fltVal val="0"/>
                                          </p:val>
                                        </p:tav>
                                        <p:tav tm="100000">
                                          <p:val>
                                            <p:strVal val="#ppt_w"/>
                                          </p:val>
                                        </p:tav>
                                      </p:tavLst>
                                    </p:anim>
                                    <p:anim calcmode="lin" valueType="num">
                                      <p:cBhvr>
                                        <p:cTn id="68" dur="500" fill="hold"/>
                                        <p:tgtEl>
                                          <p:spTgt spid="58386"/>
                                        </p:tgtEl>
                                        <p:attrNameLst>
                                          <p:attrName>ppt_h</p:attrName>
                                        </p:attrNameLst>
                                      </p:cBhvr>
                                      <p:tavLst>
                                        <p:tav tm="0">
                                          <p:val>
                                            <p:strVal val="#ppt_h"/>
                                          </p:val>
                                        </p:tav>
                                        <p:tav tm="100000">
                                          <p:val>
                                            <p:strVal val="#ppt_h"/>
                                          </p:val>
                                        </p:tav>
                                      </p:tavLst>
                                    </p:anim>
                                  </p:childTnLst>
                                </p:cTn>
                              </p:par>
                              <p:par>
                                <p:cTn id="69" presetID="17" presetClass="entr" presetSubtype="10" fill="hold" grpId="0" nodeType="withEffect">
                                  <p:stCondLst>
                                    <p:cond delay="0"/>
                                  </p:stCondLst>
                                  <p:childTnLst>
                                    <p:set>
                                      <p:cBhvr>
                                        <p:cTn id="70" dur="1" fill="hold">
                                          <p:stCondLst>
                                            <p:cond delay="0"/>
                                          </p:stCondLst>
                                        </p:cTn>
                                        <p:tgtEl>
                                          <p:spTgt spid="58387"/>
                                        </p:tgtEl>
                                        <p:attrNameLst>
                                          <p:attrName>style.visibility</p:attrName>
                                        </p:attrNameLst>
                                      </p:cBhvr>
                                      <p:to>
                                        <p:strVal val="visible"/>
                                      </p:to>
                                    </p:set>
                                    <p:anim calcmode="lin" valueType="num">
                                      <p:cBhvr>
                                        <p:cTn id="71" dur="500" fill="hold"/>
                                        <p:tgtEl>
                                          <p:spTgt spid="58387"/>
                                        </p:tgtEl>
                                        <p:attrNameLst>
                                          <p:attrName>ppt_w</p:attrName>
                                        </p:attrNameLst>
                                      </p:cBhvr>
                                      <p:tavLst>
                                        <p:tav tm="0">
                                          <p:val>
                                            <p:fltVal val="0"/>
                                          </p:val>
                                        </p:tav>
                                        <p:tav tm="100000">
                                          <p:val>
                                            <p:strVal val="#ppt_w"/>
                                          </p:val>
                                        </p:tav>
                                      </p:tavLst>
                                    </p:anim>
                                    <p:anim calcmode="lin" valueType="num">
                                      <p:cBhvr>
                                        <p:cTn id="72" dur="500" fill="hold"/>
                                        <p:tgtEl>
                                          <p:spTgt spid="58387"/>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58389"/>
                                        </p:tgtEl>
                                        <p:attrNameLst>
                                          <p:attrName>style.visibility</p:attrName>
                                        </p:attrNameLst>
                                      </p:cBhvr>
                                      <p:to>
                                        <p:strVal val="visible"/>
                                      </p:to>
                                    </p:set>
                                    <p:anim calcmode="lin" valueType="num">
                                      <p:cBhvr>
                                        <p:cTn id="75" dur="500" fill="hold"/>
                                        <p:tgtEl>
                                          <p:spTgt spid="58389"/>
                                        </p:tgtEl>
                                        <p:attrNameLst>
                                          <p:attrName>ppt_w</p:attrName>
                                        </p:attrNameLst>
                                      </p:cBhvr>
                                      <p:tavLst>
                                        <p:tav tm="0">
                                          <p:val>
                                            <p:fltVal val="0"/>
                                          </p:val>
                                        </p:tav>
                                        <p:tav tm="100000">
                                          <p:val>
                                            <p:strVal val="#ppt_w"/>
                                          </p:val>
                                        </p:tav>
                                      </p:tavLst>
                                    </p:anim>
                                    <p:anim calcmode="lin" valueType="num">
                                      <p:cBhvr>
                                        <p:cTn id="76" dur="500" fill="hold"/>
                                        <p:tgtEl>
                                          <p:spTgt spid="58389"/>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0"/>
                                  </p:stCondLst>
                                  <p:childTnLst>
                                    <p:set>
                                      <p:cBhvr>
                                        <p:cTn id="78" dur="1" fill="hold">
                                          <p:stCondLst>
                                            <p:cond delay="0"/>
                                          </p:stCondLst>
                                        </p:cTn>
                                        <p:tgtEl>
                                          <p:spTgt spid="58391"/>
                                        </p:tgtEl>
                                        <p:attrNameLst>
                                          <p:attrName>style.visibility</p:attrName>
                                        </p:attrNameLst>
                                      </p:cBhvr>
                                      <p:to>
                                        <p:strVal val="visible"/>
                                      </p:to>
                                    </p:set>
                                    <p:anim calcmode="lin" valueType="num">
                                      <p:cBhvr>
                                        <p:cTn id="79" dur="500" fill="hold"/>
                                        <p:tgtEl>
                                          <p:spTgt spid="58391"/>
                                        </p:tgtEl>
                                        <p:attrNameLst>
                                          <p:attrName>ppt_w</p:attrName>
                                        </p:attrNameLst>
                                      </p:cBhvr>
                                      <p:tavLst>
                                        <p:tav tm="0">
                                          <p:val>
                                            <p:fltVal val="0"/>
                                          </p:val>
                                        </p:tav>
                                        <p:tav tm="100000">
                                          <p:val>
                                            <p:strVal val="#ppt_w"/>
                                          </p:val>
                                        </p:tav>
                                      </p:tavLst>
                                    </p:anim>
                                    <p:anim calcmode="lin" valueType="num">
                                      <p:cBhvr>
                                        <p:cTn id="80" dur="500" fill="hold"/>
                                        <p:tgtEl>
                                          <p:spTgt spid="58391"/>
                                        </p:tgtEl>
                                        <p:attrNameLst>
                                          <p:attrName>ppt_h</p:attrName>
                                        </p:attrNameLst>
                                      </p:cBhvr>
                                      <p:tavLst>
                                        <p:tav tm="0">
                                          <p:val>
                                            <p:strVal val="#ppt_h"/>
                                          </p:val>
                                        </p:tav>
                                        <p:tav tm="100000">
                                          <p:val>
                                            <p:strVal val="#ppt_h"/>
                                          </p:val>
                                        </p:tav>
                                      </p:tavLst>
                                    </p:anim>
                                  </p:childTnLst>
                                </p:cTn>
                              </p:par>
                              <p:par>
                                <p:cTn id="81" presetID="17" presetClass="entr" presetSubtype="10" fill="hold" grpId="0" nodeType="withEffect">
                                  <p:stCondLst>
                                    <p:cond delay="0"/>
                                  </p:stCondLst>
                                  <p:childTnLst>
                                    <p:set>
                                      <p:cBhvr>
                                        <p:cTn id="82" dur="1" fill="hold">
                                          <p:stCondLst>
                                            <p:cond delay="0"/>
                                          </p:stCondLst>
                                        </p:cTn>
                                        <p:tgtEl>
                                          <p:spTgt spid="58393"/>
                                        </p:tgtEl>
                                        <p:attrNameLst>
                                          <p:attrName>style.visibility</p:attrName>
                                        </p:attrNameLst>
                                      </p:cBhvr>
                                      <p:to>
                                        <p:strVal val="visible"/>
                                      </p:to>
                                    </p:set>
                                    <p:anim calcmode="lin" valueType="num">
                                      <p:cBhvr>
                                        <p:cTn id="83" dur="500" fill="hold"/>
                                        <p:tgtEl>
                                          <p:spTgt spid="58393"/>
                                        </p:tgtEl>
                                        <p:attrNameLst>
                                          <p:attrName>ppt_w</p:attrName>
                                        </p:attrNameLst>
                                      </p:cBhvr>
                                      <p:tavLst>
                                        <p:tav tm="0">
                                          <p:val>
                                            <p:fltVal val="0"/>
                                          </p:val>
                                        </p:tav>
                                        <p:tav tm="100000">
                                          <p:val>
                                            <p:strVal val="#ppt_w"/>
                                          </p:val>
                                        </p:tav>
                                      </p:tavLst>
                                    </p:anim>
                                    <p:anim calcmode="lin" valueType="num">
                                      <p:cBhvr>
                                        <p:cTn id="84" dur="500" fill="hold"/>
                                        <p:tgtEl>
                                          <p:spTgt spid="58393"/>
                                        </p:tgtEl>
                                        <p:attrNameLst>
                                          <p:attrName>ppt_h</p:attrName>
                                        </p:attrNameLst>
                                      </p:cBhvr>
                                      <p:tavLst>
                                        <p:tav tm="0">
                                          <p:val>
                                            <p:strVal val="#ppt_h"/>
                                          </p:val>
                                        </p:tav>
                                        <p:tav tm="100000">
                                          <p:val>
                                            <p:strVal val="#ppt_h"/>
                                          </p:val>
                                        </p:tav>
                                      </p:tavLst>
                                    </p:anim>
                                  </p:childTnLst>
                                </p:cTn>
                              </p:par>
                              <p:par>
                                <p:cTn id="85" presetID="17" presetClass="entr" presetSubtype="10" fill="hold" grpId="0" nodeType="withEffect">
                                  <p:stCondLst>
                                    <p:cond delay="0"/>
                                  </p:stCondLst>
                                  <p:childTnLst>
                                    <p:set>
                                      <p:cBhvr>
                                        <p:cTn id="86" dur="1" fill="hold">
                                          <p:stCondLst>
                                            <p:cond delay="0"/>
                                          </p:stCondLst>
                                        </p:cTn>
                                        <p:tgtEl>
                                          <p:spTgt spid="58392"/>
                                        </p:tgtEl>
                                        <p:attrNameLst>
                                          <p:attrName>style.visibility</p:attrName>
                                        </p:attrNameLst>
                                      </p:cBhvr>
                                      <p:to>
                                        <p:strVal val="visible"/>
                                      </p:to>
                                    </p:set>
                                    <p:anim calcmode="lin" valueType="num">
                                      <p:cBhvr>
                                        <p:cTn id="87" dur="500" fill="hold"/>
                                        <p:tgtEl>
                                          <p:spTgt spid="58392"/>
                                        </p:tgtEl>
                                        <p:attrNameLst>
                                          <p:attrName>ppt_w</p:attrName>
                                        </p:attrNameLst>
                                      </p:cBhvr>
                                      <p:tavLst>
                                        <p:tav tm="0">
                                          <p:val>
                                            <p:fltVal val="0"/>
                                          </p:val>
                                        </p:tav>
                                        <p:tav tm="100000">
                                          <p:val>
                                            <p:strVal val="#ppt_w"/>
                                          </p:val>
                                        </p:tav>
                                      </p:tavLst>
                                    </p:anim>
                                    <p:anim calcmode="lin" valueType="num">
                                      <p:cBhvr>
                                        <p:cTn id="88" dur="500" fill="hold"/>
                                        <p:tgtEl>
                                          <p:spTgt spid="58392"/>
                                        </p:tgtEl>
                                        <p:attrNameLst>
                                          <p:attrName>ppt_h</p:attrName>
                                        </p:attrNameLst>
                                      </p:cBhvr>
                                      <p:tavLst>
                                        <p:tav tm="0">
                                          <p:val>
                                            <p:strVal val="#ppt_h"/>
                                          </p:val>
                                        </p:tav>
                                        <p:tav tm="100000">
                                          <p:val>
                                            <p:strVal val="#ppt_h"/>
                                          </p:val>
                                        </p:tav>
                                      </p:tavLst>
                                    </p:anim>
                                  </p:childTnLst>
                                </p:cTn>
                              </p:par>
                              <p:par>
                                <p:cTn id="89" presetID="17" presetClass="entr" presetSubtype="10" fill="hold" grpId="0" nodeType="withEffect">
                                  <p:stCondLst>
                                    <p:cond delay="0"/>
                                  </p:stCondLst>
                                  <p:childTnLst>
                                    <p:set>
                                      <p:cBhvr>
                                        <p:cTn id="90" dur="1" fill="hold">
                                          <p:stCondLst>
                                            <p:cond delay="0"/>
                                          </p:stCondLst>
                                        </p:cTn>
                                        <p:tgtEl>
                                          <p:spTgt spid="58394"/>
                                        </p:tgtEl>
                                        <p:attrNameLst>
                                          <p:attrName>style.visibility</p:attrName>
                                        </p:attrNameLst>
                                      </p:cBhvr>
                                      <p:to>
                                        <p:strVal val="visible"/>
                                      </p:to>
                                    </p:set>
                                    <p:anim calcmode="lin" valueType="num">
                                      <p:cBhvr>
                                        <p:cTn id="91" dur="500" fill="hold"/>
                                        <p:tgtEl>
                                          <p:spTgt spid="58394"/>
                                        </p:tgtEl>
                                        <p:attrNameLst>
                                          <p:attrName>ppt_w</p:attrName>
                                        </p:attrNameLst>
                                      </p:cBhvr>
                                      <p:tavLst>
                                        <p:tav tm="0">
                                          <p:val>
                                            <p:fltVal val="0"/>
                                          </p:val>
                                        </p:tav>
                                        <p:tav tm="100000">
                                          <p:val>
                                            <p:strVal val="#ppt_w"/>
                                          </p:val>
                                        </p:tav>
                                      </p:tavLst>
                                    </p:anim>
                                    <p:anim calcmode="lin" valueType="num">
                                      <p:cBhvr>
                                        <p:cTn id="92" dur="500" fill="hold"/>
                                        <p:tgtEl>
                                          <p:spTgt spid="58394"/>
                                        </p:tgtEl>
                                        <p:attrNameLst>
                                          <p:attrName>ppt_h</p:attrName>
                                        </p:attrNameLst>
                                      </p:cBhvr>
                                      <p:tavLst>
                                        <p:tav tm="0">
                                          <p:val>
                                            <p:strVal val="#ppt_h"/>
                                          </p:val>
                                        </p:tav>
                                        <p:tav tm="100000">
                                          <p:val>
                                            <p:strVal val="#ppt_h"/>
                                          </p:val>
                                        </p:tav>
                                      </p:tavLst>
                                    </p:anim>
                                  </p:childTnLst>
                                </p:cTn>
                              </p:par>
                              <p:par>
                                <p:cTn id="93" presetID="17" presetClass="entr" presetSubtype="10" fill="hold" grpId="0" nodeType="withEffect">
                                  <p:stCondLst>
                                    <p:cond delay="0"/>
                                  </p:stCondLst>
                                  <p:childTnLst>
                                    <p:set>
                                      <p:cBhvr>
                                        <p:cTn id="94" dur="1" fill="hold">
                                          <p:stCondLst>
                                            <p:cond delay="0"/>
                                          </p:stCondLst>
                                        </p:cTn>
                                        <p:tgtEl>
                                          <p:spTgt spid="58390"/>
                                        </p:tgtEl>
                                        <p:attrNameLst>
                                          <p:attrName>style.visibility</p:attrName>
                                        </p:attrNameLst>
                                      </p:cBhvr>
                                      <p:to>
                                        <p:strVal val="visible"/>
                                      </p:to>
                                    </p:set>
                                    <p:anim calcmode="lin" valueType="num">
                                      <p:cBhvr>
                                        <p:cTn id="95" dur="500" fill="hold"/>
                                        <p:tgtEl>
                                          <p:spTgt spid="58390"/>
                                        </p:tgtEl>
                                        <p:attrNameLst>
                                          <p:attrName>ppt_w</p:attrName>
                                        </p:attrNameLst>
                                      </p:cBhvr>
                                      <p:tavLst>
                                        <p:tav tm="0">
                                          <p:val>
                                            <p:fltVal val="0"/>
                                          </p:val>
                                        </p:tav>
                                        <p:tav tm="100000">
                                          <p:val>
                                            <p:strVal val="#ppt_w"/>
                                          </p:val>
                                        </p:tav>
                                      </p:tavLst>
                                    </p:anim>
                                    <p:anim calcmode="lin" valueType="num">
                                      <p:cBhvr>
                                        <p:cTn id="96" dur="500" fill="hold"/>
                                        <p:tgtEl>
                                          <p:spTgt spid="58390"/>
                                        </p:tgtEl>
                                        <p:attrNameLst>
                                          <p:attrName>ppt_h</p:attrName>
                                        </p:attrNameLst>
                                      </p:cBhvr>
                                      <p:tavLst>
                                        <p:tav tm="0">
                                          <p:val>
                                            <p:strVal val="#ppt_h"/>
                                          </p:val>
                                        </p:tav>
                                        <p:tav tm="100000">
                                          <p:val>
                                            <p:strVal val="#ppt_h"/>
                                          </p:val>
                                        </p:tav>
                                      </p:tavLst>
                                    </p:anim>
                                  </p:childTnLst>
                                </p:cTn>
                              </p:par>
                              <p:par>
                                <p:cTn id="97" presetID="17" presetClass="entr" presetSubtype="10" fill="hold" grpId="0" nodeType="withEffect">
                                  <p:stCondLst>
                                    <p:cond delay="0"/>
                                  </p:stCondLst>
                                  <p:childTnLst>
                                    <p:set>
                                      <p:cBhvr>
                                        <p:cTn id="98" dur="1" fill="hold">
                                          <p:stCondLst>
                                            <p:cond delay="0"/>
                                          </p:stCondLst>
                                        </p:cTn>
                                        <p:tgtEl>
                                          <p:spTgt spid="58388"/>
                                        </p:tgtEl>
                                        <p:attrNameLst>
                                          <p:attrName>style.visibility</p:attrName>
                                        </p:attrNameLst>
                                      </p:cBhvr>
                                      <p:to>
                                        <p:strVal val="visible"/>
                                      </p:to>
                                    </p:set>
                                    <p:anim calcmode="lin" valueType="num">
                                      <p:cBhvr>
                                        <p:cTn id="99" dur="500" fill="hold"/>
                                        <p:tgtEl>
                                          <p:spTgt spid="58388"/>
                                        </p:tgtEl>
                                        <p:attrNameLst>
                                          <p:attrName>ppt_w</p:attrName>
                                        </p:attrNameLst>
                                      </p:cBhvr>
                                      <p:tavLst>
                                        <p:tav tm="0">
                                          <p:val>
                                            <p:fltVal val="0"/>
                                          </p:val>
                                        </p:tav>
                                        <p:tav tm="100000">
                                          <p:val>
                                            <p:strVal val="#ppt_w"/>
                                          </p:val>
                                        </p:tav>
                                      </p:tavLst>
                                    </p:anim>
                                    <p:anim calcmode="lin" valueType="num">
                                      <p:cBhvr>
                                        <p:cTn id="100" dur="500" fill="hold"/>
                                        <p:tgtEl>
                                          <p:spTgt spid="58388"/>
                                        </p:tgtEl>
                                        <p:attrNameLst>
                                          <p:attrName>ppt_h</p:attrName>
                                        </p:attrNameLst>
                                      </p:cBhvr>
                                      <p:tavLst>
                                        <p:tav tm="0">
                                          <p:val>
                                            <p:strVal val="#ppt_h"/>
                                          </p:val>
                                        </p:tav>
                                        <p:tav tm="100000">
                                          <p:val>
                                            <p:strVal val="#ppt_h"/>
                                          </p:val>
                                        </p:tav>
                                      </p:tavLst>
                                    </p:anim>
                                  </p:childTnLst>
                                </p:cTn>
                              </p:par>
                              <p:par>
                                <p:cTn id="101" presetID="17" presetClass="entr" presetSubtype="10" fill="hold" grpId="0" nodeType="withEffect">
                                  <p:stCondLst>
                                    <p:cond delay="0"/>
                                  </p:stCondLst>
                                  <p:childTnLst>
                                    <p:set>
                                      <p:cBhvr>
                                        <p:cTn id="102" dur="1" fill="hold">
                                          <p:stCondLst>
                                            <p:cond delay="0"/>
                                          </p:stCondLst>
                                        </p:cTn>
                                        <p:tgtEl>
                                          <p:spTgt spid="58397"/>
                                        </p:tgtEl>
                                        <p:attrNameLst>
                                          <p:attrName>style.visibility</p:attrName>
                                        </p:attrNameLst>
                                      </p:cBhvr>
                                      <p:to>
                                        <p:strVal val="visible"/>
                                      </p:to>
                                    </p:set>
                                    <p:anim calcmode="lin" valueType="num">
                                      <p:cBhvr>
                                        <p:cTn id="103" dur="500" fill="hold"/>
                                        <p:tgtEl>
                                          <p:spTgt spid="58397"/>
                                        </p:tgtEl>
                                        <p:attrNameLst>
                                          <p:attrName>ppt_w</p:attrName>
                                        </p:attrNameLst>
                                      </p:cBhvr>
                                      <p:tavLst>
                                        <p:tav tm="0">
                                          <p:val>
                                            <p:fltVal val="0"/>
                                          </p:val>
                                        </p:tav>
                                        <p:tav tm="100000">
                                          <p:val>
                                            <p:strVal val="#ppt_w"/>
                                          </p:val>
                                        </p:tav>
                                      </p:tavLst>
                                    </p:anim>
                                    <p:anim calcmode="lin" valueType="num">
                                      <p:cBhvr>
                                        <p:cTn id="104" dur="500" fill="hold"/>
                                        <p:tgtEl>
                                          <p:spTgt spid="58397"/>
                                        </p:tgtEl>
                                        <p:attrNameLst>
                                          <p:attrName>ppt_h</p:attrName>
                                        </p:attrNameLst>
                                      </p:cBhvr>
                                      <p:tavLst>
                                        <p:tav tm="0">
                                          <p:val>
                                            <p:strVal val="#ppt_h"/>
                                          </p:val>
                                        </p:tav>
                                        <p:tav tm="100000">
                                          <p:val>
                                            <p:strVal val="#ppt_h"/>
                                          </p:val>
                                        </p:tav>
                                      </p:tavLst>
                                    </p:anim>
                                  </p:childTnLst>
                                </p:cTn>
                              </p:par>
                              <p:par>
                                <p:cTn id="105" presetID="17" presetClass="entr" presetSubtype="10" fill="hold" grpId="0" nodeType="withEffect">
                                  <p:stCondLst>
                                    <p:cond delay="0"/>
                                  </p:stCondLst>
                                  <p:childTnLst>
                                    <p:set>
                                      <p:cBhvr>
                                        <p:cTn id="106" dur="1" fill="hold">
                                          <p:stCondLst>
                                            <p:cond delay="0"/>
                                          </p:stCondLst>
                                        </p:cTn>
                                        <p:tgtEl>
                                          <p:spTgt spid="58396"/>
                                        </p:tgtEl>
                                        <p:attrNameLst>
                                          <p:attrName>style.visibility</p:attrName>
                                        </p:attrNameLst>
                                      </p:cBhvr>
                                      <p:to>
                                        <p:strVal val="visible"/>
                                      </p:to>
                                    </p:set>
                                    <p:anim calcmode="lin" valueType="num">
                                      <p:cBhvr>
                                        <p:cTn id="107" dur="500" fill="hold"/>
                                        <p:tgtEl>
                                          <p:spTgt spid="58396"/>
                                        </p:tgtEl>
                                        <p:attrNameLst>
                                          <p:attrName>ppt_w</p:attrName>
                                        </p:attrNameLst>
                                      </p:cBhvr>
                                      <p:tavLst>
                                        <p:tav tm="0">
                                          <p:val>
                                            <p:fltVal val="0"/>
                                          </p:val>
                                        </p:tav>
                                        <p:tav tm="100000">
                                          <p:val>
                                            <p:strVal val="#ppt_w"/>
                                          </p:val>
                                        </p:tav>
                                      </p:tavLst>
                                    </p:anim>
                                    <p:anim calcmode="lin" valueType="num">
                                      <p:cBhvr>
                                        <p:cTn id="108" dur="500" fill="hold"/>
                                        <p:tgtEl>
                                          <p:spTgt spid="58396"/>
                                        </p:tgtEl>
                                        <p:attrNameLst>
                                          <p:attrName>ppt_h</p:attrName>
                                        </p:attrNameLst>
                                      </p:cBhvr>
                                      <p:tavLst>
                                        <p:tav tm="0">
                                          <p:val>
                                            <p:strVal val="#ppt_h"/>
                                          </p:val>
                                        </p:tav>
                                        <p:tav tm="100000">
                                          <p:val>
                                            <p:strVal val="#ppt_h"/>
                                          </p:val>
                                        </p:tav>
                                      </p:tavLst>
                                    </p:anim>
                                  </p:childTnLst>
                                </p:cTn>
                              </p:par>
                              <p:par>
                                <p:cTn id="109" presetID="17" presetClass="entr" presetSubtype="10" fill="hold" grpId="0" nodeType="withEffect">
                                  <p:stCondLst>
                                    <p:cond delay="0"/>
                                  </p:stCondLst>
                                  <p:childTnLst>
                                    <p:set>
                                      <p:cBhvr>
                                        <p:cTn id="110" dur="1" fill="hold">
                                          <p:stCondLst>
                                            <p:cond delay="0"/>
                                          </p:stCondLst>
                                        </p:cTn>
                                        <p:tgtEl>
                                          <p:spTgt spid="58395"/>
                                        </p:tgtEl>
                                        <p:attrNameLst>
                                          <p:attrName>style.visibility</p:attrName>
                                        </p:attrNameLst>
                                      </p:cBhvr>
                                      <p:to>
                                        <p:strVal val="visible"/>
                                      </p:to>
                                    </p:set>
                                    <p:anim calcmode="lin" valueType="num">
                                      <p:cBhvr>
                                        <p:cTn id="111" dur="500" fill="hold"/>
                                        <p:tgtEl>
                                          <p:spTgt spid="58395"/>
                                        </p:tgtEl>
                                        <p:attrNameLst>
                                          <p:attrName>ppt_w</p:attrName>
                                        </p:attrNameLst>
                                      </p:cBhvr>
                                      <p:tavLst>
                                        <p:tav tm="0">
                                          <p:val>
                                            <p:fltVal val="0"/>
                                          </p:val>
                                        </p:tav>
                                        <p:tav tm="100000">
                                          <p:val>
                                            <p:strVal val="#ppt_w"/>
                                          </p:val>
                                        </p:tav>
                                      </p:tavLst>
                                    </p:anim>
                                    <p:anim calcmode="lin" valueType="num">
                                      <p:cBhvr>
                                        <p:cTn id="112" dur="500" fill="hold"/>
                                        <p:tgtEl>
                                          <p:spTgt spid="58395"/>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7" presetClass="entr" presetSubtype="10" fill="hold" grpId="0" nodeType="clickEffect">
                                  <p:stCondLst>
                                    <p:cond delay="0"/>
                                  </p:stCondLst>
                                  <p:childTnLst>
                                    <p:set>
                                      <p:cBhvr>
                                        <p:cTn id="116" dur="1" fill="hold">
                                          <p:stCondLst>
                                            <p:cond delay="0"/>
                                          </p:stCondLst>
                                        </p:cTn>
                                        <p:tgtEl>
                                          <p:spTgt spid="58398"/>
                                        </p:tgtEl>
                                        <p:attrNameLst>
                                          <p:attrName>style.visibility</p:attrName>
                                        </p:attrNameLst>
                                      </p:cBhvr>
                                      <p:to>
                                        <p:strVal val="visible"/>
                                      </p:to>
                                    </p:set>
                                    <p:anim calcmode="lin" valueType="num">
                                      <p:cBhvr>
                                        <p:cTn id="117" dur="500" fill="hold"/>
                                        <p:tgtEl>
                                          <p:spTgt spid="58398"/>
                                        </p:tgtEl>
                                        <p:attrNameLst>
                                          <p:attrName>ppt_w</p:attrName>
                                        </p:attrNameLst>
                                      </p:cBhvr>
                                      <p:tavLst>
                                        <p:tav tm="0">
                                          <p:val>
                                            <p:fltVal val="0"/>
                                          </p:val>
                                        </p:tav>
                                        <p:tav tm="100000">
                                          <p:val>
                                            <p:strVal val="#ppt_w"/>
                                          </p:val>
                                        </p:tav>
                                      </p:tavLst>
                                    </p:anim>
                                    <p:anim calcmode="lin" valueType="num">
                                      <p:cBhvr>
                                        <p:cTn id="118" dur="500" fill="hold"/>
                                        <p:tgtEl>
                                          <p:spTgt spid="58398"/>
                                        </p:tgtEl>
                                        <p:attrNameLst>
                                          <p:attrName>ppt_h</p:attrName>
                                        </p:attrNameLst>
                                      </p:cBhvr>
                                      <p:tavLst>
                                        <p:tav tm="0">
                                          <p:val>
                                            <p:strVal val="#ppt_h"/>
                                          </p:val>
                                        </p:tav>
                                        <p:tav tm="100000">
                                          <p:val>
                                            <p:strVal val="#ppt_h"/>
                                          </p:val>
                                        </p:tav>
                                      </p:tavLst>
                                    </p:anim>
                                  </p:childTnLst>
                                </p:cTn>
                              </p:par>
                              <p:par>
                                <p:cTn id="119" presetID="17" presetClass="entr" presetSubtype="10" fill="hold" grpId="0" nodeType="withEffect">
                                  <p:stCondLst>
                                    <p:cond delay="0"/>
                                  </p:stCondLst>
                                  <p:childTnLst>
                                    <p:set>
                                      <p:cBhvr>
                                        <p:cTn id="120" dur="1" fill="hold">
                                          <p:stCondLst>
                                            <p:cond delay="0"/>
                                          </p:stCondLst>
                                        </p:cTn>
                                        <p:tgtEl>
                                          <p:spTgt spid="58399"/>
                                        </p:tgtEl>
                                        <p:attrNameLst>
                                          <p:attrName>style.visibility</p:attrName>
                                        </p:attrNameLst>
                                      </p:cBhvr>
                                      <p:to>
                                        <p:strVal val="visible"/>
                                      </p:to>
                                    </p:set>
                                    <p:anim calcmode="lin" valueType="num">
                                      <p:cBhvr>
                                        <p:cTn id="121" dur="500" fill="hold"/>
                                        <p:tgtEl>
                                          <p:spTgt spid="58399"/>
                                        </p:tgtEl>
                                        <p:attrNameLst>
                                          <p:attrName>ppt_w</p:attrName>
                                        </p:attrNameLst>
                                      </p:cBhvr>
                                      <p:tavLst>
                                        <p:tav tm="0">
                                          <p:val>
                                            <p:fltVal val="0"/>
                                          </p:val>
                                        </p:tav>
                                        <p:tav tm="100000">
                                          <p:val>
                                            <p:strVal val="#ppt_w"/>
                                          </p:val>
                                        </p:tav>
                                      </p:tavLst>
                                    </p:anim>
                                    <p:anim calcmode="lin" valueType="num">
                                      <p:cBhvr>
                                        <p:cTn id="122" dur="500" fill="hold"/>
                                        <p:tgtEl>
                                          <p:spTgt spid="58399"/>
                                        </p:tgtEl>
                                        <p:attrNameLst>
                                          <p:attrName>ppt_h</p:attrName>
                                        </p:attrNameLst>
                                      </p:cBhvr>
                                      <p:tavLst>
                                        <p:tav tm="0">
                                          <p:val>
                                            <p:strVal val="#ppt_h"/>
                                          </p:val>
                                        </p:tav>
                                        <p:tav tm="100000">
                                          <p:val>
                                            <p:strVal val="#ppt_h"/>
                                          </p:val>
                                        </p:tav>
                                      </p:tavLst>
                                    </p:anim>
                                  </p:childTnLst>
                                </p:cTn>
                              </p:par>
                              <p:par>
                                <p:cTn id="123" presetID="17" presetClass="entr" presetSubtype="10" fill="hold" grpId="0" nodeType="withEffect">
                                  <p:stCondLst>
                                    <p:cond delay="0"/>
                                  </p:stCondLst>
                                  <p:childTnLst>
                                    <p:set>
                                      <p:cBhvr>
                                        <p:cTn id="124" dur="1" fill="hold">
                                          <p:stCondLst>
                                            <p:cond delay="0"/>
                                          </p:stCondLst>
                                        </p:cTn>
                                        <p:tgtEl>
                                          <p:spTgt spid="58402"/>
                                        </p:tgtEl>
                                        <p:attrNameLst>
                                          <p:attrName>style.visibility</p:attrName>
                                        </p:attrNameLst>
                                      </p:cBhvr>
                                      <p:to>
                                        <p:strVal val="visible"/>
                                      </p:to>
                                    </p:set>
                                    <p:anim calcmode="lin" valueType="num">
                                      <p:cBhvr>
                                        <p:cTn id="125" dur="500" fill="hold"/>
                                        <p:tgtEl>
                                          <p:spTgt spid="58402"/>
                                        </p:tgtEl>
                                        <p:attrNameLst>
                                          <p:attrName>ppt_w</p:attrName>
                                        </p:attrNameLst>
                                      </p:cBhvr>
                                      <p:tavLst>
                                        <p:tav tm="0">
                                          <p:val>
                                            <p:fltVal val="0"/>
                                          </p:val>
                                        </p:tav>
                                        <p:tav tm="100000">
                                          <p:val>
                                            <p:strVal val="#ppt_w"/>
                                          </p:val>
                                        </p:tav>
                                      </p:tavLst>
                                    </p:anim>
                                    <p:anim calcmode="lin" valueType="num">
                                      <p:cBhvr>
                                        <p:cTn id="126" dur="500" fill="hold"/>
                                        <p:tgtEl>
                                          <p:spTgt spid="58402"/>
                                        </p:tgtEl>
                                        <p:attrNameLst>
                                          <p:attrName>ppt_h</p:attrName>
                                        </p:attrNameLst>
                                      </p:cBhvr>
                                      <p:tavLst>
                                        <p:tav tm="0">
                                          <p:val>
                                            <p:strVal val="#ppt_h"/>
                                          </p:val>
                                        </p:tav>
                                        <p:tav tm="100000">
                                          <p:val>
                                            <p:strVal val="#ppt_h"/>
                                          </p:val>
                                        </p:tav>
                                      </p:tavLst>
                                    </p:anim>
                                  </p:childTnLst>
                                </p:cTn>
                              </p:par>
                              <p:par>
                                <p:cTn id="127" presetID="17" presetClass="entr" presetSubtype="10" fill="hold" grpId="0" nodeType="withEffect">
                                  <p:stCondLst>
                                    <p:cond delay="0"/>
                                  </p:stCondLst>
                                  <p:childTnLst>
                                    <p:set>
                                      <p:cBhvr>
                                        <p:cTn id="128" dur="1" fill="hold">
                                          <p:stCondLst>
                                            <p:cond delay="0"/>
                                          </p:stCondLst>
                                        </p:cTn>
                                        <p:tgtEl>
                                          <p:spTgt spid="58400"/>
                                        </p:tgtEl>
                                        <p:attrNameLst>
                                          <p:attrName>style.visibility</p:attrName>
                                        </p:attrNameLst>
                                      </p:cBhvr>
                                      <p:to>
                                        <p:strVal val="visible"/>
                                      </p:to>
                                    </p:set>
                                    <p:anim calcmode="lin" valueType="num">
                                      <p:cBhvr>
                                        <p:cTn id="129" dur="500" fill="hold"/>
                                        <p:tgtEl>
                                          <p:spTgt spid="58400"/>
                                        </p:tgtEl>
                                        <p:attrNameLst>
                                          <p:attrName>ppt_w</p:attrName>
                                        </p:attrNameLst>
                                      </p:cBhvr>
                                      <p:tavLst>
                                        <p:tav tm="0">
                                          <p:val>
                                            <p:fltVal val="0"/>
                                          </p:val>
                                        </p:tav>
                                        <p:tav tm="100000">
                                          <p:val>
                                            <p:strVal val="#ppt_w"/>
                                          </p:val>
                                        </p:tav>
                                      </p:tavLst>
                                    </p:anim>
                                    <p:anim calcmode="lin" valueType="num">
                                      <p:cBhvr>
                                        <p:cTn id="130" dur="500" fill="hold"/>
                                        <p:tgtEl>
                                          <p:spTgt spid="58400"/>
                                        </p:tgtEl>
                                        <p:attrNameLst>
                                          <p:attrName>ppt_h</p:attrName>
                                        </p:attrNameLst>
                                      </p:cBhvr>
                                      <p:tavLst>
                                        <p:tav tm="0">
                                          <p:val>
                                            <p:strVal val="#ppt_h"/>
                                          </p:val>
                                        </p:tav>
                                        <p:tav tm="100000">
                                          <p:val>
                                            <p:strVal val="#ppt_h"/>
                                          </p:val>
                                        </p:tav>
                                      </p:tavLst>
                                    </p:anim>
                                  </p:childTnLst>
                                </p:cTn>
                              </p:par>
                              <p:par>
                                <p:cTn id="131" presetID="17" presetClass="entr" presetSubtype="10" fill="hold" grpId="0" nodeType="withEffect">
                                  <p:stCondLst>
                                    <p:cond delay="0"/>
                                  </p:stCondLst>
                                  <p:childTnLst>
                                    <p:set>
                                      <p:cBhvr>
                                        <p:cTn id="132" dur="1" fill="hold">
                                          <p:stCondLst>
                                            <p:cond delay="0"/>
                                          </p:stCondLst>
                                        </p:cTn>
                                        <p:tgtEl>
                                          <p:spTgt spid="58409"/>
                                        </p:tgtEl>
                                        <p:attrNameLst>
                                          <p:attrName>style.visibility</p:attrName>
                                        </p:attrNameLst>
                                      </p:cBhvr>
                                      <p:to>
                                        <p:strVal val="visible"/>
                                      </p:to>
                                    </p:set>
                                    <p:anim calcmode="lin" valueType="num">
                                      <p:cBhvr>
                                        <p:cTn id="133" dur="500" fill="hold"/>
                                        <p:tgtEl>
                                          <p:spTgt spid="58409"/>
                                        </p:tgtEl>
                                        <p:attrNameLst>
                                          <p:attrName>ppt_w</p:attrName>
                                        </p:attrNameLst>
                                      </p:cBhvr>
                                      <p:tavLst>
                                        <p:tav tm="0">
                                          <p:val>
                                            <p:fltVal val="0"/>
                                          </p:val>
                                        </p:tav>
                                        <p:tav tm="100000">
                                          <p:val>
                                            <p:strVal val="#ppt_w"/>
                                          </p:val>
                                        </p:tav>
                                      </p:tavLst>
                                    </p:anim>
                                    <p:anim calcmode="lin" valueType="num">
                                      <p:cBhvr>
                                        <p:cTn id="134" dur="500" fill="hold"/>
                                        <p:tgtEl>
                                          <p:spTgt spid="58409"/>
                                        </p:tgtEl>
                                        <p:attrNameLst>
                                          <p:attrName>ppt_h</p:attrName>
                                        </p:attrNameLst>
                                      </p:cBhvr>
                                      <p:tavLst>
                                        <p:tav tm="0">
                                          <p:val>
                                            <p:strVal val="#ppt_h"/>
                                          </p:val>
                                        </p:tav>
                                        <p:tav tm="100000">
                                          <p:val>
                                            <p:strVal val="#ppt_h"/>
                                          </p:val>
                                        </p:tav>
                                      </p:tavLst>
                                    </p:anim>
                                  </p:childTnLst>
                                </p:cTn>
                              </p:par>
                              <p:par>
                                <p:cTn id="135" presetID="17" presetClass="entr" presetSubtype="10" fill="hold" grpId="0" nodeType="withEffect">
                                  <p:stCondLst>
                                    <p:cond delay="0"/>
                                  </p:stCondLst>
                                  <p:childTnLst>
                                    <p:set>
                                      <p:cBhvr>
                                        <p:cTn id="136" dur="1" fill="hold">
                                          <p:stCondLst>
                                            <p:cond delay="0"/>
                                          </p:stCondLst>
                                        </p:cTn>
                                        <p:tgtEl>
                                          <p:spTgt spid="58408"/>
                                        </p:tgtEl>
                                        <p:attrNameLst>
                                          <p:attrName>style.visibility</p:attrName>
                                        </p:attrNameLst>
                                      </p:cBhvr>
                                      <p:to>
                                        <p:strVal val="visible"/>
                                      </p:to>
                                    </p:set>
                                    <p:anim calcmode="lin" valueType="num">
                                      <p:cBhvr>
                                        <p:cTn id="137" dur="500" fill="hold"/>
                                        <p:tgtEl>
                                          <p:spTgt spid="58408"/>
                                        </p:tgtEl>
                                        <p:attrNameLst>
                                          <p:attrName>ppt_w</p:attrName>
                                        </p:attrNameLst>
                                      </p:cBhvr>
                                      <p:tavLst>
                                        <p:tav tm="0">
                                          <p:val>
                                            <p:fltVal val="0"/>
                                          </p:val>
                                        </p:tav>
                                        <p:tav tm="100000">
                                          <p:val>
                                            <p:strVal val="#ppt_w"/>
                                          </p:val>
                                        </p:tav>
                                      </p:tavLst>
                                    </p:anim>
                                    <p:anim calcmode="lin" valueType="num">
                                      <p:cBhvr>
                                        <p:cTn id="138" dur="500" fill="hold"/>
                                        <p:tgtEl>
                                          <p:spTgt spid="58408"/>
                                        </p:tgtEl>
                                        <p:attrNameLst>
                                          <p:attrName>ppt_h</p:attrName>
                                        </p:attrNameLst>
                                      </p:cBhvr>
                                      <p:tavLst>
                                        <p:tav tm="0">
                                          <p:val>
                                            <p:strVal val="#ppt_h"/>
                                          </p:val>
                                        </p:tav>
                                        <p:tav tm="100000">
                                          <p:val>
                                            <p:strVal val="#ppt_h"/>
                                          </p:val>
                                        </p:tav>
                                      </p:tavLst>
                                    </p:anim>
                                  </p:childTnLst>
                                </p:cTn>
                              </p:par>
                              <p:par>
                                <p:cTn id="139" presetID="17" presetClass="entr" presetSubtype="10" fill="hold" grpId="0" nodeType="withEffect">
                                  <p:stCondLst>
                                    <p:cond delay="0"/>
                                  </p:stCondLst>
                                  <p:childTnLst>
                                    <p:set>
                                      <p:cBhvr>
                                        <p:cTn id="140" dur="1" fill="hold">
                                          <p:stCondLst>
                                            <p:cond delay="0"/>
                                          </p:stCondLst>
                                        </p:cTn>
                                        <p:tgtEl>
                                          <p:spTgt spid="58407"/>
                                        </p:tgtEl>
                                        <p:attrNameLst>
                                          <p:attrName>style.visibility</p:attrName>
                                        </p:attrNameLst>
                                      </p:cBhvr>
                                      <p:to>
                                        <p:strVal val="visible"/>
                                      </p:to>
                                    </p:set>
                                    <p:anim calcmode="lin" valueType="num">
                                      <p:cBhvr>
                                        <p:cTn id="141" dur="500" fill="hold"/>
                                        <p:tgtEl>
                                          <p:spTgt spid="58407"/>
                                        </p:tgtEl>
                                        <p:attrNameLst>
                                          <p:attrName>ppt_w</p:attrName>
                                        </p:attrNameLst>
                                      </p:cBhvr>
                                      <p:tavLst>
                                        <p:tav tm="0">
                                          <p:val>
                                            <p:fltVal val="0"/>
                                          </p:val>
                                        </p:tav>
                                        <p:tav tm="100000">
                                          <p:val>
                                            <p:strVal val="#ppt_w"/>
                                          </p:val>
                                        </p:tav>
                                      </p:tavLst>
                                    </p:anim>
                                    <p:anim calcmode="lin" valueType="num">
                                      <p:cBhvr>
                                        <p:cTn id="142" dur="500" fill="hold"/>
                                        <p:tgtEl>
                                          <p:spTgt spid="58407"/>
                                        </p:tgtEl>
                                        <p:attrNameLst>
                                          <p:attrName>ppt_h</p:attrName>
                                        </p:attrNameLst>
                                      </p:cBhvr>
                                      <p:tavLst>
                                        <p:tav tm="0">
                                          <p:val>
                                            <p:strVal val="#ppt_h"/>
                                          </p:val>
                                        </p:tav>
                                        <p:tav tm="100000">
                                          <p:val>
                                            <p:strVal val="#ppt_h"/>
                                          </p:val>
                                        </p:tav>
                                      </p:tavLst>
                                    </p:anim>
                                  </p:childTnLst>
                                </p:cTn>
                              </p:par>
                              <p:par>
                                <p:cTn id="143" presetID="17" presetClass="entr" presetSubtype="10" fill="hold" grpId="0" nodeType="withEffect">
                                  <p:stCondLst>
                                    <p:cond delay="0"/>
                                  </p:stCondLst>
                                  <p:childTnLst>
                                    <p:set>
                                      <p:cBhvr>
                                        <p:cTn id="144" dur="1" fill="hold">
                                          <p:stCondLst>
                                            <p:cond delay="0"/>
                                          </p:stCondLst>
                                        </p:cTn>
                                        <p:tgtEl>
                                          <p:spTgt spid="58401"/>
                                        </p:tgtEl>
                                        <p:attrNameLst>
                                          <p:attrName>style.visibility</p:attrName>
                                        </p:attrNameLst>
                                      </p:cBhvr>
                                      <p:to>
                                        <p:strVal val="visible"/>
                                      </p:to>
                                    </p:set>
                                    <p:anim calcmode="lin" valueType="num">
                                      <p:cBhvr>
                                        <p:cTn id="145" dur="500" fill="hold"/>
                                        <p:tgtEl>
                                          <p:spTgt spid="58401"/>
                                        </p:tgtEl>
                                        <p:attrNameLst>
                                          <p:attrName>ppt_w</p:attrName>
                                        </p:attrNameLst>
                                      </p:cBhvr>
                                      <p:tavLst>
                                        <p:tav tm="0">
                                          <p:val>
                                            <p:fltVal val="0"/>
                                          </p:val>
                                        </p:tav>
                                        <p:tav tm="100000">
                                          <p:val>
                                            <p:strVal val="#ppt_w"/>
                                          </p:val>
                                        </p:tav>
                                      </p:tavLst>
                                    </p:anim>
                                    <p:anim calcmode="lin" valueType="num">
                                      <p:cBhvr>
                                        <p:cTn id="146" dur="500" fill="hold"/>
                                        <p:tgtEl>
                                          <p:spTgt spid="58401"/>
                                        </p:tgtEl>
                                        <p:attrNameLst>
                                          <p:attrName>ppt_h</p:attrName>
                                        </p:attrNameLst>
                                      </p:cBhvr>
                                      <p:tavLst>
                                        <p:tav tm="0">
                                          <p:val>
                                            <p:strVal val="#ppt_h"/>
                                          </p:val>
                                        </p:tav>
                                        <p:tav tm="100000">
                                          <p:val>
                                            <p:strVal val="#ppt_h"/>
                                          </p:val>
                                        </p:tav>
                                      </p:tavLst>
                                    </p:anim>
                                  </p:childTnLst>
                                </p:cTn>
                              </p:par>
                              <p:par>
                                <p:cTn id="147" presetID="17" presetClass="entr" presetSubtype="10" fill="hold" grpId="0" nodeType="withEffect">
                                  <p:stCondLst>
                                    <p:cond delay="0"/>
                                  </p:stCondLst>
                                  <p:childTnLst>
                                    <p:set>
                                      <p:cBhvr>
                                        <p:cTn id="148" dur="1" fill="hold">
                                          <p:stCondLst>
                                            <p:cond delay="0"/>
                                          </p:stCondLst>
                                        </p:cTn>
                                        <p:tgtEl>
                                          <p:spTgt spid="58403"/>
                                        </p:tgtEl>
                                        <p:attrNameLst>
                                          <p:attrName>style.visibility</p:attrName>
                                        </p:attrNameLst>
                                      </p:cBhvr>
                                      <p:to>
                                        <p:strVal val="visible"/>
                                      </p:to>
                                    </p:set>
                                    <p:anim calcmode="lin" valueType="num">
                                      <p:cBhvr>
                                        <p:cTn id="149" dur="500" fill="hold"/>
                                        <p:tgtEl>
                                          <p:spTgt spid="58403"/>
                                        </p:tgtEl>
                                        <p:attrNameLst>
                                          <p:attrName>ppt_w</p:attrName>
                                        </p:attrNameLst>
                                      </p:cBhvr>
                                      <p:tavLst>
                                        <p:tav tm="0">
                                          <p:val>
                                            <p:fltVal val="0"/>
                                          </p:val>
                                        </p:tav>
                                        <p:tav tm="100000">
                                          <p:val>
                                            <p:strVal val="#ppt_w"/>
                                          </p:val>
                                        </p:tav>
                                      </p:tavLst>
                                    </p:anim>
                                    <p:anim calcmode="lin" valueType="num">
                                      <p:cBhvr>
                                        <p:cTn id="150" dur="500" fill="hold"/>
                                        <p:tgtEl>
                                          <p:spTgt spid="58403"/>
                                        </p:tgtEl>
                                        <p:attrNameLst>
                                          <p:attrName>ppt_h</p:attrName>
                                        </p:attrNameLst>
                                      </p:cBhvr>
                                      <p:tavLst>
                                        <p:tav tm="0">
                                          <p:val>
                                            <p:strVal val="#ppt_h"/>
                                          </p:val>
                                        </p:tav>
                                        <p:tav tm="100000">
                                          <p:val>
                                            <p:strVal val="#ppt_h"/>
                                          </p:val>
                                        </p:tav>
                                      </p:tavLst>
                                    </p:anim>
                                  </p:childTnLst>
                                </p:cTn>
                              </p:par>
                              <p:par>
                                <p:cTn id="151" presetID="17" presetClass="entr" presetSubtype="10" fill="hold" grpId="0" nodeType="withEffect">
                                  <p:stCondLst>
                                    <p:cond delay="0"/>
                                  </p:stCondLst>
                                  <p:childTnLst>
                                    <p:set>
                                      <p:cBhvr>
                                        <p:cTn id="152" dur="1" fill="hold">
                                          <p:stCondLst>
                                            <p:cond delay="0"/>
                                          </p:stCondLst>
                                        </p:cTn>
                                        <p:tgtEl>
                                          <p:spTgt spid="58404"/>
                                        </p:tgtEl>
                                        <p:attrNameLst>
                                          <p:attrName>style.visibility</p:attrName>
                                        </p:attrNameLst>
                                      </p:cBhvr>
                                      <p:to>
                                        <p:strVal val="visible"/>
                                      </p:to>
                                    </p:set>
                                    <p:anim calcmode="lin" valueType="num">
                                      <p:cBhvr>
                                        <p:cTn id="153" dur="500" fill="hold"/>
                                        <p:tgtEl>
                                          <p:spTgt spid="58404"/>
                                        </p:tgtEl>
                                        <p:attrNameLst>
                                          <p:attrName>ppt_w</p:attrName>
                                        </p:attrNameLst>
                                      </p:cBhvr>
                                      <p:tavLst>
                                        <p:tav tm="0">
                                          <p:val>
                                            <p:fltVal val="0"/>
                                          </p:val>
                                        </p:tav>
                                        <p:tav tm="100000">
                                          <p:val>
                                            <p:strVal val="#ppt_w"/>
                                          </p:val>
                                        </p:tav>
                                      </p:tavLst>
                                    </p:anim>
                                    <p:anim calcmode="lin" valueType="num">
                                      <p:cBhvr>
                                        <p:cTn id="154" dur="500" fill="hold"/>
                                        <p:tgtEl>
                                          <p:spTgt spid="58404"/>
                                        </p:tgtEl>
                                        <p:attrNameLst>
                                          <p:attrName>ppt_h</p:attrName>
                                        </p:attrNameLst>
                                      </p:cBhvr>
                                      <p:tavLst>
                                        <p:tav tm="0">
                                          <p:val>
                                            <p:strVal val="#ppt_h"/>
                                          </p:val>
                                        </p:tav>
                                        <p:tav tm="100000">
                                          <p:val>
                                            <p:strVal val="#ppt_h"/>
                                          </p:val>
                                        </p:tav>
                                      </p:tavLst>
                                    </p:anim>
                                  </p:childTnLst>
                                </p:cTn>
                              </p:par>
                              <p:par>
                                <p:cTn id="155" presetID="17" presetClass="entr" presetSubtype="10" fill="hold" grpId="0" nodeType="withEffect">
                                  <p:stCondLst>
                                    <p:cond delay="0"/>
                                  </p:stCondLst>
                                  <p:childTnLst>
                                    <p:set>
                                      <p:cBhvr>
                                        <p:cTn id="156" dur="1" fill="hold">
                                          <p:stCondLst>
                                            <p:cond delay="0"/>
                                          </p:stCondLst>
                                        </p:cTn>
                                        <p:tgtEl>
                                          <p:spTgt spid="58406"/>
                                        </p:tgtEl>
                                        <p:attrNameLst>
                                          <p:attrName>style.visibility</p:attrName>
                                        </p:attrNameLst>
                                      </p:cBhvr>
                                      <p:to>
                                        <p:strVal val="visible"/>
                                      </p:to>
                                    </p:set>
                                    <p:anim calcmode="lin" valueType="num">
                                      <p:cBhvr>
                                        <p:cTn id="157" dur="500" fill="hold"/>
                                        <p:tgtEl>
                                          <p:spTgt spid="58406"/>
                                        </p:tgtEl>
                                        <p:attrNameLst>
                                          <p:attrName>ppt_w</p:attrName>
                                        </p:attrNameLst>
                                      </p:cBhvr>
                                      <p:tavLst>
                                        <p:tav tm="0">
                                          <p:val>
                                            <p:fltVal val="0"/>
                                          </p:val>
                                        </p:tav>
                                        <p:tav tm="100000">
                                          <p:val>
                                            <p:strVal val="#ppt_w"/>
                                          </p:val>
                                        </p:tav>
                                      </p:tavLst>
                                    </p:anim>
                                    <p:anim calcmode="lin" valueType="num">
                                      <p:cBhvr>
                                        <p:cTn id="158" dur="500" fill="hold"/>
                                        <p:tgtEl>
                                          <p:spTgt spid="58406"/>
                                        </p:tgtEl>
                                        <p:attrNameLst>
                                          <p:attrName>ppt_h</p:attrName>
                                        </p:attrNameLst>
                                      </p:cBhvr>
                                      <p:tavLst>
                                        <p:tav tm="0">
                                          <p:val>
                                            <p:strVal val="#ppt_h"/>
                                          </p:val>
                                        </p:tav>
                                        <p:tav tm="100000">
                                          <p:val>
                                            <p:strVal val="#ppt_h"/>
                                          </p:val>
                                        </p:tav>
                                      </p:tavLst>
                                    </p:anim>
                                  </p:childTnLst>
                                </p:cTn>
                              </p:par>
                              <p:par>
                                <p:cTn id="159" presetID="17" presetClass="entr" presetSubtype="10" fill="hold" grpId="0" nodeType="withEffect">
                                  <p:stCondLst>
                                    <p:cond delay="0"/>
                                  </p:stCondLst>
                                  <p:childTnLst>
                                    <p:set>
                                      <p:cBhvr>
                                        <p:cTn id="160" dur="1" fill="hold">
                                          <p:stCondLst>
                                            <p:cond delay="0"/>
                                          </p:stCondLst>
                                        </p:cTn>
                                        <p:tgtEl>
                                          <p:spTgt spid="58405"/>
                                        </p:tgtEl>
                                        <p:attrNameLst>
                                          <p:attrName>style.visibility</p:attrName>
                                        </p:attrNameLst>
                                      </p:cBhvr>
                                      <p:to>
                                        <p:strVal val="visible"/>
                                      </p:to>
                                    </p:set>
                                    <p:anim calcmode="lin" valueType="num">
                                      <p:cBhvr>
                                        <p:cTn id="161" dur="500" fill="hold"/>
                                        <p:tgtEl>
                                          <p:spTgt spid="58405"/>
                                        </p:tgtEl>
                                        <p:attrNameLst>
                                          <p:attrName>ppt_w</p:attrName>
                                        </p:attrNameLst>
                                      </p:cBhvr>
                                      <p:tavLst>
                                        <p:tav tm="0">
                                          <p:val>
                                            <p:fltVal val="0"/>
                                          </p:val>
                                        </p:tav>
                                        <p:tav tm="100000">
                                          <p:val>
                                            <p:strVal val="#ppt_w"/>
                                          </p:val>
                                        </p:tav>
                                      </p:tavLst>
                                    </p:anim>
                                    <p:anim calcmode="lin" valueType="num">
                                      <p:cBhvr>
                                        <p:cTn id="162" dur="500" fill="hold"/>
                                        <p:tgtEl>
                                          <p:spTgt spid="58405"/>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0" presetClass="path" presetSubtype="0" accel="50000" decel="50000" fill="hold" grpId="0" nodeType="clickEffect">
                                  <p:stCondLst>
                                    <p:cond delay="0"/>
                                  </p:stCondLst>
                                  <p:childTnLst>
                                    <p:animMotion origin="layout" path="M 0.0467 -0.02268 L 0.36181 -0.10671 " pathEditMode="relative" rAng="0" ptsTypes="AA">
                                      <p:cBhvr>
                                        <p:cTn id="166" dur="2000" fill="hold"/>
                                        <p:tgtEl>
                                          <p:spTgt spid="58410"/>
                                        </p:tgtEl>
                                        <p:attrNameLst>
                                          <p:attrName>ppt_x</p:attrName>
                                          <p:attrName>ppt_y</p:attrName>
                                        </p:attrNameLst>
                                      </p:cBhvr>
                                      <p:rCtr x="157" y="-42"/>
                                    </p:animMotion>
                                  </p:childTnLst>
                                </p:cTn>
                              </p:par>
                              <p:par>
                                <p:cTn id="167" presetID="0" presetClass="path" presetSubtype="0" accel="50000" decel="50000" fill="hold" grpId="0" nodeType="withEffect">
                                  <p:stCondLst>
                                    <p:cond delay="0"/>
                                  </p:stCondLst>
                                  <p:childTnLst>
                                    <p:animMotion origin="layout" path="M 0.00191 0.0037 L 0.36111 -0.21181 " pathEditMode="relative" rAng="0" ptsTypes="AA">
                                      <p:cBhvr>
                                        <p:cTn id="168" dur="2000" fill="hold"/>
                                        <p:tgtEl>
                                          <p:spTgt spid="58411"/>
                                        </p:tgtEl>
                                        <p:attrNameLst>
                                          <p:attrName>ppt_x</p:attrName>
                                          <p:attrName>ppt_y</p:attrName>
                                        </p:attrNameLst>
                                      </p:cBhvr>
                                      <p:rCtr x="180" y="-108"/>
                                    </p:animMotion>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58412"/>
                                        </p:tgtEl>
                                        <p:attrNameLst>
                                          <p:attrName>style.visibility</p:attrName>
                                        </p:attrNameLst>
                                      </p:cBhvr>
                                      <p:to>
                                        <p:strVal val="visible"/>
                                      </p:to>
                                    </p:set>
                                    <p:animEffect transition="in" filter="blinds(horizontal)">
                                      <p:cBhvr>
                                        <p:cTn id="173" dur="500"/>
                                        <p:tgtEl>
                                          <p:spTgt spid="58412"/>
                                        </p:tgtEl>
                                      </p:cBhvr>
                                    </p:animEffect>
                                  </p:childTnLst>
                                </p:cTn>
                              </p:par>
                              <p:par>
                                <p:cTn id="174" presetID="1" presetClass="exit" presetSubtype="0" fill="hold" grpId="1" nodeType="withEffect">
                                  <p:stCondLst>
                                    <p:cond delay="0"/>
                                  </p:stCondLst>
                                  <p:childTnLst>
                                    <p:set>
                                      <p:cBhvr>
                                        <p:cTn id="175" dur="1" fill="hold">
                                          <p:stCondLst>
                                            <p:cond delay="0"/>
                                          </p:stCondLst>
                                        </p:cTn>
                                        <p:tgtEl>
                                          <p:spTgt spid="58406"/>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0" presetClass="path" presetSubtype="0" accel="50000" decel="50000" fill="hold" grpId="1" nodeType="clickEffect">
                                  <p:stCondLst>
                                    <p:cond delay="0"/>
                                  </p:stCondLst>
                                  <p:childTnLst>
                                    <p:animMotion origin="layout" path="M 0.0 0.0 L 0.0 0.2625 " pathEditMode="relative" ptsTypes="AA">
                                      <p:cBhvr>
                                        <p:cTn id="179" dur="2000" fill="hold"/>
                                        <p:tgtEl>
                                          <p:spTgt spid="58405"/>
                                        </p:tgtEl>
                                        <p:attrNameLst>
                                          <p:attrName>ppt_x</p:attrName>
                                          <p:attrName>ppt_y</p:attrName>
                                        </p:attrNameLst>
                                      </p:cBhvr>
                                    </p:animMotion>
                                  </p:childTnLst>
                                </p:cTn>
                              </p:par>
                              <p:par>
                                <p:cTn id="180" presetID="0" presetClass="path" presetSubtype="0" accel="50000" decel="50000" fill="hold" grpId="1" nodeType="withEffect">
                                  <p:stCondLst>
                                    <p:cond delay="0"/>
                                  </p:stCondLst>
                                  <p:childTnLst>
                                    <p:animMotion origin="layout" path="M 0.0 0.0 L 0.0 0.2625 " pathEditMode="relative" ptsTypes="AA">
                                      <p:cBhvr>
                                        <p:cTn id="181" dur="2000" fill="hold"/>
                                        <p:tgtEl>
                                          <p:spTgt spid="58412"/>
                                        </p:tgtEl>
                                        <p:attrNameLst>
                                          <p:attrName>ppt_x</p:attrName>
                                          <p:attrName>ppt_y</p:attrName>
                                        </p:attrNameLst>
                                      </p:cBhvr>
                                    </p:animMotion>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58413"/>
                                        </p:tgtEl>
                                        <p:attrNameLst>
                                          <p:attrName>style.visibility</p:attrName>
                                        </p:attrNameLst>
                                      </p:cBhvr>
                                      <p:to>
                                        <p:strVal val="visible"/>
                                      </p:to>
                                    </p:set>
                                    <p:animEffect transition="in" filter="blinds(horizontal)">
                                      <p:cBhvr>
                                        <p:cTn id="186" dur="500"/>
                                        <p:tgtEl>
                                          <p:spTgt spid="58413"/>
                                        </p:tgtEl>
                                      </p:cBhvr>
                                    </p:animEffect>
                                  </p:childTnLst>
                                </p:cTn>
                              </p:par>
                              <p:par>
                                <p:cTn id="187" presetID="3" presetClass="exit" presetSubtype="10" fill="hold" grpId="1" nodeType="withEffect">
                                  <p:stCondLst>
                                    <p:cond delay="0"/>
                                  </p:stCondLst>
                                  <p:childTnLst>
                                    <p:animEffect transition="out" filter="blinds(horizontal)">
                                      <p:cBhvr>
                                        <p:cTn id="188" dur="500"/>
                                        <p:tgtEl>
                                          <p:spTgt spid="58398"/>
                                        </p:tgtEl>
                                      </p:cBhvr>
                                    </p:animEffect>
                                    <p:set>
                                      <p:cBhvr>
                                        <p:cTn id="189" dur="1" fill="hold">
                                          <p:stCondLst>
                                            <p:cond delay="499"/>
                                          </p:stCondLst>
                                        </p:cTn>
                                        <p:tgtEl>
                                          <p:spTgt spid="58398"/>
                                        </p:tgtEl>
                                        <p:attrNameLst>
                                          <p:attrName>style.visibility</p:attrName>
                                        </p:attrNameLst>
                                      </p:cBhvr>
                                      <p:to>
                                        <p:strVal val="hidden"/>
                                      </p:to>
                                    </p:set>
                                  </p:childTnLst>
                                </p:cTn>
                              </p:par>
                              <p:par>
                                <p:cTn id="190" presetID="3" presetClass="exit" presetSubtype="10" fill="hold" grpId="1" nodeType="withEffect">
                                  <p:stCondLst>
                                    <p:cond delay="0"/>
                                  </p:stCondLst>
                                  <p:childTnLst>
                                    <p:animEffect transition="out" filter="blinds(horizontal)">
                                      <p:cBhvr>
                                        <p:cTn id="191" dur="500"/>
                                        <p:tgtEl>
                                          <p:spTgt spid="58399"/>
                                        </p:tgtEl>
                                      </p:cBhvr>
                                    </p:animEffect>
                                    <p:set>
                                      <p:cBhvr>
                                        <p:cTn id="192" dur="1" fill="hold">
                                          <p:stCondLst>
                                            <p:cond delay="499"/>
                                          </p:stCondLst>
                                        </p:cTn>
                                        <p:tgtEl>
                                          <p:spTgt spid="58399"/>
                                        </p:tgtEl>
                                        <p:attrNameLst>
                                          <p:attrName>style.visibility</p:attrName>
                                        </p:attrNameLst>
                                      </p:cBhvr>
                                      <p:to>
                                        <p:strVal val="hidden"/>
                                      </p:to>
                                    </p:set>
                                  </p:childTnLst>
                                </p:cTn>
                              </p:par>
                              <p:par>
                                <p:cTn id="193" presetID="3" presetClass="exit" presetSubtype="10" fill="hold" grpId="1" nodeType="withEffect">
                                  <p:stCondLst>
                                    <p:cond delay="0"/>
                                  </p:stCondLst>
                                  <p:childTnLst>
                                    <p:animEffect transition="out" filter="blinds(horizontal)">
                                      <p:cBhvr>
                                        <p:cTn id="194" dur="500"/>
                                        <p:tgtEl>
                                          <p:spTgt spid="58400"/>
                                        </p:tgtEl>
                                      </p:cBhvr>
                                    </p:animEffect>
                                    <p:set>
                                      <p:cBhvr>
                                        <p:cTn id="195" dur="1" fill="hold">
                                          <p:stCondLst>
                                            <p:cond delay="499"/>
                                          </p:stCondLst>
                                        </p:cTn>
                                        <p:tgtEl>
                                          <p:spTgt spid="58400"/>
                                        </p:tgtEl>
                                        <p:attrNameLst>
                                          <p:attrName>style.visibility</p:attrName>
                                        </p:attrNameLst>
                                      </p:cBhvr>
                                      <p:to>
                                        <p:strVal val="hidden"/>
                                      </p:to>
                                    </p:set>
                                  </p:childTnLst>
                                </p:cTn>
                              </p:par>
                              <p:par>
                                <p:cTn id="196" presetID="3" presetClass="exit" presetSubtype="10" fill="hold" grpId="1" nodeType="withEffect">
                                  <p:stCondLst>
                                    <p:cond delay="0"/>
                                  </p:stCondLst>
                                  <p:childTnLst>
                                    <p:animEffect transition="out" filter="blinds(horizontal)">
                                      <p:cBhvr>
                                        <p:cTn id="197" dur="500"/>
                                        <p:tgtEl>
                                          <p:spTgt spid="58409"/>
                                        </p:tgtEl>
                                      </p:cBhvr>
                                    </p:animEffect>
                                    <p:set>
                                      <p:cBhvr>
                                        <p:cTn id="198" dur="1" fill="hold">
                                          <p:stCondLst>
                                            <p:cond delay="499"/>
                                          </p:stCondLst>
                                        </p:cTn>
                                        <p:tgtEl>
                                          <p:spTgt spid="58409"/>
                                        </p:tgtEl>
                                        <p:attrNameLst>
                                          <p:attrName>style.visibility</p:attrName>
                                        </p:attrNameLst>
                                      </p:cBhvr>
                                      <p:to>
                                        <p:strVal val="hidden"/>
                                      </p:to>
                                    </p:set>
                                  </p:childTnLst>
                                </p:cTn>
                              </p:par>
                              <p:par>
                                <p:cTn id="199" presetID="3" presetClass="exit" presetSubtype="10" fill="hold" grpId="1" nodeType="withEffect">
                                  <p:stCondLst>
                                    <p:cond delay="0"/>
                                  </p:stCondLst>
                                  <p:childTnLst>
                                    <p:animEffect transition="out" filter="blinds(horizontal)">
                                      <p:cBhvr>
                                        <p:cTn id="200" dur="500"/>
                                        <p:tgtEl>
                                          <p:spTgt spid="58408"/>
                                        </p:tgtEl>
                                      </p:cBhvr>
                                    </p:animEffect>
                                    <p:set>
                                      <p:cBhvr>
                                        <p:cTn id="201" dur="1" fill="hold">
                                          <p:stCondLst>
                                            <p:cond delay="499"/>
                                          </p:stCondLst>
                                        </p:cTn>
                                        <p:tgtEl>
                                          <p:spTgt spid="58408"/>
                                        </p:tgtEl>
                                        <p:attrNameLst>
                                          <p:attrName>style.visibility</p:attrName>
                                        </p:attrNameLst>
                                      </p:cBhvr>
                                      <p:to>
                                        <p:strVal val="hidden"/>
                                      </p:to>
                                    </p:set>
                                  </p:childTnLst>
                                </p:cTn>
                              </p:par>
                              <p:par>
                                <p:cTn id="202" presetID="3" presetClass="exit" presetSubtype="10" fill="hold" grpId="1" nodeType="withEffect">
                                  <p:stCondLst>
                                    <p:cond delay="0"/>
                                  </p:stCondLst>
                                  <p:childTnLst>
                                    <p:animEffect transition="out" filter="blinds(horizontal)">
                                      <p:cBhvr>
                                        <p:cTn id="203" dur="500"/>
                                        <p:tgtEl>
                                          <p:spTgt spid="58407"/>
                                        </p:tgtEl>
                                      </p:cBhvr>
                                    </p:animEffect>
                                    <p:set>
                                      <p:cBhvr>
                                        <p:cTn id="204" dur="1" fill="hold">
                                          <p:stCondLst>
                                            <p:cond delay="499"/>
                                          </p:stCondLst>
                                        </p:cTn>
                                        <p:tgtEl>
                                          <p:spTgt spid="58407"/>
                                        </p:tgtEl>
                                        <p:attrNameLst>
                                          <p:attrName>style.visibility</p:attrName>
                                        </p:attrNameLst>
                                      </p:cBhvr>
                                      <p:to>
                                        <p:strVal val="hidden"/>
                                      </p:to>
                                    </p:set>
                                  </p:childTnLst>
                                </p:cTn>
                              </p:par>
                              <p:par>
                                <p:cTn id="205" presetID="3" presetClass="exit" presetSubtype="10" fill="hold" grpId="1" nodeType="withEffect">
                                  <p:stCondLst>
                                    <p:cond delay="0"/>
                                  </p:stCondLst>
                                  <p:childTnLst>
                                    <p:animEffect transition="out" filter="blinds(horizontal)">
                                      <p:cBhvr>
                                        <p:cTn id="206" dur="500"/>
                                        <p:tgtEl>
                                          <p:spTgt spid="58401"/>
                                        </p:tgtEl>
                                      </p:cBhvr>
                                    </p:animEffect>
                                    <p:set>
                                      <p:cBhvr>
                                        <p:cTn id="207" dur="1" fill="hold">
                                          <p:stCondLst>
                                            <p:cond delay="499"/>
                                          </p:stCondLst>
                                        </p:cTn>
                                        <p:tgtEl>
                                          <p:spTgt spid="58401"/>
                                        </p:tgtEl>
                                        <p:attrNameLst>
                                          <p:attrName>style.visibility</p:attrName>
                                        </p:attrNameLst>
                                      </p:cBhvr>
                                      <p:to>
                                        <p:strVal val="hidden"/>
                                      </p:to>
                                    </p:set>
                                  </p:childTnLst>
                                </p:cTn>
                              </p:par>
                              <p:par>
                                <p:cTn id="208" presetID="3" presetClass="exit" presetSubtype="10" fill="hold" grpId="1" nodeType="withEffect">
                                  <p:stCondLst>
                                    <p:cond delay="0"/>
                                  </p:stCondLst>
                                  <p:childTnLst>
                                    <p:animEffect transition="out" filter="blinds(horizontal)">
                                      <p:cBhvr>
                                        <p:cTn id="209" dur="500"/>
                                        <p:tgtEl>
                                          <p:spTgt spid="58402"/>
                                        </p:tgtEl>
                                      </p:cBhvr>
                                    </p:animEffect>
                                    <p:set>
                                      <p:cBhvr>
                                        <p:cTn id="210" dur="1" fill="hold">
                                          <p:stCondLst>
                                            <p:cond delay="499"/>
                                          </p:stCondLst>
                                        </p:cTn>
                                        <p:tgtEl>
                                          <p:spTgt spid="58402"/>
                                        </p:tgtEl>
                                        <p:attrNameLst>
                                          <p:attrName>style.visibility</p:attrName>
                                        </p:attrNameLst>
                                      </p:cBhvr>
                                      <p:to>
                                        <p:strVal val="hidden"/>
                                      </p:to>
                                    </p:set>
                                  </p:childTnLst>
                                </p:cTn>
                              </p:par>
                              <p:par>
                                <p:cTn id="211" presetID="3" presetClass="exit" presetSubtype="10" fill="hold" grpId="1" nodeType="withEffect">
                                  <p:stCondLst>
                                    <p:cond delay="0"/>
                                  </p:stCondLst>
                                  <p:childTnLst>
                                    <p:animEffect transition="out" filter="blinds(horizontal)">
                                      <p:cBhvr>
                                        <p:cTn id="212" dur="500"/>
                                        <p:tgtEl>
                                          <p:spTgt spid="58404"/>
                                        </p:tgtEl>
                                      </p:cBhvr>
                                    </p:animEffect>
                                    <p:set>
                                      <p:cBhvr>
                                        <p:cTn id="213" dur="1" fill="hold">
                                          <p:stCondLst>
                                            <p:cond delay="499"/>
                                          </p:stCondLst>
                                        </p:cTn>
                                        <p:tgtEl>
                                          <p:spTgt spid="58404"/>
                                        </p:tgtEl>
                                        <p:attrNameLst>
                                          <p:attrName>style.visibility</p:attrName>
                                        </p:attrNameLst>
                                      </p:cBhvr>
                                      <p:to>
                                        <p:strVal val="hidden"/>
                                      </p:to>
                                    </p:set>
                                  </p:childTnLst>
                                </p:cTn>
                              </p:par>
                              <p:par>
                                <p:cTn id="214" presetID="3" presetClass="exit" presetSubtype="10" fill="hold" grpId="1" nodeType="withEffect">
                                  <p:stCondLst>
                                    <p:cond delay="0"/>
                                  </p:stCondLst>
                                  <p:childTnLst>
                                    <p:animEffect transition="out" filter="blinds(horizontal)">
                                      <p:cBhvr>
                                        <p:cTn id="215" dur="500"/>
                                        <p:tgtEl>
                                          <p:spTgt spid="58403"/>
                                        </p:tgtEl>
                                      </p:cBhvr>
                                    </p:animEffect>
                                    <p:set>
                                      <p:cBhvr>
                                        <p:cTn id="216" dur="1" fill="hold">
                                          <p:stCondLst>
                                            <p:cond delay="499"/>
                                          </p:stCondLst>
                                        </p:cTn>
                                        <p:tgtEl>
                                          <p:spTgt spid="58403"/>
                                        </p:tgtEl>
                                        <p:attrNameLst>
                                          <p:attrName>style.visibility</p:attrName>
                                        </p:attrNameLst>
                                      </p:cBhvr>
                                      <p:to>
                                        <p:strVal val="hidden"/>
                                      </p:to>
                                    </p:set>
                                  </p:childTnLst>
                                </p:cTn>
                              </p:par>
                              <p:par>
                                <p:cTn id="217" presetID="3" presetClass="exit" presetSubtype="10" fill="hold" grpId="2" nodeType="withEffect">
                                  <p:stCondLst>
                                    <p:cond delay="0"/>
                                  </p:stCondLst>
                                  <p:childTnLst>
                                    <p:animEffect transition="out" filter="blinds(horizontal)">
                                      <p:cBhvr>
                                        <p:cTn id="218" dur="500"/>
                                        <p:tgtEl>
                                          <p:spTgt spid="58405"/>
                                        </p:tgtEl>
                                      </p:cBhvr>
                                    </p:animEffect>
                                    <p:set>
                                      <p:cBhvr>
                                        <p:cTn id="219" dur="1" fill="hold">
                                          <p:stCondLst>
                                            <p:cond delay="499"/>
                                          </p:stCondLst>
                                        </p:cTn>
                                        <p:tgtEl>
                                          <p:spTgt spid="58405"/>
                                        </p:tgtEl>
                                        <p:attrNameLst>
                                          <p:attrName>style.visibility</p:attrName>
                                        </p:attrNameLst>
                                      </p:cBhvr>
                                      <p:to>
                                        <p:strVal val="hidden"/>
                                      </p:to>
                                    </p:set>
                                  </p:childTnLst>
                                </p:cTn>
                              </p:par>
                              <p:par>
                                <p:cTn id="220" presetID="3" presetClass="exit" presetSubtype="10" fill="hold" grpId="2" nodeType="withEffect">
                                  <p:stCondLst>
                                    <p:cond delay="0"/>
                                  </p:stCondLst>
                                  <p:childTnLst>
                                    <p:animEffect transition="out" filter="blinds(horizontal)">
                                      <p:cBhvr>
                                        <p:cTn id="221" dur="500"/>
                                        <p:tgtEl>
                                          <p:spTgt spid="58412"/>
                                        </p:tgtEl>
                                      </p:cBhvr>
                                    </p:animEffect>
                                    <p:set>
                                      <p:cBhvr>
                                        <p:cTn id="222" dur="1" fill="hold">
                                          <p:stCondLst>
                                            <p:cond delay="499"/>
                                          </p:stCondLst>
                                        </p:cTn>
                                        <p:tgtEl>
                                          <p:spTgt spid="5841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0" presetClass="path" presetSubtype="0" accel="50000" decel="50000" fill="hold" grpId="1" nodeType="clickEffect">
                                  <p:stCondLst>
                                    <p:cond delay="0"/>
                                  </p:stCondLst>
                                  <p:childTnLst>
                                    <p:animMotion origin="layout" path="M 0.0 0.0 L 0.0 0.2625 " pathEditMode="relative" ptsTypes="AA">
                                      <p:cBhvr>
                                        <p:cTn id="226" dur="2000" fill="hold"/>
                                        <p:tgtEl>
                                          <p:spTgt spid="58393"/>
                                        </p:tgtEl>
                                        <p:attrNameLst>
                                          <p:attrName>ppt_x</p:attrName>
                                          <p:attrName>ppt_y</p:attrName>
                                        </p:attrNameLst>
                                      </p:cBhvr>
                                    </p:animMotion>
                                  </p:childTnLst>
                                </p:cTn>
                              </p:par>
                              <p:par>
                                <p:cTn id="227" presetID="0" presetClass="path" presetSubtype="0" accel="50000" decel="50000" fill="hold" grpId="1" nodeType="withEffect">
                                  <p:stCondLst>
                                    <p:cond delay="0"/>
                                  </p:stCondLst>
                                  <p:childTnLst>
                                    <p:animMotion origin="layout" path="M 0.0 0.0 L 0.0 0.2625 " pathEditMode="relative" ptsTypes="AA">
                                      <p:cBhvr>
                                        <p:cTn id="228" dur="2000" fill="hold"/>
                                        <p:tgtEl>
                                          <p:spTgt spid="58413"/>
                                        </p:tgtEl>
                                        <p:attrNameLst>
                                          <p:attrName>ppt_x</p:attrName>
                                          <p:attrName>ppt_y</p:attrName>
                                        </p:attrNameLst>
                                      </p:cBhvr>
                                    </p:animMotion>
                                  </p:childTnLst>
                                </p:cTn>
                              </p:par>
                              <p:par>
                                <p:cTn id="229" presetID="1" presetClass="exit" presetSubtype="0" fill="hold" grpId="1" nodeType="withEffect">
                                  <p:stCondLst>
                                    <p:cond delay="0"/>
                                  </p:stCondLst>
                                  <p:childTnLst>
                                    <p:set>
                                      <p:cBhvr>
                                        <p:cTn id="230" dur="1" fill="hold">
                                          <p:stCondLst>
                                            <p:cond delay="0"/>
                                          </p:stCondLst>
                                        </p:cTn>
                                        <p:tgtEl>
                                          <p:spTgt spid="58394"/>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3" presetClass="exit" presetSubtype="10" fill="hold" grpId="2" nodeType="clickEffect">
                                  <p:stCondLst>
                                    <p:cond delay="0"/>
                                  </p:stCondLst>
                                  <p:childTnLst>
                                    <p:animEffect transition="out" filter="blinds(horizontal)">
                                      <p:cBhvr>
                                        <p:cTn id="234" dur="500"/>
                                        <p:tgtEl>
                                          <p:spTgt spid="58393"/>
                                        </p:tgtEl>
                                      </p:cBhvr>
                                    </p:animEffect>
                                    <p:set>
                                      <p:cBhvr>
                                        <p:cTn id="235" dur="1" fill="hold">
                                          <p:stCondLst>
                                            <p:cond delay="499"/>
                                          </p:stCondLst>
                                        </p:cTn>
                                        <p:tgtEl>
                                          <p:spTgt spid="58393"/>
                                        </p:tgtEl>
                                        <p:attrNameLst>
                                          <p:attrName>style.visibility</p:attrName>
                                        </p:attrNameLst>
                                      </p:cBhvr>
                                      <p:to>
                                        <p:strVal val="hidden"/>
                                      </p:to>
                                    </p:set>
                                  </p:childTnLst>
                                </p:cTn>
                              </p:par>
                              <p:par>
                                <p:cTn id="236" presetID="3" presetClass="exit" presetSubtype="10" fill="hold" grpId="1" nodeType="withEffect">
                                  <p:stCondLst>
                                    <p:cond delay="0"/>
                                  </p:stCondLst>
                                  <p:childTnLst>
                                    <p:animEffect transition="out" filter="blinds(horizontal)">
                                      <p:cBhvr>
                                        <p:cTn id="237" dur="500"/>
                                        <p:tgtEl>
                                          <p:spTgt spid="58391"/>
                                        </p:tgtEl>
                                      </p:cBhvr>
                                    </p:animEffect>
                                    <p:set>
                                      <p:cBhvr>
                                        <p:cTn id="238" dur="1" fill="hold">
                                          <p:stCondLst>
                                            <p:cond delay="499"/>
                                          </p:stCondLst>
                                        </p:cTn>
                                        <p:tgtEl>
                                          <p:spTgt spid="58391"/>
                                        </p:tgtEl>
                                        <p:attrNameLst>
                                          <p:attrName>style.visibility</p:attrName>
                                        </p:attrNameLst>
                                      </p:cBhvr>
                                      <p:to>
                                        <p:strVal val="hidden"/>
                                      </p:to>
                                    </p:set>
                                  </p:childTnLst>
                                </p:cTn>
                              </p:par>
                              <p:par>
                                <p:cTn id="239" presetID="3" presetClass="exit" presetSubtype="10" fill="hold" grpId="1" nodeType="withEffect">
                                  <p:stCondLst>
                                    <p:cond delay="0"/>
                                  </p:stCondLst>
                                  <p:childTnLst>
                                    <p:animEffect transition="out" filter="blinds(horizontal)">
                                      <p:cBhvr>
                                        <p:cTn id="240" dur="500"/>
                                        <p:tgtEl>
                                          <p:spTgt spid="58392"/>
                                        </p:tgtEl>
                                      </p:cBhvr>
                                    </p:animEffect>
                                    <p:set>
                                      <p:cBhvr>
                                        <p:cTn id="241" dur="1" fill="hold">
                                          <p:stCondLst>
                                            <p:cond delay="499"/>
                                          </p:stCondLst>
                                        </p:cTn>
                                        <p:tgtEl>
                                          <p:spTgt spid="58392"/>
                                        </p:tgtEl>
                                        <p:attrNameLst>
                                          <p:attrName>style.visibility</p:attrName>
                                        </p:attrNameLst>
                                      </p:cBhvr>
                                      <p:to>
                                        <p:strVal val="hidden"/>
                                      </p:to>
                                    </p:set>
                                  </p:childTnLst>
                                </p:cTn>
                              </p:par>
                              <p:par>
                                <p:cTn id="242" presetID="3" presetClass="exit" presetSubtype="10" fill="hold" grpId="1" nodeType="withEffect">
                                  <p:stCondLst>
                                    <p:cond delay="0"/>
                                  </p:stCondLst>
                                  <p:childTnLst>
                                    <p:animEffect transition="out" filter="blinds(horizontal)">
                                      <p:cBhvr>
                                        <p:cTn id="243" dur="500"/>
                                        <p:tgtEl>
                                          <p:spTgt spid="58390"/>
                                        </p:tgtEl>
                                      </p:cBhvr>
                                    </p:animEffect>
                                    <p:set>
                                      <p:cBhvr>
                                        <p:cTn id="244" dur="1" fill="hold">
                                          <p:stCondLst>
                                            <p:cond delay="499"/>
                                          </p:stCondLst>
                                        </p:cTn>
                                        <p:tgtEl>
                                          <p:spTgt spid="58390"/>
                                        </p:tgtEl>
                                        <p:attrNameLst>
                                          <p:attrName>style.visibility</p:attrName>
                                        </p:attrNameLst>
                                      </p:cBhvr>
                                      <p:to>
                                        <p:strVal val="hidden"/>
                                      </p:to>
                                    </p:set>
                                  </p:childTnLst>
                                </p:cTn>
                              </p:par>
                              <p:par>
                                <p:cTn id="245" presetID="3" presetClass="exit" presetSubtype="10" fill="hold" grpId="1" nodeType="withEffect">
                                  <p:stCondLst>
                                    <p:cond delay="0"/>
                                  </p:stCondLst>
                                  <p:childTnLst>
                                    <p:animEffect transition="out" filter="blinds(horizontal)">
                                      <p:cBhvr>
                                        <p:cTn id="246" dur="500"/>
                                        <p:tgtEl>
                                          <p:spTgt spid="58389"/>
                                        </p:tgtEl>
                                      </p:cBhvr>
                                    </p:animEffect>
                                    <p:set>
                                      <p:cBhvr>
                                        <p:cTn id="247" dur="1" fill="hold">
                                          <p:stCondLst>
                                            <p:cond delay="499"/>
                                          </p:stCondLst>
                                        </p:cTn>
                                        <p:tgtEl>
                                          <p:spTgt spid="58389"/>
                                        </p:tgtEl>
                                        <p:attrNameLst>
                                          <p:attrName>style.visibility</p:attrName>
                                        </p:attrNameLst>
                                      </p:cBhvr>
                                      <p:to>
                                        <p:strVal val="hidden"/>
                                      </p:to>
                                    </p:set>
                                  </p:childTnLst>
                                </p:cTn>
                              </p:par>
                              <p:par>
                                <p:cTn id="248" presetID="3" presetClass="exit" presetSubtype="10" fill="hold" grpId="1" nodeType="withEffect">
                                  <p:stCondLst>
                                    <p:cond delay="0"/>
                                  </p:stCondLst>
                                  <p:childTnLst>
                                    <p:animEffect transition="out" filter="blinds(horizontal)">
                                      <p:cBhvr>
                                        <p:cTn id="249" dur="500"/>
                                        <p:tgtEl>
                                          <p:spTgt spid="58387"/>
                                        </p:tgtEl>
                                      </p:cBhvr>
                                    </p:animEffect>
                                    <p:set>
                                      <p:cBhvr>
                                        <p:cTn id="250" dur="1" fill="hold">
                                          <p:stCondLst>
                                            <p:cond delay="499"/>
                                          </p:stCondLst>
                                        </p:cTn>
                                        <p:tgtEl>
                                          <p:spTgt spid="58387"/>
                                        </p:tgtEl>
                                        <p:attrNameLst>
                                          <p:attrName>style.visibility</p:attrName>
                                        </p:attrNameLst>
                                      </p:cBhvr>
                                      <p:to>
                                        <p:strVal val="hidden"/>
                                      </p:to>
                                    </p:set>
                                  </p:childTnLst>
                                </p:cTn>
                              </p:par>
                              <p:par>
                                <p:cTn id="251" presetID="3" presetClass="exit" presetSubtype="10" fill="hold" grpId="1" nodeType="withEffect">
                                  <p:stCondLst>
                                    <p:cond delay="0"/>
                                  </p:stCondLst>
                                  <p:childTnLst>
                                    <p:animEffect transition="out" filter="blinds(horizontal)">
                                      <p:cBhvr>
                                        <p:cTn id="252" dur="500"/>
                                        <p:tgtEl>
                                          <p:spTgt spid="58388"/>
                                        </p:tgtEl>
                                      </p:cBhvr>
                                    </p:animEffect>
                                    <p:set>
                                      <p:cBhvr>
                                        <p:cTn id="253" dur="1" fill="hold">
                                          <p:stCondLst>
                                            <p:cond delay="499"/>
                                          </p:stCondLst>
                                        </p:cTn>
                                        <p:tgtEl>
                                          <p:spTgt spid="58388"/>
                                        </p:tgtEl>
                                        <p:attrNameLst>
                                          <p:attrName>style.visibility</p:attrName>
                                        </p:attrNameLst>
                                      </p:cBhvr>
                                      <p:to>
                                        <p:strVal val="hidden"/>
                                      </p:to>
                                    </p:set>
                                  </p:childTnLst>
                                </p:cTn>
                              </p:par>
                              <p:par>
                                <p:cTn id="254" presetID="3" presetClass="exit" presetSubtype="10" fill="hold" grpId="1" nodeType="withEffect">
                                  <p:stCondLst>
                                    <p:cond delay="0"/>
                                  </p:stCondLst>
                                  <p:childTnLst>
                                    <p:animEffect transition="out" filter="blinds(horizontal)">
                                      <p:cBhvr>
                                        <p:cTn id="255" dur="500"/>
                                        <p:tgtEl>
                                          <p:spTgt spid="58397"/>
                                        </p:tgtEl>
                                      </p:cBhvr>
                                    </p:animEffect>
                                    <p:set>
                                      <p:cBhvr>
                                        <p:cTn id="256" dur="1" fill="hold">
                                          <p:stCondLst>
                                            <p:cond delay="499"/>
                                          </p:stCondLst>
                                        </p:cTn>
                                        <p:tgtEl>
                                          <p:spTgt spid="58397"/>
                                        </p:tgtEl>
                                        <p:attrNameLst>
                                          <p:attrName>style.visibility</p:attrName>
                                        </p:attrNameLst>
                                      </p:cBhvr>
                                      <p:to>
                                        <p:strVal val="hidden"/>
                                      </p:to>
                                    </p:set>
                                  </p:childTnLst>
                                </p:cTn>
                              </p:par>
                              <p:par>
                                <p:cTn id="257" presetID="3" presetClass="exit" presetSubtype="10" fill="hold" grpId="1" nodeType="withEffect">
                                  <p:stCondLst>
                                    <p:cond delay="0"/>
                                  </p:stCondLst>
                                  <p:childTnLst>
                                    <p:animEffect transition="out" filter="blinds(horizontal)">
                                      <p:cBhvr>
                                        <p:cTn id="258" dur="500"/>
                                        <p:tgtEl>
                                          <p:spTgt spid="58396"/>
                                        </p:tgtEl>
                                      </p:cBhvr>
                                    </p:animEffect>
                                    <p:set>
                                      <p:cBhvr>
                                        <p:cTn id="259" dur="1" fill="hold">
                                          <p:stCondLst>
                                            <p:cond delay="499"/>
                                          </p:stCondLst>
                                        </p:cTn>
                                        <p:tgtEl>
                                          <p:spTgt spid="58396"/>
                                        </p:tgtEl>
                                        <p:attrNameLst>
                                          <p:attrName>style.visibility</p:attrName>
                                        </p:attrNameLst>
                                      </p:cBhvr>
                                      <p:to>
                                        <p:strVal val="hidden"/>
                                      </p:to>
                                    </p:set>
                                  </p:childTnLst>
                                </p:cTn>
                              </p:par>
                              <p:par>
                                <p:cTn id="260" presetID="3" presetClass="exit" presetSubtype="10" fill="hold" grpId="1" nodeType="withEffect">
                                  <p:stCondLst>
                                    <p:cond delay="0"/>
                                  </p:stCondLst>
                                  <p:childTnLst>
                                    <p:animEffect transition="out" filter="blinds(horizontal)">
                                      <p:cBhvr>
                                        <p:cTn id="261" dur="500"/>
                                        <p:tgtEl>
                                          <p:spTgt spid="58395"/>
                                        </p:tgtEl>
                                      </p:cBhvr>
                                    </p:animEffect>
                                    <p:set>
                                      <p:cBhvr>
                                        <p:cTn id="262" dur="1" fill="hold">
                                          <p:stCondLst>
                                            <p:cond delay="499"/>
                                          </p:stCondLst>
                                        </p:cTn>
                                        <p:tgtEl>
                                          <p:spTgt spid="58395"/>
                                        </p:tgtEl>
                                        <p:attrNameLst>
                                          <p:attrName>style.visibility</p:attrName>
                                        </p:attrNameLst>
                                      </p:cBhvr>
                                      <p:to>
                                        <p:strVal val="hidden"/>
                                      </p:to>
                                    </p:set>
                                  </p:childTnLst>
                                </p:cTn>
                              </p:par>
                              <p:par>
                                <p:cTn id="263" presetID="3" presetClass="exit" presetSubtype="10" fill="hold" grpId="1" nodeType="withEffect">
                                  <p:stCondLst>
                                    <p:cond delay="0"/>
                                  </p:stCondLst>
                                  <p:childTnLst>
                                    <p:animEffect transition="out" filter="blinds(horizontal)">
                                      <p:cBhvr>
                                        <p:cTn id="264" dur="500"/>
                                        <p:tgtEl>
                                          <p:spTgt spid="58386"/>
                                        </p:tgtEl>
                                      </p:cBhvr>
                                    </p:animEffect>
                                    <p:set>
                                      <p:cBhvr>
                                        <p:cTn id="265" dur="1" fill="hold">
                                          <p:stCondLst>
                                            <p:cond delay="499"/>
                                          </p:stCondLst>
                                        </p:cTn>
                                        <p:tgtEl>
                                          <p:spTgt spid="58386"/>
                                        </p:tgtEl>
                                        <p:attrNameLst>
                                          <p:attrName>style.visibility</p:attrName>
                                        </p:attrNameLst>
                                      </p:cBhvr>
                                      <p:to>
                                        <p:strVal val="hidden"/>
                                      </p:to>
                                    </p:set>
                                  </p:childTnLst>
                                </p:cTn>
                              </p:par>
                              <p:par>
                                <p:cTn id="266" presetID="3" presetClass="entr" presetSubtype="10" fill="hold" grpId="0" nodeType="withEffect">
                                  <p:stCondLst>
                                    <p:cond delay="0"/>
                                  </p:stCondLst>
                                  <p:childTnLst>
                                    <p:set>
                                      <p:cBhvr>
                                        <p:cTn id="267" dur="1" fill="hold">
                                          <p:stCondLst>
                                            <p:cond delay="0"/>
                                          </p:stCondLst>
                                        </p:cTn>
                                        <p:tgtEl>
                                          <p:spTgt spid="58414"/>
                                        </p:tgtEl>
                                        <p:attrNameLst>
                                          <p:attrName>style.visibility</p:attrName>
                                        </p:attrNameLst>
                                      </p:cBhvr>
                                      <p:to>
                                        <p:strVal val="visible"/>
                                      </p:to>
                                    </p:set>
                                    <p:animEffect transition="in" filter="blinds(horizontal)">
                                      <p:cBhvr>
                                        <p:cTn id="268" dur="500"/>
                                        <p:tgtEl>
                                          <p:spTgt spid="58414"/>
                                        </p:tgtEl>
                                      </p:cBhvr>
                                    </p:animEffect>
                                  </p:childTnLst>
                                </p:cTn>
                              </p:par>
                              <p:par>
                                <p:cTn id="269" presetID="1" presetClass="exit" presetSubtype="0" fill="hold" grpId="1" nodeType="withEffect">
                                  <p:stCondLst>
                                    <p:cond delay="0"/>
                                  </p:stCondLst>
                                  <p:childTnLst>
                                    <p:set>
                                      <p:cBhvr>
                                        <p:cTn id="270" dur="1" fill="hold">
                                          <p:stCondLst>
                                            <p:cond delay="0"/>
                                          </p:stCondLst>
                                        </p:cTn>
                                        <p:tgtEl>
                                          <p:spTgt spid="58382"/>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0" presetClass="path" presetSubtype="0" accel="50000" decel="50000" fill="hold" grpId="1" nodeType="clickEffect">
                                  <p:stCondLst>
                                    <p:cond delay="0"/>
                                  </p:stCondLst>
                                  <p:childTnLst>
                                    <p:animMotion origin="layout" path="M 0.0 0.0 L 0.0 0.2625 " pathEditMode="relative" ptsTypes="AA">
                                      <p:cBhvr>
                                        <p:cTn id="274" dur="2000" fill="hold"/>
                                        <p:tgtEl>
                                          <p:spTgt spid="58414"/>
                                        </p:tgtEl>
                                        <p:attrNameLst>
                                          <p:attrName>ppt_x</p:attrName>
                                          <p:attrName>ppt_y</p:attrName>
                                        </p:attrNameLst>
                                      </p:cBhvr>
                                    </p:animMotion>
                                  </p:childTnLst>
                                </p:cTn>
                              </p:par>
                              <p:par>
                                <p:cTn id="275" presetID="1" presetClass="entr" presetSubtype="0" fill="hold" grpId="1" nodeType="withEffect">
                                  <p:stCondLst>
                                    <p:cond delay="0"/>
                                  </p:stCondLst>
                                  <p:childTnLst>
                                    <p:set>
                                      <p:cBhvr>
                                        <p:cTn id="276" dur="1" fill="hold">
                                          <p:stCondLst>
                                            <p:cond delay="0"/>
                                          </p:stCondLst>
                                        </p:cTn>
                                        <p:tgtEl>
                                          <p:spTgt spid="58410"/>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5841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3" presetClass="exit" presetSubtype="10" fill="hold" grpId="1" nodeType="clickEffect">
                                  <p:stCondLst>
                                    <p:cond delay="0"/>
                                  </p:stCondLst>
                                  <p:childTnLst>
                                    <p:animEffect transition="out" filter="blinds(horizontal)">
                                      <p:cBhvr>
                                        <p:cTn id="282" dur="500"/>
                                        <p:tgtEl>
                                          <p:spTgt spid="58381"/>
                                        </p:tgtEl>
                                      </p:cBhvr>
                                    </p:animEffect>
                                    <p:set>
                                      <p:cBhvr>
                                        <p:cTn id="283" dur="1" fill="hold">
                                          <p:stCondLst>
                                            <p:cond delay="499"/>
                                          </p:stCondLst>
                                        </p:cTn>
                                        <p:tgtEl>
                                          <p:spTgt spid="58381"/>
                                        </p:tgtEl>
                                        <p:attrNameLst>
                                          <p:attrName>style.visibility</p:attrName>
                                        </p:attrNameLst>
                                      </p:cBhvr>
                                      <p:to>
                                        <p:strVal val="hidden"/>
                                      </p:to>
                                    </p:set>
                                  </p:childTnLst>
                                </p:cTn>
                              </p:par>
                              <p:par>
                                <p:cTn id="284" presetID="1" presetClass="exit" presetSubtype="0" fill="hold" grpId="2" nodeType="withEffect">
                                  <p:stCondLst>
                                    <p:cond delay="0"/>
                                  </p:stCondLst>
                                  <p:childTnLst>
                                    <p:set>
                                      <p:cBhvr>
                                        <p:cTn id="285" dur="1" fill="hold">
                                          <p:stCondLst>
                                            <p:cond delay="0"/>
                                          </p:stCondLst>
                                        </p:cTn>
                                        <p:tgtEl>
                                          <p:spTgt spid="58413"/>
                                        </p:tgtEl>
                                        <p:attrNameLst>
                                          <p:attrName>style.visibility</p:attrName>
                                        </p:attrNameLst>
                                      </p:cBhvr>
                                      <p:to>
                                        <p:strVal val="hidden"/>
                                      </p:to>
                                    </p:set>
                                  </p:childTnLst>
                                </p:cTn>
                              </p:par>
                              <p:par>
                                <p:cTn id="286" presetID="3" presetClass="exit" presetSubtype="10" fill="hold" grpId="1" nodeType="withEffect">
                                  <p:stCondLst>
                                    <p:cond delay="0"/>
                                  </p:stCondLst>
                                  <p:childTnLst>
                                    <p:animEffect transition="out" filter="blinds(horizontal)">
                                      <p:cBhvr>
                                        <p:cTn id="287" dur="500"/>
                                        <p:tgtEl>
                                          <p:spTgt spid="58380"/>
                                        </p:tgtEl>
                                      </p:cBhvr>
                                    </p:animEffect>
                                    <p:set>
                                      <p:cBhvr>
                                        <p:cTn id="288" dur="1" fill="hold">
                                          <p:stCondLst>
                                            <p:cond delay="499"/>
                                          </p:stCondLst>
                                        </p:cTn>
                                        <p:tgtEl>
                                          <p:spTgt spid="58380"/>
                                        </p:tgtEl>
                                        <p:attrNameLst>
                                          <p:attrName>style.visibility</p:attrName>
                                        </p:attrNameLst>
                                      </p:cBhvr>
                                      <p:to>
                                        <p:strVal val="hidden"/>
                                      </p:to>
                                    </p:set>
                                  </p:childTnLst>
                                </p:cTn>
                              </p:par>
                              <p:par>
                                <p:cTn id="289" presetID="3" presetClass="exit" presetSubtype="10" fill="hold" grpId="1" nodeType="withEffect">
                                  <p:stCondLst>
                                    <p:cond delay="0"/>
                                  </p:stCondLst>
                                  <p:childTnLst>
                                    <p:animEffect transition="out" filter="blinds(horizontal)">
                                      <p:cBhvr>
                                        <p:cTn id="290" dur="500"/>
                                        <p:tgtEl>
                                          <p:spTgt spid="58379"/>
                                        </p:tgtEl>
                                      </p:cBhvr>
                                    </p:animEffect>
                                    <p:set>
                                      <p:cBhvr>
                                        <p:cTn id="291" dur="1" fill="hold">
                                          <p:stCondLst>
                                            <p:cond delay="499"/>
                                          </p:stCondLst>
                                        </p:cTn>
                                        <p:tgtEl>
                                          <p:spTgt spid="58379"/>
                                        </p:tgtEl>
                                        <p:attrNameLst>
                                          <p:attrName>style.visibility</p:attrName>
                                        </p:attrNameLst>
                                      </p:cBhvr>
                                      <p:to>
                                        <p:strVal val="hidden"/>
                                      </p:to>
                                    </p:set>
                                  </p:childTnLst>
                                </p:cTn>
                              </p:par>
                              <p:par>
                                <p:cTn id="292" presetID="3" presetClass="exit" presetSubtype="10" fill="hold" grpId="1" nodeType="withEffect">
                                  <p:stCondLst>
                                    <p:cond delay="0"/>
                                  </p:stCondLst>
                                  <p:childTnLst>
                                    <p:animEffect transition="out" filter="blinds(horizontal)">
                                      <p:cBhvr>
                                        <p:cTn id="293" dur="500"/>
                                        <p:tgtEl>
                                          <p:spTgt spid="58377"/>
                                        </p:tgtEl>
                                      </p:cBhvr>
                                    </p:animEffect>
                                    <p:set>
                                      <p:cBhvr>
                                        <p:cTn id="294" dur="1" fill="hold">
                                          <p:stCondLst>
                                            <p:cond delay="499"/>
                                          </p:stCondLst>
                                        </p:cTn>
                                        <p:tgtEl>
                                          <p:spTgt spid="58377"/>
                                        </p:tgtEl>
                                        <p:attrNameLst>
                                          <p:attrName>style.visibility</p:attrName>
                                        </p:attrNameLst>
                                      </p:cBhvr>
                                      <p:to>
                                        <p:strVal val="hidden"/>
                                      </p:to>
                                    </p:set>
                                  </p:childTnLst>
                                </p:cTn>
                              </p:par>
                              <p:par>
                                <p:cTn id="295" presetID="3" presetClass="exit" presetSubtype="10" fill="hold" grpId="1" nodeType="withEffect">
                                  <p:stCondLst>
                                    <p:cond delay="0"/>
                                  </p:stCondLst>
                                  <p:childTnLst>
                                    <p:animEffect transition="out" filter="blinds(horizontal)">
                                      <p:cBhvr>
                                        <p:cTn id="296" dur="500"/>
                                        <p:tgtEl>
                                          <p:spTgt spid="58378"/>
                                        </p:tgtEl>
                                      </p:cBhvr>
                                    </p:animEffect>
                                    <p:set>
                                      <p:cBhvr>
                                        <p:cTn id="297" dur="1" fill="hold">
                                          <p:stCondLst>
                                            <p:cond delay="499"/>
                                          </p:stCondLst>
                                        </p:cTn>
                                        <p:tgtEl>
                                          <p:spTgt spid="58378"/>
                                        </p:tgtEl>
                                        <p:attrNameLst>
                                          <p:attrName>style.visibility</p:attrName>
                                        </p:attrNameLst>
                                      </p:cBhvr>
                                      <p:to>
                                        <p:strVal val="hidden"/>
                                      </p:to>
                                    </p:set>
                                  </p:childTnLst>
                                </p:cTn>
                              </p:par>
                              <p:par>
                                <p:cTn id="298" presetID="3" presetClass="exit" presetSubtype="10" fill="hold" grpId="1" nodeType="withEffect">
                                  <p:stCondLst>
                                    <p:cond delay="0"/>
                                  </p:stCondLst>
                                  <p:childTnLst>
                                    <p:animEffect transition="out" filter="blinds(horizontal)">
                                      <p:cBhvr>
                                        <p:cTn id="299" dur="500"/>
                                        <p:tgtEl>
                                          <p:spTgt spid="58383"/>
                                        </p:tgtEl>
                                      </p:cBhvr>
                                    </p:animEffect>
                                    <p:set>
                                      <p:cBhvr>
                                        <p:cTn id="300" dur="1" fill="hold">
                                          <p:stCondLst>
                                            <p:cond delay="499"/>
                                          </p:stCondLst>
                                        </p:cTn>
                                        <p:tgtEl>
                                          <p:spTgt spid="58383"/>
                                        </p:tgtEl>
                                        <p:attrNameLst>
                                          <p:attrName>style.visibility</p:attrName>
                                        </p:attrNameLst>
                                      </p:cBhvr>
                                      <p:to>
                                        <p:strVal val="hidden"/>
                                      </p:to>
                                    </p:set>
                                  </p:childTnLst>
                                </p:cTn>
                              </p:par>
                              <p:par>
                                <p:cTn id="301" presetID="3" presetClass="exit" presetSubtype="10" fill="hold" grpId="1" nodeType="withEffect">
                                  <p:stCondLst>
                                    <p:cond delay="0"/>
                                  </p:stCondLst>
                                  <p:childTnLst>
                                    <p:animEffect transition="out" filter="blinds(horizontal)">
                                      <p:cBhvr>
                                        <p:cTn id="302" dur="500"/>
                                        <p:tgtEl>
                                          <p:spTgt spid="58384"/>
                                        </p:tgtEl>
                                      </p:cBhvr>
                                    </p:animEffect>
                                    <p:set>
                                      <p:cBhvr>
                                        <p:cTn id="303" dur="1" fill="hold">
                                          <p:stCondLst>
                                            <p:cond delay="499"/>
                                          </p:stCondLst>
                                        </p:cTn>
                                        <p:tgtEl>
                                          <p:spTgt spid="58384"/>
                                        </p:tgtEl>
                                        <p:attrNameLst>
                                          <p:attrName>style.visibility</p:attrName>
                                        </p:attrNameLst>
                                      </p:cBhvr>
                                      <p:to>
                                        <p:strVal val="hidden"/>
                                      </p:to>
                                    </p:set>
                                  </p:childTnLst>
                                </p:cTn>
                              </p:par>
                              <p:par>
                                <p:cTn id="304" presetID="3" presetClass="exit" presetSubtype="10" fill="hold" grpId="1" nodeType="withEffect">
                                  <p:stCondLst>
                                    <p:cond delay="0"/>
                                  </p:stCondLst>
                                  <p:childTnLst>
                                    <p:animEffect transition="out" filter="blinds(horizontal)">
                                      <p:cBhvr>
                                        <p:cTn id="305" dur="500"/>
                                        <p:tgtEl>
                                          <p:spTgt spid="58385"/>
                                        </p:tgtEl>
                                      </p:cBhvr>
                                    </p:animEffect>
                                    <p:set>
                                      <p:cBhvr>
                                        <p:cTn id="306" dur="1" fill="hold">
                                          <p:stCondLst>
                                            <p:cond delay="499"/>
                                          </p:stCondLst>
                                        </p:cTn>
                                        <p:tgtEl>
                                          <p:spTgt spid="58385"/>
                                        </p:tgtEl>
                                        <p:attrNameLst>
                                          <p:attrName>style.visibility</p:attrName>
                                        </p:attrNameLst>
                                      </p:cBhvr>
                                      <p:to>
                                        <p:strVal val="hidden"/>
                                      </p:to>
                                    </p:set>
                                  </p:childTnLst>
                                </p:cTn>
                              </p:par>
                              <p:par>
                                <p:cTn id="307" presetID="3" presetClass="exit" presetSubtype="10" fill="hold" grpId="1" nodeType="withEffect">
                                  <p:stCondLst>
                                    <p:cond delay="0"/>
                                  </p:stCondLst>
                                  <p:childTnLst>
                                    <p:animEffect transition="out" filter="blinds(horizontal)">
                                      <p:cBhvr>
                                        <p:cTn id="308" dur="500"/>
                                        <p:tgtEl>
                                          <p:spTgt spid="58375"/>
                                        </p:tgtEl>
                                      </p:cBhvr>
                                    </p:animEffect>
                                    <p:set>
                                      <p:cBhvr>
                                        <p:cTn id="309" dur="1" fill="hold">
                                          <p:stCondLst>
                                            <p:cond delay="499"/>
                                          </p:stCondLst>
                                        </p:cTn>
                                        <p:tgtEl>
                                          <p:spTgt spid="58375"/>
                                        </p:tgtEl>
                                        <p:attrNameLst>
                                          <p:attrName>style.visibility</p:attrName>
                                        </p:attrNameLst>
                                      </p:cBhvr>
                                      <p:to>
                                        <p:strVal val="hidden"/>
                                      </p:to>
                                    </p:set>
                                  </p:childTnLst>
                                </p:cTn>
                              </p:par>
                              <p:par>
                                <p:cTn id="310" presetID="3" presetClass="exit" presetSubtype="10" fill="hold" grpId="1" nodeType="withEffect">
                                  <p:stCondLst>
                                    <p:cond delay="0"/>
                                  </p:stCondLst>
                                  <p:childTnLst>
                                    <p:animEffect transition="out" filter="blinds(horizontal)">
                                      <p:cBhvr>
                                        <p:cTn id="311" dur="500"/>
                                        <p:tgtEl>
                                          <p:spTgt spid="58376"/>
                                        </p:tgtEl>
                                      </p:cBhvr>
                                    </p:animEffect>
                                    <p:set>
                                      <p:cBhvr>
                                        <p:cTn id="312" dur="1" fill="hold">
                                          <p:stCondLst>
                                            <p:cond delay="499"/>
                                          </p:stCondLst>
                                        </p:cTn>
                                        <p:tgtEl>
                                          <p:spTgt spid="58376"/>
                                        </p:tgtEl>
                                        <p:attrNameLst>
                                          <p:attrName>style.visibility</p:attrName>
                                        </p:attrNameLst>
                                      </p:cBhvr>
                                      <p:to>
                                        <p:strVal val="hidden"/>
                                      </p:to>
                                    </p:set>
                                  </p:childTnLst>
                                </p:cTn>
                              </p:par>
                              <p:par>
                                <p:cTn id="313" presetID="3" presetClass="exit" presetSubtype="10" fill="hold" grpId="1" nodeType="withEffect">
                                  <p:stCondLst>
                                    <p:cond delay="0"/>
                                  </p:stCondLst>
                                  <p:childTnLst>
                                    <p:animEffect transition="out" filter="blinds(horizontal)">
                                      <p:cBhvr>
                                        <p:cTn id="314" dur="500"/>
                                        <p:tgtEl>
                                          <p:spTgt spid="58374"/>
                                        </p:tgtEl>
                                      </p:cBhvr>
                                    </p:animEffect>
                                    <p:set>
                                      <p:cBhvr>
                                        <p:cTn id="315" dur="1" fill="hold">
                                          <p:stCondLst>
                                            <p:cond delay="499"/>
                                          </p:stCondLst>
                                        </p:cTn>
                                        <p:tgtEl>
                                          <p:spTgt spid="58374"/>
                                        </p:tgtEl>
                                        <p:attrNameLst>
                                          <p:attrName>style.visibility</p:attrName>
                                        </p:attrNameLst>
                                      </p:cBhvr>
                                      <p:to>
                                        <p:strVal val="hidden"/>
                                      </p:to>
                                    </p:set>
                                  </p:childTnLst>
                                </p:cTn>
                              </p:par>
                              <p:par>
                                <p:cTn id="316" presetID="3" presetClass="exit" presetSubtype="10" fill="hold" grpId="2" nodeType="withEffect">
                                  <p:stCondLst>
                                    <p:cond delay="0"/>
                                  </p:stCondLst>
                                  <p:childTnLst>
                                    <p:animEffect transition="out" filter="blinds(horizontal)">
                                      <p:cBhvr>
                                        <p:cTn id="317" dur="500"/>
                                        <p:tgtEl>
                                          <p:spTgt spid="58382"/>
                                        </p:tgtEl>
                                      </p:cBhvr>
                                    </p:animEffect>
                                    <p:set>
                                      <p:cBhvr>
                                        <p:cTn id="318" dur="1" fill="hold">
                                          <p:stCondLst>
                                            <p:cond delay="499"/>
                                          </p:stCondLst>
                                        </p:cTn>
                                        <p:tgtEl>
                                          <p:spTgt spid="58382"/>
                                        </p:tgtEl>
                                        <p:attrNameLst>
                                          <p:attrName>style.visibility</p:attrName>
                                        </p:attrNameLst>
                                      </p:cBhvr>
                                      <p:to>
                                        <p:strVal val="hidden"/>
                                      </p:to>
                                    </p:set>
                                  </p:childTnLst>
                                </p:cTn>
                              </p:par>
                              <p:par>
                                <p:cTn id="319" presetID="3" presetClass="exit" presetSubtype="10" fill="hold" grpId="1" nodeType="withEffect">
                                  <p:stCondLst>
                                    <p:cond delay="0"/>
                                  </p:stCondLst>
                                  <p:childTnLst>
                                    <p:animEffect transition="out" filter="blinds(horizontal)">
                                      <p:cBhvr>
                                        <p:cTn id="320" dur="500"/>
                                        <p:tgtEl>
                                          <p:spTgt spid="58415"/>
                                        </p:tgtEl>
                                      </p:cBhvr>
                                    </p:animEffect>
                                    <p:set>
                                      <p:cBhvr>
                                        <p:cTn id="321" dur="1" fill="hold">
                                          <p:stCondLst>
                                            <p:cond delay="499"/>
                                          </p:stCondLst>
                                        </p:cTn>
                                        <p:tgtEl>
                                          <p:spTgt spid="58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3" grpId="0" animBg="1"/>
      <p:bldP spid="58374" grpId="0" animBg="1"/>
      <p:bldP spid="58374" grpId="1" animBg="1"/>
      <p:bldP spid="58375" grpId="0" animBg="1"/>
      <p:bldP spid="58375" grpId="1" animBg="1"/>
      <p:bldP spid="58376" grpId="0" animBg="1"/>
      <p:bldP spid="58376" grpId="1" animBg="1"/>
      <p:bldP spid="58377" grpId="0" animBg="1"/>
      <p:bldP spid="58377" grpId="1" animBg="1"/>
      <p:bldP spid="58378" grpId="0" animBg="1"/>
      <p:bldP spid="58378" grpId="1" animBg="1"/>
      <p:bldP spid="58379" grpId="0" animBg="1"/>
      <p:bldP spid="58379" grpId="1" animBg="1"/>
      <p:bldP spid="58380" grpId="0" animBg="1"/>
      <p:bldP spid="58380" grpId="1" animBg="1"/>
      <p:bldP spid="58381" grpId="0" animBg="1"/>
      <p:bldP spid="58381" grpId="1" animBg="1"/>
      <p:bldP spid="58382" grpId="0" animBg="1"/>
      <p:bldP spid="58382" grpId="1" animBg="1"/>
      <p:bldP spid="58382" grpId="2" animBg="1"/>
      <p:bldP spid="58383" grpId="0" animBg="1"/>
      <p:bldP spid="58383" grpId="1" animBg="1"/>
      <p:bldP spid="58384" grpId="0" animBg="1"/>
      <p:bldP spid="58384" grpId="1" animBg="1"/>
      <p:bldP spid="58385" grpId="0" animBg="1"/>
      <p:bldP spid="58385" grpId="1" animBg="1"/>
      <p:bldP spid="58386" grpId="0" animBg="1"/>
      <p:bldP spid="58386" grpId="1" animBg="1"/>
      <p:bldP spid="58387" grpId="0" animBg="1"/>
      <p:bldP spid="58387" grpId="1" animBg="1"/>
      <p:bldP spid="58388" grpId="0" animBg="1"/>
      <p:bldP spid="58388" grpId="1" animBg="1"/>
      <p:bldP spid="58389" grpId="0" animBg="1"/>
      <p:bldP spid="58389" grpId="1" animBg="1"/>
      <p:bldP spid="58390" grpId="0" animBg="1"/>
      <p:bldP spid="58390" grpId="1" animBg="1"/>
      <p:bldP spid="58391" grpId="0" animBg="1"/>
      <p:bldP spid="58391" grpId="1" animBg="1"/>
      <p:bldP spid="58392" grpId="0" animBg="1"/>
      <p:bldP spid="58392" grpId="1" animBg="1"/>
      <p:bldP spid="58393" grpId="0" animBg="1"/>
      <p:bldP spid="58393" grpId="1" animBg="1"/>
      <p:bldP spid="58393" grpId="2" animBg="1"/>
      <p:bldP spid="58394" grpId="0" animBg="1"/>
      <p:bldP spid="58394" grpId="1" animBg="1"/>
      <p:bldP spid="58395" grpId="0" animBg="1"/>
      <p:bldP spid="58395" grpId="1" animBg="1"/>
      <p:bldP spid="58396" grpId="0" animBg="1"/>
      <p:bldP spid="58396" grpId="1" animBg="1"/>
      <p:bldP spid="58397" grpId="0" animBg="1"/>
      <p:bldP spid="58397" grpId="1" animBg="1"/>
      <p:bldP spid="58398" grpId="0" animBg="1"/>
      <p:bldP spid="58398" grpId="1" animBg="1"/>
      <p:bldP spid="58399" grpId="0" animBg="1"/>
      <p:bldP spid="58399" grpId="1" animBg="1"/>
      <p:bldP spid="58400" grpId="0" animBg="1"/>
      <p:bldP spid="58400" grpId="1" animBg="1"/>
      <p:bldP spid="58401" grpId="0" animBg="1"/>
      <p:bldP spid="58401" grpId="1" animBg="1"/>
      <p:bldP spid="58402" grpId="0" animBg="1"/>
      <p:bldP spid="58402" grpId="1" animBg="1"/>
      <p:bldP spid="58403" grpId="0" animBg="1"/>
      <p:bldP spid="58403" grpId="1" animBg="1"/>
      <p:bldP spid="58404" grpId="0" animBg="1"/>
      <p:bldP spid="58404" grpId="1" animBg="1"/>
      <p:bldP spid="58405" grpId="0" animBg="1"/>
      <p:bldP spid="58405" grpId="1" animBg="1"/>
      <p:bldP spid="58405" grpId="2" animBg="1"/>
      <p:bldP spid="58406" grpId="0" animBg="1"/>
      <p:bldP spid="58406" grpId="1" animBg="1"/>
      <p:bldP spid="58407" grpId="0" animBg="1"/>
      <p:bldP spid="58407" grpId="1" animBg="1"/>
      <p:bldP spid="58408" grpId="0" animBg="1"/>
      <p:bldP spid="58408" grpId="1" animBg="1"/>
      <p:bldP spid="58409" grpId="0" animBg="1"/>
      <p:bldP spid="58409" grpId="1" animBg="1"/>
      <p:bldP spid="58410" grpId="0" animBg="1"/>
      <p:bldP spid="58410" grpId="1" animBg="1"/>
      <p:bldP spid="58411" grpId="0" animBg="1"/>
      <p:bldP spid="58412" grpId="0" animBg="1"/>
      <p:bldP spid="58412" grpId="1" animBg="1"/>
      <p:bldP spid="58412" grpId="2" animBg="1"/>
      <p:bldP spid="58413" grpId="0" animBg="1"/>
      <p:bldP spid="58413" grpId="1" animBg="1"/>
      <p:bldP spid="58413" grpId="2" animBg="1"/>
      <p:bldP spid="58414" grpId="0" animBg="1"/>
      <p:bldP spid="58414" grpId="1" animBg="1"/>
      <p:bldP spid="58415" grpId="0" animBg="1"/>
      <p:bldP spid="5841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err="1" smtClean="0"/>
              <a:t>İçiçe</a:t>
            </a:r>
            <a:r>
              <a:rPr lang="tr-TR" sz="3200" dirty="0" smtClean="0"/>
              <a:t> altprogramlar(</a:t>
            </a:r>
            <a:r>
              <a:rPr lang="tr-TR" sz="3200" dirty="0" err="1" smtClean="0"/>
              <a:t>Nested</a:t>
            </a:r>
            <a:r>
              <a:rPr lang="tr-TR" sz="3200" dirty="0" smtClean="0"/>
              <a:t> </a:t>
            </a:r>
            <a:r>
              <a:rPr lang="tr-TR" sz="3200" dirty="0" err="1" smtClean="0"/>
              <a:t>subprograms</a:t>
            </a:r>
            <a:r>
              <a:rPr lang="tr-TR" sz="3200"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6" name="5 İçerik Yer Tutucusu"/>
          <p:cNvSpPr>
            <a:spLocks noGrp="1"/>
          </p:cNvSpPr>
          <p:nvPr>
            <p:ph sz="quarter" idx="1"/>
          </p:nvPr>
        </p:nvSpPr>
        <p:spPr/>
        <p:txBody>
          <a:bodyPr>
            <a:normAutofit fontScale="92500"/>
          </a:bodyPr>
          <a:lstStyle/>
          <a:p>
            <a:r>
              <a:rPr lang="tr-TR" dirty="0" smtClean="0"/>
              <a:t>Bazı programlama dilleri (</a:t>
            </a:r>
            <a:r>
              <a:rPr lang="tr-TR" dirty="0" err="1" smtClean="0"/>
              <a:t>Fortran</a:t>
            </a:r>
            <a:r>
              <a:rPr lang="tr-TR" dirty="0" smtClean="0"/>
              <a:t> 95, Ada, </a:t>
            </a:r>
            <a:r>
              <a:rPr lang="tr-TR" dirty="0" err="1" smtClean="0"/>
              <a:t>JavaScript</a:t>
            </a:r>
            <a:r>
              <a:rPr lang="tr-TR" dirty="0" smtClean="0"/>
              <a:t>) </a:t>
            </a:r>
            <a:r>
              <a:rPr lang="tr-TR" dirty="0" err="1" smtClean="0"/>
              <a:t>yığıt</a:t>
            </a:r>
            <a:r>
              <a:rPr lang="tr-TR" dirty="0" smtClean="0"/>
              <a:t> dinamik yerel değişkenler kullanır (</a:t>
            </a:r>
            <a:r>
              <a:rPr lang="tr-TR" dirty="0" err="1" smtClean="0"/>
              <a:t>use</a:t>
            </a:r>
            <a:r>
              <a:rPr lang="tr-TR" dirty="0" smtClean="0"/>
              <a:t> </a:t>
            </a:r>
            <a:r>
              <a:rPr lang="tr-TR" dirty="0" err="1" smtClean="0"/>
              <a:t>stack</a:t>
            </a:r>
            <a:r>
              <a:rPr lang="tr-TR" dirty="0" smtClean="0"/>
              <a:t>-</a:t>
            </a:r>
            <a:r>
              <a:rPr lang="tr-TR" dirty="0" err="1" smtClean="0"/>
              <a:t>dynamic</a:t>
            </a:r>
            <a:r>
              <a:rPr lang="tr-TR" dirty="0" smtClean="0"/>
              <a:t> </a:t>
            </a:r>
            <a:r>
              <a:rPr lang="tr-TR" dirty="0" err="1" smtClean="0"/>
              <a:t>local</a:t>
            </a:r>
            <a:r>
              <a:rPr lang="tr-TR" dirty="0" smtClean="0"/>
              <a:t> </a:t>
            </a:r>
            <a:r>
              <a:rPr lang="tr-TR" dirty="0" err="1" smtClean="0"/>
              <a:t>variables</a:t>
            </a:r>
            <a:r>
              <a:rPr lang="tr-TR" dirty="0" smtClean="0"/>
              <a:t>) ve </a:t>
            </a:r>
            <a:r>
              <a:rPr lang="tr-TR" dirty="0" err="1" smtClean="0"/>
              <a:t>içiçe</a:t>
            </a:r>
            <a:r>
              <a:rPr lang="tr-TR" dirty="0" smtClean="0"/>
              <a:t> altprogramlara izin verirler.</a:t>
            </a:r>
          </a:p>
          <a:p>
            <a:r>
              <a:rPr lang="tr-TR" dirty="0" smtClean="0"/>
              <a:t>Kural: yerel olarak erişilmeyen tüm değişkenler </a:t>
            </a:r>
            <a:r>
              <a:rPr lang="tr-TR" dirty="0" err="1" smtClean="0"/>
              <a:t>yığıt</a:t>
            </a:r>
            <a:r>
              <a:rPr lang="tr-TR" dirty="0" smtClean="0"/>
              <a:t> bellekte aktif bir etkinleştirme kaydı içinde bulunurlar.</a:t>
            </a:r>
          </a:p>
          <a:p>
            <a:r>
              <a:rPr lang="tr-TR" dirty="0" smtClean="0"/>
              <a:t>Yerel olmayan değişken referansı bulma işlemi:</a:t>
            </a:r>
          </a:p>
          <a:p>
            <a:pPr lvl="1">
              <a:buNone/>
            </a:pPr>
            <a:r>
              <a:rPr lang="tr-TR" dirty="0" smtClean="0"/>
              <a:t>1. Doğru etkinleştirme kaydını bul.</a:t>
            </a:r>
          </a:p>
          <a:p>
            <a:pPr lvl="1">
              <a:buNone/>
            </a:pPr>
            <a:r>
              <a:rPr lang="tr-TR" dirty="0" smtClean="0"/>
              <a:t>2. Etkinleştirme kaydında değişkenin bağıl konumunu bul.</a:t>
            </a:r>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Yerel olmayan değişken referansını bulma işlemi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
        <p:nvSpPr>
          <p:cNvPr id="6" name="5 İçerik Yer Tutucusu"/>
          <p:cNvSpPr>
            <a:spLocks noGrp="1"/>
          </p:cNvSpPr>
          <p:nvPr>
            <p:ph sz="quarter" idx="1"/>
          </p:nvPr>
        </p:nvSpPr>
        <p:spPr/>
        <p:txBody>
          <a:bodyPr/>
          <a:lstStyle/>
          <a:p>
            <a:r>
              <a:rPr lang="tr-TR" dirty="0" smtClean="0"/>
              <a:t>Etkinleştirme kaydı içinde bağıl konumu bulmak kolay.</a:t>
            </a:r>
          </a:p>
          <a:p>
            <a:r>
              <a:rPr lang="tr-TR" dirty="0" smtClean="0"/>
              <a:t>Doğru etkinleştirme kaydını bulmak:</a:t>
            </a:r>
          </a:p>
          <a:p>
            <a:r>
              <a:rPr lang="tr-TR" dirty="0" smtClean="0"/>
              <a:t>Statik anlam kuralları gereği yerel olarak erişilmeyen tüm değişkenler </a:t>
            </a:r>
            <a:r>
              <a:rPr lang="tr-TR" dirty="0" err="1" smtClean="0"/>
              <a:t>yığıt</a:t>
            </a:r>
            <a:r>
              <a:rPr lang="tr-TR" dirty="0" smtClean="0"/>
              <a:t> bellekte aktif bir etkinleştirme kaydı içinde bulunurlar.</a:t>
            </a:r>
            <a:endParaRPr lang="tr-T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Yerel olmayan değişken referansını bulma işlemi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
        <p:nvSpPr>
          <p:cNvPr id="6" name="5 İçerik Yer Tutucusu"/>
          <p:cNvSpPr>
            <a:spLocks noGrp="1"/>
          </p:cNvSpPr>
          <p:nvPr>
            <p:ph sz="quarter" idx="1"/>
          </p:nvPr>
        </p:nvSpPr>
        <p:spPr>
          <a:xfrm>
            <a:off x="612648" y="1600200"/>
            <a:ext cx="8153400" cy="4900634"/>
          </a:xfrm>
        </p:spPr>
        <p:txBody>
          <a:bodyPr>
            <a:normAutofit fontScale="85000" lnSpcReduction="20000"/>
          </a:bodyPr>
          <a:lstStyle/>
          <a:p>
            <a:r>
              <a:rPr lang="tr-TR" dirty="0" smtClean="0">
                <a:solidFill>
                  <a:srgbClr val="FF0000"/>
                </a:solidFill>
              </a:rPr>
              <a:t>1. Teknik – Statik zincir (</a:t>
            </a:r>
            <a:r>
              <a:rPr lang="tr-TR" dirty="0" err="1" smtClean="0">
                <a:solidFill>
                  <a:srgbClr val="FF0000"/>
                </a:solidFill>
              </a:rPr>
              <a:t>Static</a:t>
            </a:r>
            <a:r>
              <a:rPr lang="tr-TR" dirty="0" smtClean="0">
                <a:solidFill>
                  <a:srgbClr val="FF0000"/>
                </a:solidFill>
              </a:rPr>
              <a:t> </a:t>
            </a:r>
            <a:r>
              <a:rPr lang="tr-TR" dirty="0" err="1" smtClean="0">
                <a:solidFill>
                  <a:srgbClr val="FF0000"/>
                </a:solidFill>
              </a:rPr>
              <a:t>Chains</a:t>
            </a:r>
            <a:r>
              <a:rPr lang="tr-TR" dirty="0" smtClean="0">
                <a:solidFill>
                  <a:srgbClr val="FF0000"/>
                </a:solidFill>
              </a:rPr>
              <a:t>)</a:t>
            </a:r>
          </a:p>
          <a:p>
            <a:r>
              <a:rPr lang="tr-TR" dirty="0" smtClean="0"/>
              <a:t>Belli etkinleştirme kayıtlarını birleştiren statik link zincirine statik zincir (</a:t>
            </a:r>
            <a:r>
              <a:rPr lang="tr-TR" dirty="0" err="1" smtClean="0"/>
              <a:t>static</a:t>
            </a:r>
            <a:r>
              <a:rPr lang="tr-TR" dirty="0" smtClean="0"/>
              <a:t> </a:t>
            </a:r>
            <a:r>
              <a:rPr lang="tr-TR" dirty="0" err="1" smtClean="0"/>
              <a:t>chain</a:t>
            </a:r>
            <a:r>
              <a:rPr lang="tr-TR" dirty="0" smtClean="0"/>
              <a:t>) denir.</a:t>
            </a:r>
          </a:p>
          <a:p>
            <a:r>
              <a:rPr lang="tr-TR" dirty="0" smtClean="0"/>
              <a:t>Bir altprogramın etkinleştirme kaydını ebeveyninin etkinleştirme kaydına bağlayan linke statik link (</a:t>
            </a:r>
            <a:r>
              <a:rPr lang="tr-TR" dirty="0" err="1" smtClean="0"/>
              <a:t>static</a:t>
            </a:r>
            <a:r>
              <a:rPr lang="tr-TR" dirty="0" smtClean="0"/>
              <a:t> link) denir.</a:t>
            </a:r>
          </a:p>
          <a:p>
            <a:r>
              <a:rPr lang="tr-TR" dirty="0" smtClean="0"/>
              <a:t>Statik zincir bir etkinleştirme kaydını </a:t>
            </a:r>
            <a:r>
              <a:rPr lang="tr-TR" dirty="0" err="1" smtClean="0"/>
              <a:t>yığıt</a:t>
            </a:r>
            <a:r>
              <a:rPr lang="tr-TR" dirty="0" smtClean="0"/>
              <a:t> bellekte çağıran altprogramların etkinleştirme kayıtlarına bağlar.</a:t>
            </a:r>
          </a:p>
          <a:p>
            <a:r>
              <a:rPr lang="tr-TR" dirty="0" smtClean="0"/>
              <a:t>Yerel olmayan değişkenin tanımlandığı yeri bulmak için:</a:t>
            </a:r>
          </a:p>
          <a:p>
            <a:r>
              <a:rPr lang="tr-TR" dirty="0" smtClean="0"/>
              <a:t>Statik zincir üzerinden etkinleştirme kayıtlarında değişkenin adı aranır.</a:t>
            </a:r>
          </a:p>
          <a:p>
            <a:r>
              <a:rPr lang="tr-TR" dirty="0" smtClean="0"/>
              <a:t>Etkinleştirme kaydının statik zincirdeki derinliğine statik_derinlik (</a:t>
            </a:r>
            <a:r>
              <a:rPr lang="tr-TR" dirty="0" err="1" smtClean="0"/>
              <a:t>static</a:t>
            </a:r>
            <a:r>
              <a:rPr lang="tr-TR" dirty="0" smtClean="0"/>
              <a:t>_</a:t>
            </a:r>
            <a:r>
              <a:rPr lang="tr-TR" dirty="0" err="1" smtClean="0"/>
              <a:t>depth</a:t>
            </a:r>
            <a:r>
              <a:rPr lang="tr-TR" dirty="0" smtClean="0"/>
              <a:t>) denir.</a:t>
            </a: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solidFill>
                  <a:srgbClr val="FF0000"/>
                </a:solidFill>
              </a:rPr>
              <a:t>1. Teknik – Statik zincir (</a:t>
            </a:r>
            <a:r>
              <a:rPr lang="tr-TR" sz="3200" dirty="0" err="1" smtClean="0">
                <a:solidFill>
                  <a:srgbClr val="FF0000"/>
                </a:solidFill>
              </a:rPr>
              <a:t>Static</a:t>
            </a:r>
            <a:r>
              <a:rPr lang="tr-TR" sz="3200" dirty="0" smtClean="0">
                <a:solidFill>
                  <a:srgbClr val="FF0000"/>
                </a:solidFill>
              </a:rPr>
              <a:t> </a:t>
            </a:r>
            <a:r>
              <a:rPr lang="tr-TR" sz="3200" dirty="0" err="1" smtClean="0">
                <a:solidFill>
                  <a:srgbClr val="FF0000"/>
                </a:solidFill>
              </a:rPr>
              <a:t>Chains</a:t>
            </a:r>
            <a:r>
              <a:rPr lang="tr-TR" sz="3200" dirty="0" smtClean="0">
                <a:solidFill>
                  <a:srgbClr val="FF0000"/>
                </a:solidFill>
              </a:rPr>
              <a:t>)</a:t>
            </a:r>
            <a:endParaRPr lang="tr-TR" sz="3200" dirty="0">
              <a:solidFill>
                <a:srgbClr val="FF0000"/>
              </a:solidFill>
            </a:endParaRP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
        <p:nvSpPr>
          <p:cNvPr id="6" name="5 İçerik Yer Tutucusu"/>
          <p:cNvSpPr>
            <a:spLocks noGrp="1"/>
          </p:cNvSpPr>
          <p:nvPr>
            <p:ph sz="quarter" idx="1"/>
          </p:nvPr>
        </p:nvSpPr>
        <p:spPr/>
        <p:txBody>
          <a:bodyPr/>
          <a:lstStyle/>
          <a:p>
            <a:r>
              <a:rPr lang="tr-TR" dirty="0" smtClean="0"/>
              <a:t>Yerel olmayan değişkenin tanımlandığı yeri bulmak için:</a:t>
            </a:r>
          </a:p>
          <a:p>
            <a:pPr lvl="1"/>
            <a:r>
              <a:rPr lang="tr-TR" dirty="0" smtClean="0"/>
              <a:t>Statik zincir üzerinden etkinleştirme kayıtlarında değişkenin adı aranır.</a:t>
            </a:r>
          </a:p>
          <a:p>
            <a:r>
              <a:rPr lang="tr-TR" dirty="0" smtClean="0"/>
              <a:t>Etkinleştirme kaydının statik zincirdeki derinliğine statik_derinlik (</a:t>
            </a:r>
            <a:r>
              <a:rPr lang="tr-TR" dirty="0" err="1" smtClean="0"/>
              <a:t>static</a:t>
            </a:r>
            <a:r>
              <a:rPr lang="tr-TR" dirty="0" smtClean="0"/>
              <a:t>_</a:t>
            </a:r>
            <a:r>
              <a:rPr lang="tr-TR" dirty="0" err="1" smtClean="0"/>
              <a:t>depth</a:t>
            </a:r>
            <a:r>
              <a:rPr lang="tr-TR" dirty="0" smtClean="0"/>
              <a:t>) denir.</a:t>
            </a:r>
            <a:endParaRPr lang="tr-T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7200" y="1219200"/>
            <a:ext cx="8229600" cy="5257800"/>
          </a:xfrm>
          <a:prstGeom prst="rect">
            <a:avLst/>
          </a:prstGeom>
        </p:spPr>
        <p:txBody>
          <a:bodyPr/>
          <a:lstStyle/>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b="1" dirty="0">
              <a:solidFill>
                <a:schemeClr val="tx2">
                  <a:lumMod val="75000"/>
                </a:schemeClr>
              </a:solidFill>
              <a:latin typeface="+mn-lt"/>
              <a:cs typeface="+mn-cs"/>
            </a:endParaRPr>
          </a:p>
          <a:p>
            <a:pPr marL="342900" indent="-342900" eaLnBrk="0" hangingPunct="0">
              <a:spcBef>
                <a:spcPct val="20000"/>
              </a:spcBef>
              <a:buFont typeface="Arial" charset="0"/>
              <a:buChar char="•"/>
              <a:defRPr/>
            </a:pPr>
            <a:endParaRPr lang="en-US" sz="2400" dirty="0">
              <a:latin typeface="+mn-lt"/>
              <a:cs typeface="+mn-cs"/>
            </a:endParaRPr>
          </a:p>
        </p:txBody>
      </p:sp>
      <p:sp>
        <p:nvSpPr>
          <p:cNvPr id="24" name="1 Başlık"/>
          <p:cNvSpPr>
            <a:spLocks noGrp="1"/>
          </p:cNvSpPr>
          <p:nvPr>
            <p:ph type="title"/>
          </p:nvPr>
        </p:nvSpPr>
        <p:spPr>
          <a:xfrm>
            <a:off x="612648" y="228600"/>
            <a:ext cx="8153400" cy="990600"/>
          </a:xfrm>
        </p:spPr>
        <p:txBody>
          <a:bodyPr>
            <a:normAutofit/>
          </a:bodyPr>
          <a:lstStyle/>
          <a:p>
            <a:r>
              <a:rPr lang="tr-TR" sz="3200" dirty="0" smtClean="0">
                <a:solidFill>
                  <a:srgbClr val="FF0000"/>
                </a:solidFill>
              </a:rPr>
              <a:t>1. Teknik – Statik zincir (</a:t>
            </a:r>
            <a:r>
              <a:rPr lang="tr-TR" sz="3200" dirty="0" err="1" smtClean="0">
                <a:solidFill>
                  <a:srgbClr val="FF0000"/>
                </a:solidFill>
              </a:rPr>
              <a:t>Static</a:t>
            </a:r>
            <a:r>
              <a:rPr lang="tr-TR" sz="3200" dirty="0" smtClean="0">
                <a:solidFill>
                  <a:srgbClr val="FF0000"/>
                </a:solidFill>
              </a:rPr>
              <a:t> </a:t>
            </a:r>
            <a:r>
              <a:rPr lang="tr-TR" sz="3200" dirty="0" err="1" smtClean="0">
                <a:solidFill>
                  <a:srgbClr val="FF0000"/>
                </a:solidFill>
              </a:rPr>
              <a:t>Chains</a:t>
            </a:r>
            <a:r>
              <a:rPr lang="tr-TR" sz="3200" dirty="0" smtClean="0">
                <a:solidFill>
                  <a:srgbClr val="FF0000"/>
                </a:solidFill>
              </a:rPr>
              <a:t>)</a:t>
            </a:r>
            <a:endParaRPr lang="tr-TR" sz="3200" dirty="0">
              <a:solidFill>
                <a:srgbClr val="FF0000"/>
              </a:solidFill>
            </a:endParaRPr>
          </a:p>
        </p:txBody>
      </p:sp>
      <p:sp>
        <p:nvSpPr>
          <p:cNvPr id="30" name="Rectangle 3"/>
          <p:cNvSpPr txBox="1">
            <a:spLocks noChangeArrowheads="1"/>
          </p:cNvSpPr>
          <p:nvPr/>
        </p:nvSpPr>
        <p:spPr>
          <a:xfrm>
            <a:off x="647672" y="1676400"/>
            <a:ext cx="7496228" cy="4572000"/>
          </a:xfrm>
          <a:prstGeom prst="rect">
            <a:avLst/>
          </a:prstGeom>
        </p:spPr>
        <p:txBody>
          <a:bodyPr vert="horz">
            <a:normAutofit/>
          </a:bodyPr>
          <a:lstStyle/>
          <a:p>
            <a:pPr marL="320040" marR="0" lvl="0" indent="-320040" algn="l" defTabSz="914400" rtl="0" eaLnBrk="1" fontAlgn="auto" latinLnBrk="0" hangingPunct="1">
              <a:lnSpc>
                <a:spcPct val="90000"/>
              </a:lnSpc>
              <a:spcBef>
                <a:spcPct val="0"/>
              </a:spcBef>
              <a:spcAft>
                <a:spcPts val="0"/>
              </a:spcAft>
              <a:buClr>
                <a:schemeClr val="accent2"/>
              </a:buClr>
              <a:buSzPct val="60000"/>
              <a:buFontTx/>
              <a:buNone/>
              <a:tabLst/>
              <a:defRPr/>
            </a:pPr>
            <a:endParaRPr kumimoji="0" lang="zh-TW" altLang="en-US" sz="1800" b="1" i="0" u="none" strike="noStrike" kern="1200" cap="none" spc="0" normalizeH="0" baseline="0" noProof="0" dirty="0" smtClean="0">
              <a:ln>
                <a:noFill/>
              </a:ln>
              <a:solidFill>
                <a:schemeClr val="tx1"/>
              </a:solidFill>
              <a:effectLst/>
              <a:uLnTx/>
              <a:uFillTx/>
              <a:latin typeface="Helvetica" pitchFamily="34" charset="0"/>
              <a:ea typeface="+mn-ea"/>
              <a:cs typeface="+mn-cs"/>
            </a:endParaRP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zh-TW" altLang="en-US"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main ----- static_</a:t>
            </a:r>
            <a:r>
              <a:rPr kumimoji="0" lang="tr-TR"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0</a:t>
            </a:r>
          </a:p>
          <a:p>
            <a:pPr marL="320040" lvl="0" indent="-320040">
              <a:spcBef>
                <a:spcPct val="0"/>
              </a:spcBef>
              <a:buClr>
                <a:schemeClr val="accent2"/>
              </a:buClr>
              <a:buSzPct val="60000"/>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    ----- static_</a:t>
            </a:r>
            <a:r>
              <a:rPr lang="tr-TR" altLang="zh-TW" sz="2400" b="1" dirty="0" smtClean="0">
                <a:latin typeface="Courier New" pitchFamily="49" charset="0"/>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1</a:t>
            </a:r>
          </a:p>
          <a:p>
            <a:pPr marL="320040" lvl="0" indent="-320040">
              <a:spcBef>
                <a:spcPct val="0"/>
              </a:spcBef>
              <a:buClr>
                <a:schemeClr val="accent2"/>
              </a:buClr>
              <a:buSzPct val="60000"/>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B ----- static_</a:t>
            </a:r>
            <a:r>
              <a:rPr lang="tr-TR" altLang="zh-TW" sz="2400" b="1" dirty="0" smtClean="0">
                <a:latin typeface="Courier New" pitchFamily="49" charset="0"/>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2</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Tx/>
              <a:buNone/>
              <a:tabLst/>
              <a:defRPr/>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320040" lvl="0" indent="-320040">
              <a:spcBef>
                <a:spcPct val="0"/>
              </a:spcBef>
              <a:buClr>
                <a:schemeClr val="accent2"/>
              </a:buClr>
              <a:buSzPct val="60000"/>
            </a:pP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C      ----- static_</a:t>
            </a:r>
            <a:r>
              <a:rPr lang="tr-TR" altLang="zh-TW" sz="2400" b="1" dirty="0" smtClean="0">
                <a:latin typeface="Courier New" pitchFamily="49" charset="0"/>
              </a:rPr>
              <a:t>derinlik</a:t>
            </a:r>
            <a:r>
              <a:rPr kumimoji="0" lang="en-US" altLang="zh-TW" sz="2400" b="1" i="0" u="none" strike="noStrike" kern="1200" cap="none" spc="0" normalizeH="0" baseline="0" noProof="0" dirty="0" smtClean="0">
                <a:ln>
                  <a:noFill/>
                </a:ln>
                <a:solidFill>
                  <a:schemeClr val="tx1"/>
                </a:solidFill>
                <a:effectLst/>
                <a:uLnTx/>
                <a:uFillTx/>
                <a:latin typeface="Courier New" pitchFamily="49" charset="0"/>
                <a:ea typeface="+mn-ea"/>
                <a:cs typeface="+mn-cs"/>
              </a:rPr>
              <a:t> = 1</a:t>
            </a:r>
            <a:endParaRPr kumimoji="0" lang="en-US" altLang="zh-TW" sz="40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p:txBody>
      </p:sp>
      <p:sp>
        <p:nvSpPr>
          <p:cNvPr id="31" name="Line 4"/>
          <p:cNvSpPr>
            <a:spLocks noChangeShapeType="1"/>
          </p:cNvSpPr>
          <p:nvPr/>
        </p:nvSpPr>
        <p:spPr bwMode="auto">
          <a:xfrm>
            <a:off x="2171672" y="2819400"/>
            <a:ext cx="0" cy="609600"/>
          </a:xfrm>
          <a:prstGeom prst="line">
            <a:avLst/>
          </a:prstGeom>
          <a:noFill/>
          <a:ln w="12700" cap="sq">
            <a:solidFill>
              <a:schemeClr val="tx1"/>
            </a:solidFill>
            <a:round/>
            <a:headEnd type="none" w="sm" len="sm"/>
            <a:tailEnd type="none" w="sm" len="sm"/>
          </a:ln>
        </p:spPr>
        <p:txBody>
          <a:bodyPr/>
          <a:lstStyle/>
          <a:p>
            <a:endParaRPr lang="tr-TR"/>
          </a:p>
        </p:txBody>
      </p:sp>
      <p:sp>
        <p:nvSpPr>
          <p:cNvPr id="32" name="Line 5"/>
          <p:cNvSpPr>
            <a:spLocks noChangeShapeType="1"/>
          </p:cNvSpPr>
          <p:nvPr/>
        </p:nvSpPr>
        <p:spPr bwMode="auto">
          <a:xfrm>
            <a:off x="1181072" y="2438400"/>
            <a:ext cx="0" cy="1371600"/>
          </a:xfrm>
          <a:prstGeom prst="line">
            <a:avLst/>
          </a:prstGeom>
          <a:noFill/>
          <a:ln w="12700" cap="sq">
            <a:solidFill>
              <a:schemeClr val="tx1"/>
            </a:solidFill>
            <a:round/>
            <a:headEnd type="none" w="sm" len="sm"/>
            <a:tailEnd type="none" w="sm" len="sm"/>
          </a:ln>
        </p:spPr>
        <p:txBody>
          <a:bodyPr/>
          <a:lstStyle/>
          <a:p>
            <a:endParaRPr lang="tr-TR"/>
          </a:p>
        </p:txBody>
      </p:sp>
      <p:sp>
        <p:nvSpPr>
          <p:cNvPr id="33" name="Line 6"/>
          <p:cNvSpPr>
            <a:spLocks noChangeShapeType="1"/>
          </p:cNvSpPr>
          <p:nvPr/>
        </p:nvSpPr>
        <p:spPr bwMode="auto">
          <a:xfrm>
            <a:off x="1181072" y="4267200"/>
            <a:ext cx="0" cy="533400"/>
          </a:xfrm>
          <a:prstGeom prst="line">
            <a:avLst/>
          </a:prstGeom>
          <a:noFill/>
          <a:ln w="12700" cap="sq">
            <a:solidFill>
              <a:schemeClr val="tx1"/>
            </a:solidFill>
            <a:round/>
            <a:headEnd type="none" w="sm" len="sm"/>
            <a:tailEnd type="none" w="sm" len="sm"/>
          </a:ln>
        </p:spPr>
        <p:txBody>
          <a:bodyPr/>
          <a:lstStyle/>
          <a:p>
            <a:endParaRPr lang="tr-TR"/>
          </a:p>
        </p:txBody>
      </p:sp>
      <p:sp>
        <p:nvSpPr>
          <p:cNvPr id="34" name="Line 7"/>
          <p:cNvSpPr>
            <a:spLocks noChangeShapeType="1"/>
          </p:cNvSpPr>
          <p:nvPr/>
        </p:nvSpPr>
        <p:spPr bwMode="auto">
          <a:xfrm>
            <a:off x="571472" y="2057400"/>
            <a:ext cx="0" cy="3124200"/>
          </a:xfrm>
          <a:prstGeom prst="line">
            <a:avLst/>
          </a:prstGeom>
          <a:noFill/>
          <a:ln w="12700" cap="sq">
            <a:solidFill>
              <a:schemeClr val="tx1"/>
            </a:solidFill>
            <a:round/>
            <a:headEnd type="none" w="sm" len="sm"/>
            <a:tailEnd type="none" w="sm" len="sm"/>
          </a:ln>
        </p:spPr>
        <p:txBody>
          <a:bodyPr/>
          <a:lstStyle/>
          <a:p>
            <a:endParaRPr lang="tr-TR"/>
          </a:p>
        </p:txBody>
      </p:sp>
      <p:sp>
        <p:nvSpPr>
          <p:cNvPr id="35" name="Line 8"/>
          <p:cNvSpPr>
            <a:spLocks noChangeShapeType="1"/>
          </p:cNvSpPr>
          <p:nvPr/>
        </p:nvSpPr>
        <p:spPr bwMode="auto">
          <a:xfrm>
            <a:off x="571472" y="51816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6" name="Line 9"/>
          <p:cNvSpPr>
            <a:spLocks noChangeShapeType="1"/>
          </p:cNvSpPr>
          <p:nvPr/>
        </p:nvSpPr>
        <p:spPr bwMode="auto">
          <a:xfrm>
            <a:off x="571472" y="20574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7" name="Line 10"/>
          <p:cNvSpPr>
            <a:spLocks noChangeShapeType="1"/>
          </p:cNvSpPr>
          <p:nvPr/>
        </p:nvSpPr>
        <p:spPr bwMode="auto">
          <a:xfrm>
            <a:off x="1181072" y="42672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8" name="Line 11"/>
          <p:cNvSpPr>
            <a:spLocks noChangeShapeType="1"/>
          </p:cNvSpPr>
          <p:nvPr/>
        </p:nvSpPr>
        <p:spPr bwMode="auto">
          <a:xfrm>
            <a:off x="1181072" y="48006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39" name="Line 12"/>
          <p:cNvSpPr>
            <a:spLocks noChangeShapeType="1"/>
          </p:cNvSpPr>
          <p:nvPr/>
        </p:nvSpPr>
        <p:spPr bwMode="auto">
          <a:xfrm>
            <a:off x="1181072" y="38100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40" name="Line 13"/>
          <p:cNvSpPr>
            <a:spLocks noChangeShapeType="1"/>
          </p:cNvSpPr>
          <p:nvPr/>
        </p:nvSpPr>
        <p:spPr bwMode="auto">
          <a:xfrm>
            <a:off x="1181072" y="24384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41" name="Line 14"/>
          <p:cNvSpPr>
            <a:spLocks noChangeShapeType="1"/>
          </p:cNvSpPr>
          <p:nvPr/>
        </p:nvSpPr>
        <p:spPr bwMode="auto">
          <a:xfrm>
            <a:off x="2171672" y="28194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42" name="Line 15"/>
          <p:cNvSpPr>
            <a:spLocks noChangeShapeType="1"/>
          </p:cNvSpPr>
          <p:nvPr/>
        </p:nvSpPr>
        <p:spPr bwMode="auto">
          <a:xfrm>
            <a:off x="2171672" y="3429000"/>
            <a:ext cx="304800" cy="0"/>
          </a:xfrm>
          <a:prstGeom prst="line">
            <a:avLst/>
          </a:prstGeom>
          <a:noFill/>
          <a:ln w="12700" cap="sq">
            <a:solidFill>
              <a:schemeClr val="tx1"/>
            </a:solidFill>
            <a:round/>
            <a:headEnd type="none" w="sm" len="sm"/>
            <a:tailEnd type="none" w="sm" len="sm"/>
          </a:ln>
        </p:spPr>
        <p:txBody>
          <a:bodyPr/>
          <a:lstStyle/>
          <a:p>
            <a:endParaRPr lang="tr-TR"/>
          </a:p>
        </p:txBody>
      </p:sp>
      <p:sp>
        <p:nvSpPr>
          <p:cNvPr id="17" name="1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6" name="5 İçerik Yer Tutucusu"/>
          <p:cNvSpPr>
            <a:spLocks noGrp="1"/>
          </p:cNvSpPr>
          <p:nvPr>
            <p:ph sz="quarter" idx="1"/>
          </p:nvPr>
        </p:nvSpPr>
        <p:spPr/>
        <p:txBody>
          <a:bodyPr>
            <a:normAutofit lnSpcReduction="10000"/>
          </a:bodyPr>
          <a:lstStyle/>
          <a:p>
            <a:r>
              <a:rPr lang="tr-TR" dirty="0" smtClean="0"/>
              <a:t>Tanım: zincir_</a:t>
            </a:r>
            <a:r>
              <a:rPr lang="tr-TR" dirty="0" err="1" smtClean="0"/>
              <a:t>bağılkonum</a:t>
            </a:r>
            <a:r>
              <a:rPr lang="tr-TR" dirty="0" smtClean="0"/>
              <a:t> (</a:t>
            </a:r>
            <a:r>
              <a:rPr lang="tr-TR" dirty="0" err="1" smtClean="0"/>
              <a:t>chain</a:t>
            </a:r>
            <a:r>
              <a:rPr lang="tr-TR" dirty="0" smtClean="0"/>
              <a:t>_</a:t>
            </a:r>
            <a:r>
              <a:rPr lang="tr-TR" dirty="0" err="1" smtClean="0"/>
              <a:t>offset</a:t>
            </a:r>
            <a:r>
              <a:rPr lang="tr-TR" dirty="0" smtClean="0"/>
              <a:t>) veya </a:t>
            </a:r>
            <a:r>
              <a:rPr lang="tr-TR" dirty="0" err="1" smtClean="0"/>
              <a:t>içiçe</a:t>
            </a:r>
            <a:r>
              <a:rPr lang="tr-TR" dirty="0" smtClean="0"/>
              <a:t>_</a:t>
            </a:r>
            <a:r>
              <a:rPr lang="tr-TR" dirty="0" err="1" smtClean="0"/>
              <a:t>bağılkonum</a:t>
            </a:r>
            <a:r>
              <a:rPr lang="tr-TR" dirty="0" smtClean="0"/>
              <a:t> (</a:t>
            </a:r>
            <a:r>
              <a:rPr lang="tr-TR" dirty="0" err="1" smtClean="0"/>
              <a:t>nesting</a:t>
            </a:r>
            <a:r>
              <a:rPr lang="tr-TR" dirty="0" smtClean="0"/>
              <a:t>_</a:t>
            </a:r>
            <a:r>
              <a:rPr lang="tr-TR" dirty="0" err="1" smtClean="0"/>
              <a:t>depth</a:t>
            </a:r>
            <a:r>
              <a:rPr lang="tr-TR" dirty="0" smtClean="0"/>
              <a:t> ): Bir değişkenin referans verildiği altprogramın statik derinliği ile tanımlandığı altprogramın statik derinliği arasındaki fark.</a:t>
            </a:r>
          </a:p>
          <a:p>
            <a:r>
              <a:rPr lang="tr-TR" dirty="0" smtClean="0"/>
              <a:t>Bir referans aşağıdaki çift ile gösterilebilir:</a:t>
            </a:r>
          </a:p>
          <a:p>
            <a:pPr lvl="1">
              <a:buNone/>
            </a:pPr>
            <a:r>
              <a:rPr lang="tr-TR" dirty="0" smtClean="0"/>
              <a:t>	(zincir_</a:t>
            </a:r>
            <a:r>
              <a:rPr lang="tr-TR" dirty="0" err="1" smtClean="0"/>
              <a:t>bağılkonum</a:t>
            </a:r>
            <a:r>
              <a:rPr lang="tr-TR" dirty="0" smtClean="0"/>
              <a:t>, yerel_</a:t>
            </a:r>
            <a:r>
              <a:rPr lang="tr-TR" dirty="0" err="1" smtClean="0"/>
              <a:t>bağılkonum</a:t>
            </a:r>
            <a:r>
              <a:rPr lang="tr-TR" dirty="0" smtClean="0"/>
              <a:t>)</a:t>
            </a:r>
          </a:p>
          <a:p>
            <a:pPr>
              <a:buNone/>
            </a:pPr>
            <a:r>
              <a:rPr lang="tr-TR" dirty="0" smtClean="0"/>
              <a:t>	burada yerel_</a:t>
            </a:r>
            <a:r>
              <a:rPr lang="tr-TR" dirty="0" err="1" smtClean="0"/>
              <a:t>bağılkonum</a:t>
            </a:r>
            <a:r>
              <a:rPr lang="tr-TR" dirty="0" smtClean="0"/>
              <a:t> (</a:t>
            </a:r>
            <a:r>
              <a:rPr lang="tr-TR" dirty="0" err="1" smtClean="0"/>
              <a:t>local</a:t>
            </a:r>
            <a:r>
              <a:rPr lang="tr-TR" dirty="0" smtClean="0"/>
              <a:t>_</a:t>
            </a:r>
            <a:r>
              <a:rPr lang="tr-TR" dirty="0" err="1" smtClean="0"/>
              <a:t>offset</a:t>
            </a:r>
            <a:r>
              <a:rPr lang="tr-TR" dirty="0" smtClean="0"/>
              <a:t>), değişkenin bulunduğu etkinleştirme kaydındaki bağıl konumudur.</a:t>
            </a:r>
            <a:endParaRPr lang="tr-TR" dirty="0"/>
          </a:p>
        </p:txBody>
      </p:sp>
      <p:sp>
        <p:nvSpPr>
          <p:cNvPr id="7" name="1 Başlık"/>
          <p:cNvSpPr>
            <a:spLocks noGrp="1"/>
          </p:cNvSpPr>
          <p:nvPr>
            <p:ph type="title"/>
          </p:nvPr>
        </p:nvSpPr>
        <p:spPr>
          <a:xfrm>
            <a:off x="612648" y="228600"/>
            <a:ext cx="8153400" cy="990600"/>
          </a:xfrm>
        </p:spPr>
        <p:txBody>
          <a:bodyPr>
            <a:normAutofit/>
          </a:bodyPr>
          <a:lstStyle/>
          <a:p>
            <a:r>
              <a:rPr lang="tr-TR" sz="3200" dirty="0" smtClean="0">
                <a:solidFill>
                  <a:srgbClr val="FF0000"/>
                </a:solidFill>
              </a:rPr>
              <a:t>1. Teknik – Statik zincir (</a:t>
            </a:r>
            <a:r>
              <a:rPr lang="tr-TR" sz="3200" dirty="0" err="1" smtClean="0">
                <a:solidFill>
                  <a:srgbClr val="FF0000"/>
                </a:solidFill>
              </a:rPr>
              <a:t>Static</a:t>
            </a:r>
            <a:r>
              <a:rPr lang="tr-TR" sz="3200" dirty="0" smtClean="0">
                <a:solidFill>
                  <a:srgbClr val="FF0000"/>
                </a:solidFill>
              </a:rPr>
              <a:t> </a:t>
            </a:r>
            <a:r>
              <a:rPr lang="tr-TR" sz="3200" dirty="0" err="1" smtClean="0">
                <a:solidFill>
                  <a:srgbClr val="FF0000"/>
                </a:solidFill>
              </a:rPr>
              <a:t>Chains</a:t>
            </a:r>
            <a:r>
              <a:rPr lang="tr-TR" sz="3200" dirty="0" smtClean="0">
                <a:solidFill>
                  <a:srgbClr val="FF0000"/>
                </a:solidFill>
              </a:rPr>
              <a:t>)</a:t>
            </a:r>
            <a:endParaRPr lang="tr-TR" sz="3200"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531352" cy="990600"/>
          </a:xfrm>
        </p:spPr>
        <p:txBody>
          <a:bodyPr>
            <a:normAutofit fontScale="90000"/>
          </a:bodyPr>
          <a:lstStyle/>
          <a:p>
            <a:r>
              <a:rPr lang="tr-TR" dirty="0" smtClean="0"/>
              <a:t>Statik zincir ile lokal olmayan referanslar (</a:t>
            </a:r>
            <a:r>
              <a:rPr lang="tr-TR" u="sng" dirty="0" smtClean="0"/>
              <a:t>statik derinlik </a:t>
            </a:r>
            <a:r>
              <a:rPr lang="tr-TR" dirty="0" smtClean="0"/>
              <a:t>– </a:t>
            </a:r>
            <a:r>
              <a:rPr lang="tr-TR" u="sng" dirty="0" smtClean="0"/>
              <a:t>iç içe derinlik</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
        <p:nvSpPr>
          <p:cNvPr id="7" name="Rectangle 7"/>
          <p:cNvSpPr>
            <a:spLocks noChangeArrowheads="1"/>
          </p:cNvSpPr>
          <p:nvPr/>
        </p:nvSpPr>
        <p:spPr bwMode="auto">
          <a:xfrm>
            <a:off x="574675" y="1571612"/>
            <a:ext cx="3143250" cy="5086350"/>
          </a:xfrm>
          <a:prstGeom prst="rect">
            <a:avLst/>
          </a:prstGeom>
          <a:solidFill>
            <a:srgbClr val="EAEAEA"/>
          </a:solidFill>
          <a:ln w="9525">
            <a:noFill/>
            <a:miter lim="800000"/>
            <a:headEnd/>
            <a:tailEnd/>
          </a:ln>
        </p:spPr>
        <p:txBody>
          <a:bodyPr wrap="none" anchor="ctr"/>
          <a:lstStyle/>
          <a:p>
            <a:endParaRPr lang="tr-TR"/>
          </a:p>
        </p:txBody>
      </p:sp>
      <p:sp>
        <p:nvSpPr>
          <p:cNvPr id="8" name="Rectangle 6"/>
          <p:cNvSpPr>
            <a:spLocks noChangeArrowheads="1"/>
          </p:cNvSpPr>
          <p:nvPr/>
        </p:nvSpPr>
        <p:spPr bwMode="auto">
          <a:xfrm>
            <a:off x="762000" y="2308212"/>
            <a:ext cx="2773363" cy="3338512"/>
          </a:xfrm>
          <a:prstGeom prst="rect">
            <a:avLst/>
          </a:prstGeom>
          <a:solidFill>
            <a:schemeClr val="bg2"/>
          </a:solidFill>
          <a:ln w="9525">
            <a:noFill/>
            <a:miter lim="800000"/>
            <a:headEnd/>
            <a:tailEnd/>
          </a:ln>
        </p:spPr>
        <p:txBody>
          <a:bodyPr wrap="none" anchor="ctr"/>
          <a:lstStyle/>
          <a:p>
            <a:endParaRPr lang="tr-TR"/>
          </a:p>
        </p:txBody>
      </p:sp>
      <p:sp>
        <p:nvSpPr>
          <p:cNvPr id="9" name="Rectangle 5"/>
          <p:cNvSpPr>
            <a:spLocks noChangeArrowheads="1"/>
          </p:cNvSpPr>
          <p:nvPr/>
        </p:nvSpPr>
        <p:spPr bwMode="auto">
          <a:xfrm>
            <a:off x="944563" y="2979724"/>
            <a:ext cx="2408237" cy="1660525"/>
          </a:xfrm>
          <a:prstGeom prst="rect">
            <a:avLst/>
          </a:prstGeom>
          <a:solidFill>
            <a:schemeClr val="accent1"/>
          </a:solidFill>
          <a:ln w="9525">
            <a:noFill/>
            <a:miter lim="800000"/>
            <a:headEnd/>
            <a:tailEnd/>
          </a:ln>
        </p:spPr>
        <p:txBody>
          <a:bodyPr wrap="none" anchor="ctr"/>
          <a:lstStyle/>
          <a:p>
            <a:endParaRPr lang="tr-TR"/>
          </a:p>
        </p:txBody>
      </p:sp>
      <p:sp>
        <p:nvSpPr>
          <p:cNvPr id="10" name="Text Box 4"/>
          <p:cNvSpPr txBox="1">
            <a:spLocks noChangeArrowheads="1"/>
          </p:cNvSpPr>
          <p:nvPr/>
        </p:nvSpPr>
        <p:spPr bwMode="auto">
          <a:xfrm>
            <a:off x="574675" y="1571612"/>
            <a:ext cx="3586163" cy="5086350"/>
          </a:xfrm>
          <a:prstGeom prst="rect">
            <a:avLst/>
          </a:prstGeom>
          <a:noFill/>
          <a:ln w="9525">
            <a:noFill/>
            <a:miter lim="800000"/>
            <a:headEnd/>
            <a:tailEnd/>
          </a:ln>
        </p:spPr>
        <p:txBody>
          <a:bodyPr>
            <a:spAutoFit/>
          </a:bodyPr>
          <a:lstStyle/>
          <a:p>
            <a:pPr algn="l">
              <a:spcBef>
                <a:spcPct val="10000"/>
              </a:spcBef>
            </a:pPr>
            <a:r>
              <a:rPr lang="en-US" sz="2000" b="1">
                <a:latin typeface="Courier New" pitchFamily="48" charset="0"/>
              </a:rPr>
              <a:t>program main</a:t>
            </a:r>
          </a:p>
          <a:p>
            <a:pPr algn="l">
              <a:spcBef>
                <a:spcPct val="10000"/>
              </a:spcBef>
            </a:pPr>
            <a:r>
              <a:rPr lang="en-US" sz="2000" b="1">
                <a:latin typeface="Courier New" pitchFamily="48" charset="0"/>
              </a:rPr>
              <a:t> var x,y,w</a:t>
            </a:r>
          </a:p>
          <a:p>
            <a:pPr algn="l">
              <a:spcBef>
                <a:spcPct val="10000"/>
              </a:spcBef>
            </a:pPr>
            <a:r>
              <a:rPr lang="en-US" sz="2000" b="1">
                <a:latin typeface="Courier New" pitchFamily="48" charset="0"/>
              </a:rPr>
              <a:t> procedure sub1</a:t>
            </a:r>
          </a:p>
          <a:p>
            <a:pPr algn="l">
              <a:spcBef>
                <a:spcPct val="10000"/>
              </a:spcBef>
            </a:pPr>
            <a:r>
              <a:rPr lang="en-US" sz="2000" b="1">
                <a:latin typeface="Courier New" pitchFamily="48" charset="0"/>
              </a:rPr>
              <a:t>  var z,y</a:t>
            </a:r>
          </a:p>
          <a:p>
            <a:pPr algn="l">
              <a:spcBef>
                <a:spcPct val="10000"/>
              </a:spcBef>
            </a:pPr>
            <a:r>
              <a:rPr lang="en-US" sz="2000" b="1">
                <a:latin typeface="Courier New" pitchFamily="48" charset="0"/>
              </a:rPr>
              <a:t>  procedure sub11</a:t>
            </a:r>
          </a:p>
          <a:p>
            <a:pPr algn="l">
              <a:spcBef>
                <a:spcPct val="10000"/>
              </a:spcBef>
            </a:pPr>
            <a:r>
              <a:rPr lang="en-US" sz="2000" b="1">
                <a:latin typeface="Courier New" pitchFamily="48" charset="0"/>
              </a:rPr>
              <a:t>   var z,w</a:t>
            </a:r>
          </a:p>
          <a:p>
            <a:pPr algn="l">
              <a:spcBef>
                <a:spcPct val="10000"/>
              </a:spcBef>
            </a:pPr>
            <a:r>
              <a:rPr lang="en-US" sz="2000" b="1">
                <a:latin typeface="Courier New" pitchFamily="48" charset="0"/>
              </a:rPr>
              <a:t>   begin</a:t>
            </a:r>
          </a:p>
          <a:p>
            <a:pPr algn="l">
              <a:spcBef>
                <a:spcPct val="10000"/>
              </a:spcBef>
            </a:pPr>
            <a:r>
              <a:rPr lang="en-US" sz="2000" b="1">
                <a:latin typeface="Courier New" pitchFamily="48" charset="0"/>
              </a:rPr>
              <a:t>    </a:t>
            </a:r>
            <a:r>
              <a:rPr lang="en-US" sz="2000" b="1">
                <a:solidFill>
                  <a:schemeClr val="accent2"/>
                </a:solidFill>
                <a:latin typeface="Courier New" pitchFamily="48" charset="0"/>
              </a:rPr>
              <a:t>z = x + y * w</a:t>
            </a:r>
          </a:p>
          <a:p>
            <a:pPr algn="l">
              <a:spcBef>
                <a:spcPct val="10000"/>
              </a:spcBef>
            </a:pPr>
            <a:r>
              <a:rPr lang="en-US" sz="2000" b="1">
                <a:latin typeface="Courier New" pitchFamily="48" charset="0"/>
              </a:rPr>
              <a:t>   end</a:t>
            </a:r>
          </a:p>
          <a:p>
            <a:pPr algn="l">
              <a:spcBef>
                <a:spcPct val="10000"/>
              </a:spcBef>
            </a:pPr>
            <a:r>
              <a:rPr lang="en-US" sz="2000" b="1">
                <a:latin typeface="Courier New" pitchFamily="48" charset="0"/>
              </a:rPr>
              <a:t>  begin</a:t>
            </a:r>
          </a:p>
          <a:p>
            <a:pPr algn="l">
              <a:spcBef>
                <a:spcPct val="10000"/>
              </a:spcBef>
            </a:pPr>
            <a:r>
              <a:rPr lang="en-US" sz="2000" b="1">
                <a:latin typeface="Courier New" pitchFamily="48" charset="0"/>
              </a:rPr>
              <a:t>   sub11()</a:t>
            </a:r>
          </a:p>
          <a:p>
            <a:pPr algn="l">
              <a:spcBef>
                <a:spcPct val="10000"/>
              </a:spcBef>
            </a:pPr>
            <a:r>
              <a:rPr lang="en-US" sz="2000" b="1">
                <a:latin typeface="Courier New" pitchFamily="48" charset="0"/>
              </a:rPr>
              <a:t>  end</a:t>
            </a:r>
          </a:p>
          <a:p>
            <a:pPr algn="l">
              <a:spcBef>
                <a:spcPct val="10000"/>
              </a:spcBef>
            </a:pPr>
            <a:r>
              <a:rPr lang="en-US" sz="2000" b="1">
                <a:latin typeface="Courier New" pitchFamily="48" charset="0"/>
              </a:rPr>
              <a:t> begin</a:t>
            </a:r>
          </a:p>
          <a:p>
            <a:pPr algn="l">
              <a:spcBef>
                <a:spcPct val="10000"/>
              </a:spcBef>
            </a:pPr>
            <a:r>
              <a:rPr lang="en-US" sz="2000" b="1">
                <a:latin typeface="Courier New" pitchFamily="48" charset="0"/>
              </a:rPr>
              <a:t>  sub1()</a:t>
            </a:r>
          </a:p>
          <a:p>
            <a:pPr algn="l">
              <a:spcBef>
                <a:spcPct val="10000"/>
              </a:spcBef>
            </a:pPr>
            <a:r>
              <a:rPr lang="en-US" sz="2000" b="1">
                <a:latin typeface="Courier New" pitchFamily="48" charset="0"/>
              </a:rPr>
              <a:t> end </a:t>
            </a:r>
          </a:p>
        </p:txBody>
      </p:sp>
      <p:sp>
        <p:nvSpPr>
          <p:cNvPr id="11" name="Text Box 8"/>
          <p:cNvSpPr txBox="1">
            <a:spLocks noChangeArrowheads="1"/>
          </p:cNvSpPr>
          <p:nvPr/>
        </p:nvSpPr>
        <p:spPr bwMode="auto">
          <a:xfrm>
            <a:off x="4678363" y="1622412"/>
            <a:ext cx="2011362" cy="457200"/>
          </a:xfrm>
          <a:prstGeom prst="rect">
            <a:avLst/>
          </a:prstGeom>
          <a:noFill/>
          <a:ln w="9525">
            <a:noFill/>
            <a:miter lim="800000"/>
            <a:headEnd/>
            <a:tailEnd/>
          </a:ln>
        </p:spPr>
        <p:txBody>
          <a:bodyPr>
            <a:spAutoFit/>
          </a:bodyPr>
          <a:lstStyle/>
          <a:p>
            <a:pPr algn="l">
              <a:spcBef>
                <a:spcPct val="50000"/>
              </a:spcBef>
            </a:pPr>
            <a:r>
              <a:rPr lang="tr-TR" sz="2400" dirty="0" smtClean="0"/>
              <a:t>S</a:t>
            </a:r>
            <a:r>
              <a:rPr lang="en-US" sz="2400" dirty="0" err="1" smtClean="0"/>
              <a:t>tati</a:t>
            </a:r>
            <a:r>
              <a:rPr lang="tr-TR" sz="2400" dirty="0" smtClean="0"/>
              <a:t>k</a:t>
            </a:r>
            <a:r>
              <a:rPr lang="en-US" sz="2400" dirty="0" smtClean="0"/>
              <a:t> </a:t>
            </a:r>
            <a:r>
              <a:rPr lang="tr-TR" sz="2400" dirty="0" smtClean="0"/>
              <a:t>derinlik</a:t>
            </a:r>
            <a:endParaRPr lang="en-US" sz="2400" dirty="0"/>
          </a:p>
        </p:txBody>
      </p:sp>
      <p:sp>
        <p:nvSpPr>
          <p:cNvPr id="12" name="Line 9"/>
          <p:cNvSpPr>
            <a:spLocks noChangeShapeType="1"/>
          </p:cNvSpPr>
          <p:nvPr/>
        </p:nvSpPr>
        <p:spPr bwMode="auto">
          <a:xfrm flipH="1" flipV="1">
            <a:off x="3140075" y="1851012"/>
            <a:ext cx="1020763" cy="0"/>
          </a:xfrm>
          <a:prstGeom prst="line">
            <a:avLst/>
          </a:prstGeom>
          <a:noFill/>
          <a:ln w="28575">
            <a:solidFill>
              <a:schemeClr val="tx1"/>
            </a:solidFill>
            <a:round/>
            <a:headEnd/>
            <a:tailEnd type="triangle" w="med" len="med"/>
          </a:ln>
        </p:spPr>
        <p:txBody>
          <a:bodyPr/>
          <a:lstStyle/>
          <a:p>
            <a:endParaRPr lang="tr-TR"/>
          </a:p>
        </p:txBody>
      </p:sp>
      <p:sp>
        <p:nvSpPr>
          <p:cNvPr id="13" name="Text Box 10"/>
          <p:cNvSpPr txBox="1">
            <a:spLocks noChangeArrowheads="1"/>
          </p:cNvSpPr>
          <p:nvPr/>
        </p:nvSpPr>
        <p:spPr bwMode="auto">
          <a:xfrm>
            <a:off x="4160838" y="1622412"/>
            <a:ext cx="517525" cy="457200"/>
          </a:xfrm>
          <a:prstGeom prst="rect">
            <a:avLst/>
          </a:prstGeom>
          <a:noFill/>
          <a:ln w="9525">
            <a:noFill/>
            <a:miter lim="800000"/>
            <a:headEnd/>
            <a:tailEnd/>
          </a:ln>
        </p:spPr>
        <p:txBody>
          <a:bodyPr>
            <a:spAutoFit/>
          </a:bodyPr>
          <a:lstStyle/>
          <a:p>
            <a:pPr algn="l">
              <a:spcBef>
                <a:spcPct val="50000"/>
              </a:spcBef>
            </a:pPr>
            <a:r>
              <a:rPr lang="en-US" sz="2400"/>
              <a:t>0</a:t>
            </a:r>
          </a:p>
        </p:txBody>
      </p:sp>
      <p:sp>
        <p:nvSpPr>
          <p:cNvPr id="14" name="Text Box 11"/>
          <p:cNvSpPr txBox="1">
            <a:spLocks noChangeArrowheads="1"/>
          </p:cNvSpPr>
          <p:nvPr/>
        </p:nvSpPr>
        <p:spPr bwMode="auto">
          <a:xfrm>
            <a:off x="4160838" y="2287574"/>
            <a:ext cx="517525" cy="457200"/>
          </a:xfrm>
          <a:prstGeom prst="rect">
            <a:avLst/>
          </a:prstGeom>
          <a:noFill/>
          <a:ln w="9525">
            <a:noFill/>
            <a:miter lim="800000"/>
            <a:headEnd/>
            <a:tailEnd/>
          </a:ln>
        </p:spPr>
        <p:txBody>
          <a:bodyPr>
            <a:spAutoFit/>
          </a:bodyPr>
          <a:lstStyle/>
          <a:p>
            <a:pPr algn="l">
              <a:spcBef>
                <a:spcPct val="50000"/>
              </a:spcBef>
            </a:pPr>
            <a:r>
              <a:rPr lang="en-US" sz="2400"/>
              <a:t>1</a:t>
            </a:r>
          </a:p>
        </p:txBody>
      </p:sp>
      <p:sp>
        <p:nvSpPr>
          <p:cNvPr id="15" name="Text Box 12"/>
          <p:cNvSpPr txBox="1">
            <a:spLocks noChangeArrowheads="1"/>
          </p:cNvSpPr>
          <p:nvPr/>
        </p:nvSpPr>
        <p:spPr bwMode="auto">
          <a:xfrm>
            <a:off x="4160838" y="3094024"/>
            <a:ext cx="517525" cy="457200"/>
          </a:xfrm>
          <a:prstGeom prst="rect">
            <a:avLst/>
          </a:prstGeom>
          <a:noFill/>
          <a:ln w="9525">
            <a:noFill/>
            <a:miter lim="800000"/>
            <a:headEnd/>
            <a:tailEnd/>
          </a:ln>
        </p:spPr>
        <p:txBody>
          <a:bodyPr>
            <a:spAutoFit/>
          </a:bodyPr>
          <a:lstStyle/>
          <a:p>
            <a:pPr algn="l">
              <a:spcBef>
                <a:spcPct val="50000"/>
              </a:spcBef>
            </a:pPr>
            <a:r>
              <a:rPr lang="en-US" sz="2400"/>
              <a:t>2</a:t>
            </a:r>
          </a:p>
        </p:txBody>
      </p:sp>
      <p:sp>
        <p:nvSpPr>
          <p:cNvPr id="16" name="Line 13"/>
          <p:cNvSpPr>
            <a:spLocks noChangeShapeType="1"/>
          </p:cNvSpPr>
          <p:nvPr/>
        </p:nvSpPr>
        <p:spPr bwMode="auto">
          <a:xfrm flipH="1" flipV="1">
            <a:off x="3149600" y="2511412"/>
            <a:ext cx="1020763" cy="0"/>
          </a:xfrm>
          <a:prstGeom prst="line">
            <a:avLst/>
          </a:prstGeom>
          <a:noFill/>
          <a:ln w="28575">
            <a:solidFill>
              <a:schemeClr val="tx1"/>
            </a:solidFill>
            <a:round/>
            <a:headEnd/>
            <a:tailEnd type="triangle" w="med" len="med"/>
          </a:ln>
        </p:spPr>
        <p:txBody>
          <a:bodyPr/>
          <a:lstStyle/>
          <a:p>
            <a:endParaRPr lang="tr-TR"/>
          </a:p>
        </p:txBody>
      </p:sp>
      <p:sp>
        <p:nvSpPr>
          <p:cNvPr id="17" name="Line 14"/>
          <p:cNvSpPr>
            <a:spLocks noChangeShapeType="1"/>
          </p:cNvSpPr>
          <p:nvPr/>
        </p:nvSpPr>
        <p:spPr bwMode="auto">
          <a:xfrm flipH="1" flipV="1">
            <a:off x="3111500" y="3330562"/>
            <a:ext cx="1020763" cy="0"/>
          </a:xfrm>
          <a:prstGeom prst="line">
            <a:avLst/>
          </a:prstGeom>
          <a:noFill/>
          <a:ln w="28575">
            <a:solidFill>
              <a:schemeClr val="tx1"/>
            </a:solidFill>
            <a:round/>
            <a:headEnd/>
            <a:tailEnd type="triangle" w="med" len="med"/>
          </a:ln>
        </p:spPr>
        <p:txBody>
          <a:bodyPr/>
          <a:lstStyle/>
          <a:p>
            <a:endParaRPr lang="tr-TR"/>
          </a:p>
        </p:txBody>
      </p:sp>
      <p:sp>
        <p:nvSpPr>
          <p:cNvPr id="18" name="Text Box 15"/>
          <p:cNvSpPr txBox="1">
            <a:spLocks noChangeArrowheads="1"/>
          </p:cNvSpPr>
          <p:nvPr/>
        </p:nvSpPr>
        <p:spPr bwMode="auto">
          <a:xfrm>
            <a:off x="4678363" y="3886187"/>
            <a:ext cx="3663950" cy="2677656"/>
          </a:xfrm>
          <a:prstGeom prst="rect">
            <a:avLst/>
          </a:prstGeom>
          <a:noFill/>
          <a:ln w="9525">
            <a:noFill/>
            <a:miter lim="800000"/>
            <a:headEnd/>
            <a:tailEnd/>
          </a:ln>
        </p:spPr>
        <p:txBody>
          <a:bodyPr>
            <a:spAutoFit/>
          </a:bodyPr>
          <a:lstStyle/>
          <a:p>
            <a:pPr algn="l">
              <a:spcBef>
                <a:spcPct val="50000"/>
              </a:spcBef>
            </a:pPr>
            <a:r>
              <a:rPr lang="tr-TR" sz="2400" dirty="0" smtClean="0"/>
              <a:t>İç içe derinlik</a:t>
            </a:r>
            <a:r>
              <a:rPr lang="en-US" sz="2400" dirty="0" smtClean="0"/>
              <a:t>, </a:t>
            </a:r>
            <a:r>
              <a:rPr lang="en-US" sz="2400" dirty="0"/>
              <a:t>offset:</a:t>
            </a:r>
          </a:p>
          <a:p>
            <a:pPr algn="l">
              <a:spcBef>
                <a:spcPct val="50000"/>
              </a:spcBef>
            </a:pPr>
            <a:r>
              <a:rPr lang="en-US" sz="2400" dirty="0"/>
              <a:t>z: 0, 3</a:t>
            </a:r>
          </a:p>
          <a:p>
            <a:pPr algn="l">
              <a:spcBef>
                <a:spcPct val="50000"/>
              </a:spcBef>
            </a:pPr>
            <a:r>
              <a:rPr lang="en-US" sz="2400" dirty="0"/>
              <a:t>x: 2, 3</a:t>
            </a:r>
          </a:p>
          <a:p>
            <a:pPr algn="l">
              <a:spcBef>
                <a:spcPct val="50000"/>
              </a:spcBef>
            </a:pPr>
            <a:r>
              <a:rPr lang="en-US" sz="2400" dirty="0"/>
              <a:t>y: 1, 4</a:t>
            </a:r>
          </a:p>
          <a:p>
            <a:pPr algn="l">
              <a:spcBef>
                <a:spcPct val="50000"/>
              </a:spcBef>
            </a:pPr>
            <a:r>
              <a:rPr lang="en-US" sz="2400" dirty="0"/>
              <a:t>w: 0, 4</a:t>
            </a:r>
          </a:p>
        </p:txBody>
      </p:sp>
      <p:sp>
        <p:nvSpPr>
          <p:cNvPr id="19" name="Line 16"/>
          <p:cNvSpPr>
            <a:spLocks noChangeShapeType="1"/>
          </p:cNvSpPr>
          <p:nvPr/>
        </p:nvSpPr>
        <p:spPr bwMode="auto">
          <a:xfrm flipH="1" flipV="1">
            <a:off x="3327400" y="4133837"/>
            <a:ext cx="1350963" cy="0"/>
          </a:xfrm>
          <a:prstGeom prst="line">
            <a:avLst/>
          </a:prstGeom>
          <a:noFill/>
          <a:ln w="57150">
            <a:solidFill>
              <a:schemeClr val="accent2"/>
            </a:solidFill>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a:spLocks noGrp="1" noChangeArrowheads="1"/>
          </p:cNvSpPr>
          <p:nvPr/>
        </p:nvSpPr>
        <p:spPr bwMode="auto">
          <a:xfrm>
            <a:off x="500082" y="1566882"/>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a:latin typeface="Courier New" pitchFamily="49" charset="0"/>
              </a:rPr>
              <a:t>program MAIN_2;</a:t>
            </a:r>
          </a:p>
          <a:p>
            <a:pPr eaLnBrk="0" hangingPunct="0">
              <a:lnSpc>
                <a:spcPct val="90000"/>
              </a:lnSpc>
              <a:spcBef>
                <a:spcPct val="0"/>
              </a:spcBef>
              <a:buFontTx/>
              <a:buNone/>
            </a:pPr>
            <a:r>
              <a:rPr lang="en-US" sz="1400" b="1">
                <a:latin typeface="Courier New" pitchFamily="49" charset="0"/>
              </a:rPr>
              <a:t>  var X : integer;</a:t>
            </a:r>
          </a:p>
          <a:p>
            <a:pPr eaLnBrk="0" hangingPunct="0">
              <a:lnSpc>
                <a:spcPct val="90000"/>
              </a:lnSpc>
              <a:spcBef>
                <a:spcPct val="0"/>
              </a:spcBef>
              <a:buFontTx/>
              <a:buNone/>
            </a:pPr>
            <a:r>
              <a:rPr lang="en-US" sz="1400" b="1">
                <a:latin typeface="Courier New" pitchFamily="49" charset="0"/>
              </a:rPr>
              <a:t>  procedure BIGSUB;</a:t>
            </a:r>
          </a:p>
          <a:p>
            <a:pPr eaLnBrk="0" hangingPunct="0">
              <a:lnSpc>
                <a:spcPct val="90000"/>
              </a:lnSpc>
              <a:spcBef>
                <a:spcPct val="0"/>
              </a:spcBef>
              <a:buFontTx/>
              <a:buNone/>
            </a:pPr>
            <a:r>
              <a:rPr lang="en-US" sz="1400" b="1">
                <a:latin typeface="Courier New" pitchFamily="49" charset="0"/>
              </a:rPr>
              <a:t>    var A, B, C : integer;</a:t>
            </a:r>
          </a:p>
          <a:p>
            <a:pPr eaLnBrk="0" hangingPunct="0">
              <a:lnSpc>
                <a:spcPct val="90000"/>
              </a:lnSpc>
              <a:spcBef>
                <a:spcPct val="0"/>
              </a:spcBef>
              <a:buFontTx/>
              <a:buNone/>
            </a:pPr>
            <a:r>
              <a:rPr lang="en-US" sz="1400" b="1">
                <a:latin typeface="Courier New" pitchFamily="49" charset="0"/>
              </a:rPr>
              <a:t>    procedure SUB1;</a:t>
            </a:r>
          </a:p>
          <a:p>
            <a:pPr eaLnBrk="0" hangingPunct="0">
              <a:lnSpc>
                <a:spcPct val="90000"/>
              </a:lnSpc>
              <a:spcBef>
                <a:spcPct val="0"/>
              </a:spcBef>
              <a:buFontTx/>
              <a:buNone/>
            </a:pPr>
            <a:r>
              <a:rPr lang="en-US" sz="1400" b="1">
                <a:latin typeface="Courier New" pitchFamily="49" charset="0"/>
              </a:rPr>
              <a:t>      var A, D : integer;</a:t>
            </a:r>
          </a:p>
          <a:p>
            <a:pPr eaLnBrk="0" hangingPunct="0">
              <a:lnSpc>
                <a:spcPct val="90000"/>
              </a:lnSpc>
              <a:spcBef>
                <a:spcPct val="0"/>
              </a:spcBef>
              <a:buFontTx/>
              <a:buNone/>
            </a:pPr>
            <a:r>
              <a:rPr lang="en-US" sz="1400" b="1">
                <a:latin typeface="Courier New" pitchFamily="49" charset="0"/>
              </a:rPr>
              <a:t>      begin { SUB1 }</a:t>
            </a:r>
          </a:p>
          <a:p>
            <a:pPr eaLnBrk="0" hangingPunct="0">
              <a:lnSpc>
                <a:spcPct val="90000"/>
              </a:lnSpc>
              <a:spcBef>
                <a:spcPct val="0"/>
              </a:spcBef>
              <a:buFontTx/>
              <a:buNone/>
            </a:pPr>
            <a:r>
              <a:rPr lang="en-US" sz="1400" b="1">
                <a:latin typeface="Courier New" pitchFamily="49" charset="0"/>
              </a:rPr>
              <a:t>      A := B + C;  &lt;-----------------------1</a:t>
            </a:r>
          </a:p>
          <a:p>
            <a:pPr eaLnBrk="0" hangingPunct="0">
              <a:lnSpc>
                <a:spcPct val="90000"/>
              </a:lnSpc>
              <a:spcBef>
                <a:spcPct val="0"/>
              </a:spcBef>
              <a:buFontTx/>
              <a:buNone/>
            </a:pPr>
            <a:r>
              <a:rPr lang="en-US" sz="1400" b="1">
                <a:latin typeface="Courier New" pitchFamily="49" charset="0"/>
              </a:rPr>
              <a:t>      end;  { SUB1 }</a:t>
            </a:r>
          </a:p>
          <a:p>
            <a:pPr eaLnBrk="0" hangingPunct="0">
              <a:lnSpc>
                <a:spcPct val="90000"/>
              </a:lnSpc>
              <a:spcBef>
                <a:spcPct val="0"/>
              </a:spcBef>
              <a:buFontTx/>
              <a:buNone/>
            </a:pPr>
            <a:r>
              <a:rPr lang="en-US" sz="1400" b="1">
                <a:latin typeface="Courier New" pitchFamily="49" charset="0"/>
              </a:rPr>
              <a:t>    procedure SUB2(X : integer);</a:t>
            </a:r>
          </a:p>
          <a:p>
            <a:pPr eaLnBrk="0" hangingPunct="0">
              <a:lnSpc>
                <a:spcPct val="90000"/>
              </a:lnSpc>
              <a:spcBef>
                <a:spcPct val="0"/>
              </a:spcBef>
              <a:buFontTx/>
              <a:buNone/>
            </a:pPr>
            <a:r>
              <a:rPr lang="en-US" sz="1400" b="1">
                <a:latin typeface="Courier New" pitchFamily="49" charset="0"/>
              </a:rPr>
              <a:t>      var B, E : integer;</a:t>
            </a:r>
          </a:p>
          <a:p>
            <a:pPr eaLnBrk="0" hangingPunct="0">
              <a:lnSpc>
                <a:spcPct val="90000"/>
              </a:lnSpc>
              <a:spcBef>
                <a:spcPct val="0"/>
              </a:spcBef>
              <a:buFontTx/>
              <a:buNone/>
            </a:pPr>
            <a:r>
              <a:rPr lang="en-US" sz="1400" b="1">
                <a:latin typeface="Courier New" pitchFamily="49" charset="0"/>
              </a:rPr>
              <a:t>      procedure SUB3;</a:t>
            </a:r>
          </a:p>
          <a:p>
            <a:pPr eaLnBrk="0" hangingPunct="0">
              <a:lnSpc>
                <a:spcPct val="90000"/>
              </a:lnSpc>
              <a:spcBef>
                <a:spcPct val="0"/>
              </a:spcBef>
              <a:buFontTx/>
              <a:buNone/>
            </a:pPr>
            <a:r>
              <a:rPr lang="en-US" sz="1400" b="1">
                <a:latin typeface="Courier New" pitchFamily="49" charset="0"/>
              </a:rPr>
              <a:t>        var C, E : integer;</a:t>
            </a:r>
          </a:p>
          <a:p>
            <a:pPr eaLnBrk="0" hangingPunct="0">
              <a:lnSpc>
                <a:spcPct val="90000"/>
              </a:lnSpc>
              <a:spcBef>
                <a:spcPct val="0"/>
              </a:spcBef>
              <a:buFontTx/>
              <a:buNone/>
            </a:pPr>
            <a:r>
              <a:rPr lang="en-US" sz="1400" b="1">
                <a:latin typeface="Courier New" pitchFamily="49" charset="0"/>
              </a:rPr>
              <a:t>        begin { SUB3 }</a:t>
            </a:r>
          </a:p>
          <a:p>
            <a:pPr eaLnBrk="0" hangingPunct="0">
              <a:lnSpc>
                <a:spcPct val="90000"/>
              </a:lnSpc>
              <a:spcBef>
                <a:spcPct val="0"/>
              </a:spcBef>
              <a:buFontTx/>
              <a:buNone/>
            </a:pPr>
            <a:r>
              <a:rPr lang="en-US" sz="1400" b="1">
                <a:latin typeface="Courier New" pitchFamily="49" charset="0"/>
              </a:rPr>
              <a:t>        SUB1;</a:t>
            </a:r>
          </a:p>
          <a:p>
            <a:pPr eaLnBrk="0" hangingPunct="0">
              <a:lnSpc>
                <a:spcPct val="90000"/>
              </a:lnSpc>
              <a:spcBef>
                <a:spcPct val="0"/>
              </a:spcBef>
              <a:buFontTx/>
              <a:buNone/>
            </a:pPr>
            <a:r>
              <a:rPr lang="en-US" sz="1400" b="1">
                <a:latin typeface="Courier New" pitchFamily="49" charset="0"/>
              </a:rPr>
              <a:t>        E := B + A:   &lt;--------------------2</a:t>
            </a:r>
          </a:p>
          <a:p>
            <a:pPr eaLnBrk="0" hangingPunct="0">
              <a:lnSpc>
                <a:spcPct val="90000"/>
              </a:lnSpc>
              <a:spcBef>
                <a:spcPct val="0"/>
              </a:spcBef>
              <a:buFontTx/>
              <a:buNone/>
            </a:pPr>
            <a:r>
              <a:rPr lang="en-US" sz="1400" b="1">
                <a:latin typeface="Courier New" pitchFamily="49" charset="0"/>
              </a:rPr>
              <a:t>        end; { SUB3 }</a:t>
            </a:r>
          </a:p>
          <a:p>
            <a:pPr eaLnBrk="0" hangingPunct="0">
              <a:lnSpc>
                <a:spcPct val="90000"/>
              </a:lnSpc>
              <a:spcBef>
                <a:spcPct val="0"/>
              </a:spcBef>
              <a:buFontTx/>
              <a:buNone/>
            </a:pPr>
            <a:r>
              <a:rPr lang="en-US" sz="1400" b="1">
                <a:latin typeface="Courier New" pitchFamily="49" charset="0"/>
              </a:rPr>
              <a:t>      begin { SUB2 }</a:t>
            </a:r>
          </a:p>
          <a:p>
            <a:pPr eaLnBrk="0" hangingPunct="0">
              <a:lnSpc>
                <a:spcPct val="90000"/>
              </a:lnSpc>
              <a:spcBef>
                <a:spcPct val="0"/>
              </a:spcBef>
              <a:buFontTx/>
              <a:buNone/>
            </a:pPr>
            <a:r>
              <a:rPr lang="en-US" sz="1400" b="1">
                <a:latin typeface="Courier New" pitchFamily="49" charset="0"/>
              </a:rPr>
              <a:t>      SUB3;</a:t>
            </a:r>
          </a:p>
          <a:p>
            <a:pPr eaLnBrk="0" hangingPunct="0">
              <a:lnSpc>
                <a:spcPct val="90000"/>
              </a:lnSpc>
              <a:spcBef>
                <a:spcPct val="0"/>
              </a:spcBef>
              <a:buFontTx/>
              <a:buNone/>
            </a:pPr>
            <a:r>
              <a:rPr lang="en-US" sz="1400" b="1">
                <a:latin typeface="Courier New" pitchFamily="49" charset="0"/>
              </a:rPr>
              <a:t>      A := D + E;  &lt;-----------------------3</a:t>
            </a:r>
          </a:p>
          <a:p>
            <a:pPr eaLnBrk="0" hangingPunct="0">
              <a:lnSpc>
                <a:spcPct val="90000"/>
              </a:lnSpc>
              <a:spcBef>
                <a:spcPct val="0"/>
              </a:spcBef>
              <a:buFontTx/>
              <a:buNone/>
            </a:pPr>
            <a:r>
              <a:rPr lang="en-US" sz="1400" b="1">
                <a:latin typeface="Courier New" pitchFamily="49" charset="0"/>
              </a:rPr>
              <a:t>      end; { SUB2 }</a:t>
            </a:r>
          </a:p>
          <a:p>
            <a:pPr eaLnBrk="0" hangingPunct="0">
              <a:lnSpc>
                <a:spcPct val="90000"/>
              </a:lnSpc>
              <a:spcBef>
                <a:spcPct val="0"/>
              </a:spcBef>
              <a:buFontTx/>
              <a:buNone/>
            </a:pPr>
            <a:r>
              <a:rPr lang="en-US" sz="1400" b="1">
                <a:latin typeface="Courier New" pitchFamily="49" charset="0"/>
              </a:rPr>
              <a:t>    begin { BIGSUB }</a:t>
            </a:r>
          </a:p>
          <a:p>
            <a:pPr eaLnBrk="0" hangingPunct="0">
              <a:lnSpc>
                <a:spcPct val="90000"/>
              </a:lnSpc>
              <a:spcBef>
                <a:spcPct val="0"/>
              </a:spcBef>
              <a:buFontTx/>
              <a:buNone/>
            </a:pPr>
            <a:r>
              <a:rPr lang="en-US" sz="1400" b="1">
                <a:latin typeface="Courier New" pitchFamily="49" charset="0"/>
              </a:rPr>
              <a:t>    SUB2(7);</a:t>
            </a:r>
          </a:p>
          <a:p>
            <a:pPr eaLnBrk="0" hangingPunct="0">
              <a:lnSpc>
                <a:spcPct val="90000"/>
              </a:lnSpc>
              <a:spcBef>
                <a:spcPct val="0"/>
              </a:spcBef>
              <a:buFontTx/>
              <a:buNone/>
            </a:pPr>
            <a:r>
              <a:rPr lang="en-US" sz="1400" b="1">
                <a:latin typeface="Courier New" pitchFamily="49" charset="0"/>
              </a:rPr>
              <a:t>    end; { BIGSUB }</a:t>
            </a:r>
          </a:p>
          <a:p>
            <a:pPr eaLnBrk="0" hangingPunct="0">
              <a:lnSpc>
                <a:spcPct val="90000"/>
              </a:lnSpc>
              <a:spcBef>
                <a:spcPct val="0"/>
              </a:spcBef>
              <a:buFontTx/>
              <a:buNone/>
            </a:pPr>
            <a:r>
              <a:rPr lang="en-US" sz="1400" b="1">
                <a:latin typeface="Courier New" pitchFamily="49" charset="0"/>
              </a:rPr>
              <a:t>  begin</a:t>
            </a:r>
          </a:p>
          <a:p>
            <a:pPr eaLnBrk="0" hangingPunct="0">
              <a:lnSpc>
                <a:spcPct val="90000"/>
              </a:lnSpc>
              <a:spcBef>
                <a:spcPct val="0"/>
              </a:spcBef>
              <a:buFontTx/>
              <a:buNone/>
            </a:pPr>
            <a:r>
              <a:rPr lang="en-US" sz="1400" b="1">
                <a:latin typeface="Courier New" pitchFamily="49" charset="0"/>
              </a:rPr>
              <a:t>  BIGSUB;</a:t>
            </a:r>
          </a:p>
          <a:p>
            <a:pPr eaLnBrk="0" hangingPunct="0">
              <a:lnSpc>
                <a:spcPct val="90000"/>
              </a:lnSpc>
              <a:spcBef>
                <a:spcPct val="0"/>
              </a:spcBef>
              <a:buFontTx/>
              <a:buNone/>
            </a:pPr>
            <a:r>
              <a:rPr lang="en-US" sz="1400" b="1">
                <a:latin typeface="Courier New" pitchFamily="49" charset="0"/>
              </a:rPr>
              <a:t>  end. { MAIN_2 }</a:t>
            </a:r>
            <a:endParaRPr lang="en-US" sz="2800" b="1">
              <a:latin typeface="Courier New" pitchFamily="49" charset="0"/>
            </a:endParaRPr>
          </a:p>
        </p:txBody>
      </p:sp>
      <p:sp>
        <p:nvSpPr>
          <p:cNvPr id="18" name="Rectangle 4"/>
          <p:cNvSpPr>
            <a:spLocks noChangeArrowheads="1"/>
          </p:cNvSpPr>
          <p:nvPr/>
        </p:nvSpPr>
        <p:spPr bwMode="auto">
          <a:xfrm>
            <a:off x="1185882" y="3700482"/>
            <a:ext cx="2590800" cy="12192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9" name="Rectangle 5"/>
          <p:cNvSpPr>
            <a:spLocks noChangeArrowheads="1"/>
          </p:cNvSpPr>
          <p:nvPr/>
        </p:nvSpPr>
        <p:spPr bwMode="auto">
          <a:xfrm>
            <a:off x="881082" y="3319482"/>
            <a:ext cx="3429000" cy="22860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0" name="Rectangle 6"/>
          <p:cNvSpPr>
            <a:spLocks noChangeArrowheads="1"/>
          </p:cNvSpPr>
          <p:nvPr/>
        </p:nvSpPr>
        <p:spPr bwMode="auto">
          <a:xfrm>
            <a:off x="881082" y="2405082"/>
            <a:ext cx="2667000" cy="9144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1" name="Rectangle 7"/>
          <p:cNvSpPr>
            <a:spLocks noChangeArrowheads="1"/>
          </p:cNvSpPr>
          <p:nvPr/>
        </p:nvSpPr>
        <p:spPr bwMode="auto">
          <a:xfrm>
            <a:off x="652482" y="1947882"/>
            <a:ext cx="4191000" cy="42672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3" name="1 Başlık"/>
          <p:cNvSpPr>
            <a:spLocks noGrp="1"/>
          </p:cNvSpPr>
          <p:nvPr>
            <p:ph type="title"/>
          </p:nvPr>
        </p:nvSpPr>
        <p:spPr>
          <a:xfrm>
            <a:off x="612648" y="228600"/>
            <a:ext cx="8153400" cy="990600"/>
          </a:xfrm>
        </p:spPr>
        <p:txBody>
          <a:bodyPr>
            <a:normAutofit/>
          </a:bodyPr>
          <a:lstStyle/>
          <a:p>
            <a:r>
              <a:rPr lang="tr-TR" sz="3200" dirty="0" smtClean="0"/>
              <a:t>Örnek </a:t>
            </a:r>
            <a:r>
              <a:rPr lang="tr-TR" sz="3200" dirty="0" err="1" smtClean="0"/>
              <a:t>Pascal</a:t>
            </a:r>
            <a:r>
              <a:rPr lang="tr-TR" sz="3200" dirty="0" smtClean="0"/>
              <a:t> Programı</a:t>
            </a:r>
            <a:endParaRPr lang="tr-TR" sz="3200" dirty="0"/>
          </a:p>
        </p:txBody>
      </p:sp>
      <p:sp>
        <p:nvSpPr>
          <p:cNvPr id="8" name="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3"/>
          <p:cNvSpPr>
            <a:spLocks noGrp="1" noChangeArrowheads="1"/>
          </p:cNvSpPr>
          <p:nvPr/>
        </p:nvSpPr>
        <p:spPr bwMode="auto">
          <a:xfrm>
            <a:off x="71406" y="1500174"/>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dirty="0">
                <a:latin typeface="Courier New" pitchFamily="49" charset="0"/>
              </a:rPr>
              <a:t>program MAIN_2;</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X : integer;</a:t>
            </a:r>
          </a:p>
          <a:p>
            <a:pPr eaLnBrk="0" hangingPunct="0">
              <a:lnSpc>
                <a:spcPct val="90000"/>
              </a:lnSpc>
              <a:spcBef>
                <a:spcPct val="0"/>
              </a:spcBef>
              <a:buFontTx/>
              <a:buNone/>
            </a:pPr>
            <a:r>
              <a:rPr lang="en-US" sz="1400" b="1" dirty="0">
                <a:latin typeface="Courier New" pitchFamily="49" charset="0"/>
              </a:rPr>
              <a:t>  procedure BIGSUB;</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B, C : integer;</a:t>
            </a:r>
          </a:p>
          <a:p>
            <a:pPr eaLnBrk="0" hangingPunct="0">
              <a:lnSpc>
                <a:spcPct val="90000"/>
              </a:lnSpc>
              <a:spcBef>
                <a:spcPct val="0"/>
              </a:spcBef>
              <a:buFontTx/>
              <a:buNone/>
            </a:pPr>
            <a:r>
              <a:rPr lang="en-US" sz="1400" b="1" dirty="0">
                <a:latin typeface="Courier New" pitchFamily="49" charset="0"/>
              </a:rPr>
              <a:t>    procedure SUB1;</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D : integer;</a:t>
            </a:r>
          </a:p>
          <a:p>
            <a:pPr eaLnBrk="0" hangingPunct="0">
              <a:lnSpc>
                <a:spcPct val="90000"/>
              </a:lnSpc>
              <a:spcBef>
                <a:spcPct val="0"/>
              </a:spcBef>
              <a:buFontTx/>
              <a:buNone/>
            </a:pPr>
            <a:r>
              <a:rPr lang="en-US" sz="1400" b="1" dirty="0">
                <a:latin typeface="Courier New" pitchFamily="49" charset="0"/>
              </a:rPr>
              <a:t>      begin { SUB1 }</a:t>
            </a:r>
          </a:p>
          <a:p>
            <a:pPr eaLnBrk="0" hangingPunct="0">
              <a:lnSpc>
                <a:spcPct val="90000"/>
              </a:lnSpc>
              <a:spcBef>
                <a:spcPct val="0"/>
              </a:spcBef>
              <a:buFontTx/>
              <a:buNone/>
            </a:pPr>
            <a:r>
              <a:rPr lang="en-US" sz="1400" b="1" dirty="0">
                <a:latin typeface="Courier New" pitchFamily="49" charset="0"/>
              </a:rPr>
              <a:t>      A := B + C;  &lt;-----------------------1</a:t>
            </a:r>
          </a:p>
          <a:p>
            <a:pPr eaLnBrk="0" hangingPunct="0">
              <a:lnSpc>
                <a:spcPct val="90000"/>
              </a:lnSpc>
              <a:spcBef>
                <a:spcPct val="0"/>
              </a:spcBef>
              <a:buFontTx/>
              <a:buNone/>
            </a:pPr>
            <a:r>
              <a:rPr lang="en-US" sz="1400" b="1" dirty="0">
                <a:latin typeface="Courier New" pitchFamily="49" charset="0"/>
              </a:rPr>
              <a:t>      end;  { SUB1 }</a:t>
            </a:r>
          </a:p>
          <a:p>
            <a:pPr eaLnBrk="0" hangingPunct="0">
              <a:lnSpc>
                <a:spcPct val="90000"/>
              </a:lnSpc>
              <a:spcBef>
                <a:spcPct val="0"/>
              </a:spcBef>
              <a:buFontTx/>
              <a:buNone/>
            </a:pPr>
            <a:r>
              <a:rPr lang="en-US" sz="1400" b="1" dirty="0">
                <a:latin typeface="Courier New" pitchFamily="49" charset="0"/>
              </a:rPr>
              <a:t>    procedure SUB2(X : integer);</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B, E : integer;</a:t>
            </a:r>
          </a:p>
          <a:p>
            <a:pPr eaLnBrk="0" hangingPunct="0">
              <a:lnSpc>
                <a:spcPct val="90000"/>
              </a:lnSpc>
              <a:spcBef>
                <a:spcPct val="0"/>
              </a:spcBef>
              <a:buFontTx/>
              <a:buNone/>
            </a:pPr>
            <a:r>
              <a:rPr lang="en-US" sz="1400" b="1" dirty="0">
                <a:latin typeface="Courier New" pitchFamily="49" charset="0"/>
              </a:rPr>
              <a:t>      procedure SUB3;</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C, E : integer;</a:t>
            </a:r>
          </a:p>
          <a:p>
            <a:pPr eaLnBrk="0" hangingPunct="0">
              <a:lnSpc>
                <a:spcPct val="90000"/>
              </a:lnSpc>
              <a:spcBef>
                <a:spcPct val="0"/>
              </a:spcBef>
              <a:buFontTx/>
              <a:buNone/>
            </a:pPr>
            <a:r>
              <a:rPr lang="en-US" sz="1400" b="1" dirty="0">
                <a:latin typeface="Courier New" pitchFamily="49" charset="0"/>
              </a:rPr>
              <a:t>        begin { SUB3 }</a:t>
            </a:r>
          </a:p>
          <a:p>
            <a:pPr eaLnBrk="0" hangingPunct="0">
              <a:lnSpc>
                <a:spcPct val="90000"/>
              </a:lnSpc>
              <a:spcBef>
                <a:spcPct val="0"/>
              </a:spcBef>
              <a:buFontTx/>
              <a:buNone/>
            </a:pPr>
            <a:r>
              <a:rPr lang="en-US" sz="1400" b="1" dirty="0">
                <a:latin typeface="Courier New" pitchFamily="49" charset="0"/>
              </a:rPr>
              <a:t>        SUB1;</a:t>
            </a:r>
          </a:p>
          <a:p>
            <a:pPr eaLnBrk="0" hangingPunct="0">
              <a:lnSpc>
                <a:spcPct val="90000"/>
              </a:lnSpc>
              <a:spcBef>
                <a:spcPct val="0"/>
              </a:spcBef>
              <a:buFontTx/>
              <a:buNone/>
            </a:pPr>
            <a:r>
              <a:rPr lang="en-US" sz="1400" b="1" dirty="0">
                <a:latin typeface="Courier New" pitchFamily="49" charset="0"/>
              </a:rPr>
              <a:t>        E := B + A:</a:t>
            </a:r>
          </a:p>
          <a:p>
            <a:pPr eaLnBrk="0" hangingPunct="0">
              <a:lnSpc>
                <a:spcPct val="90000"/>
              </a:lnSpc>
              <a:spcBef>
                <a:spcPct val="0"/>
              </a:spcBef>
              <a:buFontTx/>
              <a:buNone/>
            </a:pPr>
            <a:r>
              <a:rPr lang="en-US" sz="1400" b="1" dirty="0">
                <a:latin typeface="Courier New" pitchFamily="49" charset="0"/>
              </a:rPr>
              <a:t>        end; { SUB3 }</a:t>
            </a:r>
          </a:p>
          <a:p>
            <a:pPr eaLnBrk="0" hangingPunct="0">
              <a:lnSpc>
                <a:spcPct val="90000"/>
              </a:lnSpc>
              <a:spcBef>
                <a:spcPct val="0"/>
              </a:spcBef>
              <a:buFontTx/>
              <a:buNone/>
            </a:pPr>
            <a:r>
              <a:rPr lang="en-US" sz="1400" b="1" dirty="0">
                <a:latin typeface="Courier New" pitchFamily="49" charset="0"/>
              </a:rPr>
              <a:t>      begin { SUB2 }</a:t>
            </a:r>
          </a:p>
          <a:p>
            <a:pPr eaLnBrk="0" hangingPunct="0">
              <a:lnSpc>
                <a:spcPct val="90000"/>
              </a:lnSpc>
              <a:spcBef>
                <a:spcPct val="0"/>
              </a:spcBef>
              <a:buFontTx/>
              <a:buNone/>
            </a:pPr>
            <a:r>
              <a:rPr lang="en-US" sz="1400" b="1" dirty="0">
                <a:latin typeface="Courier New" pitchFamily="49" charset="0"/>
              </a:rPr>
              <a:t>      SUB3;</a:t>
            </a:r>
          </a:p>
          <a:p>
            <a:pPr eaLnBrk="0" hangingPunct="0">
              <a:lnSpc>
                <a:spcPct val="90000"/>
              </a:lnSpc>
              <a:spcBef>
                <a:spcPct val="0"/>
              </a:spcBef>
              <a:buFontTx/>
              <a:buNone/>
            </a:pPr>
            <a:r>
              <a:rPr lang="en-US" sz="1400" b="1" dirty="0">
                <a:latin typeface="Courier New" pitchFamily="49" charset="0"/>
              </a:rPr>
              <a:t>      A := D + E;  </a:t>
            </a:r>
          </a:p>
          <a:p>
            <a:pPr eaLnBrk="0" hangingPunct="0">
              <a:lnSpc>
                <a:spcPct val="90000"/>
              </a:lnSpc>
              <a:spcBef>
                <a:spcPct val="0"/>
              </a:spcBef>
              <a:buFontTx/>
              <a:buNone/>
            </a:pPr>
            <a:r>
              <a:rPr lang="en-US" sz="1400" b="1" dirty="0">
                <a:latin typeface="Courier New" pitchFamily="49" charset="0"/>
              </a:rPr>
              <a:t>      end; { SUB2 }</a:t>
            </a:r>
          </a:p>
          <a:p>
            <a:pPr eaLnBrk="0" hangingPunct="0">
              <a:lnSpc>
                <a:spcPct val="90000"/>
              </a:lnSpc>
              <a:spcBef>
                <a:spcPct val="0"/>
              </a:spcBef>
              <a:buFontTx/>
              <a:buNone/>
            </a:pPr>
            <a:r>
              <a:rPr lang="en-US" sz="1400" b="1" dirty="0">
                <a:latin typeface="Courier New" pitchFamily="49" charset="0"/>
              </a:rPr>
              <a:t>    begin { BIGSUB }</a:t>
            </a:r>
          </a:p>
          <a:p>
            <a:pPr eaLnBrk="0" hangingPunct="0">
              <a:lnSpc>
                <a:spcPct val="90000"/>
              </a:lnSpc>
              <a:spcBef>
                <a:spcPct val="0"/>
              </a:spcBef>
              <a:buFontTx/>
              <a:buNone/>
            </a:pPr>
            <a:r>
              <a:rPr lang="en-US" sz="1400" b="1" dirty="0">
                <a:latin typeface="Courier New" pitchFamily="49" charset="0"/>
              </a:rPr>
              <a:t>    SUB2(7);</a:t>
            </a:r>
          </a:p>
          <a:p>
            <a:pPr eaLnBrk="0" hangingPunct="0">
              <a:lnSpc>
                <a:spcPct val="90000"/>
              </a:lnSpc>
              <a:spcBef>
                <a:spcPct val="0"/>
              </a:spcBef>
              <a:buFontTx/>
              <a:buNone/>
            </a:pPr>
            <a:r>
              <a:rPr lang="en-US" sz="1400" b="1" dirty="0">
                <a:latin typeface="Courier New" pitchFamily="49" charset="0"/>
              </a:rPr>
              <a:t>    end; { BIGSUB }</a:t>
            </a:r>
          </a:p>
          <a:p>
            <a:pPr eaLnBrk="0" hangingPunct="0">
              <a:lnSpc>
                <a:spcPct val="90000"/>
              </a:lnSpc>
              <a:spcBef>
                <a:spcPct val="0"/>
              </a:spcBef>
              <a:buFontTx/>
              <a:buNone/>
            </a:pPr>
            <a:r>
              <a:rPr lang="en-US" sz="1400" b="1" dirty="0">
                <a:latin typeface="Courier New" pitchFamily="49" charset="0"/>
              </a:rPr>
              <a:t>  begin</a:t>
            </a:r>
          </a:p>
          <a:p>
            <a:pPr eaLnBrk="0" hangingPunct="0">
              <a:lnSpc>
                <a:spcPct val="90000"/>
              </a:lnSpc>
              <a:spcBef>
                <a:spcPct val="0"/>
              </a:spcBef>
              <a:buFontTx/>
              <a:buNone/>
            </a:pPr>
            <a:r>
              <a:rPr lang="en-US" sz="1400" b="1" dirty="0">
                <a:latin typeface="Courier New" pitchFamily="49" charset="0"/>
              </a:rPr>
              <a:t>  BIGSUB;</a:t>
            </a:r>
          </a:p>
          <a:p>
            <a:pPr eaLnBrk="0" hangingPunct="0">
              <a:lnSpc>
                <a:spcPct val="90000"/>
              </a:lnSpc>
              <a:spcBef>
                <a:spcPct val="0"/>
              </a:spcBef>
              <a:buFontTx/>
              <a:buNone/>
            </a:pPr>
            <a:r>
              <a:rPr lang="en-US" sz="1400" b="1" dirty="0">
                <a:latin typeface="Courier New" pitchFamily="49" charset="0"/>
              </a:rPr>
              <a:t>  end. { MAIN_2 }</a:t>
            </a:r>
            <a:endParaRPr lang="en-US" sz="2800" b="1" dirty="0">
              <a:latin typeface="Courier New" pitchFamily="49" charset="0"/>
            </a:endParaRPr>
          </a:p>
        </p:txBody>
      </p:sp>
      <p:sp>
        <p:nvSpPr>
          <p:cNvPr id="8" name="Text Box 4"/>
          <p:cNvSpPr txBox="1">
            <a:spLocks noChangeArrowheads="1"/>
          </p:cNvSpPr>
          <p:nvPr/>
        </p:nvSpPr>
        <p:spPr bwMode="auto">
          <a:xfrm>
            <a:off x="4338606" y="3100374"/>
            <a:ext cx="3132138" cy="155257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t>MAIN_2 calls BIGSUB</a:t>
            </a:r>
          </a:p>
          <a:p>
            <a:r>
              <a:rPr lang="en-US"/>
              <a:t>BIGSUB calls SUB2(7)</a:t>
            </a:r>
          </a:p>
          <a:p>
            <a:r>
              <a:rPr lang="en-US"/>
              <a:t>SUB2 calls SUB3;</a:t>
            </a:r>
          </a:p>
          <a:p>
            <a:r>
              <a:rPr lang="en-US"/>
              <a:t>SUB3 calls SUB1</a:t>
            </a:r>
          </a:p>
        </p:txBody>
      </p:sp>
      <p:sp>
        <p:nvSpPr>
          <p:cNvPr id="9" name="Freeform 7"/>
          <p:cNvSpPr>
            <a:spLocks/>
          </p:cNvSpPr>
          <p:nvPr/>
        </p:nvSpPr>
        <p:spPr bwMode="auto">
          <a:xfrm>
            <a:off x="122206" y="5691174"/>
            <a:ext cx="406400" cy="762000"/>
          </a:xfrm>
          <a:custGeom>
            <a:avLst/>
            <a:gdLst/>
            <a:ahLst/>
            <a:cxnLst>
              <a:cxn ang="0">
                <a:pos x="160" y="480"/>
              </a:cxn>
              <a:cxn ang="0">
                <a:pos x="16" y="144"/>
              </a:cxn>
              <a:cxn ang="0">
                <a:pos x="256" y="0"/>
              </a:cxn>
            </a:cxnLst>
            <a:rect l="0" t="0" r="r" b="b"/>
            <a:pathLst>
              <a:path w="256" h="480">
                <a:moveTo>
                  <a:pt x="160" y="480"/>
                </a:moveTo>
                <a:cubicBezTo>
                  <a:pt x="80" y="352"/>
                  <a:pt x="0" y="224"/>
                  <a:pt x="16" y="144"/>
                </a:cubicBezTo>
                <a:cubicBezTo>
                  <a:pt x="32" y="64"/>
                  <a:pt x="144" y="32"/>
                  <a:pt x="256"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0" name="Freeform 11"/>
          <p:cNvSpPr>
            <a:spLocks/>
          </p:cNvSpPr>
          <p:nvPr/>
        </p:nvSpPr>
        <p:spPr bwMode="auto">
          <a:xfrm>
            <a:off x="198406" y="4929174"/>
            <a:ext cx="558800" cy="914400"/>
          </a:xfrm>
          <a:custGeom>
            <a:avLst/>
            <a:gdLst/>
            <a:ahLst/>
            <a:cxnLst>
              <a:cxn ang="0">
                <a:pos x="256" y="576"/>
              </a:cxn>
              <a:cxn ang="0">
                <a:pos x="16" y="192"/>
              </a:cxn>
              <a:cxn ang="0">
                <a:pos x="352" y="0"/>
              </a:cxn>
            </a:cxnLst>
            <a:rect l="0" t="0" r="r" b="b"/>
            <a:pathLst>
              <a:path w="352" h="576">
                <a:moveTo>
                  <a:pt x="256" y="576"/>
                </a:moveTo>
                <a:cubicBezTo>
                  <a:pt x="128" y="432"/>
                  <a:pt x="0" y="288"/>
                  <a:pt x="16" y="192"/>
                </a:cubicBezTo>
                <a:cubicBezTo>
                  <a:pt x="32" y="96"/>
                  <a:pt x="192" y="48"/>
                  <a:pt x="352"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1" name="Freeform 12"/>
          <p:cNvSpPr>
            <a:spLocks/>
          </p:cNvSpPr>
          <p:nvPr/>
        </p:nvSpPr>
        <p:spPr bwMode="auto">
          <a:xfrm>
            <a:off x="350806" y="4167174"/>
            <a:ext cx="558800" cy="914400"/>
          </a:xfrm>
          <a:custGeom>
            <a:avLst/>
            <a:gdLst/>
            <a:ahLst/>
            <a:cxnLst>
              <a:cxn ang="0">
                <a:pos x="256" y="576"/>
              </a:cxn>
              <a:cxn ang="0">
                <a:pos x="16" y="192"/>
              </a:cxn>
              <a:cxn ang="0">
                <a:pos x="352" y="0"/>
              </a:cxn>
            </a:cxnLst>
            <a:rect l="0" t="0" r="r" b="b"/>
            <a:pathLst>
              <a:path w="352" h="576">
                <a:moveTo>
                  <a:pt x="256" y="576"/>
                </a:moveTo>
                <a:cubicBezTo>
                  <a:pt x="128" y="432"/>
                  <a:pt x="0" y="288"/>
                  <a:pt x="16" y="192"/>
                </a:cubicBezTo>
                <a:cubicBezTo>
                  <a:pt x="32" y="96"/>
                  <a:pt x="192" y="48"/>
                  <a:pt x="352"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2" name="Freeform 13"/>
          <p:cNvSpPr>
            <a:spLocks/>
          </p:cNvSpPr>
          <p:nvPr/>
        </p:nvSpPr>
        <p:spPr bwMode="auto">
          <a:xfrm>
            <a:off x="173006" y="2795574"/>
            <a:ext cx="812800" cy="1524000"/>
          </a:xfrm>
          <a:custGeom>
            <a:avLst/>
            <a:gdLst/>
            <a:ahLst/>
            <a:cxnLst>
              <a:cxn ang="0">
                <a:pos x="512" y="960"/>
              </a:cxn>
              <a:cxn ang="0">
                <a:pos x="32" y="336"/>
              </a:cxn>
              <a:cxn ang="0">
                <a:pos x="320" y="0"/>
              </a:cxn>
            </a:cxnLst>
            <a:rect l="0" t="0" r="r" b="b"/>
            <a:pathLst>
              <a:path w="512" h="960">
                <a:moveTo>
                  <a:pt x="512" y="960"/>
                </a:moveTo>
                <a:cubicBezTo>
                  <a:pt x="288" y="728"/>
                  <a:pt x="64" y="496"/>
                  <a:pt x="32" y="336"/>
                </a:cubicBezTo>
                <a:cubicBezTo>
                  <a:pt x="0" y="176"/>
                  <a:pt x="160" y="88"/>
                  <a:pt x="320" y="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3" name="Text Box 14"/>
          <p:cNvSpPr txBox="1">
            <a:spLocks noChangeArrowheads="1"/>
          </p:cNvSpPr>
          <p:nvPr/>
        </p:nvSpPr>
        <p:spPr bwMode="auto">
          <a:xfrm>
            <a:off x="4848194" y="4167174"/>
            <a:ext cx="1547812" cy="191770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b="1"/>
          </a:p>
          <a:p>
            <a:r>
              <a:rPr lang="en-US" b="1"/>
              <a:t>   A </a:t>
            </a:r>
            <a:r>
              <a:rPr lang="en-US"/>
              <a:t>- (0, 3)</a:t>
            </a:r>
          </a:p>
          <a:p>
            <a:r>
              <a:rPr lang="en-US" b="1"/>
              <a:t>   B </a:t>
            </a:r>
            <a:r>
              <a:rPr lang="en-US"/>
              <a:t>- (1, 4)</a:t>
            </a:r>
          </a:p>
          <a:p>
            <a:r>
              <a:rPr lang="en-US" b="1"/>
              <a:t>   C </a:t>
            </a:r>
            <a:r>
              <a:rPr lang="en-US"/>
              <a:t>- (1, 5)</a:t>
            </a:r>
          </a:p>
          <a:p>
            <a:endParaRPr lang="en-US"/>
          </a:p>
        </p:txBody>
      </p:sp>
      <p:sp>
        <p:nvSpPr>
          <p:cNvPr id="14" name="13 Dikdörtgen"/>
          <p:cNvSpPr/>
          <p:nvPr/>
        </p:nvSpPr>
        <p:spPr>
          <a:xfrm>
            <a:off x="4214810" y="5881670"/>
            <a:ext cx="3813352" cy="369332"/>
          </a:xfrm>
          <a:prstGeom prst="rect">
            <a:avLst/>
          </a:prstGeom>
        </p:spPr>
        <p:txBody>
          <a:bodyPr wrap="none">
            <a:spAutoFit/>
          </a:bodyPr>
          <a:lstStyle/>
          <a:p>
            <a:r>
              <a:rPr lang="tr-TR" dirty="0" smtClean="0"/>
              <a:t>(zincir_</a:t>
            </a:r>
            <a:r>
              <a:rPr lang="tr-TR" dirty="0" err="1" smtClean="0"/>
              <a:t>bağılkonum</a:t>
            </a:r>
            <a:r>
              <a:rPr lang="tr-TR" dirty="0" smtClean="0"/>
              <a:t>, yerel_</a:t>
            </a:r>
            <a:r>
              <a:rPr lang="tr-TR" dirty="0" err="1" smtClean="0"/>
              <a:t>bağılkonum</a:t>
            </a:r>
            <a:r>
              <a:rPr lang="tr-TR" dirty="0" smtClean="0"/>
              <a:t>)</a:t>
            </a:r>
            <a:endParaRPr lang="tr-TR" dirty="0"/>
          </a:p>
        </p:txBody>
      </p:sp>
      <p:sp>
        <p:nvSpPr>
          <p:cNvPr id="53" name="Rectangle 4"/>
          <p:cNvSpPr>
            <a:spLocks noChangeArrowheads="1"/>
          </p:cNvSpPr>
          <p:nvPr/>
        </p:nvSpPr>
        <p:spPr bwMode="auto">
          <a:xfrm>
            <a:off x="4929190" y="99989"/>
            <a:ext cx="1768475" cy="2895600"/>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54" name="Rectangle 5"/>
          <p:cNvSpPr>
            <a:spLocks noChangeArrowheads="1"/>
          </p:cNvSpPr>
          <p:nvPr/>
        </p:nvSpPr>
        <p:spPr bwMode="auto">
          <a:xfrm>
            <a:off x="5192715" y="328589"/>
            <a:ext cx="1504950" cy="2468562"/>
          </a:xfrm>
          <a:prstGeom prst="rect">
            <a:avLst/>
          </a:prstGeom>
          <a:solidFill>
            <a:schemeClr val="bg2"/>
          </a:solidFill>
          <a:ln w="9525">
            <a:solidFill>
              <a:schemeClr val="tx1"/>
            </a:solidFill>
            <a:miter lim="800000"/>
            <a:headEnd/>
            <a:tailEnd/>
          </a:ln>
        </p:spPr>
        <p:txBody>
          <a:bodyPr wrap="none" anchor="ctr"/>
          <a:lstStyle/>
          <a:p>
            <a:endParaRPr lang="tr-TR"/>
          </a:p>
        </p:txBody>
      </p:sp>
      <p:sp>
        <p:nvSpPr>
          <p:cNvPr id="55" name="Rectangle 6"/>
          <p:cNvSpPr>
            <a:spLocks noChangeArrowheads="1"/>
          </p:cNvSpPr>
          <p:nvPr/>
        </p:nvSpPr>
        <p:spPr bwMode="auto">
          <a:xfrm>
            <a:off x="5516565" y="739751"/>
            <a:ext cx="1181100" cy="542925"/>
          </a:xfrm>
          <a:prstGeom prst="rect">
            <a:avLst/>
          </a:prstGeom>
          <a:solidFill>
            <a:srgbClr val="FFFFAB"/>
          </a:solidFill>
          <a:ln w="9525">
            <a:solidFill>
              <a:schemeClr val="tx1"/>
            </a:solidFill>
            <a:miter lim="800000"/>
            <a:headEnd/>
            <a:tailEnd/>
          </a:ln>
        </p:spPr>
        <p:txBody>
          <a:bodyPr wrap="none" anchor="ctr"/>
          <a:lstStyle/>
          <a:p>
            <a:endParaRPr lang="tr-TR"/>
          </a:p>
        </p:txBody>
      </p:sp>
      <p:sp>
        <p:nvSpPr>
          <p:cNvPr id="56" name="Rectangle 7"/>
          <p:cNvSpPr>
            <a:spLocks noChangeArrowheads="1"/>
          </p:cNvSpPr>
          <p:nvPr/>
        </p:nvSpPr>
        <p:spPr bwMode="auto">
          <a:xfrm>
            <a:off x="5510215" y="1590651"/>
            <a:ext cx="1181100" cy="1003300"/>
          </a:xfrm>
          <a:prstGeom prst="rect">
            <a:avLst/>
          </a:prstGeom>
          <a:solidFill>
            <a:srgbClr val="FFFFAB"/>
          </a:solidFill>
          <a:ln w="9525">
            <a:solidFill>
              <a:schemeClr val="tx1"/>
            </a:solidFill>
            <a:miter lim="800000"/>
            <a:headEnd/>
            <a:tailEnd/>
          </a:ln>
        </p:spPr>
        <p:txBody>
          <a:bodyPr wrap="none" anchor="ctr"/>
          <a:lstStyle/>
          <a:p>
            <a:endParaRPr lang="tr-TR"/>
          </a:p>
        </p:txBody>
      </p:sp>
      <p:sp>
        <p:nvSpPr>
          <p:cNvPr id="57" name="Rectangle 8"/>
          <p:cNvSpPr>
            <a:spLocks noChangeArrowheads="1"/>
          </p:cNvSpPr>
          <p:nvPr/>
        </p:nvSpPr>
        <p:spPr bwMode="auto">
          <a:xfrm>
            <a:off x="5764215" y="1928789"/>
            <a:ext cx="927100" cy="381000"/>
          </a:xfrm>
          <a:prstGeom prst="rect">
            <a:avLst/>
          </a:prstGeom>
          <a:solidFill>
            <a:schemeClr val="hlink"/>
          </a:solidFill>
          <a:ln w="9525">
            <a:solidFill>
              <a:schemeClr val="tx1"/>
            </a:solidFill>
            <a:miter lim="800000"/>
            <a:headEnd/>
            <a:tailEnd/>
          </a:ln>
        </p:spPr>
        <p:txBody>
          <a:bodyPr wrap="none" anchor="ctr"/>
          <a:lstStyle/>
          <a:p>
            <a:endParaRPr lang="tr-TR"/>
          </a:p>
        </p:txBody>
      </p:sp>
      <p:sp>
        <p:nvSpPr>
          <p:cNvPr id="58" name="Text Box 9"/>
          <p:cNvSpPr txBox="1">
            <a:spLocks noChangeArrowheads="1"/>
          </p:cNvSpPr>
          <p:nvPr/>
        </p:nvSpPr>
        <p:spPr bwMode="auto">
          <a:xfrm>
            <a:off x="6167440" y="-24"/>
            <a:ext cx="2011362" cy="396875"/>
          </a:xfrm>
          <a:prstGeom prst="rect">
            <a:avLst/>
          </a:prstGeom>
          <a:noFill/>
          <a:ln w="9525">
            <a:noFill/>
            <a:miter lim="800000"/>
            <a:headEnd/>
            <a:tailEnd/>
          </a:ln>
        </p:spPr>
        <p:txBody>
          <a:bodyPr>
            <a:spAutoFit/>
          </a:bodyPr>
          <a:lstStyle/>
          <a:p>
            <a:pPr algn="l">
              <a:spcBef>
                <a:spcPct val="50000"/>
              </a:spcBef>
            </a:pPr>
            <a:r>
              <a:rPr lang="en-US" sz="2000"/>
              <a:t>Main_2</a:t>
            </a:r>
          </a:p>
        </p:txBody>
      </p:sp>
      <p:sp>
        <p:nvSpPr>
          <p:cNvPr id="59" name="Text Box 10"/>
          <p:cNvSpPr txBox="1">
            <a:spLocks noChangeArrowheads="1"/>
          </p:cNvSpPr>
          <p:nvPr/>
        </p:nvSpPr>
        <p:spPr bwMode="auto">
          <a:xfrm>
            <a:off x="6273802" y="327001"/>
            <a:ext cx="1065213" cy="396875"/>
          </a:xfrm>
          <a:prstGeom prst="rect">
            <a:avLst/>
          </a:prstGeom>
          <a:noFill/>
          <a:ln w="9525">
            <a:noFill/>
            <a:miter lim="800000"/>
            <a:headEnd/>
            <a:tailEnd/>
          </a:ln>
        </p:spPr>
        <p:txBody>
          <a:bodyPr>
            <a:spAutoFit/>
          </a:bodyPr>
          <a:lstStyle/>
          <a:p>
            <a:pPr algn="l">
              <a:spcBef>
                <a:spcPct val="50000"/>
              </a:spcBef>
            </a:pPr>
            <a:r>
              <a:rPr lang="en-US" sz="2000"/>
              <a:t>Bigsub</a:t>
            </a:r>
          </a:p>
        </p:txBody>
      </p:sp>
      <p:sp>
        <p:nvSpPr>
          <p:cNvPr id="60" name="Text Box 11"/>
          <p:cNvSpPr txBox="1">
            <a:spLocks noChangeArrowheads="1"/>
          </p:cNvSpPr>
          <p:nvPr/>
        </p:nvSpPr>
        <p:spPr bwMode="auto">
          <a:xfrm>
            <a:off x="6430965" y="708001"/>
            <a:ext cx="2011362" cy="396875"/>
          </a:xfrm>
          <a:prstGeom prst="rect">
            <a:avLst/>
          </a:prstGeom>
          <a:noFill/>
          <a:ln w="9525">
            <a:noFill/>
            <a:miter lim="800000"/>
            <a:headEnd/>
            <a:tailEnd/>
          </a:ln>
        </p:spPr>
        <p:txBody>
          <a:bodyPr>
            <a:spAutoFit/>
          </a:bodyPr>
          <a:lstStyle/>
          <a:p>
            <a:pPr algn="l">
              <a:spcBef>
                <a:spcPct val="50000"/>
              </a:spcBef>
            </a:pPr>
            <a:r>
              <a:rPr lang="en-US" sz="2000"/>
              <a:t>Sub1</a:t>
            </a:r>
          </a:p>
        </p:txBody>
      </p:sp>
      <p:sp>
        <p:nvSpPr>
          <p:cNvPr id="61" name="Text Box 12"/>
          <p:cNvSpPr txBox="1">
            <a:spLocks noChangeArrowheads="1"/>
          </p:cNvSpPr>
          <p:nvPr/>
        </p:nvSpPr>
        <p:spPr bwMode="auto">
          <a:xfrm>
            <a:off x="6424615" y="1574776"/>
            <a:ext cx="2011362" cy="396875"/>
          </a:xfrm>
          <a:prstGeom prst="rect">
            <a:avLst/>
          </a:prstGeom>
          <a:noFill/>
          <a:ln w="9525">
            <a:noFill/>
            <a:miter lim="800000"/>
            <a:headEnd/>
            <a:tailEnd/>
          </a:ln>
        </p:spPr>
        <p:txBody>
          <a:bodyPr>
            <a:spAutoFit/>
          </a:bodyPr>
          <a:lstStyle/>
          <a:p>
            <a:pPr algn="l">
              <a:spcBef>
                <a:spcPct val="50000"/>
              </a:spcBef>
            </a:pPr>
            <a:r>
              <a:rPr lang="en-US" sz="2000"/>
              <a:t>Sub2</a:t>
            </a:r>
          </a:p>
        </p:txBody>
      </p:sp>
      <p:sp>
        <p:nvSpPr>
          <p:cNvPr id="62" name="Text Box 13"/>
          <p:cNvSpPr txBox="1">
            <a:spLocks noChangeArrowheads="1"/>
          </p:cNvSpPr>
          <p:nvPr/>
        </p:nvSpPr>
        <p:spPr bwMode="auto">
          <a:xfrm>
            <a:off x="6484940" y="1920851"/>
            <a:ext cx="2011362" cy="396875"/>
          </a:xfrm>
          <a:prstGeom prst="rect">
            <a:avLst/>
          </a:prstGeom>
          <a:noFill/>
          <a:ln w="9525">
            <a:noFill/>
            <a:miter lim="800000"/>
            <a:headEnd/>
            <a:tailEnd/>
          </a:ln>
        </p:spPr>
        <p:txBody>
          <a:bodyPr>
            <a:spAutoFit/>
          </a:bodyPr>
          <a:lstStyle/>
          <a:p>
            <a:pPr algn="l">
              <a:spcBef>
                <a:spcPct val="50000"/>
              </a:spcBef>
            </a:pPr>
            <a:r>
              <a:rPr lang="en-US" sz="2000"/>
              <a:t>Sub3</a:t>
            </a:r>
          </a:p>
        </p:txBody>
      </p:sp>
      <p:sp>
        <p:nvSpPr>
          <p:cNvPr id="63" name="Rectangle 14"/>
          <p:cNvSpPr>
            <a:spLocks noChangeArrowheads="1"/>
          </p:cNvSpPr>
          <p:nvPr/>
        </p:nvSpPr>
        <p:spPr bwMode="auto">
          <a:xfrm>
            <a:off x="8020052" y="346051"/>
            <a:ext cx="374650" cy="350838"/>
          </a:xfrm>
          <a:prstGeom prst="rect">
            <a:avLst/>
          </a:prstGeom>
          <a:solidFill>
            <a:schemeClr val="accent1"/>
          </a:solidFill>
          <a:ln w="28575">
            <a:solidFill>
              <a:schemeClr val="tx1"/>
            </a:solidFill>
            <a:miter lim="800000"/>
            <a:headEnd/>
            <a:tailEnd/>
          </a:ln>
        </p:spPr>
        <p:txBody>
          <a:bodyPr wrap="none" anchor="ctr"/>
          <a:lstStyle/>
          <a:p>
            <a:endParaRPr lang="tr-TR"/>
          </a:p>
        </p:txBody>
      </p:sp>
      <p:sp>
        <p:nvSpPr>
          <p:cNvPr id="64" name="Rectangle 15"/>
          <p:cNvSpPr>
            <a:spLocks noChangeArrowheads="1"/>
          </p:cNvSpPr>
          <p:nvPr/>
        </p:nvSpPr>
        <p:spPr bwMode="auto">
          <a:xfrm>
            <a:off x="7994652" y="976289"/>
            <a:ext cx="450850" cy="395287"/>
          </a:xfrm>
          <a:prstGeom prst="rect">
            <a:avLst/>
          </a:prstGeom>
          <a:solidFill>
            <a:schemeClr val="bg2"/>
          </a:solidFill>
          <a:ln w="28575">
            <a:solidFill>
              <a:schemeClr val="tx1"/>
            </a:solidFill>
            <a:miter lim="800000"/>
            <a:headEnd/>
            <a:tailEnd/>
          </a:ln>
        </p:spPr>
        <p:txBody>
          <a:bodyPr wrap="none" anchor="ctr"/>
          <a:lstStyle/>
          <a:p>
            <a:endParaRPr lang="tr-TR"/>
          </a:p>
        </p:txBody>
      </p:sp>
      <p:sp>
        <p:nvSpPr>
          <p:cNvPr id="65" name="Rectangle 16"/>
          <p:cNvSpPr>
            <a:spLocks noChangeArrowheads="1"/>
          </p:cNvSpPr>
          <p:nvPr/>
        </p:nvSpPr>
        <p:spPr bwMode="auto">
          <a:xfrm>
            <a:off x="7416802" y="1739876"/>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66" name="Rectangle 17"/>
          <p:cNvSpPr>
            <a:spLocks noChangeArrowheads="1"/>
          </p:cNvSpPr>
          <p:nvPr/>
        </p:nvSpPr>
        <p:spPr bwMode="auto">
          <a:xfrm>
            <a:off x="8674102" y="1714476"/>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67" name="Rectangle 18"/>
          <p:cNvSpPr>
            <a:spLocks noChangeArrowheads="1"/>
          </p:cNvSpPr>
          <p:nvPr/>
        </p:nvSpPr>
        <p:spPr bwMode="auto">
          <a:xfrm>
            <a:off x="8674102" y="2346301"/>
            <a:ext cx="390525" cy="381000"/>
          </a:xfrm>
          <a:prstGeom prst="rect">
            <a:avLst/>
          </a:prstGeom>
          <a:solidFill>
            <a:schemeClr val="hlink"/>
          </a:solidFill>
          <a:ln w="28575">
            <a:solidFill>
              <a:schemeClr val="tx1"/>
            </a:solidFill>
            <a:miter lim="800000"/>
            <a:headEnd/>
            <a:tailEnd/>
          </a:ln>
        </p:spPr>
        <p:txBody>
          <a:bodyPr wrap="none" anchor="ctr"/>
          <a:lstStyle/>
          <a:p>
            <a:endParaRPr lang="tr-TR"/>
          </a:p>
        </p:txBody>
      </p:sp>
      <p:sp>
        <p:nvSpPr>
          <p:cNvPr id="68" name="Line 19"/>
          <p:cNvSpPr>
            <a:spLocks noChangeShapeType="1"/>
          </p:cNvSpPr>
          <p:nvPr/>
        </p:nvSpPr>
        <p:spPr bwMode="auto">
          <a:xfrm>
            <a:off x="8183565" y="696889"/>
            <a:ext cx="0" cy="279400"/>
          </a:xfrm>
          <a:prstGeom prst="line">
            <a:avLst/>
          </a:prstGeom>
          <a:noFill/>
          <a:ln w="28575">
            <a:solidFill>
              <a:schemeClr val="tx1"/>
            </a:solidFill>
            <a:round/>
            <a:headEnd/>
            <a:tailEnd/>
          </a:ln>
        </p:spPr>
        <p:txBody>
          <a:bodyPr/>
          <a:lstStyle/>
          <a:p>
            <a:endParaRPr lang="tr-TR"/>
          </a:p>
        </p:txBody>
      </p:sp>
      <p:sp>
        <p:nvSpPr>
          <p:cNvPr id="69" name="Line 20"/>
          <p:cNvSpPr>
            <a:spLocks noChangeShapeType="1"/>
          </p:cNvSpPr>
          <p:nvPr/>
        </p:nvSpPr>
        <p:spPr bwMode="auto">
          <a:xfrm flipH="1">
            <a:off x="7483477" y="1371576"/>
            <a:ext cx="587375" cy="368300"/>
          </a:xfrm>
          <a:prstGeom prst="line">
            <a:avLst/>
          </a:prstGeom>
          <a:noFill/>
          <a:ln w="28575">
            <a:solidFill>
              <a:schemeClr val="tx1"/>
            </a:solidFill>
            <a:round/>
            <a:headEnd/>
            <a:tailEnd/>
          </a:ln>
        </p:spPr>
        <p:txBody>
          <a:bodyPr/>
          <a:lstStyle/>
          <a:p>
            <a:endParaRPr lang="tr-TR"/>
          </a:p>
        </p:txBody>
      </p:sp>
      <p:sp>
        <p:nvSpPr>
          <p:cNvPr id="70" name="Line 21"/>
          <p:cNvSpPr>
            <a:spLocks noChangeShapeType="1"/>
          </p:cNvSpPr>
          <p:nvPr/>
        </p:nvSpPr>
        <p:spPr bwMode="auto">
          <a:xfrm>
            <a:off x="8348665" y="1371576"/>
            <a:ext cx="490537" cy="368300"/>
          </a:xfrm>
          <a:prstGeom prst="line">
            <a:avLst/>
          </a:prstGeom>
          <a:noFill/>
          <a:ln w="28575">
            <a:solidFill>
              <a:schemeClr val="tx1"/>
            </a:solidFill>
            <a:round/>
            <a:headEnd/>
            <a:tailEnd/>
          </a:ln>
        </p:spPr>
        <p:txBody>
          <a:bodyPr/>
          <a:lstStyle/>
          <a:p>
            <a:endParaRPr lang="tr-TR"/>
          </a:p>
        </p:txBody>
      </p:sp>
      <p:sp>
        <p:nvSpPr>
          <p:cNvPr id="71" name="Line 22"/>
          <p:cNvSpPr>
            <a:spLocks noChangeShapeType="1"/>
          </p:cNvSpPr>
          <p:nvPr/>
        </p:nvSpPr>
        <p:spPr bwMode="auto">
          <a:xfrm>
            <a:off x="8839202" y="2038326"/>
            <a:ext cx="0" cy="307975"/>
          </a:xfrm>
          <a:prstGeom prst="line">
            <a:avLst/>
          </a:prstGeom>
          <a:noFill/>
          <a:ln w="28575">
            <a:solidFill>
              <a:schemeClr val="tx1"/>
            </a:solidFill>
            <a:round/>
            <a:headEnd/>
            <a:tailEnd/>
          </a:ln>
        </p:spPr>
        <p:txBody>
          <a:bodyPr/>
          <a:lstStyle/>
          <a:p>
            <a:endParaRPr lang="tr-TR"/>
          </a:p>
        </p:txBody>
      </p:sp>
      <p:sp>
        <p:nvSpPr>
          <p:cNvPr id="29" name="2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Çağrıların ve döndükleri değerlerin genel anlam</a:t>
            </a:r>
            <a:br>
              <a:rPr lang="tr-TR" sz="3200" dirty="0" smtClean="0"/>
            </a:br>
            <a:r>
              <a:rPr lang="tr-TR" sz="3200" dirty="0" smtClean="0"/>
              <a:t>analizi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6" name="5 İçerik Yer Tutucusu"/>
          <p:cNvSpPr>
            <a:spLocks noGrp="1"/>
          </p:cNvSpPr>
          <p:nvPr>
            <p:ph sz="quarter" idx="1"/>
          </p:nvPr>
        </p:nvSpPr>
        <p:spPr/>
        <p:txBody>
          <a:bodyPr>
            <a:normAutofit fontScale="92500" lnSpcReduction="20000"/>
          </a:bodyPr>
          <a:lstStyle/>
          <a:p>
            <a:r>
              <a:rPr lang="tr-TR" dirty="0" smtClean="0"/>
              <a:t>Bir dilde altprogramların çağrılması ve dönmesi işlemlerine altprogram bağlanması (</a:t>
            </a:r>
            <a:r>
              <a:rPr lang="tr-TR" dirty="0" err="1" smtClean="0"/>
              <a:t>subprogram</a:t>
            </a:r>
            <a:r>
              <a:rPr lang="tr-TR" dirty="0" smtClean="0"/>
              <a:t> </a:t>
            </a:r>
            <a:r>
              <a:rPr lang="tr-TR" dirty="0" err="1" smtClean="0"/>
              <a:t>linkage</a:t>
            </a:r>
            <a:r>
              <a:rPr lang="tr-TR" dirty="0" smtClean="0"/>
              <a:t>) denir.</a:t>
            </a:r>
          </a:p>
          <a:p>
            <a:r>
              <a:rPr lang="tr-TR" dirty="0" smtClean="0"/>
              <a:t>Parametrelerin nasıl alt programa geçileceği belirlenmelidir. </a:t>
            </a:r>
          </a:p>
          <a:p>
            <a:r>
              <a:rPr lang="tr-TR" dirty="0" smtClean="0"/>
              <a:t>Çağıranın değerleri korunmalıdır.</a:t>
            </a:r>
          </a:p>
          <a:p>
            <a:r>
              <a:rPr lang="tr-TR" dirty="0" smtClean="0"/>
              <a:t>Alt program yerel değişkenleri statik değilse yerel olarak saklanmalıdır.</a:t>
            </a:r>
          </a:p>
          <a:p>
            <a:r>
              <a:rPr lang="tr-TR" dirty="0" smtClean="0"/>
              <a:t>Dönüşte çağıranın doğru noktasına, doğru değerlerle dönülmesi temin edilmelidir.</a:t>
            </a:r>
          </a:p>
          <a:p>
            <a:r>
              <a:rPr lang="tr-TR" dirty="0" smtClean="0"/>
              <a:t>İç içe altprogramlar varsa, yerel olmayan değişkenlere erişim sağlanmalıdır.</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Po</a:t>
            </a:r>
            <a:r>
              <a:rPr lang="tr-TR" dirty="0" err="1" smtClean="0"/>
              <a:t>zisy</a:t>
            </a:r>
            <a:r>
              <a:rPr lang="en-US" dirty="0" smtClean="0"/>
              <a:t>on</a:t>
            </a:r>
            <a:r>
              <a:rPr lang="tr-TR" dirty="0" smtClean="0"/>
              <a:t> 1’de</a:t>
            </a:r>
            <a:r>
              <a:rPr lang="en-US" dirty="0" smtClean="0"/>
              <a:t> Stack (SUB1</a:t>
            </a:r>
            <a:r>
              <a:rPr lang="tr-TR" dirty="0" smtClean="0"/>
              <a:t> içinde</a:t>
            </a:r>
            <a:r>
              <a:rPr lang="en-US" dirty="0" smtClean="0"/>
              <a:t>)</a:t>
            </a:r>
          </a:p>
        </p:txBody>
      </p:sp>
      <p:sp>
        <p:nvSpPr>
          <p:cNvPr id="45059" name="Content Placeholder 2"/>
          <p:cNvSpPr>
            <a:spLocks noGrp="1"/>
          </p:cNvSpPr>
          <p:nvPr>
            <p:ph idx="1"/>
          </p:nvPr>
        </p:nvSpPr>
        <p:spPr bwMode="auto">
          <a:xfrm>
            <a:off x="4143372" y="1214422"/>
            <a:ext cx="4038600" cy="52578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sz="1400" dirty="0" smtClean="0"/>
              <a:t>MAIN { </a:t>
            </a:r>
            <a:r>
              <a:rPr lang="tr-TR" sz="1400" dirty="0" smtClean="0"/>
              <a:t>tanımlar: </a:t>
            </a:r>
            <a:r>
              <a:rPr lang="en-US" sz="1400" dirty="0" smtClean="0"/>
              <a:t>X</a:t>
            </a:r>
          </a:p>
          <a:p>
            <a:pPr>
              <a:buFont typeface="Arial" charset="0"/>
              <a:buNone/>
            </a:pPr>
            <a:r>
              <a:rPr lang="en-US" sz="1400" dirty="0" smtClean="0"/>
              <a:t>  SUB0 { </a:t>
            </a:r>
            <a:r>
              <a:rPr lang="tr-TR" sz="1400" dirty="0" smtClean="0"/>
              <a:t>tanımlar: </a:t>
            </a:r>
            <a:r>
              <a:rPr lang="en-US" sz="1400" dirty="0" smtClean="0"/>
              <a:t>A B C</a:t>
            </a:r>
          </a:p>
          <a:p>
            <a:pPr>
              <a:buFont typeface="Arial" charset="0"/>
              <a:buNone/>
            </a:pPr>
            <a:r>
              <a:rPr lang="en-US" sz="1400" dirty="0" smtClean="0"/>
              <a:t>    SUB1 { </a:t>
            </a:r>
            <a:r>
              <a:rPr lang="tr-TR" sz="1400" dirty="0" smtClean="0"/>
              <a:t>tanımlar: </a:t>
            </a:r>
            <a:r>
              <a:rPr lang="en-US" sz="1400" dirty="0" smtClean="0"/>
              <a:t>A D; </a:t>
            </a:r>
            <a:r>
              <a:rPr lang="tr-TR" sz="1400" dirty="0" smtClean="0"/>
              <a:t>kullanır:</a:t>
            </a:r>
            <a:r>
              <a:rPr lang="en-US" sz="1400" dirty="0" smtClean="0"/>
              <a:t> </a:t>
            </a:r>
            <a:r>
              <a:rPr lang="sv-SE" sz="1400" dirty="0" smtClean="0">
                <a:cs typeface="Courier New" pitchFamily="49" charset="0"/>
              </a:rPr>
              <a:t>A B C </a:t>
            </a:r>
            <a:r>
              <a:rPr lang="en-US" sz="1400" dirty="0" smtClean="0"/>
              <a:t>}</a:t>
            </a:r>
          </a:p>
          <a:p>
            <a:pPr>
              <a:buFont typeface="Arial" charset="0"/>
              <a:buNone/>
            </a:pPr>
            <a:r>
              <a:rPr lang="en-US" sz="1400" dirty="0" smtClean="0"/>
              <a:t>    SUB2 {</a:t>
            </a:r>
            <a:r>
              <a:rPr lang="tr-TR" sz="1400" dirty="0" smtClean="0"/>
              <a:t>tanımlar</a:t>
            </a:r>
            <a:r>
              <a:rPr lang="en-US" sz="1400" dirty="0" smtClean="0"/>
              <a:t>: X B</a:t>
            </a:r>
            <a:r>
              <a:rPr lang="en-US" sz="1400" dirty="0" smtClean="0">
                <a:cs typeface="Courier New" pitchFamily="49" charset="0"/>
              </a:rPr>
              <a:t> E</a:t>
            </a:r>
            <a:r>
              <a:rPr lang="sv-SE" sz="1400" dirty="0" smtClean="0">
                <a:cs typeface="Courier New" pitchFamily="49" charset="0"/>
              </a:rPr>
              <a:t>; </a:t>
            </a:r>
            <a:r>
              <a:rPr lang="tr-TR" sz="1400" dirty="0" smtClean="0">
                <a:cs typeface="Courier New" pitchFamily="49" charset="0"/>
              </a:rPr>
              <a:t>kullanır:</a:t>
            </a:r>
            <a:r>
              <a:rPr lang="sv-SE" sz="1400" dirty="0" smtClean="0">
                <a:cs typeface="Courier New" pitchFamily="49" charset="0"/>
              </a:rPr>
              <a:t> A D E</a:t>
            </a:r>
            <a:endParaRPr lang="en-US" sz="1400" dirty="0" smtClean="0"/>
          </a:p>
          <a:p>
            <a:pPr>
              <a:buFont typeface="Arial" charset="0"/>
              <a:buNone/>
            </a:pPr>
            <a:r>
              <a:rPr lang="en-US" sz="1400" dirty="0" smtClean="0"/>
              <a:t>      SUB3 {</a:t>
            </a:r>
            <a:r>
              <a:rPr lang="tr-TR" sz="1400" dirty="0" smtClean="0"/>
              <a:t>tanımlar :</a:t>
            </a:r>
            <a:r>
              <a:rPr lang="en-US" sz="1400" dirty="0" smtClean="0"/>
              <a:t> C E; </a:t>
            </a:r>
            <a:r>
              <a:rPr lang="tr-TR" sz="1400" dirty="0" smtClean="0"/>
              <a:t>kullanır:</a:t>
            </a:r>
            <a:r>
              <a:rPr lang="en-US" sz="1400" dirty="0" smtClean="0"/>
              <a:t> </a:t>
            </a:r>
            <a:r>
              <a:rPr lang="sv-SE" sz="1400" dirty="0" smtClean="0">
                <a:cs typeface="Courier New" pitchFamily="49" charset="0"/>
              </a:rPr>
              <a:t>A B E </a:t>
            </a:r>
            <a:r>
              <a:rPr lang="en-US" sz="1400" dirty="0" smtClean="0"/>
              <a:t>}</a:t>
            </a:r>
          </a:p>
          <a:p>
            <a:pPr>
              <a:buFont typeface="Arial" charset="0"/>
              <a:buNone/>
            </a:pPr>
            <a:r>
              <a:rPr lang="en-US" sz="1400" dirty="0" smtClean="0"/>
              <a:t>     }</a:t>
            </a:r>
          </a:p>
          <a:p>
            <a:pPr>
              <a:buFont typeface="Arial" charset="0"/>
              <a:buNone/>
            </a:pPr>
            <a:r>
              <a:rPr lang="en-US" sz="1400" dirty="0" smtClean="0"/>
              <a:t>  }</a:t>
            </a:r>
          </a:p>
          <a:p>
            <a:pPr>
              <a:buFont typeface="Arial" charset="0"/>
              <a:buNone/>
            </a:pPr>
            <a:r>
              <a:rPr lang="en-US" sz="1400" dirty="0" smtClean="0"/>
              <a:t>}</a:t>
            </a:r>
          </a:p>
          <a:p>
            <a:pPr>
              <a:buFont typeface="Arial" charset="0"/>
              <a:buNone/>
            </a:pPr>
            <a:endParaRPr lang="en-US" sz="1800" dirty="0" smtClean="0"/>
          </a:p>
          <a:p>
            <a:pPr>
              <a:buFont typeface="Arial" charset="0"/>
              <a:buNone/>
            </a:pPr>
            <a:r>
              <a:rPr lang="en-US" sz="1800" b="1" dirty="0" smtClean="0">
                <a:latin typeface="Courier New" pitchFamily="49" charset="0"/>
                <a:cs typeface="Courier New" pitchFamily="49" charset="0"/>
              </a:rPr>
              <a:t>MAIN</a:t>
            </a:r>
          </a:p>
          <a:p>
            <a:pPr>
              <a:buFont typeface="Arial" charset="0"/>
              <a:buNone/>
            </a:pPr>
            <a:r>
              <a:rPr lang="en-US" sz="1800" b="1" dirty="0" smtClean="0">
                <a:latin typeface="Courier New" pitchFamily="49" charset="0"/>
                <a:cs typeface="Courier New" pitchFamily="49" charset="0"/>
              </a:rPr>
              <a:t>  MAIN </a:t>
            </a:r>
            <a:r>
              <a:rPr lang="en-US" sz="1800" dirty="0" smtClean="0">
                <a:cs typeface="Courier New" pitchFamily="49" charset="0"/>
              </a:rPr>
              <a:t>calls</a:t>
            </a:r>
            <a:r>
              <a:rPr lang="en-US" sz="1800" b="1" dirty="0" smtClean="0">
                <a:latin typeface="Courier New" pitchFamily="49" charset="0"/>
                <a:cs typeface="Courier New" pitchFamily="49" charset="0"/>
              </a:rPr>
              <a:t> SUB0</a:t>
            </a:r>
          </a:p>
          <a:p>
            <a:pPr>
              <a:buFont typeface="Arial" charset="0"/>
              <a:buNone/>
            </a:pPr>
            <a:r>
              <a:rPr lang="en-US" sz="1800" b="1" dirty="0" smtClean="0">
                <a:latin typeface="Courier New" pitchFamily="49" charset="0"/>
                <a:cs typeface="Courier New" pitchFamily="49" charset="0"/>
              </a:rPr>
              <a:t>    SUB0 </a:t>
            </a:r>
            <a:r>
              <a:rPr lang="en-US" sz="1800" dirty="0" smtClean="0">
                <a:cs typeface="Courier New" pitchFamily="49" charset="0"/>
              </a:rPr>
              <a:t>calls</a:t>
            </a:r>
            <a:r>
              <a:rPr lang="en-US" sz="1800" b="1" dirty="0" smtClean="0">
                <a:latin typeface="Courier New" pitchFamily="49" charset="0"/>
                <a:cs typeface="Courier New" pitchFamily="49" charset="0"/>
              </a:rPr>
              <a:t> SUB2</a:t>
            </a:r>
          </a:p>
          <a:p>
            <a:pPr>
              <a:buFont typeface="Arial" charset="0"/>
              <a:buNone/>
            </a:pPr>
            <a:r>
              <a:rPr lang="en-US" sz="1800" b="1" dirty="0" smtClean="0">
                <a:latin typeface="Courier New" pitchFamily="49" charset="0"/>
                <a:cs typeface="Courier New" pitchFamily="49" charset="0"/>
              </a:rPr>
              <a:t>      SUB2 </a:t>
            </a:r>
            <a:r>
              <a:rPr lang="en-US" sz="1800" dirty="0" smtClean="0">
                <a:cs typeface="Courier New" pitchFamily="49" charset="0"/>
              </a:rPr>
              <a:t>calls</a:t>
            </a:r>
            <a:r>
              <a:rPr lang="en-US" sz="1800" b="1" dirty="0" smtClean="0">
                <a:latin typeface="Courier New" pitchFamily="49" charset="0"/>
                <a:cs typeface="Courier New" pitchFamily="49" charset="0"/>
              </a:rPr>
              <a:t> SUB3</a:t>
            </a:r>
          </a:p>
          <a:p>
            <a:pPr>
              <a:buFont typeface="Arial" charset="0"/>
              <a:buNone/>
            </a:pPr>
            <a:r>
              <a:rPr lang="en-US" sz="1800" b="1" dirty="0" smtClean="0">
                <a:latin typeface="Courier New" pitchFamily="49" charset="0"/>
                <a:cs typeface="Courier New" pitchFamily="49" charset="0"/>
              </a:rPr>
              <a:t>        SUB3 </a:t>
            </a:r>
            <a:r>
              <a:rPr lang="en-US" sz="1800" dirty="0" smtClean="0">
                <a:cs typeface="Courier New" pitchFamily="49" charset="0"/>
              </a:rPr>
              <a:t>calls</a:t>
            </a:r>
            <a:r>
              <a:rPr lang="en-US" sz="1800" b="1" dirty="0" smtClean="0">
                <a:latin typeface="Courier New" pitchFamily="49" charset="0"/>
                <a:cs typeface="Courier New" pitchFamily="49" charset="0"/>
              </a:rPr>
              <a:t> SUB1</a:t>
            </a:r>
            <a:endParaRPr lang="en-US" sz="1200" dirty="0" smtClean="0"/>
          </a:p>
          <a:p>
            <a:pPr>
              <a:buFont typeface="Arial" charset="0"/>
              <a:buNone/>
            </a:pPr>
            <a:endParaRPr lang="en-US" sz="1800" dirty="0" smtClean="0"/>
          </a:p>
        </p:txBody>
      </p:sp>
      <p:sp>
        <p:nvSpPr>
          <p:cNvPr id="6" name="Left Brace 5"/>
          <p:cNvSpPr/>
          <p:nvPr/>
        </p:nvSpPr>
        <p:spPr bwMode="auto">
          <a:xfrm>
            <a:off x="1238250" y="1143000"/>
            <a:ext cx="182563" cy="118903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grpSp>
        <p:nvGrpSpPr>
          <p:cNvPr id="2" name="Group 43"/>
          <p:cNvGrpSpPr>
            <a:grpSpLocks/>
          </p:cNvGrpSpPr>
          <p:nvPr/>
        </p:nvGrpSpPr>
        <p:grpSpPr bwMode="auto">
          <a:xfrm>
            <a:off x="320675" y="1600200"/>
            <a:ext cx="730250" cy="369888"/>
            <a:chOff x="335280" y="1600200"/>
            <a:chExt cx="731520" cy="369888"/>
          </a:xfrm>
        </p:grpSpPr>
        <p:sp>
          <p:nvSpPr>
            <p:cNvPr id="11" name="Rectangle 10"/>
            <p:cNvSpPr/>
            <p:nvPr/>
          </p:nvSpPr>
          <p:spPr bwMode="auto">
            <a:xfrm>
              <a:off x="335280" y="1604963"/>
              <a:ext cx="731520" cy="365125"/>
            </a:xfrm>
            <a:prstGeom prst="rect">
              <a:avLst/>
            </a:prstGeom>
            <a:noFill/>
            <a:ln>
              <a:solidFill>
                <a:srgbClr val="120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12" name="TextBox 11"/>
            <p:cNvSpPr txBox="1"/>
            <p:nvPr/>
          </p:nvSpPr>
          <p:spPr bwMode="auto">
            <a:xfrm>
              <a:off x="335280" y="1600200"/>
              <a:ext cx="731520" cy="369332"/>
            </a:xfrm>
            <a:prstGeom prst="rect">
              <a:avLst/>
            </a:prstGeom>
            <a:noFill/>
            <a:ln>
              <a:solidFill>
                <a:srgbClr val="1204CC"/>
              </a:solidFill>
            </a:ln>
          </p:spPr>
          <p:txBody>
            <a:bodyPr>
              <a:spAutoFit/>
            </a:bodyPr>
            <a:lstStyle/>
            <a:p>
              <a:pPr algn="ctr">
                <a:defRPr/>
              </a:pPr>
              <a:r>
                <a:rPr lang="en-US" sz="900" b="1" dirty="0" smtClean="0">
                  <a:latin typeface="+mn-lt"/>
                  <a:cs typeface="Courier New" pitchFamily="49" charset="0"/>
                </a:rPr>
                <a:t>Sub1</a:t>
              </a:r>
              <a:r>
                <a:rPr lang="tr-TR" sz="900" b="1" dirty="0" smtClean="0">
                  <a:latin typeface="+mn-lt"/>
                  <a:cs typeface="Courier New" pitchFamily="49" charset="0"/>
                </a:rPr>
                <a:t> için</a:t>
              </a:r>
              <a:r>
                <a:rPr lang="en-US" sz="900" b="1" dirty="0" smtClean="0">
                  <a:cs typeface="Courier New" pitchFamily="49" charset="0"/>
                </a:rPr>
                <a:t> ARI</a:t>
              </a:r>
              <a:endParaRPr lang="en-US" sz="900" b="1" dirty="0">
                <a:latin typeface="+mn-lt"/>
                <a:cs typeface="Courier New" pitchFamily="49" charset="0"/>
              </a:endParaRPr>
            </a:p>
          </p:txBody>
        </p:sp>
      </p:grpSp>
      <p:sp>
        <p:nvSpPr>
          <p:cNvPr id="18" name="Left Brace 17"/>
          <p:cNvSpPr/>
          <p:nvPr/>
        </p:nvSpPr>
        <p:spPr bwMode="auto">
          <a:xfrm>
            <a:off x="1238250" y="2386013"/>
            <a:ext cx="182563" cy="11890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grpSp>
        <p:nvGrpSpPr>
          <p:cNvPr id="3" name="Group 44"/>
          <p:cNvGrpSpPr>
            <a:grpSpLocks/>
          </p:cNvGrpSpPr>
          <p:nvPr/>
        </p:nvGrpSpPr>
        <p:grpSpPr bwMode="auto">
          <a:xfrm>
            <a:off x="285750" y="2801937"/>
            <a:ext cx="800100" cy="386794"/>
            <a:chOff x="304800" y="2801938"/>
            <a:chExt cx="800100" cy="386239"/>
          </a:xfrm>
        </p:grpSpPr>
        <p:sp>
          <p:nvSpPr>
            <p:cNvPr id="23" name="Rectangle 22"/>
            <p:cNvSpPr/>
            <p:nvPr/>
          </p:nvSpPr>
          <p:spPr bwMode="auto">
            <a:xfrm>
              <a:off x="304800" y="2801938"/>
              <a:ext cx="731838" cy="36460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24" name="TextBox 23"/>
            <p:cNvSpPr txBox="1"/>
            <p:nvPr/>
          </p:nvSpPr>
          <p:spPr bwMode="auto">
            <a:xfrm>
              <a:off x="304800" y="2819375"/>
              <a:ext cx="800100" cy="368802"/>
            </a:xfrm>
            <a:prstGeom prst="rect">
              <a:avLst/>
            </a:prstGeom>
            <a:noFill/>
            <a:ln>
              <a:noFill/>
            </a:ln>
          </p:spPr>
          <p:txBody>
            <a:bodyPr>
              <a:spAutoFit/>
            </a:bodyPr>
            <a:lstStyle/>
            <a:p>
              <a:pPr algn="ctr">
                <a:defRPr/>
              </a:pPr>
              <a:r>
                <a:rPr lang="en-US" sz="900" b="1" dirty="0" smtClean="0">
                  <a:cs typeface="Courier New" pitchFamily="49" charset="0"/>
                </a:rPr>
                <a:t>SUB3 </a:t>
              </a:r>
              <a:r>
                <a:rPr lang="tr-TR" sz="900" b="1" dirty="0" smtClean="0">
                  <a:cs typeface="Courier New" pitchFamily="49" charset="0"/>
                </a:rPr>
                <a:t> için </a:t>
              </a:r>
              <a:r>
                <a:rPr lang="en-US" sz="900" b="1" dirty="0" smtClean="0">
                  <a:cs typeface="Courier New" pitchFamily="49" charset="0"/>
                </a:rPr>
                <a:t>ARI</a:t>
              </a:r>
              <a:endParaRPr lang="en-US" sz="900" b="1" dirty="0">
                <a:latin typeface="+mn-lt"/>
                <a:cs typeface="Courier New" pitchFamily="49" charset="0"/>
              </a:endParaRPr>
            </a:p>
          </p:txBody>
        </p:sp>
      </p:grpSp>
      <p:graphicFrame>
        <p:nvGraphicFramePr>
          <p:cNvPr id="25" name="Table 24"/>
          <p:cNvGraphicFramePr>
            <a:graphicFrameLocks noGrp="1"/>
          </p:cNvGraphicFramePr>
          <p:nvPr/>
        </p:nvGraphicFramePr>
        <p:xfrm>
          <a:off x="1598613" y="3600450"/>
          <a:ext cx="1601787" cy="1706880"/>
        </p:xfrm>
        <a:graphic>
          <a:graphicData uri="http://schemas.openxmlformats.org/drawingml/2006/table">
            <a:tbl>
              <a:tblPr>
                <a:tableStyleId>{5C22544A-7EE6-4342-B048-85BDC9FD1C3A}</a:tableStyleId>
              </a:tblPr>
              <a:tblGrid>
                <a:gridCol w="1220787"/>
                <a:gridCol w="381000"/>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smtClean="0">
                          <a:latin typeface="+mn-lt"/>
                          <a:cs typeface="Courier New" pitchFamily="49" charset="0"/>
                        </a:rPr>
                        <a:t>Parameter</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 </a:t>
                      </a:r>
                      <a:r>
                        <a:rPr lang="en-US" sz="1000" b="1" dirty="0" smtClean="0">
                          <a:latin typeface="+mn-lt"/>
                          <a:cs typeface="Courier New" pitchFamily="49" charset="0"/>
                        </a:rPr>
                        <a:t>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SUB0</a:t>
                      </a:r>
                      <a:r>
                        <a:rPr lang="tr-TR" sz="1000" b="1" dirty="0" smtClean="0">
                          <a:latin typeface="+mn-lt"/>
                          <a:cs typeface="Courier New" pitchFamily="49" charset="0"/>
                        </a:rPr>
                        <a:t>’ ’e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7" name="Left Brace 26"/>
          <p:cNvSpPr/>
          <p:nvPr/>
        </p:nvSpPr>
        <p:spPr bwMode="auto">
          <a:xfrm>
            <a:off x="1227138" y="6534150"/>
            <a:ext cx="182562" cy="22860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sz="1400"/>
          </a:p>
        </p:txBody>
      </p:sp>
      <p:grpSp>
        <p:nvGrpSpPr>
          <p:cNvPr id="4" name="Group 45"/>
          <p:cNvGrpSpPr>
            <a:grpSpLocks/>
          </p:cNvGrpSpPr>
          <p:nvPr/>
        </p:nvGrpSpPr>
        <p:grpSpPr bwMode="auto">
          <a:xfrm>
            <a:off x="320675" y="4202113"/>
            <a:ext cx="730250" cy="369887"/>
            <a:chOff x="381000" y="4202668"/>
            <a:chExt cx="731520" cy="369332"/>
          </a:xfrm>
        </p:grpSpPr>
        <p:sp>
          <p:nvSpPr>
            <p:cNvPr id="38" name="Rectangle 37"/>
            <p:cNvSpPr/>
            <p:nvPr/>
          </p:nvSpPr>
          <p:spPr bwMode="auto">
            <a:xfrm>
              <a:off x="381000" y="4207423"/>
              <a:ext cx="731520" cy="364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dirty="0"/>
            </a:p>
          </p:txBody>
        </p:sp>
        <p:sp>
          <p:nvSpPr>
            <p:cNvPr id="39" name="TextBox 38"/>
            <p:cNvSpPr txBox="1"/>
            <p:nvPr/>
          </p:nvSpPr>
          <p:spPr bwMode="auto">
            <a:xfrm>
              <a:off x="381000" y="4202668"/>
              <a:ext cx="731520" cy="368778"/>
            </a:xfrm>
            <a:prstGeom prst="rect">
              <a:avLst/>
            </a:prstGeom>
            <a:noFill/>
          </p:spPr>
          <p:txBody>
            <a:bodyPr>
              <a:spAutoFit/>
            </a:bodyPr>
            <a:lstStyle/>
            <a:p>
              <a:pPr algn="ctr">
                <a:defRPr/>
              </a:pPr>
              <a:r>
                <a:rPr lang="en-US" sz="900" b="1" dirty="0" smtClean="0">
                  <a:cs typeface="Courier New" pitchFamily="49" charset="0"/>
                </a:rPr>
                <a:t>SUB2 </a:t>
              </a:r>
              <a:r>
                <a:rPr lang="tr-TR" sz="900" b="1" dirty="0" smtClean="0">
                  <a:cs typeface="Courier New" pitchFamily="49" charset="0"/>
                </a:rPr>
                <a:t>için </a:t>
              </a:r>
              <a:r>
                <a:rPr lang="en-US" sz="900" b="1" dirty="0" smtClean="0">
                  <a:cs typeface="Courier New" pitchFamily="49" charset="0"/>
                </a:rPr>
                <a:t>ARI</a:t>
              </a:r>
              <a:endParaRPr lang="en-US" sz="900" b="1" dirty="0">
                <a:latin typeface="+mn-lt"/>
                <a:cs typeface="Courier New" pitchFamily="49" charset="0"/>
              </a:endParaRPr>
            </a:p>
          </p:txBody>
        </p:sp>
      </p:grpSp>
      <p:sp>
        <p:nvSpPr>
          <p:cNvPr id="34" name="Left Brace 33"/>
          <p:cNvSpPr/>
          <p:nvPr/>
        </p:nvSpPr>
        <p:spPr bwMode="auto">
          <a:xfrm>
            <a:off x="1238250" y="5105400"/>
            <a:ext cx="182563" cy="1371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graphicFrame>
        <p:nvGraphicFramePr>
          <p:cNvPr id="40" name="Table 39"/>
          <p:cNvGraphicFramePr>
            <a:graphicFrameLocks noGrp="1"/>
          </p:cNvGraphicFramePr>
          <p:nvPr/>
        </p:nvGraphicFramePr>
        <p:xfrm>
          <a:off x="1600200" y="5056188"/>
          <a:ext cx="1600200" cy="1706880"/>
        </p:xfrm>
        <a:graphic>
          <a:graphicData uri="http://schemas.openxmlformats.org/drawingml/2006/table">
            <a:tbl>
              <a:tblPr>
                <a:tableStyleId>{5C22544A-7EE6-4342-B048-85BDC9FD1C3A}</a:tableStyleId>
              </a:tblPr>
              <a:tblGrid>
                <a:gridCol w="1219200"/>
                <a:gridCol w="381000"/>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MAIN</a:t>
                      </a:r>
                      <a:r>
                        <a:rPr lang="tr-TR" sz="1000" b="1" dirty="0" smtClean="0">
                          <a:latin typeface="+mn-lt"/>
                          <a:cs typeface="Courier New" pitchFamily="49" charset="0"/>
                        </a:rPr>
                        <a:t>’e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1" name="Table 40"/>
          <p:cNvGraphicFramePr>
            <a:graphicFrameLocks noGrp="1"/>
          </p:cNvGraphicFramePr>
          <p:nvPr/>
        </p:nvGraphicFramePr>
        <p:xfrm>
          <a:off x="1600200" y="2373313"/>
          <a:ext cx="1600200" cy="1463040"/>
        </p:xfrm>
        <a:graphic>
          <a:graphicData uri="http://schemas.openxmlformats.org/drawingml/2006/table">
            <a:tbl>
              <a:tblPr>
                <a:tableStyleId>{5C22544A-7EE6-4342-B048-85BDC9FD1C3A}</a:tableStyleId>
              </a:tblPr>
              <a:tblGrid>
                <a:gridCol w="1219200"/>
                <a:gridCol w="381000"/>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a:t>
                      </a:r>
                      <a:r>
                        <a:rPr lang="tr-TR" sz="1000" b="1" dirty="0" smtClean="0">
                          <a:latin typeface="+mn-lt"/>
                          <a:cs typeface="Courier New" pitchFamily="49" charset="0"/>
                        </a:rPr>
                        <a:t>k</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SUB2</a:t>
                      </a:r>
                      <a:r>
                        <a:rPr lang="tr-TR" sz="1000" b="1" dirty="0" smtClean="0">
                          <a:latin typeface="+mn-lt"/>
                          <a:cs typeface="Courier New" pitchFamily="49" charset="0"/>
                        </a:rPr>
                        <a:t>’e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2" name="Table 41"/>
          <p:cNvGraphicFramePr>
            <a:graphicFrameLocks noGrp="1"/>
          </p:cNvGraphicFramePr>
          <p:nvPr/>
        </p:nvGraphicFramePr>
        <p:xfrm>
          <a:off x="1598613" y="914400"/>
          <a:ext cx="1601788" cy="1706880"/>
        </p:xfrm>
        <a:graphic>
          <a:graphicData uri="http://schemas.openxmlformats.org/drawingml/2006/table">
            <a:tbl>
              <a:tblPr>
                <a:tableStyleId>{5C22544A-7EE6-4342-B048-85BDC9FD1C3A}</a:tableStyleId>
              </a:tblPr>
              <a:tblGrid>
                <a:gridCol w="1220789"/>
                <a:gridCol w="380999"/>
              </a:tblGrid>
              <a:tr h="119180">
                <a:tc>
                  <a:txBody>
                    <a:bodyPr/>
                    <a:lstStyle/>
                    <a:p>
                      <a:r>
                        <a:rPr lang="en-US" sz="1000" dirty="0" smtClean="0"/>
                        <a:t>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000" b="1" dirty="0" smtClean="0">
                          <a:latin typeface="+mn-lt"/>
                          <a:cs typeface="Courier New" pitchFamily="49" charset="0"/>
                        </a:rPr>
                        <a:t>Yerel</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D</a:t>
                      </a:r>
                      <a:r>
                        <a:rPr lang="tr-TR" sz="1000" b="1" dirty="0" smtClean="0">
                          <a:latin typeface="+mn-lt"/>
                          <a:cs typeface="Courier New" pitchFamily="49" charset="0"/>
                        </a:rPr>
                        <a:t>i</a:t>
                      </a:r>
                      <a:r>
                        <a:rPr lang="en-US" sz="1000" b="1" dirty="0" err="1" smtClean="0">
                          <a:latin typeface="+mn-lt"/>
                          <a:cs typeface="Courier New" pitchFamily="49" charset="0"/>
                        </a:rPr>
                        <a:t>namic</a:t>
                      </a:r>
                      <a:r>
                        <a:rPr lang="en-US" sz="1000" b="1" dirty="0" smtClean="0">
                          <a:latin typeface="+mn-lt"/>
                          <a:cs typeface="Courier New" pitchFamily="49" charset="0"/>
                        </a:rPr>
                        <a:t> 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1000" b="1" dirty="0" err="1" smtClean="0">
                          <a:latin typeface="+mn-lt"/>
                          <a:cs typeface="Courier New" pitchFamily="49" charset="0"/>
                        </a:rPr>
                        <a:t>Stati</a:t>
                      </a:r>
                      <a:r>
                        <a:rPr lang="tr-TR" sz="1000" b="1" dirty="0" smtClean="0">
                          <a:latin typeface="+mn-lt"/>
                          <a:cs typeface="Courier New" pitchFamily="49" charset="0"/>
                        </a:rPr>
                        <a:t>k</a:t>
                      </a:r>
                      <a:r>
                        <a:rPr lang="en-US" sz="1000" b="1" dirty="0" smtClean="0">
                          <a:latin typeface="+mn-lt"/>
                          <a:cs typeface="Courier New" pitchFamily="49" charset="0"/>
                        </a:rPr>
                        <a:t> link</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mn-lt"/>
                          <a:cs typeface="Courier New" pitchFamily="49" charset="0"/>
                        </a:rPr>
                        <a:t>SUB3</a:t>
                      </a:r>
                      <a:r>
                        <a:rPr lang="tr-TR" sz="1000" b="1" dirty="0" smtClean="0">
                          <a:latin typeface="+mn-lt"/>
                          <a:cs typeface="Courier New" pitchFamily="49" charset="0"/>
                        </a:rPr>
                        <a:t>’e geri dönüş</a:t>
                      </a: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b="1" dirty="0" smtClean="0">
                        <a:latin typeface="+mn-lt"/>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tr-TR" sz="1000" b="1" dirty="0" smtClean="0">
                          <a:latin typeface="+mn-lt"/>
                          <a:cs typeface="Courier New" pitchFamily="49" charset="0"/>
                        </a:rPr>
                        <a:t>Yerel</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 name="Left Brace 42"/>
          <p:cNvSpPr/>
          <p:nvPr/>
        </p:nvSpPr>
        <p:spPr bwMode="auto">
          <a:xfrm>
            <a:off x="1238250" y="3657600"/>
            <a:ext cx="182563" cy="1371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dirty="0"/>
          </a:p>
        </p:txBody>
      </p:sp>
      <p:grpSp>
        <p:nvGrpSpPr>
          <p:cNvPr id="5" name="Group 47"/>
          <p:cNvGrpSpPr>
            <a:grpSpLocks/>
          </p:cNvGrpSpPr>
          <p:nvPr/>
        </p:nvGrpSpPr>
        <p:grpSpPr bwMode="auto">
          <a:xfrm>
            <a:off x="228600" y="5638797"/>
            <a:ext cx="914400" cy="369336"/>
            <a:chOff x="228600" y="5638800"/>
            <a:chExt cx="914400" cy="368781"/>
          </a:xfrm>
        </p:grpSpPr>
        <p:sp>
          <p:nvSpPr>
            <p:cNvPr id="49" name="Rectangle 48"/>
            <p:cNvSpPr/>
            <p:nvPr/>
          </p:nvSpPr>
          <p:spPr bwMode="auto">
            <a:xfrm>
              <a:off x="228600" y="5638800"/>
              <a:ext cx="822325" cy="36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50" name="TextBox 49"/>
            <p:cNvSpPr txBox="1"/>
            <p:nvPr/>
          </p:nvSpPr>
          <p:spPr bwMode="auto">
            <a:xfrm>
              <a:off x="228600" y="5638804"/>
              <a:ext cx="914400" cy="368777"/>
            </a:xfrm>
            <a:prstGeom prst="rect">
              <a:avLst/>
            </a:prstGeom>
            <a:noFill/>
          </p:spPr>
          <p:txBody>
            <a:bodyPr>
              <a:spAutoFit/>
            </a:bodyPr>
            <a:lstStyle/>
            <a:p>
              <a:pPr algn="ctr">
                <a:defRPr/>
              </a:pPr>
              <a:r>
                <a:rPr lang="en-US" sz="900" b="1" dirty="0" smtClean="0">
                  <a:cs typeface="Courier New" pitchFamily="49" charset="0"/>
                </a:rPr>
                <a:t>SUB0 </a:t>
              </a:r>
              <a:r>
                <a:rPr lang="tr-TR" sz="900" b="1" dirty="0" smtClean="0">
                  <a:cs typeface="Courier New" pitchFamily="49" charset="0"/>
                </a:rPr>
                <a:t> için </a:t>
              </a:r>
            </a:p>
            <a:p>
              <a:pPr algn="ctr">
                <a:defRPr/>
              </a:pPr>
              <a:r>
                <a:rPr lang="en-US" sz="900" b="1" dirty="0" smtClean="0">
                  <a:cs typeface="Courier New" pitchFamily="49" charset="0"/>
                </a:rPr>
                <a:t>ARI</a:t>
              </a:r>
              <a:endParaRPr lang="en-US" sz="900" b="1" dirty="0">
                <a:latin typeface="+mn-lt"/>
                <a:cs typeface="Courier New" pitchFamily="49" charset="0"/>
              </a:endParaRPr>
            </a:p>
          </p:txBody>
        </p:sp>
      </p:grpSp>
      <p:grpSp>
        <p:nvGrpSpPr>
          <p:cNvPr id="9" name="Group 53"/>
          <p:cNvGrpSpPr>
            <a:grpSpLocks/>
          </p:cNvGrpSpPr>
          <p:nvPr/>
        </p:nvGrpSpPr>
        <p:grpSpPr bwMode="auto">
          <a:xfrm>
            <a:off x="228600" y="6411910"/>
            <a:ext cx="914400" cy="369336"/>
            <a:chOff x="3505200" y="5791200"/>
            <a:chExt cx="914400" cy="368782"/>
          </a:xfrm>
        </p:grpSpPr>
        <p:sp>
          <p:nvSpPr>
            <p:cNvPr id="52" name="Rectangle 51"/>
            <p:cNvSpPr/>
            <p:nvPr/>
          </p:nvSpPr>
          <p:spPr bwMode="auto">
            <a:xfrm>
              <a:off x="3505200" y="5791200"/>
              <a:ext cx="822325" cy="36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900"/>
            </a:p>
          </p:txBody>
        </p:sp>
        <p:sp>
          <p:nvSpPr>
            <p:cNvPr id="53" name="TextBox 52"/>
            <p:cNvSpPr txBox="1"/>
            <p:nvPr/>
          </p:nvSpPr>
          <p:spPr bwMode="auto">
            <a:xfrm>
              <a:off x="3505200" y="5791204"/>
              <a:ext cx="914400" cy="368778"/>
            </a:xfrm>
            <a:prstGeom prst="rect">
              <a:avLst/>
            </a:prstGeom>
            <a:noFill/>
          </p:spPr>
          <p:txBody>
            <a:bodyPr>
              <a:spAutoFit/>
            </a:bodyPr>
            <a:lstStyle/>
            <a:p>
              <a:pPr algn="ctr">
                <a:defRPr/>
              </a:pPr>
              <a:r>
                <a:rPr lang="en-US" sz="900" b="1" dirty="0" smtClean="0">
                  <a:latin typeface="+mn-lt"/>
                  <a:cs typeface="Courier New" pitchFamily="49" charset="0"/>
                </a:rPr>
                <a:t>MAIN</a:t>
              </a:r>
              <a:r>
                <a:rPr lang="tr-TR" sz="900" b="1" dirty="0" smtClean="0">
                  <a:latin typeface="+mn-lt"/>
                  <a:cs typeface="Courier New" pitchFamily="49" charset="0"/>
                </a:rPr>
                <a:t> için </a:t>
              </a:r>
            </a:p>
            <a:p>
              <a:pPr algn="ctr">
                <a:defRPr/>
              </a:pPr>
              <a:r>
                <a:rPr lang="tr-TR" sz="900" b="1" dirty="0" smtClean="0">
                  <a:latin typeface="+mn-lt"/>
                  <a:cs typeface="Courier New" pitchFamily="49" charset="0"/>
                </a:rPr>
                <a:t>ARI</a:t>
              </a:r>
              <a:endParaRPr lang="en-US" sz="900" b="1" dirty="0">
                <a:latin typeface="+mn-lt"/>
                <a:cs typeface="Courier New" pitchFamily="49" charset="0"/>
              </a:endParaRPr>
            </a:p>
          </p:txBody>
        </p:sp>
      </p:grpSp>
      <p:grpSp>
        <p:nvGrpSpPr>
          <p:cNvPr id="13" name="Group 60"/>
          <p:cNvGrpSpPr>
            <a:grpSpLocks/>
          </p:cNvGrpSpPr>
          <p:nvPr/>
        </p:nvGrpSpPr>
        <p:grpSpPr bwMode="auto">
          <a:xfrm>
            <a:off x="2971800" y="1028700"/>
            <a:ext cx="895350" cy="5753100"/>
            <a:chOff x="3429000" y="1028700"/>
            <a:chExt cx="895350" cy="5753100"/>
          </a:xfrm>
        </p:grpSpPr>
        <p:sp>
          <p:nvSpPr>
            <p:cNvPr id="7" name="TextBox 6"/>
            <p:cNvSpPr txBox="1"/>
            <p:nvPr/>
          </p:nvSpPr>
          <p:spPr bwMode="auto">
            <a:xfrm>
              <a:off x="3441700" y="1162050"/>
              <a:ext cx="533400" cy="230188"/>
            </a:xfrm>
            <a:prstGeom prst="rect">
              <a:avLst/>
            </a:prstGeom>
            <a:noFill/>
          </p:spPr>
          <p:txBody>
            <a:bodyPr>
              <a:spAutoFit/>
            </a:bodyPr>
            <a:lstStyle/>
            <a:p>
              <a:pPr algn="ctr">
                <a:defRPr/>
              </a:pPr>
              <a:endParaRPr lang="en-US" sz="900" b="1" dirty="0">
                <a:latin typeface="+mn-lt"/>
                <a:cs typeface="Courier New" pitchFamily="49" charset="0"/>
              </a:endParaRPr>
            </a:p>
          </p:txBody>
        </p:sp>
        <p:sp>
          <p:nvSpPr>
            <p:cNvPr id="8" name="TextBox 7"/>
            <p:cNvSpPr txBox="1"/>
            <p:nvPr/>
          </p:nvSpPr>
          <p:spPr bwMode="auto">
            <a:xfrm>
              <a:off x="3621088" y="1423988"/>
              <a:ext cx="352425" cy="230187"/>
            </a:xfrm>
            <a:prstGeom prst="rect">
              <a:avLst/>
            </a:prstGeom>
            <a:noFill/>
          </p:spPr>
          <p:txBody>
            <a:bodyPr>
              <a:spAutoFit/>
            </a:bodyPr>
            <a:lstStyle/>
            <a:p>
              <a:pPr algn="ctr">
                <a:defRPr/>
              </a:pPr>
              <a:r>
                <a:rPr lang="en-US" sz="900" b="1" dirty="0">
                  <a:latin typeface="+mn-lt"/>
                  <a:cs typeface="Courier New" pitchFamily="49" charset="0"/>
                </a:rPr>
                <a:t>A</a:t>
              </a:r>
            </a:p>
          </p:txBody>
        </p:sp>
        <p:cxnSp>
          <p:nvCxnSpPr>
            <p:cNvPr id="10" name="Elbow Connector 9"/>
            <p:cNvCxnSpPr/>
            <p:nvPr/>
          </p:nvCxnSpPr>
          <p:spPr bwMode="auto">
            <a:xfrm>
              <a:off x="3448050" y="1787525"/>
              <a:ext cx="146050" cy="593725"/>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grpSp>
          <p:nvGrpSpPr>
            <p:cNvPr id="15" name="Group 85"/>
            <p:cNvGrpSpPr>
              <a:grpSpLocks/>
            </p:cNvGrpSpPr>
            <p:nvPr/>
          </p:nvGrpSpPr>
          <p:grpSpPr bwMode="auto">
            <a:xfrm>
              <a:off x="3597006" y="1028700"/>
              <a:ext cx="727344" cy="261909"/>
              <a:chOff x="2321257" y="3429000"/>
              <a:chExt cx="726743" cy="261610"/>
            </a:xfrm>
          </p:grpSpPr>
          <p:cxnSp>
            <p:nvCxnSpPr>
              <p:cNvPr id="14" name="Straight Arrow Connector 13"/>
              <p:cNvCxnSpPr/>
              <p:nvPr/>
            </p:nvCxnSpPr>
            <p:spPr>
              <a:xfrm rot="10800000">
                <a:off x="2321526" y="3568541"/>
                <a:ext cx="364823" cy="1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190" name="TextBox 53"/>
              <p:cNvSpPr txBox="1">
                <a:spLocks noChangeArrowheads="1"/>
              </p:cNvSpPr>
              <p:nvPr/>
            </p:nvSpPr>
            <p:spPr bwMode="auto">
              <a:xfrm>
                <a:off x="2619678" y="3429000"/>
                <a:ext cx="428322" cy="261610"/>
              </a:xfrm>
              <a:prstGeom prst="rect">
                <a:avLst/>
              </a:prstGeom>
              <a:noFill/>
              <a:ln w="9525">
                <a:noFill/>
                <a:miter lim="800000"/>
                <a:headEnd/>
                <a:tailEnd/>
              </a:ln>
            </p:spPr>
            <p:txBody>
              <a:bodyPr wrap="none">
                <a:spAutoFit/>
              </a:bodyPr>
              <a:lstStyle/>
              <a:p>
                <a:r>
                  <a:rPr lang="en-US" sz="1100"/>
                  <a:t>Top</a:t>
                </a:r>
              </a:p>
            </p:txBody>
          </p:sp>
        </p:grpSp>
        <p:sp>
          <p:nvSpPr>
            <p:cNvPr id="19" name="TextBox 18"/>
            <p:cNvSpPr txBox="1"/>
            <p:nvPr/>
          </p:nvSpPr>
          <p:spPr bwMode="auto">
            <a:xfrm>
              <a:off x="3606800" y="2376488"/>
              <a:ext cx="381000" cy="227012"/>
            </a:xfrm>
            <a:prstGeom prst="rect">
              <a:avLst/>
            </a:prstGeom>
            <a:noFill/>
          </p:spPr>
          <p:txBody>
            <a:bodyPr>
              <a:spAutoFit/>
            </a:bodyPr>
            <a:lstStyle/>
            <a:p>
              <a:pPr algn="ctr">
                <a:defRPr/>
              </a:pPr>
              <a:r>
                <a:rPr lang="en-US" sz="900" b="1" dirty="0">
                  <a:latin typeface="+mn-lt"/>
                  <a:cs typeface="Courier New" pitchFamily="49" charset="0"/>
                </a:rPr>
                <a:t>E</a:t>
              </a:r>
            </a:p>
          </p:txBody>
        </p:sp>
        <p:sp>
          <p:nvSpPr>
            <p:cNvPr id="20" name="TextBox 19"/>
            <p:cNvSpPr txBox="1"/>
            <p:nvPr/>
          </p:nvSpPr>
          <p:spPr bwMode="auto">
            <a:xfrm>
              <a:off x="3621088" y="2624138"/>
              <a:ext cx="352425" cy="230187"/>
            </a:xfrm>
            <a:prstGeom prst="rect">
              <a:avLst/>
            </a:prstGeom>
            <a:noFill/>
          </p:spPr>
          <p:txBody>
            <a:bodyPr>
              <a:spAutoFit/>
            </a:bodyPr>
            <a:lstStyle/>
            <a:p>
              <a:pPr algn="ctr">
                <a:defRPr/>
              </a:pPr>
              <a:r>
                <a:rPr lang="en-US" sz="900" b="1" dirty="0">
                  <a:latin typeface="+mn-lt"/>
                  <a:cs typeface="Courier New" pitchFamily="49" charset="0"/>
                </a:rPr>
                <a:t>C</a:t>
              </a:r>
            </a:p>
          </p:txBody>
        </p:sp>
        <p:cxnSp>
          <p:nvCxnSpPr>
            <p:cNvPr id="22" name="Elbow Connector 21"/>
            <p:cNvCxnSpPr/>
            <p:nvPr/>
          </p:nvCxnSpPr>
          <p:spPr bwMode="auto">
            <a:xfrm>
              <a:off x="3448050" y="2987675"/>
              <a:ext cx="146050" cy="593725"/>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cxnSp>
          <p:nvCxnSpPr>
            <p:cNvPr id="28" name="Elbow Connector 27"/>
            <p:cNvCxnSpPr/>
            <p:nvPr/>
          </p:nvCxnSpPr>
          <p:spPr bwMode="auto">
            <a:xfrm>
              <a:off x="3441700" y="4476750"/>
              <a:ext cx="146050" cy="595313"/>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bwMode="auto">
            <a:xfrm>
              <a:off x="3608388" y="4121150"/>
              <a:ext cx="377825" cy="231775"/>
            </a:xfrm>
            <a:prstGeom prst="rect">
              <a:avLst/>
            </a:prstGeom>
            <a:noFill/>
          </p:spPr>
          <p:txBody>
            <a:bodyPr>
              <a:spAutoFit/>
            </a:bodyPr>
            <a:lstStyle/>
            <a:p>
              <a:pPr algn="ctr">
                <a:defRPr/>
              </a:pPr>
              <a:r>
                <a:rPr lang="en-US" sz="900" b="1" dirty="0">
                  <a:latin typeface="+mn-lt"/>
                  <a:cs typeface="Courier New" pitchFamily="49" charset="0"/>
                </a:rPr>
                <a:t>X</a:t>
              </a:r>
            </a:p>
          </p:txBody>
        </p:sp>
        <p:sp>
          <p:nvSpPr>
            <p:cNvPr id="32" name="TextBox 31"/>
            <p:cNvSpPr txBox="1"/>
            <p:nvPr/>
          </p:nvSpPr>
          <p:spPr bwMode="auto">
            <a:xfrm>
              <a:off x="3606800" y="3865563"/>
              <a:ext cx="381000" cy="231775"/>
            </a:xfrm>
            <a:prstGeom prst="rect">
              <a:avLst/>
            </a:prstGeom>
            <a:noFill/>
          </p:spPr>
          <p:txBody>
            <a:bodyPr>
              <a:spAutoFit/>
            </a:bodyPr>
            <a:lstStyle/>
            <a:p>
              <a:pPr algn="ctr">
                <a:defRPr/>
              </a:pPr>
              <a:r>
                <a:rPr lang="en-US" sz="900" b="1" dirty="0">
                  <a:latin typeface="+mn-lt"/>
                  <a:cs typeface="Courier New" pitchFamily="49" charset="0"/>
                </a:rPr>
                <a:t>B</a:t>
              </a:r>
            </a:p>
          </p:txBody>
        </p:sp>
        <p:sp>
          <p:nvSpPr>
            <p:cNvPr id="33" name="TextBox 32"/>
            <p:cNvSpPr txBox="1"/>
            <p:nvPr/>
          </p:nvSpPr>
          <p:spPr bwMode="auto">
            <a:xfrm>
              <a:off x="3617913" y="5330825"/>
              <a:ext cx="358775" cy="231775"/>
            </a:xfrm>
            <a:prstGeom prst="rect">
              <a:avLst/>
            </a:prstGeom>
            <a:noFill/>
          </p:spPr>
          <p:txBody>
            <a:bodyPr>
              <a:spAutoFit/>
            </a:bodyPr>
            <a:lstStyle/>
            <a:p>
              <a:pPr algn="ctr">
                <a:defRPr/>
              </a:pPr>
              <a:r>
                <a:rPr lang="en-US" sz="900" b="1" dirty="0">
                  <a:latin typeface="+mn-lt"/>
                  <a:cs typeface="Courier New" pitchFamily="49" charset="0"/>
                </a:rPr>
                <a:t>B</a:t>
              </a:r>
            </a:p>
          </p:txBody>
        </p:sp>
        <p:sp>
          <p:nvSpPr>
            <p:cNvPr id="35" name="TextBox 34"/>
            <p:cNvSpPr txBox="1"/>
            <p:nvPr/>
          </p:nvSpPr>
          <p:spPr bwMode="auto">
            <a:xfrm>
              <a:off x="3608388" y="5087938"/>
              <a:ext cx="377825" cy="230187"/>
            </a:xfrm>
            <a:prstGeom prst="rect">
              <a:avLst/>
            </a:prstGeom>
            <a:noFill/>
          </p:spPr>
          <p:txBody>
            <a:bodyPr>
              <a:spAutoFit/>
            </a:bodyPr>
            <a:lstStyle/>
            <a:p>
              <a:pPr algn="ctr">
                <a:defRPr/>
              </a:pPr>
              <a:r>
                <a:rPr lang="en-US" sz="900" b="1" dirty="0">
                  <a:latin typeface="+mn-lt"/>
                  <a:cs typeface="Courier New" pitchFamily="49" charset="0"/>
                </a:rPr>
                <a:t>C</a:t>
              </a:r>
            </a:p>
          </p:txBody>
        </p:sp>
        <p:cxnSp>
          <p:nvCxnSpPr>
            <p:cNvPr id="55" name="Elbow Connector 54"/>
            <p:cNvCxnSpPr/>
            <p:nvPr/>
          </p:nvCxnSpPr>
          <p:spPr bwMode="auto">
            <a:xfrm>
              <a:off x="3441700" y="5919788"/>
              <a:ext cx="146050" cy="595312"/>
            </a:xfrm>
            <a:prstGeom prst="bentConnector3">
              <a:avLst>
                <a:gd name="adj1" fmla="val 260511"/>
              </a:avLst>
            </a:prstGeom>
            <a:ln>
              <a:headEnd type="oval"/>
              <a:tailEnd type="arrow" w="lg" len="lg"/>
            </a:ln>
          </p:spPr>
          <p:style>
            <a:lnRef idx="1">
              <a:schemeClr val="dk1"/>
            </a:lnRef>
            <a:fillRef idx="0">
              <a:schemeClr val="dk1"/>
            </a:fillRef>
            <a:effectRef idx="0">
              <a:schemeClr val="dk1"/>
            </a:effectRef>
            <a:fontRef idx="minor">
              <a:schemeClr val="tx1"/>
            </a:fontRef>
          </p:style>
        </p:cxnSp>
        <p:sp>
          <p:nvSpPr>
            <p:cNvPr id="56" name="TextBox 55"/>
            <p:cNvSpPr txBox="1"/>
            <p:nvPr/>
          </p:nvSpPr>
          <p:spPr bwMode="auto">
            <a:xfrm>
              <a:off x="3606800" y="1219200"/>
              <a:ext cx="381000" cy="228600"/>
            </a:xfrm>
            <a:prstGeom prst="rect">
              <a:avLst/>
            </a:prstGeom>
            <a:noFill/>
          </p:spPr>
          <p:txBody>
            <a:bodyPr>
              <a:spAutoFit/>
            </a:bodyPr>
            <a:lstStyle/>
            <a:p>
              <a:pPr algn="ctr">
                <a:defRPr/>
              </a:pPr>
              <a:r>
                <a:rPr lang="en-US" sz="900" b="1" dirty="0">
                  <a:latin typeface="+mn-lt"/>
                  <a:cs typeface="Courier New" pitchFamily="49" charset="0"/>
                </a:rPr>
                <a:t>D</a:t>
              </a:r>
            </a:p>
          </p:txBody>
        </p:sp>
        <p:sp>
          <p:nvSpPr>
            <p:cNvPr id="57" name="TextBox 56"/>
            <p:cNvSpPr txBox="1"/>
            <p:nvPr/>
          </p:nvSpPr>
          <p:spPr bwMode="auto">
            <a:xfrm>
              <a:off x="3606800" y="3608388"/>
              <a:ext cx="381000" cy="228600"/>
            </a:xfrm>
            <a:prstGeom prst="rect">
              <a:avLst/>
            </a:prstGeom>
            <a:noFill/>
          </p:spPr>
          <p:txBody>
            <a:bodyPr>
              <a:spAutoFit/>
            </a:bodyPr>
            <a:lstStyle/>
            <a:p>
              <a:pPr algn="ctr">
                <a:defRPr/>
              </a:pPr>
              <a:r>
                <a:rPr lang="en-US" sz="900" b="1" dirty="0">
                  <a:latin typeface="+mn-lt"/>
                  <a:cs typeface="Courier New" pitchFamily="49" charset="0"/>
                </a:rPr>
                <a:t>E</a:t>
              </a:r>
            </a:p>
          </p:txBody>
        </p:sp>
        <p:sp>
          <p:nvSpPr>
            <p:cNvPr id="58" name="TextBox 57"/>
            <p:cNvSpPr txBox="1"/>
            <p:nvPr/>
          </p:nvSpPr>
          <p:spPr bwMode="auto">
            <a:xfrm>
              <a:off x="3622675" y="5562600"/>
              <a:ext cx="358775" cy="231775"/>
            </a:xfrm>
            <a:prstGeom prst="rect">
              <a:avLst/>
            </a:prstGeom>
            <a:noFill/>
          </p:spPr>
          <p:txBody>
            <a:bodyPr>
              <a:spAutoFit/>
            </a:bodyPr>
            <a:lstStyle/>
            <a:p>
              <a:pPr algn="ctr">
                <a:defRPr/>
              </a:pPr>
              <a:r>
                <a:rPr lang="en-US" sz="900" b="1" dirty="0">
                  <a:latin typeface="+mn-lt"/>
                  <a:cs typeface="Courier New" pitchFamily="49" charset="0"/>
                </a:rPr>
                <a:t>A</a:t>
              </a:r>
            </a:p>
          </p:txBody>
        </p:sp>
        <p:sp>
          <p:nvSpPr>
            <p:cNvPr id="59" name="TextBox 58"/>
            <p:cNvSpPr txBox="1"/>
            <p:nvPr/>
          </p:nvSpPr>
          <p:spPr bwMode="auto">
            <a:xfrm>
              <a:off x="3617913" y="6550025"/>
              <a:ext cx="358775" cy="231775"/>
            </a:xfrm>
            <a:prstGeom prst="rect">
              <a:avLst/>
            </a:prstGeom>
            <a:noFill/>
          </p:spPr>
          <p:txBody>
            <a:bodyPr>
              <a:spAutoFit/>
            </a:bodyPr>
            <a:lstStyle/>
            <a:p>
              <a:pPr algn="ctr">
                <a:defRPr/>
              </a:pPr>
              <a:r>
                <a:rPr lang="en-US" sz="900" b="1" dirty="0">
                  <a:latin typeface="+mn-lt"/>
                  <a:cs typeface="Courier New" pitchFamily="49" charset="0"/>
                </a:rPr>
                <a:t>X</a:t>
              </a:r>
            </a:p>
          </p:txBody>
        </p:sp>
        <p:cxnSp>
          <p:nvCxnSpPr>
            <p:cNvPr id="60" name="Elbow Connector 59"/>
            <p:cNvCxnSpPr/>
            <p:nvPr/>
          </p:nvCxnSpPr>
          <p:spPr bwMode="auto">
            <a:xfrm>
              <a:off x="3467100" y="2035175"/>
              <a:ext cx="338138" cy="4489450"/>
            </a:xfrm>
            <a:prstGeom prst="bentConnector3">
              <a:avLst>
                <a:gd name="adj1" fmla="val 260511"/>
              </a:avLst>
            </a:prstGeom>
            <a:ln>
              <a:prstDash val="dash"/>
              <a:headEnd type="oval"/>
              <a:tailEnd type="none" w="lg" len="lg"/>
            </a:ln>
          </p:spPr>
          <p:style>
            <a:lnRef idx="1">
              <a:schemeClr val="dk1"/>
            </a:lnRef>
            <a:fillRef idx="0">
              <a:schemeClr val="dk1"/>
            </a:fillRef>
            <a:effectRef idx="0">
              <a:schemeClr val="dk1"/>
            </a:effectRef>
            <a:fontRef idx="minor">
              <a:schemeClr val="tx1"/>
            </a:fontRef>
          </p:style>
        </p:cxnSp>
        <p:cxnSp>
          <p:nvCxnSpPr>
            <p:cNvPr id="62" name="Elbow Connector 61"/>
            <p:cNvCxnSpPr/>
            <p:nvPr/>
          </p:nvCxnSpPr>
          <p:spPr bwMode="auto">
            <a:xfrm>
              <a:off x="3443288" y="4725988"/>
              <a:ext cx="228600" cy="1792287"/>
            </a:xfrm>
            <a:prstGeom prst="bentConnector3">
              <a:avLst>
                <a:gd name="adj1" fmla="val 260511"/>
              </a:avLst>
            </a:prstGeom>
            <a:ln>
              <a:prstDash val="dash"/>
              <a:headEnd type="oval"/>
              <a:tailEnd type="none" w="lg" len="lg"/>
            </a:ln>
          </p:spPr>
          <p:style>
            <a:lnRef idx="1">
              <a:schemeClr val="dk1"/>
            </a:lnRef>
            <a:fillRef idx="0">
              <a:schemeClr val="dk1"/>
            </a:fillRef>
            <a:effectRef idx="0">
              <a:schemeClr val="dk1"/>
            </a:effectRef>
            <a:fontRef idx="minor">
              <a:schemeClr val="tx1"/>
            </a:fontRef>
          </p:style>
        </p:cxnSp>
        <p:cxnSp>
          <p:nvCxnSpPr>
            <p:cNvPr id="63" name="Elbow Connector 62"/>
            <p:cNvCxnSpPr/>
            <p:nvPr/>
          </p:nvCxnSpPr>
          <p:spPr bwMode="auto">
            <a:xfrm>
              <a:off x="3429000" y="6188075"/>
              <a:ext cx="182563" cy="593725"/>
            </a:xfrm>
            <a:prstGeom prst="bentConnector3">
              <a:avLst>
                <a:gd name="adj1" fmla="val 260511"/>
              </a:avLst>
            </a:prstGeom>
            <a:ln>
              <a:prstDash val="dash"/>
              <a:headEnd type="oval"/>
              <a:tailEnd type="arrow" w="lg" len="lg"/>
            </a:ln>
          </p:spPr>
          <p:style>
            <a:lnRef idx="1">
              <a:schemeClr val="dk1"/>
            </a:lnRef>
            <a:fillRef idx="0">
              <a:schemeClr val="dk1"/>
            </a:fillRef>
            <a:effectRef idx="0">
              <a:schemeClr val="dk1"/>
            </a:effectRef>
            <a:fontRef idx="minor">
              <a:schemeClr val="tx1"/>
            </a:fontRef>
          </p:style>
        </p:cxnSp>
        <p:cxnSp>
          <p:nvCxnSpPr>
            <p:cNvPr id="64" name="Elbow Connector 63"/>
            <p:cNvCxnSpPr/>
            <p:nvPr/>
          </p:nvCxnSpPr>
          <p:spPr bwMode="auto">
            <a:xfrm>
              <a:off x="3470275" y="3241675"/>
              <a:ext cx="274638" cy="1828800"/>
            </a:xfrm>
            <a:prstGeom prst="bentConnector3">
              <a:avLst>
                <a:gd name="adj1" fmla="val 260511"/>
              </a:avLst>
            </a:prstGeom>
            <a:ln>
              <a:prstDash val="dash"/>
              <a:headEnd type="oval"/>
              <a:tailEnd type="none" w="lg" len="lg"/>
            </a:ln>
          </p:spPr>
          <p:style>
            <a:lnRef idx="1">
              <a:schemeClr val="dk1"/>
            </a:lnRef>
            <a:fillRef idx="0">
              <a:schemeClr val="dk1"/>
            </a:fillRef>
            <a:effectRef idx="0">
              <a:schemeClr val="dk1"/>
            </a:effectRef>
            <a:fontRef idx="minor">
              <a:schemeClr val="tx1"/>
            </a:fontRef>
          </p:style>
        </p:cxnSp>
      </p:grpSp>
      <p:sp>
        <p:nvSpPr>
          <p:cNvPr id="54" name="5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1000" fill="hold"/>
                                        <p:tgtEl>
                                          <p:spTgt spid="40"/>
                                        </p:tgtEl>
                                        <p:attrNameLst>
                                          <p:attrName>ppt_x</p:attrName>
                                        </p:attrNameLst>
                                      </p:cBhvr>
                                      <p:tavLst>
                                        <p:tav tm="0">
                                          <p:val>
                                            <p:strVal val="0-#ppt_w/2"/>
                                          </p:val>
                                        </p:tav>
                                        <p:tav tm="100000">
                                          <p:val>
                                            <p:strVal val="#ppt_x"/>
                                          </p:val>
                                        </p:tav>
                                      </p:tavLst>
                                    </p:anim>
                                    <p:anim calcmode="lin" valueType="num">
                                      <p:cBhvr additive="base">
                                        <p:cTn id="12" dur="1000" fill="hold"/>
                                        <p:tgtEl>
                                          <p:spTgt spid="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1000" fill="hold"/>
                                        <p:tgtEl>
                                          <p:spTgt spid="41"/>
                                        </p:tgtEl>
                                        <p:attrNameLst>
                                          <p:attrName>ppt_x</p:attrName>
                                        </p:attrNameLst>
                                      </p:cBhvr>
                                      <p:tavLst>
                                        <p:tav tm="0">
                                          <p:val>
                                            <p:strVal val="0-#ppt_w/2"/>
                                          </p:val>
                                        </p:tav>
                                        <p:tav tm="100000">
                                          <p:val>
                                            <p:strVal val="#ppt_x"/>
                                          </p:val>
                                        </p:tav>
                                      </p:tavLst>
                                    </p:anim>
                                    <p:anim calcmode="lin" valueType="num">
                                      <p:cBhvr additive="base">
                                        <p:cTn id="16" dur="1000" fill="hold"/>
                                        <p:tgtEl>
                                          <p:spTgt spid="4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1000" fill="hold"/>
                                        <p:tgtEl>
                                          <p:spTgt spid="42"/>
                                        </p:tgtEl>
                                        <p:attrNameLst>
                                          <p:attrName>ppt_x</p:attrName>
                                        </p:attrNameLst>
                                      </p:cBhvr>
                                      <p:tavLst>
                                        <p:tav tm="0">
                                          <p:val>
                                            <p:strVal val="0-#ppt_w/2"/>
                                          </p:val>
                                        </p:tav>
                                        <p:tav tm="100000">
                                          <p:val>
                                            <p:strVal val="#ppt_x"/>
                                          </p:val>
                                        </p:tav>
                                      </p:tavLst>
                                    </p:anim>
                                    <p:anim calcmode="lin" valueType="num">
                                      <p:cBhvr additive="base">
                                        <p:cTn id="20"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685800" y="152400"/>
            <a:ext cx="7772400" cy="1143000"/>
          </a:xfrm>
        </p:spPr>
        <p:txBody>
          <a:bodyPr/>
          <a:lstStyle/>
          <a:p>
            <a:r>
              <a:rPr lang="tr-TR" dirty="0" smtClean="0"/>
              <a:t>Örnek </a:t>
            </a:r>
            <a:r>
              <a:rPr lang="en-US" dirty="0" smtClean="0"/>
              <a:t>Pascal Program</a:t>
            </a:r>
            <a:r>
              <a:rPr lang="tr-TR" dirty="0" smtClean="0"/>
              <a:t>ı</a:t>
            </a:r>
            <a:endParaRPr lang="en-US" dirty="0"/>
          </a:p>
        </p:txBody>
      </p:sp>
      <p:sp>
        <p:nvSpPr>
          <p:cNvPr id="17" name="Rectangle 3"/>
          <p:cNvSpPr>
            <a:spLocks noGrp="1" noChangeArrowheads="1"/>
          </p:cNvSpPr>
          <p:nvPr/>
        </p:nvSpPr>
        <p:spPr bwMode="auto">
          <a:xfrm>
            <a:off x="500034" y="1504968"/>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a:latin typeface="Courier New" pitchFamily="49" charset="0"/>
              </a:rPr>
              <a:t>program MAIN_2;</a:t>
            </a:r>
          </a:p>
          <a:p>
            <a:pPr eaLnBrk="0" hangingPunct="0">
              <a:lnSpc>
                <a:spcPct val="90000"/>
              </a:lnSpc>
              <a:spcBef>
                <a:spcPct val="0"/>
              </a:spcBef>
              <a:buFontTx/>
              <a:buNone/>
            </a:pPr>
            <a:r>
              <a:rPr lang="en-US" sz="1400" b="1">
                <a:latin typeface="Courier New" pitchFamily="49" charset="0"/>
              </a:rPr>
              <a:t>  var X : integer;</a:t>
            </a:r>
          </a:p>
          <a:p>
            <a:pPr eaLnBrk="0" hangingPunct="0">
              <a:lnSpc>
                <a:spcPct val="90000"/>
              </a:lnSpc>
              <a:spcBef>
                <a:spcPct val="0"/>
              </a:spcBef>
              <a:buFontTx/>
              <a:buNone/>
            </a:pPr>
            <a:r>
              <a:rPr lang="en-US" sz="1400" b="1">
                <a:latin typeface="Courier New" pitchFamily="49" charset="0"/>
              </a:rPr>
              <a:t>  procedure BIGSUB;</a:t>
            </a:r>
          </a:p>
          <a:p>
            <a:pPr eaLnBrk="0" hangingPunct="0">
              <a:lnSpc>
                <a:spcPct val="90000"/>
              </a:lnSpc>
              <a:spcBef>
                <a:spcPct val="0"/>
              </a:spcBef>
              <a:buFontTx/>
              <a:buNone/>
            </a:pPr>
            <a:r>
              <a:rPr lang="en-US" sz="1400" b="1">
                <a:latin typeface="Courier New" pitchFamily="49" charset="0"/>
              </a:rPr>
              <a:t>    var A, B, C : integer;</a:t>
            </a:r>
          </a:p>
          <a:p>
            <a:pPr eaLnBrk="0" hangingPunct="0">
              <a:lnSpc>
                <a:spcPct val="90000"/>
              </a:lnSpc>
              <a:spcBef>
                <a:spcPct val="0"/>
              </a:spcBef>
              <a:buFontTx/>
              <a:buNone/>
            </a:pPr>
            <a:r>
              <a:rPr lang="en-US" sz="1400" b="1">
                <a:latin typeface="Courier New" pitchFamily="49" charset="0"/>
              </a:rPr>
              <a:t>    procedure SUB1;</a:t>
            </a:r>
          </a:p>
          <a:p>
            <a:pPr eaLnBrk="0" hangingPunct="0">
              <a:lnSpc>
                <a:spcPct val="90000"/>
              </a:lnSpc>
              <a:spcBef>
                <a:spcPct val="0"/>
              </a:spcBef>
              <a:buFontTx/>
              <a:buNone/>
            </a:pPr>
            <a:r>
              <a:rPr lang="en-US" sz="1400" b="1">
                <a:latin typeface="Courier New" pitchFamily="49" charset="0"/>
              </a:rPr>
              <a:t>      var A, D : integer;</a:t>
            </a:r>
          </a:p>
          <a:p>
            <a:pPr eaLnBrk="0" hangingPunct="0">
              <a:lnSpc>
                <a:spcPct val="90000"/>
              </a:lnSpc>
              <a:spcBef>
                <a:spcPct val="0"/>
              </a:spcBef>
              <a:buFontTx/>
              <a:buNone/>
            </a:pPr>
            <a:r>
              <a:rPr lang="en-US" sz="1400" b="1">
                <a:latin typeface="Courier New" pitchFamily="49" charset="0"/>
              </a:rPr>
              <a:t>      begin { SUB1 }</a:t>
            </a:r>
          </a:p>
          <a:p>
            <a:pPr eaLnBrk="0" hangingPunct="0">
              <a:lnSpc>
                <a:spcPct val="90000"/>
              </a:lnSpc>
              <a:spcBef>
                <a:spcPct val="0"/>
              </a:spcBef>
              <a:buFontTx/>
              <a:buNone/>
            </a:pPr>
            <a:r>
              <a:rPr lang="en-US" sz="1400" b="1">
                <a:latin typeface="Courier New" pitchFamily="49" charset="0"/>
              </a:rPr>
              <a:t>      A := B + C;  </a:t>
            </a:r>
          </a:p>
          <a:p>
            <a:pPr eaLnBrk="0" hangingPunct="0">
              <a:lnSpc>
                <a:spcPct val="90000"/>
              </a:lnSpc>
              <a:spcBef>
                <a:spcPct val="0"/>
              </a:spcBef>
              <a:buFontTx/>
              <a:buNone/>
            </a:pPr>
            <a:r>
              <a:rPr lang="en-US" sz="1400" b="1">
                <a:latin typeface="Courier New" pitchFamily="49" charset="0"/>
              </a:rPr>
              <a:t>      end;  { SUB1 }</a:t>
            </a:r>
          </a:p>
          <a:p>
            <a:pPr eaLnBrk="0" hangingPunct="0">
              <a:lnSpc>
                <a:spcPct val="90000"/>
              </a:lnSpc>
              <a:spcBef>
                <a:spcPct val="0"/>
              </a:spcBef>
              <a:buFontTx/>
              <a:buNone/>
            </a:pPr>
            <a:r>
              <a:rPr lang="en-US" sz="1400" b="1">
                <a:latin typeface="Courier New" pitchFamily="49" charset="0"/>
              </a:rPr>
              <a:t>    procedure SUB2(X : integer);</a:t>
            </a:r>
          </a:p>
          <a:p>
            <a:pPr eaLnBrk="0" hangingPunct="0">
              <a:lnSpc>
                <a:spcPct val="90000"/>
              </a:lnSpc>
              <a:spcBef>
                <a:spcPct val="0"/>
              </a:spcBef>
              <a:buFontTx/>
              <a:buNone/>
            </a:pPr>
            <a:r>
              <a:rPr lang="en-US" sz="1400" b="1">
                <a:latin typeface="Courier New" pitchFamily="49" charset="0"/>
              </a:rPr>
              <a:t>      var B, E : integer;</a:t>
            </a:r>
          </a:p>
          <a:p>
            <a:pPr eaLnBrk="0" hangingPunct="0">
              <a:lnSpc>
                <a:spcPct val="90000"/>
              </a:lnSpc>
              <a:spcBef>
                <a:spcPct val="0"/>
              </a:spcBef>
              <a:buFontTx/>
              <a:buNone/>
            </a:pPr>
            <a:r>
              <a:rPr lang="en-US" sz="1400" b="1">
                <a:latin typeface="Courier New" pitchFamily="49" charset="0"/>
              </a:rPr>
              <a:t>      procedure SUB3;</a:t>
            </a:r>
          </a:p>
          <a:p>
            <a:pPr eaLnBrk="0" hangingPunct="0">
              <a:lnSpc>
                <a:spcPct val="90000"/>
              </a:lnSpc>
              <a:spcBef>
                <a:spcPct val="0"/>
              </a:spcBef>
              <a:buFontTx/>
              <a:buNone/>
            </a:pPr>
            <a:r>
              <a:rPr lang="en-US" sz="1400" b="1">
                <a:latin typeface="Courier New" pitchFamily="49" charset="0"/>
              </a:rPr>
              <a:t>        var C, E : integer;</a:t>
            </a:r>
          </a:p>
          <a:p>
            <a:pPr eaLnBrk="0" hangingPunct="0">
              <a:lnSpc>
                <a:spcPct val="90000"/>
              </a:lnSpc>
              <a:spcBef>
                <a:spcPct val="0"/>
              </a:spcBef>
              <a:buFontTx/>
              <a:buNone/>
            </a:pPr>
            <a:r>
              <a:rPr lang="en-US" sz="1400" b="1">
                <a:latin typeface="Courier New" pitchFamily="49" charset="0"/>
              </a:rPr>
              <a:t>        begin { SUB3 }</a:t>
            </a:r>
          </a:p>
          <a:p>
            <a:pPr eaLnBrk="0" hangingPunct="0">
              <a:lnSpc>
                <a:spcPct val="90000"/>
              </a:lnSpc>
              <a:spcBef>
                <a:spcPct val="0"/>
              </a:spcBef>
              <a:buFontTx/>
              <a:buNone/>
            </a:pPr>
            <a:r>
              <a:rPr lang="en-US" sz="1400" b="1">
                <a:latin typeface="Courier New" pitchFamily="49" charset="0"/>
              </a:rPr>
              <a:t>        SUB1;</a:t>
            </a:r>
          </a:p>
          <a:p>
            <a:pPr eaLnBrk="0" hangingPunct="0">
              <a:lnSpc>
                <a:spcPct val="90000"/>
              </a:lnSpc>
              <a:spcBef>
                <a:spcPct val="0"/>
              </a:spcBef>
              <a:buFontTx/>
              <a:buNone/>
            </a:pPr>
            <a:r>
              <a:rPr lang="en-US" sz="1400" b="1">
                <a:latin typeface="Courier New" pitchFamily="49" charset="0"/>
              </a:rPr>
              <a:t>        E := B + A:   &lt;--------------------2</a:t>
            </a:r>
          </a:p>
          <a:p>
            <a:pPr eaLnBrk="0" hangingPunct="0">
              <a:lnSpc>
                <a:spcPct val="90000"/>
              </a:lnSpc>
              <a:spcBef>
                <a:spcPct val="0"/>
              </a:spcBef>
              <a:buFontTx/>
              <a:buNone/>
            </a:pPr>
            <a:r>
              <a:rPr lang="en-US" sz="1400" b="1">
                <a:latin typeface="Courier New" pitchFamily="49" charset="0"/>
              </a:rPr>
              <a:t>        end; { SUB3 }</a:t>
            </a:r>
          </a:p>
          <a:p>
            <a:pPr eaLnBrk="0" hangingPunct="0">
              <a:lnSpc>
                <a:spcPct val="90000"/>
              </a:lnSpc>
              <a:spcBef>
                <a:spcPct val="0"/>
              </a:spcBef>
              <a:buFontTx/>
              <a:buNone/>
            </a:pPr>
            <a:r>
              <a:rPr lang="en-US" sz="1400" b="1">
                <a:latin typeface="Courier New" pitchFamily="49" charset="0"/>
              </a:rPr>
              <a:t>      begin { SUB2 }</a:t>
            </a:r>
          </a:p>
          <a:p>
            <a:pPr eaLnBrk="0" hangingPunct="0">
              <a:lnSpc>
                <a:spcPct val="90000"/>
              </a:lnSpc>
              <a:spcBef>
                <a:spcPct val="0"/>
              </a:spcBef>
              <a:buFontTx/>
              <a:buNone/>
            </a:pPr>
            <a:r>
              <a:rPr lang="en-US" sz="1400" b="1">
                <a:latin typeface="Courier New" pitchFamily="49" charset="0"/>
              </a:rPr>
              <a:t>      SUB3;</a:t>
            </a:r>
          </a:p>
          <a:p>
            <a:pPr eaLnBrk="0" hangingPunct="0">
              <a:lnSpc>
                <a:spcPct val="90000"/>
              </a:lnSpc>
              <a:spcBef>
                <a:spcPct val="0"/>
              </a:spcBef>
              <a:buFontTx/>
              <a:buNone/>
            </a:pPr>
            <a:r>
              <a:rPr lang="en-US" sz="1400" b="1">
                <a:latin typeface="Courier New" pitchFamily="49" charset="0"/>
              </a:rPr>
              <a:t>      A := D + E;  </a:t>
            </a:r>
          </a:p>
          <a:p>
            <a:pPr eaLnBrk="0" hangingPunct="0">
              <a:lnSpc>
                <a:spcPct val="90000"/>
              </a:lnSpc>
              <a:spcBef>
                <a:spcPct val="0"/>
              </a:spcBef>
              <a:buFontTx/>
              <a:buNone/>
            </a:pPr>
            <a:r>
              <a:rPr lang="en-US" sz="1400" b="1">
                <a:latin typeface="Courier New" pitchFamily="49" charset="0"/>
              </a:rPr>
              <a:t>      end; { SUB2 }</a:t>
            </a:r>
          </a:p>
          <a:p>
            <a:pPr eaLnBrk="0" hangingPunct="0">
              <a:lnSpc>
                <a:spcPct val="90000"/>
              </a:lnSpc>
              <a:spcBef>
                <a:spcPct val="0"/>
              </a:spcBef>
              <a:buFontTx/>
              <a:buNone/>
            </a:pPr>
            <a:r>
              <a:rPr lang="en-US" sz="1400" b="1">
                <a:latin typeface="Courier New" pitchFamily="49" charset="0"/>
              </a:rPr>
              <a:t>    begin { BIGSUB }</a:t>
            </a:r>
          </a:p>
          <a:p>
            <a:pPr eaLnBrk="0" hangingPunct="0">
              <a:lnSpc>
                <a:spcPct val="90000"/>
              </a:lnSpc>
              <a:spcBef>
                <a:spcPct val="0"/>
              </a:spcBef>
              <a:buFontTx/>
              <a:buNone/>
            </a:pPr>
            <a:r>
              <a:rPr lang="en-US" sz="1400" b="1">
                <a:latin typeface="Courier New" pitchFamily="49" charset="0"/>
              </a:rPr>
              <a:t>    SUB2(7);</a:t>
            </a:r>
          </a:p>
          <a:p>
            <a:pPr eaLnBrk="0" hangingPunct="0">
              <a:lnSpc>
                <a:spcPct val="90000"/>
              </a:lnSpc>
              <a:spcBef>
                <a:spcPct val="0"/>
              </a:spcBef>
              <a:buFontTx/>
              <a:buNone/>
            </a:pPr>
            <a:r>
              <a:rPr lang="en-US" sz="1400" b="1">
                <a:latin typeface="Courier New" pitchFamily="49" charset="0"/>
              </a:rPr>
              <a:t>    end; { BIGSUB }</a:t>
            </a:r>
          </a:p>
          <a:p>
            <a:pPr eaLnBrk="0" hangingPunct="0">
              <a:lnSpc>
                <a:spcPct val="90000"/>
              </a:lnSpc>
              <a:spcBef>
                <a:spcPct val="0"/>
              </a:spcBef>
              <a:buFontTx/>
              <a:buNone/>
            </a:pPr>
            <a:r>
              <a:rPr lang="en-US" sz="1400" b="1">
                <a:latin typeface="Courier New" pitchFamily="49" charset="0"/>
              </a:rPr>
              <a:t>  begin</a:t>
            </a:r>
          </a:p>
          <a:p>
            <a:pPr eaLnBrk="0" hangingPunct="0">
              <a:lnSpc>
                <a:spcPct val="90000"/>
              </a:lnSpc>
              <a:spcBef>
                <a:spcPct val="0"/>
              </a:spcBef>
              <a:buFontTx/>
              <a:buNone/>
            </a:pPr>
            <a:r>
              <a:rPr lang="en-US" sz="1400" b="1">
                <a:latin typeface="Courier New" pitchFamily="49" charset="0"/>
              </a:rPr>
              <a:t>  BIGSUB;</a:t>
            </a:r>
          </a:p>
          <a:p>
            <a:pPr eaLnBrk="0" hangingPunct="0">
              <a:lnSpc>
                <a:spcPct val="90000"/>
              </a:lnSpc>
              <a:spcBef>
                <a:spcPct val="0"/>
              </a:spcBef>
              <a:buFontTx/>
              <a:buNone/>
            </a:pPr>
            <a:r>
              <a:rPr lang="en-US" sz="1400" b="1">
                <a:latin typeface="Courier New" pitchFamily="49" charset="0"/>
              </a:rPr>
              <a:t>  end. { MAIN_2 }</a:t>
            </a:r>
            <a:endParaRPr lang="en-US" sz="2800" b="1">
              <a:latin typeface="Courier New" pitchFamily="49" charset="0"/>
            </a:endParaRPr>
          </a:p>
        </p:txBody>
      </p:sp>
      <p:sp>
        <p:nvSpPr>
          <p:cNvPr id="18" name="Freeform 4"/>
          <p:cNvSpPr>
            <a:spLocks/>
          </p:cNvSpPr>
          <p:nvPr/>
        </p:nvSpPr>
        <p:spPr bwMode="auto">
          <a:xfrm>
            <a:off x="703234" y="3181368"/>
            <a:ext cx="711200" cy="1143000"/>
          </a:xfrm>
          <a:custGeom>
            <a:avLst/>
            <a:gdLst/>
            <a:ahLst/>
            <a:cxnLst>
              <a:cxn ang="0">
                <a:pos x="352" y="0"/>
              </a:cxn>
              <a:cxn ang="0">
                <a:pos x="16" y="336"/>
              </a:cxn>
              <a:cxn ang="0">
                <a:pos x="448" y="720"/>
              </a:cxn>
            </a:cxnLst>
            <a:rect l="0" t="0" r="r" b="b"/>
            <a:pathLst>
              <a:path w="448" h="720">
                <a:moveTo>
                  <a:pt x="352" y="0"/>
                </a:moveTo>
                <a:cubicBezTo>
                  <a:pt x="176" y="108"/>
                  <a:pt x="0" y="216"/>
                  <a:pt x="16" y="336"/>
                </a:cubicBezTo>
                <a:cubicBezTo>
                  <a:pt x="32" y="456"/>
                  <a:pt x="240" y="588"/>
                  <a:pt x="448" y="720"/>
                </a:cubicBezTo>
              </a:path>
            </a:pathLst>
          </a:custGeom>
          <a:noFill/>
          <a:ln w="9525" cap="rnd">
            <a:solidFill>
              <a:schemeClr val="tx1"/>
            </a:solidFill>
            <a:prstDash val="sysDot"/>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9" name="Text Box 5"/>
          <p:cNvSpPr txBox="1">
            <a:spLocks noChangeArrowheads="1"/>
          </p:cNvSpPr>
          <p:nvPr/>
        </p:nvSpPr>
        <p:spPr bwMode="auto">
          <a:xfrm>
            <a:off x="5360959" y="2343168"/>
            <a:ext cx="1547813" cy="191770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t>in</a:t>
            </a:r>
            <a:r>
              <a:rPr lang="en-US" b="1"/>
              <a:t> SUB3:</a:t>
            </a:r>
          </a:p>
          <a:p>
            <a:r>
              <a:rPr lang="en-US" b="1"/>
              <a:t>   E </a:t>
            </a:r>
            <a:r>
              <a:rPr lang="en-US"/>
              <a:t>- (0, 4)</a:t>
            </a:r>
          </a:p>
          <a:p>
            <a:r>
              <a:rPr lang="en-US" b="1"/>
              <a:t>   B </a:t>
            </a:r>
            <a:r>
              <a:rPr lang="en-US"/>
              <a:t>- (1, 4)</a:t>
            </a:r>
          </a:p>
          <a:p>
            <a:r>
              <a:rPr lang="en-US" b="1"/>
              <a:t>   A </a:t>
            </a:r>
            <a:r>
              <a:rPr lang="en-US"/>
              <a:t>- (2, 3)</a:t>
            </a:r>
          </a:p>
          <a:p>
            <a:endParaRPr lang="en-US"/>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nvSpPr>
        <p:spPr bwMode="auto">
          <a:xfrm>
            <a:off x="500034" y="1504968"/>
            <a:ext cx="6858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0" hangingPunct="0">
              <a:lnSpc>
                <a:spcPct val="90000"/>
              </a:lnSpc>
              <a:spcBef>
                <a:spcPct val="0"/>
              </a:spcBef>
              <a:buFontTx/>
              <a:buNone/>
            </a:pPr>
            <a:r>
              <a:rPr lang="en-US" sz="1400" b="1" dirty="0">
                <a:latin typeface="Courier New" pitchFamily="49" charset="0"/>
              </a:rPr>
              <a:t>program MAIN_2;</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X : integer;</a:t>
            </a:r>
          </a:p>
          <a:p>
            <a:pPr eaLnBrk="0" hangingPunct="0">
              <a:lnSpc>
                <a:spcPct val="90000"/>
              </a:lnSpc>
              <a:spcBef>
                <a:spcPct val="0"/>
              </a:spcBef>
              <a:buFontTx/>
              <a:buNone/>
            </a:pPr>
            <a:r>
              <a:rPr lang="en-US" sz="1400" b="1" dirty="0">
                <a:latin typeface="Courier New" pitchFamily="49" charset="0"/>
              </a:rPr>
              <a:t>  procedure BIGSUB;</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B, C : integer;</a:t>
            </a:r>
          </a:p>
          <a:p>
            <a:pPr eaLnBrk="0" hangingPunct="0">
              <a:lnSpc>
                <a:spcPct val="90000"/>
              </a:lnSpc>
              <a:spcBef>
                <a:spcPct val="0"/>
              </a:spcBef>
              <a:buFontTx/>
              <a:buNone/>
            </a:pPr>
            <a:r>
              <a:rPr lang="en-US" sz="1400" b="1" dirty="0">
                <a:latin typeface="Courier New" pitchFamily="49" charset="0"/>
              </a:rPr>
              <a:t>    procedure SUB1;</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A, D : integer;</a:t>
            </a:r>
          </a:p>
          <a:p>
            <a:pPr eaLnBrk="0" hangingPunct="0">
              <a:lnSpc>
                <a:spcPct val="90000"/>
              </a:lnSpc>
              <a:spcBef>
                <a:spcPct val="0"/>
              </a:spcBef>
              <a:buFontTx/>
              <a:buNone/>
            </a:pPr>
            <a:r>
              <a:rPr lang="en-US" sz="1400" b="1" dirty="0">
                <a:latin typeface="Courier New" pitchFamily="49" charset="0"/>
              </a:rPr>
              <a:t>      begin { SUB1 }</a:t>
            </a:r>
          </a:p>
          <a:p>
            <a:pPr eaLnBrk="0" hangingPunct="0">
              <a:lnSpc>
                <a:spcPct val="90000"/>
              </a:lnSpc>
              <a:spcBef>
                <a:spcPct val="0"/>
              </a:spcBef>
              <a:buFontTx/>
              <a:buNone/>
            </a:pPr>
            <a:r>
              <a:rPr lang="en-US" sz="1400" b="1" dirty="0">
                <a:latin typeface="Courier New" pitchFamily="49" charset="0"/>
              </a:rPr>
              <a:t>      A := B + C;  </a:t>
            </a:r>
          </a:p>
          <a:p>
            <a:pPr eaLnBrk="0" hangingPunct="0">
              <a:lnSpc>
                <a:spcPct val="90000"/>
              </a:lnSpc>
              <a:spcBef>
                <a:spcPct val="0"/>
              </a:spcBef>
              <a:buFontTx/>
              <a:buNone/>
            </a:pPr>
            <a:r>
              <a:rPr lang="en-US" sz="1400" b="1" dirty="0">
                <a:latin typeface="Courier New" pitchFamily="49" charset="0"/>
              </a:rPr>
              <a:t>      end;  { SUB1 }</a:t>
            </a:r>
          </a:p>
          <a:p>
            <a:pPr eaLnBrk="0" hangingPunct="0">
              <a:lnSpc>
                <a:spcPct val="90000"/>
              </a:lnSpc>
              <a:spcBef>
                <a:spcPct val="0"/>
              </a:spcBef>
              <a:buFontTx/>
              <a:buNone/>
            </a:pPr>
            <a:r>
              <a:rPr lang="en-US" sz="1400" b="1" dirty="0">
                <a:latin typeface="Courier New" pitchFamily="49" charset="0"/>
              </a:rPr>
              <a:t>    procedure SUB2(X : integer);</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B, E : integer;</a:t>
            </a:r>
          </a:p>
          <a:p>
            <a:pPr eaLnBrk="0" hangingPunct="0">
              <a:lnSpc>
                <a:spcPct val="90000"/>
              </a:lnSpc>
              <a:spcBef>
                <a:spcPct val="0"/>
              </a:spcBef>
              <a:buFontTx/>
              <a:buNone/>
            </a:pPr>
            <a:r>
              <a:rPr lang="en-US" sz="1400" b="1" dirty="0">
                <a:latin typeface="Courier New" pitchFamily="49" charset="0"/>
              </a:rPr>
              <a:t>      procedure SUB3;</a:t>
            </a:r>
          </a:p>
          <a:p>
            <a:pPr eaLnBrk="0" hangingPunct="0">
              <a:lnSpc>
                <a:spcPct val="90000"/>
              </a:lnSpc>
              <a:spcBef>
                <a:spcPct val="0"/>
              </a:spcBef>
              <a:buFontTx/>
              <a:buNone/>
            </a:pPr>
            <a:r>
              <a:rPr lang="en-US" sz="1400" b="1" dirty="0">
                <a:latin typeface="Courier New" pitchFamily="49" charset="0"/>
              </a:rPr>
              <a:t>        </a:t>
            </a:r>
            <a:r>
              <a:rPr lang="en-US" sz="1400" b="1" dirty="0" err="1">
                <a:latin typeface="Courier New" pitchFamily="49" charset="0"/>
              </a:rPr>
              <a:t>var</a:t>
            </a:r>
            <a:r>
              <a:rPr lang="en-US" sz="1400" b="1" dirty="0">
                <a:latin typeface="Courier New" pitchFamily="49" charset="0"/>
              </a:rPr>
              <a:t> C, E : integer;</a:t>
            </a:r>
          </a:p>
          <a:p>
            <a:pPr eaLnBrk="0" hangingPunct="0">
              <a:lnSpc>
                <a:spcPct val="90000"/>
              </a:lnSpc>
              <a:spcBef>
                <a:spcPct val="0"/>
              </a:spcBef>
              <a:buFontTx/>
              <a:buNone/>
            </a:pPr>
            <a:r>
              <a:rPr lang="en-US" sz="1400" b="1" dirty="0">
                <a:latin typeface="Courier New" pitchFamily="49" charset="0"/>
              </a:rPr>
              <a:t>        begin { SUB3 }</a:t>
            </a:r>
          </a:p>
          <a:p>
            <a:pPr eaLnBrk="0" hangingPunct="0">
              <a:lnSpc>
                <a:spcPct val="90000"/>
              </a:lnSpc>
              <a:spcBef>
                <a:spcPct val="0"/>
              </a:spcBef>
              <a:buFontTx/>
              <a:buNone/>
            </a:pPr>
            <a:r>
              <a:rPr lang="en-US" sz="1400" b="1" dirty="0">
                <a:latin typeface="Courier New" pitchFamily="49" charset="0"/>
              </a:rPr>
              <a:t>        SUB1;</a:t>
            </a:r>
          </a:p>
          <a:p>
            <a:pPr eaLnBrk="0" hangingPunct="0">
              <a:lnSpc>
                <a:spcPct val="90000"/>
              </a:lnSpc>
              <a:spcBef>
                <a:spcPct val="0"/>
              </a:spcBef>
              <a:buFontTx/>
              <a:buNone/>
            </a:pPr>
            <a:r>
              <a:rPr lang="en-US" sz="1400" b="1" dirty="0">
                <a:latin typeface="Courier New" pitchFamily="49" charset="0"/>
              </a:rPr>
              <a:t>        E := B + A:</a:t>
            </a:r>
          </a:p>
          <a:p>
            <a:pPr eaLnBrk="0" hangingPunct="0">
              <a:lnSpc>
                <a:spcPct val="90000"/>
              </a:lnSpc>
              <a:spcBef>
                <a:spcPct val="0"/>
              </a:spcBef>
              <a:buFontTx/>
              <a:buNone/>
            </a:pPr>
            <a:r>
              <a:rPr lang="en-US" sz="1400" b="1" dirty="0">
                <a:latin typeface="Courier New" pitchFamily="49" charset="0"/>
              </a:rPr>
              <a:t>        end; { SUB3 }</a:t>
            </a:r>
          </a:p>
          <a:p>
            <a:pPr eaLnBrk="0" hangingPunct="0">
              <a:lnSpc>
                <a:spcPct val="90000"/>
              </a:lnSpc>
              <a:spcBef>
                <a:spcPct val="0"/>
              </a:spcBef>
              <a:buFontTx/>
              <a:buNone/>
            </a:pPr>
            <a:r>
              <a:rPr lang="en-US" sz="1400" b="1" dirty="0">
                <a:latin typeface="Courier New" pitchFamily="49" charset="0"/>
              </a:rPr>
              <a:t>      begin { SUB2 }</a:t>
            </a:r>
          </a:p>
          <a:p>
            <a:pPr eaLnBrk="0" hangingPunct="0">
              <a:lnSpc>
                <a:spcPct val="90000"/>
              </a:lnSpc>
              <a:spcBef>
                <a:spcPct val="0"/>
              </a:spcBef>
              <a:buFontTx/>
              <a:buNone/>
            </a:pPr>
            <a:r>
              <a:rPr lang="en-US" sz="1400" b="1" dirty="0">
                <a:latin typeface="Courier New" pitchFamily="49" charset="0"/>
              </a:rPr>
              <a:t>      SUB3;</a:t>
            </a:r>
          </a:p>
          <a:p>
            <a:pPr eaLnBrk="0" hangingPunct="0">
              <a:lnSpc>
                <a:spcPct val="90000"/>
              </a:lnSpc>
              <a:spcBef>
                <a:spcPct val="0"/>
              </a:spcBef>
              <a:buFontTx/>
              <a:buNone/>
            </a:pPr>
            <a:r>
              <a:rPr lang="en-US" sz="1400" b="1" dirty="0">
                <a:latin typeface="Courier New" pitchFamily="49" charset="0"/>
              </a:rPr>
              <a:t>      A := D + E;  &lt;-----------------------3</a:t>
            </a:r>
          </a:p>
          <a:p>
            <a:pPr eaLnBrk="0" hangingPunct="0">
              <a:lnSpc>
                <a:spcPct val="90000"/>
              </a:lnSpc>
              <a:spcBef>
                <a:spcPct val="0"/>
              </a:spcBef>
              <a:buFontTx/>
              <a:buNone/>
            </a:pPr>
            <a:r>
              <a:rPr lang="en-US" sz="1400" b="1" dirty="0">
                <a:latin typeface="Courier New" pitchFamily="49" charset="0"/>
              </a:rPr>
              <a:t>      end; { SUB2 }</a:t>
            </a:r>
          </a:p>
          <a:p>
            <a:pPr eaLnBrk="0" hangingPunct="0">
              <a:lnSpc>
                <a:spcPct val="90000"/>
              </a:lnSpc>
              <a:spcBef>
                <a:spcPct val="0"/>
              </a:spcBef>
              <a:buFontTx/>
              <a:buNone/>
            </a:pPr>
            <a:r>
              <a:rPr lang="en-US" sz="1400" b="1" dirty="0">
                <a:latin typeface="Courier New" pitchFamily="49" charset="0"/>
              </a:rPr>
              <a:t>    begin { BIGSUB }</a:t>
            </a:r>
          </a:p>
          <a:p>
            <a:pPr eaLnBrk="0" hangingPunct="0">
              <a:lnSpc>
                <a:spcPct val="90000"/>
              </a:lnSpc>
              <a:spcBef>
                <a:spcPct val="0"/>
              </a:spcBef>
              <a:buFontTx/>
              <a:buNone/>
            </a:pPr>
            <a:r>
              <a:rPr lang="en-US" sz="1400" b="1" dirty="0">
                <a:latin typeface="Courier New" pitchFamily="49" charset="0"/>
              </a:rPr>
              <a:t>    SUB2(7);</a:t>
            </a:r>
          </a:p>
          <a:p>
            <a:pPr eaLnBrk="0" hangingPunct="0">
              <a:lnSpc>
                <a:spcPct val="90000"/>
              </a:lnSpc>
              <a:spcBef>
                <a:spcPct val="0"/>
              </a:spcBef>
              <a:buFontTx/>
              <a:buNone/>
            </a:pPr>
            <a:r>
              <a:rPr lang="en-US" sz="1400" b="1" dirty="0">
                <a:latin typeface="Courier New" pitchFamily="49" charset="0"/>
              </a:rPr>
              <a:t>    end; { BIGSUB }</a:t>
            </a:r>
          </a:p>
          <a:p>
            <a:pPr eaLnBrk="0" hangingPunct="0">
              <a:lnSpc>
                <a:spcPct val="90000"/>
              </a:lnSpc>
              <a:spcBef>
                <a:spcPct val="0"/>
              </a:spcBef>
              <a:buFontTx/>
              <a:buNone/>
            </a:pPr>
            <a:r>
              <a:rPr lang="en-US" sz="1400" b="1" dirty="0">
                <a:latin typeface="Courier New" pitchFamily="49" charset="0"/>
              </a:rPr>
              <a:t>  begin</a:t>
            </a:r>
          </a:p>
          <a:p>
            <a:pPr eaLnBrk="0" hangingPunct="0">
              <a:lnSpc>
                <a:spcPct val="90000"/>
              </a:lnSpc>
              <a:spcBef>
                <a:spcPct val="0"/>
              </a:spcBef>
              <a:buFontTx/>
              <a:buNone/>
            </a:pPr>
            <a:r>
              <a:rPr lang="en-US" sz="1400" b="1" dirty="0">
                <a:latin typeface="Courier New" pitchFamily="49" charset="0"/>
              </a:rPr>
              <a:t>  BIGSUB;</a:t>
            </a:r>
          </a:p>
          <a:p>
            <a:pPr eaLnBrk="0" hangingPunct="0">
              <a:lnSpc>
                <a:spcPct val="90000"/>
              </a:lnSpc>
              <a:spcBef>
                <a:spcPct val="0"/>
              </a:spcBef>
              <a:buFontTx/>
              <a:buNone/>
            </a:pPr>
            <a:r>
              <a:rPr lang="en-US" sz="1400" b="1" dirty="0">
                <a:latin typeface="Courier New" pitchFamily="49" charset="0"/>
              </a:rPr>
              <a:t>  end. { MAIN_2 }</a:t>
            </a:r>
            <a:endParaRPr lang="en-US" sz="2800" b="1" dirty="0">
              <a:latin typeface="Courier New" pitchFamily="49" charset="0"/>
            </a:endParaRPr>
          </a:p>
        </p:txBody>
      </p:sp>
      <p:sp>
        <p:nvSpPr>
          <p:cNvPr id="11" name="Freeform 4"/>
          <p:cNvSpPr>
            <a:spLocks/>
          </p:cNvSpPr>
          <p:nvPr/>
        </p:nvSpPr>
        <p:spPr bwMode="auto">
          <a:xfrm>
            <a:off x="855634" y="4705368"/>
            <a:ext cx="482600" cy="381000"/>
          </a:xfrm>
          <a:custGeom>
            <a:avLst/>
            <a:gdLst/>
            <a:ahLst/>
            <a:cxnLst>
              <a:cxn ang="0">
                <a:pos x="304" y="0"/>
              </a:cxn>
              <a:cxn ang="0">
                <a:pos x="16" y="144"/>
              </a:cxn>
              <a:cxn ang="0">
                <a:pos x="208" y="240"/>
              </a:cxn>
            </a:cxnLst>
            <a:rect l="0" t="0" r="r" b="b"/>
            <a:pathLst>
              <a:path w="304" h="240">
                <a:moveTo>
                  <a:pt x="304" y="0"/>
                </a:moveTo>
                <a:cubicBezTo>
                  <a:pt x="168" y="52"/>
                  <a:pt x="32" y="104"/>
                  <a:pt x="16" y="144"/>
                </a:cubicBezTo>
                <a:cubicBezTo>
                  <a:pt x="0" y="184"/>
                  <a:pt x="104" y="212"/>
                  <a:pt x="208" y="240"/>
                </a:cubicBezTo>
              </a:path>
            </a:pathLst>
          </a:custGeom>
          <a:noFill/>
          <a:ln w="9525" cap="flat">
            <a:solidFill>
              <a:schemeClr val="tx1"/>
            </a:solidFill>
            <a:prstDash val="sysDot"/>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2" name="Text Box 6"/>
          <p:cNvSpPr txBox="1">
            <a:spLocks noChangeArrowheads="1"/>
          </p:cNvSpPr>
          <p:nvPr/>
        </p:nvSpPr>
        <p:spPr bwMode="auto">
          <a:xfrm>
            <a:off x="4905347" y="2647968"/>
            <a:ext cx="1843087" cy="191770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t>In</a:t>
            </a:r>
            <a:r>
              <a:rPr lang="en-US" b="1"/>
              <a:t> SUB2:</a:t>
            </a:r>
          </a:p>
          <a:p>
            <a:r>
              <a:rPr lang="en-US" b="1"/>
              <a:t>   A  </a:t>
            </a:r>
            <a:r>
              <a:rPr lang="en-US"/>
              <a:t>- (1, 3)</a:t>
            </a:r>
          </a:p>
          <a:p>
            <a:r>
              <a:rPr lang="en-US" b="1"/>
              <a:t>   D </a:t>
            </a:r>
            <a:r>
              <a:rPr lang="en-US"/>
              <a:t>- an error</a:t>
            </a:r>
          </a:p>
          <a:p>
            <a:r>
              <a:rPr lang="en-US" b="1"/>
              <a:t>   E </a:t>
            </a:r>
            <a:r>
              <a:rPr lang="en-US"/>
              <a:t>- (0, 5)</a:t>
            </a:r>
          </a:p>
          <a:p>
            <a:endParaRPr lang="en-US"/>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
        <p:nvSpPr>
          <p:cNvPr id="7" name="6 Dikdörtgen"/>
          <p:cNvSpPr/>
          <p:nvPr/>
        </p:nvSpPr>
        <p:spPr>
          <a:xfrm>
            <a:off x="5500694" y="1571612"/>
            <a:ext cx="3571868" cy="4247317"/>
          </a:xfrm>
          <a:prstGeom prst="rect">
            <a:avLst/>
          </a:prstGeom>
        </p:spPr>
        <p:txBody>
          <a:bodyPr wrap="square">
            <a:spAutoFit/>
          </a:bodyPr>
          <a:lstStyle/>
          <a:p>
            <a:pPr>
              <a:lnSpc>
                <a:spcPct val="100000"/>
              </a:lnSpc>
            </a:pPr>
            <a:r>
              <a:rPr lang="tr-TR" altLang="en-US" dirty="0" smtClean="0">
                <a:latin typeface="Helvetica" pitchFamily="34" charset="0"/>
              </a:rPr>
              <a:t>P</a:t>
            </a:r>
            <a:r>
              <a:rPr lang="en-US" altLang="en-US" dirty="0" smtClean="0">
                <a:latin typeface="Helvetica" pitchFamily="34" charset="0"/>
              </a:rPr>
              <a:t>o</a:t>
            </a:r>
            <a:r>
              <a:rPr lang="tr-TR" altLang="en-US" dirty="0" err="1" smtClean="0">
                <a:latin typeface="Helvetica" pitchFamily="34" charset="0"/>
              </a:rPr>
              <a:t>zisyon</a:t>
            </a:r>
            <a:r>
              <a:rPr lang="en-US" altLang="en-US" dirty="0" smtClean="0">
                <a:latin typeface="Helvetica" pitchFamily="34" charset="0"/>
              </a:rPr>
              <a:t> 1  </a:t>
            </a:r>
            <a:r>
              <a:rPr lang="en-US" altLang="en-US" sz="1600" dirty="0" smtClean="0">
                <a:latin typeface="Courier New" pitchFamily="49" charset="0"/>
              </a:rPr>
              <a:t>SUB1</a:t>
            </a:r>
            <a:r>
              <a:rPr lang="en-US" altLang="en-US" dirty="0" smtClean="0">
                <a:latin typeface="Helvetica" pitchFamily="34" charset="0"/>
              </a:rPr>
              <a:t>:</a:t>
            </a:r>
          </a:p>
          <a:p>
            <a:pPr>
              <a:lnSpc>
                <a:spcPct val="100000"/>
              </a:lnSpc>
            </a:pPr>
            <a:r>
              <a:rPr lang="en-US" altLang="en-US" dirty="0" smtClean="0">
                <a:latin typeface="Helvetica" pitchFamily="34" charset="0"/>
              </a:rPr>
              <a:t>   </a:t>
            </a:r>
            <a:r>
              <a:rPr lang="en-US" altLang="en-US" sz="1600" dirty="0" smtClean="0">
                <a:latin typeface="Courier New" pitchFamily="49" charset="0"/>
              </a:rPr>
              <a:t>A</a:t>
            </a:r>
            <a:r>
              <a:rPr lang="en-US" altLang="en-US" dirty="0" smtClean="0">
                <a:latin typeface="Helvetica" pitchFamily="34" charset="0"/>
              </a:rPr>
              <a:t> - (0, 3)</a:t>
            </a:r>
          </a:p>
          <a:p>
            <a:pPr>
              <a:lnSpc>
                <a:spcPct val="100000"/>
              </a:lnSpc>
            </a:pPr>
            <a:r>
              <a:rPr lang="en-US" altLang="en-US" dirty="0" smtClean="0">
                <a:latin typeface="Helvetica" pitchFamily="34" charset="0"/>
              </a:rPr>
              <a:t>   </a:t>
            </a:r>
            <a:r>
              <a:rPr lang="en-US" altLang="en-US" sz="1600" dirty="0" smtClean="0">
                <a:latin typeface="Courier New" pitchFamily="49" charset="0"/>
              </a:rPr>
              <a:t>B</a:t>
            </a:r>
            <a:r>
              <a:rPr lang="en-US" altLang="en-US" dirty="0" smtClean="0">
                <a:latin typeface="Helvetica" pitchFamily="34" charset="0"/>
              </a:rPr>
              <a:t> - (1, 4)</a:t>
            </a:r>
          </a:p>
          <a:p>
            <a:pPr>
              <a:lnSpc>
                <a:spcPct val="100000"/>
              </a:lnSpc>
            </a:pPr>
            <a:r>
              <a:rPr lang="en-US" altLang="en-US" dirty="0" smtClean="0">
                <a:latin typeface="Helvetica" pitchFamily="34" charset="0"/>
              </a:rPr>
              <a:t>   </a:t>
            </a:r>
            <a:r>
              <a:rPr lang="en-US" altLang="en-US" sz="1600" dirty="0" smtClean="0">
                <a:latin typeface="Courier New" pitchFamily="49" charset="0"/>
              </a:rPr>
              <a:t>C</a:t>
            </a:r>
            <a:r>
              <a:rPr lang="en-US" altLang="en-US" dirty="0" smtClean="0">
                <a:latin typeface="Helvetica" pitchFamily="34" charset="0"/>
              </a:rPr>
              <a:t> - (1, 5)</a:t>
            </a:r>
          </a:p>
          <a:p>
            <a:pPr>
              <a:lnSpc>
                <a:spcPct val="100000"/>
              </a:lnSpc>
            </a:pPr>
            <a:endParaRPr lang="tr-TR" altLang="en-US" dirty="0" smtClean="0">
              <a:latin typeface="Helvetica" pitchFamily="34" charset="0"/>
            </a:endParaRPr>
          </a:p>
          <a:p>
            <a:pPr>
              <a:lnSpc>
                <a:spcPct val="100000"/>
              </a:lnSpc>
            </a:pPr>
            <a:endParaRPr lang="tr-TR" altLang="en-US" dirty="0" smtClean="0">
              <a:latin typeface="Helvetica" pitchFamily="34" charset="0"/>
            </a:endParaRPr>
          </a:p>
          <a:p>
            <a:pPr>
              <a:lnSpc>
                <a:spcPct val="100000"/>
              </a:lnSpc>
            </a:pPr>
            <a:r>
              <a:rPr lang="tr-TR" altLang="en-US" dirty="0" smtClean="0">
                <a:latin typeface="Helvetica" pitchFamily="34" charset="0"/>
              </a:rPr>
              <a:t>Pozisyon</a:t>
            </a:r>
            <a:r>
              <a:rPr lang="en-US" altLang="en-US" dirty="0" smtClean="0">
                <a:latin typeface="Helvetica" pitchFamily="34" charset="0"/>
              </a:rPr>
              <a:t> 2 </a:t>
            </a:r>
            <a:r>
              <a:rPr lang="en-US" altLang="en-US" sz="1600" dirty="0" smtClean="0">
                <a:latin typeface="Courier New" pitchFamily="49" charset="0"/>
              </a:rPr>
              <a:t>SUB3</a:t>
            </a:r>
            <a:r>
              <a:rPr lang="en-US" altLang="en-US" dirty="0" smtClean="0">
                <a:latin typeface="Helvetica" pitchFamily="34" charset="0"/>
              </a:rPr>
              <a:t>:</a:t>
            </a:r>
          </a:p>
          <a:p>
            <a:pPr>
              <a:lnSpc>
                <a:spcPct val="100000"/>
              </a:lnSpc>
            </a:pPr>
            <a:r>
              <a:rPr lang="en-US" altLang="en-US" dirty="0" smtClean="0">
                <a:latin typeface="Helvetica" pitchFamily="34" charset="0"/>
              </a:rPr>
              <a:t>   </a:t>
            </a:r>
            <a:r>
              <a:rPr lang="en-US" altLang="en-US" sz="1600" dirty="0" smtClean="0">
                <a:latin typeface="Courier New" pitchFamily="49" charset="0"/>
              </a:rPr>
              <a:t>E</a:t>
            </a:r>
            <a:r>
              <a:rPr lang="en-US" altLang="en-US" dirty="0" smtClean="0">
                <a:latin typeface="Helvetica" pitchFamily="34" charset="0"/>
              </a:rPr>
              <a:t> - (0, 4)</a:t>
            </a:r>
          </a:p>
          <a:p>
            <a:pPr>
              <a:lnSpc>
                <a:spcPct val="100000"/>
              </a:lnSpc>
            </a:pPr>
            <a:r>
              <a:rPr lang="en-US" altLang="en-US" dirty="0" smtClean="0">
                <a:latin typeface="Helvetica" pitchFamily="34" charset="0"/>
              </a:rPr>
              <a:t>  </a:t>
            </a:r>
            <a:r>
              <a:rPr lang="en-US" altLang="en-US" sz="1600" dirty="0" smtClean="0">
                <a:latin typeface="Courier New" pitchFamily="49" charset="0"/>
              </a:rPr>
              <a:t>B</a:t>
            </a:r>
            <a:r>
              <a:rPr lang="en-US" altLang="en-US" dirty="0" smtClean="0">
                <a:latin typeface="Helvetica" pitchFamily="34" charset="0"/>
              </a:rPr>
              <a:t>  - (1, 4)</a:t>
            </a:r>
          </a:p>
          <a:p>
            <a:pPr>
              <a:lnSpc>
                <a:spcPct val="100000"/>
              </a:lnSpc>
            </a:pPr>
            <a:r>
              <a:rPr lang="en-US" altLang="en-US" dirty="0" smtClean="0">
                <a:latin typeface="Helvetica" pitchFamily="34" charset="0"/>
              </a:rPr>
              <a:t>  </a:t>
            </a:r>
            <a:r>
              <a:rPr lang="en-US" altLang="en-US" sz="1600" dirty="0" smtClean="0">
                <a:latin typeface="Courier New" pitchFamily="49" charset="0"/>
              </a:rPr>
              <a:t>A</a:t>
            </a:r>
            <a:r>
              <a:rPr lang="en-US" altLang="en-US" dirty="0" smtClean="0">
                <a:latin typeface="Helvetica" pitchFamily="34" charset="0"/>
              </a:rPr>
              <a:t> - (2, 3)</a:t>
            </a:r>
          </a:p>
          <a:p>
            <a:pPr>
              <a:lnSpc>
                <a:spcPct val="100000"/>
              </a:lnSpc>
            </a:pPr>
            <a:endParaRPr lang="en-US" altLang="en-US" dirty="0" smtClean="0">
              <a:latin typeface="Helvetica" pitchFamily="34" charset="0"/>
            </a:endParaRPr>
          </a:p>
          <a:p>
            <a:pPr>
              <a:lnSpc>
                <a:spcPct val="100000"/>
              </a:lnSpc>
            </a:pPr>
            <a:r>
              <a:rPr lang="tr-TR" altLang="en-US" dirty="0" smtClean="0">
                <a:latin typeface="Helvetica" pitchFamily="34" charset="0"/>
              </a:rPr>
              <a:t>Pozisyon </a:t>
            </a:r>
            <a:r>
              <a:rPr lang="en-US" altLang="en-US" dirty="0" smtClean="0">
                <a:latin typeface="Helvetica" pitchFamily="34" charset="0"/>
              </a:rPr>
              <a:t>3 </a:t>
            </a:r>
            <a:r>
              <a:rPr lang="en-US" altLang="en-US" sz="1600" dirty="0" smtClean="0">
                <a:latin typeface="Courier New" pitchFamily="49" charset="0"/>
              </a:rPr>
              <a:t>SUB2</a:t>
            </a:r>
            <a:r>
              <a:rPr lang="en-US" altLang="en-US" dirty="0" smtClean="0">
                <a:latin typeface="Helvetica" pitchFamily="34" charset="0"/>
              </a:rPr>
              <a:t>:</a:t>
            </a:r>
          </a:p>
          <a:p>
            <a:pPr>
              <a:lnSpc>
                <a:spcPct val="100000"/>
              </a:lnSpc>
            </a:pPr>
            <a:r>
              <a:rPr lang="en-US" altLang="en-US" dirty="0" smtClean="0">
                <a:latin typeface="Helvetica" pitchFamily="34" charset="0"/>
              </a:rPr>
              <a:t>  </a:t>
            </a:r>
            <a:r>
              <a:rPr lang="en-US" altLang="en-US" sz="1600" dirty="0" smtClean="0">
                <a:latin typeface="Courier New" pitchFamily="49" charset="0"/>
              </a:rPr>
              <a:t>A</a:t>
            </a:r>
            <a:r>
              <a:rPr lang="en-US" altLang="en-US" dirty="0" smtClean="0">
                <a:latin typeface="Helvetica" pitchFamily="34" charset="0"/>
              </a:rPr>
              <a:t>  - (1, 3)</a:t>
            </a:r>
          </a:p>
          <a:p>
            <a:pPr>
              <a:lnSpc>
                <a:spcPct val="100000"/>
              </a:lnSpc>
            </a:pPr>
            <a:r>
              <a:rPr lang="en-US" altLang="en-US" dirty="0" smtClean="0">
                <a:latin typeface="Helvetica" pitchFamily="34" charset="0"/>
              </a:rPr>
              <a:t>   </a:t>
            </a:r>
            <a:r>
              <a:rPr lang="en-US" altLang="en-US" sz="1600" dirty="0" smtClean="0">
                <a:latin typeface="Courier New" pitchFamily="49" charset="0"/>
              </a:rPr>
              <a:t>D</a:t>
            </a:r>
            <a:r>
              <a:rPr lang="en-US" altLang="en-US" dirty="0" smtClean="0">
                <a:latin typeface="Helvetica" pitchFamily="34" charset="0"/>
              </a:rPr>
              <a:t> - an error</a:t>
            </a:r>
            <a:r>
              <a:rPr lang="tr-TR" altLang="en-US" dirty="0" smtClean="0">
                <a:latin typeface="Helvetica" pitchFamily="34" charset="0"/>
              </a:rPr>
              <a:t> (</a:t>
            </a:r>
            <a:r>
              <a:rPr lang="tr-TR" dirty="0" smtClean="0"/>
              <a:t>sub1 içinde tanımlı)</a:t>
            </a:r>
            <a:endParaRPr lang="en-US" altLang="en-US" dirty="0" smtClean="0">
              <a:latin typeface="Helvetica" pitchFamily="34" charset="0"/>
            </a:endParaRPr>
          </a:p>
          <a:p>
            <a:pPr>
              <a:lnSpc>
                <a:spcPct val="100000"/>
              </a:lnSpc>
            </a:pPr>
            <a:r>
              <a:rPr lang="en-US" altLang="en-US" dirty="0" smtClean="0">
                <a:latin typeface="Helvetica" pitchFamily="34" charset="0"/>
              </a:rPr>
              <a:t>   </a:t>
            </a:r>
            <a:r>
              <a:rPr lang="en-US" altLang="en-US" sz="1600" dirty="0" smtClean="0">
                <a:latin typeface="Courier New" pitchFamily="49" charset="0"/>
              </a:rPr>
              <a:t>E</a:t>
            </a:r>
            <a:r>
              <a:rPr lang="en-US" altLang="en-US" dirty="0" smtClean="0">
                <a:latin typeface="Helvetica" pitchFamily="34" charset="0"/>
              </a:rPr>
              <a:t> - (0, 5)</a:t>
            </a:r>
            <a:endParaRPr lang="en-US" altLang="en-US" dirty="0">
              <a:latin typeface="Helvetica" pitchFamily="34" charset="0"/>
            </a:endParaRPr>
          </a:p>
        </p:txBody>
      </p:sp>
      <p:sp>
        <p:nvSpPr>
          <p:cNvPr id="8" name="Content Placeholder 2"/>
          <p:cNvSpPr>
            <a:spLocks noGrp="1"/>
          </p:cNvSpPr>
          <p:nvPr>
            <p:ph idx="1"/>
          </p:nvPr>
        </p:nvSpPr>
        <p:spPr>
          <a:xfrm>
            <a:off x="71406" y="576274"/>
            <a:ext cx="8929718" cy="4495800"/>
          </a:xfrm>
        </p:spPr>
        <p:txBody>
          <a:bodyPr>
            <a:noAutofit/>
          </a:bodyPr>
          <a:lstStyle/>
          <a:p>
            <a:pPr>
              <a:spcBef>
                <a:spcPts val="0"/>
              </a:spcBef>
              <a:buFont typeface="Arial" charset="0"/>
              <a:buNone/>
              <a:defRPr/>
            </a:pPr>
            <a:r>
              <a:rPr lang="en-US" sz="1400" dirty="0" smtClean="0">
                <a:latin typeface="Courier New" pitchFamily="49" charset="0"/>
                <a:cs typeface="Courier New" pitchFamily="49" charset="0"/>
              </a:rPr>
              <a:t>program MAIN;                   </a:t>
            </a:r>
          </a:p>
          <a:p>
            <a:pPr>
              <a:spcBef>
                <a:spcPts val="0"/>
              </a:spcBef>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var</a:t>
            </a:r>
            <a:r>
              <a:rPr lang="en-US" sz="1400" dirty="0" smtClean="0">
                <a:latin typeface="Courier New" pitchFamily="49" charset="0"/>
                <a:cs typeface="Courier New" pitchFamily="49" charset="0"/>
              </a:rPr>
              <a:t> X : integer;</a:t>
            </a:r>
          </a:p>
          <a:p>
            <a:pPr>
              <a:spcBef>
                <a:spcPts val="0"/>
              </a:spcBef>
              <a:buFont typeface="Arial" charset="0"/>
              <a:buNone/>
              <a:defRPr/>
            </a:pPr>
            <a:r>
              <a:rPr lang="en-US" sz="1400" dirty="0" smtClean="0">
                <a:latin typeface="Courier New" pitchFamily="49" charset="0"/>
                <a:cs typeface="Courier New" pitchFamily="49" charset="0"/>
              </a:rPr>
              <a:t>  procedure SUB0;               </a:t>
            </a:r>
          </a:p>
          <a:p>
            <a:pPr>
              <a:spcBef>
                <a:spcPts val="0"/>
              </a:spcBef>
              <a:buFont typeface="Arial" charset="0"/>
              <a:buNone/>
              <a:defRPr/>
            </a:pPr>
            <a:r>
              <a:rPr lang="sv-SE" sz="1400" dirty="0" smtClean="0">
                <a:latin typeface="Courier New" pitchFamily="49" charset="0"/>
                <a:cs typeface="Courier New" pitchFamily="49" charset="0"/>
              </a:rPr>
              <a:t>    var A, B, C : integer;</a:t>
            </a:r>
          </a:p>
          <a:p>
            <a:pPr>
              <a:spcBef>
                <a:spcPts val="0"/>
              </a:spcBef>
              <a:buFont typeface="Arial" charset="0"/>
              <a:buNone/>
              <a:defRPr/>
            </a:pPr>
            <a:r>
              <a:rPr lang="en-US" sz="1400" dirty="0" smtClean="0">
                <a:latin typeface="Courier New" pitchFamily="49" charset="0"/>
                <a:cs typeface="Courier New" pitchFamily="49" charset="0"/>
              </a:rPr>
              <a:t>    procedure SUB1;             </a:t>
            </a:r>
          </a:p>
          <a:p>
            <a:pPr>
              <a:spcBef>
                <a:spcPts val="0"/>
              </a:spcBef>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var</a:t>
            </a:r>
            <a:r>
              <a:rPr lang="en-US" sz="1400" dirty="0" smtClean="0">
                <a:latin typeface="Courier New" pitchFamily="49" charset="0"/>
                <a:cs typeface="Courier New" pitchFamily="49" charset="0"/>
              </a:rPr>
              <a:t> A, D : integer;</a:t>
            </a:r>
          </a:p>
          <a:p>
            <a:pPr>
              <a:spcBef>
                <a:spcPts val="0"/>
              </a:spcBef>
              <a:buFont typeface="Arial" charset="0"/>
              <a:buNone/>
              <a:defRPr/>
            </a:pPr>
            <a:r>
              <a:rPr lang="en-US" sz="1400" dirty="0" smtClean="0">
                <a:latin typeface="Courier New" pitchFamily="49" charset="0"/>
                <a:cs typeface="Courier New" pitchFamily="49" charset="0"/>
              </a:rPr>
              <a:t>    begin { SUB1 }</a:t>
            </a:r>
          </a:p>
          <a:p>
            <a:pPr>
              <a:spcBef>
                <a:spcPts val="0"/>
              </a:spcBef>
              <a:buFont typeface="Arial" charset="0"/>
              <a:buNone/>
              <a:defRPr/>
            </a:pPr>
            <a:r>
              <a:rPr lang="en-US" sz="1400" dirty="0" smtClean="0">
                <a:latin typeface="Courier New" pitchFamily="49" charset="0"/>
                <a:cs typeface="Courier New" pitchFamily="49" charset="0"/>
              </a:rPr>
              <a:t>      A := B + C;</a:t>
            </a:r>
            <a:r>
              <a:rPr lang="en-GB" sz="1400" dirty="0" smtClean="0">
                <a:latin typeface="Courier New" pitchFamily="49" charset="0"/>
              </a:rPr>
              <a:t> </a:t>
            </a:r>
            <a:r>
              <a:rPr lang="tr-TR" sz="1400" dirty="0" smtClean="0">
                <a:latin typeface="Courier New" pitchFamily="49" charset="0"/>
              </a:rPr>
              <a:t>		</a:t>
            </a:r>
            <a:r>
              <a:rPr lang="en-GB" sz="1400" b="1" dirty="0" smtClean="0">
                <a:solidFill>
                  <a:srgbClr val="FF0000"/>
                </a:solidFill>
                <a:latin typeface="Courier New" pitchFamily="49" charset="0"/>
              </a:rPr>
              <a:t>&lt;-------------1</a:t>
            </a:r>
            <a:endParaRPr lang="en-US" sz="1400" b="1" dirty="0" smtClean="0">
              <a:solidFill>
                <a:srgbClr val="FF0000"/>
              </a:solidFill>
              <a:latin typeface="Courier New" pitchFamily="49" charset="0"/>
              <a:cs typeface="Courier New" pitchFamily="49" charset="0"/>
            </a:endParaRPr>
          </a:p>
          <a:p>
            <a:pPr>
              <a:spcBef>
                <a:spcPts val="0"/>
              </a:spcBef>
              <a:buFont typeface="Arial" charset="0"/>
              <a:buNone/>
              <a:defRPr/>
            </a:pPr>
            <a:r>
              <a:rPr lang="en-US" sz="1400" dirty="0" smtClean="0">
                <a:latin typeface="Courier New" pitchFamily="49" charset="0"/>
                <a:cs typeface="Courier New" pitchFamily="49" charset="0"/>
              </a:rPr>
              <a:t>    end; { SUB1 }</a:t>
            </a:r>
          </a:p>
          <a:p>
            <a:pPr>
              <a:spcBef>
                <a:spcPts val="0"/>
              </a:spcBef>
              <a:buFont typeface="Arial" charset="0"/>
              <a:buNone/>
              <a:defRPr/>
            </a:pPr>
            <a:r>
              <a:rPr lang="en-US" sz="1400" dirty="0" smtClean="0">
                <a:latin typeface="Courier New" pitchFamily="49" charset="0"/>
                <a:cs typeface="Courier New" pitchFamily="49" charset="0"/>
              </a:rPr>
              <a:t>    procedure SUB2(X : integer); </a:t>
            </a:r>
          </a:p>
          <a:p>
            <a:pPr>
              <a:spcBef>
                <a:spcPts val="0"/>
              </a:spcBef>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var</a:t>
            </a:r>
            <a:r>
              <a:rPr lang="en-US" sz="1400" dirty="0" smtClean="0">
                <a:latin typeface="Courier New" pitchFamily="49" charset="0"/>
                <a:cs typeface="Courier New" pitchFamily="49" charset="0"/>
              </a:rPr>
              <a:t> B, E : integer;</a:t>
            </a:r>
          </a:p>
          <a:p>
            <a:pPr>
              <a:spcBef>
                <a:spcPts val="0"/>
              </a:spcBef>
              <a:buFont typeface="Arial" charset="0"/>
              <a:buNone/>
              <a:defRPr/>
            </a:pPr>
            <a:r>
              <a:rPr lang="en-US" sz="1400" dirty="0" smtClean="0">
                <a:latin typeface="Courier New" pitchFamily="49" charset="0"/>
                <a:cs typeface="Courier New" pitchFamily="49" charset="0"/>
              </a:rPr>
              <a:t>      procedure SUB3;            </a:t>
            </a:r>
          </a:p>
          <a:p>
            <a:pPr>
              <a:spcBef>
                <a:spcPts val="0"/>
              </a:spcBef>
              <a:buFont typeface="Arial" charset="0"/>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var</a:t>
            </a:r>
            <a:r>
              <a:rPr lang="en-US" sz="1400" dirty="0" smtClean="0">
                <a:latin typeface="Courier New" pitchFamily="49" charset="0"/>
                <a:cs typeface="Courier New" pitchFamily="49" charset="0"/>
              </a:rPr>
              <a:t> C, E : integer;</a:t>
            </a:r>
          </a:p>
          <a:p>
            <a:pPr>
              <a:spcBef>
                <a:spcPts val="0"/>
              </a:spcBef>
              <a:buFont typeface="Arial" charset="0"/>
              <a:buNone/>
              <a:defRPr/>
            </a:pPr>
            <a:r>
              <a:rPr lang="en-US" sz="1400" dirty="0" smtClean="0">
                <a:latin typeface="Courier New" pitchFamily="49" charset="0"/>
                <a:cs typeface="Courier New" pitchFamily="49" charset="0"/>
              </a:rPr>
              <a:t>      begin { SUB3 }</a:t>
            </a:r>
          </a:p>
          <a:p>
            <a:pPr>
              <a:spcBef>
                <a:spcPts val="0"/>
              </a:spcBef>
              <a:buFont typeface="Arial" charset="0"/>
              <a:buNone/>
              <a:defRPr/>
            </a:pPr>
            <a:r>
              <a:rPr lang="en-US" sz="1400" dirty="0" smtClean="0">
                <a:latin typeface="Courier New" pitchFamily="49" charset="0"/>
                <a:cs typeface="Courier New" pitchFamily="49" charset="0"/>
              </a:rPr>
              <a:t>        SUB1;</a:t>
            </a:r>
          </a:p>
          <a:p>
            <a:pPr>
              <a:spcBef>
                <a:spcPts val="0"/>
              </a:spcBef>
              <a:buFont typeface="Arial" charset="0"/>
              <a:buNone/>
              <a:defRPr/>
            </a:pPr>
            <a:r>
              <a:rPr lang="en-US" sz="1400" dirty="0" smtClean="0">
                <a:latin typeface="Courier New" pitchFamily="49" charset="0"/>
                <a:cs typeface="Courier New" pitchFamily="49" charset="0"/>
              </a:rPr>
              <a:t>        E := B + A;</a:t>
            </a:r>
            <a:r>
              <a:rPr lang="tr-TR" sz="1400" dirty="0" smtClean="0">
                <a:latin typeface="Courier New" pitchFamily="49" charset="0"/>
                <a:cs typeface="Courier New" pitchFamily="49" charset="0"/>
              </a:rPr>
              <a:t>		</a:t>
            </a:r>
            <a:r>
              <a:rPr lang="en-GB" sz="1400" dirty="0" smtClean="0">
                <a:latin typeface="Courier New" pitchFamily="49" charset="0"/>
              </a:rPr>
              <a:t> </a:t>
            </a:r>
            <a:r>
              <a:rPr lang="tr-TR" sz="1400" dirty="0" smtClean="0">
                <a:latin typeface="Courier New" pitchFamily="49" charset="0"/>
              </a:rPr>
              <a:t>    </a:t>
            </a:r>
            <a:r>
              <a:rPr lang="en-GB" sz="1400" b="1" dirty="0" smtClean="0">
                <a:solidFill>
                  <a:srgbClr val="FF0000"/>
                </a:solidFill>
                <a:latin typeface="Courier New" pitchFamily="49" charset="0"/>
              </a:rPr>
              <a:t>&lt;--------2</a:t>
            </a:r>
            <a:endParaRPr lang="en-US" sz="1400" b="1" dirty="0" smtClean="0">
              <a:solidFill>
                <a:srgbClr val="FF0000"/>
              </a:solidFill>
              <a:latin typeface="Courier New" pitchFamily="49" charset="0"/>
              <a:cs typeface="Courier New" pitchFamily="49" charset="0"/>
            </a:endParaRPr>
          </a:p>
          <a:p>
            <a:pPr>
              <a:spcBef>
                <a:spcPts val="0"/>
              </a:spcBef>
              <a:buFont typeface="Arial" charset="0"/>
              <a:buNone/>
              <a:defRPr/>
            </a:pPr>
            <a:r>
              <a:rPr lang="en-US" sz="1400" dirty="0" smtClean="0">
                <a:latin typeface="Courier New" pitchFamily="49" charset="0"/>
                <a:cs typeface="Courier New" pitchFamily="49" charset="0"/>
              </a:rPr>
              <a:t>      end; { SUB3 }</a:t>
            </a:r>
          </a:p>
          <a:p>
            <a:pPr>
              <a:spcBef>
                <a:spcPts val="0"/>
              </a:spcBef>
              <a:buFont typeface="Arial" charset="0"/>
              <a:buNone/>
              <a:defRPr/>
            </a:pPr>
            <a:r>
              <a:rPr lang="en-US" sz="1400" dirty="0" smtClean="0">
                <a:latin typeface="Courier New" pitchFamily="49" charset="0"/>
                <a:cs typeface="Courier New" pitchFamily="49" charset="0"/>
              </a:rPr>
              <a:t>    begin { SUB2 }</a:t>
            </a:r>
          </a:p>
          <a:p>
            <a:pPr>
              <a:spcBef>
                <a:spcPts val="0"/>
              </a:spcBef>
              <a:buFont typeface="Arial" charset="0"/>
              <a:buNone/>
              <a:defRPr/>
            </a:pPr>
            <a:r>
              <a:rPr lang="en-US" sz="1400" dirty="0" smtClean="0">
                <a:latin typeface="Courier New" pitchFamily="49" charset="0"/>
                <a:cs typeface="Courier New" pitchFamily="49" charset="0"/>
              </a:rPr>
              <a:t>      SUB3;</a:t>
            </a:r>
          </a:p>
          <a:p>
            <a:pPr>
              <a:spcBef>
                <a:spcPts val="0"/>
              </a:spcBef>
              <a:buFont typeface="Arial" charset="0"/>
              <a:buNone/>
              <a:defRPr/>
            </a:pPr>
            <a:r>
              <a:rPr lang="en-US" sz="1400" dirty="0" smtClean="0">
                <a:latin typeface="Courier New" pitchFamily="49" charset="0"/>
                <a:cs typeface="Courier New" pitchFamily="49" charset="0"/>
              </a:rPr>
              <a:t>      A := D + E;</a:t>
            </a:r>
            <a:r>
              <a:rPr lang="tr-TR" sz="1400" dirty="0" smtClean="0">
                <a:latin typeface="Courier New" pitchFamily="49" charset="0"/>
                <a:cs typeface="Courier New" pitchFamily="49" charset="0"/>
              </a:rPr>
              <a:t>			 </a:t>
            </a:r>
            <a:r>
              <a:rPr lang="en-GB" sz="1400" dirty="0" smtClean="0">
                <a:latin typeface="Courier New" pitchFamily="49" charset="0"/>
              </a:rPr>
              <a:t> </a:t>
            </a:r>
            <a:r>
              <a:rPr lang="en-GB" sz="1400" b="1" dirty="0" smtClean="0">
                <a:solidFill>
                  <a:srgbClr val="FF0000"/>
                </a:solidFill>
                <a:latin typeface="Courier New" pitchFamily="49" charset="0"/>
              </a:rPr>
              <a:t>&lt;-----------3</a:t>
            </a:r>
            <a:endParaRPr lang="en-US" sz="1400" b="1" dirty="0" smtClean="0">
              <a:solidFill>
                <a:srgbClr val="FF0000"/>
              </a:solidFill>
              <a:latin typeface="Courier New" pitchFamily="49" charset="0"/>
              <a:cs typeface="Courier New" pitchFamily="49" charset="0"/>
            </a:endParaRPr>
          </a:p>
          <a:p>
            <a:pPr>
              <a:spcBef>
                <a:spcPts val="0"/>
              </a:spcBef>
              <a:buFont typeface="Arial" charset="0"/>
              <a:buNone/>
              <a:defRPr/>
            </a:pPr>
            <a:r>
              <a:rPr lang="en-US" sz="1400" dirty="0" smtClean="0">
                <a:latin typeface="Courier New" pitchFamily="49" charset="0"/>
                <a:cs typeface="Courier New" pitchFamily="49" charset="0"/>
              </a:rPr>
              <a:t>    end; { SUB2 }</a:t>
            </a:r>
          </a:p>
          <a:p>
            <a:pPr>
              <a:spcBef>
                <a:spcPts val="0"/>
              </a:spcBef>
              <a:buFont typeface="Arial" charset="0"/>
              <a:buNone/>
              <a:defRPr/>
            </a:pPr>
            <a:r>
              <a:rPr lang="en-US" sz="1400" dirty="0" smtClean="0">
                <a:latin typeface="Courier New" pitchFamily="49" charset="0"/>
                <a:cs typeface="Courier New" pitchFamily="49" charset="0"/>
              </a:rPr>
              <a:t>  begin { SUB0 }</a:t>
            </a:r>
          </a:p>
          <a:p>
            <a:pPr>
              <a:spcBef>
                <a:spcPts val="0"/>
              </a:spcBef>
              <a:buFont typeface="Arial" charset="0"/>
              <a:buNone/>
              <a:defRPr/>
            </a:pPr>
            <a:r>
              <a:rPr lang="en-US" sz="1400" dirty="0" smtClean="0">
                <a:latin typeface="Courier New" pitchFamily="49" charset="0"/>
                <a:cs typeface="Courier New" pitchFamily="49" charset="0"/>
              </a:rPr>
              <a:t>    SUB2(7);</a:t>
            </a:r>
          </a:p>
          <a:p>
            <a:pPr>
              <a:spcBef>
                <a:spcPts val="0"/>
              </a:spcBef>
              <a:buFont typeface="Arial" charset="0"/>
              <a:buNone/>
              <a:defRPr/>
            </a:pPr>
            <a:r>
              <a:rPr lang="en-US" sz="1400" dirty="0" smtClean="0">
                <a:latin typeface="Courier New" pitchFamily="49" charset="0"/>
                <a:cs typeface="Courier New" pitchFamily="49" charset="0"/>
              </a:rPr>
              <a:t>  end; { SUB0 }</a:t>
            </a:r>
          </a:p>
          <a:p>
            <a:pPr>
              <a:spcBef>
                <a:spcPts val="0"/>
              </a:spcBef>
              <a:buFont typeface="Arial" charset="0"/>
              <a:buNone/>
              <a:defRPr/>
            </a:pPr>
            <a:r>
              <a:rPr lang="en-US" sz="1400" dirty="0" smtClean="0">
                <a:latin typeface="Courier New" pitchFamily="49" charset="0"/>
                <a:cs typeface="Courier New" pitchFamily="49" charset="0"/>
              </a:rPr>
              <a:t>begin</a:t>
            </a:r>
          </a:p>
          <a:p>
            <a:pPr>
              <a:spcBef>
                <a:spcPts val="0"/>
              </a:spcBef>
              <a:buFont typeface="Arial" charset="0"/>
              <a:buNone/>
              <a:defRPr/>
            </a:pPr>
            <a:r>
              <a:rPr lang="en-US" sz="1400" dirty="0" smtClean="0">
                <a:latin typeface="Courier New" pitchFamily="49" charset="0"/>
                <a:cs typeface="Courier New" pitchFamily="49" charset="0"/>
              </a:rPr>
              <a:t> SUB0;</a:t>
            </a:r>
          </a:p>
          <a:p>
            <a:pPr>
              <a:spcBef>
                <a:spcPts val="0"/>
              </a:spcBef>
              <a:buFont typeface="Arial" charset="0"/>
              <a:buNone/>
              <a:defRPr/>
            </a:pPr>
            <a:r>
              <a:rPr lang="en-US" sz="1400" dirty="0" smtClean="0">
                <a:latin typeface="Courier New" pitchFamily="49" charset="0"/>
                <a:cs typeface="Courier New" pitchFamily="49" charset="0"/>
              </a:rPr>
              <a:t>end. { MAIN }</a:t>
            </a:r>
          </a:p>
        </p:txBody>
      </p:sp>
      <p:sp>
        <p:nvSpPr>
          <p:cNvPr id="9" name="8 Dikdörtgen"/>
          <p:cNvSpPr/>
          <p:nvPr/>
        </p:nvSpPr>
        <p:spPr>
          <a:xfrm>
            <a:off x="4643438" y="5929330"/>
            <a:ext cx="3813352" cy="369332"/>
          </a:xfrm>
          <a:prstGeom prst="rect">
            <a:avLst/>
          </a:prstGeom>
        </p:spPr>
        <p:txBody>
          <a:bodyPr wrap="none">
            <a:spAutoFit/>
          </a:bodyPr>
          <a:lstStyle/>
          <a:p>
            <a:r>
              <a:rPr lang="tr-TR" dirty="0" smtClean="0"/>
              <a:t>(zincir_</a:t>
            </a:r>
            <a:r>
              <a:rPr lang="tr-TR" dirty="0" err="1" smtClean="0"/>
              <a:t>bağılkonum</a:t>
            </a:r>
            <a:r>
              <a:rPr lang="tr-TR" dirty="0" smtClean="0"/>
              <a:t>, yerel_</a:t>
            </a:r>
            <a:r>
              <a:rPr lang="tr-TR" dirty="0" err="1" smtClean="0"/>
              <a:t>bağılkonum</a:t>
            </a:r>
            <a:r>
              <a:rPr lang="tr-TR" dirty="0" smtClean="0"/>
              <a:t>)</a:t>
            </a:r>
            <a:endParaRPr lang="tr-TR" dirty="0"/>
          </a:p>
        </p:txBody>
      </p:sp>
      <p:sp>
        <p:nvSpPr>
          <p:cNvPr id="6" name="Rectangle 14"/>
          <p:cNvSpPr>
            <a:spLocks noChangeArrowheads="1"/>
          </p:cNvSpPr>
          <p:nvPr/>
        </p:nvSpPr>
        <p:spPr bwMode="auto">
          <a:xfrm>
            <a:off x="8032770" y="71414"/>
            <a:ext cx="374650" cy="350838"/>
          </a:xfrm>
          <a:prstGeom prst="rect">
            <a:avLst/>
          </a:prstGeom>
          <a:solidFill>
            <a:schemeClr val="accent1"/>
          </a:solidFill>
          <a:ln w="28575">
            <a:solidFill>
              <a:schemeClr val="tx1"/>
            </a:solidFill>
            <a:miter lim="800000"/>
            <a:headEnd/>
            <a:tailEnd/>
          </a:ln>
        </p:spPr>
        <p:txBody>
          <a:bodyPr wrap="none" anchor="ctr"/>
          <a:lstStyle/>
          <a:p>
            <a:endParaRPr lang="tr-TR"/>
          </a:p>
        </p:txBody>
      </p:sp>
      <p:sp>
        <p:nvSpPr>
          <p:cNvPr id="10" name="Rectangle 15"/>
          <p:cNvSpPr>
            <a:spLocks noChangeArrowheads="1"/>
          </p:cNvSpPr>
          <p:nvPr/>
        </p:nvSpPr>
        <p:spPr bwMode="auto">
          <a:xfrm>
            <a:off x="8007370" y="701652"/>
            <a:ext cx="450850" cy="395287"/>
          </a:xfrm>
          <a:prstGeom prst="rect">
            <a:avLst/>
          </a:prstGeom>
          <a:solidFill>
            <a:schemeClr val="bg2"/>
          </a:solidFill>
          <a:ln w="28575">
            <a:solidFill>
              <a:schemeClr val="tx1"/>
            </a:solidFill>
            <a:miter lim="800000"/>
            <a:headEnd/>
            <a:tailEnd/>
          </a:ln>
        </p:spPr>
        <p:txBody>
          <a:bodyPr wrap="none" anchor="ctr"/>
          <a:lstStyle/>
          <a:p>
            <a:endParaRPr lang="tr-TR"/>
          </a:p>
        </p:txBody>
      </p:sp>
      <p:sp>
        <p:nvSpPr>
          <p:cNvPr id="11" name="Rectangle 16"/>
          <p:cNvSpPr>
            <a:spLocks noChangeArrowheads="1"/>
          </p:cNvSpPr>
          <p:nvPr/>
        </p:nvSpPr>
        <p:spPr bwMode="auto">
          <a:xfrm>
            <a:off x="7429520" y="1465239"/>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12" name="Rectangle 17"/>
          <p:cNvSpPr>
            <a:spLocks noChangeArrowheads="1"/>
          </p:cNvSpPr>
          <p:nvPr/>
        </p:nvSpPr>
        <p:spPr bwMode="auto">
          <a:xfrm>
            <a:off x="8686820" y="1439839"/>
            <a:ext cx="352425" cy="298450"/>
          </a:xfrm>
          <a:prstGeom prst="rect">
            <a:avLst/>
          </a:prstGeom>
          <a:solidFill>
            <a:srgbClr val="FFFFAB"/>
          </a:solidFill>
          <a:ln w="28575">
            <a:solidFill>
              <a:schemeClr val="tx1"/>
            </a:solidFill>
            <a:miter lim="800000"/>
            <a:headEnd/>
            <a:tailEnd/>
          </a:ln>
        </p:spPr>
        <p:txBody>
          <a:bodyPr wrap="none" anchor="ctr"/>
          <a:lstStyle/>
          <a:p>
            <a:endParaRPr lang="tr-TR"/>
          </a:p>
        </p:txBody>
      </p:sp>
      <p:sp>
        <p:nvSpPr>
          <p:cNvPr id="13" name="Rectangle 18"/>
          <p:cNvSpPr>
            <a:spLocks noChangeArrowheads="1"/>
          </p:cNvSpPr>
          <p:nvPr/>
        </p:nvSpPr>
        <p:spPr bwMode="auto">
          <a:xfrm>
            <a:off x="8686820" y="2071664"/>
            <a:ext cx="390525" cy="381000"/>
          </a:xfrm>
          <a:prstGeom prst="rect">
            <a:avLst/>
          </a:prstGeom>
          <a:solidFill>
            <a:schemeClr val="hlink"/>
          </a:solidFill>
          <a:ln w="28575">
            <a:solidFill>
              <a:schemeClr val="tx1"/>
            </a:solidFill>
            <a:miter lim="800000"/>
            <a:headEnd/>
            <a:tailEnd/>
          </a:ln>
        </p:spPr>
        <p:txBody>
          <a:bodyPr wrap="none" anchor="ctr"/>
          <a:lstStyle/>
          <a:p>
            <a:endParaRPr lang="tr-TR"/>
          </a:p>
        </p:txBody>
      </p:sp>
      <p:sp>
        <p:nvSpPr>
          <p:cNvPr id="14" name="Line 19"/>
          <p:cNvSpPr>
            <a:spLocks noChangeShapeType="1"/>
          </p:cNvSpPr>
          <p:nvPr/>
        </p:nvSpPr>
        <p:spPr bwMode="auto">
          <a:xfrm>
            <a:off x="8196283" y="422252"/>
            <a:ext cx="0" cy="279400"/>
          </a:xfrm>
          <a:prstGeom prst="line">
            <a:avLst/>
          </a:prstGeom>
          <a:noFill/>
          <a:ln w="28575">
            <a:solidFill>
              <a:schemeClr val="tx1"/>
            </a:solidFill>
            <a:round/>
            <a:headEnd/>
            <a:tailEnd/>
          </a:ln>
        </p:spPr>
        <p:txBody>
          <a:bodyPr/>
          <a:lstStyle/>
          <a:p>
            <a:endParaRPr lang="tr-TR"/>
          </a:p>
        </p:txBody>
      </p:sp>
      <p:sp>
        <p:nvSpPr>
          <p:cNvPr id="15" name="Line 20"/>
          <p:cNvSpPr>
            <a:spLocks noChangeShapeType="1"/>
          </p:cNvSpPr>
          <p:nvPr/>
        </p:nvSpPr>
        <p:spPr bwMode="auto">
          <a:xfrm flipH="1">
            <a:off x="7496195" y="1096939"/>
            <a:ext cx="587375" cy="368300"/>
          </a:xfrm>
          <a:prstGeom prst="line">
            <a:avLst/>
          </a:prstGeom>
          <a:noFill/>
          <a:ln w="28575">
            <a:solidFill>
              <a:schemeClr val="tx1"/>
            </a:solidFill>
            <a:round/>
            <a:headEnd/>
            <a:tailEnd/>
          </a:ln>
        </p:spPr>
        <p:txBody>
          <a:bodyPr/>
          <a:lstStyle/>
          <a:p>
            <a:endParaRPr lang="tr-TR"/>
          </a:p>
        </p:txBody>
      </p:sp>
      <p:sp>
        <p:nvSpPr>
          <p:cNvPr id="16" name="Line 21"/>
          <p:cNvSpPr>
            <a:spLocks noChangeShapeType="1"/>
          </p:cNvSpPr>
          <p:nvPr/>
        </p:nvSpPr>
        <p:spPr bwMode="auto">
          <a:xfrm>
            <a:off x="8361383" y="1096939"/>
            <a:ext cx="490537" cy="368300"/>
          </a:xfrm>
          <a:prstGeom prst="line">
            <a:avLst/>
          </a:prstGeom>
          <a:noFill/>
          <a:ln w="28575">
            <a:solidFill>
              <a:schemeClr val="tx1"/>
            </a:solidFill>
            <a:round/>
            <a:headEnd/>
            <a:tailEnd/>
          </a:ln>
        </p:spPr>
        <p:txBody>
          <a:bodyPr/>
          <a:lstStyle/>
          <a:p>
            <a:endParaRPr lang="tr-TR"/>
          </a:p>
        </p:txBody>
      </p:sp>
      <p:sp>
        <p:nvSpPr>
          <p:cNvPr id="17" name="Line 22"/>
          <p:cNvSpPr>
            <a:spLocks noChangeShapeType="1"/>
          </p:cNvSpPr>
          <p:nvPr/>
        </p:nvSpPr>
        <p:spPr bwMode="auto">
          <a:xfrm>
            <a:off x="8851920" y="1763689"/>
            <a:ext cx="0" cy="307975"/>
          </a:xfrm>
          <a:prstGeom prst="line">
            <a:avLst/>
          </a:prstGeom>
          <a:noFill/>
          <a:ln w="28575">
            <a:solidFill>
              <a:schemeClr val="tx1"/>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Rectangle 2"/>
          <p:cNvSpPr>
            <a:spLocks noChangeArrowheads="1"/>
          </p:cNvSpPr>
          <p:nvPr/>
        </p:nvSpPr>
        <p:spPr bwMode="auto">
          <a:xfrm>
            <a:off x="6300788" y="566738"/>
            <a:ext cx="1473200" cy="6096000"/>
          </a:xfrm>
          <a:prstGeom prst="rect">
            <a:avLst/>
          </a:prstGeom>
          <a:solidFill>
            <a:srgbClr val="0000FF"/>
          </a:solidFill>
          <a:ln w="9525">
            <a:solidFill>
              <a:schemeClr val="tx1"/>
            </a:solidFill>
            <a:miter lim="800000"/>
            <a:headEnd/>
            <a:tailEnd/>
          </a:ln>
        </p:spPr>
        <p:txBody>
          <a:bodyPr wrap="none" anchor="ctr"/>
          <a:lstStyle/>
          <a:p>
            <a:endParaRPr lang="tr-TR"/>
          </a:p>
        </p:txBody>
      </p:sp>
      <p:grpSp>
        <p:nvGrpSpPr>
          <p:cNvPr id="2" name="Group 3"/>
          <p:cNvGrpSpPr>
            <a:grpSpLocks/>
          </p:cNvGrpSpPr>
          <p:nvPr/>
        </p:nvGrpSpPr>
        <p:grpSpPr bwMode="auto">
          <a:xfrm>
            <a:off x="7740650" y="1066800"/>
            <a:ext cx="1223963" cy="5602288"/>
            <a:chOff x="4649" y="482"/>
            <a:chExt cx="771" cy="3665"/>
          </a:xfrm>
        </p:grpSpPr>
        <p:grpSp>
          <p:nvGrpSpPr>
            <p:cNvPr id="3" name="Group 4"/>
            <p:cNvGrpSpPr>
              <a:grpSpLocks/>
            </p:cNvGrpSpPr>
            <p:nvPr/>
          </p:nvGrpSpPr>
          <p:grpSpPr bwMode="auto">
            <a:xfrm>
              <a:off x="4649" y="482"/>
              <a:ext cx="271" cy="492"/>
              <a:chOff x="4830" y="3339"/>
              <a:chExt cx="318" cy="545"/>
            </a:xfrm>
          </p:grpSpPr>
          <p:sp>
            <p:nvSpPr>
              <p:cNvPr id="55447" name="Line 5"/>
              <p:cNvSpPr>
                <a:spLocks noChangeShapeType="1"/>
              </p:cNvSpPr>
              <p:nvPr/>
            </p:nvSpPr>
            <p:spPr bwMode="auto">
              <a:xfrm>
                <a:off x="4830" y="3339"/>
                <a:ext cx="318" cy="0"/>
              </a:xfrm>
              <a:prstGeom prst="line">
                <a:avLst/>
              </a:prstGeom>
              <a:noFill/>
              <a:ln w="25400">
                <a:solidFill>
                  <a:srgbClr val="FF99CC"/>
                </a:solidFill>
                <a:miter lim="800000"/>
                <a:headEnd/>
                <a:tailEnd/>
              </a:ln>
            </p:spPr>
            <p:txBody>
              <a:bodyPr wrap="none"/>
              <a:lstStyle/>
              <a:p>
                <a:endParaRPr lang="tr-TR"/>
              </a:p>
            </p:txBody>
          </p:sp>
          <p:sp>
            <p:nvSpPr>
              <p:cNvPr id="55448" name="Line 6"/>
              <p:cNvSpPr>
                <a:spLocks noChangeShapeType="1"/>
              </p:cNvSpPr>
              <p:nvPr/>
            </p:nvSpPr>
            <p:spPr bwMode="auto">
              <a:xfrm>
                <a:off x="5148" y="3339"/>
                <a:ext cx="0" cy="545"/>
              </a:xfrm>
              <a:prstGeom prst="line">
                <a:avLst/>
              </a:prstGeom>
              <a:noFill/>
              <a:ln w="25400">
                <a:solidFill>
                  <a:srgbClr val="FF99CC"/>
                </a:solidFill>
                <a:miter lim="800000"/>
                <a:headEnd/>
                <a:tailEnd/>
              </a:ln>
            </p:spPr>
            <p:txBody>
              <a:bodyPr wrap="none"/>
              <a:lstStyle/>
              <a:p>
                <a:endParaRPr lang="tr-TR"/>
              </a:p>
            </p:txBody>
          </p:sp>
          <p:sp>
            <p:nvSpPr>
              <p:cNvPr id="55449" name="Line 7"/>
              <p:cNvSpPr>
                <a:spLocks noChangeShapeType="1"/>
              </p:cNvSpPr>
              <p:nvPr/>
            </p:nvSpPr>
            <p:spPr bwMode="auto">
              <a:xfrm flipH="1">
                <a:off x="4921" y="3884"/>
                <a:ext cx="227" cy="0"/>
              </a:xfrm>
              <a:prstGeom prst="line">
                <a:avLst/>
              </a:prstGeom>
              <a:noFill/>
              <a:ln w="25400">
                <a:solidFill>
                  <a:srgbClr val="FF99CC"/>
                </a:solidFill>
                <a:miter lim="800000"/>
                <a:headEnd/>
                <a:tailEnd type="triangle" w="med" len="med"/>
              </a:ln>
            </p:spPr>
            <p:txBody>
              <a:bodyPr wrap="none"/>
              <a:lstStyle/>
              <a:p>
                <a:endParaRPr lang="tr-TR"/>
              </a:p>
            </p:txBody>
          </p:sp>
        </p:grpSp>
        <p:grpSp>
          <p:nvGrpSpPr>
            <p:cNvPr id="4" name="Group 8"/>
            <p:cNvGrpSpPr>
              <a:grpSpLocks/>
            </p:cNvGrpSpPr>
            <p:nvPr/>
          </p:nvGrpSpPr>
          <p:grpSpPr bwMode="auto">
            <a:xfrm>
              <a:off x="4649" y="663"/>
              <a:ext cx="771" cy="3484"/>
              <a:chOff x="4649" y="663"/>
              <a:chExt cx="771" cy="3484"/>
            </a:xfrm>
          </p:grpSpPr>
          <p:sp>
            <p:nvSpPr>
              <p:cNvPr id="55444" name="Line 9"/>
              <p:cNvSpPr>
                <a:spLocks noChangeShapeType="1"/>
              </p:cNvSpPr>
              <p:nvPr/>
            </p:nvSpPr>
            <p:spPr bwMode="auto">
              <a:xfrm>
                <a:off x="4649" y="663"/>
                <a:ext cx="771" cy="0"/>
              </a:xfrm>
              <a:prstGeom prst="line">
                <a:avLst/>
              </a:prstGeom>
              <a:noFill/>
              <a:ln w="25400">
                <a:solidFill>
                  <a:srgbClr val="FF99FF"/>
                </a:solidFill>
                <a:prstDash val="dash"/>
                <a:miter lim="800000"/>
                <a:headEnd/>
                <a:tailEnd/>
              </a:ln>
            </p:spPr>
            <p:txBody>
              <a:bodyPr wrap="none"/>
              <a:lstStyle/>
              <a:p>
                <a:endParaRPr lang="tr-TR"/>
              </a:p>
            </p:txBody>
          </p:sp>
          <p:sp>
            <p:nvSpPr>
              <p:cNvPr id="55445" name="Line 10"/>
              <p:cNvSpPr>
                <a:spLocks noChangeShapeType="1"/>
              </p:cNvSpPr>
              <p:nvPr/>
            </p:nvSpPr>
            <p:spPr bwMode="auto">
              <a:xfrm>
                <a:off x="5383" y="669"/>
                <a:ext cx="0" cy="3478"/>
              </a:xfrm>
              <a:prstGeom prst="line">
                <a:avLst/>
              </a:prstGeom>
              <a:noFill/>
              <a:ln w="25400">
                <a:solidFill>
                  <a:srgbClr val="FF99FF"/>
                </a:solidFill>
                <a:prstDash val="dash"/>
                <a:miter lim="800000"/>
                <a:headEnd/>
                <a:tailEnd/>
              </a:ln>
            </p:spPr>
            <p:txBody>
              <a:bodyPr wrap="none"/>
              <a:lstStyle/>
              <a:p>
                <a:endParaRPr lang="tr-TR"/>
              </a:p>
            </p:txBody>
          </p:sp>
          <p:sp>
            <p:nvSpPr>
              <p:cNvPr id="55446" name="Line 11"/>
              <p:cNvSpPr>
                <a:spLocks noChangeShapeType="1"/>
              </p:cNvSpPr>
              <p:nvPr/>
            </p:nvSpPr>
            <p:spPr bwMode="auto">
              <a:xfrm flipH="1">
                <a:off x="5248" y="4135"/>
                <a:ext cx="127" cy="0"/>
              </a:xfrm>
              <a:prstGeom prst="line">
                <a:avLst/>
              </a:prstGeom>
              <a:noFill/>
              <a:ln w="25400">
                <a:solidFill>
                  <a:srgbClr val="FF99FF"/>
                </a:solidFill>
                <a:prstDash val="dash"/>
                <a:miter lim="800000"/>
                <a:headEnd/>
                <a:tailEnd type="triangle" w="med" len="med"/>
              </a:ln>
            </p:spPr>
            <p:txBody>
              <a:bodyPr wrap="none"/>
              <a:lstStyle/>
              <a:p>
                <a:endParaRPr lang="tr-TR"/>
              </a:p>
            </p:txBody>
          </p:sp>
        </p:grpSp>
      </p:grpSp>
      <p:grpSp>
        <p:nvGrpSpPr>
          <p:cNvPr id="5" name="Group 12"/>
          <p:cNvGrpSpPr>
            <a:grpSpLocks/>
          </p:cNvGrpSpPr>
          <p:nvPr/>
        </p:nvGrpSpPr>
        <p:grpSpPr bwMode="auto">
          <a:xfrm>
            <a:off x="7748588" y="5726113"/>
            <a:ext cx="641350" cy="936625"/>
            <a:chOff x="4649" y="3657"/>
            <a:chExt cx="454" cy="663"/>
          </a:xfrm>
        </p:grpSpPr>
        <p:grpSp>
          <p:nvGrpSpPr>
            <p:cNvPr id="6" name="Group 13"/>
            <p:cNvGrpSpPr>
              <a:grpSpLocks/>
            </p:cNvGrpSpPr>
            <p:nvPr/>
          </p:nvGrpSpPr>
          <p:grpSpPr bwMode="auto">
            <a:xfrm>
              <a:off x="4649" y="3657"/>
              <a:ext cx="322" cy="476"/>
              <a:chOff x="4649" y="3657"/>
              <a:chExt cx="322" cy="476"/>
            </a:xfrm>
          </p:grpSpPr>
          <p:sp>
            <p:nvSpPr>
              <p:cNvPr id="55439" name="Line 14"/>
              <p:cNvSpPr>
                <a:spLocks noChangeShapeType="1"/>
              </p:cNvSpPr>
              <p:nvPr/>
            </p:nvSpPr>
            <p:spPr bwMode="auto">
              <a:xfrm>
                <a:off x="4649" y="3657"/>
                <a:ext cx="318" cy="0"/>
              </a:xfrm>
              <a:prstGeom prst="line">
                <a:avLst/>
              </a:prstGeom>
              <a:noFill/>
              <a:ln w="25400">
                <a:solidFill>
                  <a:srgbClr val="00FFFF"/>
                </a:solidFill>
                <a:miter lim="800000"/>
                <a:headEnd/>
                <a:tailEnd/>
              </a:ln>
            </p:spPr>
            <p:txBody>
              <a:bodyPr wrap="none"/>
              <a:lstStyle/>
              <a:p>
                <a:endParaRPr lang="tr-TR"/>
              </a:p>
            </p:txBody>
          </p:sp>
          <p:sp>
            <p:nvSpPr>
              <p:cNvPr id="55440" name="Line 15"/>
              <p:cNvSpPr>
                <a:spLocks noChangeShapeType="1"/>
              </p:cNvSpPr>
              <p:nvPr/>
            </p:nvSpPr>
            <p:spPr bwMode="auto">
              <a:xfrm>
                <a:off x="4967" y="3657"/>
                <a:ext cx="0" cy="476"/>
              </a:xfrm>
              <a:prstGeom prst="line">
                <a:avLst/>
              </a:prstGeom>
              <a:noFill/>
              <a:ln w="25400">
                <a:solidFill>
                  <a:srgbClr val="00FFFF"/>
                </a:solidFill>
                <a:miter lim="800000"/>
                <a:headEnd/>
                <a:tailEnd/>
              </a:ln>
            </p:spPr>
            <p:txBody>
              <a:bodyPr wrap="none"/>
              <a:lstStyle/>
              <a:p>
                <a:endParaRPr lang="tr-TR"/>
              </a:p>
            </p:txBody>
          </p:sp>
          <p:sp>
            <p:nvSpPr>
              <p:cNvPr id="55441" name="Line 16"/>
              <p:cNvSpPr>
                <a:spLocks noChangeShapeType="1"/>
              </p:cNvSpPr>
              <p:nvPr/>
            </p:nvSpPr>
            <p:spPr bwMode="auto">
              <a:xfrm flipH="1">
                <a:off x="4744" y="4130"/>
                <a:ext cx="227" cy="0"/>
              </a:xfrm>
              <a:prstGeom prst="line">
                <a:avLst/>
              </a:prstGeom>
              <a:noFill/>
              <a:ln w="25400">
                <a:solidFill>
                  <a:srgbClr val="00FFFF"/>
                </a:solidFill>
                <a:miter lim="800000"/>
                <a:headEnd/>
                <a:tailEnd type="triangle" w="med" len="med"/>
              </a:ln>
            </p:spPr>
            <p:txBody>
              <a:bodyPr wrap="none"/>
              <a:lstStyle/>
              <a:p>
                <a:endParaRPr lang="tr-TR"/>
              </a:p>
            </p:txBody>
          </p:sp>
        </p:grpSp>
        <p:grpSp>
          <p:nvGrpSpPr>
            <p:cNvPr id="7" name="Group 17"/>
            <p:cNvGrpSpPr>
              <a:grpSpLocks/>
            </p:cNvGrpSpPr>
            <p:nvPr/>
          </p:nvGrpSpPr>
          <p:grpSpPr bwMode="auto">
            <a:xfrm>
              <a:off x="4649" y="3835"/>
              <a:ext cx="454" cy="485"/>
              <a:chOff x="4649" y="3838"/>
              <a:chExt cx="454" cy="485"/>
            </a:xfrm>
          </p:grpSpPr>
          <p:sp>
            <p:nvSpPr>
              <p:cNvPr id="55436" name="Line 18"/>
              <p:cNvSpPr>
                <a:spLocks noChangeShapeType="1"/>
              </p:cNvSpPr>
              <p:nvPr/>
            </p:nvSpPr>
            <p:spPr bwMode="auto">
              <a:xfrm>
                <a:off x="4649" y="3838"/>
                <a:ext cx="454" cy="0"/>
              </a:xfrm>
              <a:prstGeom prst="line">
                <a:avLst/>
              </a:prstGeom>
              <a:noFill/>
              <a:ln w="25400">
                <a:solidFill>
                  <a:srgbClr val="00FFFF"/>
                </a:solidFill>
                <a:prstDash val="dash"/>
                <a:miter lim="800000"/>
                <a:headEnd/>
                <a:tailEnd/>
              </a:ln>
            </p:spPr>
            <p:txBody>
              <a:bodyPr wrap="none"/>
              <a:lstStyle/>
              <a:p>
                <a:endParaRPr lang="tr-TR"/>
              </a:p>
            </p:txBody>
          </p:sp>
          <p:sp>
            <p:nvSpPr>
              <p:cNvPr id="55437" name="Line 19"/>
              <p:cNvSpPr>
                <a:spLocks noChangeShapeType="1"/>
              </p:cNvSpPr>
              <p:nvPr/>
            </p:nvSpPr>
            <p:spPr bwMode="auto">
              <a:xfrm>
                <a:off x="5102" y="3847"/>
                <a:ext cx="0" cy="476"/>
              </a:xfrm>
              <a:prstGeom prst="line">
                <a:avLst/>
              </a:prstGeom>
              <a:noFill/>
              <a:ln w="25400">
                <a:solidFill>
                  <a:srgbClr val="00FFFF"/>
                </a:solidFill>
                <a:prstDash val="dash"/>
                <a:miter lim="800000"/>
                <a:headEnd/>
                <a:tailEnd/>
              </a:ln>
            </p:spPr>
            <p:txBody>
              <a:bodyPr wrap="none"/>
              <a:lstStyle/>
              <a:p>
                <a:endParaRPr lang="tr-TR"/>
              </a:p>
            </p:txBody>
          </p:sp>
          <p:sp>
            <p:nvSpPr>
              <p:cNvPr id="55438" name="Line 20"/>
              <p:cNvSpPr>
                <a:spLocks noChangeShapeType="1"/>
              </p:cNvSpPr>
              <p:nvPr/>
            </p:nvSpPr>
            <p:spPr bwMode="auto">
              <a:xfrm flipH="1">
                <a:off x="4740" y="4320"/>
                <a:ext cx="363" cy="0"/>
              </a:xfrm>
              <a:prstGeom prst="line">
                <a:avLst/>
              </a:prstGeom>
              <a:noFill/>
              <a:ln w="25400">
                <a:solidFill>
                  <a:srgbClr val="00FFFF"/>
                </a:solidFill>
                <a:prstDash val="dash"/>
                <a:miter lim="800000"/>
                <a:headEnd/>
                <a:tailEnd type="triangle" w="med" len="med"/>
              </a:ln>
            </p:spPr>
            <p:txBody>
              <a:bodyPr wrap="none"/>
              <a:lstStyle/>
              <a:p>
                <a:endParaRPr lang="tr-TR"/>
              </a:p>
            </p:txBody>
          </p:sp>
        </p:grpSp>
      </p:grpSp>
      <p:grpSp>
        <p:nvGrpSpPr>
          <p:cNvPr id="8" name="Group 21"/>
          <p:cNvGrpSpPr>
            <a:grpSpLocks/>
          </p:cNvGrpSpPr>
          <p:nvPr/>
        </p:nvGrpSpPr>
        <p:grpSpPr bwMode="auto">
          <a:xfrm>
            <a:off x="7773988" y="4159250"/>
            <a:ext cx="831850" cy="2200275"/>
            <a:chOff x="4649" y="2568"/>
            <a:chExt cx="590" cy="1561"/>
          </a:xfrm>
        </p:grpSpPr>
        <p:grpSp>
          <p:nvGrpSpPr>
            <p:cNvPr id="9" name="Group 22"/>
            <p:cNvGrpSpPr>
              <a:grpSpLocks/>
            </p:cNvGrpSpPr>
            <p:nvPr/>
          </p:nvGrpSpPr>
          <p:grpSpPr bwMode="auto">
            <a:xfrm>
              <a:off x="4649" y="2568"/>
              <a:ext cx="322" cy="476"/>
              <a:chOff x="4649" y="3657"/>
              <a:chExt cx="322" cy="476"/>
            </a:xfrm>
          </p:grpSpPr>
          <p:sp>
            <p:nvSpPr>
              <p:cNvPr id="55431" name="Line 23"/>
              <p:cNvSpPr>
                <a:spLocks noChangeShapeType="1"/>
              </p:cNvSpPr>
              <p:nvPr/>
            </p:nvSpPr>
            <p:spPr bwMode="auto">
              <a:xfrm>
                <a:off x="4649" y="3657"/>
                <a:ext cx="318" cy="0"/>
              </a:xfrm>
              <a:prstGeom prst="line">
                <a:avLst/>
              </a:prstGeom>
              <a:noFill/>
              <a:ln w="25400">
                <a:solidFill>
                  <a:schemeClr val="accent1"/>
                </a:solidFill>
                <a:miter lim="800000"/>
                <a:headEnd/>
                <a:tailEnd/>
              </a:ln>
            </p:spPr>
            <p:txBody>
              <a:bodyPr wrap="none"/>
              <a:lstStyle/>
              <a:p>
                <a:endParaRPr lang="tr-TR"/>
              </a:p>
            </p:txBody>
          </p:sp>
          <p:sp>
            <p:nvSpPr>
              <p:cNvPr id="55432" name="Line 24"/>
              <p:cNvSpPr>
                <a:spLocks noChangeShapeType="1"/>
              </p:cNvSpPr>
              <p:nvPr/>
            </p:nvSpPr>
            <p:spPr bwMode="auto">
              <a:xfrm>
                <a:off x="4967" y="3657"/>
                <a:ext cx="0" cy="476"/>
              </a:xfrm>
              <a:prstGeom prst="line">
                <a:avLst/>
              </a:prstGeom>
              <a:noFill/>
              <a:ln w="25400">
                <a:solidFill>
                  <a:schemeClr val="accent1"/>
                </a:solidFill>
                <a:miter lim="800000"/>
                <a:headEnd/>
                <a:tailEnd/>
              </a:ln>
            </p:spPr>
            <p:txBody>
              <a:bodyPr wrap="none"/>
              <a:lstStyle/>
              <a:p>
                <a:endParaRPr lang="tr-TR"/>
              </a:p>
            </p:txBody>
          </p:sp>
          <p:sp>
            <p:nvSpPr>
              <p:cNvPr id="55433" name="Line 25"/>
              <p:cNvSpPr>
                <a:spLocks noChangeShapeType="1"/>
              </p:cNvSpPr>
              <p:nvPr/>
            </p:nvSpPr>
            <p:spPr bwMode="auto">
              <a:xfrm flipH="1">
                <a:off x="4744" y="4130"/>
                <a:ext cx="227" cy="0"/>
              </a:xfrm>
              <a:prstGeom prst="line">
                <a:avLst/>
              </a:prstGeom>
              <a:noFill/>
              <a:ln w="25400">
                <a:solidFill>
                  <a:schemeClr val="accent1"/>
                </a:solidFill>
                <a:miter lim="800000"/>
                <a:headEnd/>
                <a:tailEnd type="triangle" w="med" len="med"/>
              </a:ln>
            </p:spPr>
            <p:txBody>
              <a:bodyPr wrap="none"/>
              <a:lstStyle/>
              <a:p>
                <a:endParaRPr lang="tr-TR"/>
              </a:p>
            </p:txBody>
          </p:sp>
        </p:grpSp>
        <p:grpSp>
          <p:nvGrpSpPr>
            <p:cNvPr id="10" name="Group 26"/>
            <p:cNvGrpSpPr>
              <a:grpSpLocks/>
            </p:cNvGrpSpPr>
            <p:nvPr/>
          </p:nvGrpSpPr>
          <p:grpSpPr bwMode="auto">
            <a:xfrm>
              <a:off x="4649" y="2750"/>
              <a:ext cx="590" cy="1379"/>
              <a:chOff x="4649" y="2750"/>
              <a:chExt cx="590" cy="1379"/>
            </a:xfrm>
          </p:grpSpPr>
          <p:sp>
            <p:nvSpPr>
              <p:cNvPr id="55428" name="Line 27"/>
              <p:cNvSpPr>
                <a:spLocks noChangeShapeType="1"/>
              </p:cNvSpPr>
              <p:nvPr/>
            </p:nvSpPr>
            <p:spPr bwMode="auto">
              <a:xfrm>
                <a:off x="4649" y="2750"/>
                <a:ext cx="590" cy="0"/>
              </a:xfrm>
              <a:prstGeom prst="line">
                <a:avLst/>
              </a:prstGeom>
              <a:noFill/>
              <a:ln w="25400">
                <a:solidFill>
                  <a:schemeClr val="accent1"/>
                </a:solidFill>
                <a:prstDash val="dash"/>
                <a:miter lim="800000"/>
                <a:headEnd/>
                <a:tailEnd/>
              </a:ln>
            </p:spPr>
            <p:txBody>
              <a:bodyPr wrap="none"/>
              <a:lstStyle/>
              <a:p>
                <a:endParaRPr lang="tr-TR"/>
              </a:p>
            </p:txBody>
          </p:sp>
          <p:sp>
            <p:nvSpPr>
              <p:cNvPr id="55429" name="Line 28"/>
              <p:cNvSpPr>
                <a:spLocks noChangeShapeType="1"/>
              </p:cNvSpPr>
              <p:nvPr/>
            </p:nvSpPr>
            <p:spPr bwMode="auto">
              <a:xfrm>
                <a:off x="5239" y="2750"/>
                <a:ext cx="0" cy="1360"/>
              </a:xfrm>
              <a:prstGeom prst="line">
                <a:avLst/>
              </a:prstGeom>
              <a:noFill/>
              <a:ln w="25400">
                <a:solidFill>
                  <a:schemeClr val="accent1"/>
                </a:solidFill>
                <a:prstDash val="dash"/>
                <a:miter lim="800000"/>
                <a:headEnd/>
                <a:tailEnd/>
              </a:ln>
            </p:spPr>
            <p:txBody>
              <a:bodyPr wrap="none"/>
              <a:lstStyle/>
              <a:p>
                <a:endParaRPr lang="tr-TR"/>
              </a:p>
            </p:txBody>
          </p:sp>
          <p:sp>
            <p:nvSpPr>
              <p:cNvPr id="55430" name="Line 29"/>
              <p:cNvSpPr>
                <a:spLocks noChangeShapeType="1"/>
              </p:cNvSpPr>
              <p:nvPr/>
            </p:nvSpPr>
            <p:spPr bwMode="auto">
              <a:xfrm flipH="1">
                <a:off x="4977" y="4129"/>
                <a:ext cx="262" cy="0"/>
              </a:xfrm>
              <a:prstGeom prst="line">
                <a:avLst/>
              </a:prstGeom>
              <a:noFill/>
              <a:ln w="25400">
                <a:solidFill>
                  <a:schemeClr val="accent1"/>
                </a:solidFill>
                <a:prstDash val="dash"/>
                <a:miter lim="800000"/>
                <a:headEnd/>
                <a:tailEnd type="triangle" w="med" len="med"/>
              </a:ln>
            </p:spPr>
            <p:txBody>
              <a:bodyPr wrap="none"/>
              <a:lstStyle/>
              <a:p>
                <a:endParaRPr lang="tr-TR"/>
              </a:p>
            </p:txBody>
          </p:sp>
        </p:grpSp>
      </p:grpSp>
      <p:grpSp>
        <p:nvGrpSpPr>
          <p:cNvPr id="11" name="Group 30"/>
          <p:cNvGrpSpPr>
            <a:grpSpLocks/>
          </p:cNvGrpSpPr>
          <p:nvPr/>
        </p:nvGrpSpPr>
        <p:grpSpPr bwMode="auto">
          <a:xfrm>
            <a:off x="7756525" y="2532063"/>
            <a:ext cx="704850" cy="2265362"/>
            <a:chOff x="4649" y="1434"/>
            <a:chExt cx="499" cy="1604"/>
          </a:xfrm>
        </p:grpSpPr>
        <p:grpSp>
          <p:nvGrpSpPr>
            <p:cNvPr id="12" name="Group 31"/>
            <p:cNvGrpSpPr>
              <a:grpSpLocks/>
            </p:cNvGrpSpPr>
            <p:nvPr/>
          </p:nvGrpSpPr>
          <p:grpSpPr bwMode="auto">
            <a:xfrm>
              <a:off x="4649" y="1434"/>
              <a:ext cx="322" cy="476"/>
              <a:chOff x="4649" y="3657"/>
              <a:chExt cx="322" cy="476"/>
            </a:xfrm>
          </p:grpSpPr>
          <p:sp>
            <p:nvSpPr>
              <p:cNvPr id="55423" name="Line 32"/>
              <p:cNvSpPr>
                <a:spLocks noChangeShapeType="1"/>
              </p:cNvSpPr>
              <p:nvPr/>
            </p:nvSpPr>
            <p:spPr bwMode="auto">
              <a:xfrm>
                <a:off x="4649" y="3657"/>
                <a:ext cx="318" cy="0"/>
              </a:xfrm>
              <a:prstGeom prst="line">
                <a:avLst/>
              </a:prstGeom>
              <a:noFill/>
              <a:ln w="25400">
                <a:solidFill>
                  <a:srgbClr val="CC3300"/>
                </a:solidFill>
                <a:miter lim="800000"/>
                <a:headEnd/>
                <a:tailEnd/>
              </a:ln>
            </p:spPr>
            <p:txBody>
              <a:bodyPr wrap="none"/>
              <a:lstStyle/>
              <a:p>
                <a:endParaRPr lang="tr-TR"/>
              </a:p>
            </p:txBody>
          </p:sp>
          <p:sp>
            <p:nvSpPr>
              <p:cNvPr id="55424" name="Line 33"/>
              <p:cNvSpPr>
                <a:spLocks noChangeShapeType="1"/>
              </p:cNvSpPr>
              <p:nvPr/>
            </p:nvSpPr>
            <p:spPr bwMode="auto">
              <a:xfrm>
                <a:off x="4967" y="3657"/>
                <a:ext cx="0" cy="476"/>
              </a:xfrm>
              <a:prstGeom prst="line">
                <a:avLst/>
              </a:prstGeom>
              <a:noFill/>
              <a:ln w="25400">
                <a:solidFill>
                  <a:srgbClr val="CC3300"/>
                </a:solidFill>
                <a:miter lim="800000"/>
                <a:headEnd/>
                <a:tailEnd/>
              </a:ln>
            </p:spPr>
            <p:txBody>
              <a:bodyPr wrap="none"/>
              <a:lstStyle/>
              <a:p>
                <a:endParaRPr lang="tr-TR"/>
              </a:p>
            </p:txBody>
          </p:sp>
          <p:sp>
            <p:nvSpPr>
              <p:cNvPr id="55425" name="Line 34"/>
              <p:cNvSpPr>
                <a:spLocks noChangeShapeType="1"/>
              </p:cNvSpPr>
              <p:nvPr/>
            </p:nvSpPr>
            <p:spPr bwMode="auto">
              <a:xfrm flipH="1">
                <a:off x="4744" y="4130"/>
                <a:ext cx="227" cy="0"/>
              </a:xfrm>
              <a:prstGeom prst="line">
                <a:avLst/>
              </a:prstGeom>
              <a:noFill/>
              <a:ln w="25400">
                <a:solidFill>
                  <a:srgbClr val="CC3300"/>
                </a:solidFill>
                <a:miter lim="800000"/>
                <a:headEnd/>
                <a:tailEnd type="triangle" w="med" len="med"/>
              </a:ln>
            </p:spPr>
            <p:txBody>
              <a:bodyPr wrap="none"/>
              <a:lstStyle/>
              <a:p>
                <a:endParaRPr lang="tr-TR"/>
              </a:p>
            </p:txBody>
          </p:sp>
        </p:grpSp>
        <p:grpSp>
          <p:nvGrpSpPr>
            <p:cNvPr id="13" name="Group 35"/>
            <p:cNvGrpSpPr>
              <a:grpSpLocks/>
            </p:cNvGrpSpPr>
            <p:nvPr/>
          </p:nvGrpSpPr>
          <p:grpSpPr bwMode="auto">
            <a:xfrm>
              <a:off x="4649" y="1616"/>
              <a:ext cx="499" cy="1422"/>
              <a:chOff x="4649" y="1616"/>
              <a:chExt cx="499" cy="1422"/>
            </a:xfrm>
          </p:grpSpPr>
          <p:sp>
            <p:nvSpPr>
              <p:cNvPr id="55420" name="Line 36"/>
              <p:cNvSpPr>
                <a:spLocks noChangeShapeType="1"/>
              </p:cNvSpPr>
              <p:nvPr/>
            </p:nvSpPr>
            <p:spPr bwMode="auto">
              <a:xfrm>
                <a:off x="4649" y="1616"/>
                <a:ext cx="499" cy="0"/>
              </a:xfrm>
              <a:prstGeom prst="line">
                <a:avLst/>
              </a:prstGeom>
              <a:noFill/>
              <a:ln w="25400">
                <a:solidFill>
                  <a:srgbClr val="CC3300"/>
                </a:solidFill>
                <a:prstDash val="dash"/>
                <a:miter lim="800000"/>
                <a:headEnd/>
                <a:tailEnd/>
              </a:ln>
            </p:spPr>
            <p:txBody>
              <a:bodyPr wrap="none"/>
              <a:lstStyle/>
              <a:p>
                <a:endParaRPr lang="tr-TR"/>
              </a:p>
            </p:txBody>
          </p:sp>
          <p:sp>
            <p:nvSpPr>
              <p:cNvPr id="55421" name="Line 37"/>
              <p:cNvSpPr>
                <a:spLocks noChangeShapeType="1"/>
              </p:cNvSpPr>
              <p:nvPr/>
            </p:nvSpPr>
            <p:spPr bwMode="auto">
              <a:xfrm>
                <a:off x="5148" y="1616"/>
                <a:ext cx="0" cy="1406"/>
              </a:xfrm>
              <a:prstGeom prst="line">
                <a:avLst/>
              </a:prstGeom>
              <a:noFill/>
              <a:ln w="25400">
                <a:solidFill>
                  <a:srgbClr val="CC3300"/>
                </a:solidFill>
                <a:prstDash val="dash"/>
                <a:miter lim="800000"/>
                <a:headEnd/>
                <a:tailEnd/>
              </a:ln>
            </p:spPr>
            <p:txBody>
              <a:bodyPr wrap="none"/>
              <a:lstStyle/>
              <a:p>
                <a:endParaRPr lang="tr-TR"/>
              </a:p>
            </p:txBody>
          </p:sp>
          <p:sp>
            <p:nvSpPr>
              <p:cNvPr id="55422" name="Line 38"/>
              <p:cNvSpPr>
                <a:spLocks noChangeShapeType="1"/>
              </p:cNvSpPr>
              <p:nvPr/>
            </p:nvSpPr>
            <p:spPr bwMode="auto">
              <a:xfrm flipH="1">
                <a:off x="4983" y="3038"/>
                <a:ext cx="165" cy="0"/>
              </a:xfrm>
              <a:prstGeom prst="line">
                <a:avLst/>
              </a:prstGeom>
              <a:noFill/>
              <a:ln w="25400">
                <a:solidFill>
                  <a:srgbClr val="CC3300"/>
                </a:solidFill>
                <a:prstDash val="dash"/>
                <a:miter lim="800000"/>
                <a:headEnd/>
                <a:tailEnd type="triangle" w="med" len="med"/>
              </a:ln>
            </p:spPr>
            <p:txBody>
              <a:bodyPr wrap="none"/>
              <a:lstStyle/>
              <a:p>
                <a:endParaRPr lang="tr-TR"/>
              </a:p>
            </p:txBody>
          </p:sp>
        </p:grpSp>
      </p:grpSp>
      <p:grpSp>
        <p:nvGrpSpPr>
          <p:cNvPr id="14" name="Group 39"/>
          <p:cNvGrpSpPr>
            <a:grpSpLocks/>
          </p:cNvGrpSpPr>
          <p:nvPr/>
        </p:nvGrpSpPr>
        <p:grpSpPr bwMode="auto">
          <a:xfrm>
            <a:off x="6300788" y="569913"/>
            <a:ext cx="1728787" cy="1346200"/>
            <a:chOff x="3696" y="0"/>
            <a:chExt cx="1225" cy="954"/>
          </a:xfrm>
        </p:grpSpPr>
        <p:grpSp>
          <p:nvGrpSpPr>
            <p:cNvPr id="15" name="Group 40"/>
            <p:cNvGrpSpPr>
              <a:grpSpLocks/>
            </p:cNvGrpSpPr>
            <p:nvPr/>
          </p:nvGrpSpPr>
          <p:grpSpPr bwMode="auto">
            <a:xfrm>
              <a:off x="3696" y="0"/>
              <a:ext cx="1044" cy="954"/>
              <a:chOff x="3696" y="0"/>
              <a:chExt cx="1044" cy="954"/>
            </a:xfrm>
          </p:grpSpPr>
          <p:sp>
            <p:nvSpPr>
              <p:cNvPr id="55405" name="Rectangle 41"/>
              <p:cNvSpPr>
                <a:spLocks noChangeArrowheads="1"/>
              </p:cNvSpPr>
              <p:nvPr/>
            </p:nvSpPr>
            <p:spPr bwMode="auto">
              <a:xfrm>
                <a:off x="3696" y="749"/>
                <a:ext cx="1044" cy="205"/>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400" b="1" dirty="0" smtClean="0">
                    <a:solidFill>
                      <a:srgbClr val="000000"/>
                    </a:solidFill>
                    <a:latin typeface="新細明體" pitchFamily="18" charset="-120"/>
                  </a:rPr>
                  <a:t>(SUB2)</a:t>
                </a:r>
                <a:r>
                  <a:rPr kumimoji="0" lang="tr-TR" altLang="zh-TW" sz="1400" b="1" dirty="0" smtClean="0">
                    <a:solidFill>
                      <a:srgbClr val="000000"/>
                    </a:solidFill>
                    <a:latin typeface="新細明體" pitchFamily="18" charset="-120"/>
                  </a:rPr>
                  <a:t>’ye dönüş</a:t>
                </a:r>
                <a:endParaRPr kumimoji="0" lang="en-US" altLang="zh-TW" sz="1400" b="1" dirty="0">
                  <a:solidFill>
                    <a:srgbClr val="000000"/>
                  </a:solidFill>
                  <a:latin typeface="新細明體" pitchFamily="18" charset="-120"/>
                </a:endParaRPr>
              </a:p>
            </p:txBody>
          </p:sp>
          <p:grpSp>
            <p:nvGrpSpPr>
              <p:cNvPr id="16" name="Group 42"/>
              <p:cNvGrpSpPr>
                <a:grpSpLocks/>
              </p:cNvGrpSpPr>
              <p:nvPr/>
            </p:nvGrpSpPr>
            <p:grpSpPr bwMode="auto">
              <a:xfrm>
                <a:off x="3696" y="544"/>
                <a:ext cx="1044" cy="205"/>
                <a:chOff x="2200" y="210"/>
                <a:chExt cx="1225" cy="227"/>
              </a:xfrm>
            </p:grpSpPr>
            <p:sp>
              <p:nvSpPr>
                <p:cNvPr id="55416" name="Rectangle 43"/>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417" name="Rectangle 44"/>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17" name="Group 45"/>
              <p:cNvGrpSpPr>
                <a:grpSpLocks/>
              </p:cNvGrpSpPr>
              <p:nvPr/>
            </p:nvGrpSpPr>
            <p:grpSpPr bwMode="auto">
              <a:xfrm>
                <a:off x="3696" y="363"/>
                <a:ext cx="1044" cy="205"/>
                <a:chOff x="2200" y="210"/>
                <a:chExt cx="1225" cy="227"/>
              </a:xfrm>
            </p:grpSpPr>
            <p:sp>
              <p:nvSpPr>
                <p:cNvPr id="55414" name="Rectangle 46"/>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lang="en-US" altLang="zh-TW" sz="1400" b="1" dirty="0" smtClean="0">
                      <a:solidFill>
                        <a:srgbClr val="000000"/>
                      </a:solidFill>
                      <a:latin typeface="新細明體" pitchFamily="18" charset="-120"/>
                    </a:rPr>
                    <a:t>D</a:t>
                  </a:r>
                  <a:r>
                    <a:rPr lang="tr-TR" altLang="zh-TW" sz="1400" b="1" dirty="0" smtClean="0">
                      <a:solidFill>
                        <a:srgbClr val="000000"/>
                      </a:solidFill>
                      <a:latin typeface="新細明體" pitchFamily="18" charset="-120"/>
                    </a:rPr>
                    <a:t>i</a:t>
                  </a:r>
                  <a:r>
                    <a:rPr lang="en-US" altLang="zh-TW" sz="1400" b="1" dirty="0" err="1" smtClean="0">
                      <a:solidFill>
                        <a:srgbClr val="000000"/>
                      </a:solidFill>
                      <a:latin typeface="新細明體" pitchFamily="18" charset="-120"/>
                    </a:rPr>
                    <a:t>nami</a:t>
                  </a:r>
                  <a:r>
                    <a:rPr lang="tr-TR" altLang="zh-TW" sz="1400" b="1" dirty="0" smtClean="0">
                      <a:solidFill>
                        <a:srgbClr val="000000"/>
                      </a:solidFill>
                      <a:latin typeface="新細明體" pitchFamily="18" charset="-120"/>
                    </a:rPr>
                    <a:t>k</a:t>
                  </a:r>
                  <a:r>
                    <a:rPr kumimoji="0" lang="en-US" altLang="zh-TW" sz="1400" b="1" dirty="0" smtClean="0">
                      <a:solidFill>
                        <a:srgbClr val="000000"/>
                      </a:solidFill>
                      <a:latin typeface="新細明體" pitchFamily="18" charset="-120"/>
                    </a:rPr>
                    <a:t> </a:t>
                  </a:r>
                  <a:r>
                    <a:rPr kumimoji="0" lang="en-US" altLang="zh-TW" sz="1400" b="1" dirty="0">
                      <a:solidFill>
                        <a:srgbClr val="000000"/>
                      </a:solidFill>
                      <a:latin typeface="新細明體" pitchFamily="18" charset="-120"/>
                    </a:rPr>
                    <a:t>link</a:t>
                  </a:r>
                </a:p>
              </p:txBody>
            </p:sp>
            <p:sp>
              <p:nvSpPr>
                <p:cNvPr id="55415" name="Rectangle 47"/>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18" name="Group 48"/>
              <p:cNvGrpSpPr>
                <a:grpSpLocks/>
              </p:cNvGrpSpPr>
              <p:nvPr/>
            </p:nvGrpSpPr>
            <p:grpSpPr bwMode="auto">
              <a:xfrm>
                <a:off x="3696" y="181"/>
                <a:ext cx="1044" cy="205"/>
                <a:chOff x="2200" y="210"/>
                <a:chExt cx="1225" cy="227"/>
              </a:xfrm>
            </p:grpSpPr>
            <p:sp>
              <p:nvSpPr>
                <p:cNvPr id="55412" name="Rectangle 49"/>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413" name="Rectangle 50"/>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19" name="Group 51"/>
              <p:cNvGrpSpPr>
                <a:grpSpLocks/>
              </p:cNvGrpSpPr>
              <p:nvPr/>
            </p:nvGrpSpPr>
            <p:grpSpPr bwMode="auto">
              <a:xfrm>
                <a:off x="3696" y="0"/>
                <a:ext cx="1044" cy="205"/>
                <a:chOff x="2200" y="210"/>
                <a:chExt cx="1225" cy="227"/>
              </a:xfrm>
            </p:grpSpPr>
            <p:sp>
              <p:nvSpPr>
                <p:cNvPr id="55410" name="Rectangle 52"/>
                <p:cNvSpPr>
                  <a:spLocks noChangeArrowheads="1"/>
                </p:cNvSpPr>
                <p:nvPr/>
              </p:nvSpPr>
              <p:spPr bwMode="auto">
                <a:xfrm>
                  <a:off x="2200" y="210"/>
                  <a:ext cx="998" cy="227"/>
                </a:xfrm>
                <a:prstGeom prst="rect">
                  <a:avLst/>
                </a:prstGeom>
                <a:solidFill>
                  <a:srgbClr val="FF99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411" name="Rectangle 53"/>
                <p:cNvSpPr>
                  <a:spLocks noChangeArrowheads="1"/>
                </p:cNvSpPr>
                <p:nvPr/>
              </p:nvSpPr>
              <p:spPr bwMode="auto">
                <a:xfrm>
                  <a:off x="3198" y="210"/>
                  <a:ext cx="227" cy="227"/>
                </a:xfrm>
                <a:prstGeom prst="rect">
                  <a:avLst/>
                </a:prstGeom>
                <a:solidFill>
                  <a:srgbClr val="FF99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grpSp>
          <p:nvGrpSpPr>
            <p:cNvPr id="20" name="Group 54"/>
            <p:cNvGrpSpPr>
              <a:grpSpLocks/>
            </p:cNvGrpSpPr>
            <p:nvPr/>
          </p:nvGrpSpPr>
          <p:grpSpPr bwMode="auto">
            <a:xfrm>
              <a:off x="4785" y="0"/>
              <a:ext cx="136" cy="361"/>
              <a:chOff x="4785" y="0"/>
              <a:chExt cx="136" cy="361"/>
            </a:xfrm>
          </p:grpSpPr>
          <p:sp>
            <p:nvSpPr>
              <p:cNvPr id="55403" name="Text Box 55"/>
              <p:cNvSpPr txBox="1">
                <a:spLocks noChangeArrowheads="1"/>
              </p:cNvSpPr>
              <p:nvPr/>
            </p:nvSpPr>
            <p:spPr bwMode="auto">
              <a:xfrm>
                <a:off x="4785" y="0"/>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D</a:t>
                </a:r>
              </a:p>
            </p:txBody>
          </p:sp>
          <p:sp>
            <p:nvSpPr>
              <p:cNvPr id="55404" name="Text Box 56"/>
              <p:cNvSpPr txBox="1">
                <a:spLocks noChangeArrowheads="1"/>
              </p:cNvSpPr>
              <p:nvPr/>
            </p:nvSpPr>
            <p:spPr bwMode="auto">
              <a:xfrm>
                <a:off x="4785" y="211"/>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A</a:t>
                </a:r>
              </a:p>
            </p:txBody>
          </p:sp>
        </p:grpSp>
      </p:grpSp>
      <p:grpSp>
        <p:nvGrpSpPr>
          <p:cNvPr id="21" name="Group 57"/>
          <p:cNvGrpSpPr>
            <a:grpSpLocks/>
          </p:cNvGrpSpPr>
          <p:nvPr/>
        </p:nvGrpSpPr>
        <p:grpSpPr bwMode="auto">
          <a:xfrm>
            <a:off x="6300788" y="1866900"/>
            <a:ext cx="1728787" cy="1346200"/>
            <a:chOff x="3696" y="957"/>
            <a:chExt cx="1225" cy="954"/>
          </a:xfrm>
        </p:grpSpPr>
        <p:grpSp>
          <p:nvGrpSpPr>
            <p:cNvPr id="22" name="Group 58"/>
            <p:cNvGrpSpPr>
              <a:grpSpLocks/>
            </p:cNvGrpSpPr>
            <p:nvPr/>
          </p:nvGrpSpPr>
          <p:grpSpPr bwMode="auto">
            <a:xfrm>
              <a:off x="3696" y="957"/>
              <a:ext cx="1044" cy="954"/>
              <a:chOff x="3696" y="957"/>
              <a:chExt cx="1044" cy="954"/>
            </a:xfrm>
          </p:grpSpPr>
          <p:sp>
            <p:nvSpPr>
              <p:cNvPr id="55388" name="Rectangle 59"/>
              <p:cNvSpPr>
                <a:spLocks noChangeArrowheads="1"/>
              </p:cNvSpPr>
              <p:nvPr/>
            </p:nvSpPr>
            <p:spPr bwMode="auto">
              <a:xfrm>
                <a:off x="3696" y="1706"/>
                <a:ext cx="1044" cy="205"/>
              </a:xfrm>
              <a:prstGeom prst="rect">
                <a:avLst/>
              </a:prstGeom>
              <a:solidFill>
                <a:srgbClr val="CC3300"/>
              </a:solidFill>
              <a:ln w="9525">
                <a:solidFill>
                  <a:schemeClr val="tx1"/>
                </a:solidFill>
                <a:miter lim="800000"/>
                <a:headEnd/>
                <a:tailEnd/>
              </a:ln>
            </p:spPr>
            <p:txBody>
              <a:bodyPr wrap="none" anchor="ctr"/>
              <a:lstStyle/>
              <a:p>
                <a:pPr algn="ctr"/>
                <a:r>
                  <a:rPr kumimoji="0" lang="tr-TR" altLang="zh-TW" sz="1400" b="1" dirty="0" smtClean="0">
                    <a:solidFill>
                      <a:srgbClr val="000000"/>
                    </a:solidFill>
                    <a:latin typeface="新細明體" pitchFamily="18" charset="-120"/>
                  </a:rPr>
                  <a:t>(</a:t>
                </a:r>
                <a:r>
                  <a:rPr kumimoji="0" lang="en-US" altLang="zh-TW" sz="1400" b="1" dirty="0" smtClean="0">
                    <a:solidFill>
                      <a:srgbClr val="000000"/>
                    </a:solidFill>
                    <a:latin typeface="新細明體" pitchFamily="18" charset="-120"/>
                  </a:rPr>
                  <a:t>SUB2)</a:t>
                </a:r>
                <a:r>
                  <a:rPr lang="tr-TR" altLang="zh-TW" sz="1400" b="1" dirty="0" smtClean="0">
                    <a:solidFill>
                      <a:srgbClr val="000000"/>
                    </a:solidFill>
                    <a:latin typeface="新細明體" pitchFamily="18" charset="-120"/>
                  </a:rPr>
                  <a:t>’ye dönüş</a:t>
                </a:r>
                <a:endParaRPr kumimoji="0" lang="en-US" altLang="zh-TW" sz="1400" b="1" dirty="0">
                  <a:solidFill>
                    <a:srgbClr val="000000"/>
                  </a:solidFill>
                  <a:latin typeface="新細明體" pitchFamily="18" charset="-120"/>
                </a:endParaRPr>
              </a:p>
            </p:txBody>
          </p:sp>
          <p:grpSp>
            <p:nvGrpSpPr>
              <p:cNvPr id="23" name="Group 60"/>
              <p:cNvGrpSpPr>
                <a:grpSpLocks/>
              </p:cNvGrpSpPr>
              <p:nvPr/>
            </p:nvGrpSpPr>
            <p:grpSpPr bwMode="auto">
              <a:xfrm>
                <a:off x="3696" y="1501"/>
                <a:ext cx="1044" cy="205"/>
                <a:chOff x="2200" y="210"/>
                <a:chExt cx="1225" cy="227"/>
              </a:xfrm>
            </p:grpSpPr>
            <p:sp>
              <p:nvSpPr>
                <p:cNvPr id="55399" name="Rectangle 61"/>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400" name="Rectangle 62"/>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24" name="Group 63"/>
              <p:cNvGrpSpPr>
                <a:grpSpLocks/>
              </p:cNvGrpSpPr>
              <p:nvPr/>
            </p:nvGrpSpPr>
            <p:grpSpPr bwMode="auto">
              <a:xfrm>
                <a:off x="3696" y="1320"/>
                <a:ext cx="1044" cy="205"/>
                <a:chOff x="2200" y="210"/>
                <a:chExt cx="1225" cy="227"/>
              </a:xfrm>
            </p:grpSpPr>
            <p:sp>
              <p:nvSpPr>
                <p:cNvPr id="55397" name="Rectangle 64"/>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lang="en-US" altLang="zh-TW" sz="1400" b="1" dirty="0" smtClean="0">
                      <a:solidFill>
                        <a:srgbClr val="000000"/>
                      </a:solidFill>
                      <a:latin typeface="新細明體" pitchFamily="18" charset="-120"/>
                    </a:rPr>
                    <a:t>D</a:t>
                  </a:r>
                  <a:r>
                    <a:rPr lang="tr-TR" altLang="zh-TW" sz="1400" b="1" dirty="0" smtClean="0">
                      <a:solidFill>
                        <a:srgbClr val="000000"/>
                      </a:solidFill>
                      <a:latin typeface="新細明體" pitchFamily="18" charset="-120"/>
                    </a:rPr>
                    <a:t>i</a:t>
                  </a:r>
                  <a:r>
                    <a:rPr lang="en-US" altLang="zh-TW" sz="1400" b="1" dirty="0" err="1" smtClean="0">
                      <a:solidFill>
                        <a:srgbClr val="000000"/>
                      </a:solidFill>
                      <a:latin typeface="新細明體" pitchFamily="18" charset="-120"/>
                    </a:rPr>
                    <a:t>nami</a:t>
                  </a:r>
                  <a:r>
                    <a:rPr lang="tr-TR" altLang="zh-TW" sz="1400" b="1" dirty="0" smtClean="0">
                      <a:solidFill>
                        <a:srgbClr val="000000"/>
                      </a:solidFill>
                      <a:latin typeface="新細明體" pitchFamily="18" charset="-120"/>
                    </a:rPr>
                    <a:t>k</a:t>
                  </a:r>
                  <a:r>
                    <a:rPr kumimoji="0" lang="en-US" altLang="zh-TW" sz="1400" b="1" dirty="0" smtClean="0">
                      <a:solidFill>
                        <a:srgbClr val="000000"/>
                      </a:solidFill>
                      <a:latin typeface="新細明體" pitchFamily="18" charset="-120"/>
                    </a:rPr>
                    <a:t> </a:t>
                  </a:r>
                  <a:r>
                    <a:rPr kumimoji="0" lang="en-US" altLang="zh-TW" sz="1400" b="1" dirty="0">
                      <a:solidFill>
                        <a:srgbClr val="000000"/>
                      </a:solidFill>
                      <a:latin typeface="新細明體" pitchFamily="18" charset="-120"/>
                    </a:rPr>
                    <a:t>link</a:t>
                  </a:r>
                </a:p>
              </p:txBody>
            </p:sp>
            <p:sp>
              <p:nvSpPr>
                <p:cNvPr id="55398" name="Rectangle 65"/>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25" name="Group 66"/>
              <p:cNvGrpSpPr>
                <a:grpSpLocks/>
              </p:cNvGrpSpPr>
              <p:nvPr/>
            </p:nvGrpSpPr>
            <p:grpSpPr bwMode="auto">
              <a:xfrm>
                <a:off x="3696" y="1138"/>
                <a:ext cx="1044" cy="205"/>
                <a:chOff x="2200" y="210"/>
                <a:chExt cx="1225" cy="227"/>
              </a:xfrm>
            </p:grpSpPr>
            <p:sp>
              <p:nvSpPr>
                <p:cNvPr id="55395" name="Rectangle 67"/>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96" name="Rectangle 68"/>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26" name="Group 69"/>
              <p:cNvGrpSpPr>
                <a:grpSpLocks/>
              </p:cNvGrpSpPr>
              <p:nvPr/>
            </p:nvGrpSpPr>
            <p:grpSpPr bwMode="auto">
              <a:xfrm>
                <a:off x="3696" y="957"/>
                <a:ext cx="1044" cy="205"/>
                <a:chOff x="2200" y="210"/>
                <a:chExt cx="1225" cy="227"/>
              </a:xfrm>
            </p:grpSpPr>
            <p:sp>
              <p:nvSpPr>
                <p:cNvPr id="55393" name="Rectangle 70"/>
                <p:cNvSpPr>
                  <a:spLocks noChangeArrowheads="1"/>
                </p:cNvSpPr>
                <p:nvPr/>
              </p:nvSpPr>
              <p:spPr bwMode="auto">
                <a:xfrm>
                  <a:off x="2200" y="210"/>
                  <a:ext cx="998" cy="227"/>
                </a:xfrm>
                <a:prstGeom prst="rect">
                  <a:avLst/>
                </a:prstGeom>
                <a:solidFill>
                  <a:srgbClr val="CC3300"/>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94" name="Rectangle 71"/>
                <p:cNvSpPr>
                  <a:spLocks noChangeArrowheads="1"/>
                </p:cNvSpPr>
                <p:nvPr/>
              </p:nvSpPr>
              <p:spPr bwMode="auto">
                <a:xfrm>
                  <a:off x="3198" y="210"/>
                  <a:ext cx="227" cy="227"/>
                </a:xfrm>
                <a:prstGeom prst="rect">
                  <a:avLst/>
                </a:prstGeom>
                <a:solidFill>
                  <a:srgbClr val="CC3300"/>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sp>
          <p:nvSpPr>
            <p:cNvPr id="55386" name="Text Box 72"/>
            <p:cNvSpPr txBox="1">
              <a:spLocks noChangeArrowheads="1"/>
            </p:cNvSpPr>
            <p:nvPr/>
          </p:nvSpPr>
          <p:spPr bwMode="auto">
            <a:xfrm>
              <a:off x="4785" y="972"/>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E</a:t>
              </a:r>
            </a:p>
          </p:txBody>
        </p:sp>
        <p:sp>
          <p:nvSpPr>
            <p:cNvPr id="55387" name="Text Box 73"/>
            <p:cNvSpPr txBox="1">
              <a:spLocks noChangeArrowheads="1"/>
            </p:cNvSpPr>
            <p:nvPr/>
          </p:nvSpPr>
          <p:spPr bwMode="auto">
            <a:xfrm>
              <a:off x="4785" y="1162"/>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C</a:t>
              </a:r>
            </a:p>
          </p:txBody>
        </p:sp>
      </p:grpSp>
      <p:grpSp>
        <p:nvGrpSpPr>
          <p:cNvPr id="27" name="Group 74"/>
          <p:cNvGrpSpPr>
            <a:grpSpLocks/>
          </p:cNvGrpSpPr>
          <p:nvPr/>
        </p:nvGrpSpPr>
        <p:grpSpPr bwMode="auto">
          <a:xfrm>
            <a:off x="6300788" y="3221038"/>
            <a:ext cx="1728787" cy="1576387"/>
            <a:chOff x="3696" y="1905"/>
            <a:chExt cx="1225" cy="1117"/>
          </a:xfrm>
        </p:grpSpPr>
        <p:grpSp>
          <p:nvGrpSpPr>
            <p:cNvPr id="28" name="Group 75"/>
            <p:cNvGrpSpPr>
              <a:grpSpLocks/>
            </p:cNvGrpSpPr>
            <p:nvPr/>
          </p:nvGrpSpPr>
          <p:grpSpPr bwMode="auto">
            <a:xfrm>
              <a:off x="3696" y="1910"/>
              <a:ext cx="1044" cy="1112"/>
              <a:chOff x="3696" y="1910"/>
              <a:chExt cx="1044" cy="1112"/>
            </a:xfrm>
          </p:grpSpPr>
          <p:sp>
            <p:nvSpPr>
              <p:cNvPr id="55369" name="Rectangle 76"/>
              <p:cNvSpPr>
                <a:spLocks noChangeArrowheads="1"/>
              </p:cNvSpPr>
              <p:nvPr/>
            </p:nvSpPr>
            <p:spPr bwMode="auto">
              <a:xfrm>
                <a:off x="3696" y="2817"/>
                <a:ext cx="1044" cy="205"/>
              </a:xfrm>
              <a:prstGeom prst="rect">
                <a:avLst/>
              </a:prstGeom>
              <a:solidFill>
                <a:schemeClr val="accent1"/>
              </a:solidFill>
              <a:ln w="9525">
                <a:solidFill>
                  <a:schemeClr val="tx1"/>
                </a:solidFill>
                <a:miter lim="800000"/>
                <a:headEnd/>
                <a:tailEnd/>
              </a:ln>
            </p:spPr>
            <p:txBody>
              <a:bodyPr wrap="none" anchor="ctr"/>
              <a:lstStyle/>
              <a:p>
                <a:pPr algn="ctr"/>
                <a:r>
                  <a:rPr kumimoji="0" lang="tr-TR" altLang="zh-TW" sz="1400" b="1" dirty="0" smtClean="0">
                    <a:solidFill>
                      <a:srgbClr val="000000"/>
                    </a:solidFill>
                    <a:latin typeface="新細明體" pitchFamily="18" charset="-120"/>
                  </a:rPr>
                  <a:t>(</a:t>
                </a:r>
                <a:r>
                  <a:rPr kumimoji="0" lang="en-US" altLang="zh-TW" sz="1400" b="1" dirty="0" smtClean="0">
                    <a:solidFill>
                      <a:srgbClr val="000000"/>
                    </a:solidFill>
                    <a:latin typeface="新細明體" pitchFamily="18" charset="-120"/>
                  </a:rPr>
                  <a:t>BIGSUB)</a:t>
                </a:r>
                <a:r>
                  <a:rPr lang="tr-TR" altLang="zh-TW" sz="1400" b="1" dirty="0" smtClean="0">
                    <a:solidFill>
                      <a:srgbClr val="000000"/>
                    </a:solidFill>
                    <a:latin typeface="新細明體" pitchFamily="18" charset="-120"/>
                  </a:rPr>
                  <a:t>’a dönüş</a:t>
                </a:r>
                <a:endParaRPr kumimoji="0" lang="en-US" altLang="zh-TW" sz="1400" b="1" dirty="0">
                  <a:solidFill>
                    <a:srgbClr val="000000"/>
                  </a:solidFill>
                  <a:latin typeface="新細明體" pitchFamily="18" charset="-120"/>
                </a:endParaRPr>
              </a:p>
            </p:txBody>
          </p:sp>
          <p:grpSp>
            <p:nvGrpSpPr>
              <p:cNvPr id="29" name="Group 77"/>
              <p:cNvGrpSpPr>
                <a:grpSpLocks/>
              </p:cNvGrpSpPr>
              <p:nvPr/>
            </p:nvGrpSpPr>
            <p:grpSpPr bwMode="auto">
              <a:xfrm>
                <a:off x="3696" y="2635"/>
                <a:ext cx="1044" cy="205"/>
                <a:chOff x="2200" y="210"/>
                <a:chExt cx="1225" cy="227"/>
              </a:xfrm>
            </p:grpSpPr>
            <p:sp>
              <p:nvSpPr>
                <p:cNvPr id="55383" name="Rectangle 78"/>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384" name="Rectangle 79"/>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30" name="Group 80"/>
              <p:cNvGrpSpPr>
                <a:grpSpLocks/>
              </p:cNvGrpSpPr>
              <p:nvPr/>
            </p:nvGrpSpPr>
            <p:grpSpPr bwMode="auto">
              <a:xfrm>
                <a:off x="3696" y="2454"/>
                <a:ext cx="1044" cy="205"/>
                <a:chOff x="2200" y="210"/>
                <a:chExt cx="1225" cy="227"/>
              </a:xfrm>
            </p:grpSpPr>
            <p:sp>
              <p:nvSpPr>
                <p:cNvPr id="55381" name="Rectangle 81"/>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lang="en-US" altLang="zh-TW" sz="1400" b="1" dirty="0" smtClean="0">
                      <a:solidFill>
                        <a:srgbClr val="000000"/>
                      </a:solidFill>
                      <a:latin typeface="新細明體" pitchFamily="18" charset="-120"/>
                    </a:rPr>
                    <a:t>D</a:t>
                  </a:r>
                  <a:r>
                    <a:rPr lang="tr-TR" altLang="zh-TW" sz="1400" b="1" dirty="0" smtClean="0">
                      <a:solidFill>
                        <a:srgbClr val="000000"/>
                      </a:solidFill>
                      <a:latin typeface="新細明體" pitchFamily="18" charset="-120"/>
                    </a:rPr>
                    <a:t>i</a:t>
                  </a:r>
                  <a:r>
                    <a:rPr lang="en-US" altLang="zh-TW" sz="1400" b="1" dirty="0" err="1" smtClean="0">
                      <a:solidFill>
                        <a:srgbClr val="000000"/>
                      </a:solidFill>
                      <a:latin typeface="新細明體" pitchFamily="18" charset="-120"/>
                    </a:rPr>
                    <a:t>nami</a:t>
                  </a:r>
                  <a:r>
                    <a:rPr lang="tr-TR" altLang="zh-TW" sz="1400" b="1" dirty="0" smtClean="0">
                      <a:solidFill>
                        <a:srgbClr val="000000"/>
                      </a:solidFill>
                      <a:latin typeface="新細明體" pitchFamily="18" charset="-120"/>
                    </a:rPr>
                    <a:t>k</a:t>
                  </a:r>
                  <a:r>
                    <a:rPr kumimoji="0" lang="en-US" altLang="zh-TW" sz="1400" b="1" dirty="0" smtClean="0">
                      <a:solidFill>
                        <a:srgbClr val="000000"/>
                      </a:solidFill>
                      <a:latin typeface="新細明體" pitchFamily="18" charset="-120"/>
                    </a:rPr>
                    <a:t> </a:t>
                  </a:r>
                  <a:r>
                    <a:rPr kumimoji="0" lang="en-US" altLang="zh-TW" sz="1400" b="1" dirty="0">
                      <a:solidFill>
                        <a:srgbClr val="000000"/>
                      </a:solidFill>
                      <a:latin typeface="新細明體" pitchFamily="18" charset="-120"/>
                    </a:rPr>
                    <a:t>link</a:t>
                  </a:r>
                </a:p>
              </p:txBody>
            </p:sp>
            <p:sp>
              <p:nvSpPr>
                <p:cNvPr id="55382" name="Rectangle 82"/>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31" name="Group 83"/>
              <p:cNvGrpSpPr>
                <a:grpSpLocks/>
              </p:cNvGrpSpPr>
              <p:nvPr/>
            </p:nvGrpSpPr>
            <p:grpSpPr bwMode="auto">
              <a:xfrm>
                <a:off x="3696" y="2273"/>
                <a:ext cx="1044" cy="205"/>
                <a:chOff x="2200" y="210"/>
                <a:chExt cx="1225" cy="227"/>
              </a:xfrm>
            </p:grpSpPr>
            <p:sp>
              <p:nvSpPr>
                <p:cNvPr id="55379" name="Rectangle 84"/>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Parametr</a:t>
                  </a:r>
                  <a:r>
                    <a:rPr kumimoji="0" lang="tr-TR" altLang="zh-TW" sz="1400" dirty="0" smtClean="0">
                      <a:solidFill>
                        <a:srgbClr val="000000"/>
                      </a:solidFill>
                      <a:latin typeface="新細明體" pitchFamily="18" charset="-120"/>
                    </a:rPr>
                    <a:t>e</a:t>
                  </a:r>
                  <a:endParaRPr kumimoji="0" lang="en-US" altLang="zh-TW" sz="1400" dirty="0">
                    <a:solidFill>
                      <a:srgbClr val="000000"/>
                    </a:solidFill>
                    <a:latin typeface="新細明體" pitchFamily="18" charset="-120"/>
                  </a:endParaRPr>
                </a:p>
              </p:txBody>
            </p:sp>
            <p:sp>
              <p:nvSpPr>
                <p:cNvPr id="55380" name="Rectangle 85"/>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r>
                    <a:rPr kumimoji="0" lang="en-US" altLang="zh-TW" sz="1400">
                      <a:solidFill>
                        <a:srgbClr val="000000"/>
                      </a:solidFill>
                      <a:latin typeface="新細明體" pitchFamily="18" charset="-120"/>
                    </a:rPr>
                    <a:t>7</a:t>
                  </a:r>
                </a:p>
              </p:txBody>
            </p:sp>
          </p:grpSp>
          <p:grpSp>
            <p:nvGrpSpPr>
              <p:cNvPr id="55341" name="Group 86"/>
              <p:cNvGrpSpPr>
                <a:grpSpLocks/>
              </p:cNvGrpSpPr>
              <p:nvPr/>
            </p:nvGrpSpPr>
            <p:grpSpPr bwMode="auto">
              <a:xfrm>
                <a:off x="3696" y="2091"/>
                <a:ext cx="1044" cy="205"/>
                <a:chOff x="2200" y="210"/>
                <a:chExt cx="1225" cy="227"/>
              </a:xfrm>
            </p:grpSpPr>
            <p:sp>
              <p:nvSpPr>
                <p:cNvPr id="55377" name="Rectangle 87"/>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78" name="Rectangle 88"/>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45" name="Group 89"/>
              <p:cNvGrpSpPr>
                <a:grpSpLocks/>
              </p:cNvGrpSpPr>
              <p:nvPr/>
            </p:nvGrpSpPr>
            <p:grpSpPr bwMode="auto">
              <a:xfrm>
                <a:off x="3696" y="1910"/>
                <a:ext cx="1044" cy="205"/>
                <a:chOff x="2200" y="210"/>
                <a:chExt cx="1225" cy="227"/>
              </a:xfrm>
            </p:grpSpPr>
            <p:sp>
              <p:nvSpPr>
                <p:cNvPr id="55375" name="Rectangle 90"/>
                <p:cNvSpPr>
                  <a:spLocks noChangeArrowheads="1"/>
                </p:cNvSpPr>
                <p:nvPr/>
              </p:nvSpPr>
              <p:spPr bwMode="auto">
                <a:xfrm>
                  <a:off x="2200" y="210"/>
                  <a:ext cx="998" cy="227"/>
                </a:xfrm>
                <a:prstGeom prst="rect">
                  <a:avLst/>
                </a:prstGeom>
                <a:solidFill>
                  <a:schemeClr val="accent1"/>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76" name="Rectangle 91"/>
                <p:cNvSpPr>
                  <a:spLocks noChangeArrowheads="1"/>
                </p:cNvSpPr>
                <p:nvPr/>
              </p:nvSpPr>
              <p:spPr bwMode="auto">
                <a:xfrm>
                  <a:off x="3198" y="210"/>
                  <a:ext cx="227" cy="227"/>
                </a:xfrm>
                <a:prstGeom prst="rect">
                  <a:avLst/>
                </a:prstGeom>
                <a:solidFill>
                  <a:schemeClr val="accent1"/>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sp>
          <p:nvSpPr>
            <p:cNvPr id="55366" name="Text Box 92"/>
            <p:cNvSpPr txBox="1">
              <a:spLocks noChangeArrowheads="1"/>
            </p:cNvSpPr>
            <p:nvPr/>
          </p:nvSpPr>
          <p:spPr bwMode="auto">
            <a:xfrm>
              <a:off x="4785" y="1905"/>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E</a:t>
              </a:r>
            </a:p>
          </p:txBody>
        </p:sp>
        <p:sp>
          <p:nvSpPr>
            <p:cNvPr id="55367" name="Text Box 93"/>
            <p:cNvSpPr txBox="1">
              <a:spLocks noChangeArrowheads="1"/>
            </p:cNvSpPr>
            <p:nvPr/>
          </p:nvSpPr>
          <p:spPr bwMode="auto">
            <a:xfrm>
              <a:off x="4785" y="2115"/>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B</a:t>
              </a:r>
            </a:p>
          </p:txBody>
        </p:sp>
        <p:sp>
          <p:nvSpPr>
            <p:cNvPr id="55368" name="Text Box 94"/>
            <p:cNvSpPr txBox="1">
              <a:spLocks noChangeArrowheads="1"/>
            </p:cNvSpPr>
            <p:nvPr/>
          </p:nvSpPr>
          <p:spPr bwMode="auto">
            <a:xfrm>
              <a:off x="4785" y="2296"/>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X</a:t>
              </a:r>
            </a:p>
          </p:txBody>
        </p:sp>
      </p:grpSp>
      <p:grpSp>
        <p:nvGrpSpPr>
          <p:cNvPr id="55350" name="Group 95"/>
          <p:cNvGrpSpPr>
            <a:grpSpLocks/>
          </p:cNvGrpSpPr>
          <p:nvPr/>
        </p:nvGrpSpPr>
        <p:grpSpPr bwMode="auto">
          <a:xfrm>
            <a:off x="6300788" y="4764088"/>
            <a:ext cx="1728787" cy="1603375"/>
            <a:chOff x="3696" y="2998"/>
            <a:chExt cx="1225" cy="1136"/>
          </a:xfrm>
        </p:grpSpPr>
        <p:grpSp>
          <p:nvGrpSpPr>
            <p:cNvPr id="55351" name="Group 96"/>
            <p:cNvGrpSpPr>
              <a:grpSpLocks/>
            </p:cNvGrpSpPr>
            <p:nvPr/>
          </p:nvGrpSpPr>
          <p:grpSpPr bwMode="auto">
            <a:xfrm>
              <a:off x="3696" y="2998"/>
              <a:ext cx="1044" cy="1136"/>
              <a:chOff x="3696" y="2998"/>
              <a:chExt cx="1044" cy="1136"/>
            </a:xfrm>
          </p:grpSpPr>
          <p:sp>
            <p:nvSpPr>
              <p:cNvPr id="55349" name="Rectangle 97"/>
              <p:cNvSpPr>
                <a:spLocks noChangeArrowheads="1"/>
              </p:cNvSpPr>
              <p:nvPr/>
            </p:nvSpPr>
            <p:spPr bwMode="auto">
              <a:xfrm>
                <a:off x="3696" y="3929"/>
                <a:ext cx="1044" cy="205"/>
              </a:xfrm>
              <a:prstGeom prst="rect">
                <a:avLst/>
              </a:prstGeom>
              <a:solidFill>
                <a:srgbClr val="00FFFF"/>
              </a:solidFill>
              <a:ln w="9525">
                <a:solidFill>
                  <a:schemeClr val="tx1"/>
                </a:solidFill>
                <a:miter lim="800000"/>
                <a:headEnd/>
                <a:tailEnd/>
              </a:ln>
            </p:spPr>
            <p:txBody>
              <a:bodyPr wrap="none" anchor="ctr"/>
              <a:lstStyle/>
              <a:p>
                <a:pPr algn="ctr"/>
                <a:r>
                  <a:rPr kumimoji="0" lang="tr-TR" altLang="zh-TW" sz="1400" b="1" dirty="0" smtClean="0">
                    <a:solidFill>
                      <a:srgbClr val="000000"/>
                    </a:solidFill>
                    <a:latin typeface="新細明體" pitchFamily="18" charset="-120"/>
                  </a:rPr>
                  <a:t>(</a:t>
                </a:r>
                <a:r>
                  <a:rPr kumimoji="0" lang="en-US" altLang="zh-TW" sz="1400" b="1" dirty="0" smtClean="0">
                    <a:solidFill>
                      <a:srgbClr val="000000"/>
                    </a:solidFill>
                    <a:latin typeface="新細明體" pitchFamily="18" charset="-120"/>
                  </a:rPr>
                  <a:t>MAIN_2)</a:t>
                </a:r>
                <a:r>
                  <a:rPr kumimoji="0" lang="tr-TR" altLang="zh-TW" sz="1400" b="1" dirty="0" smtClean="0">
                    <a:solidFill>
                      <a:srgbClr val="000000"/>
                    </a:solidFill>
                    <a:latin typeface="新細明體" pitchFamily="18" charset="-120"/>
                  </a:rPr>
                  <a:t>’ye dönüş</a:t>
                </a:r>
                <a:endParaRPr kumimoji="0" lang="en-US" altLang="zh-TW" sz="1400" b="1" dirty="0">
                  <a:solidFill>
                    <a:srgbClr val="000000"/>
                  </a:solidFill>
                  <a:latin typeface="新細明體" pitchFamily="18" charset="-120"/>
                </a:endParaRPr>
              </a:p>
            </p:txBody>
          </p:sp>
          <p:grpSp>
            <p:nvGrpSpPr>
              <p:cNvPr id="55352" name="Group 98"/>
              <p:cNvGrpSpPr>
                <a:grpSpLocks/>
              </p:cNvGrpSpPr>
              <p:nvPr/>
            </p:nvGrpSpPr>
            <p:grpSpPr bwMode="auto">
              <a:xfrm>
                <a:off x="3696" y="3724"/>
                <a:ext cx="1044" cy="205"/>
                <a:chOff x="2200" y="210"/>
                <a:chExt cx="1225" cy="227"/>
              </a:xfrm>
            </p:grpSpPr>
            <p:sp>
              <p:nvSpPr>
                <p:cNvPr id="55363" name="Rectangle 99"/>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kumimoji="0" lang="en-US" altLang="zh-TW" sz="1400" dirty="0" err="1" smtClean="0">
                      <a:solidFill>
                        <a:srgbClr val="000000"/>
                      </a:solidFill>
                      <a:latin typeface="新細明體" pitchFamily="18" charset="-120"/>
                    </a:rPr>
                    <a:t>Stati</a:t>
                  </a:r>
                  <a:r>
                    <a:rPr kumimoji="0" lang="tr-TR" altLang="zh-TW" sz="1400" dirty="0" smtClean="0">
                      <a:solidFill>
                        <a:srgbClr val="000000"/>
                      </a:solidFill>
                      <a:latin typeface="新細明體" pitchFamily="18" charset="-120"/>
                    </a:rPr>
                    <a:t>k</a:t>
                  </a:r>
                  <a:r>
                    <a:rPr kumimoji="0" lang="en-US" altLang="zh-TW" sz="1400" dirty="0" smtClean="0">
                      <a:solidFill>
                        <a:srgbClr val="000000"/>
                      </a:solidFill>
                      <a:latin typeface="新細明體" pitchFamily="18" charset="-120"/>
                    </a:rPr>
                    <a:t> </a:t>
                  </a:r>
                  <a:r>
                    <a:rPr kumimoji="0" lang="en-US" altLang="zh-TW" sz="1400" dirty="0">
                      <a:solidFill>
                        <a:srgbClr val="000000"/>
                      </a:solidFill>
                      <a:latin typeface="新細明體" pitchFamily="18" charset="-120"/>
                    </a:rPr>
                    <a:t>link</a:t>
                  </a:r>
                </a:p>
              </p:txBody>
            </p:sp>
            <p:sp>
              <p:nvSpPr>
                <p:cNvPr id="55364" name="Rectangle 100"/>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53" name="Group 101"/>
              <p:cNvGrpSpPr>
                <a:grpSpLocks/>
              </p:cNvGrpSpPr>
              <p:nvPr/>
            </p:nvGrpSpPr>
            <p:grpSpPr bwMode="auto">
              <a:xfrm>
                <a:off x="3696" y="3543"/>
                <a:ext cx="1044" cy="205"/>
                <a:chOff x="2200" y="210"/>
                <a:chExt cx="1225" cy="227"/>
              </a:xfrm>
            </p:grpSpPr>
            <p:sp>
              <p:nvSpPr>
                <p:cNvPr id="55361" name="Rectangle 102"/>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kumimoji="0" lang="en-US" altLang="zh-TW" sz="1400" b="1" dirty="0" smtClean="0">
                      <a:solidFill>
                        <a:srgbClr val="000000"/>
                      </a:solidFill>
                      <a:latin typeface="新細明體" pitchFamily="18" charset="-120"/>
                    </a:rPr>
                    <a:t>D</a:t>
                  </a:r>
                  <a:r>
                    <a:rPr kumimoji="0" lang="tr-TR" altLang="zh-TW" sz="1400" b="1" dirty="0" smtClean="0">
                      <a:solidFill>
                        <a:srgbClr val="000000"/>
                      </a:solidFill>
                      <a:latin typeface="新細明體" pitchFamily="18" charset="-120"/>
                    </a:rPr>
                    <a:t>i</a:t>
                  </a:r>
                  <a:r>
                    <a:rPr kumimoji="0" lang="en-US" altLang="zh-TW" sz="1400" b="1" dirty="0" err="1" smtClean="0">
                      <a:solidFill>
                        <a:srgbClr val="000000"/>
                      </a:solidFill>
                      <a:latin typeface="新細明體" pitchFamily="18" charset="-120"/>
                    </a:rPr>
                    <a:t>nami</a:t>
                  </a:r>
                  <a:r>
                    <a:rPr kumimoji="0" lang="tr-TR" altLang="zh-TW" sz="1400" b="1" dirty="0" smtClean="0">
                      <a:solidFill>
                        <a:srgbClr val="000000"/>
                      </a:solidFill>
                      <a:latin typeface="新細明體" pitchFamily="18" charset="-120"/>
                    </a:rPr>
                    <a:t>k </a:t>
                  </a:r>
                  <a:r>
                    <a:rPr kumimoji="0" lang="en-US" altLang="zh-TW" sz="1400" b="1" dirty="0" smtClean="0">
                      <a:solidFill>
                        <a:srgbClr val="000000"/>
                      </a:solidFill>
                      <a:latin typeface="新細明體" pitchFamily="18" charset="-120"/>
                    </a:rPr>
                    <a:t>link</a:t>
                  </a:r>
                  <a:endParaRPr kumimoji="0" lang="en-US" altLang="zh-TW" sz="1400" b="1" dirty="0">
                    <a:solidFill>
                      <a:srgbClr val="000000"/>
                    </a:solidFill>
                    <a:latin typeface="新細明體" pitchFamily="18" charset="-120"/>
                  </a:endParaRPr>
                </a:p>
              </p:txBody>
            </p:sp>
            <p:sp>
              <p:nvSpPr>
                <p:cNvPr id="55362" name="Rectangle 103"/>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54" name="Group 104"/>
              <p:cNvGrpSpPr>
                <a:grpSpLocks/>
              </p:cNvGrpSpPr>
              <p:nvPr/>
            </p:nvGrpSpPr>
            <p:grpSpPr bwMode="auto">
              <a:xfrm>
                <a:off x="3696" y="3361"/>
                <a:ext cx="1044" cy="205"/>
                <a:chOff x="2200" y="210"/>
                <a:chExt cx="1225" cy="227"/>
              </a:xfrm>
            </p:grpSpPr>
            <p:sp>
              <p:nvSpPr>
                <p:cNvPr id="55359" name="Rectangle 105"/>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60" name="Rectangle 106"/>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65" name="Group 107"/>
              <p:cNvGrpSpPr>
                <a:grpSpLocks/>
              </p:cNvGrpSpPr>
              <p:nvPr/>
            </p:nvGrpSpPr>
            <p:grpSpPr bwMode="auto">
              <a:xfrm>
                <a:off x="3696" y="3180"/>
                <a:ext cx="1044" cy="205"/>
                <a:chOff x="2200" y="210"/>
                <a:chExt cx="1225" cy="227"/>
              </a:xfrm>
            </p:grpSpPr>
            <p:sp>
              <p:nvSpPr>
                <p:cNvPr id="55357" name="Rectangle 108"/>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58" name="Rectangle 109"/>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nvGrpSpPr>
              <p:cNvPr id="55370" name="Group 110"/>
              <p:cNvGrpSpPr>
                <a:grpSpLocks/>
              </p:cNvGrpSpPr>
              <p:nvPr/>
            </p:nvGrpSpPr>
            <p:grpSpPr bwMode="auto">
              <a:xfrm>
                <a:off x="3696" y="2998"/>
                <a:ext cx="1044" cy="205"/>
                <a:chOff x="2200" y="210"/>
                <a:chExt cx="1225" cy="227"/>
              </a:xfrm>
            </p:grpSpPr>
            <p:sp>
              <p:nvSpPr>
                <p:cNvPr id="55355" name="Rectangle 111"/>
                <p:cNvSpPr>
                  <a:spLocks noChangeArrowheads="1"/>
                </p:cNvSpPr>
                <p:nvPr/>
              </p:nvSpPr>
              <p:spPr bwMode="auto">
                <a:xfrm>
                  <a:off x="2200" y="210"/>
                  <a:ext cx="998" cy="227"/>
                </a:xfrm>
                <a:prstGeom prst="rect">
                  <a:avLst/>
                </a:prstGeom>
                <a:solidFill>
                  <a:srgbClr val="00FFFF"/>
                </a:solidFill>
                <a:ln w="9525">
                  <a:solidFill>
                    <a:schemeClr val="tx1"/>
                  </a:solidFill>
                  <a:miter lim="800000"/>
                  <a:headEnd/>
                  <a:tailEnd/>
                </a:ln>
              </p:spPr>
              <p:txBody>
                <a:bodyPr wrap="none" anchor="ctr"/>
                <a:lstStyle/>
                <a:p>
                  <a:pPr algn="ctr"/>
                  <a:r>
                    <a:rPr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56" name="Rectangle 112"/>
                <p:cNvSpPr>
                  <a:spLocks noChangeArrowheads="1"/>
                </p:cNvSpPr>
                <p:nvPr/>
              </p:nvSpPr>
              <p:spPr bwMode="auto">
                <a:xfrm>
                  <a:off x="3198" y="210"/>
                  <a:ext cx="227" cy="227"/>
                </a:xfrm>
                <a:prstGeom prst="rect">
                  <a:avLst/>
                </a:prstGeom>
                <a:solidFill>
                  <a:srgbClr val="00FFFF"/>
                </a:solidFill>
                <a:ln w="9525">
                  <a:solidFill>
                    <a:schemeClr val="tx1"/>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grpSp>
        <p:sp>
          <p:nvSpPr>
            <p:cNvPr id="55346" name="Text Box 113"/>
            <p:cNvSpPr txBox="1">
              <a:spLocks noChangeArrowheads="1"/>
            </p:cNvSpPr>
            <p:nvPr/>
          </p:nvSpPr>
          <p:spPr bwMode="auto">
            <a:xfrm>
              <a:off x="4785" y="3385"/>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A</a:t>
              </a:r>
            </a:p>
          </p:txBody>
        </p:sp>
        <p:sp>
          <p:nvSpPr>
            <p:cNvPr id="55347" name="Text Box 114"/>
            <p:cNvSpPr txBox="1">
              <a:spLocks noChangeArrowheads="1"/>
            </p:cNvSpPr>
            <p:nvPr/>
          </p:nvSpPr>
          <p:spPr bwMode="auto">
            <a:xfrm>
              <a:off x="4785" y="3022"/>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C</a:t>
              </a:r>
            </a:p>
          </p:txBody>
        </p:sp>
        <p:sp>
          <p:nvSpPr>
            <p:cNvPr id="55348" name="Text Box 115"/>
            <p:cNvSpPr txBox="1">
              <a:spLocks noChangeArrowheads="1"/>
            </p:cNvSpPr>
            <p:nvPr/>
          </p:nvSpPr>
          <p:spPr bwMode="auto">
            <a:xfrm>
              <a:off x="4785" y="3203"/>
              <a:ext cx="136" cy="150"/>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B</a:t>
              </a:r>
            </a:p>
          </p:txBody>
        </p:sp>
      </p:grpSp>
      <p:grpSp>
        <p:nvGrpSpPr>
          <p:cNvPr id="55371" name="Group 116"/>
          <p:cNvGrpSpPr>
            <a:grpSpLocks/>
          </p:cNvGrpSpPr>
          <p:nvPr/>
        </p:nvGrpSpPr>
        <p:grpSpPr bwMode="auto">
          <a:xfrm>
            <a:off x="6300788" y="6376988"/>
            <a:ext cx="1728787" cy="293687"/>
            <a:chOff x="3696" y="4112"/>
            <a:chExt cx="1225" cy="208"/>
          </a:xfrm>
        </p:grpSpPr>
        <p:grpSp>
          <p:nvGrpSpPr>
            <p:cNvPr id="55372" name="Group 117"/>
            <p:cNvGrpSpPr>
              <a:grpSpLocks/>
            </p:cNvGrpSpPr>
            <p:nvPr/>
          </p:nvGrpSpPr>
          <p:grpSpPr bwMode="auto">
            <a:xfrm>
              <a:off x="3696" y="4115"/>
              <a:ext cx="1044" cy="205"/>
              <a:chOff x="2200" y="210"/>
              <a:chExt cx="1225" cy="227"/>
            </a:xfrm>
          </p:grpSpPr>
          <p:sp>
            <p:nvSpPr>
              <p:cNvPr id="55343" name="Rectangle 118"/>
              <p:cNvSpPr>
                <a:spLocks noChangeArrowheads="1"/>
              </p:cNvSpPr>
              <p:nvPr/>
            </p:nvSpPr>
            <p:spPr bwMode="auto">
              <a:xfrm>
                <a:off x="2200" y="210"/>
                <a:ext cx="998" cy="227"/>
              </a:xfrm>
              <a:prstGeom prst="rect">
                <a:avLst/>
              </a:prstGeom>
              <a:solidFill>
                <a:schemeClr val="folHlink"/>
              </a:solidFill>
              <a:ln w="9525">
                <a:solidFill>
                  <a:srgbClr val="FFFFFF"/>
                </a:solidFill>
                <a:miter lim="800000"/>
                <a:headEnd/>
                <a:tailEnd/>
              </a:ln>
            </p:spPr>
            <p:txBody>
              <a:bodyPr wrap="none" anchor="ctr"/>
              <a:lstStyle/>
              <a:p>
                <a:pPr algn="ctr"/>
                <a:r>
                  <a:rPr kumimoji="0" lang="tr-TR" altLang="zh-TW" sz="1400" dirty="0" smtClean="0">
                    <a:solidFill>
                      <a:srgbClr val="000000"/>
                    </a:solidFill>
                    <a:latin typeface="新細明體" pitchFamily="18" charset="-120"/>
                  </a:rPr>
                  <a:t>Yerel</a:t>
                </a:r>
                <a:endParaRPr kumimoji="0" lang="en-US" altLang="zh-TW" sz="1400" dirty="0">
                  <a:solidFill>
                    <a:srgbClr val="000000"/>
                  </a:solidFill>
                  <a:latin typeface="新細明體" pitchFamily="18" charset="-120"/>
                </a:endParaRPr>
              </a:p>
            </p:txBody>
          </p:sp>
          <p:sp>
            <p:nvSpPr>
              <p:cNvPr id="55344" name="Rectangle 119"/>
              <p:cNvSpPr>
                <a:spLocks noChangeArrowheads="1"/>
              </p:cNvSpPr>
              <p:nvPr/>
            </p:nvSpPr>
            <p:spPr bwMode="auto">
              <a:xfrm>
                <a:off x="3198" y="210"/>
                <a:ext cx="227" cy="227"/>
              </a:xfrm>
              <a:prstGeom prst="rect">
                <a:avLst/>
              </a:prstGeom>
              <a:solidFill>
                <a:schemeClr val="folHlink"/>
              </a:solidFill>
              <a:ln w="9525">
                <a:solidFill>
                  <a:srgbClr val="FFFFFF"/>
                </a:solidFill>
                <a:miter lim="800000"/>
                <a:headEnd/>
                <a:tailEnd/>
              </a:ln>
            </p:spPr>
            <p:txBody>
              <a:bodyPr wrap="none" anchor="ctr"/>
              <a:lstStyle/>
              <a:p>
                <a:pPr algn="ctr"/>
                <a:endParaRPr kumimoji="0" lang="zh-TW" altLang="en-US" sz="1400">
                  <a:solidFill>
                    <a:srgbClr val="000000"/>
                  </a:solidFill>
                  <a:latin typeface="新細明體" pitchFamily="18" charset="-120"/>
                </a:endParaRPr>
              </a:p>
            </p:txBody>
          </p:sp>
        </p:grpSp>
        <p:sp>
          <p:nvSpPr>
            <p:cNvPr id="55342" name="Text Box 120"/>
            <p:cNvSpPr txBox="1">
              <a:spLocks noChangeArrowheads="1"/>
            </p:cNvSpPr>
            <p:nvPr/>
          </p:nvSpPr>
          <p:spPr bwMode="auto">
            <a:xfrm>
              <a:off x="4785" y="4112"/>
              <a:ext cx="136" cy="151"/>
            </a:xfrm>
            <a:prstGeom prst="rect">
              <a:avLst/>
            </a:prstGeom>
            <a:noFill/>
            <a:ln w="9525" algn="ctr">
              <a:noFill/>
              <a:miter lim="800000"/>
              <a:headEnd/>
              <a:tailEnd/>
            </a:ln>
          </p:spPr>
          <p:txBody>
            <a:bodyPr lIns="0" tIns="0" rIns="0" bIns="0">
              <a:spAutoFit/>
            </a:bodyPr>
            <a:lstStyle/>
            <a:p>
              <a:pPr algn="ctr">
                <a:spcBef>
                  <a:spcPct val="50000"/>
                </a:spcBef>
              </a:pPr>
              <a:r>
                <a:rPr kumimoji="0" lang="en-US" altLang="zh-TW" sz="1400">
                  <a:solidFill>
                    <a:srgbClr val="FFFFFF"/>
                  </a:solidFill>
                  <a:latin typeface="新細明體" pitchFamily="18" charset="-120"/>
                </a:rPr>
                <a:t>X</a:t>
              </a:r>
            </a:p>
          </p:txBody>
        </p:sp>
      </p:grpSp>
      <p:sp>
        <p:nvSpPr>
          <p:cNvPr id="88185" name="Text Box 121"/>
          <p:cNvSpPr txBox="1">
            <a:spLocks noChangeArrowheads="1"/>
          </p:cNvSpPr>
          <p:nvPr/>
        </p:nvSpPr>
        <p:spPr bwMode="auto">
          <a:xfrm>
            <a:off x="3132138" y="908050"/>
            <a:ext cx="3384550" cy="174625"/>
          </a:xfrm>
          <a:prstGeom prst="rect">
            <a:avLst/>
          </a:prstGeom>
          <a:noFill/>
          <a:ln w="9525">
            <a:noFill/>
            <a:miter lim="800000"/>
            <a:headEnd/>
            <a:tailEnd/>
          </a:ln>
          <a:effectLst/>
        </p:spPr>
        <p:txBody>
          <a:bodyPr>
            <a:spAutoFit/>
          </a:bodyPr>
          <a:lstStyle/>
          <a:p>
            <a:pPr>
              <a:lnSpc>
                <a:spcPct val="30000"/>
              </a:lnSpc>
              <a:spcBef>
                <a:spcPct val="50000"/>
              </a:spcBef>
              <a:defRPr/>
            </a:pPr>
            <a:endParaRPr lang="zh-TW" altLang="en-US" sz="1800">
              <a:effectLst>
                <a:outerShdw blurRad="38100" dist="38100" dir="2700000" algn="tl">
                  <a:srgbClr val="FFFFFF"/>
                </a:outerShdw>
              </a:effectLst>
              <a:latin typeface="Arial" pitchFamily="34" charset="0"/>
            </a:endParaRPr>
          </a:p>
        </p:txBody>
      </p:sp>
      <p:sp>
        <p:nvSpPr>
          <p:cNvPr id="55310" name="Text Box 122"/>
          <p:cNvSpPr txBox="1">
            <a:spLocks noChangeArrowheads="1"/>
          </p:cNvSpPr>
          <p:nvPr/>
        </p:nvSpPr>
        <p:spPr bwMode="auto">
          <a:xfrm>
            <a:off x="323850" y="333375"/>
            <a:ext cx="5634043" cy="584775"/>
          </a:xfrm>
          <a:prstGeom prst="rect">
            <a:avLst/>
          </a:prstGeom>
          <a:noFill/>
          <a:ln w="9525">
            <a:solidFill>
              <a:schemeClr val="bg1"/>
            </a:solidFill>
            <a:miter lim="800000"/>
            <a:headEnd/>
            <a:tailEnd/>
          </a:ln>
        </p:spPr>
        <p:txBody>
          <a:bodyPr wrap="none">
            <a:spAutoFit/>
          </a:bodyPr>
          <a:lstStyle/>
          <a:p>
            <a:r>
              <a:rPr lang="tr-TR" altLang="zh-TW" sz="3200" dirty="0" smtClean="0">
                <a:solidFill>
                  <a:schemeClr val="tx2">
                    <a:lumMod val="60000"/>
                    <a:lumOff val="40000"/>
                  </a:schemeClr>
                </a:solidFill>
                <a:latin typeface="Arial" charset="0"/>
              </a:rPr>
              <a:t>Yerel olmayan </a:t>
            </a:r>
            <a:r>
              <a:rPr lang="en-US" altLang="zh-TW" sz="3200" dirty="0" smtClean="0">
                <a:solidFill>
                  <a:schemeClr val="tx2">
                    <a:lumMod val="60000"/>
                    <a:lumOff val="40000"/>
                  </a:schemeClr>
                </a:solidFill>
                <a:latin typeface="Arial" charset="0"/>
              </a:rPr>
              <a:t>refer</a:t>
            </a:r>
            <a:r>
              <a:rPr lang="tr-TR" altLang="zh-TW" sz="3200" dirty="0" smtClean="0">
                <a:solidFill>
                  <a:schemeClr val="tx2">
                    <a:lumMod val="60000"/>
                    <a:lumOff val="40000"/>
                  </a:schemeClr>
                </a:solidFill>
                <a:latin typeface="Arial" charset="0"/>
              </a:rPr>
              <a:t>a</a:t>
            </a:r>
            <a:r>
              <a:rPr lang="en-US" altLang="zh-TW" sz="3200" dirty="0" smtClean="0">
                <a:solidFill>
                  <a:schemeClr val="tx2">
                    <a:lumMod val="60000"/>
                    <a:lumOff val="40000"/>
                  </a:schemeClr>
                </a:solidFill>
                <a:latin typeface="Arial" charset="0"/>
              </a:rPr>
              <a:t>n</a:t>
            </a:r>
            <a:r>
              <a:rPr lang="tr-TR" altLang="zh-TW" sz="3200" dirty="0" smtClean="0">
                <a:solidFill>
                  <a:schemeClr val="tx2">
                    <a:lumMod val="60000"/>
                    <a:lumOff val="40000"/>
                  </a:schemeClr>
                </a:solidFill>
                <a:latin typeface="Arial" charset="0"/>
              </a:rPr>
              <a:t>s</a:t>
            </a:r>
            <a:r>
              <a:rPr lang="en-US" altLang="zh-TW" sz="3200" dirty="0" smtClean="0">
                <a:solidFill>
                  <a:schemeClr val="tx2">
                    <a:lumMod val="60000"/>
                    <a:lumOff val="40000"/>
                  </a:schemeClr>
                </a:solidFill>
                <a:latin typeface="Arial" charset="0"/>
              </a:rPr>
              <a:t> </a:t>
            </a:r>
            <a:r>
              <a:rPr lang="tr-TR" altLang="zh-TW" sz="3200" dirty="0" smtClean="0">
                <a:solidFill>
                  <a:schemeClr val="tx2">
                    <a:lumMod val="60000"/>
                    <a:lumOff val="40000"/>
                  </a:schemeClr>
                </a:solidFill>
                <a:latin typeface="Arial" charset="0"/>
              </a:rPr>
              <a:t>örneği</a:t>
            </a:r>
            <a:endParaRPr lang="en-US" altLang="zh-TW" sz="3200" dirty="0">
              <a:solidFill>
                <a:schemeClr val="tx2">
                  <a:lumMod val="60000"/>
                  <a:lumOff val="40000"/>
                </a:schemeClr>
              </a:solidFill>
              <a:latin typeface="Arial" charset="0"/>
            </a:endParaRPr>
          </a:p>
        </p:txBody>
      </p:sp>
      <p:sp>
        <p:nvSpPr>
          <p:cNvPr id="55311" name="Text Box 123"/>
          <p:cNvSpPr txBox="1">
            <a:spLocks noChangeArrowheads="1"/>
          </p:cNvSpPr>
          <p:nvPr/>
        </p:nvSpPr>
        <p:spPr bwMode="auto">
          <a:xfrm>
            <a:off x="1979613" y="981075"/>
            <a:ext cx="1022350" cy="366713"/>
          </a:xfrm>
          <a:prstGeom prst="rect">
            <a:avLst/>
          </a:prstGeom>
          <a:noFill/>
          <a:ln w="9525">
            <a:solidFill>
              <a:srgbClr val="0070C0"/>
            </a:solidFill>
            <a:miter lim="800000"/>
            <a:headEnd/>
            <a:tailEnd/>
          </a:ln>
        </p:spPr>
        <p:txBody>
          <a:bodyPr wrap="none">
            <a:spAutoFit/>
          </a:bodyPr>
          <a:lstStyle/>
          <a:p>
            <a:r>
              <a:rPr lang="en-US" altLang="zh-TW" sz="1800" b="1">
                <a:latin typeface="Arial" charset="0"/>
              </a:rPr>
              <a:t>MAIN_2</a:t>
            </a:r>
          </a:p>
        </p:txBody>
      </p:sp>
      <p:sp>
        <p:nvSpPr>
          <p:cNvPr id="55312" name="Text Box 124"/>
          <p:cNvSpPr txBox="1">
            <a:spLocks noChangeArrowheads="1"/>
          </p:cNvSpPr>
          <p:nvPr/>
        </p:nvSpPr>
        <p:spPr bwMode="auto">
          <a:xfrm>
            <a:off x="446088" y="1633538"/>
            <a:ext cx="6794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x</a:t>
            </a:r>
          </a:p>
        </p:txBody>
      </p:sp>
      <p:sp>
        <p:nvSpPr>
          <p:cNvPr id="55313" name="Text Box 125"/>
          <p:cNvSpPr txBox="1">
            <a:spLocks noChangeArrowheads="1"/>
          </p:cNvSpPr>
          <p:nvPr/>
        </p:nvSpPr>
        <p:spPr bwMode="auto">
          <a:xfrm>
            <a:off x="1490663" y="1633538"/>
            <a:ext cx="15811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BIGSUB</a:t>
            </a:r>
          </a:p>
        </p:txBody>
      </p:sp>
      <p:sp>
        <p:nvSpPr>
          <p:cNvPr id="55314" name="Text Box 126"/>
          <p:cNvSpPr txBox="1">
            <a:spLocks noChangeArrowheads="1"/>
          </p:cNvSpPr>
          <p:nvPr/>
        </p:nvSpPr>
        <p:spPr bwMode="auto">
          <a:xfrm>
            <a:off x="257175" y="2416175"/>
            <a:ext cx="1289050" cy="366713"/>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A, B, C</a:t>
            </a:r>
          </a:p>
        </p:txBody>
      </p:sp>
      <p:sp>
        <p:nvSpPr>
          <p:cNvPr id="55315" name="Text Box 127"/>
          <p:cNvSpPr txBox="1">
            <a:spLocks noChangeArrowheads="1"/>
          </p:cNvSpPr>
          <p:nvPr/>
        </p:nvSpPr>
        <p:spPr bwMode="auto">
          <a:xfrm>
            <a:off x="1495425" y="2416175"/>
            <a:ext cx="1301750" cy="366713"/>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SUB1</a:t>
            </a:r>
          </a:p>
        </p:txBody>
      </p:sp>
      <p:sp>
        <p:nvSpPr>
          <p:cNvPr id="55316" name="Text Box 128"/>
          <p:cNvSpPr txBox="1">
            <a:spLocks noChangeArrowheads="1"/>
          </p:cNvSpPr>
          <p:nvPr/>
        </p:nvSpPr>
        <p:spPr bwMode="auto">
          <a:xfrm>
            <a:off x="250825" y="3054350"/>
            <a:ext cx="1009650" cy="366713"/>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A, D</a:t>
            </a:r>
          </a:p>
        </p:txBody>
      </p:sp>
      <p:sp>
        <p:nvSpPr>
          <p:cNvPr id="55317" name="Text Box 129"/>
          <p:cNvSpPr txBox="1">
            <a:spLocks noChangeArrowheads="1"/>
          </p:cNvSpPr>
          <p:nvPr/>
        </p:nvSpPr>
        <p:spPr bwMode="auto">
          <a:xfrm>
            <a:off x="1423988" y="3054350"/>
            <a:ext cx="1311275" cy="376238"/>
          </a:xfrm>
          <a:prstGeom prst="rect">
            <a:avLst/>
          </a:prstGeom>
          <a:noFill/>
          <a:ln w="9525">
            <a:solidFill>
              <a:srgbClr val="FFC000"/>
            </a:solidFill>
            <a:miter lim="800000"/>
            <a:headEnd/>
            <a:tailEnd/>
          </a:ln>
        </p:spPr>
        <p:txBody>
          <a:bodyPr wrap="none">
            <a:spAutoFit/>
          </a:bodyPr>
          <a:lstStyle/>
          <a:p>
            <a:r>
              <a:rPr lang="en-US" altLang="zh-TW" sz="1800">
                <a:latin typeface="Arial" charset="0"/>
              </a:rPr>
              <a:t>A := B + C;</a:t>
            </a:r>
          </a:p>
        </p:txBody>
      </p:sp>
      <p:sp>
        <p:nvSpPr>
          <p:cNvPr id="55318" name="Text Box 130"/>
          <p:cNvSpPr txBox="1">
            <a:spLocks noChangeArrowheads="1"/>
          </p:cNvSpPr>
          <p:nvPr/>
        </p:nvSpPr>
        <p:spPr bwMode="auto">
          <a:xfrm>
            <a:off x="2794000" y="2420938"/>
            <a:ext cx="16065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SUB2(X)</a:t>
            </a:r>
          </a:p>
        </p:txBody>
      </p:sp>
      <p:sp>
        <p:nvSpPr>
          <p:cNvPr id="55319" name="Text Box 131"/>
          <p:cNvSpPr txBox="1">
            <a:spLocks noChangeArrowheads="1"/>
          </p:cNvSpPr>
          <p:nvPr/>
        </p:nvSpPr>
        <p:spPr bwMode="auto">
          <a:xfrm>
            <a:off x="1979613" y="3709988"/>
            <a:ext cx="10096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C, E</a:t>
            </a:r>
          </a:p>
        </p:txBody>
      </p:sp>
      <p:sp>
        <p:nvSpPr>
          <p:cNvPr id="55320" name="Text Box 132"/>
          <p:cNvSpPr txBox="1">
            <a:spLocks noChangeArrowheads="1"/>
          </p:cNvSpPr>
          <p:nvPr/>
        </p:nvSpPr>
        <p:spPr bwMode="auto">
          <a:xfrm>
            <a:off x="3059113" y="3709988"/>
            <a:ext cx="13017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proc </a:t>
            </a:r>
            <a:r>
              <a:rPr lang="en-US" altLang="zh-TW" sz="1800" b="1">
                <a:latin typeface="Arial" charset="0"/>
              </a:rPr>
              <a:t>SUB3</a:t>
            </a:r>
          </a:p>
        </p:txBody>
      </p:sp>
      <p:sp>
        <p:nvSpPr>
          <p:cNvPr id="55321" name="Text Box 133"/>
          <p:cNvSpPr txBox="1">
            <a:spLocks noChangeArrowheads="1"/>
          </p:cNvSpPr>
          <p:nvPr/>
        </p:nvSpPr>
        <p:spPr bwMode="auto">
          <a:xfrm>
            <a:off x="2411413" y="4506913"/>
            <a:ext cx="1009650" cy="366712"/>
          </a:xfrm>
          <a:prstGeom prst="rect">
            <a:avLst/>
          </a:prstGeom>
          <a:noFill/>
          <a:ln w="9525">
            <a:solidFill>
              <a:schemeClr val="bg1"/>
            </a:solidFill>
            <a:miter lim="800000"/>
            <a:headEnd/>
            <a:tailEnd/>
          </a:ln>
        </p:spPr>
        <p:txBody>
          <a:bodyPr wrap="none">
            <a:spAutoFit/>
          </a:bodyPr>
          <a:lstStyle/>
          <a:p>
            <a:r>
              <a:rPr lang="en-US" altLang="zh-TW" sz="1800">
                <a:latin typeface="Arial" charset="0"/>
              </a:rPr>
              <a:t>var C, E</a:t>
            </a:r>
          </a:p>
        </p:txBody>
      </p:sp>
      <p:sp>
        <p:nvSpPr>
          <p:cNvPr id="55322" name="Text Box 134"/>
          <p:cNvSpPr txBox="1">
            <a:spLocks noChangeArrowheads="1"/>
          </p:cNvSpPr>
          <p:nvPr/>
        </p:nvSpPr>
        <p:spPr bwMode="auto">
          <a:xfrm>
            <a:off x="3452813" y="4506913"/>
            <a:ext cx="1298575" cy="650875"/>
          </a:xfrm>
          <a:prstGeom prst="rect">
            <a:avLst/>
          </a:prstGeom>
          <a:noFill/>
          <a:ln w="9525">
            <a:solidFill>
              <a:schemeClr val="accent2">
                <a:lumMod val="60000"/>
                <a:lumOff val="40000"/>
              </a:schemeClr>
            </a:solidFill>
            <a:miter lim="800000"/>
            <a:headEnd/>
            <a:tailEnd/>
          </a:ln>
        </p:spPr>
        <p:txBody>
          <a:bodyPr wrap="none">
            <a:spAutoFit/>
          </a:bodyPr>
          <a:lstStyle/>
          <a:p>
            <a:r>
              <a:rPr lang="en-US" altLang="zh-TW" sz="1800" dirty="0">
                <a:latin typeface="Arial" charset="0"/>
              </a:rPr>
              <a:t>SUB1;</a:t>
            </a:r>
          </a:p>
          <a:p>
            <a:r>
              <a:rPr lang="en-US" altLang="zh-TW" sz="1800" dirty="0">
                <a:latin typeface="Arial" charset="0"/>
              </a:rPr>
              <a:t>E := B + A;</a:t>
            </a:r>
          </a:p>
        </p:txBody>
      </p:sp>
      <p:sp>
        <p:nvSpPr>
          <p:cNvPr id="55323" name="Text Box 135"/>
          <p:cNvSpPr txBox="1">
            <a:spLocks noChangeArrowheads="1"/>
          </p:cNvSpPr>
          <p:nvPr/>
        </p:nvSpPr>
        <p:spPr bwMode="auto">
          <a:xfrm>
            <a:off x="4572000" y="3570288"/>
            <a:ext cx="1298575" cy="650875"/>
          </a:xfrm>
          <a:prstGeom prst="rect">
            <a:avLst/>
          </a:prstGeom>
          <a:noFill/>
          <a:ln w="9525">
            <a:solidFill>
              <a:srgbClr val="C00000"/>
            </a:solidFill>
            <a:miter lim="800000"/>
            <a:headEnd/>
            <a:tailEnd/>
          </a:ln>
        </p:spPr>
        <p:txBody>
          <a:bodyPr wrap="none">
            <a:spAutoFit/>
          </a:bodyPr>
          <a:lstStyle/>
          <a:p>
            <a:r>
              <a:rPr lang="en-US" altLang="zh-TW" sz="1800">
                <a:latin typeface="Arial" charset="0"/>
              </a:rPr>
              <a:t>SUB3;</a:t>
            </a:r>
          </a:p>
          <a:p>
            <a:r>
              <a:rPr lang="en-US" altLang="zh-TW" sz="1800">
                <a:latin typeface="Arial" charset="0"/>
              </a:rPr>
              <a:t>A := X + E;</a:t>
            </a:r>
          </a:p>
        </p:txBody>
      </p:sp>
      <p:sp>
        <p:nvSpPr>
          <p:cNvPr id="55324" name="Text Box 136"/>
          <p:cNvSpPr txBox="1">
            <a:spLocks noChangeArrowheads="1"/>
          </p:cNvSpPr>
          <p:nvPr/>
        </p:nvSpPr>
        <p:spPr bwMode="auto">
          <a:xfrm>
            <a:off x="4500563" y="2420938"/>
            <a:ext cx="1133475" cy="376237"/>
          </a:xfrm>
          <a:prstGeom prst="rect">
            <a:avLst/>
          </a:prstGeom>
          <a:noFill/>
          <a:ln w="9525">
            <a:solidFill>
              <a:srgbClr val="7030A0"/>
            </a:solidFill>
            <a:miter lim="800000"/>
            <a:headEnd/>
            <a:tailEnd/>
          </a:ln>
        </p:spPr>
        <p:txBody>
          <a:bodyPr wrap="none">
            <a:spAutoFit/>
          </a:bodyPr>
          <a:lstStyle/>
          <a:p>
            <a:r>
              <a:rPr lang="en-US" altLang="zh-TW" sz="1800">
                <a:latin typeface="Arial" charset="0"/>
              </a:rPr>
              <a:t>SUB2(7);</a:t>
            </a:r>
          </a:p>
        </p:txBody>
      </p:sp>
      <p:sp>
        <p:nvSpPr>
          <p:cNvPr id="55325" name="Text Box 137"/>
          <p:cNvSpPr txBox="1">
            <a:spLocks noChangeArrowheads="1"/>
          </p:cNvSpPr>
          <p:nvPr/>
        </p:nvSpPr>
        <p:spPr bwMode="auto">
          <a:xfrm>
            <a:off x="3121025" y="1633538"/>
            <a:ext cx="1004888" cy="346075"/>
          </a:xfrm>
          <a:prstGeom prst="rect">
            <a:avLst/>
          </a:prstGeom>
          <a:noFill/>
          <a:ln w="9525">
            <a:solidFill>
              <a:srgbClr val="0070C0"/>
            </a:solidFill>
            <a:miter lim="800000"/>
            <a:headEnd/>
            <a:tailEnd/>
          </a:ln>
        </p:spPr>
        <p:txBody>
          <a:bodyPr>
            <a:spAutoFit/>
          </a:bodyPr>
          <a:lstStyle/>
          <a:p>
            <a:r>
              <a:rPr lang="en-US" altLang="zh-TW" sz="1600">
                <a:latin typeface="Arial" charset="0"/>
              </a:rPr>
              <a:t>BIGSUB;</a:t>
            </a:r>
          </a:p>
        </p:txBody>
      </p:sp>
      <p:sp>
        <p:nvSpPr>
          <p:cNvPr id="55326" name="Line 138"/>
          <p:cNvSpPr>
            <a:spLocks noChangeShapeType="1"/>
          </p:cNvSpPr>
          <p:nvPr/>
        </p:nvSpPr>
        <p:spPr bwMode="auto">
          <a:xfrm flipH="1">
            <a:off x="773113" y="1308100"/>
            <a:ext cx="1563687" cy="390525"/>
          </a:xfrm>
          <a:prstGeom prst="line">
            <a:avLst/>
          </a:prstGeom>
          <a:noFill/>
          <a:ln w="9525">
            <a:solidFill>
              <a:srgbClr val="0070C0"/>
            </a:solidFill>
            <a:round/>
            <a:headEnd/>
            <a:tailEnd type="triangle" w="med" len="med"/>
          </a:ln>
        </p:spPr>
        <p:txBody>
          <a:bodyPr/>
          <a:lstStyle/>
          <a:p>
            <a:endParaRPr lang="tr-TR"/>
          </a:p>
        </p:txBody>
      </p:sp>
      <p:sp>
        <p:nvSpPr>
          <p:cNvPr id="55327" name="Line 139"/>
          <p:cNvSpPr>
            <a:spLocks noChangeShapeType="1"/>
          </p:cNvSpPr>
          <p:nvPr/>
        </p:nvSpPr>
        <p:spPr bwMode="auto">
          <a:xfrm>
            <a:off x="2336800" y="1308100"/>
            <a:ext cx="0" cy="325438"/>
          </a:xfrm>
          <a:prstGeom prst="line">
            <a:avLst/>
          </a:prstGeom>
          <a:noFill/>
          <a:ln w="9525">
            <a:solidFill>
              <a:srgbClr val="0070C0"/>
            </a:solidFill>
            <a:round/>
            <a:headEnd/>
            <a:tailEnd type="triangle" w="med" len="med"/>
          </a:ln>
        </p:spPr>
        <p:txBody>
          <a:bodyPr/>
          <a:lstStyle/>
          <a:p>
            <a:endParaRPr lang="tr-TR"/>
          </a:p>
        </p:txBody>
      </p:sp>
      <p:sp>
        <p:nvSpPr>
          <p:cNvPr id="55328" name="Line 140"/>
          <p:cNvSpPr>
            <a:spLocks noChangeShapeType="1"/>
          </p:cNvSpPr>
          <p:nvPr/>
        </p:nvSpPr>
        <p:spPr bwMode="auto">
          <a:xfrm>
            <a:off x="2336800" y="1308100"/>
            <a:ext cx="1239838" cy="325438"/>
          </a:xfrm>
          <a:prstGeom prst="line">
            <a:avLst/>
          </a:prstGeom>
          <a:noFill/>
          <a:ln w="9525">
            <a:solidFill>
              <a:srgbClr val="0070C0"/>
            </a:solidFill>
            <a:round/>
            <a:headEnd/>
            <a:tailEnd type="triangle" w="med" len="med"/>
          </a:ln>
        </p:spPr>
        <p:txBody>
          <a:bodyPr/>
          <a:lstStyle/>
          <a:p>
            <a:endParaRPr lang="tr-TR"/>
          </a:p>
        </p:txBody>
      </p:sp>
      <p:sp>
        <p:nvSpPr>
          <p:cNvPr id="55329" name="Line 141"/>
          <p:cNvSpPr>
            <a:spLocks noChangeShapeType="1"/>
          </p:cNvSpPr>
          <p:nvPr/>
        </p:nvSpPr>
        <p:spPr bwMode="auto">
          <a:xfrm flipH="1">
            <a:off x="903288" y="1960563"/>
            <a:ext cx="1433512" cy="455612"/>
          </a:xfrm>
          <a:prstGeom prst="line">
            <a:avLst/>
          </a:prstGeom>
          <a:noFill/>
          <a:ln w="9525">
            <a:solidFill>
              <a:srgbClr val="0070C0"/>
            </a:solidFill>
            <a:round/>
            <a:headEnd/>
            <a:tailEnd type="triangle" w="med" len="med"/>
          </a:ln>
        </p:spPr>
        <p:txBody>
          <a:bodyPr/>
          <a:lstStyle/>
          <a:p>
            <a:endParaRPr lang="tr-TR"/>
          </a:p>
        </p:txBody>
      </p:sp>
      <p:sp>
        <p:nvSpPr>
          <p:cNvPr id="55330" name="Line 142"/>
          <p:cNvSpPr>
            <a:spLocks noChangeShapeType="1"/>
          </p:cNvSpPr>
          <p:nvPr/>
        </p:nvSpPr>
        <p:spPr bwMode="auto">
          <a:xfrm flipH="1">
            <a:off x="2011363" y="1960563"/>
            <a:ext cx="325437" cy="455612"/>
          </a:xfrm>
          <a:prstGeom prst="line">
            <a:avLst/>
          </a:prstGeom>
          <a:noFill/>
          <a:ln w="9525">
            <a:solidFill>
              <a:srgbClr val="0070C0"/>
            </a:solidFill>
            <a:round/>
            <a:headEnd/>
            <a:tailEnd type="triangle" w="med" len="med"/>
          </a:ln>
        </p:spPr>
        <p:txBody>
          <a:bodyPr/>
          <a:lstStyle/>
          <a:p>
            <a:endParaRPr lang="tr-TR"/>
          </a:p>
        </p:txBody>
      </p:sp>
      <p:sp>
        <p:nvSpPr>
          <p:cNvPr id="55331" name="Line 143"/>
          <p:cNvSpPr>
            <a:spLocks noChangeShapeType="1"/>
          </p:cNvSpPr>
          <p:nvPr/>
        </p:nvSpPr>
        <p:spPr bwMode="auto">
          <a:xfrm>
            <a:off x="2339975" y="1989138"/>
            <a:ext cx="1079500" cy="431800"/>
          </a:xfrm>
          <a:prstGeom prst="line">
            <a:avLst/>
          </a:prstGeom>
          <a:noFill/>
          <a:ln w="9525">
            <a:solidFill>
              <a:srgbClr val="0070C0"/>
            </a:solidFill>
            <a:round/>
            <a:headEnd/>
            <a:tailEnd type="triangle" w="med" len="med"/>
          </a:ln>
        </p:spPr>
        <p:txBody>
          <a:bodyPr/>
          <a:lstStyle/>
          <a:p>
            <a:endParaRPr lang="tr-TR"/>
          </a:p>
        </p:txBody>
      </p:sp>
      <p:sp>
        <p:nvSpPr>
          <p:cNvPr id="55332" name="Line 144"/>
          <p:cNvSpPr>
            <a:spLocks noChangeShapeType="1"/>
          </p:cNvSpPr>
          <p:nvPr/>
        </p:nvSpPr>
        <p:spPr bwMode="auto">
          <a:xfrm>
            <a:off x="2339975" y="1989138"/>
            <a:ext cx="2519363" cy="431800"/>
          </a:xfrm>
          <a:prstGeom prst="line">
            <a:avLst/>
          </a:prstGeom>
          <a:noFill/>
          <a:ln w="9525">
            <a:solidFill>
              <a:srgbClr val="0070C0"/>
            </a:solidFill>
            <a:round/>
            <a:headEnd/>
            <a:tailEnd type="triangle" w="med" len="med"/>
          </a:ln>
        </p:spPr>
        <p:txBody>
          <a:bodyPr/>
          <a:lstStyle/>
          <a:p>
            <a:endParaRPr lang="tr-TR"/>
          </a:p>
        </p:txBody>
      </p:sp>
      <p:sp>
        <p:nvSpPr>
          <p:cNvPr id="55333" name="Line 145"/>
          <p:cNvSpPr>
            <a:spLocks noChangeShapeType="1"/>
          </p:cNvSpPr>
          <p:nvPr/>
        </p:nvSpPr>
        <p:spPr bwMode="auto">
          <a:xfrm flipH="1">
            <a:off x="773113" y="2741613"/>
            <a:ext cx="1173162" cy="327025"/>
          </a:xfrm>
          <a:prstGeom prst="line">
            <a:avLst/>
          </a:prstGeom>
          <a:noFill/>
          <a:ln w="9525">
            <a:solidFill>
              <a:srgbClr val="0070C0"/>
            </a:solidFill>
            <a:round/>
            <a:headEnd/>
            <a:tailEnd type="triangle" w="med" len="med"/>
          </a:ln>
        </p:spPr>
        <p:txBody>
          <a:bodyPr/>
          <a:lstStyle/>
          <a:p>
            <a:endParaRPr lang="tr-TR"/>
          </a:p>
        </p:txBody>
      </p:sp>
      <p:sp>
        <p:nvSpPr>
          <p:cNvPr id="55334" name="Line 146"/>
          <p:cNvSpPr>
            <a:spLocks noChangeShapeType="1"/>
          </p:cNvSpPr>
          <p:nvPr/>
        </p:nvSpPr>
        <p:spPr bwMode="auto">
          <a:xfrm>
            <a:off x="1946275" y="2741613"/>
            <a:ext cx="130175" cy="327025"/>
          </a:xfrm>
          <a:prstGeom prst="line">
            <a:avLst/>
          </a:prstGeom>
          <a:noFill/>
          <a:ln w="9525">
            <a:solidFill>
              <a:srgbClr val="0070C0"/>
            </a:solidFill>
            <a:round/>
            <a:headEnd/>
            <a:tailEnd type="triangle" w="med" len="med"/>
          </a:ln>
        </p:spPr>
        <p:txBody>
          <a:bodyPr/>
          <a:lstStyle/>
          <a:p>
            <a:endParaRPr lang="tr-TR"/>
          </a:p>
        </p:txBody>
      </p:sp>
      <p:sp>
        <p:nvSpPr>
          <p:cNvPr id="55335" name="Line 147"/>
          <p:cNvSpPr>
            <a:spLocks noChangeShapeType="1"/>
          </p:cNvSpPr>
          <p:nvPr/>
        </p:nvSpPr>
        <p:spPr bwMode="auto">
          <a:xfrm flipH="1">
            <a:off x="2932113" y="4114800"/>
            <a:ext cx="912812" cy="392113"/>
          </a:xfrm>
          <a:prstGeom prst="line">
            <a:avLst/>
          </a:prstGeom>
          <a:noFill/>
          <a:ln w="9525">
            <a:solidFill>
              <a:srgbClr val="0070C0"/>
            </a:solidFill>
            <a:round/>
            <a:headEnd/>
            <a:tailEnd type="triangle" w="med" len="med"/>
          </a:ln>
        </p:spPr>
        <p:txBody>
          <a:bodyPr/>
          <a:lstStyle/>
          <a:p>
            <a:endParaRPr lang="tr-TR"/>
          </a:p>
        </p:txBody>
      </p:sp>
      <p:sp>
        <p:nvSpPr>
          <p:cNvPr id="55336" name="Line 148"/>
          <p:cNvSpPr>
            <a:spLocks noChangeShapeType="1"/>
          </p:cNvSpPr>
          <p:nvPr/>
        </p:nvSpPr>
        <p:spPr bwMode="auto">
          <a:xfrm>
            <a:off x="3844925" y="4114800"/>
            <a:ext cx="130175" cy="392113"/>
          </a:xfrm>
          <a:prstGeom prst="line">
            <a:avLst/>
          </a:prstGeom>
          <a:noFill/>
          <a:ln w="9525">
            <a:solidFill>
              <a:srgbClr val="0070C0"/>
            </a:solidFill>
            <a:round/>
            <a:headEnd/>
            <a:tailEnd type="triangle" w="med" len="med"/>
          </a:ln>
        </p:spPr>
        <p:txBody>
          <a:bodyPr/>
          <a:lstStyle/>
          <a:p>
            <a:endParaRPr lang="tr-TR"/>
          </a:p>
        </p:txBody>
      </p:sp>
      <p:sp>
        <p:nvSpPr>
          <p:cNvPr id="55337" name="Line 149"/>
          <p:cNvSpPr>
            <a:spLocks noChangeShapeType="1"/>
          </p:cNvSpPr>
          <p:nvPr/>
        </p:nvSpPr>
        <p:spPr bwMode="auto">
          <a:xfrm flipH="1">
            <a:off x="2700338" y="2781300"/>
            <a:ext cx="992187" cy="935038"/>
          </a:xfrm>
          <a:prstGeom prst="line">
            <a:avLst/>
          </a:prstGeom>
          <a:noFill/>
          <a:ln w="9525">
            <a:solidFill>
              <a:srgbClr val="0070C0"/>
            </a:solidFill>
            <a:round/>
            <a:headEnd/>
            <a:tailEnd type="triangle" w="med" len="med"/>
          </a:ln>
        </p:spPr>
        <p:txBody>
          <a:bodyPr/>
          <a:lstStyle/>
          <a:p>
            <a:endParaRPr lang="tr-TR"/>
          </a:p>
        </p:txBody>
      </p:sp>
      <p:sp>
        <p:nvSpPr>
          <p:cNvPr id="55338" name="Line 150"/>
          <p:cNvSpPr>
            <a:spLocks noChangeShapeType="1"/>
          </p:cNvSpPr>
          <p:nvPr/>
        </p:nvSpPr>
        <p:spPr bwMode="auto">
          <a:xfrm flipH="1">
            <a:off x="3635375" y="2781300"/>
            <a:ext cx="57150" cy="1008063"/>
          </a:xfrm>
          <a:prstGeom prst="line">
            <a:avLst/>
          </a:prstGeom>
          <a:noFill/>
          <a:ln w="9525">
            <a:solidFill>
              <a:srgbClr val="0070C0"/>
            </a:solidFill>
            <a:round/>
            <a:headEnd/>
            <a:tailEnd type="triangle" w="med" len="med"/>
          </a:ln>
        </p:spPr>
        <p:txBody>
          <a:bodyPr/>
          <a:lstStyle/>
          <a:p>
            <a:endParaRPr lang="tr-TR"/>
          </a:p>
        </p:txBody>
      </p:sp>
      <p:sp>
        <p:nvSpPr>
          <p:cNvPr id="55339" name="Line 151"/>
          <p:cNvSpPr>
            <a:spLocks noChangeShapeType="1"/>
          </p:cNvSpPr>
          <p:nvPr/>
        </p:nvSpPr>
        <p:spPr bwMode="auto">
          <a:xfrm>
            <a:off x="3692525" y="2781300"/>
            <a:ext cx="1455738" cy="719138"/>
          </a:xfrm>
          <a:prstGeom prst="line">
            <a:avLst/>
          </a:prstGeom>
          <a:noFill/>
          <a:ln w="9525">
            <a:solidFill>
              <a:srgbClr val="0070C0"/>
            </a:solidFill>
            <a:round/>
            <a:headEnd/>
            <a:tailEnd type="triangle" w="med" len="med"/>
          </a:ln>
        </p:spPr>
        <p:txBody>
          <a:bodyPr/>
          <a:lstStyle/>
          <a:p>
            <a:endParaRPr lang="tr-TR"/>
          </a:p>
        </p:txBody>
      </p:sp>
      <p:sp>
        <p:nvSpPr>
          <p:cNvPr id="55340" name="Text Box 152"/>
          <p:cNvSpPr txBox="1">
            <a:spLocks noChangeArrowheads="1"/>
          </p:cNvSpPr>
          <p:nvPr/>
        </p:nvSpPr>
        <p:spPr bwMode="auto">
          <a:xfrm>
            <a:off x="214282" y="4992708"/>
            <a:ext cx="2376487" cy="1436688"/>
          </a:xfrm>
          <a:prstGeom prst="rect">
            <a:avLst/>
          </a:prstGeom>
          <a:noFill/>
          <a:ln w="9525">
            <a:solidFill>
              <a:schemeClr val="bg1"/>
            </a:solidFill>
            <a:miter lim="800000"/>
            <a:headEnd/>
            <a:tailEnd/>
          </a:ln>
        </p:spPr>
        <p:txBody>
          <a:bodyPr>
            <a:spAutoFit/>
          </a:bodyPr>
          <a:lstStyle/>
          <a:p>
            <a:pPr>
              <a:spcBef>
                <a:spcPct val="50000"/>
              </a:spcBef>
            </a:pPr>
            <a:r>
              <a:rPr lang="en-US" altLang="zh-TW" sz="1600" b="1" dirty="0"/>
              <a:t>Main_2 </a:t>
            </a:r>
            <a:r>
              <a:rPr lang="tr-TR" altLang="zh-TW" sz="1600" b="1" dirty="0" smtClean="0"/>
              <a:t>çağırır</a:t>
            </a:r>
            <a:r>
              <a:rPr lang="en-US" altLang="zh-TW" sz="1600" b="1" dirty="0" smtClean="0"/>
              <a:t> </a:t>
            </a:r>
            <a:r>
              <a:rPr lang="en-US" altLang="zh-TW" sz="1600" b="1" dirty="0" err="1"/>
              <a:t>Bigsub</a:t>
            </a:r>
            <a:endParaRPr lang="en-US" altLang="zh-TW" sz="1600" b="1" dirty="0"/>
          </a:p>
          <a:p>
            <a:pPr>
              <a:spcBef>
                <a:spcPct val="50000"/>
              </a:spcBef>
            </a:pPr>
            <a:r>
              <a:rPr lang="en-US" altLang="zh-TW" sz="1600" b="1" dirty="0" err="1"/>
              <a:t>Bigsub</a:t>
            </a:r>
            <a:r>
              <a:rPr lang="en-US" altLang="zh-TW" sz="1600" b="1" dirty="0"/>
              <a:t> </a:t>
            </a:r>
            <a:r>
              <a:rPr lang="tr-TR" altLang="zh-TW" sz="1600" b="1" dirty="0" smtClean="0"/>
              <a:t>çağırır</a:t>
            </a:r>
            <a:r>
              <a:rPr lang="en-US" altLang="zh-TW" sz="1600" b="1" dirty="0" smtClean="0"/>
              <a:t> </a:t>
            </a:r>
            <a:r>
              <a:rPr lang="en-US" altLang="zh-TW" sz="1600" b="1" dirty="0"/>
              <a:t>sub2</a:t>
            </a:r>
          </a:p>
          <a:p>
            <a:pPr>
              <a:spcBef>
                <a:spcPct val="50000"/>
              </a:spcBef>
            </a:pPr>
            <a:r>
              <a:rPr lang="en-US" altLang="zh-TW" sz="1600" b="1" dirty="0"/>
              <a:t>Sub2 </a:t>
            </a:r>
            <a:r>
              <a:rPr lang="tr-TR" altLang="zh-TW" sz="1600" b="1" dirty="0" smtClean="0"/>
              <a:t>çağırır</a:t>
            </a:r>
            <a:r>
              <a:rPr lang="en-US" altLang="zh-TW" sz="1600" b="1" dirty="0" smtClean="0"/>
              <a:t> </a:t>
            </a:r>
            <a:r>
              <a:rPr lang="en-US" altLang="zh-TW" sz="1600" b="1" dirty="0"/>
              <a:t>sub3</a:t>
            </a:r>
          </a:p>
          <a:p>
            <a:pPr>
              <a:spcBef>
                <a:spcPct val="50000"/>
              </a:spcBef>
            </a:pPr>
            <a:r>
              <a:rPr lang="en-US" altLang="zh-TW" sz="1600" b="1" dirty="0"/>
              <a:t>Sub3 </a:t>
            </a:r>
            <a:r>
              <a:rPr lang="tr-TR" altLang="zh-TW" sz="1600" b="1" dirty="0" smtClean="0"/>
              <a:t>çağırır</a:t>
            </a:r>
            <a:r>
              <a:rPr lang="en-US" altLang="zh-TW" sz="1600" b="1" dirty="0" smtClean="0"/>
              <a:t> </a:t>
            </a:r>
            <a:r>
              <a:rPr lang="en-US" altLang="zh-TW" sz="1600" b="1" dirty="0"/>
              <a:t>sub1</a:t>
            </a:r>
          </a:p>
        </p:txBody>
      </p:sp>
      <p:sp>
        <p:nvSpPr>
          <p:cNvPr id="153" name="152 Slayt Numarası Yer Tutucusu"/>
          <p:cNvSpPr>
            <a:spLocks noGrp="1"/>
          </p:cNvSpPr>
          <p:nvPr>
            <p:ph type="sldNum" sz="quarter" idx="12"/>
          </p:nvPr>
        </p:nvSpPr>
        <p:spPr/>
        <p:txBody>
          <a:bodyPr/>
          <a:lstStyle/>
          <a:p>
            <a:fld id="{14917F13-F816-43A4-AC89-84EBDAF33797}" type="slidenum">
              <a:rPr lang="tr-TR" smtClean="0"/>
              <a:pPr/>
              <a:t>44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71"/>
                                        </p:tgtEl>
                                        <p:attrNameLst>
                                          <p:attrName>style.visibility</p:attrName>
                                        </p:attrNameLst>
                                      </p:cBhvr>
                                      <p:to>
                                        <p:strVal val="visible"/>
                                      </p:to>
                                    </p:set>
                                    <p:anim calcmode="lin" valueType="num">
                                      <p:cBhvr additive="base">
                                        <p:cTn id="7" dur="500" fill="hold"/>
                                        <p:tgtEl>
                                          <p:spTgt spid="55371"/>
                                        </p:tgtEl>
                                        <p:attrNameLst>
                                          <p:attrName>ppt_x</p:attrName>
                                        </p:attrNameLst>
                                      </p:cBhvr>
                                      <p:tavLst>
                                        <p:tav tm="0">
                                          <p:val>
                                            <p:strVal val="#ppt_x"/>
                                          </p:val>
                                        </p:tav>
                                        <p:tav tm="100000">
                                          <p:val>
                                            <p:strVal val="#ppt_x"/>
                                          </p:val>
                                        </p:tav>
                                      </p:tavLst>
                                    </p:anim>
                                    <p:anim calcmode="lin" valueType="num">
                                      <p:cBhvr additive="base">
                                        <p:cTn id="8" dur="500" fill="hold"/>
                                        <p:tgtEl>
                                          <p:spTgt spid="553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50"/>
                                        </p:tgtEl>
                                        <p:attrNameLst>
                                          <p:attrName>style.visibility</p:attrName>
                                        </p:attrNameLst>
                                      </p:cBhvr>
                                      <p:to>
                                        <p:strVal val="visible"/>
                                      </p:to>
                                    </p:set>
                                    <p:anim calcmode="lin" valueType="num">
                                      <p:cBhvr additive="base">
                                        <p:cTn id="13" dur="500" fill="hold"/>
                                        <p:tgtEl>
                                          <p:spTgt spid="55350"/>
                                        </p:tgtEl>
                                        <p:attrNameLst>
                                          <p:attrName>ppt_x</p:attrName>
                                        </p:attrNameLst>
                                      </p:cBhvr>
                                      <p:tavLst>
                                        <p:tav tm="0">
                                          <p:val>
                                            <p:strVal val="#ppt_x"/>
                                          </p:val>
                                        </p:tav>
                                        <p:tav tm="100000">
                                          <p:val>
                                            <p:strVal val="#ppt_x"/>
                                          </p:val>
                                        </p:tav>
                                      </p:tavLst>
                                    </p:anim>
                                    <p:anim calcmode="lin" valueType="num">
                                      <p:cBhvr additive="base">
                                        <p:cTn id="14" dur="500" fill="hold"/>
                                        <p:tgtEl>
                                          <p:spTgt spid="553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xit" presetSubtype="10" fill="hold" nodeType="clickEffect">
                                  <p:stCondLst>
                                    <p:cond delay="0"/>
                                  </p:stCondLst>
                                  <p:childTnLst>
                                    <p:animEffect transition="out" filter="blinds(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3" presetClass="exit" presetSubtype="10" fill="hold" nodeType="withEffect">
                                  <p:stCondLst>
                                    <p:cond delay="0"/>
                                  </p:stCondLst>
                                  <p:childTnLst>
                                    <p:animEffect transition="out" filter="blinds(horizontal)">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nodeType="clickEffect">
                                  <p:stCondLst>
                                    <p:cond delay="0"/>
                                  </p:stCondLst>
                                  <p:childTnLst>
                                    <p:animEffect transition="out" filter="blinds(horizontal)">
                                      <p:cBhvr>
                                        <p:cTn id="68" dur="500"/>
                                        <p:tgtEl>
                                          <p:spTgt spid="21"/>
                                        </p:tgtEl>
                                      </p:cBhvr>
                                    </p:animEffect>
                                    <p:set>
                                      <p:cBhvr>
                                        <p:cTn id="69" dur="1" fill="hold">
                                          <p:stCondLst>
                                            <p:cond delay="499"/>
                                          </p:stCondLst>
                                        </p:cTn>
                                        <p:tgtEl>
                                          <p:spTgt spid="21"/>
                                        </p:tgtEl>
                                        <p:attrNameLst>
                                          <p:attrName>style.visibility</p:attrName>
                                        </p:attrNameLst>
                                      </p:cBhvr>
                                      <p:to>
                                        <p:strVal val="hidden"/>
                                      </p:to>
                                    </p:set>
                                  </p:childTnLst>
                                </p:cTn>
                              </p:par>
                              <p:par>
                                <p:cTn id="70" presetID="3" presetClass="exit" presetSubtype="10" fill="hold" nodeType="withEffect">
                                  <p:stCondLst>
                                    <p:cond delay="0"/>
                                  </p:stCondLst>
                                  <p:childTnLst>
                                    <p:animEffect transition="out" filter="blinds(horizontal)">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nodeType="clickEffect">
                                  <p:stCondLst>
                                    <p:cond delay="0"/>
                                  </p:stCondLst>
                                  <p:childTnLst>
                                    <p:animEffect transition="out" filter="blinds(horizontal)">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par>
                                <p:cTn id="78" presetID="3" presetClass="exit" presetSubtype="10" fill="hold" nodeType="withEffect">
                                  <p:stCondLst>
                                    <p:cond delay="0"/>
                                  </p:stCondLst>
                                  <p:childTnLst>
                                    <p:animEffect transition="out" filter="blinds(horizontal)">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55350"/>
                                        </p:tgtEl>
                                      </p:cBhvr>
                                    </p:animEffect>
                                    <p:set>
                                      <p:cBhvr>
                                        <p:cTn id="85" dur="1" fill="hold">
                                          <p:stCondLst>
                                            <p:cond delay="499"/>
                                          </p:stCondLst>
                                        </p:cTn>
                                        <p:tgtEl>
                                          <p:spTgt spid="55350"/>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5"/>
                                        </p:tgtEl>
                                      </p:cBhvr>
                                    </p:animEffect>
                                    <p:set>
                                      <p:cBhvr>
                                        <p:cTn id="8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1. Teknik – Statik zincir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Statik zincir uygulaması</a:t>
            </a:r>
          </a:p>
          <a:p>
            <a:pPr lvl="1"/>
            <a:r>
              <a:rPr lang="tr-TR" dirty="0" smtClean="0"/>
              <a:t>Altprogram çağrıldığı zaman (altprogram parametre ve isimle geçilen parametre olmadığını varsayarak) :</a:t>
            </a:r>
          </a:p>
          <a:p>
            <a:pPr lvl="2"/>
            <a:r>
              <a:rPr lang="tr-TR" dirty="0" smtClean="0"/>
              <a:t>Gerçekleştirme kaydı somutlaşan örneğini (</a:t>
            </a:r>
            <a:r>
              <a:rPr lang="tr-TR" dirty="0" err="1" smtClean="0"/>
              <a:t>instance</a:t>
            </a:r>
            <a:r>
              <a:rPr lang="tr-TR" dirty="0" smtClean="0"/>
              <a:t>) hazırla.</a:t>
            </a:r>
          </a:p>
          <a:p>
            <a:pPr lvl="2"/>
            <a:r>
              <a:rPr lang="tr-TR" dirty="0" smtClean="0"/>
              <a:t>Eski </a:t>
            </a:r>
            <a:r>
              <a:rPr lang="tr-TR" dirty="0" err="1" smtClean="0"/>
              <a:t>yığıt</a:t>
            </a:r>
            <a:r>
              <a:rPr lang="tr-TR" dirty="0" smtClean="0"/>
              <a:t> bellek tepesine bir dinamik link.</a:t>
            </a:r>
          </a:p>
          <a:p>
            <a:pPr lvl="2"/>
            <a:r>
              <a:rPr lang="tr-TR" dirty="0" smtClean="0"/>
              <a:t>Statik link, statik ebeveynin en son yaratılmış etkinleştirme kaydını gösterir.</a:t>
            </a:r>
          </a:p>
          <a:p>
            <a:pPr lvl="1"/>
            <a:r>
              <a:rPr lang="tr-TR" dirty="0" smtClean="0"/>
              <a:t>İki metot:</a:t>
            </a:r>
          </a:p>
          <a:p>
            <a:pPr lvl="1">
              <a:buNone/>
            </a:pPr>
            <a:r>
              <a:rPr lang="tr-TR" dirty="0" smtClean="0"/>
              <a:t>	1. Statik ebeveynin ilk etkinleştirme kaydını bulmak için dinamik zincirde ara.</a:t>
            </a:r>
          </a:p>
          <a:p>
            <a:pPr lvl="1">
              <a:buNone/>
            </a:pPr>
            <a:r>
              <a:rPr lang="tr-TR" dirty="0" smtClean="0"/>
              <a:t>	Kolay fakat yavaş.</a:t>
            </a:r>
          </a:p>
          <a:p>
            <a:pPr lvl="1">
              <a:buNone/>
            </a:pPr>
            <a:r>
              <a:rPr lang="tr-TR" dirty="0" smtClean="0"/>
              <a:t>	2. Derleyici, derleme esnasında çağıranla, çağrılan arasındaki derinliği (zincir bağıl konum) hesaplar ve daha sonra program yürütülürken kullanılmak üzere saklar.</a:t>
            </a:r>
          </a:p>
          <a:p>
            <a:pPr lvl="2"/>
            <a:r>
              <a:rPr lang="tr-TR" dirty="0" smtClean="0"/>
              <a:t>Örneğin </a:t>
            </a:r>
            <a:r>
              <a:rPr lang="tr-TR" b="1" dirty="0" smtClean="0"/>
              <a:t>MAIN_2 </a:t>
            </a:r>
            <a:r>
              <a:rPr lang="tr-TR" b="1" dirty="0" err="1" smtClean="0"/>
              <a:t>nin</a:t>
            </a:r>
            <a:r>
              <a:rPr lang="tr-TR" b="1" dirty="0" smtClean="0"/>
              <a:t> </a:t>
            </a:r>
            <a:r>
              <a:rPr lang="tr-TR" b="1" dirty="0" err="1" smtClean="0"/>
              <a:t>yığıt</a:t>
            </a:r>
            <a:r>
              <a:rPr lang="tr-TR" b="1" dirty="0" smtClean="0"/>
              <a:t> içeriğine bakarsak: SUB1, SUB3'ün içinden </a:t>
            </a:r>
            <a:r>
              <a:rPr lang="tr-TR" dirty="0" smtClean="0"/>
              <a:t>çağırılırken derleyici </a:t>
            </a:r>
            <a:r>
              <a:rPr lang="tr-TR" b="1" dirty="0" smtClean="0"/>
              <a:t>SUB3'ün SUB1'in tanımlandığı altprograma (</a:t>
            </a:r>
            <a:r>
              <a:rPr lang="tr-TR" b="1" dirty="0" err="1" smtClean="0"/>
              <a:t>Bigsub</a:t>
            </a:r>
            <a:r>
              <a:rPr lang="tr-TR" b="1" dirty="0" smtClean="0"/>
              <a:t>) </a:t>
            </a:r>
            <a:r>
              <a:rPr lang="tr-TR" dirty="0" smtClean="0"/>
              <a:t>göre derinliğinin iki olduğu bilgisini programa yerleştirir. Program çalışırken bu noktada yerleştirilen bilgi kullanılarak etkinleştirme kaydına olan statik link kurulur.</a:t>
            </a:r>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1. Teknik – Statik zincir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46</a:t>
            </a:fld>
            <a:endParaRPr lang="tr-TR"/>
          </a:p>
        </p:txBody>
      </p:sp>
      <p:sp>
        <p:nvSpPr>
          <p:cNvPr id="6" name="5 İçerik Yer Tutucusu"/>
          <p:cNvSpPr>
            <a:spLocks noGrp="1"/>
          </p:cNvSpPr>
          <p:nvPr>
            <p:ph sz="quarter" idx="1"/>
          </p:nvPr>
        </p:nvSpPr>
        <p:spPr/>
        <p:txBody>
          <a:bodyPr>
            <a:normAutofit/>
          </a:bodyPr>
          <a:lstStyle/>
          <a:p>
            <a:r>
              <a:rPr lang="tr-TR" dirty="0" smtClean="0"/>
              <a:t>Statik zincir metodunun değerlendirilmesi</a:t>
            </a:r>
          </a:p>
          <a:p>
            <a:pPr lvl="1"/>
            <a:r>
              <a:rPr lang="tr-TR" dirty="0" smtClean="0"/>
              <a:t>Sorunlar:</a:t>
            </a:r>
          </a:p>
          <a:p>
            <a:pPr lvl="2">
              <a:buNone/>
            </a:pPr>
            <a:r>
              <a:rPr lang="tr-TR" dirty="0" smtClean="0"/>
              <a:t>1. Yerel olmayan referanslar, özellikle derinlik fazlaysa, yavaş çalışır. Programın performansı düşer.</a:t>
            </a:r>
          </a:p>
          <a:p>
            <a:pPr lvl="2">
              <a:buNone/>
            </a:pPr>
            <a:r>
              <a:rPr lang="tr-TR" dirty="0" smtClean="0"/>
              <a:t>2. Yerel olmayan referansların kullandığı zaman eşit olmadığından, zamana hassas program yazmak zorlaştığı gibi bunların güncellenmesi de bu zamanlamayı değiştirir.</a:t>
            </a:r>
            <a:endParaRPr lang="tr-T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200" dirty="0" smtClean="0"/>
              <a:t>İç içe altprogramlar: </a:t>
            </a:r>
            <a:br>
              <a:rPr lang="tr-TR" sz="3200" dirty="0" smtClean="0"/>
            </a:br>
            <a:r>
              <a:rPr lang="tr-TR" sz="3200" dirty="0" smtClean="0"/>
              <a:t>2. Teknik - ekranlar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
        <p:nvSpPr>
          <p:cNvPr id="6" name="5 İçerik Yer Tutucusu"/>
          <p:cNvSpPr>
            <a:spLocks noGrp="1"/>
          </p:cNvSpPr>
          <p:nvPr>
            <p:ph sz="quarter" idx="1"/>
          </p:nvPr>
        </p:nvSpPr>
        <p:spPr/>
        <p:txBody>
          <a:bodyPr>
            <a:normAutofit fontScale="77500" lnSpcReduction="20000"/>
          </a:bodyPr>
          <a:lstStyle/>
          <a:p>
            <a:r>
              <a:rPr lang="tr-TR" dirty="0" smtClean="0"/>
              <a:t>2. Teknik – ekranlar</a:t>
            </a:r>
          </a:p>
          <a:p>
            <a:pPr lvl="1"/>
            <a:r>
              <a:rPr lang="tr-TR" dirty="0" smtClean="0"/>
              <a:t>Fikir: Statik linkleri "ekran" (</a:t>
            </a:r>
            <a:r>
              <a:rPr lang="tr-TR" dirty="0" err="1" smtClean="0"/>
              <a:t>display</a:t>
            </a:r>
            <a:r>
              <a:rPr lang="tr-TR" dirty="0" smtClean="0"/>
              <a:t>) denilen ayrı bir </a:t>
            </a:r>
            <a:r>
              <a:rPr lang="tr-TR" dirty="0" err="1" smtClean="0"/>
              <a:t>yığıta</a:t>
            </a:r>
            <a:r>
              <a:rPr lang="tr-TR" dirty="0" smtClean="0"/>
              <a:t> (</a:t>
            </a:r>
            <a:r>
              <a:rPr lang="tr-TR" dirty="0" err="1" smtClean="0"/>
              <a:t>stack</a:t>
            </a:r>
            <a:r>
              <a:rPr lang="tr-TR" dirty="0" smtClean="0"/>
              <a:t>) yerleştir. Ekrandaki veriler etkinleştirme kodlarına (</a:t>
            </a:r>
            <a:r>
              <a:rPr lang="tr-TR" dirty="0" err="1" smtClean="0"/>
              <a:t>activation</a:t>
            </a:r>
            <a:r>
              <a:rPr lang="tr-TR" dirty="0" smtClean="0"/>
              <a:t> </a:t>
            </a:r>
            <a:r>
              <a:rPr lang="tr-TR" dirty="0" err="1" smtClean="0"/>
              <a:t>record</a:t>
            </a:r>
            <a:r>
              <a:rPr lang="tr-TR" dirty="0" smtClean="0"/>
              <a:t>) göstericilerdir.</a:t>
            </a:r>
          </a:p>
          <a:p>
            <a:pPr lvl="1"/>
            <a:r>
              <a:rPr lang="tr-TR" dirty="0" smtClean="0"/>
              <a:t>Referansları:</a:t>
            </a:r>
          </a:p>
          <a:p>
            <a:pPr lvl="2">
              <a:buNone/>
            </a:pPr>
            <a:r>
              <a:rPr lang="tr-TR" dirty="0" smtClean="0"/>
              <a:t>(ekran_</a:t>
            </a:r>
            <a:r>
              <a:rPr lang="tr-TR" dirty="0" err="1" smtClean="0"/>
              <a:t>bağılkonum</a:t>
            </a:r>
            <a:r>
              <a:rPr lang="tr-TR" dirty="0" smtClean="0"/>
              <a:t>, yerel_</a:t>
            </a:r>
            <a:r>
              <a:rPr lang="tr-TR" dirty="0" err="1" smtClean="0"/>
              <a:t>bağılkonum</a:t>
            </a:r>
            <a:r>
              <a:rPr lang="tr-TR" dirty="0" smtClean="0"/>
              <a:t>) (</a:t>
            </a:r>
            <a:r>
              <a:rPr lang="tr-TR" dirty="0" err="1" smtClean="0"/>
              <a:t>display</a:t>
            </a:r>
            <a:r>
              <a:rPr lang="tr-TR" dirty="0" smtClean="0"/>
              <a:t>_</a:t>
            </a:r>
            <a:r>
              <a:rPr lang="tr-TR" dirty="0" err="1" smtClean="0"/>
              <a:t>offset</a:t>
            </a:r>
            <a:r>
              <a:rPr lang="tr-TR" dirty="0" smtClean="0"/>
              <a:t>, </a:t>
            </a:r>
            <a:r>
              <a:rPr lang="tr-TR" dirty="0" err="1" smtClean="0"/>
              <a:t>local</a:t>
            </a:r>
            <a:r>
              <a:rPr lang="tr-TR" dirty="0" smtClean="0"/>
              <a:t>_</a:t>
            </a:r>
            <a:r>
              <a:rPr lang="tr-TR" dirty="0" err="1" smtClean="0"/>
              <a:t>offset</a:t>
            </a:r>
            <a:r>
              <a:rPr lang="tr-TR" dirty="0" smtClean="0"/>
              <a:t>)</a:t>
            </a:r>
          </a:p>
          <a:p>
            <a:pPr lvl="1">
              <a:buNone/>
            </a:pPr>
            <a:r>
              <a:rPr lang="tr-TR" dirty="0" smtClean="0"/>
              <a:t>	olarak gösterebiliriz. Burada ekran_</a:t>
            </a:r>
            <a:r>
              <a:rPr lang="tr-TR" dirty="0" err="1" smtClean="0"/>
              <a:t>bağılkonum</a:t>
            </a:r>
            <a:r>
              <a:rPr lang="tr-TR" dirty="0" smtClean="0"/>
              <a:t> değeri zincir_</a:t>
            </a:r>
            <a:r>
              <a:rPr lang="tr-TR" dirty="0" err="1" smtClean="0"/>
              <a:t>bağılkonumla</a:t>
            </a:r>
            <a:r>
              <a:rPr lang="tr-TR" dirty="0" smtClean="0"/>
              <a:t> aynıdır.</a:t>
            </a:r>
          </a:p>
          <a:p>
            <a:r>
              <a:rPr lang="tr-TR" dirty="0" smtClean="0"/>
              <a:t>Referansların işleyişi:</a:t>
            </a:r>
          </a:p>
          <a:p>
            <a:pPr lvl="1">
              <a:buNone/>
            </a:pPr>
            <a:r>
              <a:rPr lang="tr-TR" dirty="0" smtClean="0"/>
              <a:t>ekran_</a:t>
            </a:r>
            <a:r>
              <a:rPr lang="tr-TR" dirty="0" err="1" smtClean="0"/>
              <a:t>bağılkonum'u</a:t>
            </a:r>
            <a:r>
              <a:rPr lang="tr-TR" dirty="0" smtClean="0"/>
              <a:t> kullanarak, aranılan değişkenin doğru etkinleştirme </a:t>
            </a:r>
          </a:p>
          <a:p>
            <a:pPr lvl="1">
              <a:buNone/>
            </a:pPr>
            <a:r>
              <a:rPr lang="tr-TR" dirty="0" smtClean="0"/>
              <a:t>kaydının göstericisini bul.</a:t>
            </a:r>
          </a:p>
          <a:p>
            <a:pPr lvl="1">
              <a:buNone/>
            </a:pPr>
            <a:r>
              <a:rPr lang="tr-TR" dirty="0" smtClean="0"/>
              <a:t>yerel_</a:t>
            </a:r>
            <a:r>
              <a:rPr lang="tr-TR" dirty="0" err="1" smtClean="0"/>
              <a:t>bağılkonum</a:t>
            </a:r>
            <a:r>
              <a:rPr lang="tr-TR" dirty="0" smtClean="0"/>
              <a:t> değerini kullanarak, etkinleştirme kaydı içinde aranılan </a:t>
            </a:r>
          </a:p>
          <a:p>
            <a:pPr lvl="1">
              <a:buNone/>
            </a:pPr>
            <a:r>
              <a:rPr lang="tr-TR" dirty="0" smtClean="0"/>
              <a:t>değişkeni bul.</a:t>
            </a:r>
            <a:endParaRPr lang="tr-T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Ekranlar (</a:t>
            </a:r>
            <a:r>
              <a:rPr lang="tr-TR" sz="3200" dirty="0" err="1" smtClean="0"/>
              <a:t>Displays</a:t>
            </a:r>
            <a:r>
              <a:rPr lang="tr-TR" sz="3200"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
        <p:nvSpPr>
          <p:cNvPr id="6" name="5 İçerik Yer Tutucusu"/>
          <p:cNvSpPr>
            <a:spLocks noGrp="1"/>
          </p:cNvSpPr>
          <p:nvPr>
            <p:ph sz="quarter" idx="1"/>
          </p:nvPr>
        </p:nvSpPr>
        <p:spPr/>
        <p:txBody>
          <a:bodyPr>
            <a:normAutofit/>
          </a:bodyPr>
          <a:lstStyle/>
          <a:p>
            <a:r>
              <a:rPr lang="tr-TR" dirty="0" smtClean="0"/>
              <a:t>Ekran uygulaması (altprogram parametre ve isimle geçilen parametre olmadığını varsayarak) :</a:t>
            </a:r>
          </a:p>
          <a:p>
            <a:pPr>
              <a:buNone/>
            </a:pPr>
            <a:r>
              <a:rPr lang="tr-TR" dirty="0" smtClean="0"/>
              <a:t>	</a:t>
            </a:r>
          </a:p>
          <a:p>
            <a:pPr>
              <a:buNone/>
            </a:pPr>
            <a:r>
              <a:rPr lang="tr-TR" dirty="0" smtClean="0"/>
              <a:t>	Not: ekran_</a:t>
            </a:r>
            <a:r>
              <a:rPr lang="tr-TR" dirty="0" err="1" smtClean="0"/>
              <a:t>bağılkonum'u</a:t>
            </a:r>
            <a:r>
              <a:rPr lang="tr-TR" dirty="0" smtClean="0"/>
              <a:t> sadece etkinleştirme kaydı türetilmekte olan altprogramın statik derinliğine bağlıdır. Bu altprogramın statik derinliğidir.</a:t>
            </a:r>
          </a:p>
          <a:p>
            <a:pPr lvl="1"/>
            <a:r>
              <a:rPr lang="tr-TR" dirty="0" smtClean="0"/>
              <a:t>Belli bir anda çalışan altprogramın statik derinliği k ise, ekranda k+1 </a:t>
            </a:r>
            <a:r>
              <a:rPr lang="sv-SE" dirty="0" smtClean="0"/>
              <a:t>gösterici olur (k=0 ana program).</a:t>
            </a:r>
            <a:endParaRPr lang="tr-T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
        <p:nvSpPr>
          <p:cNvPr id="6" name="5 İçerik Yer Tutucusu"/>
          <p:cNvSpPr>
            <a:spLocks noGrp="1"/>
          </p:cNvSpPr>
          <p:nvPr>
            <p:ph sz="quarter" idx="1"/>
          </p:nvPr>
        </p:nvSpPr>
        <p:spPr>
          <a:xfrm>
            <a:off x="285720" y="147646"/>
            <a:ext cx="8153400" cy="4495800"/>
          </a:xfrm>
        </p:spPr>
        <p:txBody>
          <a:bodyPr>
            <a:noAutofit/>
          </a:bodyPr>
          <a:lstStyle/>
          <a:p>
            <a:pPr marL="0">
              <a:lnSpc>
                <a:spcPct val="120000"/>
              </a:lnSpc>
              <a:spcBef>
                <a:spcPts val="0"/>
              </a:spcBef>
              <a:buNone/>
            </a:pPr>
            <a:r>
              <a:rPr lang="en-US" altLang="en-US" sz="1600" dirty="0" smtClean="0">
                <a:latin typeface="Helvetica" pitchFamily="34" charset="0"/>
              </a:rPr>
              <a:t> - </a:t>
            </a:r>
            <a:r>
              <a:rPr lang="en-US" altLang="en-US" sz="1600" dirty="0" err="1" smtClean="0">
                <a:latin typeface="Helvetica" pitchFamily="34" charset="0"/>
              </a:rPr>
              <a:t>Psd</a:t>
            </a:r>
            <a:r>
              <a:rPr lang="en-US" altLang="en-US" sz="1600" dirty="0" smtClean="0">
                <a:latin typeface="Helvetica" pitchFamily="34" charset="0"/>
              </a:rPr>
              <a:t> </a:t>
            </a:r>
            <a:r>
              <a:rPr lang="tr-TR" altLang="en-US" sz="1600" dirty="0" err="1" smtClean="0">
                <a:latin typeface="Helvetica" pitchFamily="34" charset="0"/>
              </a:rPr>
              <a:t>P’nin</a:t>
            </a:r>
            <a:r>
              <a:rPr lang="en-US" altLang="en-US" sz="1600" dirty="0" smtClean="0">
                <a:latin typeface="Helvetica" pitchFamily="34" charset="0"/>
              </a:rPr>
              <a:t> </a:t>
            </a:r>
            <a:r>
              <a:rPr lang="en-US" altLang="en-US" sz="1600" dirty="0" err="1" smtClean="0">
                <a:latin typeface="Helvetica" pitchFamily="34" charset="0"/>
              </a:rPr>
              <a:t>static_depth</a:t>
            </a:r>
            <a:r>
              <a:rPr lang="tr-TR" altLang="en-US" sz="1600" dirty="0" smtClean="0">
                <a:latin typeface="Helvetica" pitchFamily="34" charset="0"/>
              </a:rPr>
              <a:t>’i</a:t>
            </a:r>
            <a:r>
              <a:rPr lang="en-US" altLang="en-US" sz="1600" dirty="0" smtClean="0">
                <a:latin typeface="Helvetica" pitchFamily="34" charset="0"/>
              </a:rPr>
              <a:t> </a:t>
            </a:r>
            <a:r>
              <a:rPr lang="tr-TR" altLang="en-US" sz="1600" dirty="0" smtClean="0">
                <a:latin typeface="Helvetica" pitchFamily="34" charset="0"/>
              </a:rPr>
              <a:t>ve</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a:t>
            </a:r>
            <a:r>
              <a:rPr lang="en-US" altLang="en-US" sz="1600" dirty="0" err="1" smtClean="0">
                <a:latin typeface="Helvetica" pitchFamily="34" charset="0"/>
              </a:rPr>
              <a:t>Qsd</a:t>
            </a:r>
            <a:r>
              <a:rPr lang="en-US" altLang="en-US" sz="1600" dirty="0" smtClean="0">
                <a:latin typeface="Helvetica" pitchFamily="34" charset="0"/>
              </a:rPr>
              <a:t> Q</a:t>
            </a:r>
            <a:r>
              <a:rPr lang="tr-TR" altLang="en-US" sz="1600" dirty="0" smtClean="0">
                <a:latin typeface="Helvetica" pitchFamily="34" charset="0"/>
              </a:rPr>
              <a:t>’</a:t>
            </a:r>
            <a:r>
              <a:rPr lang="tr-TR" altLang="en-US" sz="1600" dirty="0" err="1" smtClean="0">
                <a:latin typeface="Helvetica" pitchFamily="34" charset="0"/>
              </a:rPr>
              <a:t>nun</a:t>
            </a:r>
            <a:r>
              <a:rPr lang="en-US" altLang="en-US" sz="1600" dirty="0" smtClean="0">
                <a:latin typeface="Helvetica" pitchFamily="34" charset="0"/>
              </a:rPr>
              <a:t> </a:t>
            </a:r>
            <a:r>
              <a:rPr lang="en-US" altLang="en-US" sz="1600" dirty="0" err="1" smtClean="0">
                <a:latin typeface="Helvetica" pitchFamily="34" charset="0"/>
              </a:rPr>
              <a:t>static_depth</a:t>
            </a:r>
            <a:r>
              <a:rPr lang="tr-TR" altLang="en-US" sz="1600" dirty="0" smtClean="0">
                <a:latin typeface="Helvetica" pitchFamily="34" charset="0"/>
              </a:rPr>
              <a:t>’i olsun</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 Q</a:t>
            </a:r>
            <a:r>
              <a:rPr lang="tr-TR" altLang="en-US" sz="1600" dirty="0" smtClean="0">
                <a:latin typeface="Helvetica" pitchFamily="34" charset="0"/>
              </a:rPr>
              <a:t>,</a:t>
            </a:r>
            <a:r>
              <a:rPr lang="en-US" altLang="en-US" sz="1600" dirty="0" smtClean="0">
                <a:latin typeface="Helvetica" pitchFamily="34" charset="0"/>
              </a:rPr>
              <a:t> P</a:t>
            </a:r>
            <a:r>
              <a:rPr lang="tr-TR" altLang="en-US" sz="1600" dirty="0" smtClean="0">
                <a:latin typeface="Helvetica" pitchFamily="34" charset="0"/>
              </a:rPr>
              <a:t>’</a:t>
            </a:r>
            <a:r>
              <a:rPr lang="tr-TR" altLang="en-US" sz="1600" dirty="0" err="1" smtClean="0">
                <a:latin typeface="Helvetica" pitchFamily="34" charset="0"/>
              </a:rPr>
              <a:t>yi</a:t>
            </a:r>
            <a:r>
              <a:rPr lang="tr-TR" altLang="en-US" sz="1600" dirty="0" smtClean="0">
                <a:latin typeface="Helvetica" pitchFamily="34" charset="0"/>
              </a:rPr>
              <a:t> çağırsın</a:t>
            </a:r>
            <a:endParaRPr lang="en-US" altLang="en-US" sz="1600" dirty="0" smtClean="0">
              <a:latin typeface="Helvetica" pitchFamily="34" charset="0"/>
            </a:endParaRPr>
          </a:p>
          <a:p>
            <a:pPr marL="0">
              <a:lnSpc>
                <a:spcPct val="120000"/>
              </a:lnSpc>
              <a:spcBef>
                <a:spcPts val="0"/>
              </a:spcBef>
              <a:buNone/>
            </a:pP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 </a:t>
            </a:r>
            <a:r>
              <a:rPr lang="tr-TR" altLang="en-US" sz="1600" dirty="0" smtClean="0">
                <a:latin typeface="Helvetica" pitchFamily="34" charset="0"/>
              </a:rPr>
              <a:t>Üç olası durum söz konusu</a:t>
            </a:r>
            <a:r>
              <a:rPr lang="en-US" altLang="en-US" sz="1600" dirty="0" smtClean="0">
                <a:latin typeface="Helvetica" pitchFamily="34" charset="0"/>
              </a:rPr>
              <a:t>:</a:t>
            </a:r>
          </a:p>
          <a:p>
            <a:pPr marL="0">
              <a:lnSpc>
                <a:spcPct val="120000"/>
              </a:lnSpc>
              <a:spcBef>
                <a:spcPts val="0"/>
              </a:spcBef>
              <a:buNone/>
            </a:pPr>
            <a:r>
              <a:rPr lang="en-US" altLang="en-US" sz="1600" dirty="0" smtClean="0">
                <a:latin typeface="Helvetica" pitchFamily="34" charset="0"/>
              </a:rPr>
              <a:t>     1. </a:t>
            </a:r>
            <a:r>
              <a:rPr lang="en-US" altLang="en-US" sz="1600" dirty="0" err="1" smtClean="0">
                <a:latin typeface="Helvetica" pitchFamily="34" charset="0"/>
              </a:rPr>
              <a:t>Qsd</a:t>
            </a:r>
            <a:r>
              <a:rPr lang="en-US" altLang="en-US" sz="1600" dirty="0" smtClean="0">
                <a:latin typeface="Helvetica" pitchFamily="34" charset="0"/>
              </a:rPr>
              <a:t> = </a:t>
            </a:r>
            <a:r>
              <a:rPr lang="en-US" altLang="en-US" sz="1600" dirty="0" err="1" smtClean="0">
                <a:latin typeface="Helvetica" pitchFamily="34" charset="0"/>
              </a:rPr>
              <a:t>Psd</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2. </a:t>
            </a:r>
            <a:r>
              <a:rPr lang="en-US" altLang="en-US" sz="1600" dirty="0" err="1" smtClean="0">
                <a:latin typeface="Helvetica" pitchFamily="34" charset="0"/>
              </a:rPr>
              <a:t>Qsd</a:t>
            </a:r>
            <a:r>
              <a:rPr lang="en-US" altLang="en-US" sz="1600" dirty="0" smtClean="0">
                <a:latin typeface="Helvetica" pitchFamily="34" charset="0"/>
              </a:rPr>
              <a:t> &lt; </a:t>
            </a:r>
            <a:r>
              <a:rPr lang="en-US" altLang="en-US" sz="1600" dirty="0" err="1" smtClean="0">
                <a:latin typeface="Helvetica" pitchFamily="34" charset="0"/>
              </a:rPr>
              <a:t>Psd</a:t>
            </a:r>
            <a:endParaRPr lang="en-US" altLang="en-US" sz="1600" dirty="0" smtClean="0">
              <a:latin typeface="Helvetica" pitchFamily="34" charset="0"/>
            </a:endParaRPr>
          </a:p>
          <a:p>
            <a:pPr marL="0">
              <a:lnSpc>
                <a:spcPct val="120000"/>
              </a:lnSpc>
              <a:spcBef>
                <a:spcPts val="0"/>
              </a:spcBef>
              <a:buNone/>
            </a:pPr>
            <a:r>
              <a:rPr lang="en-US" altLang="en-US" sz="1600" dirty="0" smtClean="0">
                <a:latin typeface="Helvetica" pitchFamily="34" charset="0"/>
              </a:rPr>
              <a:t>     3. </a:t>
            </a:r>
            <a:r>
              <a:rPr lang="en-US" altLang="en-US" sz="1600" dirty="0" err="1" smtClean="0">
                <a:latin typeface="Helvetica" pitchFamily="34" charset="0"/>
              </a:rPr>
              <a:t>Qsd</a:t>
            </a:r>
            <a:r>
              <a:rPr lang="en-US" altLang="en-US" sz="1600" dirty="0" smtClean="0">
                <a:latin typeface="Helvetica" pitchFamily="34" charset="0"/>
              </a:rPr>
              <a:t> &gt; </a:t>
            </a:r>
            <a:r>
              <a:rPr lang="en-US" altLang="en-US" sz="1600" dirty="0" err="1" smtClean="0">
                <a:latin typeface="Helvetica" pitchFamily="34" charset="0"/>
              </a:rPr>
              <a:t>Psd</a:t>
            </a:r>
            <a:endParaRPr lang="en-US" altLang="en-US" sz="1600" dirty="0" smtClean="0">
              <a:latin typeface="Helvetica" pitchFamily="34" charset="0"/>
            </a:endParaRPr>
          </a:p>
          <a:p>
            <a:pPr marL="0">
              <a:lnSpc>
                <a:spcPct val="120000"/>
              </a:lnSpc>
              <a:spcBef>
                <a:spcPts val="0"/>
              </a:spcBef>
              <a:buNone/>
            </a:pPr>
            <a:endParaRPr lang="en-US" altLang="en-US" sz="1600" dirty="0" smtClean="0">
              <a:latin typeface="Helvetica" pitchFamily="34" charset="0"/>
            </a:endParaRPr>
          </a:p>
          <a:p>
            <a:pPr marL="0">
              <a:lnSpc>
                <a:spcPct val="120000"/>
              </a:lnSpc>
              <a:spcBef>
                <a:spcPts val="0"/>
              </a:spcBef>
              <a:buNone/>
            </a:pPr>
            <a:r>
              <a:rPr lang="tr-TR" altLang="en-US" sz="1600" dirty="0" smtClean="0">
                <a:latin typeface="Helvetica" pitchFamily="34" charset="0"/>
              </a:rPr>
              <a:t>Örnek</a:t>
            </a:r>
            <a:r>
              <a:rPr lang="en-US" altLang="en-US" sz="1600" dirty="0" smtClean="0">
                <a:latin typeface="Helvetica" pitchFamily="34" charset="0"/>
              </a:rPr>
              <a:t> </a:t>
            </a:r>
            <a:r>
              <a:rPr lang="tr-TR" altLang="en-US" sz="1600" dirty="0" smtClean="0">
                <a:latin typeface="Helvetica" pitchFamily="34" charset="0"/>
              </a:rPr>
              <a:t>i</a:t>
            </a:r>
            <a:r>
              <a:rPr lang="en-US" altLang="en-US" sz="1600" dirty="0" err="1" smtClean="0">
                <a:latin typeface="Helvetica" pitchFamily="34" charset="0"/>
              </a:rPr>
              <a:t>skelet</a:t>
            </a:r>
            <a:r>
              <a:rPr lang="en-US" altLang="en-US" sz="1600" dirty="0" smtClean="0">
                <a:latin typeface="Helvetica" pitchFamily="34" charset="0"/>
              </a:rPr>
              <a:t> program:</a:t>
            </a:r>
          </a:p>
          <a:p>
            <a:pPr marL="0">
              <a:lnSpc>
                <a:spcPct val="120000"/>
              </a:lnSpc>
              <a:spcBef>
                <a:spcPts val="0"/>
              </a:spcBef>
              <a:buNone/>
            </a:pPr>
            <a:r>
              <a:rPr lang="en-US" altLang="en-US" sz="1600" dirty="0" smtClean="0">
                <a:latin typeface="Helvetica" pitchFamily="34" charset="0"/>
              </a:rPr>
              <a:t>	</a:t>
            </a:r>
            <a:r>
              <a:rPr lang="en-US" altLang="en-US" sz="1600" dirty="0" smtClean="0">
                <a:latin typeface="Courier New" pitchFamily="49" charset="0"/>
              </a:rPr>
              <a:t>program MAIN_3;</a:t>
            </a:r>
          </a:p>
          <a:p>
            <a:pPr marL="0">
              <a:lnSpc>
                <a:spcPct val="120000"/>
              </a:lnSpc>
              <a:spcBef>
                <a:spcPts val="0"/>
              </a:spcBef>
              <a:buNone/>
            </a:pPr>
            <a:r>
              <a:rPr lang="en-US" altLang="en-US" sz="1600" dirty="0" smtClean="0">
                <a:latin typeface="Courier New" pitchFamily="49" charset="0"/>
              </a:rPr>
              <a:t>	  procedure BIGSUB;</a:t>
            </a:r>
          </a:p>
          <a:p>
            <a:pPr marL="0">
              <a:lnSpc>
                <a:spcPct val="120000"/>
              </a:lnSpc>
              <a:spcBef>
                <a:spcPts val="0"/>
              </a:spcBef>
              <a:buNone/>
            </a:pPr>
            <a:r>
              <a:rPr lang="en-US" altLang="en-US" sz="1600" dirty="0" smtClean="0">
                <a:latin typeface="Courier New" pitchFamily="49" charset="0"/>
              </a:rPr>
              <a:t>            procedure SUB1;</a:t>
            </a:r>
          </a:p>
          <a:p>
            <a:pPr marL="0">
              <a:lnSpc>
                <a:spcPct val="120000"/>
              </a:lnSpc>
              <a:spcBef>
                <a:spcPts val="0"/>
              </a:spcBef>
              <a:buNone/>
            </a:pPr>
            <a:r>
              <a:rPr lang="en-US" altLang="en-US" sz="1600" dirty="0" smtClean="0">
                <a:latin typeface="Courier New" pitchFamily="49" charset="0"/>
              </a:rPr>
              <a:t>              end; { SUB1 }</a:t>
            </a:r>
          </a:p>
          <a:p>
            <a:pPr marL="0">
              <a:lnSpc>
                <a:spcPct val="120000"/>
              </a:lnSpc>
              <a:spcBef>
                <a:spcPts val="0"/>
              </a:spcBef>
              <a:buNone/>
            </a:pPr>
            <a:r>
              <a:rPr lang="en-US" altLang="en-US" sz="1600" dirty="0" smtClean="0">
                <a:latin typeface="Courier New" pitchFamily="49" charset="0"/>
              </a:rPr>
              <a:t>            procedure SUB2;</a:t>
            </a:r>
          </a:p>
          <a:p>
            <a:pPr marL="0">
              <a:lnSpc>
                <a:spcPct val="120000"/>
              </a:lnSpc>
              <a:spcBef>
                <a:spcPts val="0"/>
              </a:spcBef>
              <a:buNone/>
            </a:pPr>
            <a:r>
              <a:rPr lang="en-US" altLang="en-US" sz="1600" dirty="0" smtClean="0">
                <a:latin typeface="Courier New" pitchFamily="49" charset="0"/>
              </a:rPr>
              <a:t>              procedure SUB3;</a:t>
            </a:r>
          </a:p>
          <a:p>
            <a:pPr marL="0">
              <a:lnSpc>
                <a:spcPct val="120000"/>
              </a:lnSpc>
              <a:spcBef>
                <a:spcPts val="0"/>
              </a:spcBef>
              <a:buNone/>
            </a:pPr>
            <a:r>
              <a:rPr lang="en-US" altLang="en-US" sz="1600" dirty="0" smtClean="0">
                <a:latin typeface="Courier New" pitchFamily="49" charset="0"/>
              </a:rPr>
              <a:t>                end; { SUB3 }</a:t>
            </a:r>
          </a:p>
          <a:p>
            <a:pPr marL="0">
              <a:lnSpc>
                <a:spcPct val="120000"/>
              </a:lnSpc>
              <a:spcBef>
                <a:spcPts val="0"/>
              </a:spcBef>
              <a:buNone/>
            </a:pPr>
            <a:r>
              <a:rPr lang="en-US" altLang="en-US" sz="1600" dirty="0" smtClean="0">
                <a:latin typeface="Courier New" pitchFamily="49" charset="0"/>
              </a:rPr>
              <a:t>              end; { SUB2 }</a:t>
            </a:r>
          </a:p>
          <a:p>
            <a:pPr marL="0">
              <a:lnSpc>
                <a:spcPct val="120000"/>
              </a:lnSpc>
              <a:spcBef>
                <a:spcPts val="0"/>
              </a:spcBef>
              <a:buNone/>
            </a:pPr>
            <a:r>
              <a:rPr lang="en-US" altLang="en-US" sz="1600" dirty="0" smtClean="0">
                <a:latin typeface="Courier New" pitchFamily="49" charset="0"/>
              </a:rPr>
              <a:t>            end; { BIGSUB }</a:t>
            </a:r>
          </a:p>
          <a:p>
            <a:pPr marL="0">
              <a:lnSpc>
                <a:spcPct val="120000"/>
              </a:lnSpc>
              <a:spcBef>
                <a:spcPts val="0"/>
              </a:spcBef>
              <a:buNone/>
            </a:pPr>
            <a:r>
              <a:rPr lang="en-US" altLang="en-US" sz="1600" dirty="0" smtClean="0">
                <a:latin typeface="Courier New" pitchFamily="49" charset="0"/>
              </a:rPr>
              <a:t>          end. { MAIN_3 }</a:t>
            </a:r>
          </a:p>
          <a:p>
            <a:pPr marL="0">
              <a:lnSpc>
                <a:spcPct val="120000"/>
              </a:lnSpc>
              <a:spcBef>
                <a:spcPts val="0"/>
              </a:spcBef>
              <a:buNone/>
            </a:pPr>
            <a:endParaRPr lang="en-US" altLang="en-US" sz="1600" dirty="0" smtClean="0">
              <a:latin typeface="Helvetica" pitchFamily="34" charset="0"/>
            </a:endParaRPr>
          </a:p>
          <a:p>
            <a:pPr marL="0">
              <a:lnSpc>
                <a:spcPct val="120000"/>
              </a:lnSpc>
              <a:spcBef>
                <a:spcPts val="0"/>
              </a:spcBef>
              <a:buNone/>
            </a:pPr>
            <a:r>
              <a:rPr lang="en-US" altLang="en-US" sz="1600" dirty="0" smtClean="0">
                <a:latin typeface="Courier New" pitchFamily="49" charset="0"/>
              </a:rPr>
              <a:t>   MAIN_3 </a:t>
            </a:r>
            <a:r>
              <a:rPr lang="tr-TR" altLang="en-US" sz="1600" dirty="0" smtClean="0">
                <a:latin typeface="Helvetica" pitchFamily="34" charset="0"/>
              </a:rPr>
              <a:t>tüm üç durumu örnekler</a:t>
            </a:r>
            <a:endParaRPr lang="en-US" altLang="en-US" sz="1600" dirty="0">
              <a:latin typeface="Helvetic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Genel Tasarım</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
        <p:nvSpPr>
          <p:cNvPr id="7" name="Rectangle 4"/>
          <p:cNvSpPr>
            <a:spLocks noChangeArrowheads="1"/>
          </p:cNvSpPr>
          <p:nvPr/>
        </p:nvSpPr>
        <p:spPr bwMode="auto">
          <a:xfrm>
            <a:off x="1895452" y="2143116"/>
            <a:ext cx="1600200" cy="914400"/>
          </a:xfrm>
          <a:prstGeom prst="rect">
            <a:avLst/>
          </a:prstGeom>
          <a:solidFill>
            <a:srgbClr val="00B8FF"/>
          </a:solidFill>
          <a:ln w="9525">
            <a:solidFill>
              <a:schemeClr val="tx1"/>
            </a:solidFill>
            <a:miter lim="800000"/>
            <a:headEnd/>
            <a:tailEnd/>
          </a:ln>
          <a:effectLst/>
        </p:spPr>
        <p:txBody>
          <a:bodyPr wrap="none" anchor="ctr"/>
          <a:lstStyle/>
          <a:p>
            <a:pPr algn="ctr"/>
            <a:r>
              <a:rPr lang="en-US" dirty="0">
                <a:solidFill>
                  <a:schemeClr val="tx2"/>
                </a:solidFill>
                <a:latin typeface="Arial" charset="0"/>
              </a:rPr>
              <a:t>program</a:t>
            </a:r>
          </a:p>
        </p:txBody>
      </p:sp>
      <p:sp>
        <p:nvSpPr>
          <p:cNvPr id="8" name="Line 6"/>
          <p:cNvSpPr>
            <a:spLocks noChangeShapeType="1"/>
          </p:cNvSpPr>
          <p:nvPr/>
        </p:nvSpPr>
        <p:spPr bwMode="auto">
          <a:xfrm>
            <a:off x="3495652" y="3057516"/>
            <a:ext cx="381000" cy="0"/>
          </a:xfrm>
          <a:prstGeom prst="line">
            <a:avLst/>
          </a:prstGeom>
          <a:noFill/>
          <a:ln w="9525">
            <a:solidFill>
              <a:schemeClr val="tx1"/>
            </a:solidFill>
            <a:round/>
            <a:headEnd/>
            <a:tailEnd type="triangle" w="med" len="med"/>
          </a:ln>
          <a:effectLst/>
        </p:spPr>
        <p:txBody>
          <a:bodyPr/>
          <a:lstStyle/>
          <a:p>
            <a:endParaRPr lang="tr-TR"/>
          </a:p>
        </p:txBody>
      </p:sp>
      <p:sp>
        <p:nvSpPr>
          <p:cNvPr id="9" name="Text Box 7"/>
          <p:cNvSpPr txBox="1">
            <a:spLocks noChangeArrowheads="1"/>
          </p:cNvSpPr>
          <p:nvPr/>
        </p:nvSpPr>
        <p:spPr bwMode="auto">
          <a:xfrm>
            <a:off x="3214678" y="3054341"/>
            <a:ext cx="697627" cy="369332"/>
          </a:xfrm>
          <a:prstGeom prst="rect">
            <a:avLst/>
          </a:prstGeom>
          <a:noFill/>
          <a:ln w="9525">
            <a:noFill/>
            <a:miter lim="800000"/>
            <a:headEnd/>
            <a:tailEnd/>
          </a:ln>
          <a:effectLst/>
        </p:spPr>
        <p:txBody>
          <a:bodyPr wrap="none">
            <a:spAutoFit/>
          </a:bodyPr>
          <a:lstStyle/>
          <a:p>
            <a:r>
              <a:rPr lang="tr-TR" dirty="0" smtClean="0">
                <a:solidFill>
                  <a:srgbClr val="660066"/>
                </a:solidFill>
                <a:latin typeface="Arial" charset="0"/>
              </a:rPr>
              <a:t>çağır</a:t>
            </a:r>
            <a:endParaRPr lang="en-US" dirty="0">
              <a:solidFill>
                <a:srgbClr val="660066"/>
              </a:solidFill>
              <a:latin typeface="Arial" charset="0"/>
            </a:endParaRPr>
          </a:p>
        </p:txBody>
      </p:sp>
      <p:sp>
        <p:nvSpPr>
          <p:cNvPr id="10" name="Text Box 8"/>
          <p:cNvSpPr txBox="1">
            <a:spLocks noChangeArrowheads="1"/>
          </p:cNvSpPr>
          <p:nvPr/>
        </p:nvSpPr>
        <p:spPr bwMode="auto">
          <a:xfrm>
            <a:off x="3829027" y="3070216"/>
            <a:ext cx="1954381" cy="1477328"/>
          </a:xfrm>
          <a:prstGeom prst="rect">
            <a:avLst/>
          </a:prstGeom>
          <a:noFill/>
          <a:ln w="9525">
            <a:solidFill>
              <a:schemeClr val="tx1"/>
            </a:solidFill>
            <a:miter lim="800000"/>
            <a:headEnd/>
            <a:tailEnd/>
          </a:ln>
          <a:effectLst/>
        </p:spPr>
        <p:txBody>
          <a:bodyPr wrap="none">
            <a:spAutoFit/>
          </a:bodyPr>
          <a:lstStyle/>
          <a:p>
            <a:pPr algn="ctr"/>
            <a:r>
              <a:rPr lang="tr-TR" sz="1800" dirty="0" smtClean="0">
                <a:solidFill>
                  <a:schemeClr val="tx2"/>
                </a:solidFill>
                <a:latin typeface="Arial" charset="0"/>
              </a:rPr>
              <a:t>Aktivasyon Kayıt </a:t>
            </a:r>
          </a:p>
          <a:p>
            <a:pPr algn="ctr"/>
            <a:r>
              <a:rPr lang="tr-TR" sz="1800" dirty="0" smtClean="0">
                <a:solidFill>
                  <a:schemeClr val="tx2"/>
                </a:solidFill>
                <a:latin typeface="Arial" charset="0"/>
              </a:rPr>
              <a:t>örneği</a:t>
            </a:r>
            <a:endParaRPr lang="en-US" sz="1800" dirty="0" smtClean="0">
              <a:solidFill>
                <a:schemeClr val="tx2"/>
              </a:solidFill>
              <a:latin typeface="Arial" charset="0"/>
            </a:endParaRPr>
          </a:p>
          <a:p>
            <a:pPr algn="ctr">
              <a:lnSpc>
                <a:spcPct val="100000"/>
              </a:lnSpc>
            </a:pPr>
            <a:r>
              <a:rPr lang="en-US" sz="1800" dirty="0" err="1" smtClean="0">
                <a:solidFill>
                  <a:schemeClr val="tx2"/>
                </a:solidFill>
                <a:latin typeface="Arial" charset="0"/>
              </a:rPr>
              <a:t>parametr</a:t>
            </a:r>
            <a:r>
              <a:rPr lang="tr-TR" sz="1800" dirty="0" smtClean="0">
                <a:solidFill>
                  <a:schemeClr val="tx2"/>
                </a:solidFill>
                <a:latin typeface="Arial" charset="0"/>
              </a:rPr>
              <a:t>eler</a:t>
            </a:r>
            <a:endParaRPr lang="en-US" sz="1800" dirty="0">
              <a:solidFill>
                <a:schemeClr val="tx2"/>
              </a:solidFill>
              <a:latin typeface="Arial" charset="0"/>
            </a:endParaRPr>
          </a:p>
          <a:p>
            <a:pPr algn="ctr">
              <a:lnSpc>
                <a:spcPct val="100000"/>
              </a:lnSpc>
            </a:pPr>
            <a:r>
              <a:rPr lang="tr-TR" sz="1800" dirty="0" smtClean="0">
                <a:solidFill>
                  <a:schemeClr val="tx2"/>
                </a:solidFill>
                <a:latin typeface="Arial" charset="0"/>
              </a:rPr>
              <a:t>yerel</a:t>
            </a:r>
            <a:r>
              <a:rPr lang="en-US" sz="1800" dirty="0" smtClean="0">
                <a:solidFill>
                  <a:schemeClr val="tx2"/>
                </a:solidFill>
                <a:latin typeface="Arial" charset="0"/>
              </a:rPr>
              <a:t> </a:t>
            </a:r>
            <a:r>
              <a:rPr lang="tr-TR" sz="1800" dirty="0" smtClean="0">
                <a:solidFill>
                  <a:schemeClr val="tx2"/>
                </a:solidFill>
                <a:latin typeface="Arial" charset="0"/>
              </a:rPr>
              <a:t>veri</a:t>
            </a:r>
            <a:endParaRPr lang="en-US" sz="1800" dirty="0">
              <a:solidFill>
                <a:schemeClr val="tx2"/>
              </a:solidFill>
              <a:latin typeface="Arial" charset="0"/>
            </a:endParaRPr>
          </a:p>
          <a:p>
            <a:pPr algn="ctr">
              <a:lnSpc>
                <a:spcPct val="100000"/>
              </a:lnSpc>
            </a:pPr>
            <a:r>
              <a:rPr lang="tr-TR" sz="1800" dirty="0" smtClean="0">
                <a:solidFill>
                  <a:schemeClr val="tx2"/>
                </a:solidFill>
                <a:latin typeface="Arial" charset="0"/>
              </a:rPr>
              <a:t>dönüş</a:t>
            </a:r>
            <a:r>
              <a:rPr lang="en-US" sz="1800" dirty="0" smtClean="0">
                <a:solidFill>
                  <a:schemeClr val="tx2"/>
                </a:solidFill>
                <a:latin typeface="Arial" charset="0"/>
              </a:rPr>
              <a:t> </a:t>
            </a:r>
            <a:r>
              <a:rPr lang="en-US" sz="1800" dirty="0" err="1" smtClean="0">
                <a:solidFill>
                  <a:schemeClr val="tx2"/>
                </a:solidFill>
                <a:latin typeface="Arial" charset="0"/>
              </a:rPr>
              <a:t>adres</a:t>
            </a:r>
            <a:r>
              <a:rPr lang="tr-TR" sz="1800" dirty="0" smtClean="0">
                <a:solidFill>
                  <a:schemeClr val="tx2"/>
                </a:solidFill>
                <a:latin typeface="Arial" charset="0"/>
              </a:rPr>
              <a:t>i</a:t>
            </a:r>
            <a:endParaRPr lang="en-US" sz="1800" dirty="0">
              <a:solidFill>
                <a:schemeClr val="tx2"/>
              </a:solidFill>
              <a:latin typeface="Arial" charset="0"/>
            </a:endParaRPr>
          </a:p>
        </p:txBody>
      </p:sp>
      <p:sp>
        <p:nvSpPr>
          <p:cNvPr id="11" name="Line 9"/>
          <p:cNvSpPr>
            <a:spLocks noChangeShapeType="1"/>
          </p:cNvSpPr>
          <p:nvPr/>
        </p:nvSpPr>
        <p:spPr bwMode="auto">
          <a:xfrm>
            <a:off x="5786446" y="3143248"/>
            <a:ext cx="357190" cy="0"/>
          </a:xfrm>
          <a:prstGeom prst="line">
            <a:avLst/>
          </a:prstGeom>
          <a:noFill/>
          <a:ln w="9525">
            <a:solidFill>
              <a:schemeClr val="tx1"/>
            </a:solidFill>
            <a:round/>
            <a:headEnd/>
            <a:tailEnd type="triangle" w="med" len="med"/>
          </a:ln>
          <a:effectLst/>
        </p:spPr>
        <p:txBody>
          <a:bodyPr/>
          <a:lstStyle/>
          <a:p>
            <a:endParaRPr lang="tr-TR"/>
          </a:p>
        </p:txBody>
      </p:sp>
      <p:sp>
        <p:nvSpPr>
          <p:cNvPr id="12" name="Rectangle 10"/>
          <p:cNvSpPr>
            <a:spLocks noChangeArrowheads="1"/>
          </p:cNvSpPr>
          <p:nvPr/>
        </p:nvSpPr>
        <p:spPr bwMode="auto">
          <a:xfrm>
            <a:off x="6162700" y="3133716"/>
            <a:ext cx="1981200" cy="1676400"/>
          </a:xfrm>
          <a:prstGeom prst="rect">
            <a:avLst/>
          </a:prstGeom>
          <a:solidFill>
            <a:srgbClr val="00B8FF"/>
          </a:solidFill>
          <a:ln w="9525">
            <a:solidFill>
              <a:schemeClr val="tx1"/>
            </a:solidFill>
            <a:miter lim="800000"/>
            <a:headEnd/>
            <a:tailEnd/>
          </a:ln>
          <a:effectLst/>
        </p:spPr>
        <p:txBody>
          <a:bodyPr wrap="none" anchor="ctr"/>
          <a:lstStyle/>
          <a:p>
            <a:pPr algn="ctr"/>
            <a:r>
              <a:rPr lang="tr-TR" dirty="0" smtClean="0">
                <a:solidFill>
                  <a:schemeClr val="tx2"/>
                </a:solidFill>
                <a:latin typeface="Arial" charset="0"/>
              </a:rPr>
              <a:t>altprogram</a:t>
            </a:r>
            <a:endParaRPr lang="en-US" dirty="0">
              <a:solidFill>
                <a:schemeClr val="tx2"/>
              </a:solidFill>
              <a:latin typeface="Arial" charset="0"/>
            </a:endParaRPr>
          </a:p>
        </p:txBody>
      </p:sp>
      <p:sp>
        <p:nvSpPr>
          <p:cNvPr id="13" name="Text Box 13"/>
          <p:cNvSpPr txBox="1">
            <a:spLocks noChangeArrowheads="1"/>
          </p:cNvSpPr>
          <p:nvPr/>
        </p:nvSpPr>
        <p:spPr bwMode="auto">
          <a:xfrm>
            <a:off x="1285852" y="3071810"/>
            <a:ext cx="1967205" cy="646331"/>
          </a:xfrm>
          <a:prstGeom prst="rect">
            <a:avLst/>
          </a:prstGeom>
          <a:noFill/>
          <a:ln w="9525">
            <a:solidFill>
              <a:schemeClr val="tx1"/>
            </a:solidFill>
            <a:miter lim="800000"/>
            <a:headEnd/>
            <a:tailEnd/>
          </a:ln>
          <a:effectLst/>
        </p:spPr>
        <p:txBody>
          <a:bodyPr wrap="none">
            <a:spAutoFit/>
          </a:bodyPr>
          <a:lstStyle/>
          <a:p>
            <a:pPr algn="ctr"/>
            <a:r>
              <a:rPr lang="tr-TR" sz="1800" dirty="0" smtClean="0">
                <a:solidFill>
                  <a:schemeClr val="tx2"/>
                </a:solidFill>
                <a:latin typeface="Arial" charset="0"/>
              </a:rPr>
              <a:t>Program </a:t>
            </a:r>
          </a:p>
          <a:p>
            <a:pPr algn="ctr"/>
            <a:r>
              <a:rPr lang="tr-TR" sz="1800" dirty="0" smtClean="0">
                <a:solidFill>
                  <a:schemeClr val="tx2"/>
                </a:solidFill>
                <a:latin typeface="Arial" charset="0"/>
              </a:rPr>
              <a:t>durumunu kaydet</a:t>
            </a:r>
            <a:endParaRPr lang="en-US" sz="1800" dirty="0">
              <a:solidFill>
                <a:schemeClr val="tx2"/>
              </a:solidFill>
              <a:latin typeface="Arial" charset="0"/>
            </a:endParaRPr>
          </a:p>
        </p:txBody>
      </p:sp>
      <p:sp>
        <p:nvSpPr>
          <p:cNvPr id="14" name="Line 14"/>
          <p:cNvSpPr>
            <a:spLocks noChangeShapeType="1"/>
          </p:cNvSpPr>
          <p:nvPr/>
        </p:nvSpPr>
        <p:spPr bwMode="auto">
          <a:xfrm flipH="1">
            <a:off x="5686436" y="4810116"/>
            <a:ext cx="457200" cy="0"/>
          </a:xfrm>
          <a:prstGeom prst="line">
            <a:avLst/>
          </a:prstGeom>
          <a:noFill/>
          <a:ln w="9525">
            <a:solidFill>
              <a:schemeClr val="tx1"/>
            </a:solidFill>
            <a:round/>
            <a:headEnd/>
            <a:tailEnd type="triangle" w="med" len="med"/>
          </a:ln>
          <a:effectLst/>
        </p:spPr>
        <p:txBody>
          <a:bodyPr/>
          <a:lstStyle/>
          <a:p>
            <a:endParaRPr lang="tr-TR"/>
          </a:p>
        </p:txBody>
      </p:sp>
      <p:sp>
        <p:nvSpPr>
          <p:cNvPr id="15" name="Text Box 15"/>
          <p:cNvSpPr txBox="1">
            <a:spLocks noChangeArrowheads="1"/>
          </p:cNvSpPr>
          <p:nvPr/>
        </p:nvSpPr>
        <p:spPr bwMode="auto">
          <a:xfrm>
            <a:off x="3975077" y="4803766"/>
            <a:ext cx="1736373" cy="646331"/>
          </a:xfrm>
          <a:prstGeom prst="rect">
            <a:avLst/>
          </a:prstGeom>
          <a:noFill/>
          <a:ln w="9525">
            <a:solidFill>
              <a:schemeClr val="tx1"/>
            </a:solidFill>
            <a:miter lim="800000"/>
            <a:headEnd/>
            <a:tailEnd/>
          </a:ln>
          <a:effectLst/>
        </p:spPr>
        <p:txBody>
          <a:bodyPr wrap="none">
            <a:spAutoFit/>
          </a:bodyPr>
          <a:lstStyle/>
          <a:p>
            <a:pPr algn="ctr"/>
            <a:r>
              <a:rPr lang="tr-TR" sz="1800" dirty="0" smtClean="0">
                <a:solidFill>
                  <a:schemeClr val="tx2"/>
                </a:solidFill>
                <a:latin typeface="Arial" charset="0"/>
              </a:rPr>
              <a:t>Dönüş değerini</a:t>
            </a:r>
          </a:p>
          <a:p>
            <a:pPr algn="ctr"/>
            <a:r>
              <a:rPr lang="tr-TR" dirty="0" smtClean="0">
                <a:solidFill>
                  <a:schemeClr val="tx2"/>
                </a:solidFill>
                <a:latin typeface="Arial" charset="0"/>
              </a:rPr>
              <a:t>ayarlayabilir</a:t>
            </a:r>
            <a:endParaRPr lang="en-US" sz="1800" dirty="0">
              <a:solidFill>
                <a:schemeClr val="tx2"/>
              </a:solidFill>
              <a:latin typeface="Arial" charset="0"/>
            </a:endParaRPr>
          </a:p>
        </p:txBody>
      </p:sp>
      <p:sp>
        <p:nvSpPr>
          <p:cNvPr id="16" name="Rectangle 16"/>
          <p:cNvSpPr>
            <a:spLocks noChangeArrowheads="1"/>
          </p:cNvSpPr>
          <p:nvPr/>
        </p:nvSpPr>
        <p:spPr bwMode="auto">
          <a:xfrm>
            <a:off x="1895452" y="4962516"/>
            <a:ext cx="1600200" cy="914400"/>
          </a:xfrm>
          <a:prstGeom prst="rect">
            <a:avLst/>
          </a:prstGeom>
          <a:solidFill>
            <a:srgbClr val="00B8FF"/>
          </a:solidFill>
          <a:ln w="9525">
            <a:solidFill>
              <a:schemeClr val="tx1"/>
            </a:solidFill>
            <a:miter lim="800000"/>
            <a:headEnd/>
            <a:tailEnd/>
          </a:ln>
          <a:effectLst/>
        </p:spPr>
        <p:txBody>
          <a:bodyPr wrap="none" anchor="ctr"/>
          <a:lstStyle/>
          <a:p>
            <a:pPr algn="ctr"/>
            <a:r>
              <a:rPr lang="en-US" dirty="0" smtClean="0">
                <a:solidFill>
                  <a:schemeClr val="tx2"/>
                </a:solidFill>
                <a:latin typeface="Arial" charset="0"/>
              </a:rPr>
              <a:t>Program</a:t>
            </a:r>
            <a:endParaRPr lang="en-US" dirty="0">
              <a:solidFill>
                <a:schemeClr val="tx2"/>
              </a:solidFill>
              <a:latin typeface="Arial" charset="0"/>
            </a:endParaRPr>
          </a:p>
          <a:p>
            <a:pPr algn="ctr"/>
            <a:r>
              <a:rPr lang="tr-TR" dirty="0" smtClean="0">
                <a:solidFill>
                  <a:schemeClr val="tx2"/>
                </a:solidFill>
                <a:latin typeface="Arial" charset="0"/>
              </a:rPr>
              <a:t>devam eder</a:t>
            </a:r>
            <a:endParaRPr lang="en-US" dirty="0">
              <a:solidFill>
                <a:schemeClr val="tx2"/>
              </a:solidFill>
              <a:latin typeface="Arial" charset="0"/>
            </a:endParaRPr>
          </a:p>
        </p:txBody>
      </p:sp>
      <p:sp>
        <p:nvSpPr>
          <p:cNvPr id="17" name="Text Box 17"/>
          <p:cNvSpPr txBox="1">
            <a:spLocks noChangeArrowheads="1"/>
          </p:cNvSpPr>
          <p:nvPr/>
        </p:nvSpPr>
        <p:spPr bwMode="auto">
          <a:xfrm>
            <a:off x="1438252" y="4286256"/>
            <a:ext cx="2236510" cy="646331"/>
          </a:xfrm>
          <a:prstGeom prst="rect">
            <a:avLst/>
          </a:prstGeom>
          <a:noFill/>
          <a:ln w="9525">
            <a:solidFill>
              <a:schemeClr val="tx1"/>
            </a:solidFill>
            <a:miter lim="800000"/>
            <a:headEnd/>
            <a:tailEnd/>
          </a:ln>
          <a:effectLst/>
        </p:spPr>
        <p:txBody>
          <a:bodyPr wrap="none">
            <a:spAutoFit/>
          </a:bodyPr>
          <a:lstStyle/>
          <a:p>
            <a:pPr algn="ctr"/>
            <a:r>
              <a:rPr lang="tr-TR" sz="1800" dirty="0" smtClean="0">
                <a:solidFill>
                  <a:schemeClr val="tx2"/>
                </a:solidFill>
                <a:latin typeface="Arial" charset="0"/>
              </a:rPr>
              <a:t>Program durumunu </a:t>
            </a:r>
          </a:p>
          <a:p>
            <a:pPr algn="ctr"/>
            <a:r>
              <a:rPr lang="tr-TR" sz="1800" dirty="0" smtClean="0">
                <a:solidFill>
                  <a:schemeClr val="tx2"/>
                </a:solidFill>
                <a:latin typeface="Arial" charset="0"/>
              </a:rPr>
              <a:t>eski haline getir</a:t>
            </a:r>
            <a:endParaRPr lang="en-US" sz="1800" dirty="0">
              <a:solidFill>
                <a:schemeClr val="tx2"/>
              </a:solidFill>
              <a:latin typeface="Arial" charset="0"/>
            </a:endParaRPr>
          </a:p>
        </p:txBody>
      </p:sp>
      <p:sp>
        <p:nvSpPr>
          <p:cNvPr id="18" name="Line 18"/>
          <p:cNvSpPr>
            <a:spLocks noChangeShapeType="1"/>
          </p:cNvSpPr>
          <p:nvPr/>
        </p:nvSpPr>
        <p:spPr bwMode="auto">
          <a:xfrm flipH="1">
            <a:off x="3495652" y="5114916"/>
            <a:ext cx="457200" cy="0"/>
          </a:xfrm>
          <a:prstGeom prst="line">
            <a:avLst/>
          </a:prstGeom>
          <a:noFill/>
          <a:ln w="9525">
            <a:solidFill>
              <a:schemeClr val="tx1"/>
            </a:solidFill>
            <a:round/>
            <a:headEnd/>
            <a:tailEnd type="triangle" w="med" len="med"/>
          </a:ln>
          <a:effectLst/>
        </p:spPr>
        <p:txBody>
          <a:bodyPr/>
          <a:lstStyle/>
          <a:p>
            <a:endParaRPr lang="tr-TR"/>
          </a:p>
        </p:txBody>
      </p:sp>
      <p:sp>
        <p:nvSpPr>
          <p:cNvPr id="19" name="Line 20"/>
          <p:cNvSpPr>
            <a:spLocks noChangeShapeType="1"/>
          </p:cNvSpPr>
          <p:nvPr/>
        </p:nvSpPr>
        <p:spPr bwMode="auto">
          <a:xfrm>
            <a:off x="3876652" y="3643314"/>
            <a:ext cx="1909794" cy="0"/>
          </a:xfrm>
          <a:prstGeom prst="line">
            <a:avLst/>
          </a:prstGeom>
          <a:noFill/>
          <a:ln w="9525">
            <a:solidFill>
              <a:schemeClr val="tx1"/>
            </a:solidFill>
            <a:round/>
            <a:headEnd/>
            <a:tailEnd/>
          </a:ln>
          <a:effectLst/>
        </p:spPr>
        <p:txBody>
          <a:bodyPr/>
          <a:lstStyle/>
          <a:p>
            <a:endParaRPr lang="tr-TR"/>
          </a:p>
        </p:txBody>
      </p:sp>
      <p:sp>
        <p:nvSpPr>
          <p:cNvPr id="20" name="Line 24"/>
          <p:cNvSpPr>
            <a:spLocks noChangeShapeType="1"/>
          </p:cNvSpPr>
          <p:nvPr/>
        </p:nvSpPr>
        <p:spPr bwMode="auto">
          <a:xfrm>
            <a:off x="3857620" y="4214818"/>
            <a:ext cx="1928826" cy="0"/>
          </a:xfrm>
          <a:prstGeom prst="line">
            <a:avLst/>
          </a:prstGeom>
          <a:noFill/>
          <a:ln w="9525">
            <a:solidFill>
              <a:schemeClr val="tx1"/>
            </a:solidFill>
            <a:round/>
            <a:headEnd/>
            <a:tailEnd/>
          </a:ln>
          <a:effectLst/>
        </p:spPr>
        <p:txBody>
          <a:bodyPr/>
          <a:lstStyle/>
          <a:p>
            <a:endParaRPr lang="tr-TR"/>
          </a:p>
        </p:txBody>
      </p:sp>
      <p:sp>
        <p:nvSpPr>
          <p:cNvPr id="21" name="Line 25"/>
          <p:cNvSpPr>
            <a:spLocks noChangeShapeType="1"/>
          </p:cNvSpPr>
          <p:nvPr/>
        </p:nvSpPr>
        <p:spPr bwMode="auto">
          <a:xfrm>
            <a:off x="3857620" y="3929066"/>
            <a:ext cx="1928826" cy="0"/>
          </a:xfrm>
          <a:prstGeom prst="line">
            <a:avLst/>
          </a:prstGeom>
          <a:noFill/>
          <a:ln w="9525">
            <a:solidFill>
              <a:schemeClr val="tx1"/>
            </a:solidFill>
            <a:round/>
            <a:headEnd/>
            <a:tailEnd/>
          </a:ln>
          <a:effectLst/>
        </p:spPr>
        <p:txBody>
          <a:bodyPr/>
          <a:lstStyle/>
          <a:p>
            <a:endParaRPr lang="tr-T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Rectangle 3"/>
          <p:cNvSpPr>
            <a:spLocks noChangeArrowheads="1"/>
          </p:cNvSpPr>
          <p:nvPr/>
        </p:nvSpPr>
        <p:spPr bwMode="auto">
          <a:xfrm>
            <a:off x="1738312" y="-48419"/>
            <a:ext cx="5850962" cy="6953186"/>
          </a:xfrm>
          <a:prstGeom prst="rect">
            <a:avLst/>
          </a:prstGeom>
          <a:noFill/>
          <a:ln w="12700">
            <a:noFill/>
            <a:miter lim="800000"/>
            <a:headEnd/>
            <a:tailEnd/>
          </a:ln>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ct val="100000"/>
              </a:lnSpc>
            </a:pPr>
            <a:endParaRPr lang="tr-TR" altLang="en-US" dirty="0" smtClean="0">
              <a:latin typeface="Helvetica" pitchFamily="34" charset="0"/>
            </a:endParaRPr>
          </a:p>
          <a:p>
            <a:pPr>
              <a:lnSpc>
                <a:spcPct val="100000"/>
              </a:lnSpc>
            </a:pPr>
            <a:r>
              <a:rPr lang="tr-TR" altLang="en-US" dirty="0" smtClean="0">
                <a:latin typeface="Helvetica" pitchFamily="34" charset="0"/>
              </a:rPr>
              <a:t>Durum</a:t>
            </a:r>
            <a:r>
              <a:rPr lang="en-US" altLang="en-US" dirty="0" smtClean="0">
                <a:latin typeface="Helvetica" pitchFamily="34" charset="0"/>
              </a:rPr>
              <a:t> </a:t>
            </a:r>
            <a:r>
              <a:rPr lang="en-US" altLang="en-US" dirty="0">
                <a:latin typeface="Helvetica" pitchFamily="34" charset="0"/>
              </a:rPr>
              <a:t>1: </a:t>
            </a:r>
            <a:r>
              <a:rPr lang="en-US" altLang="en-US" sz="1600" dirty="0">
                <a:latin typeface="Courier New" pitchFamily="49" charset="0"/>
              </a:rPr>
              <a:t>SUB2</a:t>
            </a:r>
            <a:r>
              <a:rPr lang="en-US" altLang="en-US" dirty="0">
                <a:latin typeface="Helvetica" pitchFamily="34" charset="0"/>
              </a:rPr>
              <a:t> </a:t>
            </a:r>
            <a:r>
              <a:rPr lang="tr-TR" altLang="en-US" dirty="0" smtClean="0">
                <a:latin typeface="Helvetica" pitchFamily="34" charset="0"/>
              </a:rPr>
              <a:t>,</a:t>
            </a:r>
            <a:r>
              <a:rPr lang="en-US" altLang="en-US" dirty="0" smtClean="0">
                <a:latin typeface="Helvetica" pitchFamily="34" charset="0"/>
              </a:rPr>
              <a:t> </a:t>
            </a:r>
            <a:r>
              <a:rPr lang="en-US" altLang="en-US" sz="1600" dirty="0" smtClean="0">
                <a:latin typeface="Courier New" pitchFamily="49" charset="0"/>
              </a:rPr>
              <a:t>SUB1</a:t>
            </a:r>
            <a:r>
              <a:rPr lang="tr-TR" altLang="en-US" sz="1600" dirty="0" smtClean="0">
                <a:latin typeface="Courier New" pitchFamily="49" charset="0"/>
              </a:rPr>
              <a:t> ‘ </a:t>
            </a:r>
            <a:r>
              <a:rPr lang="tr-TR" altLang="en-US" dirty="0" smtClean="0">
                <a:latin typeface="Helvetica" pitchFamily="34" charset="0"/>
              </a:rPr>
              <a:t>i çağırır</a:t>
            </a:r>
            <a:endParaRPr lang="en-US" altLang="en-US" dirty="0">
              <a:latin typeface="Helvetica" pitchFamily="34" charset="0"/>
            </a:endParaRPr>
          </a:p>
          <a:p>
            <a:pPr>
              <a:lnSpc>
                <a:spcPct val="100000"/>
              </a:lnSpc>
            </a:pPr>
            <a:r>
              <a:rPr lang="en-US" altLang="en-US" dirty="0" smtClean="0">
                <a:latin typeface="Helvetica" pitchFamily="34" charset="0"/>
              </a:rPr>
              <a:t>  </a:t>
            </a:r>
            <a:r>
              <a:rPr lang="tr-TR" altLang="en-US" dirty="0" smtClean="0">
                <a:latin typeface="Helvetica" pitchFamily="34" charset="0"/>
              </a:rPr>
              <a:t>Çağırmadan önce:</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SUB2</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BIGSUB</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r>
              <a:rPr lang="tr-TR" altLang="en-US" dirty="0" smtClean="0">
                <a:latin typeface="Courier New" pitchFamily="49" charset="0"/>
              </a:rPr>
              <a:t> </a:t>
            </a:r>
            <a:r>
              <a:rPr lang="en-US" altLang="en-US" dirty="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a:t>
            </a:r>
          </a:p>
          <a:p>
            <a:pPr>
              <a:lnSpc>
                <a:spcPct val="100000"/>
              </a:lnSpc>
            </a:pPr>
            <a:r>
              <a:rPr lang="en-US" altLang="en-US" dirty="0" smtClean="0">
                <a:latin typeface="Courier New" pitchFamily="49" charset="0"/>
              </a:rPr>
              <a:t>MAIN_3</a:t>
            </a:r>
            <a:r>
              <a:rPr lang="tr-TR" altLang="en-US" dirty="0" smtClean="0">
                <a:latin typeface="Helvetica" pitchFamily="34" charset="0"/>
              </a:rPr>
              <a:t> için</a:t>
            </a:r>
            <a:r>
              <a:rPr lang="tr-TR" altLang="en-US" dirty="0" smtClean="0">
                <a:latin typeface="Courier New" pitchFamily="49" charset="0"/>
              </a:rPr>
              <a:t>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Stack			</a:t>
            </a:r>
            <a:r>
              <a:rPr lang="tr-TR" altLang="en-US" dirty="0" smtClean="0">
                <a:latin typeface="Helvetica" pitchFamily="34" charset="0"/>
              </a:rPr>
              <a:t>Ekran</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a:t>
            </a:r>
            <a:r>
              <a:rPr lang="tr-TR" altLang="en-US" dirty="0" smtClean="0">
                <a:latin typeface="Helvetica" pitchFamily="34" charset="0"/>
              </a:rPr>
              <a:t>Çağırmadan sonra</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SUB</a:t>
            </a:r>
            <a:r>
              <a:rPr lang="tr-TR" altLang="en-US" dirty="0" smtClean="0">
                <a:latin typeface="Courier New" pitchFamily="49" charset="0"/>
              </a:rPr>
              <a:t>1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rPr>
              <a:t>SUB2</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r>
              <a:rPr lang="en-US" altLang="en-US" dirty="0" smtClean="0">
                <a:latin typeface="Courier New" pitchFamily="49" charset="0"/>
              </a:rPr>
              <a:t>BIGSUB</a:t>
            </a:r>
            <a:r>
              <a:rPr lang="tr-TR" altLang="en-US" dirty="0" smtClean="0">
                <a:latin typeface="Courier New" pitchFamily="49" charset="0"/>
              </a:rPr>
              <a:t> </a:t>
            </a:r>
            <a:r>
              <a:rPr lang="tr-TR" altLang="en-US" dirty="0" smtClean="0">
                <a:latin typeface="Helvetica" pitchFamily="34" charset="0"/>
              </a:rPr>
              <a:t>için</a:t>
            </a:r>
            <a:r>
              <a:rPr lang="tr-TR" altLang="en-US" dirty="0" smtClean="0">
                <a:latin typeface="Courier New" pitchFamily="49" charset="0"/>
              </a:rPr>
              <a:t>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	</a:t>
            </a:r>
          </a:p>
          <a:p>
            <a:pPr>
              <a:lnSpc>
                <a:spcPct val="100000"/>
              </a:lnSpc>
            </a:pPr>
            <a:r>
              <a:rPr lang="en-US" altLang="en-US" dirty="0" smtClean="0">
                <a:latin typeface="Courier New" pitchFamily="49" charset="0"/>
              </a:rPr>
              <a:t>MAIN_3</a:t>
            </a:r>
            <a:r>
              <a:rPr lang="tr-TR" altLang="en-US" dirty="0" smtClean="0">
                <a:latin typeface="Helvetica" pitchFamily="34" charset="0"/>
              </a:rPr>
              <a:t> için</a:t>
            </a:r>
            <a:r>
              <a:rPr lang="tr-TR" altLang="en-US" dirty="0" smtClean="0">
                <a:latin typeface="Courier New" pitchFamily="49" charset="0"/>
              </a:rPr>
              <a:t>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0</a:t>
            </a:r>
            <a:endParaRPr lang="en-US" altLang="en-US" dirty="0">
              <a:latin typeface="Helvetica" pitchFamily="34" charset="0"/>
            </a:endParaRPr>
          </a:p>
          <a:p>
            <a:pPr>
              <a:lnSpc>
                <a:spcPct val="100000"/>
              </a:lnSpc>
            </a:pPr>
            <a:r>
              <a:rPr lang="en-US" altLang="en-US" dirty="0" smtClean="0">
                <a:latin typeface="Helvetica" pitchFamily="34" charset="0"/>
              </a:rPr>
              <a:t>     </a:t>
            </a:r>
            <a:endParaRPr lang="tr-TR" altLang="en-US" dirty="0" smtClean="0">
              <a:latin typeface="Helvetica" pitchFamily="34" charset="0"/>
            </a:endParaRPr>
          </a:p>
          <a:p>
            <a:pPr>
              <a:lnSpc>
                <a:spcPct val="100000"/>
              </a:lnSpc>
            </a:pPr>
            <a:r>
              <a:rPr lang="tr-TR" altLang="en-US" dirty="0" smtClean="0">
                <a:latin typeface="Helvetica" pitchFamily="34" charset="0"/>
              </a:rPr>
              <a:t>        </a:t>
            </a:r>
            <a:r>
              <a:rPr lang="en-US" altLang="en-US" dirty="0" smtClean="0">
                <a:latin typeface="Helvetica" pitchFamily="34" charset="0"/>
              </a:rPr>
              <a:t>Stack</a:t>
            </a:r>
            <a:r>
              <a:rPr lang="en-US" altLang="en-US" dirty="0">
                <a:latin typeface="Helvetica" pitchFamily="34" charset="0"/>
              </a:rPr>
              <a:t>			</a:t>
            </a:r>
            <a:r>
              <a:rPr lang="tr-TR" altLang="en-US" dirty="0" smtClean="0">
                <a:latin typeface="Helvetica" pitchFamily="34" charset="0"/>
              </a:rPr>
              <a:t>Ekran</a:t>
            </a:r>
            <a:endParaRPr lang="en-US" altLang="en-US" dirty="0">
              <a:latin typeface="Helvetica" pitchFamily="34" charset="0"/>
            </a:endParaRPr>
          </a:p>
        </p:txBody>
      </p:sp>
      <p:sp>
        <p:nvSpPr>
          <p:cNvPr id="40" name="Line 4"/>
          <p:cNvSpPr>
            <a:spLocks noChangeShapeType="1"/>
          </p:cNvSpPr>
          <p:nvPr/>
        </p:nvSpPr>
        <p:spPr bwMode="auto">
          <a:xfrm>
            <a:off x="1828799" y="970756"/>
            <a:ext cx="0" cy="1511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1" name="Line 5"/>
          <p:cNvSpPr>
            <a:spLocks noChangeShapeType="1"/>
          </p:cNvSpPr>
          <p:nvPr/>
        </p:nvSpPr>
        <p:spPr bwMode="auto">
          <a:xfrm>
            <a:off x="1835149" y="24884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2" name="Line 6"/>
          <p:cNvSpPr>
            <a:spLocks noChangeShapeType="1"/>
          </p:cNvSpPr>
          <p:nvPr/>
        </p:nvSpPr>
        <p:spPr bwMode="auto">
          <a:xfrm flipV="1">
            <a:off x="3809999" y="881856"/>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3" name="Line 7"/>
          <p:cNvSpPr>
            <a:spLocks noChangeShapeType="1"/>
          </p:cNvSpPr>
          <p:nvPr/>
        </p:nvSpPr>
        <p:spPr bwMode="auto">
          <a:xfrm>
            <a:off x="1835149" y="10406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4" name="Line 8"/>
          <p:cNvSpPr>
            <a:spLocks noChangeShapeType="1"/>
          </p:cNvSpPr>
          <p:nvPr/>
        </p:nvSpPr>
        <p:spPr bwMode="auto">
          <a:xfrm>
            <a:off x="1835149" y="14978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5" name="Line 9"/>
          <p:cNvSpPr>
            <a:spLocks noChangeShapeType="1"/>
          </p:cNvSpPr>
          <p:nvPr/>
        </p:nvSpPr>
        <p:spPr bwMode="auto">
          <a:xfrm>
            <a:off x="1835149" y="20312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6" name="Line 10"/>
          <p:cNvSpPr>
            <a:spLocks noChangeShapeType="1"/>
          </p:cNvSpPr>
          <p:nvPr/>
        </p:nvSpPr>
        <p:spPr bwMode="auto">
          <a:xfrm flipV="1">
            <a:off x="5105399" y="1186656"/>
            <a:ext cx="0" cy="13081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7" name="Line 11"/>
          <p:cNvSpPr>
            <a:spLocks noChangeShapeType="1"/>
          </p:cNvSpPr>
          <p:nvPr/>
        </p:nvSpPr>
        <p:spPr bwMode="auto">
          <a:xfrm flipV="1">
            <a:off x="6248399" y="1110456"/>
            <a:ext cx="0" cy="1384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8" name="Line 12"/>
          <p:cNvSpPr>
            <a:spLocks noChangeShapeType="1"/>
          </p:cNvSpPr>
          <p:nvPr/>
        </p:nvSpPr>
        <p:spPr bwMode="auto">
          <a:xfrm>
            <a:off x="5111749" y="24884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9" name="Line 13"/>
          <p:cNvSpPr>
            <a:spLocks noChangeShapeType="1"/>
          </p:cNvSpPr>
          <p:nvPr/>
        </p:nvSpPr>
        <p:spPr bwMode="auto">
          <a:xfrm>
            <a:off x="5111749" y="21836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0" name="Line 14"/>
          <p:cNvSpPr>
            <a:spLocks noChangeShapeType="1"/>
          </p:cNvSpPr>
          <p:nvPr/>
        </p:nvSpPr>
        <p:spPr bwMode="auto">
          <a:xfrm>
            <a:off x="5111749" y="18788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1" name="Line 15"/>
          <p:cNvSpPr>
            <a:spLocks noChangeShapeType="1"/>
          </p:cNvSpPr>
          <p:nvPr/>
        </p:nvSpPr>
        <p:spPr bwMode="auto">
          <a:xfrm>
            <a:off x="5111749" y="1574006"/>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2" name="Line 25"/>
          <p:cNvSpPr>
            <a:spLocks noChangeShapeType="1"/>
          </p:cNvSpPr>
          <p:nvPr/>
        </p:nvSpPr>
        <p:spPr bwMode="auto">
          <a:xfrm>
            <a:off x="1758949" y="62984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3" name="Line 26"/>
          <p:cNvSpPr>
            <a:spLocks noChangeShapeType="1"/>
          </p:cNvSpPr>
          <p:nvPr/>
        </p:nvSpPr>
        <p:spPr bwMode="auto">
          <a:xfrm flipV="1">
            <a:off x="1752599" y="4158456"/>
            <a:ext cx="0" cy="2146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4" name="Line 27"/>
          <p:cNvSpPr>
            <a:spLocks noChangeShapeType="1"/>
          </p:cNvSpPr>
          <p:nvPr/>
        </p:nvSpPr>
        <p:spPr bwMode="auto">
          <a:xfrm flipV="1">
            <a:off x="3733799" y="4158456"/>
            <a:ext cx="0" cy="2146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5" name="Line 28"/>
          <p:cNvSpPr>
            <a:spLocks noChangeShapeType="1"/>
          </p:cNvSpPr>
          <p:nvPr/>
        </p:nvSpPr>
        <p:spPr bwMode="auto">
          <a:xfrm>
            <a:off x="1758949" y="59174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6" name="Line 29"/>
          <p:cNvSpPr>
            <a:spLocks noChangeShapeType="1"/>
          </p:cNvSpPr>
          <p:nvPr/>
        </p:nvSpPr>
        <p:spPr bwMode="auto">
          <a:xfrm>
            <a:off x="1758949" y="53840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7" name="Line 30"/>
          <p:cNvSpPr>
            <a:spLocks noChangeShapeType="1"/>
          </p:cNvSpPr>
          <p:nvPr/>
        </p:nvSpPr>
        <p:spPr bwMode="auto">
          <a:xfrm>
            <a:off x="1758949" y="48506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8" name="Line 31"/>
          <p:cNvSpPr>
            <a:spLocks noChangeShapeType="1"/>
          </p:cNvSpPr>
          <p:nvPr/>
        </p:nvSpPr>
        <p:spPr bwMode="auto">
          <a:xfrm>
            <a:off x="1758949" y="4317206"/>
            <a:ext cx="1968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9" name="Line 32"/>
          <p:cNvSpPr>
            <a:spLocks noChangeShapeType="1"/>
          </p:cNvSpPr>
          <p:nvPr/>
        </p:nvSpPr>
        <p:spPr bwMode="auto">
          <a:xfrm>
            <a:off x="5111749" y="6298406"/>
            <a:ext cx="1206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0" name="Line 33"/>
          <p:cNvSpPr>
            <a:spLocks noChangeShapeType="1"/>
          </p:cNvSpPr>
          <p:nvPr/>
        </p:nvSpPr>
        <p:spPr bwMode="auto">
          <a:xfrm flipV="1">
            <a:off x="5105399" y="5072856"/>
            <a:ext cx="0" cy="1231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1" name="Line 34"/>
          <p:cNvSpPr>
            <a:spLocks noChangeShapeType="1"/>
          </p:cNvSpPr>
          <p:nvPr/>
        </p:nvSpPr>
        <p:spPr bwMode="auto">
          <a:xfrm flipV="1">
            <a:off x="6324599" y="4996656"/>
            <a:ext cx="0" cy="13081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2" name="Line 35"/>
          <p:cNvSpPr>
            <a:spLocks noChangeShapeType="1"/>
          </p:cNvSpPr>
          <p:nvPr/>
        </p:nvSpPr>
        <p:spPr bwMode="auto">
          <a:xfrm flipH="1">
            <a:off x="5099049" y="5993606"/>
            <a:ext cx="12319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3" name="Line 36"/>
          <p:cNvSpPr>
            <a:spLocks noChangeShapeType="1"/>
          </p:cNvSpPr>
          <p:nvPr/>
        </p:nvSpPr>
        <p:spPr bwMode="auto">
          <a:xfrm>
            <a:off x="5111749" y="5688806"/>
            <a:ext cx="1206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4" name="Line 37"/>
          <p:cNvSpPr>
            <a:spLocks noChangeShapeType="1"/>
          </p:cNvSpPr>
          <p:nvPr/>
        </p:nvSpPr>
        <p:spPr bwMode="auto">
          <a:xfrm>
            <a:off x="5111749" y="5384006"/>
            <a:ext cx="1206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5" name="Line 47"/>
          <p:cNvSpPr>
            <a:spLocks noChangeShapeType="1"/>
          </p:cNvSpPr>
          <p:nvPr/>
        </p:nvSpPr>
        <p:spPr bwMode="auto">
          <a:xfrm flipH="1">
            <a:off x="3809999" y="2336006"/>
            <a:ext cx="19050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6" name="Line 48"/>
          <p:cNvSpPr>
            <a:spLocks noChangeShapeType="1"/>
          </p:cNvSpPr>
          <p:nvPr/>
        </p:nvSpPr>
        <p:spPr bwMode="auto">
          <a:xfrm flipH="1">
            <a:off x="3809999" y="2031206"/>
            <a:ext cx="1828800" cy="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7" name="Line 49"/>
          <p:cNvSpPr>
            <a:spLocks noChangeShapeType="1"/>
          </p:cNvSpPr>
          <p:nvPr/>
        </p:nvSpPr>
        <p:spPr bwMode="auto">
          <a:xfrm flipH="1" flipV="1">
            <a:off x="3809999" y="1497806"/>
            <a:ext cx="18288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8" name="Line 50"/>
          <p:cNvSpPr>
            <a:spLocks noChangeShapeType="1"/>
          </p:cNvSpPr>
          <p:nvPr/>
        </p:nvSpPr>
        <p:spPr bwMode="auto">
          <a:xfrm flipH="1">
            <a:off x="3657599" y="6146006"/>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9" name="Line 51"/>
          <p:cNvSpPr>
            <a:spLocks noChangeShapeType="1"/>
          </p:cNvSpPr>
          <p:nvPr/>
        </p:nvSpPr>
        <p:spPr bwMode="auto">
          <a:xfrm flipH="1">
            <a:off x="3733799" y="5841206"/>
            <a:ext cx="1981200" cy="76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0" name="Line 52"/>
          <p:cNvSpPr>
            <a:spLocks noChangeShapeType="1"/>
          </p:cNvSpPr>
          <p:nvPr/>
        </p:nvSpPr>
        <p:spPr bwMode="auto">
          <a:xfrm flipH="1" flipV="1">
            <a:off x="3733799" y="4850606"/>
            <a:ext cx="1905000" cy="6858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1" name="Line 4"/>
          <p:cNvSpPr>
            <a:spLocks noChangeShapeType="1"/>
          </p:cNvSpPr>
          <p:nvPr/>
        </p:nvSpPr>
        <p:spPr bwMode="auto">
          <a:xfrm>
            <a:off x="7429520" y="409556"/>
            <a:ext cx="0" cy="2209800"/>
          </a:xfrm>
          <a:prstGeom prst="line">
            <a:avLst/>
          </a:prstGeom>
          <a:noFill/>
          <a:ln w="9525">
            <a:solidFill>
              <a:schemeClr val="tx1"/>
            </a:solidFill>
            <a:round/>
            <a:headEnd/>
            <a:tailEnd/>
          </a:ln>
          <a:effectLst/>
        </p:spPr>
        <p:txBody>
          <a:bodyPr/>
          <a:lstStyle/>
          <a:p>
            <a:endParaRPr lang="tr-TR"/>
          </a:p>
        </p:txBody>
      </p:sp>
      <p:sp>
        <p:nvSpPr>
          <p:cNvPr id="72" name="Line 5"/>
          <p:cNvSpPr>
            <a:spLocks noChangeShapeType="1"/>
          </p:cNvSpPr>
          <p:nvPr/>
        </p:nvSpPr>
        <p:spPr bwMode="auto">
          <a:xfrm>
            <a:off x="7429520" y="2619356"/>
            <a:ext cx="990600" cy="0"/>
          </a:xfrm>
          <a:prstGeom prst="line">
            <a:avLst/>
          </a:prstGeom>
          <a:noFill/>
          <a:ln w="9525">
            <a:solidFill>
              <a:schemeClr val="tx1"/>
            </a:solidFill>
            <a:round/>
            <a:headEnd/>
            <a:tailEnd/>
          </a:ln>
          <a:effectLst/>
        </p:spPr>
        <p:txBody>
          <a:bodyPr/>
          <a:lstStyle/>
          <a:p>
            <a:endParaRPr lang="tr-TR"/>
          </a:p>
        </p:txBody>
      </p:sp>
      <p:sp>
        <p:nvSpPr>
          <p:cNvPr id="73" name="Line 6"/>
          <p:cNvSpPr>
            <a:spLocks noChangeShapeType="1"/>
          </p:cNvSpPr>
          <p:nvPr/>
        </p:nvSpPr>
        <p:spPr bwMode="auto">
          <a:xfrm flipV="1">
            <a:off x="8420120" y="409556"/>
            <a:ext cx="0" cy="2209800"/>
          </a:xfrm>
          <a:prstGeom prst="line">
            <a:avLst/>
          </a:prstGeom>
          <a:noFill/>
          <a:ln w="9525">
            <a:solidFill>
              <a:schemeClr val="tx1"/>
            </a:solidFill>
            <a:round/>
            <a:headEnd/>
            <a:tailEnd/>
          </a:ln>
          <a:effectLst/>
        </p:spPr>
        <p:txBody>
          <a:bodyPr/>
          <a:lstStyle/>
          <a:p>
            <a:endParaRPr lang="tr-TR"/>
          </a:p>
        </p:txBody>
      </p:sp>
      <p:sp>
        <p:nvSpPr>
          <p:cNvPr id="74" name="Line 7"/>
          <p:cNvSpPr>
            <a:spLocks noChangeShapeType="1"/>
          </p:cNvSpPr>
          <p:nvPr/>
        </p:nvSpPr>
        <p:spPr bwMode="auto">
          <a:xfrm>
            <a:off x="7429520" y="1171556"/>
            <a:ext cx="990600" cy="0"/>
          </a:xfrm>
          <a:prstGeom prst="line">
            <a:avLst/>
          </a:prstGeom>
          <a:noFill/>
          <a:ln w="9525">
            <a:solidFill>
              <a:schemeClr val="tx1"/>
            </a:solidFill>
            <a:round/>
            <a:headEnd/>
            <a:tailEnd/>
          </a:ln>
          <a:effectLst/>
        </p:spPr>
        <p:txBody>
          <a:bodyPr/>
          <a:lstStyle/>
          <a:p>
            <a:endParaRPr lang="tr-TR"/>
          </a:p>
        </p:txBody>
      </p:sp>
      <p:sp>
        <p:nvSpPr>
          <p:cNvPr id="75" name="Line 8"/>
          <p:cNvSpPr>
            <a:spLocks noChangeShapeType="1"/>
          </p:cNvSpPr>
          <p:nvPr/>
        </p:nvSpPr>
        <p:spPr bwMode="auto">
          <a:xfrm>
            <a:off x="7429520" y="1628756"/>
            <a:ext cx="990600" cy="0"/>
          </a:xfrm>
          <a:prstGeom prst="line">
            <a:avLst/>
          </a:prstGeom>
          <a:noFill/>
          <a:ln w="9525">
            <a:solidFill>
              <a:schemeClr val="tx1"/>
            </a:solidFill>
            <a:round/>
            <a:headEnd/>
            <a:tailEnd/>
          </a:ln>
          <a:effectLst/>
        </p:spPr>
        <p:txBody>
          <a:bodyPr/>
          <a:lstStyle/>
          <a:p>
            <a:endParaRPr lang="tr-TR"/>
          </a:p>
        </p:txBody>
      </p:sp>
      <p:sp>
        <p:nvSpPr>
          <p:cNvPr id="76" name="Text Box 9"/>
          <p:cNvSpPr txBox="1">
            <a:spLocks noChangeArrowheads="1"/>
          </p:cNvSpPr>
          <p:nvPr/>
        </p:nvSpPr>
        <p:spPr bwMode="auto">
          <a:xfrm>
            <a:off x="7358082" y="1157269"/>
            <a:ext cx="1232902" cy="338554"/>
          </a:xfrm>
          <a:prstGeom prst="rect">
            <a:avLst/>
          </a:prstGeom>
          <a:noFill/>
          <a:ln w="9525">
            <a:noFill/>
            <a:miter lim="800000"/>
            <a:headEnd/>
            <a:tailEnd/>
          </a:ln>
          <a:effectLst/>
        </p:spPr>
        <p:txBody>
          <a:bodyPr wrap="none">
            <a:spAutoFit/>
          </a:bodyPr>
          <a:lstStyle/>
          <a:p>
            <a:r>
              <a:rPr lang="en-US" sz="1600" dirty="0" smtClean="0"/>
              <a:t>Q’</a:t>
            </a:r>
            <a:r>
              <a:rPr lang="tr-TR" sz="1600" dirty="0" err="1" smtClean="0"/>
              <a:t>nun</a:t>
            </a:r>
            <a:r>
              <a:rPr lang="tr-TR" sz="1600" dirty="0" smtClean="0"/>
              <a:t> </a:t>
            </a:r>
            <a:r>
              <a:rPr lang="tr-TR" sz="1600" dirty="0" err="1" smtClean="0"/>
              <a:t>ARI’sı</a:t>
            </a:r>
            <a:endParaRPr lang="en-US" sz="1600" dirty="0"/>
          </a:p>
        </p:txBody>
      </p:sp>
      <p:sp>
        <p:nvSpPr>
          <p:cNvPr id="77" name="Line 10"/>
          <p:cNvSpPr>
            <a:spLocks noChangeShapeType="1"/>
          </p:cNvSpPr>
          <p:nvPr/>
        </p:nvSpPr>
        <p:spPr bwMode="auto">
          <a:xfrm>
            <a:off x="7429520" y="714356"/>
            <a:ext cx="990600" cy="0"/>
          </a:xfrm>
          <a:prstGeom prst="line">
            <a:avLst/>
          </a:prstGeom>
          <a:noFill/>
          <a:ln w="9525">
            <a:solidFill>
              <a:schemeClr val="tx1"/>
            </a:solidFill>
            <a:round/>
            <a:headEnd/>
            <a:tailEnd/>
          </a:ln>
          <a:effectLst/>
        </p:spPr>
        <p:txBody>
          <a:bodyPr/>
          <a:lstStyle/>
          <a:p>
            <a:endParaRPr lang="tr-TR"/>
          </a:p>
        </p:txBody>
      </p:sp>
      <p:sp>
        <p:nvSpPr>
          <p:cNvPr id="78" name="Text Box 11"/>
          <p:cNvSpPr txBox="1">
            <a:spLocks noChangeArrowheads="1"/>
          </p:cNvSpPr>
          <p:nvPr/>
        </p:nvSpPr>
        <p:spPr bwMode="auto">
          <a:xfrm>
            <a:off x="7358082" y="714356"/>
            <a:ext cx="1097416" cy="338554"/>
          </a:xfrm>
          <a:prstGeom prst="rect">
            <a:avLst/>
          </a:prstGeom>
          <a:noFill/>
          <a:ln w="9525">
            <a:noFill/>
            <a:miter lim="800000"/>
            <a:headEnd/>
            <a:tailEnd/>
          </a:ln>
          <a:effectLst/>
        </p:spPr>
        <p:txBody>
          <a:bodyPr wrap="none">
            <a:spAutoFit/>
          </a:bodyPr>
          <a:lstStyle/>
          <a:p>
            <a:r>
              <a:rPr lang="en-US" sz="1600" dirty="0" smtClean="0"/>
              <a:t>P’</a:t>
            </a:r>
            <a:r>
              <a:rPr lang="tr-TR" sz="1600" dirty="0" err="1" smtClean="0"/>
              <a:t>nin</a:t>
            </a:r>
            <a:r>
              <a:rPr lang="en-US" sz="1600" dirty="0" smtClean="0"/>
              <a:t> </a:t>
            </a:r>
            <a:r>
              <a:rPr lang="tr-TR" sz="1600" dirty="0" err="1" smtClean="0"/>
              <a:t>ARI’sı</a:t>
            </a:r>
            <a:endParaRPr lang="en-US" sz="1600" dirty="0"/>
          </a:p>
        </p:txBody>
      </p:sp>
      <p:sp>
        <p:nvSpPr>
          <p:cNvPr id="79" name="Freeform 12"/>
          <p:cNvSpPr>
            <a:spLocks/>
          </p:cNvSpPr>
          <p:nvPr/>
        </p:nvSpPr>
        <p:spPr bwMode="auto">
          <a:xfrm>
            <a:off x="8343920" y="1476356"/>
            <a:ext cx="381000" cy="7620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p>
            <a:endParaRPr lang="tr-TR"/>
          </a:p>
        </p:txBody>
      </p:sp>
      <p:sp>
        <p:nvSpPr>
          <p:cNvPr id="80" name="Freeform 13"/>
          <p:cNvSpPr>
            <a:spLocks/>
          </p:cNvSpPr>
          <p:nvPr/>
        </p:nvSpPr>
        <p:spPr bwMode="auto">
          <a:xfrm>
            <a:off x="8343920" y="1019156"/>
            <a:ext cx="533400" cy="1219200"/>
          </a:xfrm>
          <a:custGeom>
            <a:avLst/>
            <a:gdLst/>
            <a:ahLst/>
            <a:cxnLst>
              <a:cxn ang="0">
                <a:pos x="0" y="0"/>
              </a:cxn>
              <a:cxn ang="0">
                <a:pos x="336" y="384"/>
              </a:cxn>
              <a:cxn ang="0">
                <a:pos x="0" y="768"/>
              </a:cxn>
            </a:cxnLst>
            <a:rect l="0" t="0" r="r" b="b"/>
            <a:pathLst>
              <a:path w="336" h="768">
                <a:moveTo>
                  <a:pt x="0" y="0"/>
                </a:moveTo>
                <a:cubicBezTo>
                  <a:pt x="168" y="128"/>
                  <a:pt x="336" y="256"/>
                  <a:pt x="336" y="384"/>
                </a:cubicBezTo>
                <a:cubicBezTo>
                  <a:pt x="336" y="512"/>
                  <a:pt x="168" y="640"/>
                  <a:pt x="0" y="768"/>
                </a:cubicBezTo>
              </a:path>
            </a:pathLst>
          </a:custGeom>
          <a:noFill/>
          <a:ln w="9525">
            <a:solidFill>
              <a:schemeClr val="tx1"/>
            </a:solidFill>
            <a:round/>
            <a:headEnd/>
            <a:tailEnd/>
          </a:ln>
          <a:effectLst/>
        </p:spPr>
        <p:txBody>
          <a:bodyPr/>
          <a:lstStyle/>
          <a:p>
            <a:endParaRPr lang="tr-TR"/>
          </a:p>
        </p:txBody>
      </p:sp>
      <p:sp>
        <p:nvSpPr>
          <p:cNvPr id="81" name="80 Slayt Numarası Yer Tutucusu"/>
          <p:cNvSpPr>
            <a:spLocks noGrp="1"/>
          </p:cNvSpPr>
          <p:nvPr>
            <p:ph type="sldNum" sz="quarter" idx="12"/>
          </p:nvPr>
        </p:nvSpPr>
        <p:spPr/>
        <p:txBody>
          <a:bodyPr/>
          <a:lstStyle/>
          <a:p>
            <a:fld id="{14917F13-F816-43A4-AC89-84EBDAF33797}" type="slidenum">
              <a:rPr lang="tr-TR" smtClean="0"/>
              <a:pPr/>
              <a:t>50</a:t>
            </a:fld>
            <a:endParaRPr lang="tr-T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Rectangle 3"/>
          <p:cNvSpPr>
            <a:spLocks noChangeArrowheads="1"/>
          </p:cNvSpPr>
          <p:nvPr/>
        </p:nvSpPr>
        <p:spPr bwMode="auto">
          <a:xfrm>
            <a:off x="1644632" y="-214338"/>
            <a:ext cx="4927632" cy="7014741"/>
          </a:xfrm>
          <a:prstGeom prst="rect">
            <a:avLst/>
          </a:prstGeom>
          <a:noFill/>
          <a:ln w="12700">
            <a:noFill/>
            <a:miter lim="800000"/>
            <a:headEnd/>
            <a:tailEnd/>
          </a:ln>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ct val="100000"/>
              </a:lnSpc>
            </a:pPr>
            <a:endParaRPr lang="tr-TR" altLang="en-US" dirty="0" smtClean="0">
              <a:latin typeface="Helvetica" pitchFamily="34" charset="0"/>
            </a:endParaRPr>
          </a:p>
          <a:p>
            <a:pPr>
              <a:lnSpc>
                <a:spcPct val="100000"/>
              </a:lnSpc>
            </a:pPr>
            <a:r>
              <a:rPr lang="tr-TR" altLang="en-US" dirty="0" smtClean="0">
                <a:latin typeface="Helvetica" pitchFamily="34" charset="0"/>
              </a:rPr>
              <a:t>Durum 2</a:t>
            </a:r>
            <a:r>
              <a:rPr lang="en-US" altLang="en-US" dirty="0" smtClean="0">
                <a:latin typeface="Helvetica" pitchFamily="34" charset="0"/>
              </a:rPr>
              <a:t>: </a:t>
            </a:r>
            <a:r>
              <a:rPr lang="en-US" altLang="en-US" sz="1600" dirty="0" smtClean="0">
                <a:latin typeface="Courier New" pitchFamily="49" charset="0"/>
              </a:rPr>
              <a:t>SUB2</a:t>
            </a:r>
            <a:r>
              <a:rPr lang="tr-TR" altLang="en-US" sz="1600" dirty="0" smtClean="0">
                <a:latin typeface="Courier New" pitchFamily="49" charset="0"/>
              </a:rPr>
              <a:t>,</a:t>
            </a:r>
            <a:r>
              <a:rPr lang="en-US" altLang="en-US" dirty="0" smtClean="0">
                <a:latin typeface="Helvetica" pitchFamily="34" charset="0"/>
              </a:rPr>
              <a:t>  </a:t>
            </a:r>
            <a:r>
              <a:rPr lang="en-US" altLang="en-US" sz="1600" dirty="0" smtClean="0">
                <a:latin typeface="Courier New" pitchFamily="49" charset="0"/>
              </a:rPr>
              <a:t>SUB3</a:t>
            </a:r>
            <a:r>
              <a:rPr lang="tr-TR" altLang="en-US" sz="1600" dirty="0" smtClean="0">
                <a:latin typeface="Courier New" pitchFamily="49" charset="0"/>
              </a:rPr>
              <a:t> ‘ </a:t>
            </a:r>
            <a:r>
              <a:rPr lang="tr-TR" altLang="en-US" dirty="0" smtClean="0">
                <a:latin typeface="Helvetica" pitchFamily="34" charset="0"/>
              </a:rPr>
              <a:t>i çağırır</a:t>
            </a:r>
            <a:endParaRPr lang="en-US" altLang="en-US" dirty="0">
              <a:latin typeface="Helvetica" pitchFamily="34" charset="0"/>
            </a:endParaRPr>
          </a:p>
          <a:p>
            <a:pPr>
              <a:lnSpc>
                <a:spcPct val="100000"/>
              </a:lnSpc>
            </a:pPr>
            <a:r>
              <a:rPr lang="en-US" altLang="en-US" dirty="0" smtClean="0">
                <a:latin typeface="Helvetica" pitchFamily="34" charset="0"/>
              </a:rPr>
              <a:t>   </a:t>
            </a:r>
            <a:r>
              <a:rPr lang="tr-TR" altLang="en-US" dirty="0" smtClean="0">
                <a:latin typeface="Helvetica" pitchFamily="34" charset="0"/>
              </a:rPr>
              <a:t>Çağırmadan önce</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SUB2</a:t>
            </a:r>
            <a:r>
              <a:rPr lang="tr-TR" altLang="en-US" dirty="0" smtClean="0">
                <a:latin typeface="Helvetica" pitchFamily="34" charset="0"/>
              </a:rPr>
              <a:t> için </a:t>
            </a:r>
            <a:r>
              <a:rPr lang="en-US" altLang="en-US" dirty="0" smtClean="0">
                <a:latin typeface="Helvetica" pitchFamily="34" charset="0"/>
              </a:rPr>
              <a:t>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BIGSUB</a:t>
            </a:r>
            <a:r>
              <a:rPr lang="tr-TR" altLang="en-US" dirty="0" smtClean="0">
                <a:latin typeface="Helvetica" pitchFamily="34" charset="0"/>
              </a:rPr>
              <a:t> için </a:t>
            </a:r>
            <a:r>
              <a:rPr lang="en-US" altLang="en-US" dirty="0" smtClean="0">
                <a:latin typeface="Helvetica" pitchFamily="34" charset="0"/>
              </a:rPr>
              <a:t>ARI </a:t>
            </a:r>
            <a:r>
              <a:rPr lang="en-US" altLang="en-US" dirty="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a:t>
            </a:r>
          </a:p>
          <a:p>
            <a:pPr>
              <a:lnSpc>
                <a:spcPct val="100000"/>
              </a:lnSpc>
            </a:pPr>
            <a:r>
              <a:rPr lang="en-US" altLang="en-US" dirty="0" smtClean="0">
                <a:latin typeface="Courier New" pitchFamily="49" charset="0"/>
                <a:cs typeface="Courier New" pitchFamily="49" charset="0"/>
              </a:rPr>
              <a:t>MAIN_3</a:t>
            </a:r>
            <a:r>
              <a:rPr lang="en-US" altLang="en-US" dirty="0">
                <a:latin typeface="Courier New" pitchFamily="49" charset="0"/>
                <a:cs typeface="Courier New" pitchFamily="49" charset="0"/>
              </a:rPr>
              <a:t>	</a:t>
            </a:r>
            <a:r>
              <a:rPr lang="tr-TR" altLang="en-US" dirty="0" smtClean="0">
                <a:latin typeface="Helvetica" pitchFamily="34" charset="0"/>
              </a:rPr>
              <a:t> için </a:t>
            </a:r>
            <a:r>
              <a:rPr lang="en-US" altLang="en-US" dirty="0" smtClean="0">
                <a:latin typeface="Helvetica" pitchFamily="34" charset="0"/>
              </a:rPr>
              <a:t>ARI </a:t>
            </a:r>
            <a:r>
              <a:rPr lang="en-US" altLang="en-US" dirty="0">
                <a:latin typeface="Helvetica" pitchFamily="34" charset="0"/>
              </a:rPr>
              <a:t>			0</a:t>
            </a: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Stack			</a:t>
            </a:r>
            <a:r>
              <a:rPr lang="tr-TR" altLang="en-US" dirty="0" smtClean="0">
                <a:latin typeface="Helvetica" pitchFamily="34" charset="0"/>
              </a:rPr>
              <a:t>Ekran</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a:latin typeface="Helvetica" pitchFamily="34" charset="0"/>
              </a:rPr>
              <a:t> </a:t>
            </a:r>
            <a:r>
              <a:rPr lang="tr-TR" altLang="en-US" dirty="0" smtClean="0">
                <a:latin typeface="Helvetica" pitchFamily="34" charset="0"/>
              </a:rPr>
              <a:t>Çağırmadan sonra </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SUB3</a:t>
            </a:r>
            <a:r>
              <a:rPr lang="tr-TR" altLang="en-US" dirty="0" smtClean="0">
                <a:latin typeface="Helvetica" pitchFamily="34" charset="0"/>
              </a:rPr>
              <a:t> için </a:t>
            </a:r>
            <a:r>
              <a:rPr lang="en-US" altLang="en-US" dirty="0" smtClean="0">
                <a:latin typeface="Helvetica" pitchFamily="34" charset="0"/>
              </a:rPr>
              <a:t>ARI </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Courier New" pitchFamily="49" charset="0"/>
                <a:cs typeface="Courier New" pitchFamily="49" charset="0"/>
              </a:rPr>
              <a:t>SUB2</a:t>
            </a:r>
            <a:r>
              <a:rPr lang="tr-TR" altLang="en-US" dirty="0" smtClean="0">
                <a:latin typeface="Helvetica" pitchFamily="34" charset="0"/>
              </a:rPr>
              <a:t> için </a:t>
            </a:r>
            <a:r>
              <a:rPr lang="en-US" altLang="en-US" dirty="0" smtClean="0">
                <a:latin typeface="Helvetica" pitchFamily="34" charset="0"/>
              </a:rPr>
              <a:t>ARI </a:t>
            </a:r>
            <a:endParaRPr lang="en-US" altLang="en-US" dirty="0">
              <a:latin typeface="Helvetica" pitchFamily="34" charset="0"/>
            </a:endParaRPr>
          </a:p>
          <a:p>
            <a:pPr>
              <a:lnSpc>
                <a:spcPct val="100000"/>
              </a:lnSpc>
            </a:pPr>
            <a:r>
              <a:rPr lang="en-US" altLang="en-US" dirty="0">
                <a:latin typeface="Helvetica" pitchFamily="34" charset="0"/>
              </a:rPr>
              <a:t> 					3</a:t>
            </a:r>
          </a:p>
          <a:p>
            <a:pPr>
              <a:lnSpc>
                <a:spcPct val="100000"/>
              </a:lnSpc>
            </a:pPr>
            <a:r>
              <a:rPr lang="en-US" altLang="en-US" dirty="0" smtClean="0">
                <a:latin typeface="Courier New" pitchFamily="49" charset="0"/>
                <a:cs typeface="Courier New" pitchFamily="49" charset="0"/>
              </a:rPr>
              <a:t>BIGSUB</a:t>
            </a:r>
            <a:r>
              <a:rPr lang="en-US" altLang="en-US" dirty="0">
                <a:latin typeface="Courier New" pitchFamily="49" charset="0"/>
                <a:cs typeface="Courier New" pitchFamily="49" charset="0"/>
              </a:rPr>
              <a:t>	</a:t>
            </a:r>
            <a:r>
              <a:rPr lang="tr-TR" altLang="en-US" dirty="0" smtClean="0">
                <a:latin typeface="Helvetica" pitchFamily="34" charset="0"/>
              </a:rPr>
              <a:t> için </a:t>
            </a:r>
            <a:r>
              <a:rPr lang="en-US" altLang="en-US" dirty="0" smtClean="0">
                <a:latin typeface="Helvetica" pitchFamily="34" charset="0"/>
              </a:rPr>
              <a:t>ARI </a:t>
            </a:r>
            <a:r>
              <a:rPr lang="tr-TR" altLang="en-US" dirty="0" smtClean="0">
                <a:latin typeface="Helvetica" pitchFamily="34" charset="0"/>
              </a:rPr>
              <a:t>  	</a:t>
            </a:r>
            <a:r>
              <a:rPr lang="en-US" altLang="en-US" dirty="0">
                <a:latin typeface="Helvetica" pitchFamily="34" charset="0"/>
              </a:rPr>
              <a:t>		2</a:t>
            </a:r>
          </a:p>
          <a:p>
            <a:pPr>
              <a:lnSpc>
                <a:spcPct val="100000"/>
              </a:lnSpc>
            </a:pPr>
            <a:r>
              <a:rPr lang="en-US" altLang="en-US" dirty="0">
                <a:latin typeface="Helvetica" pitchFamily="34" charset="0"/>
              </a:rPr>
              <a:t>					1</a:t>
            </a:r>
          </a:p>
          <a:p>
            <a:pPr>
              <a:lnSpc>
                <a:spcPct val="100000"/>
              </a:lnSpc>
            </a:pPr>
            <a:r>
              <a:rPr lang="en-US" altLang="en-US" dirty="0" smtClean="0">
                <a:latin typeface="Courier New" pitchFamily="49" charset="0"/>
                <a:cs typeface="Courier New" pitchFamily="49" charset="0"/>
              </a:rPr>
              <a:t>MAIN_3</a:t>
            </a:r>
            <a:r>
              <a:rPr lang="tr-TR" altLang="en-US" dirty="0" smtClean="0">
                <a:latin typeface="Helvetica" pitchFamily="34" charset="0"/>
              </a:rPr>
              <a:t> için </a:t>
            </a:r>
            <a:r>
              <a:rPr lang="en-US" altLang="en-US" dirty="0" smtClean="0">
                <a:latin typeface="Helvetica" pitchFamily="34" charset="0"/>
              </a:rPr>
              <a:t>ARI </a:t>
            </a:r>
            <a:r>
              <a:rPr lang="en-US" altLang="en-US" dirty="0">
                <a:latin typeface="Helvetica" pitchFamily="34" charset="0"/>
              </a:rPr>
              <a:t>				0</a:t>
            </a:r>
          </a:p>
          <a:p>
            <a:pPr>
              <a:lnSpc>
                <a:spcPct val="100000"/>
              </a:lnSpc>
            </a:pPr>
            <a:r>
              <a:rPr lang="en-US" altLang="en-US" dirty="0" smtClean="0">
                <a:latin typeface="Helvetica" pitchFamily="34" charset="0"/>
              </a:rPr>
              <a:t>     </a:t>
            </a:r>
            <a:r>
              <a:rPr lang="en-US" altLang="en-US" dirty="0">
                <a:latin typeface="Helvetica" pitchFamily="34" charset="0"/>
              </a:rPr>
              <a:t>Stack			</a:t>
            </a:r>
            <a:r>
              <a:rPr lang="tr-TR" altLang="en-US" dirty="0" smtClean="0">
                <a:latin typeface="Helvetica" pitchFamily="34" charset="0"/>
              </a:rPr>
              <a:t>Ekran</a:t>
            </a:r>
            <a:endParaRPr lang="en-US" altLang="en-US" dirty="0">
              <a:latin typeface="Helvetica" pitchFamily="34" charset="0"/>
            </a:endParaRPr>
          </a:p>
        </p:txBody>
      </p:sp>
      <p:sp>
        <p:nvSpPr>
          <p:cNvPr id="42" name="Line 4"/>
          <p:cNvSpPr>
            <a:spLocks noChangeShapeType="1"/>
          </p:cNvSpPr>
          <p:nvPr/>
        </p:nvSpPr>
        <p:spPr bwMode="auto">
          <a:xfrm>
            <a:off x="1741469" y="2627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3" name="Line 5"/>
          <p:cNvSpPr>
            <a:spLocks noChangeShapeType="1"/>
          </p:cNvSpPr>
          <p:nvPr/>
        </p:nvSpPr>
        <p:spPr bwMode="auto">
          <a:xfrm flipV="1">
            <a:off x="1735119" y="868337"/>
            <a:ext cx="0" cy="17653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4" name="Line 6"/>
          <p:cNvSpPr>
            <a:spLocks noChangeShapeType="1"/>
          </p:cNvSpPr>
          <p:nvPr/>
        </p:nvSpPr>
        <p:spPr bwMode="auto">
          <a:xfrm flipV="1">
            <a:off x="3640119" y="792137"/>
            <a:ext cx="0" cy="18415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5" name="Line 7"/>
          <p:cNvSpPr>
            <a:spLocks noChangeShapeType="1"/>
          </p:cNvSpPr>
          <p:nvPr/>
        </p:nvSpPr>
        <p:spPr bwMode="auto">
          <a:xfrm>
            <a:off x="1741469" y="21700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6" name="Line 8"/>
          <p:cNvSpPr>
            <a:spLocks noChangeShapeType="1"/>
          </p:cNvSpPr>
          <p:nvPr/>
        </p:nvSpPr>
        <p:spPr bwMode="auto">
          <a:xfrm>
            <a:off x="1741469" y="15604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7" name="Line 9"/>
          <p:cNvSpPr>
            <a:spLocks noChangeShapeType="1"/>
          </p:cNvSpPr>
          <p:nvPr/>
        </p:nvSpPr>
        <p:spPr bwMode="auto">
          <a:xfrm>
            <a:off x="1741469" y="1103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8" name="Line 10"/>
          <p:cNvSpPr>
            <a:spLocks noChangeShapeType="1"/>
          </p:cNvSpPr>
          <p:nvPr/>
        </p:nvSpPr>
        <p:spPr bwMode="auto">
          <a:xfrm>
            <a:off x="5094269" y="2627287"/>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9" name="Line 11"/>
          <p:cNvSpPr>
            <a:spLocks noChangeShapeType="1"/>
          </p:cNvSpPr>
          <p:nvPr/>
        </p:nvSpPr>
        <p:spPr bwMode="auto">
          <a:xfrm flipV="1">
            <a:off x="6230919" y="1401737"/>
            <a:ext cx="0" cy="1231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0" name="Line 12"/>
          <p:cNvSpPr>
            <a:spLocks noChangeShapeType="1"/>
          </p:cNvSpPr>
          <p:nvPr/>
        </p:nvSpPr>
        <p:spPr bwMode="auto">
          <a:xfrm flipV="1">
            <a:off x="5087919" y="1401737"/>
            <a:ext cx="0" cy="1231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1" name="Line 13"/>
          <p:cNvSpPr>
            <a:spLocks noChangeShapeType="1"/>
          </p:cNvSpPr>
          <p:nvPr/>
        </p:nvSpPr>
        <p:spPr bwMode="auto">
          <a:xfrm flipH="1">
            <a:off x="5081569" y="23224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2" name="Line 14"/>
          <p:cNvSpPr>
            <a:spLocks noChangeShapeType="1"/>
          </p:cNvSpPr>
          <p:nvPr/>
        </p:nvSpPr>
        <p:spPr bwMode="auto">
          <a:xfrm flipH="1">
            <a:off x="5081569" y="20176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3" name="Line 15"/>
          <p:cNvSpPr>
            <a:spLocks noChangeShapeType="1"/>
          </p:cNvSpPr>
          <p:nvPr/>
        </p:nvSpPr>
        <p:spPr bwMode="auto">
          <a:xfrm flipH="1">
            <a:off x="5081569" y="17128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4" name="Line 25"/>
          <p:cNvSpPr>
            <a:spLocks noChangeShapeType="1"/>
          </p:cNvSpPr>
          <p:nvPr/>
        </p:nvSpPr>
        <p:spPr bwMode="auto">
          <a:xfrm>
            <a:off x="1741469" y="6437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5" name="Line 26"/>
          <p:cNvSpPr>
            <a:spLocks noChangeShapeType="1"/>
          </p:cNvSpPr>
          <p:nvPr/>
        </p:nvSpPr>
        <p:spPr bwMode="auto">
          <a:xfrm flipV="1">
            <a:off x="1735119" y="4068737"/>
            <a:ext cx="0" cy="2374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6" name="Line 27"/>
          <p:cNvSpPr>
            <a:spLocks noChangeShapeType="1"/>
          </p:cNvSpPr>
          <p:nvPr/>
        </p:nvSpPr>
        <p:spPr bwMode="auto">
          <a:xfrm flipV="1">
            <a:off x="3640119" y="4068737"/>
            <a:ext cx="0" cy="2374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7" name="Line 28"/>
          <p:cNvSpPr>
            <a:spLocks noChangeShapeType="1"/>
          </p:cNvSpPr>
          <p:nvPr/>
        </p:nvSpPr>
        <p:spPr bwMode="auto">
          <a:xfrm>
            <a:off x="1741469" y="59800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8" name="Line 29"/>
          <p:cNvSpPr>
            <a:spLocks noChangeShapeType="1"/>
          </p:cNvSpPr>
          <p:nvPr/>
        </p:nvSpPr>
        <p:spPr bwMode="auto">
          <a:xfrm>
            <a:off x="1741469" y="55228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59" name="Line 30"/>
          <p:cNvSpPr>
            <a:spLocks noChangeShapeType="1"/>
          </p:cNvSpPr>
          <p:nvPr/>
        </p:nvSpPr>
        <p:spPr bwMode="auto">
          <a:xfrm>
            <a:off x="1741469" y="49132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0" name="Line 31"/>
          <p:cNvSpPr>
            <a:spLocks noChangeShapeType="1"/>
          </p:cNvSpPr>
          <p:nvPr/>
        </p:nvSpPr>
        <p:spPr bwMode="auto">
          <a:xfrm>
            <a:off x="1741469" y="4379887"/>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1" name="Line 32"/>
          <p:cNvSpPr>
            <a:spLocks noChangeShapeType="1"/>
          </p:cNvSpPr>
          <p:nvPr/>
        </p:nvSpPr>
        <p:spPr bwMode="auto">
          <a:xfrm>
            <a:off x="5094269" y="6437287"/>
            <a:ext cx="1130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2" name="Line 33"/>
          <p:cNvSpPr>
            <a:spLocks noChangeShapeType="1"/>
          </p:cNvSpPr>
          <p:nvPr/>
        </p:nvSpPr>
        <p:spPr bwMode="auto">
          <a:xfrm flipV="1">
            <a:off x="5087919" y="4830737"/>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3" name="Line 34"/>
          <p:cNvSpPr>
            <a:spLocks noChangeShapeType="1"/>
          </p:cNvSpPr>
          <p:nvPr/>
        </p:nvSpPr>
        <p:spPr bwMode="auto">
          <a:xfrm flipV="1">
            <a:off x="6230919" y="4830737"/>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4" name="Line 35"/>
          <p:cNvSpPr>
            <a:spLocks noChangeShapeType="1"/>
          </p:cNvSpPr>
          <p:nvPr/>
        </p:nvSpPr>
        <p:spPr bwMode="auto">
          <a:xfrm flipH="1">
            <a:off x="5081569" y="61324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5" name="Line 36"/>
          <p:cNvSpPr>
            <a:spLocks noChangeShapeType="1"/>
          </p:cNvSpPr>
          <p:nvPr/>
        </p:nvSpPr>
        <p:spPr bwMode="auto">
          <a:xfrm flipH="1">
            <a:off x="5081569" y="58276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6" name="Line 37"/>
          <p:cNvSpPr>
            <a:spLocks noChangeShapeType="1"/>
          </p:cNvSpPr>
          <p:nvPr/>
        </p:nvSpPr>
        <p:spPr bwMode="auto">
          <a:xfrm flipH="1">
            <a:off x="5081569" y="55228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7" name="Line 38"/>
          <p:cNvSpPr>
            <a:spLocks noChangeShapeType="1"/>
          </p:cNvSpPr>
          <p:nvPr/>
        </p:nvSpPr>
        <p:spPr bwMode="auto">
          <a:xfrm flipH="1">
            <a:off x="5081569" y="5218087"/>
            <a:ext cx="11557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8" name="Line 51"/>
          <p:cNvSpPr>
            <a:spLocks noChangeShapeType="1"/>
          </p:cNvSpPr>
          <p:nvPr/>
        </p:nvSpPr>
        <p:spPr bwMode="auto">
          <a:xfrm flipH="1">
            <a:off x="3640119" y="2474887"/>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69" name="Line 53"/>
          <p:cNvSpPr>
            <a:spLocks noChangeShapeType="1"/>
          </p:cNvSpPr>
          <p:nvPr/>
        </p:nvSpPr>
        <p:spPr bwMode="auto">
          <a:xfrm flipH="1">
            <a:off x="3640119" y="2170087"/>
            <a:ext cx="2057400" cy="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0" name="Line 54"/>
          <p:cNvSpPr>
            <a:spLocks noChangeShapeType="1"/>
          </p:cNvSpPr>
          <p:nvPr/>
        </p:nvSpPr>
        <p:spPr bwMode="auto">
          <a:xfrm flipH="1" flipV="1">
            <a:off x="3640119" y="1560487"/>
            <a:ext cx="2057400" cy="3048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1" name="Line 55"/>
          <p:cNvSpPr>
            <a:spLocks noChangeShapeType="1"/>
          </p:cNvSpPr>
          <p:nvPr/>
        </p:nvSpPr>
        <p:spPr bwMode="auto">
          <a:xfrm flipH="1">
            <a:off x="3640119" y="6284887"/>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2" name="Line 56"/>
          <p:cNvSpPr>
            <a:spLocks noChangeShapeType="1"/>
          </p:cNvSpPr>
          <p:nvPr/>
        </p:nvSpPr>
        <p:spPr bwMode="auto">
          <a:xfrm flipH="1">
            <a:off x="3640119" y="5980087"/>
            <a:ext cx="2057400" cy="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3" name="Line 58"/>
          <p:cNvSpPr>
            <a:spLocks noChangeShapeType="1"/>
          </p:cNvSpPr>
          <p:nvPr/>
        </p:nvSpPr>
        <p:spPr bwMode="auto">
          <a:xfrm flipH="1" flipV="1">
            <a:off x="3640119" y="5522887"/>
            <a:ext cx="19812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4" name="Line 59"/>
          <p:cNvSpPr>
            <a:spLocks noChangeShapeType="1"/>
          </p:cNvSpPr>
          <p:nvPr/>
        </p:nvSpPr>
        <p:spPr bwMode="auto">
          <a:xfrm flipH="1" flipV="1">
            <a:off x="3640119" y="4913287"/>
            <a:ext cx="1981200" cy="457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75" name="Line 4"/>
          <p:cNvSpPr>
            <a:spLocks noChangeShapeType="1"/>
          </p:cNvSpPr>
          <p:nvPr/>
        </p:nvSpPr>
        <p:spPr bwMode="auto">
          <a:xfrm>
            <a:off x="7653366" y="214290"/>
            <a:ext cx="0" cy="2209800"/>
          </a:xfrm>
          <a:prstGeom prst="line">
            <a:avLst/>
          </a:prstGeom>
          <a:noFill/>
          <a:ln w="9525">
            <a:solidFill>
              <a:schemeClr val="tx1"/>
            </a:solidFill>
            <a:round/>
            <a:headEnd/>
            <a:tailEnd/>
          </a:ln>
          <a:effectLst/>
        </p:spPr>
        <p:txBody>
          <a:bodyPr/>
          <a:lstStyle/>
          <a:p>
            <a:endParaRPr lang="tr-TR"/>
          </a:p>
        </p:txBody>
      </p:sp>
      <p:sp>
        <p:nvSpPr>
          <p:cNvPr id="76" name="Line 5"/>
          <p:cNvSpPr>
            <a:spLocks noChangeShapeType="1"/>
          </p:cNvSpPr>
          <p:nvPr/>
        </p:nvSpPr>
        <p:spPr bwMode="auto">
          <a:xfrm>
            <a:off x="7653366" y="2424090"/>
            <a:ext cx="990600" cy="0"/>
          </a:xfrm>
          <a:prstGeom prst="line">
            <a:avLst/>
          </a:prstGeom>
          <a:noFill/>
          <a:ln w="9525">
            <a:solidFill>
              <a:schemeClr val="tx1"/>
            </a:solidFill>
            <a:round/>
            <a:headEnd/>
            <a:tailEnd/>
          </a:ln>
          <a:effectLst/>
        </p:spPr>
        <p:txBody>
          <a:bodyPr/>
          <a:lstStyle/>
          <a:p>
            <a:endParaRPr lang="tr-TR"/>
          </a:p>
        </p:txBody>
      </p:sp>
      <p:sp>
        <p:nvSpPr>
          <p:cNvPr id="77" name="Line 6"/>
          <p:cNvSpPr>
            <a:spLocks noChangeShapeType="1"/>
          </p:cNvSpPr>
          <p:nvPr/>
        </p:nvSpPr>
        <p:spPr bwMode="auto">
          <a:xfrm flipV="1">
            <a:off x="8643966" y="214290"/>
            <a:ext cx="0" cy="2209800"/>
          </a:xfrm>
          <a:prstGeom prst="line">
            <a:avLst/>
          </a:prstGeom>
          <a:noFill/>
          <a:ln w="9525">
            <a:solidFill>
              <a:schemeClr val="tx1"/>
            </a:solidFill>
            <a:round/>
            <a:headEnd/>
            <a:tailEnd/>
          </a:ln>
          <a:effectLst/>
        </p:spPr>
        <p:txBody>
          <a:bodyPr/>
          <a:lstStyle/>
          <a:p>
            <a:endParaRPr lang="tr-TR"/>
          </a:p>
        </p:txBody>
      </p:sp>
      <p:sp>
        <p:nvSpPr>
          <p:cNvPr id="78" name="Line 7"/>
          <p:cNvSpPr>
            <a:spLocks noChangeShapeType="1"/>
          </p:cNvSpPr>
          <p:nvPr/>
        </p:nvSpPr>
        <p:spPr bwMode="auto">
          <a:xfrm>
            <a:off x="7653366" y="976290"/>
            <a:ext cx="990600" cy="0"/>
          </a:xfrm>
          <a:prstGeom prst="line">
            <a:avLst/>
          </a:prstGeom>
          <a:noFill/>
          <a:ln w="9525">
            <a:solidFill>
              <a:schemeClr val="tx1"/>
            </a:solidFill>
            <a:round/>
            <a:headEnd/>
            <a:tailEnd/>
          </a:ln>
          <a:effectLst/>
        </p:spPr>
        <p:txBody>
          <a:bodyPr/>
          <a:lstStyle/>
          <a:p>
            <a:endParaRPr lang="tr-TR"/>
          </a:p>
        </p:txBody>
      </p:sp>
      <p:sp>
        <p:nvSpPr>
          <p:cNvPr id="79" name="Line 8"/>
          <p:cNvSpPr>
            <a:spLocks noChangeShapeType="1"/>
          </p:cNvSpPr>
          <p:nvPr/>
        </p:nvSpPr>
        <p:spPr bwMode="auto">
          <a:xfrm>
            <a:off x="7653366" y="1433490"/>
            <a:ext cx="990600" cy="0"/>
          </a:xfrm>
          <a:prstGeom prst="line">
            <a:avLst/>
          </a:prstGeom>
          <a:noFill/>
          <a:ln w="9525">
            <a:solidFill>
              <a:schemeClr val="tx1"/>
            </a:solidFill>
            <a:round/>
            <a:headEnd/>
            <a:tailEnd/>
          </a:ln>
          <a:effectLst/>
        </p:spPr>
        <p:txBody>
          <a:bodyPr/>
          <a:lstStyle/>
          <a:p>
            <a:endParaRPr lang="tr-TR"/>
          </a:p>
        </p:txBody>
      </p:sp>
      <p:sp>
        <p:nvSpPr>
          <p:cNvPr id="80" name="Text Box 9"/>
          <p:cNvSpPr txBox="1">
            <a:spLocks noChangeArrowheads="1"/>
          </p:cNvSpPr>
          <p:nvPr/>
        </p:nvSpPr>
        <p:spPr bwMode="auto">
          <a:xfrm>
            <a:off x="7572396" y="962003"/>
            <a:ext cx="1186415" cy="338554"/>
          </a:xfrm>
          <a:prstGeom prst="rect">
            <a:avLst/>
          </a:prstGeom>
          <a:noFill/>
          <a:ln w="9525">
            <a:noFill/>
            <a:miter lim="800000"/>
            <a:headEnd/>
            <a:tailEnd/>
          </a:ln>
          <a:effectLst/>
        </p:spPr>
        <p:txBody>
          <a:bodyPr wrap="none">
            <a:spAutoFit/>
          </a:bodyPr>
          <a:lstStyle/>
          <a:p>
            <a:r>
              <a:rPr lang="en-US" sz="1600" dirty="0" smtClean="0"/>
              <a:t>Q’</a:t>
            </a:r>
            <a:r>
              <a:rPr lang="tr-TR" sz="1600" dirty="0" err="1" smtClean="0"/>
              <a:t>nun</a:t>
            </a:r>
            <a:r>
              <a:rPr lang="tr-TR" sz="1600" dirty="0" smtClean="0"/>
              <a:t> </a:t>
            </a:r>
            <a:r>
              <a:rPr lang="tr-TR" sz="1600" dirty="0" err="1" smtClean="0"/>
              <a:t>ARI’sı</a:t>
            </a:r>
            <a:endParaRPr lang="en-US" sz="1600" dirty="0"/>
          </a:p>
        </p:txBody>
      </p:sp>
      <p:sp>
        <p:nvSpPr>
          <p:cNvPr id="81" name="Line 10"/>
          <p:cNvSpPr>
            <a:spLocks noChangeShapeType="1"/>
          </p:cNvSpPr>
          <p:nvPr/>
        </p:nvSpPr>
        <p:spPr bwMode="auto">
          <a:xfrm>
            <a:off x="7653366" y="519090"/>
            <a:ext cx="990600" cy="0"/>
          </a:xfrm>
          <a:prstGeom prst="line">
            <a:avLst/>
          </a:prstGeom>
          <a:noFill/>
          <a:ln w="9525">
            <a:solidFill>
              <a:schemeClr val="tx1"/>
            </a:solidFill>
            <a:round/>
            <a:headEnd/>
            <a:tailEnd/>
          </a:ln>
          <a:effectLst/>
        </p:spPr>
        <p:txBody>
          <a:bodyPr/>
          <a:lstStyle/>
          <a:p>
            <a:endParaRPr lang="tr-TR"/>
          </a:p>
        </p:txBody>
      </p:sp>
      <p:sp>
        <p:nvSpPr>
          <p:cNvPr id="82" name="Text Box 11"/>
          <p:cNvSpPr txBox="1">
            <a:spLocks noChangeArrowheads="1"/>
          </p:cNvSpPr>
          <p:nvPr/>
        </p:nvSpPr>
        <p:spPr bwMode="auto">
          <a:xfrm>
            <a:off x="7572396" y="519090"/>
            <a:ext cx="1097416" cy="338554"/>
          </a:xfrm>
          <a:prstGeom prst="rect">
            <a:avLst/>
          </a:prstGeom>
          <a:noFill/>
          <a:ln w="9525">
            <a:noFill/>
            <a:miter lim="800000"/>
            <a:headEnd/>
            <a:tailEnd/>
          </a:ln>
          <a:effectLst/>
        </p:spPr>
        <p:txBody>
          <a:bodyPr wrap="none">
            <a:spAutoFit/>
          </a:bodyPr>
          <a:lstStyle/>
          <a:p>
            <a:r>
              <a:rPr lang="en-US" sz="1600" dirty="0" smtClean="0"/>
              <a:t>P’</a:t>
            </a:r>
            <a:r>
              <a:rPr lang="tr-TR" sz="1600" dirty="0" err="1" smtClean="0"/>
              <a:t>nin</a:t>
            </a:r>
            <a:r>
              <a:rPr lang="tr-TR" sz="1600" dirty="0" smtClean="0"/>
              <a:t> </a:t>
            </a:r>
            <a:r>
              <a:rPr lang="tr-TR" sz="1600" dirty="0" err="1" smtClean="0"/>
              <a:t>ARI’sı</a:t>
            </a:r>
            <a:endParaRPr lang="en-US" sz="1600" dirty="0"/>
          </a:p>
        </p:txBody>
      </p:sp>
      <p:sp>
        <p:nvSpPr>
          <p:cNvPr id="83" name="Freeform 12"/>
          <p:cNvSpPr>
            <a:spLocks/>
          </p:cNvSpPr>
          <p:nvPr/>
        </p:nvSpPr>
        <p:spPr bwMode="auto">
          <a:xfrm>
            <a:off x="8567766" y="1281090"/>
            <a:ext cx="381000" cy="7620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p>
            <a:endParaRPr lang="tr-TR"/>
          </a:p>
        </p:txBody>
      </p:sp>
      <p:sp>
        <p:nvSpPr>
          <p:cNvPr id="84" name="Freeform 14"/>
          <p:cNvSpPr>
            <a:spLocks/>
          </p:cNvSpPr>
          <p:nvPr/>
        </p:nvSpPr>
        <p:spPr bwMode="auto">
          <a:xfrm>
            <a:off x="8567766" y="823890"/>
            <a:ext cx="381000" cy="457200"/>
          </a:xfrm>
          <a:custGeom>
            <a:avLst/>
            <a:gdLst/>
            <a:ahLst/>
            <a:cxnLst>
              <a:cxn ang="0">
                <a:pos x="0" y="0"/>
              </a:cxn>
              <a:cxn ang="0">
                <a:pos x="240" y="144"/>
              </a:cxn>
              <a:cxn ang="0">
                <a:pos x="0" y="288"/>
              </a:cxn>
            </a:cxnLst>
            <a:rect l="0" t="0" r="r" b="b"/>
            <a:pathLst>
              <a:path w="240" h="288">
                <a:moveTo>
                  <a:pt x="0" y="0"/>
                </a:moveTo>
                <a:cubicBezTo>
                  <a:pt x="120" y="48"/>
                  <a:pt x="240" y="96"/>
                  <a:pt x="240" y="144"/>
                </a:cubicBezTo>
                <a:cubicBezTo>
                  <a:pt x="240" y="192"/>
                  <a:pt x="120" y="240"/>
                  <a:pt x="0" y="288"/>
                </a:cubicBezTo>
              </a:path>
            </a:pathLst>
          </a:custGeom>
          <a:noFill/>
          <a:ln w="9525">
            <a:solidFill>
              <a:schemeClr val="tx1"/>
            </a:solidFill>
            <a:round/>
            <a:headEnd type="none" w="med" len="med"/>
            <a:tailEnd type="triangle" w="med" len="med"/>
          </a:ln>
          <a:effectLst/>
        </p:spPr>
        <p:txBody>
          <a:bodyPr/>
          <a:lstStyle/>
          <a:p>
            <a:endParaRPr lang="tr-TR"/>
          </a:p>
        </p:txBody>
      </p:sp>
      <p:sp>
        <p:nvSpPr>
          <p:cNvPr id="85" name="84 Slayt Numarası Yer Tutucusu"/>
          <p:cNvSpPr>
            <a:spLocks noGrp="1"/>
          </p:cNvSpPr>
          <p:nvPr>
            <p:ph type="sldNum" sz="quarter" idx="12"/>
          </p:nvPr>
        </p:nvSpPr>
        <p:spPr/>
        <p:txBody>
          <a:bodyPr/>
          <a:lstStyle/>
          <a:p>
            <a:fld id="{14917F13-F816-43A4-AC89-84EBDAF33797}" type="slidenum">
              <a:rPr lang="tr-TR" smtClean="0"/>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2501888" y="-185737"/>
            <a:ext cx="4927632" cy="7291740"/>
          </a:xfrm>
          <a:prstGeom prst="rect">
            <a:avLst/>
          </a:prstGeom>
          <a:noFill/>
          <a:ln w="12700">
            <a:noFill/>
            <a:miter lim="800000"/>
            <a:headEnd/>
            <a:tailEnd/>
          </a:ln>
        </p:spPr>
        <p:txBody>
          <a:bodyPr wrap="none" lIns="90488" tIns="44450" rIns="90488" bIns="44450">
            <a:spAutoFit/>
          </a:bodyP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nSpc>
                <a:spcPct val="100000"/>
              </a:lnSpc>
            </a:pPr>
            <a:endParaRPr lang="en-US" altLang="en-US" dirty="0" smtClean="0">
              <a:latin typeface="Helvetica" pitchFamily="34" charset="0"/>
            </a:endParaRPr>
          </a:p>
          <a:p>
            <a:pPr>
              <a:lnSpc>
                <a:spcPct val="100000"/>
              </a:lnSpc>
            </a:pPr>
            <a:r>
              <a:rPr lang="tr-TR" altLang="en-US" dirty="0" smtClean="0">
                <a:latin typeface="Helvetica" pitchFamily="34" charset="0"/>
              </a:rPr>
              <a:t>Çağırmadan önce</a:t>
            </a:r>
            <a:r>
              <a:rPr lang="en-US" altLang="en-US" dirty="0" smtClean="0">
                <a:latin typeface="Helvetica" pitchFamily="34" charset="0"/>
              </a:rPr>
              <a:t>:</a:t>
            </a:r>
          </a:p>
          <a:p>
            <a:pPr>
              <a:lnSpc>
                <a:spcPct val="100000"/>
              </a:lnSpc>
            </a:pPr>
            <a:endParaRPr lang="en-US" altLang="en-US" dirty="0" smtClean="0">
              <a:latin typeface="Helvetica" pitchFamily="34" charset="0"/>
            </a:endParaRPr>
          </a:p>
          <a:p>
            <a:pPr>
              <a:lnSpc>
                <a:spcPct val="100000"/>
              </a:lnSpc>
            </a:pPr>
            <a:r>
              <a:rPr lang="en-US" altLang="en-US" dirty="0" smtClean="0">
                <a:latin typeface="Helvetica" pitchFamily="34" charset="0"/>
              </a:rPr>
              <a:t>SUB3</a:t>
            </a:r>
            <a:r>
              <a:rPr lang="tr-TR" altLang="en-US" dirty="0" smtClean="0">
                <a:latin typeface="Helvetica" pitchFamily="34" charset="0"/>
              </a:rPr>
              <a:t> için 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SUB2</a:t>
            </a:r>
            <a:r>
              <a:rPr lang="tr-TR" altLang="en-US" dirty="0" smtClean="0">
                <a:latin typeface="Helvetica" pitchFamily="34" charset="0"/>
              </a:rPr>
              <a:t> için ARI</a:t>
            </a:r>
            <a:endParaRPr lang="en-US" altLang="en-US" dirty="0">
              <a:latin typeface="Helvetica" pitchFamily="34" charset="0"/>
            </a:endParaRPr>
          </a:p>
          <a:p>
            <a:pPr>
              <a:lnSpc>
                <a:spcPct val="100000"/>
              </a:lnSpc>
            </a:pPr>
            <a:r>
              <a:rPr lang="en-US" altLang="en-US" dirty="0">
                <a:latin typeface="Helvetica" pitchFamily="34" charset="0"/>
              </a:rPr>
              <a:t>					3</a:t>
            </a:r>
          </a:p>
          <a:p>
            <a:pPr>
              <a:lnSpc>
                <a:spcPct val="100000"/>
              </a:lnSpc>
            </a:pPr>
            <a:r>
              <a:rPr lang="en-US" altLang="en-US" dirty="0" smtClean="0">
                <a:latin typeface="Helvetica" pitchFamily="34" charset="0"/>
              </a:rPr>
              <a:t>BIGSUB</a:t>
            </a:r>
            <a:r>
              <a:rPr lang="tr-TR" altLang="en-US" dirty="0" smtClean="0">
                <a:latin typeface="Helvetica" pitchFamily="34" charset="0"/>
              </a:rPr>
              <a:t> için ARI </a:t>
            </a:r>
            <a:r>
              <a:rPr lang="en-US" altLang="en-US" dirty="0">
                <a:latin typeface="Helvetica" pitchFamily="34" charset="0"/>
              </a:rPr>
              <a:t>			2</a:t>
            </a:r>
          </a:p>
          <a:p>
            <a:pPr>
              <a:lnSpc>
                <a:spcPct val="100000"/>
              </a:lnSpc>
            </a:pPr>
            <a:r>
              <a:rPr lang="en-US" altLang="en-US" dirty="0">
                <a:latin typeface="Helvetica" pitchFamily="34" charset="0"/>
              </a:rPr>
              <a:t>					1</a:t>
            </a:r>
          </a:p>
          <a:p>
            <a:pPr>
              <a:lnSpc>
                <a:spcPct val="100000"/>
              </a:lnSpc>
            </a:pPr>
            <a:r>
              <a:rPr lang="en-US" altLang="en-US" dirty="0" smtClean="0">
                <a:latin typeface="Helvetica" pitchFamily="34" charset="0"/>
              </a:rPr>
              <a:t>MAIN_3</a:t>
            </a:r>
            <a:r>
              <a:rPr lang="en-US" altLang="en-US" dirty="0">
                <a:latin typeface="Helvetica" pitchFamily="34" charset="0"/>
              </a:rPr>
              <a:t>	</a:t>
            </a:r>
            <a:r>
              <a:rPr lang="tr-TR" altLang="en-US" dirty="0" smtClean="0">
                <a:latin typeface="Helvetica" pitchFamily="34" charset="0"/>
              </a:rPr>
              <a:t> için ARI </a:t>
            </a:r>
            <a:r>
              <a:rPr lang="en-US" altLang="en-US" dirty="0">
                <a:latin typeface="Helvetica" pitchFamily="34" charset="0"/>
              </a:rPr>
              <a:t>			0</a:t>
            </a:r>
          </a:p>
          <a:p>
            <a:pPr>
              <a:lnSpc>
                <a:spcPct val="100000"/>
              </a:lnSpc>
            </a:pPr>
            <a:endParaRPr lang="en-US" altLang="en-US" dirty="0" smtClean="0">
              <a:latin typeface="Helvetica" pitchFamily="34" charset="0"/>
            </a:endParaRPr>
          </a:p>
          <a:p>
            <a:pPr>
              <a:lnSpc>
                <a:spcPct val="100000"/>
              </a:lnSpc>
            </a:pPr>
            <a:r>
              <a:rPr lang="en-US" altLang="en-US" dirty="0" smtClean="0">
                <a:latin typeface="Helvetica" pitchFamily="34" charset="0"/>
              </a:rPr>
              <a:t>        </a:t>
            </a:r>
            <a:r>
              <a:rPr lang="en-US" altLang="en-US" dirty="0">
                <a:latin typeface="Helvetica" pitchFamily="34" charset="0"/>
              </a:rPr>
              <a:t>Stack			</a:t>
            </a:r>
            <a:r>
              <a:rPr lang="tr-TR" altLang="en-US" dirty="0" smtClean="0">
                <a:latin typeface="Helvetica" pitchFamily="34" charset="0"/>
              </a:rPr>
              <a:t>Ekran</a:t>
            </a:r>
            <a:endParaRPr lang="en-US" altLang="en-US" dirty="0">
              <a:latin typeface="Helvetica" pitchFamily="34" charset="0"/>
            </a:endParaRPr>
          </a:p>
          <a:p>
            <a:pPr>
              <a:lnSpc>
                <a:spcPct val="100000"/>
              </a:lnSpc>
            </a:pPr>
            <a:endParaRPr lang="en-US" altLang="en-US" dirty="0" smtClean="0">
              <a:latin typeface="Helvetica" pitchFamily="34" charset="0"/>
            </a:endParaRPr>
          </a:p>
          <a:p>
            <a:pPr>
              <a:lnSpc>
                <a:spcPct val="100000"/>
              </a:lnSpc>
            </a:pPr>
            <a:r>
              <a:rPr lang="en-US" altLang="en-US" dirty="0" smtClean="0">
                <a:latin typeface="Helvetica" pitchFamily="34" charset="0"/>
              </a:rPr>
              <a:t> </a:t>
            </a:r>
            <a:r>
              <a:rPr lang="tr-TR" altLang="en-US" dirty="0" smtClean="0">
                <a:latin typeface="Helvetica" pitchFamily="34" charset="0"/>
              </a:rPr>
              <a:t>Çağırmadan sonra </a:t>
            </a:r>
            <a:r>
              <a:rPr lang="en-US" altLang="en-US" dirty="0" smtClean="0">
                <a:latin typeface="Helvetica" pitchFamily="34" charset="0"/>
              </a:rPr>
              <a:t>:</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SUB1</a:t>
            </a:r>
            <a:r>
              <a:rPr lang="tr-TR" altLang="en-US" dirty="0" smtClean="0">
                <a:latin typeface="Helvetica" pitchFamily="34" charset="0"/>
              </a:rPr>
              <a:t> için 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SUB3</a:t>
            </a:r>
            <a:r>
              <a:rPr lang="tr-TR" altLang="en-US" dirty="0" smtClean="0">
                <a:latin typeface="Helvetica" pitchFamily="34" charset="0"/>
              </a:rPr>
              <a:t> için ARI</a:t>
            </a:r>
            <a:endParaRPr lang="en-US" altLang="en-US" dirty="0">
              <a:latin typeface="Helvetica" pitchFamily="34" charset="0"/>
            </a:endParaRPr>
          </a:p>
          <a:p>
            <a:pPr>
              <a:lnSpc>
                <a:spcPct val="100000"/>
              </a:lnSpc>
            </a:pPr>
            <a:endParaRPr lang="en-US" altLang="en-US" dirty="0">
              <a:latin typeface="Helvetica" pitchFamily="34" charset="0"/>
            </a:endParaRPr>
          </a:p>
          <a:p>
            <a:pPr>
              <a:lnSpc>
                <a:spcPct val="100000"/>
              </a:lnSpc>
            </a:pPr>
            <a:r>
              <a:rPr lang="en-US" altLang="en-US" dirty="0" smtClean="0">
                <a:latin typeface="Helvetica" pitchFamily="34" charset="0"/>
              </a:rPr>
              <a:t>SUB2</a:t>
            </a:r>
            <a:r>
              <a:rPr lang="tr-TR" altLang="en-US" dirty="0" smtClean="0">
                <a:latin typeface="Helvetica" pitchFamily="34" charset="0"/>
              </a:rPr>
              <a:t> için ARI</a:t>
            </a:r>
            <a:endParaRPr lang="en-US" altLang="en-US" dirty="0">
              <a:latin typeface="Helvetica" pitchFamily="34" charset="0"/>
            </a:endParaRPr>
          </a:p>
          <a:p>
            <a:pPr>
              <a:lnSpc>
                <a:spcPct val="100000"/>
              </a:lnSpc>
            </a:pPr>
            <a:r>
              <a:rPr lang="en-US" altLang="en-US" dirty="0">
                <a:latin typeface="Helvetica" pitchFamily="34" charset="0"/>
              </a:rPr>
              <a:t>					3</a:t>
            </a:r>
          </a:p>
          <a:p>
            <a:pPr>
              <a:lnSpc>
                <a:spcPct val="100000"/>
              </a:lnSpc>
            </a:pPr>
            <a:r>
              <a:rPr lang="en-US" altLang="en-US" dirty="0" smtClean="0">
                <a:latin typeface="Helvetica" pitchFamily="34" charset="0"/>
              </a:rPr>
              <a:t>BIGSUB</a:t>
            </a:r>
            <a:r>
              <a:rPr lang="en-US" altLang="en-US" dirty="0">
                <a:latin typeface="Helvetica" pitchFamily="34" charset="0"/>
              </a:rPr>
              <a:t>	</a:t>
            </a:r>
            <a:r>
              <a:rPr lang="tr-TR" altLang="en-US" dirty="0" smtClean="0">
                <a:latin typeface="Helvetica" pitchFamily="34" charset="0"/>
              </a:rPr>
              <a:t> için ARI </a:t>
            </a:r>
            <a:r>
              <a:rPr lang="en-US" altLang="en-US" dirty="0">
                <a:latin typeface="Helvetica" pitchFamily="34" charset="0"/>
              </a:rPr>
              <a:t>		</a:t>
            </a:r>
            <a:r>
              <a:rPr lang="tr-TR" altLang="en-US" dirty="0" smtClean="0">
                <a:latin typeface="Helvetica" pitchFamily="34" charset="0"/>
              </a:rPr>
              <a:t>	</a:t>
            </a:r>
            <a:r>
              <a:rPr lang="en-US" altLang="en-US" dirty="0" smtClean="0">
                <a:latin typeface="Helvetica" pitchFamily="34" charset="0"/>
              </a:rPr>
              <a:t>2</a:t>
            </a:r>
            <a:endParaRPr lang="en-US" altLang="en-US" dirty="0">
              <a:latin typeface="Helvetica" pitchFamily="34" charset="0"/>
            </a:endParaRPr>
          </a:p>
          <a:p>
            <a:pPr>
              <a:lnSpc>
                <a:spcPct val="100000"/>
              </a:lnSpc>
            </a:pPr>
            <a:r>
              <a:rPr lang="en-US" altLang="en-US" dirty="0">
                <a:latin typeface="Helvetica" pitchFamily="34" charset="0"/>
              </a:rPr>
              <a:t>					1</a:t>
            </a:r>
          </a:p>
          <a:p>
            <a:pPr>
              <a:lnSpc>
                <a:spcPct val="100000"/>
              </a:lnSpc>
            </a:pPr>
            <a:r>
              <a:rPr lang="en-US" altLang="en-US" dirty="0" smtClean="0">
                <a:latin typeface="Helvetica" pitchFamily="34" charset="0"/>
              </a:rPr>
              <a:t>MAIN_3</a:t>
            </a:r>
            <a:r>
              <a:rPr lang="en-US" altLang="en-US" dirty="0">
                <a:latin typeface="Helvetica" pitchFamily="34" charset="0"/>
              </a:rPr>
              <a:t>	</a:t>
            </a:r>
            <a:r>
              <a:rPr lang="tr-TR" altLang="en-US" dirty="0" smtClean="0">
                <a:latin typeface="Helvetica" pitchFamily="34" charset="0"/>
              </a:rPr>
              <a:t> için ARI </a:t>
            </a:r>
            <a:r>
              <a:rPr lang="en-US" altLang="en-US" dirty="0">
                <a:latin typeface="Helvetica" pitchFamily="34" charset="0"/>
              </a:rPr>
              <a:t>			0</a:t>
            </a:r>
          </a:p>
          <a:p>
            <a:pPr>
              <a:lnSpc>
                <a:spcPct val="100000"/>
              </a:lnSpc>
            </a:pPr>
            <a:r>
              <a:rPr lang="en-US" altLang="en-US" dirty="0">
                <a:latin typeface="Helvetica" pitchFamily="34" charset="0"/>
              </a:rPr>
              <a:t>     Stack			</a:t>
            </a:r>
            <a:r>
              <a:rPr lang="tr-TR" altLang="en-US" dirty="0" smtClean="0">
                <a:latin typeface="Helvetica" pitchFamily="34" charset="0"/>
              </a:rPr>
              <a:t>Ekran</a:t>
            </a:r>
            <a:endParaRPr lang="en-US" altLang="en-US" dirty="0">
              <a:latin typeface="Helvetica" pitchFamily="34" charset="0"/>
            </a:endParaRPr>
          </a:p>
        </p:txBody>
      </p:sp>
      <p:sp>
        <p:nvSpPr>
          <p:cNvPr id="8" name="Line 4"/>
          <p:cNvSpPr>
            <a:spLocks noChangeShapeType="1"/>
          </p:cNvSpPr>
          <p:nvPr/>
        </p:nvSpPr>
        <p:spPr bwMode="auto">
          <a:xfrm>
            <a:off x="2578086" y="26558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9" name="Line 5"/>
          <p:cNvSpPr>
            <a:spLocks noChangeShapeType="1"/>
          </p:cNvSpPr>
          <p:nvPr/>
        </p:nvSpPr>
        <p:spPr bwMode="auto">
          <a:xfrm flipV="1">
            <a:off x="2571736" y="439738"/>
            <a:ext cx="0" cy="22225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0" name="Line 6"/>
          <p:cNvSpPr>
            <a:spLocks noChangeShapeType="1"/>
          </p:cNvSpPr>
          <p:nvPr/>
        </p:nvSpPr>
        <p:spPr bwMode="auto">
          <a:xfrm flipV="1">
            <a:off x="4476736" y="439738"/>
            <a:ext cx="0" cy="22225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1" name="Line 7"/>
          <p:cNvSpPr>
            <a:spLocks noChangeShapeType="1"/>
          </p:cNvSpPr>
          <p:nvPr/>
        </p:nvSpPr>
        <p:spPr bwMode="auto">
          <a:xfrm>
            <a:off x="2578086" y="21224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2" name="Line 8"/>
          <p:cNvSpPr>
            <a:spLocks noChangeShapeType="1"/>
          </p:cNvSpPr>
          <p:nvPr/>
        </p:nvSpPr>
        <p:spPr bwMode="auto">
          <a:xfrm>
            <a:off x="2578086" y="16652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3" name="Line 9"/>
          <p:cNvSpPr>
            <a:spLocks noChangeShapeType="1"/>
          </p:cNvSpPr>
          <p:nvPr/>
        </p:nvSpPr>
        <p:spPr bwMode="auto">
          <a:xfrm>
            <a:off x="2578086" y="10556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4" name="Line 10"/>
          <p:cNvSpPr>
            <a:spLocks noChangeShapeType="1"/>
          </p:cNvSpPr>
          <p:nvPr/>
        </p:nvSpPr>
        <p:spPr bwMode="auto">
          <a:xfrm>
            <a:off x="2578086" y="598488"/>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5" name="Line 11"/>
          <p:cNvSpPr>
            <a:spLocks noChangeShapeType="1"/>
          </p:cNvSpPr>
          <p:nvPr/>
        </p:nvSpPr>
        <p:spPr bwMode="auto">
          <a:xfrm>
            <a:off x="6007086" y="2655888"/>
            <a:ext cx="10541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6" name="Line 12"/>
          <p:cNvSpPr>
            <a:spLocks noChangeShapeType="1"/>
          </p:cNvSpPr>
          <p:nvPr/>
        </p:nvSpPr>
        <p:spPr bwMode="auto">
          <a:xfrm flipV="1">
            <a:off x="6000736" y="1049338"/>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7" name="Line 13"/>
          <p:cNvSpPr>
            <a:spLocks noChangeShapeType="1"/>
          </p:cNvSpPr>
          <p:nvPr/>
        </p:nvSpPr>
        <p:spPr bwMode="auto">
          <a:xfrm flipV="1">
            <a:off x="7067536" y="973138"/>
            <a:ext cx="0" cy="16891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8" name="Line 14"/>
          <p:cNvSpPr>
            <a:spLocks noChangeShapeType="1"/>
          </p:cNvSpPr>
          <p:nvPr/>
        </p:nvSpPr>
        <p:spPr bwMode="auto">
          <a:xfrm flipH="1">
            <a:off x="5994386" y="23510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19" name="Line 15"/>
          <p:cNvSpPr>
            <a:spLocks noChangeShapeType="1"/>
          </p:cNvSpPr>
          <p:nvPr/>
        </p:nvSpPr>
        <p:spPr bwMode="auto">
          <a:xfrm flipH="1">
            <a:off x="5994386" y="20462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0" name="Line 16"/>
          <p:cNvSpPr>
            <a:spLocks noChangeShapeType="1"/>
          </p:cNvSpPr>
          <p:nvPr/>
        </p:nvSpPr>
        <p:spPr bwMode="auto">
          <a:xfrm flipH="1">
            <a:off x="5994386" y="17414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1" name="Line 17"/>
          <p:cNvSpPr>
            <a:spLocks noChangeShapeType="1"/>
          </p:cNvSpPr>
          <p:nvPr/>
        </p:nvSpPr>
        <p:spPr bwMode="auto">
          <a:xfrm flipH="1">
            <a:off x="5994386" y="1436688"/>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2" name="Line 30"/>
          <p:cNvSpPr>
            <a:spLocks noChangeShapeType="1"/>
          </p:cNvSpPr>
          <p:nvPr/>
        </p:nvSpPr>
        <p:spPr bwMode="auto">
          <a:xfrm>
            <a:off x="2578086" y="64595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3" name="Line 31"/>
          <p:cNvSpPr>
            <a:spLocks noChangeShapeType="1"/>
          </p:cNvSpPr>
          <p:nvPr/>
        </p:nvSpPr>
        <p:spPr bwMode="auto">
          <a:xfrm flipV="1">
            <a:off x="2571736" y="3786190"/>
            <a:ext cx="0" cy="26797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4" name="Line 32"/>
          <p:cNvSpPr>
            <a:spLocks noChangeShapeType="1"/>
          </p:cNvSpPr>
          <p:nvPr/>
        </p:nvSpPr>
        <p:spPr bwMode="auto">
          <a:xfrm flipV="1">
            <a:off x="4476736" y="3786190"/>
            <a:ext cx="0" cy="26797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5" name="Line 33"/>
          <p:cNvSpPr>
            <a:spLocks noChangeShapeType="1"/>
          </p:cNvSpPr>
          <p:nvPr/>
        </p:nvSpPr>
        <p:spPr bwMode="auto">
          <a:xfrm>
            <a:off x="2578086" y="60023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6" name="Line 34"/>
          <p:cNvSpPr>
            <a:spLocks noChangeShapeType="1"/>
          </p:cNvSpPr>
          <p:nvPr/>
        </p:nvSpPr>
        <p:spPr bwMode="auto">
          <a:xfrm>
            <a:off x="2578086" y="55451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7" name="Line 35"/>
          <p:cNvSpPr>
            <a:spLocks noChangeShapeType="1"/>
          </p:cNvSpPr>
          <p:nvPr/>
        </p:nvSpPr>
        <p:spPr bwMode="auto">
          <a:xfrm>
            <a:off x="2578086" y="50117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8" name="Line 36"/>
          <p:cNvSpPr>
            <a:spLocks noChangeShapeType="1"/>
          </p:cNvSpPr>
          <p:nvPr/>
        </p:nvSpPr>
        <p:spPr bwMode="auto">
          <a:xfrm>
            <a:off x="2578086" y="44783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29" name="Line 37"/>
          <p:cNvSpPr>
            <a:spLocks noChangeShapeType="1"/>
          </p:cNvSpPr>
          <p:nvPr/>
        </p:nvSpPr>
        <p:spPr bwMode="auto">
          <a:xfrm>
            <a:off x="2578086" y="3944940"/>
            <a:ext cx="18923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0" name="Line 38"/>
          <p:cNvSpPr>
            <a:spLocks noChangeShapeType="1"/>
          </p:cNvSpPr>
          <p:nvPr/>
        </p:nvSpPr>
        <p:spPr bwMode="auto">
          <a:xfrm flipV="1">
            <a:off x="7067536" y="4929190"/>
            <a:ext cx="0" cy="15367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1" name="Line 39"/>
          <p:cNvSpPr>
            <a:spLocks noChangeShapeType="1"/>
          </p:cNvSpPr>
          <p:nvPr/>
        </p:nvSpPr>
        <p:spPr bwMode="auto">
          <a:xfrm flipH="1">
            <a:off x="5994386" y="64595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2" name="Line 40"/>
          <p:cNvSpPr>
            <a:spLocks noChangeShapeType="1"/>
          </p:cNvSpPr>
          <p:nvPr/>
        </p:nvSpPr>
        <p:spPr bwMode="auto">
          <a:xfrm flipV="1">
            <a:off x="6000736" y="4852990"/>
            <a:ext cx="0" cy="16129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3" name="Line 41"/>
          <p:cNvSpPr>
            <a:spLocks noChangeShapeType="1"/>
          </p:cNvSpPr>
          <p:nvPr/>
        </p:nvSpPr>
        <p:spPr bwMode="auto">
          <a:xfrm flipH="1">
            <a:off x="5994386" y="62309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4" name="Line 42"/>
          <p:cNvSpPr>
            <a:spLocks noChangeShapeType="1"/>
          </p:cNvSpPr>
          <p:nvPr/>
        </p:nvSpPr>
        <p:spPr bwMode="auto">
          <a:xfrm flipH="1">
            <a:off x="5994386" y="59261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5" name="Line 43"/>
          <p:cNvSpPr>
            <a:spLocks noChangeShapeType="1"/>
          </p:cNvSpPr>
          <p:nvPr/>
        </p:nvSpPr>
        <p:spPr bwMode="auto">
          <a:xfrm flipH="1">
            <a:off x="5994386" y="56213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6" name="Line 44"/>
          <p:cNvSpPr>
            <a:spLocks noChangeShapeType="1"/>
          </p:cNvSpPr>
          <p:nvPr/>
        </p:nvSpPr>
        <p:spPr bwMode="auto">
          <a:xfrm flipH="1">
            <a:off x="5994386" y="5316540"/>
            <a:ext cx="1079500" cy="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7" name="Line 61"/>
          <p:cNvSpPr>
            <a:spLocks noChangeShapeType="1"/>
          </p:cNvSpPr>
          <p:nvPr/>
        </p:nvSpPr>
        <p:spPr bwMode="auto">
          <a:xfrm flipH="1">
            <a:off x="4476736" y="2503488"/>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8" name="Line 62"/>
          <p:cNvSpPr>
            <a:spLocks noChangeShapeType="1"/>
          </p:cNvSpPr>
          <p:nvPr/>
        </p:nvSpPr>
        <p:spPr bwMode="auto">
          <a:xfrm flipH="1" flipV="1">
            <a:off x="4476736" y="2122488"/>
            <a:ext cx="2057400" cy="76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39" name="Line 63"/>
          <p:cNvSpPr>
            <a:spLocks noChangeShapeType="1"/>
          </p:cNvSpPr>
          <p:nvPr/>
        </p:nvSpPr>
        <p:spPr bwMode="auto">
          <a:xfrm flipH="1" flipV="1">
            <a:off x="4476736" y="1665288"/>
            <a:ext cx="2057400" cy="2286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0" name="Line 64"/>
          <p:cNvSpPr>
            <a:spLocks noChangeShapeType="1"/>
          </p:cNvSpPr>
          <p:nvPr/>
        </p:nvSpPr>
        <p:spPr bwMode="auto">
          <a:xfrm flipH="1" flipV="1">
            <a:off x="4476736" y="1055688"/>
            <a:ext cx="2057400" cy="533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1" name="Line 65"/>
          <p:cNvSpPr>
            <a:spLocks noChangeShapeType="1"/>
          </p:cNvSpPr>
          <p:nvPr/>
        </p:nvSpPr>
        <p:spPr bwMode="auto">
          <a:xfrm flipH="1">
            <a:off x="4476736" y="6307140"/>
            <a:ext cx="20574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2" name="Line 66"/>
          <p:cNvSpPr>
            <a:spLocks noChangeShapeType="1"/>
          </p:cNvSpPr>
          <p:nvPr/>
        </p:nvSpPr>
        <p:spPr bwMode="auto">
          <a:xfrm flipH="1" flipV="1">
            <a:off x="4476736" y="6002340"/>
            <a:ext cx="2057400" cy="762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3" name="Line 67"/>
          <p:cNvSpPr>
            <a:spLocks noChangeShapeType="1"/>
          </p:cNvSpPr>
          <p:nvPr/>
        </p:nvSpPr>
        <p:spPr bwMode="auto">
          <a:xfrm flipH="1" flipV="1">
            <a:off x="4476736" y="4478340"/>
            <a:ext cx="1981200" cy="1295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4" name="Line 68"/>
          <p:cNvSpPr>
            <a:spLocks noChangeShapeType="1"/>
          </p:cNvSpPr>
          <p:nvPr/>
        </p:nvSpPr>
        <p:spPr bwMode="auto">
          <a:xfrm flipH="1" flipV="1">
            <a:off x="4476736" y="5011740"/>
            <a:ext cx="457200" cy="152400"/>
          </a:xfrm>
          <a:prstGeom prst="line">
            <a:avLst/>
          </a:prstGeom>
          <a:noFill/>
          <a:ln w="12700">
            <a:solidFill>
              <a:schemeClr val="tx1"/>
            </a:solidFill>
            <a:round/>
            <a:headEnd/>
            <a:tailEnd type="triangle" w="med" len="me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5" name="Line 69"/>
          <p:cNvSpPr>
            <a:spLocks noChangeShapeType="1"/>
          </p:cNvSpPr>
          <p:nvPr/>
        </p:nvSpPr>
        <p:spPr bwMode="auto">
          <a:xfrm flipH="1" flipV="1">
            <a:off x="6153136" y="5392740"/>
            <a:ext cx="381000" cy="762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6" name="Line 70"/>
          <p:cNvSpPr>
            <a:spLocks noChangeShapeType="1"/>
          </p:cNvSpPr>
          <p:nvPr/>
        </p:nvSpPr>
        <p:spPr bwMode="auto">
          <a:xfrm flipH="1" flipV="1">
            <a:off x="5543536" y="5240340"/>
            <a:ext cx="304800" cy="762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7" name="Line 72"/>
          <p:cNvSpPr>
            <a:spLocks noChangeShapeType="1"/>
          </p:cNvSpPr>
          <p:nvPr/>
        </p:nvSpPr>
        <p:spPr bwMode="auto">
          <a:xfrm>
            <a:off x="5010136" y="5164140"/>
            <a:ext cx="381000" cy="76200"/>
          </a:xfrm>
          <a:prstGeom prst="line">
            <a:avLst/>
          </a:prstGeom>
          <a:noFill/>
          <a:ln w="12700">
            <a:solidFill>
              <a:schemeClr val="tx1"/>
            </a:solidFill>
            <a:round/>
            <a:headEnd/>
            <a:tailEnd/>
          </a:ln>
        </p:spPr>
        <p:txBody>
          <a:bodyPr wrap="none" anchor="ctr"/>
          <a:lstStyle>
            <a:defPPr>
              <a:defRPr lang="en-US"/>
            </a:defPPr>
            <a:lvl1pPr algn="l" rtl="0" eaLnBrk="0" fontAlgn="base" hangingPunct="0">
              <a:lnSpc>
                <a:spcPct val="90000"/>
              </a:lnSpc>
              <a:spcBef>
                <a:spcPct val="0"/>
              </a:spcBef>
              <a:spcAft>
                <a:spcPct val="0"/>
              </a:spcAft>
              <a:defRPr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endParaRPr lang="tr-TR"/>
          </a:p>
        </p:txBody>
      </p:sp>
      <p:sp>
        <p:nvSpPr>
          <p:cNvPr id="48" name="47 Dikdörtgen"/>
          <p:cNvSpPr/>
          <p:nvPr/>
        </p:nvSpPr>
        <p:spPr>
          <a:xfrm>
            <a:off x="0" y="0"/>
            <a:ext cx="2367956" cy="646331"/>
          </a:xfrm>
          <a:prstGeom prst="rect">
            <a:avLst/>
          </a:prstGeom>
        </p:spPr>
        <p:txBody>
          <a:bodyPr wrap="none">
            <a:spAutoFit/>
          </a:bodyPr>
          <a:lstStyle/>
          <a:p>
            <a:r>
              <a:rPr lang="en-US" altLang="en-US" b="1" dirty="0" smtClean="0">
                <a:latin typeface="Helvetica" pitchFamily="34" charset="0"/>
              </a:rPr>
              <a:t>Case 3: </a:t>
            </a:r>
            <a:r>
              <a:rPr lang="en-US" altLang="en-US" sz="1600" b="1" dirty="0" smtClean="0">
                <a:latin typeface="Courier New" pitchFamily="49" charset="0"/>
              </a:rPr>
              <a:t>SUB3</a:t>
            </a:r>
            <a:r>
              <a:rPr lang="tr-TR" altLang="en-US" sz="1600" b="1" dirty="0" smtClean="0">
                <a:latin typeface="Courier New" pitchFamily="49" charset="0"/>
              </a:rPr>
              <a:t>,</a:t>
            </a:r>
            <a:r>
              <a:rPr lang="en-US" altLang="en-US" b="1" dirty="0" smtClean="0">
                <a:latin typeface="Helvetica" pitchFamily="34" charset="0"/>
              </a:rPr>
              <a:t> </a:t>
            </a:r>
            <a:r>
              <a:rPr lang="en-US" altLang="en-US" sz="1600" b="1" dirty="0" smtClean="0">
                <a:latin typeface="Courier New" pitchFamily="49" charset="0"/>
              </a:rPr>
              <a:t>SUB1</a:t>
            </a:r>
            <a:r>
              <a:rPr lang="tr-TR" altLang="en-US" sz="1600" b="1" dirty="0" smtClean="0">
                <a:latin typeface="Courier New" pitchFamily="49" charset="0"/>
              </a:rPr>
              <a:t>’</a:t>
            </a:r>
          </a:p>
          <a:p>
            <a:r>
              <a:rPr lang="tr-TR" altLang="en-US" dirty="0" smtClean="0">
                <a:latin typeface="Helvetica" pitchFamily="34" charset="0"/>
              </a:rPr>
              <a:t>i çağırır</a:t>
            </a:r>
            <a:endParaRPr lang="tr-TR" b="1" dirty="0"/>
          </a:p>
        </p:txBody>
      </p:sp>
      <p:sp>
        <p:nvSpPr>
          <p:cNvPr id="49" name="48 Slayt Numarası Yer Tutucusu"/>
          <p:cNvSpPr>
            <a:spLocks noGrp="1"/>
          </p:cNvSpPr>
          <p:nvPr>
            <p:ph type="sldNum" sz="quarter" idx="12"/>
          </p:nvPr>
        </p:nvSpPr>
        <p:spPr/>
        <p:txBody>
          <a:bodyPr/>
          <a:lstStyle/>
          <a:p>
            <a:fld id="{14917F13-F816-43A4-AC89-84EBDAF33797}" type="slidenum">
              <a:rPr lang="tr-TR" smtClean="0"/>
              <a:pPr/>
              <a:t>52</a:t>
            </a:fld>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53</a:t>
            </a:fld>
            <a:endParaRPr lang="tr-TR"/>
          </a:p>
        </p:txBody>
      </p:sp>
      <p:sp>
        <p:nvSpPr>
          <p:cNvPr id="7" name="Line 4"/>
          <p:cNvSpPr>
            <a:spLocks noChangeShapeType="1"/>
          </p:cNvSpPr>
          <p:nvPr/>
        </p:nvSpPr>
        <p:spPr bwMode="auto">
          <a:xfrm>
            <a:off x="1036638" y="2308225"/>
            <a:ext cx="0" cy="243840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8" name="Line 5"/>
          <p:cNvSpPr>
            <a:spLocks noChangeShapeType="1"/>
          </p:cNvSpPr>
          <p:nvPr/>
        </p:nvSpPr>
        <p:spPr bwMode="auto">
          <a:xfrm>
            <a:off x="1036638" y="47466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9" name="Line 6"/>
          <p:cNvSpPr>
            <a:spLocks noChangeShapeType="1"/>
          </p:cNvSpPr>
          <p:nvPr/>
        </p:nvSpPr>
        <p:spPr bwMode="auto">
          <a:xfrm flipV="1">
            <a:off x="2027238" y="2308225"/>
            <a:ext cx="0" cy="243840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0" name="Line 7"/>
          <p:cNvSpPr>
            <a:spLocks noChangeShapeType="1"/>
          </p:cNvSpPr>
          <p:nvPr/>
        </p:nvSpPr>
        <p:spPr bwMode="auto">
          <a:xfrm>
            <a:off x="1036638" y="2994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1" name="Line 8"/>
          <p:cNvSpPr>
            <a:spLocks noChangeShapeType="1"/>
          </p:cNvSpPr>
          <p:nvPr/>
        </p:nvSpPr>
        <p:spPr bwMode="auto">
          <a:xfrm>
            <a:off x="1036638" y="3375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2" name="Text Box 9"/>
          <p:cNvSpPr txBox="1">
            <a:spLocks noChangeArrowheads="1"/>
          </p:cNvSpPr>
          <p:nvPr/>
        </p:nvSpPr>
        <p:spPr bwMode="auto">
          <a:xfrm>
            <a:off x="928662" y="2994025"/>
            <a:ext cx="1227772"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Q’</a:t>
            </a:r>
            <a:r>
              <a:rPr lang="tr-TR" sz="1500" dirty="0" err="1" smtClean="0"/>
              <a:t>nun</a:t>
            </a:r>
            <a:r>
              <a:rPr lang="tr-TR" sz="1500" dirty="0" smtClean="0"/>
              <a:t> </a:t>
            </a:r>
            <a:r>
              <a:rPr lang="tr-TR" sz="1500" dirty="0" err="1" smtClean="0"/>
              <a:t>ARI’sı</a:t>
            </a:r>
            <a:endParaRPr lang="en-US" sz="1500" dirty="0"/>
          </a:p>
        </p:txBody>
      </p:sp>
      <p:sp>
        <p:nvSpPr>
          <p:cNvPr id="13" name="Line 10"/>
          <p:cNvSpPr>
            <a:spLocks noChangeShapeType="1"/>
          </p:cNvSpPr>
          <p:nvPr/>
        </p:nvSpPr>
        <p:spPr bwMode="auto">
          <a:xfrm>
            <a:off x="1036638" y="2613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4" name="Text Box 11"/>
          <p:cNvSpPr txBox="1">
            <a:spLocks noChangeArrowheads="1"/>
          </p:cNvSpPr>
          <p:nvPr/>
        </p:nvSpPr>
        <p:spPr bwMode="auto">
          <a:xfrm>
            <a:off x="928662" y="2613025"/>
            <a:ext cx="1152431"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P’</a:t>
            </a:r>
            <a:r>
              <a:rPr lang="tr-TR" sz="1500" dirty="0" err="1" smtClean="0"/>
              <a:t>nin</a:t>
            </a:r>
            <a:r>
              <a:rPr lang="tr-TR" sz="1500" dirty="0" smtClean="0"/>
              <a:t> </a:t>
            </a:r>
            <a:r>
              <a:rPr lang="tr-TR" sz="1500" dirty="0" err="1" smtClean="0"/>
              <a:t>ARI’sı</a:t>
            </a:r>
            <a:endParaRPr lang="en-US" sz="1500" dirty="0"/>
          </a:p>
        </p:txBody>
      </p:sp>
      <p:sp>
        <p:nvSpPr>
          <p:cNvPr id="15" name="Freeform 12"/>
          <p:cNvSpPr>
            <a:spLocks/>
          </p:cNvSpPr>
          <p:nvPr/>
        </p:nvSpPr>
        <p:spPr bwMode="auto">
          <a:xfrm>
            <a:off x="1951038" y="3222625"/>
            <a:ext cx="381000" cy="4572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6" name="Line 14"/>
          <p:cNvSpPr>
            <a:spLocks noChangeShapeType="1"/>
          </p:cNvSpPr>
          <p:nvPr/>
        </p:nvSpPr>
        <p:spPr bwMode="auto">
          <a:xfrm>
            <a:off x="1036638" y="35274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7" name="Line 15"/>
          <p:cNvSpPr>
            <a:spLocks noChangeShapeType="1"/>
          </p:cNvSpPr>
          <p:nvPr/>
        </p:nvSpPr>
        <p:spPr bwMode="auto">
          <a:xfrm>
            <a:off x="1036638" y="37560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18" name="Text Box 16"/>
          <p:cNvSpPr txBox="1">
            <a:spLocks noChangeArrowheads="1"/>
          </p:cNvSpPr>
          <p:nvPr/>
        </p:nvSpPr>
        <p:spPr bwMode="auto">
          <a:xfrm>
            <a:off x="1249363" y="3095625"/>
            <a:ext cx="539750" cy="519113"/>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800" dirty="0"/>
              <a:t>…</a:t>
            </a:r>
          </a:p>
        </p:txBody>
      </p:sp>
      <p:sp>
        <p:nvSpPr>
          <p:cNvPr id="19" name="Line 17"/>
          <p:cNvSpPr>
            <a:spLocks noChangeShapeType="1"/>
          </p:cNvSpPr>
          <p:nvPr/>
        </p:nvSpPr>
        <p:spPr bwMode="auto">
          <a:xfrm>
            <a:off x="1036638" y="40608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0" name="Line 18"/>
          <p:cNvSpPr>
            <a:spLocks noChangeShapeType="1"/>
          </p:cNvSpPr>
          <p:nvPr/>
        </p:nvSpPr>
        <p:spPr bwMode="auto">
          <a:xfrm>
            <a:off x="1036638" y="42894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1" name="Freeform 19"/>
          <p:cNvSpPr>
            <a:spLocks/>
          </p:cNvSpPr>
          <p:nvPr/>
        </p:nvSpPr>
        <p:spPr bwMode="auto">
          <a:xfrm>
            <a:off x="1951038" y="4137025"/>
            <a:ext cx="381000" cy="4572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2" name="Text Box 20"/>
          <p:cNvSpPr txBox="1">
            <a:spLocks noChangeArrowheads="1"/>
          </p:cNvSpPr>
          <p:nvPr/>
        </p:nvSpPr>
        <p:spPr bwMode="auto">
          <a:xfrm>
            <a:off x="1258888" y="3541713"/>
            <a:ext cx="539750" cy="519112"/>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2800"/>
              <a:t>…</a:t>
            </a:r>
          </a:p>
        </p:txBody>
      </p:sp>
      <p:sp>
        <p:nvSpPr>
          <p:cNvPr id="23" name="Freeform 21"/>
          <p:cNvSpPr>
            <a:spLocks/>
          </p:cNvSpPr>
          <p:nvPr/>
        </p:nvSpPr>
        <p:spPr bwMode="auto">
          <a:xfrm>
            <a:off x="1951038" y="3679825"/>
            <a:ext cx="381000" cy="457200"/>
          </a:xfrm>
          <a:custGeom>
            <a:avLst/>
            <a:gdLst/>
            <a:ahLst/>
            <a:cxnLst>
              <a:cxn ang="0">
                <a:pos x="0" y="0"/>
              </a:cxn>
              <a:cxn ang="0">
                <a:pos x="240" y="240"/>
              </a:cxn>
              <a:cxn ang="0">
                <a:pos x="0" y="480"/>
              </a:cxn>
            </a:cxnLst>
            <a:rect l="0" t="0" r="r" b="b"/>
            <a:pathLst>
              <a:path w="240" h="480">
                <a:moveTo>
                  <a:pt x="0" y="0"/>
                </a:moveTo>
                <a:cubicBezTo>
                  <a:pt x="120" y="80"/>
                  <a:pt x="240" y="160"/>
                  <a:pt x="240" y="240"/>
                </a:cubicBezTo>
                <a:cubicBezTo>
                  <a:pt x="240" y="320"/>
                  <a:pt x="40" y="440"/>
                  <a:pt x="0" y="480"/>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4" name="Text Box 22"/>
          <p:cNvSpPr txBox="1">
            <a:spLocks noChangeArrowheads="1"/>
          </p:cNvSpPr>
          <p:nvPr/>
        </p:nvSpPr>
        <p:spPr bwMode="auto">
          <a:xfrm>
            <a:off x="3382963" y="2882900"/>
            <a:ext cx="1782860" cy="4616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dirty="0" smtClean="0"/>
              <a:t>n  2</a:t>
            </a:r>
            <a:r>
              <a:rPr lang="tr-TR" dirty="0" smtClean="0"/>
              <a:t>’de olsun</a:t>
            </a:r>
            <a:endParaRPr lang="en-US" dirty="0"/>
          </a:p>
        </p:txBody>
      </p:sp>
      <p:sp>
        <p:nvSpPr>
          <p:cNvPr id="25" name="Freeform 23"/>
          <p:cNvSpPr>
            <a:spLocks/>
          </p:cNvSpPr>
          <p:nvPr/>
        </p:nvSpPr>
        <p:spPr bwMode="auto">
          <a:xfrm>
            <a:off x="1951038" y="2917825"/>
            <a:ext cx="774700" cy="1676400"/>
          </a:xfrm>
          <a:custGeom>
            <a:avLst/>
            <a:gdLst/>
            <a:ahLst/>
            <a:cxnLst>
              <a:cxn ang="0">
                <a:pos x="0" y="0"/>
              </a:cxn>
              <a:cxn ang="0">
                <a:pos x="480" y="528"/>
              </a:cxn>
              <a:cxn ang="0">
                <a:pos x="48" y="816"/>
              </a:cxn>
            </a:cxnLst>
            <a:rect l="0" t="0" r="r" b="b"/>
            <a:pathLst>
              <a:path w="488" h="816">
                <a:moveTo>
                  <a:pt x="0" y="0"/>
                </a:moveTo>
                <a:cubicBezTo>
                  <a:pt x="236" y="196"/>
                  <a:pt x="472" y="392"/>
                  <a:pt x="480" y="528"/>
                </a:cubicBezTo>
                <a:cubicBezTo>
                  <a:pt x="488" y="664"/>
                  <a:pt x="268" y="740"/>
                  <a:pt x="48" y="816"/>
                </a:cubicBezTo>
              </a:path>
            </a:pathLst>
          </a:custGeom>
          <a:noFill/>
          <a:ln w="9525">
            <a:solidFill>
              <a:schemeClr val="tx1"/>
            </a:solidFill>
            <a:round/>
            <a:headEnd type="none" w="med" len="med"/>
            <a:tailEnd type="triangle" w="med" len="me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6" name="Text Box 24"/>
          <p:cNvSpPr txBox="1">
            <a:spLocks noChangeArrowheads="1"/>
          </p:cNvSpPr>
          <p:nvPr/>
        </p:nvSpPr>
        <p:spPr bwMode="auto">
          <a:xfrm>
            <a:off x="5761038" y="2536825"/>
            <a:ext cx="1090613" cy="118745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t>P </a:t>
            </a:r>
          </a:p>
          <a:p>
            <a:r>
              <a:rPr lang="en-US"/>
              <a:t>    R</a:t>
            </a:r>
          </a:p>
          <a:p>
            <a:r>
              <a:rPr lang="en-US"/>
              <a:t>         Q</a:t>
            </a:r>
          </a:p>
        </p:txBody>
      </p:sp>
      <p:sp>
        <p:nvSpPr>
          <p:cNvPr id="27" name="Rectangle 25"/>
          <p:cNvSpPr>
            <a:spLocks noChangeArrowheads="1"/>
          </p:cNvSpPr>
          <p:nvPr/>
        </p:nvSpPr>
        <p:spPr bwMode="auto">
          <a:xfrm>
            <a:off x="5761038" y="2536825"/>
            <a:ext cx="2057400" cy="18288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8" name="Rectangle 26"/>
          <p:cNvSpPr>
            <a:spLocks noChangeArrowheads="1"/>
          </p:cNvSpPr>
          <p:nvPr/>
        </p:nvSpPr>
        <p:spPr bwMode="auto">
          <a:xfrm>
            <a:off x="6446838" y="3298825"/>
            <a:ext cx="1143000" cy="9144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29" name="Rectangle 27"/>
          <p:cNvSpPr>
            <a:spLocks noChangeArrowheads="1"/>
          </p:cNvSpPr>
          <p:nvPr/>
        </p:nvSpPr>
        <p:spPr bwMode="auto">
          <a:xfrm>
            <a:off x="6065838" y="2917825"/>
            <a:ext cx="1600200" cy="13716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0" name="Rectangle 28"/>
          <p:cNvSpPr>
            <a:spLocks noChangeArrowheads="1"/>
          </p:cNvSpPr>
          <p:nvPr/>
        </p:nvSpPr>
        <p:spPr bwMode="auto">
          <a:xfrm>
            <a:off x="5608638" y="2232025"/>
            <a:ext cx="2514600" cy="2286000"/>
          </a:xfrm>
          <a:prstGeom prst="rect">
            <a:avLst/>
          </a:prstGeom>
          <a:no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1" name="Text Box 29"/>
          <p:cNvSpPr txBox="1">
            <a:spLocks noChangeArrowheads="1"/>
          </p:cNvSpPr>
          <p:nvPr/>
        </p:nvSpPr>
        <p:spPr bwMode="auto">
          <a:xfrm>
            <a:off x="5684838" y="2155825"/>
            <a:ext cx="354013" cy="457200"/>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t>S</a:t>
            </a:r>
          </a:p>
        </p:txBody>
      </p:sp>
      <p:sp>
        <p:nvSpPr>
          <p:cNvPr id="32" name="Text Box 30"/>
          <p:cNvSpPr txBox="1">
            <a:spLocks noChangeArrowheads="1"/>
          </p:cNvSpPr>
          <p:nvPr/>
        </p:nvSpPr>
        <p:spPr bwMode="auto">
          <a:xfrm>
            <a:off x="928662" y="3463025"/>
            <a:ext cx="1173270"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R’</a:t>
            </a:r>
            <a:r>
              <a:rPr lang="tr-TR" sz="1500" dirty="0" err="1" smtClean="0"/>
              <a:t>nin</a:t>
            </a:r>
            <a:r>
              <a:rPr lang="tr-TR" sz="1500" dirty="0" smtClean="0"/>
              <a:t> </a:t>
            </a:r>
            <a:r>
              <a:rPr lang="tr-TR" sz="1500" dirty="0" err="1" smtClean="0"/>
              <a:t>ARI’sı</a:t>
            </a:r>
            <a:endParaRPr lang="en-US" sz="1500" dirty="0"/>
          </a:p>
        </p:txBody>
      </p:sp>
      <p:sp>
        <p:nvSpPr>
          <p:cNvPr id="33" name="Text Box 31"/>
          <p:cNvSpPr txBox="1">
            <a:spLocks noChangeArrowheads="1"/>
          </p:cNvSpPr>
          <p:nvPr/>
        </p:nvSpPr>
        <p:spPr bwMode="auto">
          <a:xfrm>
            <a:off x="1000100" y="4000504"/>
            <a:ext cx="1152431"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P’</a:t>
            </a:r>
            <a:r>
              <a:rPr lang="tr-TR" sz="1500" dirty="0" err="1" smtClean="0"/>
              <a:t>nin</a:t>
            </a:r>
            <a:r>
              <a:rPr lang="tr-TR" sz="1500" dirty="0" smtClean="0"/>
              <a:t> </a:t>
            </a:r>
            <a:r>
              <a:rPr lang="tr-TR" sz="1500" dirty="0" err="1" smtClean="0"/>
              <a:t>ARI’sı</a:t>
            </a:r>
            <a:endParaRPr lang="en-US" sz="1500" dirty="0"/>
          </a:p>
        </p:txBody>
      </p:sp>
      <p:sp>
        <p:nvSpPr>
          <p:cNvPr id="34" name="Line 32"/>
          <p:cNvSpPr>
            <a:spLocks noChangeShapeType="1"/>
          </p:cNvSpPr>
          <p:nvPr/>
        </p:nvSpPr>
        <p:spPr bwMode="auto">
          <a:xfrm>
            <a:off x="1036638" y="44418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5" name="Line 33"/>
          <p:cNvSpPr>
            <a:spLocks noChangeShapeType="1"/>
          </p:cNvSpPr>
          <p:nvPr/>
        </p:nvSpPr>
        <p:spPr bwMode="auto">
          <a:xfrm>
            <a:off x="1036638" y="4670425"/>
            <a:ext cx="990600" cy="0"/>
          </a:xfrm>
          <a:prstGeom prst="line">
            <a:avLst/>
          </a:prstGeom>
          <a:noFill/>
          <a:ln w="9525">
            <a:solidFill>
              <a:schemeClr val="tx1"/>
            </a:solidFill>
            <a:round/>
            <a:headEnd/>
            <a:tailEnd/>
          </a:ln>
          <a:effectLst/>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tr-TR"/>
          </a:p>
        </p:txBody>
      </p:sp>
      <p:sp>
        <p:nvSpPr>
          <p:cNvPr id="36" name="Text Box 34"/>
          <p:cNvSpPr txBox="1">
            <a:spLocks noChangeArrowheads="1"/>
          </p:cNvSpPr>
          <p:nvPr/>
        </p:nvSpPr>
        <p:spPr bwMode="auto">
          <a:xfrm>
            <a:off x="1000100" y="4391719"/>
            <a:ext cx="1152431" cy="323165"/>
          </a:xfrm>
          <a:prstGeom prst="rect">
            <a:avLst/>
          </a:prstGeom>
          <a:noFill/>
          <a:ln w="9525">
            <a:noFill/>
            <a:miter lim="800000"/>
            <a:headEnd/>
            <a:tailEnd/>
          </a:ln>
          <a:effectLst/>
        </p:spPr>
        <p:txBody>
          <a:bodyPr wrap="none">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sz="1500" dirty="0" smtClean="0"/>
              <a:t>S’</a:t>
            </a:r>
            <a:r>
              <a:rPr lang="tr-TR" sz="1500" dirty="0" err="1" smtClean="0"/>
              <a:t>nin</a:t>
            </a:r>
            <a:r>
              <a:rPr lang="tr-TR" sz="1500" dirty="0" smtClean="0"/>
              <a:t> </a:t>
            </a:r>
            <a:r>
              <a:rPr lang="tr-TR" sz="1500" dirty="0" err="1" smtClean="0"/>
              <a:t>ARI’sı</a:t>
            </a:r>
            <a:endParaRPr lang="en-US" sz="15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Başlık"/>
          <p:cNvSpPr>
            <a:spLocks noGrp="1"/>
          </p:cNvSpPr>
          <p:nvPr>
            <p:ph type="title"/>
          </p:nvPr>
        </p:nvSpPr>
        <p:spPr/>
        <p:txBody>
          <a:bodyPr/>
          <a:lstStyle/>
          <a:p>
            <a:r>
              <a:rPr lang="tr-TR" smtClean="0"/>
              <a:t>Bloklar</a:t>
            </a:r>
          </a:p>
        </p:txBody>
      </p:sp>
      <p:sp>
        <p:nvSpPr>
          <p:cNvPr id="59395" name="2 İçerik Yer Tutucusu"/>
          <p:cNvSpPr>
            <a:spLocks noGrp="1"/>
          </p:cNvSpPr>
          <p:nvPr>
            <p:ph idx="1"/>
          </p:nvPr>
        </p:nvSpPr>
        <p:spPr/>
        <p:txBody>
          <a:bodyPr/>
          <a:lstStyle/>
          <a:p>
            <a:r>
              <a:rPr lang="tr-TR" dirty="0" smtClean="0"/>
              <a:t>Bloklar, değişkenler için kullanıcı odaklı yerel ölçeklerdir.</a:t>
            </a:r>
          </a:p>
          <a:p>
            <a:r>
              <a:rPr lang="tr-TR" sz="2000" dirty="0" smtClean="0"/>
              <a:t>C deki bir örnek</a:t>
            </a:r>
          </a:p>
          <a:p>
            <a:pPr eaLnBrk="1" hangingPunct="1">
              <a:lnSpc>
                <a:spcPct val="80000"/>
              </a:lnSpc>
              <a:buFontTx/>
              <a:buNone/>
            </a:pPr>
            <a:r>
              <a:rPr lang="tr-TR" sz="1400" dirty="0" smtClean="0">
                <a:cs typeface="Courier New" pitchFamily="49" charset="0"/>
              </a:rPr>
              <a:t>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temp;</a:t>
            </a:r>
          </a:p>
          <a:p>
            <a:pPr eaLnBrk="1" hangingPunct="1">
              <a:lnSpc>
                <a:spcPct val="80000"/>
              </a:lnSpc>
              <a:buFontTx/>
              <a:buNone/>
            </a:pPr>
            <a:r>
              <a:rPr lang="en-US" sz="1400" dirty="0" smtClean="0">
                <a:latin typeface="Courier New" pitchFamily="49" charset="0"/>
                <a:cs typeface="Courier New" pitchFamily="49" charset="0"/>
              </a:rPr>
              <a:t>	 temp = list [upper];</a:t>
            </a:r>
          </a:p>
          <a:p>
            <a:pPr eaLnBrk="1" hangingPunct="1">
              <a:lnSpc>
                <a:spcPct val="80000"/>
              </a:lnSpc>
              <a:buFontTx/>
              <a:buNone/>
            </a:pPr>
            <a:r>
              <a:rPr lang="en-US" sz="1400" dirty="0" smtClean="0">
                <a:latin typeface="Courier New" pitchFamily="49" charset="0"/>
                <a:cs typeface="Courier New" pitchFamily="49" charset="0"/>
              </a:rPr>
              <a:t>	 list [upper] = list [lower];</a:t>
            </a:r>
          </a:p>
          <a:p>
            <a:pPr eaLnBrk="1" hangingPunct="1">
              <a:lnSpc>
                <a:spcPct val="80000"/>
              </a:lnSpc>
              <a:buFontTx/>
              <a:buNone/>
            </a:pPr>
            <a:r>
              <a:rPr lang="en-US" sz="1400" dirty="0" smtClean="0">
                <a:latin typeface="Courier New" pitchFamily="49" charset="0"/>
                <a:cs typeface="Courier New" pitchFamily="49" charset="0"/>
              </a:rPr>
              <a:t>	 list [lower] = temp</a:t>
            </a:r>
          </a:p>
          <a:p>
            <a:pPr eaLnBrk="1" hangingPunct="1">
              <a:lnSpc>
                <a:spcPct val="80000"/>
              </a:lnSpc>
              <a:buFontTx/>
              <a:buNone/>
            </a:pPr>
            <a:r>
              <a:rPr lang="en-US" sz="1400" dirty="0" smtClean="0">
                <a:latin typeface="Courier New" pitchFamily="49" charset="0"/>
                <a:cs typeface="Courier New" pitchFamily="49" charset="0"/>
              </a:rPr>
              <a:t>	}</a:t>
            </a:r>
            <a:endParaRPr lang="tr-TR" sz="1400" dirty="0" smtClean="0">
              <a:latin typeface="Courier New" pitchFamily="49" charset="0"/>
              <a:cs typeface="Courier New" pitchFamily="49" charset="0"/>
            </a:endParaRPr>
          </a:p>
          <a:p>
            <a:pPr eaLnBrk="1" hangingPunct="1">
              <a:lnSpc>
                <a:spcPct val="80000"/>
              </a:lnSpc>
            </a:pPr>
            <a:r>
              <a:rPr lang="tr-TR" sz="2000" dirty="0" err="1" smtClean="0">
                <a:cs typeface="Courier New" pitchFamily="49" charset="0"/>
              </a:rPr>
              <a:t>Temp</a:t>
            </a:r>
            <a:r>
              <a:rPr lang="tr-TR" sz="2000" dirty="0" smtClean="0">
                <a:cs typeface="Courier New" pitchFamily="49" charset="0"/>
              </a:rPr>
              <a:t> in yukarıdaki örnekteki ömrü kontrolün </a:t>
            </a:r>
            <a:r>
              <a:rPr lang="tr-TR" sz="2000" dirty="0" err="1" smtClean="0">
                <a:cs typeface="Courier New" pitchFamily="49" charset="0"/>
              </a:rPr>
              <a:t>bloku</a:t>
            </a:r>
            <a:r>
              <a:rPr lang="tr-TR" sz="2000" dirty="0" smtClean="0">
                <a:cs typeface="Courier New" pitchFamily="49" charset="0"/>
              </a:rPr>
              <a:t> girmesi ile beraber başlar.</a:t>
            </a:r>
          </a:p>
          <a:p>
            <a:pPr eaLnBrk="1" hangingPunct="1">
              <a:lnSpc>
                <a:spcPct val="80000"/>
              </a:lnSpc>
            </a:pPr>
            <a:r>
              <a:rPr lang="tr-TR" sz="2000" dirty="0" err="1" smtClean="0">
                <a:cs typeface="Courier New" pitchFamily="49" charset="0"/>
              </a:rPr>
              <a:t>Temp</a:t>
            </a:r>
            <a:r>
              <a:rPr lang="tr-TR" sz="2000" dirty="0" smtClean="0">
                <a:cs typeface="Courier New" pitchFamily="49" charset="0"/>
              </a:rPr>
              <a:t> gibi bir yerel değişkeni kullanmanın bir avantajı şudur: aynı isimli başka bir değişkenle çakışmaz</a:t>
            </a:r>
          </a:p>
          <a:p>
            <a:pPr eaLnBrk="1" hangingPunct="1">
              <a:lnSpc>
                <a:spcPct val="80000"/>
              </a:lnSpc>
              <a:buFontTx/>
              <a:buNone/>
            </a:pPr>
            <a:r>
              <a:rPr lang="tr-TR" sz="2000" dirty="0" smtClean="0">
                <a:cs typeface="Courier New" pitchFamily="49" charset="0"/>
              </a:rPr>
              <a:t>     </a:t>
            </a:r>
            <a:endParaRPr lang="en-US" sz="2000" dirty="0" smtClean="0">
              <a:cs typeface="Courier New" pitchFamily="49" charset="0"/>
            </a:endParaRPr>
          </a:p>
        </p:txBody>
      </p:sp>
      <p:sp>
        <p:nvSpPr>
          <p:cNvPr id="4" name="3 Slayt Numarası Yer Tutucusu"/>
          <p:cNvSpPr>
            <a:spLocks noGrp="1"/>
          </p:cNvSpPr>
          <p:nvPr>
            <p:ph type="sldNum" sz="quarter" idx="12"/>
          </p:nvPr>
        </p:nvSpPr>
        <p:spPr/>
        <p:txBody>
          <a:bodyPr/>
          <a:lstStyle/>
          <a:p>
            <a:fld id="{14917F13-F816-43A4-AC89-84EBDAF33797}" type="slidenum">
              <a:rPr lang="tr-TR" smtClean="0"/>
              <a:pPr/>
              <a:t>54</a:t>
            </a:fld>
            <a:endParaRPr lang="tr-T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Başlık"/>
          <p:cNvSpPr>
            <a:spLocks noGrp="1"/>
          </p:cNvSpPr>
          <p:nvPr>
            <p:ph type="title"/>
          </p:nvPr>
        </p:nvSpPr>
        <p:spPr/>
        <p:txBody>
          <a:bodyPr/>
          <a:lstStyle/>
          <a:p>
            <a:r>
              <a:rPr lang="tr-TR" dirty="0" smtClean="0"/>
              <a:t>Blokların Uygulanması</a:t>
            </a:r>
          </a:p>
        </p:txBody>
      </p:sp>
      <p:sp>
        <p:nvSpPr>
          <p:cNvPr id="61443" name="2 İçerik Yer Tutucusu"/>
          <p:cNvSpPr>
            <a:spLocks noGrp="1"/>
          </p:cNvSpPr>
          <p:nvPr>
            <p:ph idx="1"/>
          </p:nvPr>
        </p:nvSpPr>
        <p:spPr/>
        <p:txBody>
          <a:bodyPr/>
          <a:lstStyle/>
          <a:p>
            <a:r>
              <a:rPr lang="tr-TR" dirty="0" smtClean="0"/>
              <a:t>İKİ YÖNTEM</a:t>
            </a:r>
          </a:p>
          <a:p>
            <a:pPr marL="457200" indent="-457200">
              <a:buFont typeface="+mj-lt"/>
              <a:buAutoNum type="arabicPeriod"/>
            </a:pPr>
            <a:r>
              <a:rPr lang="tr-TR" sz="2000" dirty="0" smtClean="0"/>
              <a:t>Bloklara daima aynı bölgeden çağrılan alt programlardan ziyade bir parametre olarak davranın</a:t>
            </a:r>
          </a:p>
          <a:p>
            <a:pPr>
              <a:buFontTx/>
              <a:buNone/>
            </a:pPr>
            <a:r>
              <a:rPr lang="tr-TR" sz="2000" dirty="0" smtClean="0"/>
              <a:t>	- her </a:t>
            </a:r>
            <a:r>
              <a:rPr lang="tr-TR" sz="2000" dirty="0" err="1" smtClean="0"/>
              <a:t>blokun</a:t>
            </a:r>
            <a:r>
              <a:rPr lang="tr-TR" sz="2000" dirty="0" smtClean="0"/>
              <a:t> bir aktivasyon kaydı vardır: blok her çalıştığında bunun bir örneğini oluşturur.</a:t>
            </a:r>
          </a:p>
          <a:p>
            <a:pPr marL="457200" indent="-457200">
              <a:buFont typeface="+mj-lt"/>
              <a:buAutoNum type="arabicPeriod" startAt="2"/>
            </a:pPr>
            <a:r>
              <a:rPr lang="tr-TR" sz="2000" dirty="0" smtClean="0"/>
              <a:t>Bir blok için gereken maksimum depo statik olarak tespit edilebildiği için, bu gereken alan aktivasyon kaydındaki yerel değişkenlerden sonra ayrılır.</a:t>
            </a:r>
          </a:p>
          <a:p>
            <a:pPr>
              <a:buFontTx/>
              <a:buNone/>
            </a:pPr>
            <a:endParaRPr lang="tr-TR" dirty="0" smtClean="0">
              <a:solidFill>
                <a:schemeClr val="accent6"/>
              </a:solidFill>
            </a:endParaRPr>
          </a:p>
        </p:txBody>
      </p:sp>
      <p:sp>
        <p:nvSpPr>
          <p:cNvPr id="4" name="3 Slayt Numarası Yer Tutucusu"/>
          <p:cNvSpPr>
            <a:spLocks noGrp="1"/>
          </p:cNvSpPr>
          <p:nvPr>
            <p:ph type="sldNum" sz="quarter" idx="12"/>
          </p:nvPr>
        </p:nvSpPr>
        <p:spPr/>
        <p:txBody>
          <a:bodyPr/>
          <a:lstStyle/>
          <a:p>
            <a:fld id="{14917F13-F816-43A4-AC89-84EBDAF33797}" type="slidenum">
              <a:rPr lang="tr-TR" smtClean="0"/>
              <a:pPr/>
              <a:t>55</a:t>
            </a:fld>
            <a:endParaRPr lang="tr-T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1142976" y="1807383"/>
            <a:ext cx="1992853" cy="3693319"/>
          </a:xfrm>
          <a:prstGeom prst="rect">
            <a:avLst/>
          </a:prstGeom>
          <a:noFill/>
          <a:ln w="9525" algn="ctr">
            <a:noFill/>
            <a:miter lim="800000"/>
            <a:headEnd/>
            <a:tailEnd/>
          </a:ln>
        </p:spPr>
        <p:txBody>
          <a:bodyPr wrap="none">
            <a:spAutoFit/>
          </a:bodyPr>
          <a:lstStyle/>
          <a:p>
            <a:r>
              <a:rPr lang="en-US" altLang="zh-TW" dirty="0">
                <a:latin typeface="Arial" charset="0"/>
                <a:ea typeface="AR MingtiM GB" pitchFamily="49" charset="-122"/>
              </a:rPr>
              <a:t>MAIN_5()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x, y, z;</a:t>
            </a:r>
          </a:p>
          <a:p>
            <a:r>
              <a:rPr lang="en-US" altLang="zh-TW" dirty="0">
                <a:latin typeface="Arial" charset="0"/>
                <a:ea typeface="AR MingtiM GB" pitchFamily="49" charset="-122"/>
              </a:rPr>
              <a:t>    </a:t>
            </a:r>
            <a:r>
              <a:rPr lang="en-US" altLang="zh-TW" b="1" i="1" dirty="0">
                <a:latin typeface="Arial" charset="0"/>
                <a:ea typeface="AR MingtiM GB" pitchFamily="49" charset="-122"/>
              </a:rPr>
              <a:t>while</a:t>
            </a:r>
            <a:r>
              <a:rPr lang="en-US" altLang="zh-TW" dirty="0">
                <a:latin typeface="Arial" charset="0"/>
                <a:ea typeface="AR MingtiM GB" pitchFamily="49" charset="-122"/>
              </a:rPr>
              <a:t> ( … )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a, b, c;</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r>
              <a:rPr lang="en-US" altLang="zh-TW" b="1" i="1" dirty="0">
                <a:latin typeface="Arial" charset="0"/>
                <a:ea typeface="AR MingtiM GB" pitchFamily="49" charset="-122"/>
              </a:rPr>
              <a:t>while</a:t>
            </a:r>
            <a:r>
              <a:rPr lang="en-US" altLang="zh-TW" dirty="0">
                <a:latin typeface="Arial" charset="0"/>
                <a:ea typeface="AR MingtiM GB" pitchFamily="49" charset="-122"/>
              </a:rPr>
              <a:t> ( … )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d, e;</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r>
              <a:rPr lang="en-US" altLang="zh-TW" b="1" i="1" dirty="0">
                <a:latin typeface="Arial" charset="0"/>
                <a:ea typeface="AR MingtiM GB" pitchFamily="49" charset="-122"/>
              </a:rPr>
              <a:t>while</a:t>
            </a:r>
            <a:r>
              <a:rPr lang="en-US" altLang="zh-TW" dirty="0">
                <a:latin typeface="Arial" charset="0"/>
                <a:ea typeface="AR MingtiM GB" pitchFamily="49" charset="-122"/>
              </a:rPr>
              <a:t> ( … ) {</a:t>
            </a:r>
          </a:p>
          <a:p>
            <a:r>
              <a:rPr lang="en-US" altLang="zh-TW" dirty="0">
                <a:latin typeface="Arial" charset="0"/>
                <a:ea typeface="AR MingtiM GB" pitchFamily="49" charset="-122"/>
              </a:rPr>
              <a:t>        </a:t>
            </a:r>
            <a:r>
              <a:rPr lang="en-US" altLang="zh-TW" b="1" i="1" dirty="0" err="1">
                <a:latin typeface="Arial" charset="0"/>
                <a:ea typeface="AR MingtiM GB" pitchFamily="49" charset="-122"/>
              </a:rPr>
              <a:t>int</a:t>
            </a:r>
            <a:r>
              <a:rPr lang="en-US" altLang="zh-TW" dirty="0">
                <a:latin typeface="Arial" charset="0"/>
                <a:ea typeface="AR MingtiM GB" pitchFamily="49" charset="-122"/>
              </a:rPr>
              <a:t> f, g;</a:t>
            </a:r>
          </a:p>
          <a:p>
            <a:r>
              <a:rPr lang="en-US" altLang="zh-TW" dirty="0">
                <a:latin typeface="Arial" charset="0"/>
                <a:ea typeface="AR MingtiM GB" pitchFamily="49" charset="-122"/>
              </a:rPr>
              <a:t>    }</a:t>
            </a:r>
          </a:p>
          <a:p>
            <a:r>
              <a:rPr lang="en-US" altLang="zh-TW" dirty="0">
                <a:latin typeface="Arial" charset="0"/>
                <a:ea typeface="AR MingtiM GB" pitchFamily="49" charset="-122"/>
              </a:rPr>
              <a:t>}     </a:t>
            </a:r>
            <a:endParaRPr kumimoji="0" lang="en-US" altLang="zh-TW" dirty="0">
              <a:latin typeface="Arial" charset="0"/>
              <a:ea typeface="AR MingtiM GB" pitchFamily="49" charset="-122"/>
            </a:endParaRPr>
          </a:p>
        </p:txBody>
      </p:sp>
      <p:sp>
        <p:nvSpPr>
          <p:cNvPr id="57348" name="Text Box 3"/>
          <p:cNvSpPr txBox="1">
            <a:spLocks noChangeArrowheads="1"/>
          </p:cNvSpPr>
          <p:nvPr/>
        </p:nvSpPr>
        <p:spPr bwMode="auto">
          <a:xfrm>
            <a:off x="5867400" y="4603750"/>
            <a:ext cx="1873250" cy="1569660"/>
          </a:xfrm>
          <a:prstGeom prst="rect">
            <a:avLst/>
          </a:prstGeom>
          <a:solidFill>
            <a:schemeClr val="accent1"/>
          </a:solidFill>
          <a:ln w="9525" algn="ctr">
            <a:solidFill>
              <a:schemeClr val="tx1"/>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MAIN_5</a:t>
            </a:r>
            <a:r>
              <a:rPr kumimoji="0" lang="tr-TR" altLang="zh-TW" sz="1600" dirty="0" smtClean="0">
                <a:solidFill>
                  <a:srgbClr val="000000"/>
                </a:solidFill>
                <a:latin typeface="Arial Narrow" pitchFamily="34" charset="0"/>
              </a:rPr>
              <a:t> için Aktivasyon Kayıt örneği</a:t>
            </a:r>
            <a:endParaRPr kumimoji="0" lang="en-US" altLang="zh-TW" sz="1600" dirty="0">
              <a:solidFill>
                <a:srgbClr val="000000"/>
              </a:solidFill>
              <a:latin typeface="Arial Narrow" pitchFamily="34" charset="0"/>
            </a:endParaRPr>
          </a:p>
          <a:p>
            <a:pPr algn="ctr"/>
            <a:endParaRPr kumimoji="0" lang="en-US" altLang="zh-TW" sz="1600" dirty="0">
              <a:solidFill>
                <a:srgbClr val="000000"/>
              </a:solidFill>
              <a:latin typeface="Arial Narrow" pitchFamily="34" charset="0"/>
            </a:endParaRPr>
          </a:p>
          <a:p>
            <a:pPr algn="ctr"/>
            <a:endParaRPr kumimoji="0" lang="en-US" altLang="zh-TW" sz="1600" dirty="0">
              <a:solidFill>
                <a:srgbClr val="000000"/>
              </a:solidFill>
              <a:latin typeface="Arial Narrow" pitchFamily="34" charset="0"/>
            </a:endParaRPr>
          </a:p>
          <a:p>
            <a:pPr algn="ctr"/>
            <a:endParaRPr kumimoji="0" lang="zh-TW" altLang="en-US" sz="1600" dirty="0">
              <a:solidFill>
                <a:srgbClr val="000000"/>
              </a:solidFill>
              <a:latin typeface="Arial Narrow" pitchFamily="34" charset="0"/>
            </a:endParaRPr>
          </a:p>
        </p:txBody>
      </p:sp>
      <p:sp>
        <p:nvSpPr>
          <p:cNvPr id="57349" name="Text Box 4"/>
          <p:cNvSpPr txBox="1">
            <a:spLocks noChangeArrowheads="1"/>
          </p:cNvSpPr>
          <p:nvPr/>
        </p:nvSpPr>
        <p:spPr bwMode="auto">
          <a:xfrm>
            <a:off x="5867400" y="4221163"/>
            <a:ext cx="1873250" cy="376237"/>
          </a:xfrm>
          <a:prstGeom prst="rect">
            <a:avLst/>
          </a:prstGeom>
          <a:solidFill>
            <a:schemeClr val="folHlink"/>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x</a:t>
            </a:r>
          </a:p>
        </p:txBody>
      </p:sp>
      <p:sp>
        <p:nvSpPr>
          <p:cNvPr id="57350" name="Text Box 5"/>
          <p:cNvSpPr txBox="1">
            <a:spLocks noChangeArrowheads="1"/>
          </p:cNvSpPr>
          <p:nvPr/>
        </p:nvSpPr>
        <p:spPr bwMode="auto">
          <a:xfrm>
            <a:off x="5867400" y="3860800"/>
            <a:ext cx="1873250" cy="376238"/>
          </a:xfrm>
          <a:prstGeom prst="rect">
            <a:avLst/>
          </a:prstGeom>
          <a:solidFill>
            <a:schemeClr val="folHlink"/>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y</a:t>
            </a:r>
          </a:p>
        </p:txBody>
      </p:sp>
      <p:sp>
        <p:nvSpPr>
          <p:cNvPr id="57351" name="Text Box 6"/>
          <p:cNvSpPr txBox="1">
            <a:spLocks noChangeArrowheads="1"/>
          </p:cNvSpPr>
          <p:nvPr/>
        </p:nvSpPr>
        <p:spPr bwMode="auto">
          <a:xfrm>
            <a:off x="5867400" y="3500438"/>
            <a:ext cx="1873250" cy="376237"/>
          </a:xfrm>
          <a:prstGeom prst="rect">
            <a:avLst/>
          </a:prstGeom>
          <a:solidFill>
            <a:schemeClr val="folHlink"/>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z</a:t>
            </a:r>
          </a:p>
        </p:txBody>
      </p:sp>
      <p:sp>
        <p:nvSpPr>
          <p:cNvPr id="57352" name="Line 7"/>
          <p:cNvSpPr>
            <a:spLocks noChangeShapeType="1"/>
          </p:cNvSpPr>
          <p:nvPr/>
        </p:nvSpPr>
        <p:spPr bwMode="auto">
          <a:xfrm flipH="1">
            <a:off x="5580063" y="3573463"/>
            <a:ext cx="215900" cy="0"/>
          </a:xfrm>
          <a:prstGeom prst="line">
            <a:avLst/>
          </a:prstGeom>
          <a:noFill/>
          <a:ln w="9525">
            <a:solidFill>
              <a:schemeClr val="tx1"/>
            </a:solidFill>
            <a:round/>
            <a:headEnd/>
            <a:tailEnd/>
          </a:ln>
        </p:spPr>
        <p:txBody>
          <a:bodyPr wrap="none"/>
          <a:lstStyle/>
          <a:p>
            <a:endParaRPr lang="tr-TR"/>
          </a:p>
        </p:txBody>
      </p:sp>
      <p:sp>
        <p:nvSpPr>
          <p:cNvPr id="57353" name="Line 8"/>
          <p:cNvSpPr>
            <a:spLocks noChangeShapeType="1"/>
          </p:cNvSpPr>
          <p:nvPr/>
        </p:nvSpPr>
        <p:spPr bwMode="auto">
          <a:xfrm>
            <a:off x="5580063" y="4508500"/>
            <a:ext cx="215900" cy="0"/>
          </a:xfrm>
          <a:prstGeom prst="line">
            <a:avLst/>
          </a:prstGeom>
          <a:noFill/>
          <a:ln w="9525">
            <a:solidFill>
              <a:schemeClr val="tx1"/>
            </a:solidFill>
            <a:round/>
            <a:headEnd/>
            <a:tailEnd/>
          </a:ln>
        </p:spPr>
        <p:txBody>
          <a:bodyPr wrap="none"/>
          <a:lstStyle/>
          <a:p>
            <a:endParaRPr lang="tr-TR"/>
          </a:p>
        </p:txBody>
      </p:sp>
      <p:grpSp>
        <p:nvGrpSpPr>
          <p:cNvPr id="2" name="Group 9"/>
          <p:cNvGrpSpPr>
            <a:grpSpLocks/>
          </p:cNvGrpSpPr>
          <p:nvPr/>
        </p:nvGrpSpPr>
        <p:grpSpPr bwMode="auto">
          <a:xfrm>
            <a:off x="5435600" y="3573463"/>
            <a:ext cx="144463" cy="935037"/>
            <a:chOff x="3424" y="2251"/>
            <a:chExt cx="91" cy="589"/>
          </a:xfrm>
        </p:grpSpPr>
        <p:sp>
          <p:nvSpPr>
            <p:cNvPr id="57374" name="Line 10"/>
            <p:cNvSpPr>
              <a:spLocks noChangeShapeType="1"/>
            </p:cNvSpPr>
            <p:nvPr/>
          </p:nvSpPr>
          <p:spPr bwMode="auto">
            <a:xfrm>
              <a:off x="3515" y="2251"/>
              <a:ext cx="0" cy="181"/>
            </a:xfrm>
            <a:prstGeom prst="line">
              <a:avLst/>
            </a:prstGeom>
            <a:noFill/>
            <a:ln w="9525">
              <a:solidFill>
                <a:schemeClr val="tx1"/>
              </a:solidFill>
              <a:round/>
              <a:headEnd/>
              <a:tailEnd/>
            </a:ln>
          </p:spPr>
          <p:txBody>
            <a:bodyPr wrap="none"/>
            <a:lstStyle/>
            <a:p>
              <a:endParaRPr lang="tr-TR"/>
            </a:p>
          </p:txBody>
        </p:sp>
        <p:sp>
          <p:nvSpPr>
            <p:cNvPr id="57375" name="Line 11"/>
            <p:cNvSpPr>
              <a:spLocks noChangeShapeType="1"/>
            </p:cNvSpPr>
            <p:nvPr/>
          </p:nvSpPr>
          <p:spPr bwMode="auto">
            <a:xfrm>
              <a:off x="3515" y="2614"/>
              <a:ext cx="0" cy="226"/>
            </a:xfrm>
            <a:prstGeom prst="line">
              <a:avLst/>
            </a:prstGeom>
            <a:noFill/>
            <a:ln w="9525">
              <a:solidFill>
                <a:schemeClr val="tx1"/>
              </a:solidFill>
              <a:round/>
              <a:headEnd/>
              <a:tailEnd/>
            </a:ln>
          </p:spPr>
          <p:txBody>
            <a:bodyPr wrap="none"/>
            <a:lstStyle/>
            <a:p>
              <a:endParaRPr lang="tr-TR"/>
            </a:p>
          </p:txBody>
        </p:sp>
        <p:sp>
          <p:nvSpPr>
            <p:cNvPr id="57376" name="Line 12"/>
            <p:cNvSpPr>
              <a:spLocks noChangeShapeType="1"/>
            </p:cNvSpPr>
            <p:nvPr/>
          </p:nvSpPr>
          <p:spPr bwMode="auto">
            <a:xfrm flipV="1">
              <a:off x="3424" y="2432"/>
              <a:ext cx="91" cy="91"/>
            </a:xfrm>
            <a:prstGeom prst="line">
              <a:avLst/>
            </a:prstGeom>
            <a:noFill/>
            <a:ln w="9525">
              <a:solidFill>
                <a:schemeClr val="tx1"/>
              </a:solidFill>
              <a:round/>
              <a:headEnd/>
              <a:tailEnd/>
            </a:ln>
          </p:spPr>
          <p:txBody>
            <a:bodyPr wrap="none"/>
            <a:lstStyle/>
            <a:p>
              <a:endParaRPr lang="tr-TR"/>
            </a:p>
          </p:txBody>
        </p:sp>
        <p:sp>
          <p:nvSpPr>
            <p:cNvPr id="57377" name="Line 13"/>
            <p:cNvSpPr>
              <a:spLocks noChangeShapeType="1"/>
            </p:cNvSpPr>
            <p:nvPr/>
          </p:nvSpPr>
          <p:spPr bwMode="auto">
            <a:xfrm>
              <a:off x="3424" y="2523"/>
              <a:ext cx="91" cy="91"/>
            </a:xfrm>
            <a:prstGeom prst="line">
              <a:avLst/>
            </a:prstGeom>
            <a:noFill/>
            <a:ln w="9525">
              <a:solidFill>
                <a:schemeClr val="tx1"/>
              </a:solidFill>
              <a:round/>
              <a:headEnd/>
              <a:tailEnd/>
            </a:ln>
          </p:spPr>
          <p:txBody>
            <a:bodyPr wrap="none"/>
            <a:lstStyle/>
            <a:p>
              <a:endParaRPr lang="tr-TR"/>
            </a:p>
          </p:txBody>
        </p:sp>
      </p:grpSp>
      <p:sp>
        <p:nvSpPr>
          <p:cNvPr id="57355" name="Text Box 14"/>
          <p:cNvSpPr txBox="1">
            <a:spLocks noChangeArrowheads="1"/>
          </p:cNvSpPr>
          <p:nvPr/>
        </p:nvSpPr>
        <p:spPr bwMode="auto">
          <a:xfrm>
            <a:off x="5867400" y="3141663"/>
            <a:ext cx="1873250" cy="376237"/>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dirty="0">
                <a:solidFill>
                  <a:srgbClr val="000000"/>
                </a:solidFill>
                <a:latin typeface="Arial Narrow" pitchFamily="34" charset="0"/>
              </a:rPr>
              <a:t>a </a:t>
            </a:r>
            <a:r>
              <a:rPr kumimoji="0" lang="tr-TR" altLang="zh-TW" sz="1800" dirty="0" smtClean="0">
                <a:solidFill>
                  <a:srgbClr val="000000"/>
                </a:solidFill>
                <a:latin typeface="Arial Narrow" pitchFamily="34" charset="0"/>
              </a:rPr>
              <a:t>ve</a:t>
            </a:r>
            <a:r>
              <a:rPr kumimoji="0" lang="en-US" altLang="zh-TW" sz="1800" dirty="0" smtClean="0">
                <a:solidFill>
                  <a:srgbClr val="000000"/>
                </a:solidFill>
                <a:latin typeface="Arial Narrow" pitchFamily="34" charset="0"/>
              </a:rPr>
              <a:t> </a:t>
            </a:r>
            <a:r>
              <a:rPr kumimoji="0" lang="en-US" altLang="zh-TW" sz="1800" dirty="0">
                <a:solidFill>
                  <a:srgbClr val="000000"/>
                </a:solidFill>
                <a:latin typeface="Arial Narrow" pitchFamily="34" charset="0"/>
              </a:rPr>
              <a:t>f</a:t>
            </a:r>
          </a:p>
        </p:txBody>
      </p:sp>
      <p:sp>
        <p:nvSpPr>
          <p:cNvPr id="57356" name="Text Box 15"/>
          <p:cNvSpPr txBox="1">
            <a:spLocks noChangeArrowheads="1"/>
          </p:cNvSpPr>
          <p:nvPr/>
        </p:nvSpPr>
        <p:spPr bwMode="auto">
          <a:xfrm>
            <a:off x="5867400" y="2781300"/>
            <a:ext cx="1873250" cy="376238"/>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dirty="0">
                <a:solidFill>
                  <a:srgbClr val="000000"/>
                </a:solidFill>
                <a:latin typeface="Arial Narrow" pitchFamily="34" charset="0"/>
              </a:rPr>
              <a:t>b </a:t>
            </a:r>
            <a:r>
              <a:rPr kumimoji="0" lang="tr-TR" altLang="zh-TW" sz="1800" dirty="0" smtClean="0">
                <a:solidFill>
                  <a:srgbClr val="000000"/>
                </a:solidFill>
                <a:latin typeface="Arial Narrow" pitchFamily="34" charset="0"/>
              </a:rPr>
              <a:t>ve</a:t>
            </a:r>
            <a:r>
              <a:rPr kumimoji="0" lang="en-US" altLang="zh-TW" sz="1800" dirty="0" smtClean="0">
                <a:solidFill>
                  <a:srgbClr val="000000"/>
                </a:solidFill>
                <a:latin typeface="Arial Narrow" pitchFamily="34" charset="0"/>
              </a:rPr>
              <a:t> </a:t>
            </a:r>
            <a:r>
              <a:rPr kumimoji="0" lang="en-US" altLang="zh-TW" sz="1800" dirty="0">
                <a:solidFill>
                  <a:srgbClr val="000000"/>
                </a:solidFill>
                <a:latin typeface="Arial Narrow" pitchFamily="34" charset="0"/>
              </a:rPr>
              <a:t>g</a:t>
            </a:r>
          </a:p>
        </p:txBody>
      </p:sp>
      <p:sp>
        <p:nvSpPr>
          <p:cNvPr id="57357" name="Text Box 16"/>
          <p:cNvSpPr txBox="1">
            <a:spLocks noChangeArrowheads="1"/>
          </p:cNvSpPr>
          <p:nvPr/>
        </p:nvSpPr>
        <p:spPr bwMode="auto">
          <a:xfrm>
            <a:off x="5867400" y="2420938"/>
            <a:ext cx="1873250" cy="376237"/>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c</a:t>
            </a:r>
          </a:p>
        </p:txBody>
      </p:sp>
      <p:sp>
        <p:nvSpPr>
          <p:cNvPr id="57358" name="Text Box 17"/>
          <p:cNvSpPr txBox="1">
            <a:spLocks noChangeArrowheads="1"/>
          </p:cNvSpPr>
          <p:nvPr/>
        </p:nvSpPr>
        <p:spPr bwMode="auto">
          <a:xfrm>
            <a:off x="5867400" y="2060575"/>
            <a:ext cx="1873250" cy="376238"/>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d</a:t>
            </a:r>
          </a:p>
        </p:txBody>
      </p:sp>
      <p:sp>
        <p:nvSpPr>
          <p:cNvPr id="57359" name="Text Box 18"/>
          <p:cNvSpPr txBox="1">
            <a:spLocks noChangeArrowheads="1"/>
          </p:cNvSpPr>
          <p:nvPr/>
        </p:nvSpPr>
        <p:spPr bwMode="auto">
          <a:xfrm>
            <a:off x="5867400" y="1700213"/>
            <a:ext cx="1873250" cy="376237"/>
          </a:xfrm>
          <a:prstGeom prst="rect">
            <a:avLst/>
          </a:prstGeom>
          <a:solidFill>
            <a:srgbClr val="FFFF00"/>
          </a:solidFill>
          <a:ln w="9525" algn="ctr">
            <a:solidFill>
              <a:schemeClr val="tx1"/>
            </a:solidFill>
            <a:miter lim="800000"/>
            <a:headEnd/>
            <a:tailEnd/>
          </a:ln>
        </p:spPr>
        <p:txBody>
          <a:bodyPr>
            <a:spAutoFit/>
          </a:bodyPr>
          <a:lstStyle/>
          <a:p>
            <a:pPr algn="ctr"/>
            <a:r>
              <a:rPr kumimoji="0" lang="en-US" altLang="zh-TW" sz="1800">
                <a:solidFill>
                  <a:srgbClr val="000000"/>
                </a:solidFill>
                <a:latin typeface="Arial Narrow" pitchFamily="34" charset="0"/>
              </a:rPr>
              <a:t>e</a:t>
            </a:r>
          </a:p>
        </p:txBody>
      </p:sp>
      <p:grpSp>
        <p:nvGrpSpPr>
          <p:cNvPr id="3" name="Group 19"/>
          <p:cNvGrpSpPr>
            <a:grpSpLocks/>
          </p:cNvGrpSpPr>
          <p:nvPr/>
        </p:nvGrpSpPr>
        <p:grpSpPr bwMode="auto">
          <a:xfrm>
            <a:off x="5435600" y="1700213"/>
            <a:ext cx="360363" cy="1728787"/>
            <a:chOff x="3424" y="1071"/>
            <a:chExt cx="227" cy="1089"/>
          </a:xfrm>
        </p:grpSpPr>
        <p:sp>
          <p:nvSpPr>
            <p:cNvPr id="57368" name="Line 20"/>
            <p:cNvSpPr>
              <a:spLocks noChangeShapeType="1"/>
            </p:cNvSpPr>
            <p:nvPr/>
          </p:nvSpPr>
          <p:spPr bwMode="auto">
            <a:xfrm flipH="1">
              <a:off x="3515" y="1071"/>
              <a:ext cx="136" cy="0"/>
            </a:xfrm>
            <a:prstGeom prst="line">
              <a:avLst/>
            </a:prstGeom>
            <a:noFill/>
            <a:ln w="9525">
              <a:solidFill>
                <a:schemeClr val="tx1"/>
              </a:solidFill>
              <a:round/>
              <a:headEnd/>
              <a:tailEnd/>
            </a:ln>
          </p:spPr>
          <p:txBody>
            <a:bodyPr wrap="none"/>
            <a:lstStyle/>
            <a:p>
              <a:endParaRPr lang="tr-TR"/>
            </a:p>
          </p:txBody>
        </p:sp>
        <p:sp>
          <p:nvSpPr>
            <p:cNvPr id="57369" name="Line 21"/>
            <p:cNvSpPr>
              <a:spLocks noChangeShapeType="1"/>
            </p:cNvSpPr>
            <p:nvPr/>
          </p:nvSpPr>
          <p:spPr bwMode="auto">
            <a:xfrm flipH="1">
              <a:off x="3515" y="2160"/>
              <a:ext cx="136" cy="0"/>
            </a:xfrm>
            <a:prstGeom prst="line">
              <a:avLst/>
            </a:prstGeom>
            <a:noFill/>
            <a:ln w="9525">
              <a:solidFill>
                <a:schemeClr val="tx1"/>
              </a:solidFill>
              <a:round/>
              <a:headEnd/>
              <a:tailEnd/>
            </a:ln>
          </p:spPr>
          <p:txBody>
            <a:bodyPr wrap="none"/>
            <a:lstStyle/>
            <a:p>
              <a:endParaRPr lang="tr-TR"/>
            </a:p>
          </p:txBody>
        </p:sp>
        <p:sp>
          <p:nvSpPr>
            <p:cNvPr id="57370" name="Line 22"/>
            <p:cNvSpPr>
              <a:spLocks noChangeShapeType="1"/>
            </p:cNvSpPr>
            <p:nvPr/>
          </p:nvSpPr>
          <p:spPr bwMode="auto">
            <a:xfrm flipV="1">
              <a:off x="3515" y="1706"/>
              <a:ext cx="0" cy="454"/>
            </a:xfrm>
            <a:prstGeom prst="line">
              <a:avLst/>
            </a:prstGeom>
            <a:noFill/>
            <a:ln w="9525">
              <a:solidFill>
                <a:schemeClr val="tx1"/>
              </a:solidFill>
              <a:round/>
              <a:headEnd/>
              <a:tailEnd/>
            </a:ln>
          </p:spPr>
          <p:txBody>
            <a:bodyPr wrap="none"/>
            <a:lstStyle/>
            <a:p>
              <a:endParaRPr lang="tr-TR"/>
            </a:p>
          </p:txBody>
        </p:sp>
        <p:sp>
          <p:nvSpPr>
            <p:cNvPr id="57371" name="Line 23"/>
            <p:cNvSpPr>
              <a:spLocks noChangeShapeType="1"/>
            </p:cNvSpPr>
            <p:nvPr/>
          </p:nvSpPr>
          <p:spPr bwMode="auto">
            <a:xfrm>
              <a:off x="3515" y="1071"/>
              <a:ext cx="0" cy="454"/>
            </a:xfrm>
            <a:prstGeom prst="line">
              <a:avLst/>
            </a:prstGeom>
            <a:noFill/>
            <a:ln w="9525">
              <a:solidFill>
                <a:schemeClr val="tx1"/>
              </a:solidFill>
              <a:round/>
              <a:headEnd/>
              <a:tailEnd/>
            </a:ln>
          </p:spPr>
          <p:txBody>
            <a:bodyPr wrap="none"/>
            <a:lstStyle/>
            <a:p>
              <a:endParaRPr lang="tr-TR"/>
            </a:p>
          </p:txBody>
        </p:sp>
        <p:sp>
          <p:nvSpPr>
            <p:cNvPr id="57372" name="Line 24"/>
            <p:cNvSpPr>
              <a:spLocks noChangeShapeType="1"/>
            </p:cNvSpPr>
            <p:nvPr/>
          </p:nvSpPr>
          <p:spPr bwMode="auto">
            <a:xfrm flipV="1">
              <a:off x="3424" y="1525"/>
              <a:ext cx="91" cy="91"/>
            </a:xfrm>
            <a:prstGeom prst="line">
              <a:avLst/>
            </a:prstGeom>
            <a:noFill/>
            <a:ln w="9525">
              <a:solidFill>
                <a:schemeClr val="tx1"/>
              </a:solidFill>
              <a:round/>
              <a:headEnd/>
              <a:tailEnd/>
            </a:ln>
          </p:spPr>
          <p:txBody>
            <a:bodyPr wrap="none"/>
            <a:lstStyle/>
            <a:p>
              <a:endParaRPr lang="tr-TR"/>
            </a:p>
          </p:txBody>
        </p:sp>
        <p:sp>
          <p:nvSpPr>
            <p:cNvPr id="57373" name="Line 25"/>
            <p:cNvSpPr>
              <a:spLocks noChangeShapeType="1"/>
            </p:cNvSpPr>
            <p:nvPr/>
          </p:nvSpPr>
          <p:spPr bwMode="auto">
            <a:xfrm>
              <a:off x="3424" y="1616"/>
              <a:ext cx="91" cy="90"/>
            </a:xfrm>
            <a:prstGeom prst="line">
              <a:avLst/>
            </a:prstGeom>
            <a:noFill/>
            <a:ln w="9525">
              <a:solidFill>
                <a:schemeClr val="tx1"/>
              </a:solidFill>
              <a:round/>
              <a:headEnd/>
              <a:tailEnd/>
            </a:ln>
          </p:spPr>
          <p:txBody>
            <a:bodyPr wrap="none"/>
            <a:lstStyle/>
            <a:p>
              <a:endParaRPr lang="tr-TR"/>
            </a:p>
          </p:txBody>
        </p:sp>
      </p:grpSp>
      <p:sp>
        <p:nvSpPr>
          <p:cNvPr id="57361" name="Text Box 26"/>
          <p:cNvSpPr txBox="1">
            <a:spLocks noChangeArrowheads="1"/>
          </p:cNvSpPr>
          <p:nvPr/>
        </p:nvSpPr>
        <p:spPr bwMode="auto">
          <a:xfrm>
            <a:off x="4356100" y="2276475"/>
            <a:ext cx="1295400" cy="641350"/>
          </a:xfrm>
          <a:prstGeom prst="rect">
            <a:avLst/>
          </a:prstGeom>
          <a:noFill/>
          <a:ln w="9525" algn="ctr">
            <a:noFill/>
            <a:miter lim="800000"/>
            <a:headEnd/>
            <a:tailEnd/>
          </a:ln>
        </p:spPr>
        <p:txBody>
          <a:bodyPr>
            <a:spAutoFit/>
          </a:bodyPr>
          <a:lstStyle/>
          <a:p>
            <a:pPr algn="ctr"/>
            <a:r>
              <a:rPr kumimoji="0" lang="tr-TR" altLang="zh-TW" sz="1800" dirty="0" smtClean="0">
                <a:latin typeface="Arial Narrow" pitchFamily="34" charset="0"/>
              </a:rPr>
              <a:t>Blok</a:t>
            </a:r>
            <a:endParaRPr kumimoji="0" lang="en-US" altLang="zh-TW" sz="1800" dirty="0">
              <a:latin typeface="Arial Narrow" pitchFamily="34" charset="0"/>
            </a:endParaRPr>
          </a:p>
          <a:p>
            <a:pPr algn="ctr"/>
            <a:r>
              <a:rPr kumimoji="0" lang="tr-TR" altLang="zh-TW" sz="1800" dirty="0" smtClean="0">
                <a:latin typeface="Arial Narrow" pitchFamily="34" charset="0"/>
              </a:rPr>
              <a:t>Değişkenler</a:t>
            </a:r>
            <a:endParaRPr kumimoji="0" lang="en-US" altLang="zh-TW" sz="1800" dirty="0">
              <a:latin typeface="Arial Narrow" pitchFamily="34" charset="0"/>
            </a:endParaRPr>
          </a:p>
        </p:txBody>
      </p:sp>
      <p:sp>
        <p:nvSpPr>
          <p:cNvPr id="57362" name="Text Box 27"/>
          <p:cNvSpPr txBox="1">
            <a:spLocks noChangeArrowheads="1"/>
          </p:cNvSpPr>
          <p:nvPr/>
        </p:nvSpPr>
        <p:spPr bwMode="auto">
          <a:xfrm>
            <a:off x="4427538" y="3789363"/>
            <a:ext cx="1295400" cy="366712"/>
          </a:xfrm>
          <a:prstGeom prst="rect">
            <a:avLst/>
          </a:prstGeom>
          <a:noFill/>
          <a:ln w="9525" algn="ctr">
            <a:noFill/>
            <a:miter lim="800000"/>
            <a:headEnd/>
            <a:tailEnd/>
          </a:ln>
        </p:spPr>
        <p:txBody>
          <a:bodyPr>
            <a:spAutoFit/>
          </a:bodyPr>
          <a:lstStyle/>
          <a:p>
            <a:pPr algn="ctr"/>
            <a:r>
              <a:rPr kumimoji="0" lang="tr-TR" altLang="zh-TW" sz="1800" dirty="0" smtClean="0">
                <a:latin typeface="Arial Narrow" pitchFamily="34" charset="0"/>
              </a:rPr>
              <a:t>Yereller</a:t>
            </a:r>
            <a:endParaRPr kumimoji="0" lang="en-US" altLang="zh-TW" sz="1800" dirty="0">
              <a:latin typeface="Arial Narrow" pitchFamily="34" charset="0"/>
            </a:endParaRPr>
          </a:p>
        </p:txBody>
      </p:sp>
      <p:sp>
        <p:nvSpPr>
          <p:cNvPr id="57363" name="Text Box 28"/>
          <p:cNvSpPr txBox="1">
            <a:spLocks noChangeArrowheads="1"/>
          </p:cNvSpPr>
          <p:nvPr/>
        </p:nvSpPr>
        <p:spPr bwMode="auto">
          <a:xfrm>
            <a:off x="5867400" y="1341438"/>
            <a:ext cx="1873250" cy="376237"/>
          </a:xfrm>
          <a:prstGeom prst="rect">
            <a:avLst/>
          </a:prstGeom>
          <a:noFill/>
          <a:ln w="9525" algn="ctr">
            <a:solidFill>
              <a:schemeClr val="tx1"/>
            </a:solidFill>
            <a:miter lim="800000"/>
            <a:headEnd/>
            <a:tailEnd/>
          </a:ln>
        </p:spPr>
        <p:txBody>
          <a:bodyPr>
            <a:spAutoFit/>
          </a:bodyPr>
          <a:lstStyle/>
          <a:p>
            <a:pPr algn="ctr"/>
            <a:r>
              <a:rPr kumimoji="0" lang="zh-TW" altLang="en-US" sz="1800">
                <a:solidFill>
                  <a:srgbClr val="000000"/>
                </a:solidFill>
                <a:latin typeface="Arial Narrow" pitchFamily="34" charset="0"/>
              </a:rPr>
              <a:t> </a:t>
            </a:r>
          </a:p>
        </p:txBody>
      </p:sp>
      <p:sp>
        <p:nvSpPr>
          <p:cNvPr id="57364" name="Text Box 29"/>
          <p:cNvSpPr txBox="1">
            <a:spLocks noChangeArrowheads="1"/>
          </p:cNvSpPr>
          <p:nvPr/>
        </p:nvSpPr>
        <p:spPr bwMode="auto">
          <a:xfrm>
            <a:off x="5867400" y="981075"/>
            <a:ext cx="1873250" cy="376238"/>
          </a:xfrm>
          <a:prstGeom prst="rect">
            <a:avLst/>
          </a:prstGeom>
          <a:noFill/>
          <a:ln w="9525" algn="ctr">
            <a:solidFill>
              <a:schemeClr val="tx1"/>
            </a:solidFill>
            <a:miter lim="800000"/>
            <a:headEnd/>
            <a:tailEnd/>
          </a:ln>
        </p:spPr>
        <p:txBody>
          <a:bodyPr>
            <a:spAutoFit/>
          </a:bodyPr>
          <a:lstStyle/>
          <a:p>
            <a:pPr algn="ctr"/>
            <a:r>
              <a:rPr kumimoji="0" lang="zh-TW" altLang="en-US" sz="1800">
                <a:solidFill>
                  <a:srgbClr val="000000"/>
                </a:solidFill>
                <a:latin typeface="Arial Narrow" pitchFamily="34" charset="0"/>
              </a:rPr>
              <a:t> </a:t>
            </a:r>
          </a:p>
        </p:txBody>
      </p:sp>
      <p:sp>
        <p:nvSpPr>
          <p:cNvPr id="57365" name="Line 30"/>
          <p:cNvSpPr>
            <a:spLocks noChangeShapeType="1"/>
          </p:cNvSpPr>
          <p:nvPr/>
        </p:nvSpPr>
        <p:spPr bwMode="auto">
          <a:xfrm>
            <a:off x="5867400" y="765175"/>
            <a:ext cx="0" cy="215900"/>
          </a:xfrm>
          <a:prstGeom prst="line">
            <a:avLst/>
          </a:prstGeom>
          <a:noFill/>
          <a:ln w="9525">
            <a:solidFill>
              <a:schemeClr val="tx1"/>
            </a:solidFill>
            <a:round/>
            <a:headEnd/>
            <a:tailEnd/>
          </a:ln>
        </p:spPr>
        <p:txBody>
          <a:bodyPr wrap="none"/>
          <a:lstStyle/>
          <a:p>
            <a:endParaRPr lang="tr-TR"/>
          </a:p>
        </p:txBody>
      </p:sp>
      <p:sp>
        <p:nvSpPr>
          <p:cNvPr id="57366" name="Line 31"/>
          <p:cNvSpPr>
            <a:spLocks noChangeShapeType="1"/>
          </p:cNvSpPr>
          <p:nvPr/>
        </p:nvSpPr>
        <p:spPr bwMode="auto">
          <a:xfrm>
            <a:off x="7740650" y="765175"/>
            <a:ext cx="0" cy="215900"/>
          </a:xfrm>
          <a:prstGeom prst="line">
            <a:avLst/>
          </a:prstGeom>
          <a:noFill/>
          <a:ln w="9525">
            <a:solidFill>
              <a:schemeClr val="tx1"/>
            </a:solidFill>
            <a:round/>
            <a:headEnd/>
            <a:tailEnd/>
          </a:ln>
        </p:spPr>
        <p:txBody>
          <a:bodyPr wrap="none"/>
          <a:lstStyle/>
          <a:p>
            <a:endParaRPr lang="tr-TR"/>
          </a:p>
        </p:txBody>
      </p:sp>
      <p:sp>
        <p:nvSpPr>
          <p:cNvPr id="36" name="1 Başlık"/>
          <p:cNvSpPr txBox="1">
            <a:spLocks/>
          </p:cNvSpPr>
          <p:nvPr/>
        </p:nvSpPr>
        <p:spPr>
          <a:xfrm>
            <a:off x="612648" y="228600"/>
            <a:ext cx="8153400" cy="990600"/>
          </a:xfrm>
          <a:prstGeom prst="rect">
            <a:avLst/>
          </a:prstGeom>
        </p:spPr>
        <p:txBody>
          <a:bodyPr vert="horz">
            <a:normAutofit/>
          </a:bodyPr>
          <a:lstStyle/>
          <a:p>
            <a:pPr marL="320040" lvl="0" indent="-320040">
              <a:spcBef>
                <a:spcPts val="700"/>
              </a:spcBef>
              <a:buClr>
                <a:schemeClr val="accent2"/>
              </a:buClr>
              <a:buSzPct val="60000"/>
            </a:pPr>
            <a:r>
              <a:rPr lang="tr-TR" sz="4400" dirty="0" smtClean="0">
                <a:solidFill>
                  <a:schemeClr val="tx2">
                    <a:lumMod val="75000"/>
                  </a:schemeClr>
                </a:solidFill>
              </a:rPr>
              <a:t>Bloklar</a:t>
            </a:r>
            <a:endParaRPr kumimoji="0" lang="tr-TR" sz="4400" b="0" i="0" u="none" strike="noStrike" kern="1200" cap="none" spc="0" normalizeH="0" baseline="0" noProof="0" dirty="0" smtClean="0">
              <a:ln>
                <a:noFill/>
              </a:ln>
              <a:solidFill>
                <a:schemeClr val="tx2">
                  <a:lumMod val="75000"/>
                </a:schemeClr>
              </a:solidFill>
              <a:effectLst/>
              <a:uLnTx/>
              <a:uFillTx/>
              <a:latin typeface="+mn-lt"/>
              <a:ea typeface="+mn-ea"/>
              <a:cs typeface="+mn-cs"/>
            </a:endParaRPr>
          </a:p>
        </p:txBody>
      </p:sp>
      <p:sp>
        <p:nvSpPr>
          <p:cNvPr id="33" name="32 Slayt Numarası Yer Tutucusu"/>
          <p:cNvSpPr>
            <a:spLocks noGrp="1"/>
          </p:cNvSpPr>
          <p:nvPr>
            <p:ph type="sldNum" sz="quarter" idx="12"/>
          </p:nvPr>
        </p:nvSpPr>
        <p:spPr/>
        <p:txBody>
          <a:bodyPr/>
          <a:lstStyle/>
          <a:p>
            <a:pPr>
              <a:defRPr/>
            </a:pPr>
            <a:fld id="{3DC0F682-2B9E-448D-8F81-A70D4B01F18A}" type="slidenum">
              <a:rPr lang="zh-TW" altLang="en-US" smtClean="0"/>
              <a:pPr>
                <a:defRPr/>
              </a:pPr>
              <a:t>56</a:t>
            </a:fld>
            <a:endParaRPr lang="en-US" altLang="zh-TW"/>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Başlık"/>
          <p:cNvSpPr>
            <a:spLocks noGrp="1"/>
          </p:cNvSpPr>
          <p:nvPr>
            <p:ph type="title"/>
          </p:nvPr>
        </p:nvSpPr>
        <p:spPr/>
        <p:txBody>
          <a:bodyPr/>
          <a:lstStyle/>
          <a:p>
            <a:r>
              <a:rPr lang="tr-TR" dirty="0" smtClean="0"/>
              <a:t>Dinamik Kapsamın Uygulanması</a:t>
            </a:r>
          </a:p>
        </p:txBody>
      </p:sp>
      <p:sp>
        <p:nvSpPr>
          <p:cNvPr id="63491" name="2 İçerik Yer Tutucusu"/>
          <p:cNvSpPr>
            <a:spLocks noGrp="1"/>
          </p:cNvSpPr>
          <p:nvPr>
            <p:ph idx="1"/>
          </p:nvPr>
        </p:nvSpPr>
        <p:spPr/>
        <p:txBody>
          <a:bodyPr/>
          <a:lstStyle/>
          <a:p>
            <a:pPr>
              <a:buFontTx/>
              <a:buNone/>
            </a:pPr>
            <a:r>
              <a:rPr lang="tr-TR" i="1" dirty="0" smtClean="0">
                <a:solidFill>
                  <a:schemeClr val="tx2">
                    <a:lumMod val="75000"/>
                  </a:schemeClr>
                </a:solidFill>
              </a:rPr>
              <a:t>* Derin Erişim:</a:t>
            </a:r>
            <a:r>
              <a:rPr lang="tr-TR" dirty="0" smtClean="0">
                <a:solidFill>
                  <a:schemeClr val="tx2">
                    <a:lumMod val="75000"/>
                  </a:schemeClr>
                </a:solidFill>
              </a:rPr>
              <a:t> yerel olmayan referanslar dinamik zincirdeki  aktivasyon kayıt örneklerinin araştırılmasıyla bulunur.</a:t>
            </a:r>
          </a:p>
          <a:p>
            <a:pPr>
              <a:buFontTx/>
              <a:buNone/>
            </a:pPr>
            <a:r>
              <a:rPr lang="tr-TR" sz="2000" dirty="0" smtClean="0">
                <a:solidFill>
                  <a:schemeClr val="tx2">
                    <a:lumMod val="75000"/>
                  </a:schemeClr>
                </a:solidFill>
              </a:rPr>
              <a:t>		- zincirin uzunluğu statik olarak belirlenemez.</a:t>
            </a:r>
          </a:p>
          <a:p>
            <a:pPr>
              <a:buFontTx/>
              <a:buNone/>
            </a:pPr>
            <a:r>
              <a:rPr lang="tr-TR" sz="2000" dirty="0" smtClean="0">
                <a:solidFill>
                  <a:schemeClr val="tx2">
                    <a:lumMod val="75000"/>
                  </a:schemeClr>
                </a:solidFill>
              </a:rPr>
              <a:t>		- her aktivasyon kayıt örneği değişken isimlere sahip olmalıdır. </a:t>
            </a:r>
          </a:p>
          <a:p>
            <a:pPr>
              <a:buFontTx/>
              <a:buNone/>
            </a:pPr>
            <a:r>
              <a:rPr lang="tr-TR" i="1" dirty="0" smtClean="0">
                <a:solidFill>
                  <a:schemeClr val="tx2">
                    <a:lumMod val="75000"/>
                  </a:schemeClr>
                </a:solidFill>
              </a:rPr>
              <a:t>*Sığ Erişim</a:t>
            </a:r>
            <a:r>
              <a:rPr lang="en-US" dirty="0" smtClean="0">
                <a:solidFill>
                  <a:schemeClr val="tx2">
                    <a:lumMod val="75000"/>
                  </a:schemeClr>
                </a:solidFill>
              </a:rPr>
              <a:t>:</a:t>
            </a:r>
            <a:r>
              <a:rPr lang="tr-TR" dirty="0" smtClean="0">
                <a:solidFill>
                  <a:schemeClr val="tx2">
                    <a:lumMod val="75000"/>
                  </a:schemeClr>
                </a:solidFill>
              </a:rPr>
              <a:t> </a:t>
            </a:r>
            <a:r>
              <a:rPr lang="tr-TR" sz="2400" dirty="0" smtClean="0">
                <a:solidFill>
                  <a:schemeClr val="tx2">
                    <a:lumMod val="75000"/>
                  </a:schemeClr>
                </a:solidFill>
              </a:rPr>
              <a:t>yerelleri merkezi bir yere koy</a:t>
            </a:r>
          </a:p>
          <a:p>
            <a:pPr>
              <a:buFontTx/>
              <a:buNone/>
            </a:pPr>
            <a:r>
              <a:rPr lang="tr-TR" sz="2000" dirty="0" smtClean="0">
                <a:solidFill>
                  <a:schemeClr val="tx2">
                    <a:lumMod val="75000"/>
                  </a:schemeClr>
                </a:solidFill>
              </a:rPr>
              <a:t>	- her bir değişken için bir yığın</a:t>
            </a:r>
            <a:r>
              <a:rPr lang="tr-TR" sz="2400" dirty="0" smtClean="0">
                <a:solidFill>
                  <a:schemeClr val="tx2">
                    <a:lumMod val="75000"/>
                  </a:schemeClr>
                </a:solidFill>
              </a:rPr>
              <a:t> </a:t>
            </a:r>
          </a:p>
          <a:p>
            <a:pPr>
              <a:buFontTx/>
              <a:buNone/>
            </a:pPr>
            <a:r>
              <a:rPr lang="tr-TR" sz="2400" dirty="0" smtClean="0">
                <a:solidFill>
                  <a:schemeClr val="tx2">
                    <a:lumMod val="75000"/>
                  </a:schemeClr>
                </a:solidFill>
              </a:rPr>
              <a:t>	- </a:t>
            </a:r>
            <a:r>
              <a:rPr lang="tr-TR" sz="2000" dirty="0" smtClean="0">
                <a:solidFill>
                  <a:schemeClr val="tx2">
                    <a:lumMod val="75000"/>
                  </a:schemeClr>
                </a:solidFill>
              </a:rPr>
              <a:t>her bir değişken isim için içinde girdi bulunan merkezi  bir çizelge</a:t>
            </a:r>
          </a:p>
          <a:p>
            <a:pPr>
              <a:buFontTx/>
              <a:buNone/>
            </a:pPr>
            <a:endParaRPr lang="tr-TR" sz="2400" dirty="0" smtClean="0">
              <a:solidFill>
                <a:schemeClr val="accent6"/>
              </a:solidFill>
            </a:endParaRPr>
          </a:p>
          <a:p>
            <a:pPr>
              <a:buFontTx/>
              <a:buNone/>
            </a:pPr>
            <a:endParaRPr lang="tr-TR" sz="2400" dirty="0" smtClean="0">
              <a:solidFill>
                <a:schemeClr val="accent6"/>
              </a:solidFill>
            </a:endParaRPr>
          </a:p>
        </p:txBody>
      </p:sp>
      <p:sp>
        <p:nvSpPr>
          <p:cNvPr id="4" name="3 Slayt Numarası Yer Tutucusu"/>
          <p:cNvSpPr>
            <a:spLocks noGrp="1"/>
          </p:cNvSpPr>
          <p:nvPr>
            <p:ph type="sldNum" sz="quarter" idx="12"/>
          </p:nvPr>
        </p:nvSpPr>
        <p:spPr/>
        <p:txBody>
          <a:bodyPr/>
          <a:lstStyle/>
          <a:p>
            <a:fld id="{14917F13-F816-43A4-AC89-84EBDAF33797}" type="slidenum">
              <a:rPr lang="tr-TR" smtClean="0"/>
              <a:pPr/>
              <a:t>57</a:t>
            </a:fld>
            <a:endParaRPr lang="tr-T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685800" y="260350"/>
            <a:ext cx="7772400" cy="1143000"/>
          </a:xfrm>
        </p:spPr>
        <p:txBody>
          <a:bodyPr/>
          <a:lstStyle/>
          <a:p>
            <a:pPr eaLnBrk="1" hangingPunct="1"/>
            <a:r>
              <a:rPr lang="tr-TR" altLang="zh-TW" dirty="0" smtClean="0"/>
              <a:t>Kapsam Örneği</a:t>
            </a:r>
            <a:endParaRPr lang="en-US" altLang="zh-TW" dirty="0" smtClean="0"/>
          </a:p>
        </p:txBody>
      </p:sp>
      <p:sp>
        <p:nvSpPr>
          <p:cNvPr id="59396" name="Rectangle 3"/>
          <p:cNvSpPr>
            <a:spLocks noGrp="1" noChangeArrowheads="1"/>
          </p:cNvSpPr>
          <p:nvPr>
            <p:ph type="body" idx="1"/>
          </p:nvPr>
        </p:nvSpPr>
        <p:spPr>
          <a:xfrm>
            <a:off x="1579563" y="1681180"/>
            <a:ext cx="2389187" cy="4114800"/>
          </a:xfrm>
        </p:spPr>
        <p:txBody>
          <a:bodyPr>
            <a:noAutofit/>
          </a:bodyPr>
          <a:lstStyle/>
          <a:p>
            <a:pPr eaLnBrk="1" hangingPunct="1">
              <a:lnSpc>
                <a:spcPct val="90000"/>
              </a:lnSpc>
              <a:buFontTx/>
              <a:buNone/>
            </a:pPr>
            <a:r>
              <a:rPr lang="en-US" altLang="zh-TW" sz="2400" dirty="0" smtClean="0">
                <a:solidFill>
                  <a:schemeClr val="tx2">
                    <a:lumMod val="75000"/>
                  </a:schemeClr>
                </a:solidFill>
              </a:rPr>
              <a:t>proc main</a:t>
            </a:r>
          </a:p>
          <a:p>
            <a:pPr eaLnBrk="1" hangingPunct="1">
              <a:lnSpc>
                <a:spcPct val="90000"/>
              </a:lnSpc>
              <a:buFontTx/>
              <a:buNone/>
            </a:pPr>
            <a:r>
              <a:rPr lang="en-US" altLang="zh-TW" sz="2400" dirty="0" smtClean="0">
                <a:solidFill>
                  <a:schemeClr val="tx2">
                    <a:lumMod val="75000"/>
                  </a:schemeClr>
                </a:solidFill>
              </a:rPr>
              <a:t>    </a:t>
            </a:r>
            <a:r>
              <a:rPr lang="en-US" altLang="zh-TW" sz="2400" dirty="0" err="1" smtClean="0">
                <a:solidFill>
                  <a:schemeClr val="tx2">
                    <a:lumMod val="75000"/>
                  </a:schemeClr>
                </a:solidFill>
              </a:rPr>
              <a:t>var</a:t>
            </a:r>
            <a:r>
              <a:rPr lang="en-US" altLang="zh-TW" sz="2400" dirty="0" smtClean="0">
                <a:solidFill>
                  <a:schemeClr val="tx2">
                    <a:lumMod val="75000"/>
                  </a:schemeClr>
                </a:solidFill>
              </a:rPr>
              <a:t>  X1, X2;</a:t>
            </a:r>
          </a:p>
          <a:p>
            <a:pPr eaLnBrk="1" hangingPunct="1">
              <a:lnSpc>
                <a:spcPct val="90000"/>
              </a:lnSpc>
              <a:buFontTx/>
              <a:buNone/>
            </a:pPr>
            <a:r>
              <a:rPr lang="en-US" altLang="zh-TW" sz="2400" dirty="0" smtClean="0">
                <a:solidFill>
                  <a:schemeClr val="tx2">
                    <a:lumMod val="75000"/>
                  </a:schemeClr>
                </a:solidFill>
              </a:rPr>
              <a:t>    proc  A</a:t>
            </a:r>
          </a:p>
          <a:p>
            <a:pPr eaLnBrk="1" hangingPunct="1">
              <a:lnSpc>
                <a:spcPct val="90000"/>
              </a:lnSpc>
              <a:buFontTx/>
              <a:buNone/>
            </a:pPr>
            <a:r>
              <a:rPr lang="en-US" altLang="zh-TW" sz="2400" dirty="0" smtClean="0">
                <a:solidFill>
                  <a:schemeClr val="tx2">
                    <a:lumMod val="75000"/>
                  </a:schemeClr>
                </a:solidFill>
              </a:rPr>
              <a:t>	    </a:t>
            </a:r>
            <a:r>
              <a:rPr lang="en-US" altLang="zh-TW" sz="2400" dirty="0" err="1" smtClean="0">
                <a:solidFill>
                  <a:schemeClr val="tx2">
                    <a:lumMod val="75000"/>
                  </a:schemeClr>
                </a:solidFill>
              </a:rPr>
              <a:t>var</a:t>
            </a:r>
            <a:r>
              <a:rPr lang="en-US" altLang="zh-TW" sz="2400" dirty="0" smtClean="0">
                <a:solidFill>
                  <a:schemeClr val="tx2">
                    <a:lumMod val="75000"/>
                  </a:schemeClr>
                </a:solidFill>
              </a:rPr>
              <a:t>  X1, X2;</a:t>
            </a:r>
          </a:p>
          <a:p>
            <a:pPr eaLnBrk="1" hangingPunct="1">
              <a:lnSpc>
                <a:spcPct val="90000"/>
              </a:lnSpc>
              <a:buFontTx/>
              <a:buNone/>
            </a:pPr>
            <a:r>
              <a:rPr lang="en-US" altLang="zh-TW" sz="2400" dirty="0" smtClean="0">
                <a:solidFill>
                  <a:schemeClr val="tx2">
                    <a:lumMod val="75000"/>
                  </a:schemeClr>
                </a:solidFill>
              </a:rPr>
              <a:t>    end </a:t>
            </a:r>
          </a:p>
          <a:p>
            <a:pPr eaLnBrk="1" hangingPunct="1">
              <a:lnSpc>
                <a:spcPct val="90000"/>
              </a:lnSpc>
              <a:buFontTx/>
              <a:buNone/>
            </a:pPr>
            <a:r>
              <a:rPr lang="en-US" altLang="zh-TW" sz="2400" dirty="0" smtClean="0">
                <a:solidFill>
                  <a:schemeClr val="tx2">
                    <a:lumMod val="75000"/>
                  </a:schemeClr>
                </a:solidFill>
              </a:rPr>
              <a:t>    proc  B</a:t>
            </a:r>
          </a:p>
          <a:p>
            <a:pPr eaLnBrk="1" hangingPunct="1">
              <a:lnSpc>
                <a:spcPct val="90000"/>
              </a:lnSpc>
              <a:buFontTx/>
              <a:buNone/>
            </a:pPr>
            <a:r>
              <a:rPr lang="en-US" altLang="zh-TW" sz="2400" dirty="0" smtClean="0">
                <a:solidFill>
                  <a:schemeClr val="tx2">
                    <a:lumMod val="75000"/>
                  </a:schemeClr>
                </a:solidFill>
              </a:rPr>
              <a:t>        </a:t>
            </a:r>
            <a:r>
              <a:rPr lang="en-US" altLang="zh-TW" sz="2400" dirty="0" err="1" smtClean="0">
                <a:solidFill>
                  <a:schemeClr val="tx2">
                    <a:lumMod val="75000"/>
                  </a:schemeClr>
                </a:solidFill>
              </a:rPr>
              <a:t>var</a:t>
            </a:r>
            <a:r>
              <a:rPr lang="en-US" altLang="zh-TW" sz="2400" dirty="0" smtClean="0">
                <a:solidFill>
                  <a:schemeClr val="tx2">
                    <a:lumMod val="75000"/>
                  </a:schemeClr>
                </a:solidFill>
              </a:rPr>
              <a:t>  X1, X2;</a:t>
            </a:r>
          </a:p>
          <a:p>
            <a:pPr eaLnBrk="1" hangingPunct="1">
              <a:lnSpc>
                <a:spcPct val="90000"/>
              </a:lnSpc>
              <a:buFontTx/>
              <a:buNone/>
            </a:pPr>
            <a:r>
              <a:rPr lang="en-US" altLang="zh-TW" sz="2400" dirty="0" smtClean="0">
                <a:solidFill>
                  <a:schemeClr val="tx2">
                    <a:lumMod val="75000"/>
                  </a:schemeClr>
                </a:solidFill>
              </a:rPr>
              <a:t>        </a:t>
            </a:r>
            <a:r>
              <a:rPr lang="en-US" altLang="zh-TW" sz="2400" dirty="0" smtClean="0">
                <a:solidFill>
                  <a:schemeClr val="accent6">
                    <a:lumMod val="75000"/>
                  </a:schemeClr>
                </a:solidFill>
              </a:rPr>
              <a:t>call  A;</a:t>
            </a:r>
            <a:r>
              <a:rPr lang="en-US" altLang="zh-TW" sz="2400" dirty="0" smtClean="0">
                <a:solidFill>
                  <a:schemeClr val="tx2">
                    <a:lumMod val="75000"/>
                  </a:schemeClr>
                </a:solidFill>
              </a:rPr>
              <a:t>  </a:t>
            </a:r>
          </a:p>
          <a:p>
            <a:pPr eaLnBrk="1" hangingPunct="1">
              <a:lnSpc>
                <a:spcPct val="90000"/>
              </a:lnSpc>
              <a:buFontTx/>
              <a:buNone/>
            </a:pPr>
            <a:r>
              <a:rPr lang="en-US" altLang="zh-TW" sz="2400" dirty="0" smtClean="0">
                <a:solidFill>
                  <a:schemeClr val="tx2">
                    <a:lumMod val="75000"/>
                  </a:schemeClr>
                </a:solidFill>
              </a:rPr>
              <a:t>    end</a:t>
            </a:r>
          </a:p>
          <a:p>
            <a:pPr eaLnBrk="1" hangingPunct="1">
              <a:lnSpc>
                <a:spcPct val="90000"/>
              </a:lnSpc>
              <a:buFontTx/>
              <a:buNone/>
            </a:pPr>
            <a:r>
              <a:rPr lang="en-US" altLang="zh-TW" sz="2400" dirty="0" smtClean="0">
                <a:solidFill>
                  <a:schemeClr val="tx2">
                    <a:lumMod val="75000"/>
                  </a:schemeClr>
                </a:solidFill>
              </a:rPr>
              <a:t>    </a:t>
            </a:r>
            <a:r>
              <a:rPr lang="en-US" altLang="zh-TW" sz="2400" dirty="0" smtClean="0">
                <a:solidFill>
                  <a:schemeClr val="accent6">
                    <a:lumMod val="75000"/>
                  </a:schemeClr>
                </a:solidFill>
              </a:rPr>
              <a:t>call B;</a:t>
            </a:r>
          </a:p>
          <a:p>
            <a:pPr eaLnBrk="1" hangingPunct="1">
              <a:lnSpc>
                <a:spcPct val="90000"/>
              </a:lnSpc>
              <a:buFontTx/>
              <a:buNone/>
            </a:pPr>
            <a:r>
              <a:rPr lang="en-US" altLang="zh-TW" sz="2400" dirty="0" smtClean="0">
                <a:solidFill>
                  <a:schemeClr val="tx2">
                    <a:lumMod val="75000"/>
                  </a:schemeClr>
                </a:solidFill>
              </a:rPr>
              <a:t>end</a:t>
            </a:r>
          </a:p>
        </p:txBody>
      </p:sp>
      <p:sp>
        <p:nvSpPr>
          <p:cNvPr id="59397" name="AutoShape 4"/>
          <p:cNvSpPr>
            <a:spLocks/>
          </p:cNvSpPr>
          <p:nvPr/>
        </p:nvSpPr>
        <p:spPr bwMode="auto">
          <a:xfrm>
            <a:off x="755650" y="1897080"/>
            <a:ext cx="503238" cy="4032250"/>
          </a:xfrm>
          <a:prstGeom prst="leftBrace">
            <a:avLst>
              <a:gd name="adj1" fmla="val 66772"/>
              <a:gd name="adj2" fmla="val 50000"/>
            </a:avLst>
          </a:prstGeom>
          <a:noFill/>
          <a:ln w="9525">
            <a:solidFill>
              <a:schemeClr val="tx1"/>
            </a:solidFill>
            <a:round/>
            <a:headEnd/>
            <a:tailEnd/>
          </a:ln>
        </p:spPr>
        <p:txBody>
          <a:bodyPr wrap="none" anchor="ctr"/>
          <a:lstStyle/>
          <a:p>
            <a:endParaRPr lang="tr-TR"/>
          </a:p>
        </p:txBody>
      </p:sp>
      <p:sp>
        <p:nvSpPr>
          <p:cNvPr id="59398" name="AutoShape 5"/>
          <p:cNvSpPr>
            <a:spLocks/>
          </p:cNvSpPr>
          <p:nvPr/>
        </p:nvSpPr>
        <p:spPr bwMode="auto">
          <a:xfrm>
            <a:off x="1331913" y="2689242"/>
            <a:ext cx="215900" cy="865188"/>
          </a:xfrm>
          <a:prstGeom prst="leftBrace">
            <a:avLst>
              <a:gd name="adj1" fmla="val 33395"/>
              <a:gd name="adj2" fmla="val 50000"/>
            </a:avLst>
          </a:prstGeom>
          <a:noFill/>
          <a:ln w="9525">
            <a:solidFill>
              <a:schemeClr val="tx1"/>
            </a:solidFill>
            <a:round/>
            <a:headEnd/>
            <a:tailEnd/>
          </a:ln>
        </p:spPr>
        <p:txBody>
          <a:bodyPr wrap="none" anchor="ctr"/>
          <a:lstStyle/>
          <a:p>
            <a:endParaRPr lang="tr-TR"/>
          </a:p>
        </p:txBody>
      </p:sp>
      <p:sp>
        <p:nvSpPr>
          <p:cNvPr id="59399" name="AutoShape 6"/>
          <p:cNvSpPr>
            <a:spLocks/>
          </p:cNvSpPr>
          <p:nvPr/>
        </p:nvSpPr>
        <p:spPr bwMode="auto">
          <a:xfrm>
            <a:off x="1331913" y="3913205"/>
            <a:ext cx="215900" cy="1296987"/>
          </a:xfrm>
          <a:prstGeom prst="leftBrace">
            <a:avLst>
              <a:gd name="adj1" fmla="val 50061"/>
              <a:gd name="adj2" fmla="val 50000"/>
            </a:avLst>
          </a:prstGeom>
          <a:noFill/>
          <a:ln w="9525">
            <a:solidFill>
              <a:schemeClr val="tx1"/>
            </a:solidFill>
            <a:round/>
            <a:headEnd/>
            <a:tailEnd/>
          </a:ln>
        </p:spPr>
        <p:txBody>
          <a:bodyPr wrap="none" anchor="ctr"/>
          <a:lstStyle/>
          <a:p>
            <a:endParaRPr lang="tr-TR"/>
          </a:p>
        </p:txBody>
      </p:sp>
      <p:sp>
        <p:nvSpPr>
          <p:cNvPr id="59400" name="Text Box 7"/>
          <p:cNvSpPr txBox="1">
            <a:spLocks noChangeArrowheads="1"/>
          </p:cNvSpPr>
          <p:nvPr/>
        </p:nvSpPr>
        <p:spPr bwMode="auto">
          <a:xfrm>
            <a:off x="4932363" y="1608155"/>
            <a:ext cx="3600450" cy="3508375"/>
          </a:xfrm>
          <a:prstGeom prst="rect">
            <a:avLst/>
          </a:prstGeom>
          <a:noFill/>
          <a:ln w="9525">
            <a:noFill/>
            <a:miter lim="800000"/>
            <a:headEnd/>
            <a:tailEnd/>
          </a:ln>
        </p:spPr>
        <p:txBody>
          <a:bodyPr>
            <a:spAutoFit/>
          </a:bodyPr>
          <a:lstStyle/>
          <a:p>
            <a:r>
              <a:rPr lang="en-US" altLang="zh-TW" sz="2800" dirty="0">
                <a:solidFill>
                  <a:schemeClr val="tx2">
                    <a:lumMod val="75000"/>
                  </a:schemeClr>
                </a:solidFill>
                <a:latin typeface="Arial" charset="0"/>
              </a:rPr>
              <a:t>Proc A </a:t>
            </a:r>
            <a:r>
              <a:rPr lang="en-US" altLang="zh-TW" sz="2800" dirty="0" smtClean="0">
                <a:solidFill>
                  <a:schemeClr val="tx2">
                    <a:lumMod val="75000"/>
                  </a:schemeClr>
                </a:solidFill>
                <a:latin typeface="Arial" charset="0"/>
              </a:rPr>
              <a:t>refer</a:t>
            </a:r>
            <a:r>
              <a:rPr lang="tr-TR" altLang="zh-TW" sz="2800" dirty="0" err="1" smtClean="0">
                <a:solidFill>
                  <a:schemeClr val="tx2">
                    <a:lumMod val="75000"/>
                  </a:schemeClr>
                </a:solidFill>
                <a:latin typeface="Arial" charset="0"/>
              </a:rPr>
              <a:t>ans</a:t>
            </a:r>
            <a:endParaRPr lang="en-US" altLang="zh-TW" sz="2800" dirty="0">
              <a:solidFill>
                <a:schemeClr val="tx2">
                  <a:lumMod val="75000"/>
                </a:schemeClr>
              </a:solidFill>
              <a:latin typeface="Arial" charset="0"/>
            </a:endParaRPr>
          </a:p>
          <a:p>
            <a:r>
              <a:rPr lang="tr-TR" altLang="zh-TW" sz="2800" dirty="0" smtClean="0">
                <a:solidFill>
                  <a:schemeClr val="tx2">
                    <a:lumMod val="75000"/>
                  </a:schemeClr>
                </a:solidFill>
                <a:latin typeface="Arial" charset="0"/>
              </a:rPr>
              <a:t>çevresi</a:t>
            </a:r>
            <a:endParaRPr lang="en-US" altLang="zh-TW" sz="2800" dirty="0">
              <a:solidFill>
                <a:schemeClr val="tx2">
                  <a:lumMod val="75000"/>
                </a:schemeClr>
              </a:solidFill>
              <a:latin typeface="Arial" charset="0"/>
            </a:endParaRPr>
          </a:p>
          <a:p>
            <a:endParaRPr lang="en-US" altLang="zh-TW" sz="2800" dirty="0">
              <a:solidFill>
                <a:schemeClr val="tx2">
                  <a:lumMod val="75000"/>
                </a:schemeClr>
              </a:solidFill>
              <a:latin typeface="Arial" charset="0"/>
            </a:endParaRPr>
          </a:p>
          <a:p>
            <a:r>
              <a:rPr lang="en-US" altLang="zh-TW" sz="2800" dirty="0" err="1" smtClean="0">
                <a:solidFill>
                  <a:schemeClr val="accent6">
                    <a:lumMod val="75000"/>
                  </a:schemeClr>
                </a:solidFill>
                <a:latin typeface="Arial" charset="0"/>
              </a:rPr>
              <a:t>Stati</a:t>
            </a:r>
            <a:r>
              <a:rPr lang="tr-TR" altLang="zh-TW" sz="2800" dirty="0" smtClean="0">
                <a:solidFill>
                  <a:schemeClr val="accent6">
                    <a:lumMod val="75000"/>
                  </a:schemeClr>
                </a:solidFill>
                <a:latin typeface="Arial" charset="0"/>
              </a:rPr>
              <a:t>k</a:t>
            </a:r>
            <a:r>
              <a:rPr lang="en-US" altLang="zh-TW" sz="2800" dirty="0" smtClean="0">
                <a:solidFill>
                  <a:schemeClr val="accent6">
                    <a:lumMod val="75000"/>
                  </a:schemeClr>
                </a:solidFill>
                <a:latin typeface="Arial" charset="0"/>
              </a:rPr>
              <a:t> </a:t>
            </a:r>
            <a:r>
              <a:rPr lang="tr-TR" altLang="zh-TW" sz="2800" dirty="0" smtClean="0">
                <a:solidFill>
                  <a:schemeClr val="accent6">
                    <a:lumMod val="75000"/>
                  </a:schemeClr>
                </a:solidFill>
                <a:latin typeface="Arial" charset="0"/>
              </a:rPr>
              <a:t>kapsam</a:t>
            </a:r>
            <a:r>
              <a:rPr lang="en-US" altLang="zh-TW" sz="2800" dirty="0" smtClean="0">
                <a:solidFill>
                  <a:schemeClr val="accent6">
                    <a:lumMod val="75000"/>
                  </a:schemeClr>
                </a:solidFill>
                <a:latin typeface="Arial" charset="0"/>
              </a:rPr>
              <a:t>:</a:t>
            </a:r>
            <a:endParaRPr lang="en-US" altLang="zh-TW" sz="2800" dirty="0">
              <a:solidFill>
                <a:schemeClr val="accent6">
                  <a:lumMod val="75000"/>
                </a:schemeClr>
              </a:solidFill>
              <a:latin typeface="Arial" charset="0"/>
            </a:endParaRPr>
          </a:p>
          <a:p>
            <a:r>
              <a:rPr lang="en-US" altLang="zh-TW" sz="2800" dirty="0">
                <a:solidFill>
                  <a:schemeClr val="tx2">
                    <a:lumMod val="75000"/>
                  </a:schemeClr>
                </a:solidFill>
                <a:latin typeface="Arial" charset="0"/>
              </a:rPr>
              <a:t>     A  </a:t>
            </a:r>
            <a:r>
              <a:rPr lang="en-US" altLang="zh-TW" sz="2800" dirty="0">
                <a:solidFill>
                  <a:schemeClr val="tx2">
                    <a:lumMod val="75000"/>
                  </a:schemeClr>
                </a:solidFill>
                <a:latin typeface="Arial" charset="0"/>
                <a:sym typeface="Wingdings" pitchFamily="2" charset="2"/>
              </a:rPr>
              <a:t>  main</a:t>
            </a:r>
          </a:p>
          <a:p>
            <a:endParaRPr lang="en-US" altLang="zh-TW" sz="2800" dirty="0">
              <a:solidFill>
                <a:schemeClr val="tx2">
                  <a:lumMod val="75000"/>
                </a:schemeClr>
              </a:solidFill>
              <a:latin typeface="Arial" charset="0"/>
              <a:sym typeface="Wingdings" pitchFamily="2" charset="2"/>
            </a:endParaRPr>
          </a:p>
          <a:p>
            <a:r>
              <a:rPr lang="en-US" altLang="zh-TW" sz="2800" dirty="0" smtClean="0">
                <a:solidFill>
                  <a:schemeClr val="accent6">
                    <a:lumMod val="75000"/>
                  </a:schemeClr>
                </a:solidFill>
                <a:latin typeface="Arial" charset="0"/>
                <a:sym typeface="Wingdings" pitchFamily="2" charset="2"/>
              </a:rPr>
              <a:t>D</a:t>
            </a:r>
            <a:r>
              <a:rPr lang="tr-TR" altLang="zh-TW" sz="2800" dirty="0" smtClean="0">
                <a:solidFill>
                  <a:schemeClr val="accent6">
                    <a:lumMod val="75000"/>
                  </a:schemeClr>
                </a:solidFill>
                <a:latin typeface="Arial" charset="0"/>
                <a:sym typeface="Wingdings" pitchFamily="2" charset="2"/>
              </a:rPr>
              <a:t>i</a:t>
            </a:r>
            <a:r>
              <a:rPr lang="en-US" altLang="zh-TW" sz="2800" dirty="0" err="1" smtClean="0">
                <a:solidFill>
                  <a:schemeClr val="accent6">
                    <a:lumMod val="75000"/>
                  </a:schemeClr>
                </a:solidFill>
                <a:latin typeface="Arial" charset="0"/>
                <a:sym typeface="Wingdings" pitchFamily="2" charset="2"/>
              </a:rPr>
              <a:t>nami</a:t>
            </a:r>
            <a:r>
              <a:rPr lang="tr-TR" altLang="zh-TW" sz="2800" dirty="0" smtClean="0">
                <a:solidFill>
                  <a:schemeClr val="accent6">
                    <a:lumMod val="75000"/>
                  </a:schemeClr>
                </a:solidFill>
                <a:latin typeface="Arial" charset="0"/>
                <a:sym typeface="Wingdings" pitchFamily="2" charset="2"/>
              </a:rPr>
              <a:t>k</a:t>
            </a:r>
            <a:r>
              <a:rPr lang="en-US" altLang="zh-TW" sz="2800" dirty="0" smtClean="0">
                <a:solidFill>
                  <a:schemeClr val="accent6">
                    <a:lumMod val="75000"/>
                  </a:schemeClr>
                </a:solidFill>
                <a:latin typeface="Arial" charset="0"/>
                <a:sym typeface="Wingdings" pitchFamily="2" charset="2"/>
              </a:rPr>
              <a:t> </a:t>
            </a:r>
            <a:r>
              <a:rPr lang="tr-TR" altLang="zh-TW" sz="2800" dirty="0" smtClean="0">
                <a:solidFill>
                  <a:schemeClr val="accent6">
                    <a:lumMod val="75000"/>
                  </a:schemeClr>
                </a:solidFill>
                <a:latin typeface="Arial" charset="0"/>
                <a:sym typeface="Wingdings" pitchFamily="2" charset="2"/>
              </a:rPr>
              <a:t>kapsam</a:t>
            </a:r>
            <a:r>
              <a:rPr lang="en-US" altLang="zh-TW" sz="2800" dirty="0" smtClean="0">
                <a:solidFill>
                  <a:schemeClr val="accent6">
                    <a:lumMod val="75000"/>
                  </a:schemeClr>
                </a:solidFill>
                <a:latin typeface="Arial" charset="0"/>
                <a:sym typeface="Wingdings" pitchFamily="2" charset="2"/>
              </a:rPr>
              <a:t>:</a:t>
            </a:r>
            <a:endParaRPr lang="en-US" altLang="zh-TW" sz="2800" dirty="0">
              <a:solidFill>
                <a:schemeClr val="accent6">
                  <a:lumMod val="75000"/>
                </a:schemeClr>
              </a:solidFill>
              <a:latin typeface="Arial" charset="0"/>
              <a:sym typeface="Wingdings" pitchFamily="2" charset="2"/>
            </a:endParaRPr>
          </a:p>
          <a:p>
            <a:r>
              <a:rPr lang="en-US" altLang="zh-TW" sz="2800" dirty="0">
                <a:solidFill>
                  <a:schemeClr val="tx2">
                    <a:lumMod val="75000"/>
                  </a:schemeClr>
                </a:solidFill>
                <a:latin typeface="Arial" charset="0"/>
                <a:sym typeface="Wingdings" pitchFamily="2" charset="2"/>
              </a:rPr>
              <a:t>     A    B    main</a:t>
            </a:r>
            <a:endParaRPr lang="en-US" altLang="zh-TW" sz="2800" dirty="0">
              <a:solidFill>
                <a:schemeClr val="tx2">
                  <a:lumMod val="75000"/>
                </a:schemeClr>
              </a:solidFill>
              <a:latin typeface="Arial" charset="0"/>
            </a:endParaRPr>
          </a:p>
        </p:txBody>
      </p:sp>
      <p:sp>
        <p:nvSpPr>
          <p:cNvPr id="59401" name="AutoShape 8"/>
          <p:cNvSpPr>
            <a:spLocks noChangeArrowheads="1"/>
          </p:cNvSpPr>
          <p:nvPr/>
        </p:nvSpPr>
        <p:spPr bwMode="auto">
          <a:xfrm>
            <a:off x="3203575" y="4632342"/>
            <a:ext cx="1079500" cy="144463"/>
          </a:xfrm>
          <a:prstGeom prst="leftArrow">
            <a:avLst>
              <a:gd name="adj1" fmla="val 50000"/>
              <a:gd name="adj2" fmla="val 186813"/>
            </a:avLst>
          </a:prstGeom>
          <a:solidFill>
            <a:srgbClr val="99FF33"/>
          </a:solidFill>
          <a:ln w="9525">
            <a:solidFill>
              <a:schemeClr val="tx1"/>
            </a:solidFill>
            <a:miter lim="800000"/>
            <a:headEnd/>
            <a:tailEnd/>
          </a:ln>
        </p:spPr>
        <p:txBody>
          <a:bodyPr wrap="none" anchor="ctr"/>
          <a:lstStyle/>
          <a:p>
            <a:endParaRPr lang="tr-TR"/>
          </a:p>
        </p:txBody>
      </p:sp>
      <p:sp>
        <p:nvSpPr>
          <p:cNvPr id="9" name="8 Slayt Numarası Yer Tutucusu"/>
          <p:cNvSpPr>
            <a:spLocks noGrp="1"/>
          </p:cNvSpPr>
          <p:nvPr>
            <p:ph type="sldNum" sz="quarter" idx="12"/>
          </p:nvPr>
        </p:nvSpPr>
        <p:spPr/>
        <p:txBody>
          <a:bodyPr/>
          <a:lstStyle/>
          <a:p>
            <a:fld id="{14917F13-F816-43A4-AC89-84EBDAF33797}" type="slidenum">
              <a:rPr lang="tr-TR" smtClean="0"/>
              <a:pPr/>
              <a:t>58</a:t>
            </a:fld>
            <a:endParaRPr lang="tr-T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11188" y="809625"/>
            <a:ext cx="2025650" cy="5859463"/>
          </a:xfrm>
          <a:prstGeom prst="rect">
            <a:avLst/>
          </a:prstGeom>
          <a:noFill/>
          <a:ln w="9525" algn="ctr">
            <a:noFill/>
            <a:miter lim="800000"/>
            <a:headEnd/>
            <a:tailEnd/>
          </a:ln>
          <a:effectLst/>
        </p:spPr>
        <p:txBody>
          <a:bodyPr wrap="none">
            <a:spAutoFit/>
          </a:bodyPr>
          <a:lstStyle/>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Procedure C;</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integer x, z;</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x := u + v;</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a:solidFill>
                  <a:srgbClr val="F7F745"/>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Procedure B;</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integer w, x;</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a:solidFill>
                  <a:schemeClr val="folHlink"/>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Procedure A;</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integer v, w;</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a:solidFill>
                  <a:srgbClr val="FF7C80"/>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a:effectLst>
                  <a:outerShdw blurRad="38100" dist="38100" dir="2700000" algn="tl">
                    <a:srgbClr val="FFFFFF"/>
                  </a:outerShdw>
                </a:effectLst>
                <a:latin typeface="Arial" pitchFamily="34" charset="0"/>
                <a:ea typeface="AR MinchoL JIS" pitchFamily="49" charset="-128"/>
              </a:rPr>
              <a:t>Program MAIN_6</a:t>
            </a:r>
          </a:p>
          <a:p>
            <a:pPr>
              <a:defRPr/>
            </a:pPr>
            <a:r>
              <a:rPr lang="en-US" altLang="zh-TW" sz="1800" b="1">
                <a:effectLst>
                  <a:outerShdw blurRad="38100" dist="38100" dir="2700000" algn="tl">
                    <a:srgbClr val="FFFFFF"/>
                  </a:outerShdw>
                </a:effectLst>
                <a:latin typeface="Arial" pitchFamily="34" charset="0"/>
                <a:ea typeface="AR MinchoL JIS" pitchFamily="49" charset="-128"/>
              </a:rPr>
              <a:t>    integer v, u;</a:t>
            </a:r>
          </a:p>
          <a:p>
            <a:pPr>
              <a:defRPr/>
            </a:pPr>
            <a:r>
              <a:rPr lang="en-US" altLang="zh-TW" sz="1800" b="1">
                <a:effectLst>
                  <a:outerShdw blurRad="38100" dist="38100" dir="2700000" algn="tl">
                    <a:srgbClr val="FFFFFF"/>
                  </a:outerShdw>
                </a:effectLst>
                <a:latin typeface="Arial" pitchFamily="34" charset="0"/>
                <a:ea typeface="AR MinchoL JIS" pitchFamily="49" charset="-128"/>
              </a:rPr>
              <a:t>    begin</a:t>
            </a:r>
          </a:p>
          <a:p>
            <a:pPr>
              <a:defRPr/>
            </a:pPr>
            <a:r>
              <a:rPr lang="en-US" altLang="zh-TW" sz="1800" b="1">
                <a:effectLst>
                  <a:outerShdw blurRad="38100" dist="38100" dir="2700000" algn="tl">
                    <a:srgbClr val="FFFFFF"/>
                  </a:outerShdw>
                </a:effectLst>
                <a:latin typeface="Arial" pitchFamily="34" charset="0"/>
                <a:ea typeface="AR MinchoL JIS" pitchFamily="49" charset="-128"/>
              </a:rPr>
              <a:t>    …</a:t>
            </a:r>
          </a:p>
          <a:p>
            <a:pPr>
              <a:defRPr/>
            </a:pPr>
            <a:r>
              <a:rPr lang="en-US" altLang="zh-TW" sz="1800" b="1">
                <a:effectLst>
                  <a:outerShdw blurRad="38100" dist="38100" dir="2700000" algn="tl">
                    <a:srgbClr val="FFFFFF"/>
                  </a:outerShdw>
                </a:effectLst>
                <a:latin typeface="Arial" pitchFamily="34" charset="0"/>
                <a:ea typeface="AR MinchoL JIS" pitchFamily="49" charset="-128"/>
              </a:rPr>
              <a:t>    end;</a:t>
            </a:r>
            <a:endParaRPr kumimoji="0" lang="en-US" altLang="zh-TW" b="1">
              <a:solidFill>
                <a:srgbClr val="000000"/>
              </a:solidFill>
              <a:latin typeface="Arial" pitchFamily="34" charset="0"/>
              <a:ea typeface="AR MinchoL JIS" pitchFamily="49" charset="-128"/>
            </a:endParaRPr>
          </a:p>
        </p:txBody>
      </p:sp>
      <p:sp>
        <p:nvSpPr>
          <p:cNvPr id="60420" name="Text Box 3"/>
          <p:cNvSpPr txBox="1">
            <a:spLocks noChangeArrowheads="1"/>
          </p:cNvSpPr>
          <p:nvPr/>
        </p:nvSpPr>
        <p:spPr bwMode="auto">
          <a:xfrm>
            <a:off x="2916238" y="2565400"/>
            <a:ext cx="1822450" cy="1190625"/>
          </a:xfrm>
          <a:prstGeom prst="rect">
            <a:avLst/>
          </a:prstGeom>
          <a:noFill/>
          <a:ln w="9525" algn="ctr">
            <a:noFill/>
            <a:miter lim="800000"/>
            <a:headEnd/>
            <a:tailEnd/>
          </a:ln>
        </p:spPr>
        <p:txBody>
          <a:bodyPr wrap="none">
            <a:spAutoFit/>
          </a:bodyPr>
          <a:lstStyle/>
          <a:p>
            <a:r>
              <a:rPr kumimoji="0" lang="en-US" altLang="zh-TW" sz="1800" b="1" i="1" dirty="0">
                <a:solidFill>
                  <a:srgbClr val="7030A0"/>
                </a:solidFill>
                <a:latin typeface="Arial" charset="0"/>
              </a:rPr>
              <a:t>MAIN_6 calls A</a:t>
            </a:r>
            <a:br>
              <a:rPr kumimoji="0" lang="en-US" altLang="zh-TW" sz="1800" b="1" i="1" dirty="0">
                <a:solidFill>
                  <a:srgbClr val="7030A0"/>
                </a:solidFill>
                <a:latin typeface="Arial" charset="0"/>
              </a:rPr>
            </a:br>
            <a:r>
              <a:rPr kumimoji="0" lang="en-US" altLang="zh-TW" sz="1800" b="1" i="1" dirty="0">
                <a:solidFill>
                  <a:srgbClr val="7030A0"/>
                </a:solidFill>
                <a:latin typeface="Arial" charset="0"/>
              </a:rPr>
              <a:t>A calls A</a:t>
            </a:r>
          </a:p>
          <a:p>
            <a:r>
              <a:rPr kumimoji="0" lang="en-US" altLang="zh-TW" sz="1800" b="1" i="1" dirty="0">
                <a:solidFill>
                  <a:srgbClr val="7030A0"/>
                </a:solidFill>
                <a:latin typeface="Arial" charset="0"/>
              </a:rPr>
              <a:t>A calls B</a:t>
            </a:r>
          </a:p>
          <a:p>
            <a:r>
              <a:rPr kumimoji="0" lang="en-US" altLang="zh-TW" sz="1800" b="1" i="1" dirty="0">
                <a:solidFill>
                  <a:srgbClr val="7030A0"/>
                </a:solidFill>
                <a:latin typeface="Arial" charset="0"/>
              </a:rPr>
              <a:t>B calls C</a:t>
            </a:r>
          </a:p>
        </p:txBody>
      </p:sp>
      <p:sp>
        <p:nvSpPr>
          <p:cNvPr id="60421" name="Rectangle 4"/>
          <p:cNvSpPr>
            <a:spLocks noChangeArrowheads="1"/>
          </p:cNvSpPr>
          <p:nvPr/>
        </p:nvSpPr>
        <p:spPr bwMode="auto">
          <a:xfrm>
            <a:off x="6011863" y="404813"/>
            <a:ext cx="1944687" cy="590550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grpSp>
        <p:nvGrpSpPr>
          <p:cNvPr id="2" name="Group 5"/>
          <p:cNvGrpSpPr>
            <a:grpSpLocks/>
          </p:cNvGrpSpPr>
          <p:nvPr/>
        </p:nvGrpSpPr>
        <p:grpSpPr bwMode="auto">
          <a:xfrm>
            <a:off x="5143501" y="5603875"/>
            <a:ext cx="3089276" cy="706438"/>
            <a:chOff x="3149" y="3702"/>
            <a:chExt cx="1946" cy="445"/>
          </a:xfrm>
        </p:grpSpPr>
        <p:grpSp>
          <p:nvGrpSpPr>
            <p:cNvPr id="3" name="Group 6"/>
            <p:cNvGrpSpPr>
              <a:grpSpLocks/>
            </p:cNvGrpSpPr>
            <p:nvPr/>
          </p:nvGrpSpPr>
          <p:grpSpPr bwMode="auto">
            <a:xfrm>
              <a:off x="3696" y="3702"/>
              <a:ext cx="1399" cy="445"/>
              <a:chOff x="3696" y="3702"/>
              <a:chExt cx="1399" cy="445"/>
            </a:xfrm>
          </p:grpSpPr>
          <p:grpSp>
            <p:nvGrpSpPr>
              <p:cNvPr id="4" name="Group 7"/>
              <p:cNvGrpSpPr>
                <a:grpSpLocks/>
              </p:cNvGrpSpPr>
              <p:nvPr/>
            </p:nvGrpSpPr>
            <p:grpSpPr bwMode="auto">
              <a:xfrm>
                <a:off x="3696" y="3929"/>
                <a:ext cx="1225" cy="218"/>
                <a:chOff x="3696" y="3929"/>
                <a:chExt cx="1225" cy="218"/>
              </a:xfrm>
            </p:grpSpPr>
            <p:sp>
              <p:nvSpPr>
                <p:cNvPr id="60520" name="Text Box 8"/>
                <p:cNvSpPr txBox="1">
                  <a:spLocks noChangeArrowheads="1"/>
                </p:cNvSpPr>
                <p:nvPr/>
              </p:nvSpPr>
              <p:spPr bwMode="auto">
                <a:xfrm>
                  <a:off x="3696" y="3929"/>
                  <a:ext cx="998" cy="218"/>
                </a:xfrm>
                <a:prstGeom prst="rect">
                  <a:avLst/>
                </a:prstGeom>
                <a:solidFill>
                  <a:srgbClr val="CCFFFF"/>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21" name="Text Box 9"/>
                <p:cNvSpPr txBox="1">
                  <a:spLocks noChangeArrowheads="1"/>
                </p:cNvSpPr>
                <p:nvPr/>
              </p:nvSpPr>
              <p:spPr bwMode="auto">
                <a:xfrm>
                  <a:off x="4694" y="3929"/>
                  <a:ext cx="227" cy="218"/>
                </a:xfrm>
                <a:prstGeom prst="rect">
                  <a:avLst/>
                </a:prstGeom>
                <a:solidFill>
                  <a:srgbClr val="CCFF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5" name="Group 10"/>
              <p:cNvGrpSpPr>
                <a:grpSpLocks/>
              </p:cNvGrpSpPr>
              <p:nvPr/>
            </p:nvGrpSpPr>
            <p:grpSpPr bwMode="auto">
              <a:xfrm>
                <a:off x="3696" y="3702"/>
                <a:ext cx="1225" cy="218"/>
                <a:chOff x="3696" y="3929"/>
                <a:chExt cx="1225" cy="218"/>
              </a:xfrm>
            </p:grpSpPr>
            <p:sp>
              <p:nvSpPr>
                <p:cNvPr id="60518" name="Text Box 11"/>
                <p:cNvSpPr txBox="1">
                  <a:spLocks noChangeArrowheads="1"/>
                </p:cNvSpPr>
                <p:nvPr/>
              </p:nvSpPr>
              <p:spPr bwMode="auto">
                <a:xfrm>
                  <a:off x="3696" y="3929"/>
                  <a:ext cx="998" cy="218"/>
                </a:xfrm>
                <a:prstGeom prst="rect">
                  <a:avLst/>
                </a:prstGeom>
                <a:solidFill>
                  <a:srgbClr val="CCFFFF"/>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19" name="Text Box 12"/>
                <p:cNvSpPr txBox="1">
                  <a:spLocks noChangeArrowheads="1"/>
                </p:cNvSpPr>
                <p:nvPr/>
              </p:nvSpPr>
              <p:spPr bwMode="auto">
                <a:xfrm>
                  <a:off x="4694" y="3929"/>
                  <a:ext cx="227" cy="218"/>
                </a:xfrm>
                <a:prstGeom prst="rect">
                  <a:avLst/>
                </a:prstGeom>
                <a:solidFill>
                  <a:srgbClr val="CCFF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516" name="Text Box 13"/>
              <p:cNvSpPr txBox="1">
                <a:spLocks noChangeArrowheads="1"/>
              </p:cNvSpPr>
              <p:nvPr/>
            </p:nvSpPr>
            <p:spPr bwMode="auto">
              <a:xfrm>
                <a:off x="4921" y="3702"/>
                <a:ext cx="174"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u</a:t>
                </a:r>
              </a:p>
            </p:txBody>
          </p:sp>
          <p:sp>
            <p:nvSpPr>
              <p:cNvPr id="60517" name="Text Box 14"/>
              <p:cNvSpPr txBox="1">
                <a:spLocks noChangeArrowheads="1"/>
              </p:cNvSpPr>
              <p:nvPr/>
            </p:nvSpPr>
            <p:spPr bwMode="auto">
              <a:xfrm>
                <a:off x="4923" y="3929"/>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grpSp>
        <p:sp>
          <p:nvSpPr>
            <p:cNvPr id="60509" name="Line 15"/>
            <p:cNvSpPr>
              <a:spLocks noChangeShapeType="1"/>
            </p:cNvSpPr>
            <p:nvPr/>
          </p:nvSpPr>
          <p:spPr bwMode="auto">
            <a:xfrm flipH="1">
              <a:off x="3560" y="3748"/>
              <a:ext cx="91" cy="0"/>
            </a:xfrm>
            <a:prstGeom prst="line">
              <a:avLst/>
            </a:prstGeom>
            <a:noFill/>
            <a:ln w="9525">
              <a:solidFill>
                <a:schemeClr val="tx1"/>
              </a:solidFill>
              <a:round/>
              <a:headEnd/>
              <a:tailEnd/>
            </a:ln>
          </p:spPr>
          <p:txBody>
            <a:bodyPr wrap="none"/>
            <a:lstStyle/>
            <a:p>
              <a:endParaRPr lang="tr-TR"/>
            </a:p>
          </p:txBody>
        </p:sp>
        <p:sp>
          <p:nvSpPr>
            <p:cNvPr id="60510" name="Line 16"/>
            <p:cNvSpPr>
              <a:spLocks noChangeShapeType="1"/>
            </p:cNvSpPr>
            <p:nvPr/>
          </p:nvSpPr>
          <p:spPr bwMode="auto">
            <a:xfrm>
              <a:off x="3560" y="3748"/>
              <a:ext cx="0" cy="91"/>
            </a:xfrm>
            <a:prstGeom prst="line">
              <a:avLst/>
            </a:prstGeom>
            <a:noFill/>
            <a:ln w="9525">
              <a:solidFill>
                <a:schemeClr val="tx1"/>
              </a:solidFill>
              <a:round/>
              <a:headEnd/>
              <a:tailEnd/>
            </a:ln>
          </p:spPr>
          <p:txBody>
            <a:bodyPr wrap="none"/>
            <a:lstStyle/>
            <a:p>
              <a:endParaRPr lang="tr-TR"/>
            </a:p>
          </p:txBody>
        </p:sp>
        <p:sp>
          <p:nvSpPr>
            <p:cNvPr id="60511" name="Line 17"/>
            <p:cNvSpPr>
              <a:spLocks noChangeShapeType="1"/>
            </p:cNvSpPr>
            <p:nvPr/>
          </p:nvSpPr>
          <p:spPr bwMode="auto">
            <a:xfrm>
              <a:off x="3560" y="4020"/>
              <a:ext cx="0" cy="90"/>
            </a:xfrm>
            <a:prstGeom prst="line">
              <a:avLst/>
            </a:prstGeom>
            <a:noFill/>
            <a:ln w="9525">
              <a:solidFill>
                <a:schemeClr val="tx1"/>
              </a:solidFill>
              <a:round/>
              <a:headEnd/>
              <a:tailEnd/>
            </a:ln>
          </p:spPr>
          <p:txBody>
            <a:bodyPr wrap="none"/>
            <a:lstStyle/>
            <a:p>
              <a:endParaRPr lang="tr-TR"/>
            </a:p>
          </p:txBody>
        </p:sp>
        <p:sp>
          <p:nvSpPr>
            <p:cNvPr id="60512" name="Line 18"/>
            <p:cNvSpPr>
              <a:spLocks noChangeShapeType="1"/>
            </p:cNvSpPr>
            <p:nvPr/>
          </p:nvSpPr>
          <p:spPr bwMode="auto">
            <a:xfrm>
              <a:off x="3560" y="4110"/>
              <a:ext cx="91" cy="0"/>
            </a:xfrm>
            <a:prstGeom prst="line">
              <a:avLst/>
            </a:prstGeom>
            <a:noFill/>
            <a:ln w="9525">
              <a:solidFill>
                <a:schemeClr val="tx1"/>
              </a:solidFill>
              <a:round/>
              <a:headEnd/>
              <a:tailEnd/>
            </a:ln>
          </p:spPr>
          <p:txBody>
            <a:bodyPr wrap="none"/>
            <a:lstStyle/>
            <a:p>
              <a:endParaRPr lang="tr-TR"/>
            </a:p>
          </p:txBody>
        </p:sp>
        <p:sp>
          <p:nvSpPr>
            <p:cNvPr id="60513" name="Text Box 19"/>
            <p:cNvSpPr txBox="1">
              <a:spLocks noChangeArrowheads="1"/>
            </p:cNvSpPr>
            <p:nvPr/>
          </p:nvSpPr>
          <p:spPr bwMode="auto">
            <a:xfrm>
              <a:off x="3149" y="3748"/>
              <a:ext cx="643" cy="330"/>
            </a:xfrm>
            <a:prstGeom prst="rect">
              <a:avLst/>
            </a:prstGeom>
            <a:noFill/>
            <a:ln w="9525" algn="ctr">
              <a:noFill/>
              <a:miter lim="800000"/>
              <a:headEnd/>
              <a:tailEnd/>
            </a:ln>
          </p:spPr>
          <p:txBody>
            <a:bodyPr wrap="none">
              <a:spAutoFit/>
            </a:bodyPr>
            <a:lstStyle/>
            <a:p>
              <a:pPr algn="ctr"/>
              <a:r>
                <a:rPr lang="en-US" altLang="zh-TW" sz="1400" b="1" dirty="0" smtClean="0">
                  <a:latin typeface="Arial Narrow" pitchFamily="34" charset="0"/>
                </a:rPr>
                <a:t>MAIN_6 </a:t>
              </a:r>
              <a:r>
                <a:rPr lang="tr-TR" altLang="zh-TW" sz="1400" b="1" dirty="0" smtClean="0">
                  <a:latin typeface="Arial Narrow" pitchFamily="34" charset="0"/>
                </a:rPr>
                <a:t>için</a:t>
              </a:r>
            </a:p>
            <a:p>
              <a:pPr algn="ctr"/>
              <a:r>
                <a:rPr kumimoji="0" lang="en-US" altLang="zh-TW" sz="1400" b="1" dirty="0" smtClean="0">
                  <a:latin typeface="Arial Narrow" pitchFamily="34" charset="0"/>
                </a:rPr>
                <a:t>ARI</a:t>
              </a:r>
              <a:endParaRPr kumimoji="0" lang="en-US" altLang="zh-TW" sz="1400" b="1" dirty="0">
                <a:latin typeface="Arial Narrow" pitchFamily="34" charset="0"/>
              </a:endParaRPr>
            </a:p>
          </p:txBody>
        </p:sp>
      </p:grpSp>
      <p:grpSp>
        <p:nvGrpSpPr>
          <p:cNvPr id="6" name="Group 20"/>
          <p:cNvGrpSpPr>
            <a:grpSpLocks/>
          </p:cNvGrpSpPr>
          <p:nvPr/>
        </p:nvGrpSpPr>
        <p:grpSpPr bwMode="auto">
          <a:xfrm>
            <a:off x="5437188" y="4294188"/>
            <a:ext cx="2879725" cy="1354137"/>
            <a:chOff x="3334" y="2886"/>
            <a:chExt cx="1814" cy="853"/>
          </a:xfrm>
        </p:grpSpPr>
        <p:sp>
          <p:nvSpPr>
            <p:cNvPr id="60488" name="Text Box 21"/>
            <p:cNvSpPr txBox="1">
              <a:spLocks noChangeArrowheads="1"/>
            </p:cNvSpPr>
            <p:nvPr/>
          </p:nvSpPr>
          <p:spPr bwMode="auto">
            <a:xfrm>
              <a:off x="3696" y="3521"/>
              <a:ext cx="1225"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MAIN_6)</a:t>
              </a:r>
              <a:r>
                <a:rPr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7" name="Group 22"/>
            <p:cNvGrpSpPr>
              <a:grpSpLocks/>
            </p:cNvGrpSpPr>
            <p:nvPr/>
          </p:nvGrpSpPr>
          <p:grpSpPr bwMode="auto">
            <a:xfrm>
              <a:off x="3696" y="3294"/>
              <a:ext cx="1225" cy="218"/>
              <a:chOff x="3696" y="3929"/>
              <a:chExt cx="1225" cy="218"/>
            </a:xfrm>
          </p:grpSpPr>
          <p:sp>
            <p:nvSpPr>
              <p:cNvPr id="60506" name="Text Box 23"/>
              <p:cNvSpPr txBox="1">
                <a:spLocks noChangeArrowheads="1"/>
              </p:cNvSpPr>
              <p:nvPr/>
            </p:nvSpPr>
            <p:spPr bwMode="auto">
              <a:xfrm>
                <a:off x="3696" y="3929"/>
                <a:ext cx="998"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507" name="Text Box 24"/>
              <p:cNvSpPr txBox="1">
                <a:spLocks noChangeArrowheads="1"/>
              </p:cNvSpPr>
              <p:nvPr/>
            </p:nvSpPr>
            <p:spPr bwMode="auto">
              <a:xfrm>
                <a:off x="4694" y="3929"/>
                <a:ext cx="227" cy="218"/>
              </a:xfrm>
              <a:prstGeom prst="rect">
                <a:avLst/>
              </a:prstGeom>
              <a:solidFill>
                <a:schemeClr val="accent1"/>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8" name="Group 25"/>
            <p:cNvGrpSpPr>
              <a:grpSpLocks/>
            </p:cNvGrpSpPr>
            <p:nvPr/>
          </p:nvGrpSpPr>
          <p:grpSpPr bwMode="auto">
            <a:xfrm>
              <a:off x="3696" y="3113"/>
              <a:ext cx="1225" cy="218"/>
              <a:chOff x="3696" y="3929"/>
              <a:chExt cx="1225" cy="218"/>
            </a:xfrm>
          </p:grpSpPr>
          <p:sp>
            <p:nvSpPr>
              <p:cNvPr id="60504" name="Text Box 26"/>
              <p:cNvSpPr txBox="1">
                <a:spLocks noChangeArrowheads="1"/>
              </p:cNvSpPr>
              <p:nvPr/>
            </p:nvSpPr>
            <p:spPr bwMode="auto">
              <a:xfrm>
                <a:off x="3696" y="3929"/>
                <a:ext cx="998" cy="218"/>
              </a:xfrm>
              <a:prstGeom prst="rect">
                <a:avLst/>
              </a:prstGeom>
              <a:solidFill>
                <a:schemeClr val="accent1"/>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05" name="Text Box 27"/>
              <p:cNvSpPr txBox="1">
                <a:spLocks noChangeArrowheads="1"/>
              </p:cNvSpPr>
              <p:nvPr/>
            </p:nvSpPr>
            <p:spPr bwMode="auto">
              <a:xfrm>
                <a:off x="4694" y="3929"/>
                <a:ext cx="227" cy="218"/>
              </a:xfrm>
              <a:prstGeom prst="rect">
                <a:avLst/>
              </a:prstGeom>
              <a:solidFill>
                <a:schemeClr val="accent1"/>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91" name="Text Box 28"/>
            <p:cNvSpPr txBox="1">
              <a:spLocks noChangeArrowheads="1"/>
            </p:cNvSpPr>
            <p:nvPr/>
          </p:nvSpPr>
          <p:spPr bwMode="auto">
            <a:xfrm>
              <a:off x="4912" y="2886"/>
              <a:ext cx="192"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sp>
          <p:nvSpPr>
            <p:cNvPr id="60492" name="Text Box 29"/>
            <p:cNvSpPr txBox="1">
              <a:spLocks noChangeArrowheads="1"/>
            </p:cNvSpPr>
            <p:nvPr/>
          </p:nvSpPr>
          <p:spPr bwMode="auto">
            <a:xfrm>
              <a:off x="4921" y="3113"/>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sp>
          <p:nvSpPr>
            <p:cNvPr id="60493" name="Line 30"/>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94" name="Line 31"/>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95" name="Line 32"/>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96" name="Line 33"/>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97" name="Text Box 34"/>
            <p:cNvSpPr txBox="1">
              <a:spLocks noChangeArrowheads="1"/>
            </p:cNvSpPr>
            <p:nvPr/>
          </p:nvSpPr>
          <p:spPr bwMode="auto">
            <a:xfrm>
              <a:off x="3334" y="3113"/>
              <a:ext cx="366" cy="330"/>
            </a:xfrm>
            <a:prstGeom prst="rect">
              <a:avLst/>
            </a:prstGeom>
            <a:noFill/>
            <a:ln w="9525" algn="ctr">
              <a:noFill/>
              <a:miter lim="800000"/>
              <a:headEnd/>
              <a:tailEnd/>
            </a:ln>
          </p:spPr>
          <p:txBody>
            <a:bodyPr wrap="none">
              <a:spAutoFit/>
            </a:bodyPr>
            <a:lstStyle/>
            <a:p>
              <a:pPr algn="ctr"/>
              <a:r>
                <a:rPr lang="tr-TR" altLang="zh-TW" sz="1400" b="1" dirty="0" smtClean="0">
                  <a:latin typeface="Arial Narrow" pitchFamily="34" charset="0"/>
                </a:rPr>
                <a:t>A için</a:t>
              </a:r>
            </a:p>
            <a:p>
              <a:pPr algn="ctr"/>
              <a:r>
                <a:rPr lang="en-US" altLang="zh-TW" sz="1400" b="1" dirty="0" smtClean="0">
                  <a:latin typeface="Arial Narrow" pitchFamily="34" charset="0"/>
                </a:rPr>
                <a:t>ARI</a:t>
              </a:r>
              <a:endParaRPr kumimoji="0" lang="en-US" altLang="zh-TW" sz="1400" b="1" dirty="0">
                <a:latin typeface="Arial Narrow" pitchFamily="34" charset="0"/>
              </a:endParaRPr>
            </a:p>
          </p:txBody>
        </p:sp>
        <p:grpSp>
          <p:nvGrpSpPr>
            <p:cNvPr id="9" name="Group 35"/>
            <p:cNvGrpSpPr>
              <a:grpSpLocks/>
            </p:cNvGrpSpPr>
            <p:nvPr/>
          </p:nvGrpSpPr>
          <p:grpSpPr bwMode="auto">
            <a:xfrm>
              <a:off x="3696" y="2931"/>
              <a:ext cx="1225" cy="218"/>
              <a:chOff x="3696" y="3929"/>
              <a:chExt cx="1225" cy="218"/>
            </a:xfrm>
          </p:grpSpPr>
          <p:sp>
            <p:nvSpPr>
              <p:cNvPr id="60502" name="Text Box 36"/>
              <p:cNvSpPr txBox="1">
                <a:spLocks noChangeArrowheads="1"/>
              </p:cNvSpPr>
              <p:nvPr/>
            </p:nvSpPr>
            <p:spPr bwMode="auto">
              <a:xfrm>
                <a:off x="3696" y="3929"/>
                <a:ext cx="998" cy="218"/>
              </a:xfrm>
              <a:prstGeom prst="rect">
                <a:avLst/>
              </a:prstGeom>
              <a:solidFill>
                <a:schemeClr val="accent1"/>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503" name="Text Box 37"/>
              <p:cNvSpPr txBox="1">
                <a:spLocks noChangeArrowheads="1"/>
              </p:cNvSpPr>
              <p:nvPr/>
            </p:nvSpPr>
            <p:spPr bwMode="auto">
              <a:xfrm>
                <a:off x="4694" y="3929"/>
                <a:ext cx="227" cy="218"/>
              </a:xfrm>
              <a:prstGeom prst="rect">
                <a:avLst/>
              </a:prstGeom>
              <a:solidFill>
                <a:schemeClr val="accent1"/>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99" name="Line 38"/>
            <p:cNvSpPr>
              <a:spLocks noChangeShapeType="1"/>
            </p:cNvSpPr>
            <p:nvPr/>
          </p:nvSpPr>
          <p:spPr bwMode="auto">
            <a:xfrm>
              <a:off x="5148" y="3430"/>
              <a:ext cx="0" cy="272"/>
            </a:xfrm>
            <a:prstGeom prst="line">
              <a:avLst/>
            </a:prstGeom>
            <a:noFill/>
            <a:ln w="25400">
              <a:solidFill>
                <a:schemeClr val="accent1"/>
              </a:solidFill>
              <a:miter lim="800000"/>
              <a:headEnd/>
              <a:tailEnd/>
            </a:ln>
          </p:spPr>
          <p:txBody>
            <a:bodyPr wrap="none"/>
            <a:lstStyle/>
            <a:p>
              <a:endParaRPr lang="tr-TR"/>
            </a:p>
          </p:txBody>
        </p:sp>
        <p:sp>
          <p:nvSpPr>
            <p:cNvPr id="60500" name="Line 39"/>
            <p:cNvSpPr>
              <a:spLocks noChangeShapeType="1"/>
            </p:cNvSpPr>
            <p:nvPr/>
          </p:nvSpPr>
          <p:spPr bwMode="auto">
            <a:xfrm flipH="1">
              <a:off x="4921" y="3702"/>
              <a:ext cx="227" cy="0"/>
            </a:xfrm>
            <a:prstGeom prst="line">
              <a:avLst/>
            </a:prstGeom>
            <a:noFill/>
            <a:ln w="25400">
              <a:solidFill>
                <a:schemeClr val="accent1"/>
              </a:solidFill>
              <a:miter lim="800000"/>
              <a:headEnd/>
              <a:tailEnd type="triangle" w="med" len="med"/>
            </a:ln>
          </p:spPr>
          <p:txBody>
            <a:bodyPr wrap="none"/>
            <a:lstStyle/>
            <a:p>
              <a:endParaRPr lang="tr-TR"/>
            </a:p>
          </p:txBody>
        </p:sp>
        <p:sp>
          <p:nvSpPr>
            <p:cNvPr id="60501" name="Line 40"/>
            <p:cNvSpPr>
              <a:spLocks noChangeShapeType="1"/>
            </p:cNvSpPr>
            <p:nvPr/>
          </p:nvSpPr>
          <p:spPr bwMode="auto">
            <a:xfrm>
              <a:off x="4830" y="3430"/>
              <a:ext cx="318" cy="0"/>
            </a:xfrm>
            <a:prstGeom prst="line">
              <a:avLst/>
            </a:prstGeom>
            <a:noFill/>
            <a:ln w="28575">
              <a:solidFill>
                <a:schemeClr val="accent1"/>
              </a:solidFill>
              <a:round/>
              <a:headEnd type="oval" w="med" len="med"/>
              <a:tailEnd/>
            </a:ln>
          </p:spPr>
          <p:txBody>
            <a:bodyPr wrap="none"/>
            <a:lstStyle/>
            <a:p>
              <a:endParaRPr lang="tr-TR"/>
            </a:p>
          </p:txBody>
        </p:sp>
      </p:grpSp>
      <p:grpSp>
        <p:nvGrpSpPr>
          <p:cNvPr id="10" name="Group 41"/>
          <p:cNvGrpSpPr>
            <a:grpSpLocks/>
          </p:cNvGrpSpPr>
          <p:nvPr/>
        </p:nvGrpSpPr>
        <p:grpSpPr bwMode="auto">
          <a:xfrm>
            <a:off x="5437188" y="2997200"/>
            <a:ext cx="2879725" cy="1354138"/>
            <a:chOff x="3334" y="2886"/>
            <a:chExt cx="1814" cy="853"/>
          </a:xfrm>
        </p:grpSpPr>
        <p:sp>
          <p:nvSpPr>
            <p:cNvPr id="60468" name="Text Box 42"/>
            <p:cNvSpPr txBox="1">
              <a:spLocks noChangeArrowheads="1"/>
            </p:cNvSpPr>
            <p:nvPr/>
          </p:nvSpPr>
          <p:spPr bwMode="auto">
            <a:xfrm>
              <a:off x="3696" y="3521"/>
              <a:ext cx="1225" cy="218"/>
            </a:xfrm>
            <a:prstGeom prst="rect">
              <a:avLst/>
            </a:prstGeom>
            <a:solidFill>
              <a:schemeClr val="folHlink"/>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A)</a:t>
              </a:r>
              <a:r>
                <a:rPr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11" name="Group 43"/>
            <p:cNvGrpSpPr>
              <a:grpSpLocks/>
            </p:cNvGrpSpPr>
            <p:nvPr/>
          </p:nvGrpSpPr>
          <p:grpSpPr bwMode="auto">
            <a:xfrm>
              <a:off x="3696" y="3294"/>
              <a:ext cx="1225" cy="218"/>
              <a:chOff x="3696" y="3929"/>
              <a:chExt cx="1225" cy="218"/>
            </a:xfrm>
          </p:grpSpPr>
          <p:sp>
            <p:nvSpPr>
              <p:cNvPr id="60486" name="Text Box 44"/>
              <p:cNvSpPr txBox="1">
                <a:spLocks noChangeArrowheads="1"/>
              </p:cNvSpPr>
              <p:nvPr/>
            </p:nvSpPr>
            <p:spPr bwMode="auto">
              <a:xfrm>
                <a:off x="3696" y="3929"/>
                <a:ext cx="998" cy="218"/>
              </a:xfrm>
              <a:prstGeom prst="rect">
                <a:avLst/>
              </a:prstGeom>
              <a:solidFill>
                <a:schemeClr val="folHlink"/>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487" name="Text Box 45"/>
              <p:cNvSpPr txBox="1">
                <a:spLocks noChangeArrowheads="1"/>
              </p:cNvSpPr>
              <p:nvPr/>
            </p:nvSpPr>
            <p:spPr bwMode="auto">
              <a:xfrm>
                <a:off x="4694" y="3929"/>
                <a:ext cx="227" cy="218"/>
              </a:xfrm>
              <a:prstGeom prst="rect">
                <a:avLst/>
              </a:prstGeom>
              <a:solidFill>
                <a:schemeClr val="folHlink"/>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12" name="Group 46"/>
            <p:cNvGrpSpPr>
              <a:grpSpLocks/>
            </p:cNvGrpSpPr>
            <p:nvPr/>
          </p:nvGrpSpPr>
          <p:grpSpPr bwMode="auto">
            <a:xfrm>
              <a:off x="3696" y="3113"/>
              <a:ext cx="1225" cy="218"/>
              <a:chOff x="3696" y="3929"/>
              <a:chExt cx="1225" cy="218"/>
            </a:xfrm>
          </p:grpSpPr>
          <p:sp>
            <p:nvSpPr>
              <p:cNvPr id="60484" name="Text Box 47"/>
              <p:cNvSpPr txBox="1">
                <a:spLocks noChangeArrowheads="1"/>
              </p:cNvSpPr>
              <p:nvPr/>
            </p:nvSpPr>
            <p:spPr bwMode="auto">
              <a:xfrm>
                <a:off x="3696" y="3929"/>
                <a:ext cx="998" cy="218"/>
              </a:xfrm>
              <a:prstGeom prst="rect">
                <a:avLst/>
              </a:prstGeom>
              <a:solidFill>
                <a:schemeClr val="folHlink"/>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85" name="Text Box 48"/>
              <p:cNvSpPr txBox="1">
                <a:spLocks noChangeArrowheads="1"/>
              </p:cNvSpPr>
              <p:nvPr/>
            </p:nvSpPr>
            <p:spPr bwMode="auto">
              <a:xfrm>
                <a:off x="4694" y="3929"/>
                <a:ext cx="227" cy="218"/>
              </a:xfrm>
              <a:prstGeom prst="rect">
                <a:avLst/>
              </a:prstGeom>
              <a:solidFill>
                <a:schemeClr val="folHlink"/>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71" name="Text Box 49"/>
            <p:cNvSpPr txBox="1">
              <a:spLocks noChangeArrowheads="1"/>
            </p:cNvSpPr>
            <p:nvPr/>
          </p:nvSpPr>
          <p:spPr bwMode="auto">
            <a:xfrm>
              <a:off x="4912" y="2886"/>
              <a:ext cx="192"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sp>
          <p:nvSpPr>
            <p:cNvPr id="60472" name="Text Box 50"/>
            <p:cNvSpPr txBox="1">
              <a:spLocks noChangeArrowheads="1"/>
            </p:cNvSpPr>
            <p:nvPr/>
          </p:nvSpPr>
          <p:spPr bwMode="auto">
            <a:xfrm>
              <a:off x="4921" y="3113"/>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sp>
          <p:nvSpPr>
            <p:cNvPr id="60473" name="Line 51"/>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74" name="Line 52"/>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75" name="Line 53"/>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76" name="Line 54"/>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77" name="Text Box 55"/>
            <p:cNvSpPr txBox="1">
              <a:spLocks noChangeArrowheads="1"/>
            </p:cNvSpPr>
            <p:nvPr/>
          </p:nvSpPr>
          <p:spPr bwMode="auto">
            <a:xfrm>
              <a:off x="3334" y="3113"/>
              <a:ext cx="366" cy="330"/>
            </a:xfrm>
            <a:prstGeom prst="rect">
              <a:avLst/>
            </a:prstGeom>
            <a:noFill/>
            <a:ln w="9525" algn="ctr">
              <a:noFill/>
              <a:miter lim="800000"/>
              <a:headEnd/>
              <a:tailEnd/>
            </a:ln>
          </p:spPr>
          <p:txBody>
            <a:bodyPr wrap="none">
              <a:spAutoFit/>
            </a:bodyPr>
            <a:lstStyle/>
            <a:p>
              <a:pPr algn="ctr"/>
              <a:r>
                <a:rPr kumimoji="0" lang="tr-TR" altLang="zh-TW" sz="1400" b="1" dirty="0" smtClean="0">
                  <a:latin typeface="Arial Narrow" pitchFamily="34" charset="0"/>
                </a:rPr>
                <a:t>A için</a:t>
              </a:r>
            </a:p>
            <a:p>
              <a:pPr algn="ctr"/>
              <a:r>
                <a:rPr kumimoji="0" lang="en-US" altLang="zh-TW" sz="1400" b="1" dirty="0" smtClean="0">
                  <a:latin typeface="Arial Narrow" pitchFamily="34" charset="0"/>
                </a:rPr>
                <a:t>ARI</a:t>
              </a:r>
              <a:endParaRPr kumimoji="0" lang="en-US" altLang="zh-TW" sz="1400" b="1" dirty="0">
                <a:latin typeface="Arial Narrow" pitchFamily="34" charset="0"/>
              </a:endParaRPr>
            </a:p>
          </p:txBody>
        </p:sp>
        <p:grpSp>
          <p:nvGrpSpPr>
            <p:cNvPr id="13" name="Group 56"/>
            <p:cNvGrpSpPr>
              <a:grpSpLocks/>
            </p:cNvGrpSpPr>
            <p:nvPr/>
          </p:nvGrpSpPr>
          <p:grpSpPr bwMode="auto">
            <a:xfrm>
              <a:off x="3696" y="2931"/>
              <a:ext cx="1225" cy="218"/>
              <a:chOff x="3696" y="3929"/>
              <a:chExt cx="1225" cy="218"/>
            </a:xfrm>
          </p:grpSpPr>
          <p:sp>
            <p:nvSpPr>
              <p:cNvPr id="60482" name="Text Box 57"/>
              <p:cNvSpPr txBox="1">
                <a:spLocks noChangeArrowheads="1"/>
              </p:cNvSpPr>
              <p:nvPr/>
            </p:nvSpPr>
            <p:spPr bwMode="auto">
              <a:xfrm>
                <a:off x="3696" y="3929"/>
                <a:ext cx="998" cy="218"/>
              </a:xfrm>
              <a:prstGeom prst="rect">
                <a:avLst/>
              </a:prstGeom>
              <a:solidFill>
                <a:schemeClr val="folHlink"/>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83" name="Text Box 58"/>
              <p:cNvSpPr txBox="1">
                <a:spLocks noChangeArrowheads="1"/>
              </p:cNvSpPr>
              <p:nvPr/>
            </p:nvSpPr>
            <p:spPr bwMode="auto">
              <a:xfrm>
                <a:off x="4694" y="3929"/>
                <a:ext cx="227" cy="218"/>
              </a:xfrm>
              <a:prstGeom prst="rect">
                <a:avLst/>
              </a:prstGeom>
              <a:solidFill>
                <a:schemeClr val="folHlink"/>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79" name="Line 59"/>
            <p:cNvSpPr>
              <a:spLocks noChangeShapeType="1"/>
            </p:cNvSpPr>
            <p:nvPr/>
          </p:nvSpPr>
          <p:spPr bwMode="auto">
            <a:xfrm>
              <a:off x="5148" y="3430"/>
              <a:ext cx="0" cy="272"/>
            </a:xfrm>
            <a:prstGeom prst="line">
              <a:avLst/>
            </a:prstGeom>
            <a:noFill/>
            <a:ln w="25400">
              <a:solidFill>
                <a:schemeClr val="folHlink"/>
              </a:solidFill>
              <a:miter lim="800000"/>
              <a:headEnd/>
              <a:tailEnd/>
            </a:ln>
          </p:spPr>
          <p:txBody>
            <a:bodyPr wrap="none"/>
            <a:lstStyle/>
            <a:p>
              <a:endParaRPr lang="tr-TR"/>
            </a:p>
          </p:txBody>
        </p:sp>
        <p:sp>
          <p:nvSpPr>
            <p:cNvPr id="60480" name="Line 60"/>
            <p:cNvSpPr>
              <a:spLocks noChangeShapeType="1"/>
            </p:cNvSpPr>
            <p:nvPr/>
          </p:nvSpPr>
          <p:spPr bwMode="auto">
            <a:xfrm flipH="1">
              <a:off x="4921" y="3702"/>
              <a:ext cx="227" cy="0"/>
            </a:xfrm>
            <a:prstGeom prst="line">
              <a:avLst/>
            </a:prstGeom>
            <a:noFill/>
            <a:ln w="25400">
              <a:solidFill>
                <a:schemeClr val="folHlink"/>
              </a:solidFill>
              <a:miter lim="800000"/>
              <a:headEnd/>
              <a:tailEnd type="triangle" w="med" len="med"/>
            </a:ln>
          </p:spPr>
          <p:txBody>
            <a:bodyPr wrap="none"/>
            <a:lstStyle/>
            <a:p>
              <a:endParaRPr lang="tr-TR"/>
            </a:p>
          </p:txBody>
        </p:sp>
        <p:sp>
          <p:nvSpPr>
            <p:cNvPr id="60481" name="Line 61"/>
            <p:cNvSpPr>
              <a:spLocks noChangeShapeType="1"/>
            </p:cNvSpPr>
            <p:nvPr/>
          </p:nvSpPr>
          <p:spPr bwMode="auto">
            <a:xfrm>
              <a:off x="4830" y="3430"/>
              <a:ext cx="318" cy="0"/>
            </a:xfrm>
            <a:prstGeom prst="line">
              <a:avLst/>
            </a:prstGeom>
            <a:noFill/>
            <a:ln w="28575">
              <a:solidFill>
                <a:schemeClr val="folHlink"/>
              </a:solidFill>
              <a:round/>
              <a:headEnd type="oval" w="med" len="med"/>
              <a:tailEnd/>
            </a:ln>
          </p:spPr>
          <p:txBody>
            <a:bodyPr wrap="none"/>
            <a:lstStyle/>
            <a:p>
              <a:endParaRPr lang="tr-TR"/>
            </a:p>
          </p:txBody>
        </p:sp>
      </p:grpSp>
      <p:grpSp>
        <p:nvGrpSpPr>
          <p:cNvPr id="14" name="Group 62"/>
          <p:cNvGrpSpPr>
            <a:grpSpLocks/>
          </p:cNvGrpSpPr>
          <p:nvPr/>
        </p:nvGrpSpPr>
        <p:grpSpPr bwMode="auto">
          <a:xfrm>
            <a:off x="5437188" y="1701800"/>
            <a:ext cx="2879725" cy="1354138"/>
            <a:chOff x="3334" y="2886"/>
            <a:chExt cx="1814" cy="853"/>
          </a:xfrm>
        </p:grpSpPr>
        <p:sp>
          <p:nvSpPr>
            <p:cNvPr id="60448" name="Text Box 63"/>
            <p:cNvSpPr txBox="1">
              <a:spLocks noChangeArrowheads="1"/>
            </p:cNvSpPr>
            <p:nvPr/>
          </p:nvSpPr>
          <p:spPr bwMode="auto">
            <a:xfrm>
              <a:off x="3696" y="3521"/>
              <a:ext cx="1225" cy="218"/>
            </a:xfrm>
            <a:prstGeom prst="rect">
              <a:avLst/>
            </a:prstGeom>
            <a:solidFill>
              <a:srgbClr val="FF99FF"/>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A)</a:t>
              </a:r>
              <a:r>
                <a:rPr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15" name="Group 64"/>
            <p:cNvGrpSpPr>
              <a:grpSpLocks/>
            </p:cNvGrpSpPr>
            <p:nvPr/>
          </p:nvGrpSpPr>
          <p:grpSpPr bwMode="auto">
            <a:xfrm>
              <a:off x="3696" y="3294"/>
              <a:ext cx="1225" cy="218"/>
              <a:chOff x="3696" y="3929"/>
              <a:chExt cx="1225" cy="218"/>
            </a:xfrm>
          </p:grpSpPr>
          <p:sp>
            <p:nvSpPr>
              <p:cNvPr id="60466" name="Text Box 65"/>
              <p:cNvSpPr txBox="1">
                <a:spLocks noChangeArrowheads="1"/>
              </p:cNvSpPr>
              <p:nvPr/>
            </p:nvSpPr>
            <p:spPr bwMode="auto">
              <a:xfrm>
                <a:off x="3696" y="3929"/>
                <a:ext cx="998" cy="218"/>
              </a:xfrm>
              <a:prstGeom prst="rect">
                <a:avLst/>
              </a:prstGeom>
              <a:solidFill>
                <a:srgbClr val="FF99FF"/>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467" name="Text Box 66"/>
              <p:cNvSpPr txBox="1">
                <a:spLocks noChangeArrowheads="1"/>
              </p:cNvSpPr>
              <p:nvPr/>
            </p:nvSpPr>
            <p:spPr bwMode="auto">
              <a:xfrm>
                <a:off x="4694" y="3929"/>
                <a:ext cx="227" cy="218"/>
              </a:xfrm>
              <a:prstGeom prst="rect">
                <a:avLst/>
              </a:prstGeom>
              <a:solidFill>
                <a:srgbClr val="FF99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16" name="Group 67"/>
            <p:cNvGrpSpPr>
              <a:grpSpLocks/>
            </p:cNvGrpSpPr>
            <p:nvPr/>
          </p:nvGrpSpPr>
          <p:grpSpPr bwMode="auto">
            <a:xfrm>
              <a:off x="3696" y="3113"/>
              <a:ext cx="1225" cy="218"/>
              <a:chOff x="3696" y="3929"/>
              <a:chExt cx="1225" cy="218"/>
            </a:xfrm>
          </p:grpSpPr>
          <p:sp>
            <p:nvSpPr>
              <p:cNvPr id="60464" name="Text Box 68"/>
              <p:cNvSpPr txBox="1">
                <a:spLocks noChangeArrowheads="1"/>
              </p:cNvSpPr>
              <p:nvPr/>
            </p:nvSpPr>
            <p:spPr bwMode="auto">
              <a:xfrm>
                <a:off x="3696" y="3929"/>
                <a:ext cx="998" cy="218"/>
              </a:xfrm>
              <a:prstGeom prst="rect">
                <a:avLst/>
              </a:prstGeom>
              <a:solidFill>
                <a:srgbClr val="FF99FF"/>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65" name="Text Box 69"/>
              <p:cNvSpPr txBox="1">
                <a:spLocks noChangeArrowheads="1"/>
              </p:cNvSpPr>
              <p:nvPr/>
            </p:nvSpPr>
            <p:spPr bwMode="auto">
              <a:xfrm>
                <a:off x="4694" y="3929"/>
                <a:ext cx="227" cy="218"/>
              </a:xfrm>
              <a:prstGeom prst="rect">
                <a:avLst/>
              </a:prstGeom>
              <a:solidFill>
                <a:srgbClr val="FF99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51" name="Text Box 70"/>
            <p:cNvSpPr txBox="1">
              <a:spLocks noChangeArrowheads="1"/>
            </p:cNvSpPr>
            <p:nvPr/>
          </p:nvSpPr>
          <p:spPr bwMode="auto">
            <a:xfrm>
              <a:off x="4924" y="2886"/>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x</a:t>
              </a:r>
            </a:p>
          </p:txBody>
        </p:sp>
        <p:sp>
          <p:nvSpPr>
            <p:cNvPr id="60452" name="Text Box 71"/>
            <p:cNvSpPr txBox="1">
              <a:spLocks noChangeArrowheads="1"/>
            </p:cNvSpPr>
            <p:nvPr/>
          </p:nvSpPr>
          <p:spPr bwMode="auto">
            <a:xfrm>
              <a:off x="4910" y="3113"/>
              <a:ext cx="192"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sp>
          <p:nvSpPr>
            <p:cNvPr id="60453" name="Line 72"/>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54" name="Line 73"/>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55" name="Line 74"/>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56" name="Line 75"/>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57" name="Text Box 76"/>
            <p:cNvSpPr txBox="1">
              <a:spLocks noChangeArrowheads="1"/>
            </p:cNvSpPr>
            <p:nvPr/>
          </p:nvSpPr>
          <p:spPr bwMode="auto">
            <a:xfrm>
              <a:off x="3334" y="3113"/>
              <a:ext cx="370" cy="330"/>
            </a:xfrm>
            <a:prstGeom prst="rect">
              <a:avLst/>
            </a:prstGeom>
            <a:noFill/>
            <a:ln w="9525" algn="ctr">
              <a:noFill/>
              <a:miter lim="800000"/>
              <a:headEnd/>
              <a:tailEnd/>
            </a:ln>
          </p:spPr>
          <p:txBody>
            <a:bodyPr wrap="none">
              <a:spAutoFit/>
            </a:bodyPr>
            <a:lstStyle/>
            <a:p>
              <a:pPr algn="ctr"/>
              <a:r>
                <a:rPr kumimoji="0" lang="tr-TR" altLang="zh-TW" sz="1400" b="1" dirty="0" smtClean="0">
                  <a:latin typeface="Arial Narrow" pitchFamily="34" charset="0"/>
                </a:rPr>
                <a:t>B için</a:t>
              </a:r>
            </a:p>
            <a:p>
              <a:pPr algn="ctr"/>
              <a:r>
                <a:rPr kumimoji="0" lang="en-US" altLang="zh-TW" sz="1400" b="1" dirty="0" smtClean="0">
                  <a:latin typeface="Arial Narrow" pitchFamily="34" charset="0"/>
                </a:rPr>
                <a:t>ARI</a:t>
              </a:r>
              <a:endParaRPr kumimoji="0" lang="en-US" altLang="zh-TW" sz="1400" b="1" dirty="0">
                <a:latin typeface="Arial Narrow" pitchFamily="34" charset="0"/>
              </a:endParaRPr>
            </a:p>
          </p:txBody>
        </p:sp>
        <p:grpSp>
          <p:nvGrpSpPr>
            <p:cNvPr id="17" name="Group 77"/>
            <p:cNvGrpSpPr>
              <a:grpSpLocks/>
            </p:cNvGrpSpPr>
            <p:nvPr/>
          </p:nvGrpSpPr>
          <p:grpSpPr bwMode="auto">
            <a:xfrm>
              <a:off x="3696" y="2931"/>
              <a:ext cx="1225" cy="218"/>
              <a:chOff x="3696" y="3929"/>
              <a:chExt cx="1225" cy="218"/>
            </a:xfrm>
          </p:grpSpPr>
          <p:sp>
            <p:nvSpPr>
              <p:cNvPr id="60462" name="Text Box 78"/>
              <p:cNvSpPr txBox="1">
                <a:spLocks noChangeArrowheads="1"/>
              </p:cNvSpPr>
              <p:nvPr/>
            </p:nvSpPr>
            <p:spPr bwMode="auto">
              <a:xfrm>
                <a:off x="3696" y="3929"/>
                <a:ext cx="998" cy="218"/>
              </a:xfrm>
              <a:prstGeom prst="rect">
                <a:avLst/>
              </a:prstGeom>
              <a:solidFill>
                <a:srgbClr val="FF99FF"/>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63" name="Text Box 79"/>
              <p:cNvSpPr txBox="1">
                <a:spLocks noChangeArrowheads="1"/>
              </p:cNvSpPr>
              <p:nvPr/>
            </p:nvSpPr>
            <p:spPr bwMode="auto">
              <a:xfrm>
                <a:off x="4694" y="3929"/>
                <a:ext cx="227" cy="218"/>
              </a:xfrm>
              <a:prstGeom prst="rect">
                <a:avLst/>
              </a:prstGeom>
              <a:solidFill>
                <a:srgbClr val="FF99FF"/>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59" name="Line 80"/>
            <p:cNvSpPr>
              <a:spLocks noChangeShapeType="1"/>
            </p:cNvSpPr>
            <p:nvPr/>
          </p:nvSpPr>
          <p:spPr bwMode="auto">
            <a:xfrm>
              <a:off x="5148" y="3430"/>
              <a:ext cx="0" cy="272"/>
            </a:xfrm>
            <a:prstGeom prst="line">
              <a:avLst/>
            </a:prstGeom>
            <a:noFill/>
            <a:ln w="25400">
              <a:solidFill>
                <a:srgbClr val="FF99FF"/>
              </a:solidFill>
              <a:miter lim="800000"/>
              <a:headEnd/>
              <a:tailEnd/>
            </a:ln>
          </p:spPr>
          <p:txBody>
            <a:bodyPr wrap="none"/>
            <a:lstStyle/>
            <a:p>
              <a:endParaRPr lang="tr-TR"/>
            </a:p>
          </p:txBody>
        </p:sp>
        <p:sp>
          <p:nvSpPr>
            <p:cNvPr id="60460" name="Line 81"/>
            <p:cNvSpPr>
              <a:spLocks noChangeShapeType="1"/>
            </p:cNvSpPr>
            <p:nvPr/>
          </p:nvSpPr>
          <p:spPr bwMode="auto">
            <a:xfrm flipH="1">
              <a:off x="4921" y="3702"/>
              <a:ext cx="227" cy="0"/>
            </a:xfrm>
            <a:prstGeom prst="line">
              <a:avLst/>
            </a:prstGeom>
            <a:noFill/>
            <a:ln w="25400">
              <a:solidFill>
                <a:srgbClr val="FF99FF"/>
              </a:solidFill>
              <a:miter lim="800000"/>
              <a:headEnd/>
              <a:tailEnd type="triangle" w="med" len="med"/>
            </a:ln>
          </p:spPr>
          <p:txBody>
            <a:bodyPr wrap="none"/>
            <a:lstStyle/>
            <a:p>
              <a:endParaRPr lang="tr-TR"/>
            </a:p>
          </p:txBody>
        </p:sp>
        <p:sp>
          <p:nvSpPr>
            <p:cNvPr id="60461" name="Line 82"/>
            <p:cNvSpPr>
              <a:spLocks noChangeShapeType="1"/>
            </p:cNvSpPr>
            <p:nvPr/>
          </p:nvSpPr>
          <p:spPr bwMode="auto">
            <a:xfrm>
              <a:off x="4830" y="3430"/>
              <a:ext cx="318" cy="0"/>
            </a:xfrm>
            <a:prstGeom prst="line">
              <a:avLst/>
            </a:prstGeom>
            <a:noFill/>
            <a:ln w="28575">
              <a:solidFill>
                <a:srgbClr val="FF99FF"/>
              </a:solidFill>
              <a:round/>
              <a:headEnd type="oval" w="med" len="med"/>
              <a:tailEnd/>
            </a:ln>
          </p:spPr>
          <p:txBody>
            <a:bodyPr wrap="none"/>
            <a:lstStyle/>
            <a:p>
              <a:endParaRPr lang="tr-TR"/>
            </a:p>
          </p:txBody>
        </p:sp>
      </p:grpSp>
      <p:grpSp>
        <p:nvGrpSpPr>
          <p:cNvPr id="18" name="Group 83"/>
          <p:cNvGrpSpPr>
            <a:grpSpLocks/>
          </p:cNvGrpSpPr>
          <p:nvPr/>
        </p:nvGrpSpPr>
        <p:grpSpPr bwMode="auto">
          <a:xfrm>
            <a:off x="5437188" y="477838"/>
            <a:ext cx="2879725" cy="1354137"/>
            <a:chOff x="3334" y="2886"/>
            <a:chExt cx="1814" cy="853"/>
          </a:xfrm>
        </p:grpSpPr>
        <p:sp>
          <p:nvSpPr>
            <p:cNvPr id="60428" name="Text Box 84"/>
            <p:cNvSpPr txBox="1">
              <a:spLocks noChangeArrowheads="1"/>
            </p:cNvSpPr>
            <p:nvPr/>
          </p:nvSpPr>
          <p:spPr bwMode="auto">
            <a:xfrm>
              <a:off x="3696" y="3521"/>
              <a:ext cx="1225" cy="218"/>
            </a:xfrm>
            <a:prstGeom prst="rect">
              <a:avLst/>
            </a:prstGeom>
            <a:solidFill>
              <a:srgbClr val="FFFF99"/>
            </a:solidFill>
            <a:ln w="9525" algn="ctr">
              <a:solidFill>
                <a:srgbClr val="000000"/>
              </a:solidFill>
              <a:miter lim="800000"/>
              <a:headEnd/>
              <a:tailEnd/>
            </a:ln>
          </p:spPr>
          <p:txBody>
            <a:bodyPr>
              <a:spAutoFit/>
            </a:bodyPr>
            <a:lstStyle/>
            <a:p>
              <a:pPr algn="ctr"/>
              <a:r>
                <a:rPr kumimoji="0" lang="tr-TR" altLang="zh-TW" sz="1600" dirty="0" smtClean="0">
                  <a:solidFill>
                    <a:srgbClr val="000000"/>
                  </a:solidFill>
                  <a:latin typeface="Arial Narrow" pitchFamily="34" charset="0"/>
                </a:rPr>
                <a:t>(</a:t>
              </a:r>
              <a:r>
                <a:rPr kumimoji="0" lang="en-US" altLang="zh-TW" sz="1600" dirty="0" smtClean="0">
                  <a:solidFill>
                    <a:srgbClr val="000000"/>
                  </a:solidFill>
                  <a:latin typeface="Arial Narrow" pitchFamily="34" charset="0"/>
                </a:rPr>
                <a:t>A)</a:t>
              </a:r>
              <a:r>
                <a:rPr kumimoji="0" lang="tr-TR" altLang="zh-TW" sz="1600" dirty="0" smtClean="0">
                  <a:solidFill>
                    <a:srgbClr val="000000"/>
                  </a:solidFill>
                  <a:latin typeface="Arial Narrow" pitchFamily="34" charset="0"/>
                </a:rPr>
                <a:t>’ya dönüş</a:t>
              </a:r>
              <a:endParaRPr kumimoji="0" lang="en-US" altLang="zh-TW" sz="1600" dirty="0">
                <a:solidFill>
                  <a:srgbClr val="000000"/>
                </a:solidFill>
                <a:latin typeface="Arial Narrow" pitchFamily="34" charset="0"/>
              </a:endParaRPr>
            </a:p>
          </p:txBody>
        </p:sp>
        <p:grpSp>
          <p:nvGrpSpPr>
            <p:cNvPr id="19" name="Group 85"/>
            <p:cNvGrpSpPr>
              <a:grpSpLocks/>
            </p:cNvGrpSpPr>
            <p:nvPr/>
          </p:nvGrpSpPr>
          <p:grpSpPr bwMode="auto">
            <a:xfrm>
              <a:off x="3696" y="3294"/>
              <a:ext cx="1225" cy="218"/>
              <a:chOff x="3696" y="3929"/>
              <a:chExt cx="1225" cy="218"/>
            </a:xfrm>
          </p:grpSpPr>
          <p:sp>
            <p:nvSpPr>
              <p:cNvPr id="60446" name="Text Box 86"/>
              <p:cNvSpPr txBox="1">
                <a:spLocks noChangeArrowheads="1"/>
              </p:cNvSpPr>
              <p:nvPr/>
            </p:nvSpPr>
            <p:spPr bwMode="auto">
              <a:xfrm>
                <a:off x="3696" y="3929"/>
                <a:ext cx="998" cy="218"/>
              </a:xfrm>
              <a:prstGeom prst="rect">
                <a:avLst/>
              </a:prstGeom>
              <a:solidFill>
                <a:srgbClr val="FFFF99"/>
              </a:solidFill>
              <a:ln w="9525" algn="ctr">
                <a:solidFill>
                  <a:srgbClr val="000000"/>
                </a:solidFill>
                <a:miter lim="800000"/>
                <a:headEnd/>
                <a:tailEnd/>
              </a:ln>
            </p:spPr>
            <p:txBody>
              <a:bodyPr>
                <a:spAutoFit/>
              </a:bodyPr>
              <a:lstStyle/>
              <a:p>
                <a:pPr algn="ctr"/>
                <a:r>
                  <a:rPr kumimoji="0" lang="en-US" altLang="zh-TW" sz="1600" dirty="0" smtClean="0">
                    <a:solidFill>
                      <a:srgbClr val="000000"/>
                    </a:solidFill>
                    <a:latin typeface="Arial Narrow" pitchFamily="34" charset="0"/>
                  </a:rPr>
                  <a:t>D</a:t>
                </a:r>
                <a:r>
                  <a:rPr kumimoji="0" lang="tr-TR" altLang="zh-TW" sz="1600" dirty="0" smtClean="0">
                    <a:solidFill>
                      <a:srgbClr val="000000"/>
                    </a:solidFill>
                    <a:latin typeface="Arial Narrow" pitchFamily="34" charset="0"/>
                  </a:rPr>
                  <a:t>i</a:t>
                </a:r>
                <a:r>
                  <a:rPr kumimoji="0" lang="en-US" altLang="zh-TW" sz="1600" dirty="0" err="1" smtClean="0">
                    <a:solidFill>
                      <a:srgbClr val="000000"/>
                    </a:solidFill>
                    <a:latin typeface="Arial Narrow" pitchFamily="34" charset="0"/>
                  </a:rPr>
                  <a:t>nami</a:t>
                </a:r>
                <a:r>
                  <a:rPr kumimoji="0" lang="tr-TR" altLang="zh-TW" sz="1600" dirty="0" smtClean="0">
                    <a:solidFill>
                      <a:srgbClr val="000000"/>
                    </a:solidFill>
                    <a:latin typeface="Arial Narrow" pitchFamily="34" charset="0"/>
                  </a:rPr>
                  <a:t>k</a:t>
                </a:r>
                <a:r>
                  <a:rPr kumimoji="0" lang="en-US" altLang="zh-TW" sz="1600" dirty="0" smtClean="0">
                    <a:solidFill>
                      <a:srgbClr val="000000"/>
                    </a:solidFill>
                    <a:latin typeface="Arial Narrow" pitchFamily="34" charset="0"/>
                  </a:rPr>
                  <a:t> </a:t>
                </a:r>
                <a:r>
                  <a:rPr kumimoji="0" lang="en-US" altLang="zh-TW" sz="1600" dirty="0">
                    <a:solidFill>
                      <a:srgbClr val="000000"/>
                    </a:solidFill>
                    <a:latin typeface="Arial Narrow" pitchFamily="34" charset="0"/>
                  </a:rPr>
                  <a:t>link</a:t>
                </a:r>
              </a:p>
            </p:txBody>
          </p:sp>
          <p:sp>
            <p:nvSpPr>
              <p:cNvPr id="60447" name="Text Box 87"/>
              <p:cNvSpPr txBox="1">
                <a:spLocks noChangeArrowheads="1"/>
              </p:cNvSpPr>
              <p:nvPr/>
            </p:nvSpPr>
            <p:spPr bwMode="auto">
              <a:xfrm>
                <a:off x="4694" y="3929"/>
                <a:ext cx="227" cy="218"/>
              </a:xfrm>
              <a:prstGeom prst="rect">
                <a:avLst/>
              </a:prstGeom>
              <a:solidFill>
                <a:srgbClr val="FFFF99"/>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grpSp>
          <p:nvGrpSpPr>
            <p:cNvPr id="20" name="Group 88"/>
            <p:cNvGrpSpPr>
              <a:grpSpLocks/>
            </p:cNvGrpSpPr>
            <p:nvPr/>
          </p:nvGrpSpPr>
          <p:grpSpPr bwMode="auto">
            <a:xfrm>
              <a:off x="3696" y="3113"/>
              <a:ext cx="1225" cy="218"/>
              <a:chOff x="3696" y="3929"/>
              <a:chExt cx="1225" cy="218"/>
            </a:xfrm>
          </p:grpSpPr>
          <p:sp>
            <p:nvSpPr>
              <p:cNvPr id="60444" name="Text Box 89"/>
              <p:cNvSpPr txBox="1">
                <a:spLocks noChangeArrowheads="1"/>
              </p:cNvSpPr>
              <p:nvPr/>
            </p:nvSpPr>
            <p:spPr bwMode="auto">
              <a:xfrm>
                <a:off x="3696" y="3929"/>
                <a:ext cx="998" cy="218"/>
              </a:xfrm>
              <a:prstGeom prst="rect">
                <a:avLst/>
              </a:prstGeom>
              <a:solidFill>
                <a:srgbClr val="FFFF99"/>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45" name="Text Box 90"/>
              <p:cNvSpPr txBox="1">
                <a:spLocks noChangeArrowheads="1"/>
              </p:cNvSpPr>
              <p:nvPr/>
            </p:nvSpPr>
            <p:spPr bwMode="auto">
              <a:xfrm>
                <a:off x="4694" y="3929"/>
                <a:ext cx="227" cy="218"/>
              </a:xfrm>
              <a:prstGeom prst="rect">
                <a:avLst/>
              </a:prstGeom>
              <a:solidFill>
                <a:srgbClr val="FFFF99"/>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31" name="Text Box 91"/>
            <p:cNvSpPr txBox="1">
              <a:spLocks noChangeArrowheads="1"/>
            </p:cNvSpPr>
            <p:nvPr/>
          </p:nvSpPr>
          <p:spPr bwMode="auto">
            <a:xfrm>
              <a:off x="4924" y="2886"/>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z</a:t>
              </a:r>
            </a:p>
          </p:txBody>
        </p:sp>
        <p:sp>
          <p:nvSpPr>
            <p:cNvPr id="60432" name="Text Box 92"/>
            <p:cNvSpPr txBox="1">
              <a:spLocks noChangeArrowheads="1"/>
            </p:cNvSpPr>
            <p:nvPr/>
          </p:nvSpPr>
          <p:spPr bwMode="auto">
            <a:xfrm>
              <a:off x="4921" y="3113"/>
              <a:ext cx="169" cy="212"/>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x</a:t>
              </a:r>
            </a:p>
          </p:txBody>
        </p:sp>
        <p:sp>
          <p:nvSpPr>
            <p:cNvPr id="60433" name="Line 93"/>
            <p:cNvSpPr>
              <a:spLocks noChangeShapeType="1"/>
            </p:cNvSpPr>
            <p:nvPr/>
          </p:nvSpPr>
          <p:spPr bwMode="auto">
            <a:xfrm flipH="1">
              <a:off x="3560" y="2976"/>
              <a:ext cx="91" cy="0"/>
            </a:xfrm>
            <a:prstGeom prst="line">
              <a:avLst/>
            </a:prstGeom>
            <a:noFill/>
            <a:ln w="9525">
              <a:solidFill>
                <a:schemeClr val="tx1"/>
              </a:solidFill>
              <a:round/>
              <a:headEnd/>
              <a:tailEnd/>
            </a:ln>
          </p:spPr>
          <p:txBody>
            <a:bodyPr wrap="none"/>
            <a:lstStyle/>
            <a:p>
              <a:endParaRPr lang="tr-TR"/>
            </a:p>
          </p:txBody>
        </p:sp>
        <p:sp>
          <p:nvSpPr>
            <p:cNvPr id="60434" name="Line 94"/>
            <p:cNvSpPr>
              <a:spLocks noChangeShapeType="1"/>
            </p:cNvSpPr>
            <p:nvPr/>
          </p:nvSpPr>
          <p:spPr bwMode="auto">
            <a:xfrm>
              <a:off x="3560" y="2976"/>
              <a:ext cx="0" cy="182"/>
            </a:xfrm>
            <a:prstGeom prst="line">
              <a:avLst/>
            </a:prstGeom>
            <a:noFill/>
            <a:ln w="9525">
              <a:solidFill>
                <a:schemeClr val="tx1"/>
              </a:solidFill>
              <a:round/>
              <a:headEnd/>
              <a:tailEnd/>
            </a:ln>
          </p:spPr>
          <p:txBody>
            <a:bodyPr wrap="none"/>
            <a:lstStyle/>
            <a:p>
              <a:endParaRPr lang="tr-TR"/>
            </a:p>
          </p:txBody>
        </p:sp>
        <p:sp>
          <p:nvSpPr>
            <p:cNvPr id="60435" name="Line 95"/>
            <p:cNvSpPr>
              <a:spLocks noChangeShapeType="1"/>
            </p:cNvSpPr>
            <p:nvPr/>
          </p:nvSpPr>
          <p:spPr bwMode="auto">
            <a:xfrm>
              <a:off x="3560" y="3385"/>
              <a:ext cx="0" cy="317"/>
            </a:xfrm>
            <a:prstGeom prst="line">
              <a:avLst/>
            </a:prstGeom>
            <a:noFill/>
            <a:ln w="9525">
              <a:solidFill>
                <a:schemeClr val="tx1"/>
              </a:solidFill>
              <a:round/>
              <a:headEnd/>
              <a:tailEnd/>
            </a:ln>
          </p:spPr>
          <p:txBody>
            <a:bodyPr wrap="none"/>
            <a:lstStyle/>
            <a:p>
              <a:endParaRPr lang="tr-TR"/>
            </a:p>
          </p:txBody>
        </p:sp>
        <p:sp>
          <p:nvSpPr>
            <p:cNvPr id="60436" name="Line 96"/>
            <p:cNvSpPr>
              <a:spLocks noChangeShapeType="1"/>
            </p:cNvSpPr>
            <p:nvPr/>
          </p:nvSpPr>
          <p:spPr bwMode="auto">
            <a:xfrm>
              <a:off x="3560" y="3702"/>
              <a:ext cx="91" cy="0"/>
            </a:xfrm>
            <a:prstGeom prst="line">
              <a:avLst/>
            </a:prstGeom>
            <a:noFill/>
            <a:ln w="9525">
              <a:solidFill>
                <a:schemeClr val="tx1"/>
              </a:solidFill>
              <a:round/>
              <a:headEnd/>
              <a:tailEnd/>
            </a:ln>
          </p:spPr>
          <p:txBody>
            <a:bodyPr wrap="none"/>
            <a:lstStyle/>
            <a:p>
              <a:endParaRPr lang="tr-TR"/>
            </a:p>
          </p:txBody>
        </p:sp>
        <p:sp>
          <p:nvSpPr>
            <p:cNvPr id="60437" name="Text Box 97"/>
            <p:cNvSpPr txBox="1">
              <a:spLocks noChangeArrowheads="1"/>
            </p:cNvSpPr>
            <p:nvPr/>
          </p:nvSpPr>
          <p:spPr bwMode="auto">
            <a:xfrm>
              <a:off x="3334" y="3113"/>
              <a:ext cx="370" cy="330"/>
            </a:xfrm>
            <a:prstGeom prst="rect">
              <a:avLst/>
            </a:prstGeom>
            <a:noFill/>
            <a:ln w="9525" algn="ctr">
              <a:noFill/>
              <a:miter lim="800000"/>
              <a:headEnd/>
              <a:tailEnd/>
            </a:ln>
          </p:spPr>
          <p:txBody>
            <a:bodyPr wrap="none">
              <a:spAutoFit/>
            </a:bodyPr>
            <a:lstStyle/>
            <a:p>
              <a:pPr algn="ctr"/>
              <a:r>
                <a:rPr kumimoji="0" lang="tr-TR" altLang="zh-TW" sz="1400" b="1" dirty="0" smtClean="0">
                  <a:latin typeface="Arial Narrow" pitchFamily="34" charset="0"/>
                </a:rPr>
                <a:t>C için</a:t>
              </a:r>
            </a:p>
            <a:p>
              <a:pPr algn="ctr"/>
              <a:r>
                <a:rPr kumimoji="0" lang="en-US" altLang="zh-TW" sz="1400" b="1" dirty="0" smtClean="0">
                  <a:latin typeface="Arial Narrow" pitchFamily="34" charset="0"/>
                </a:rPr>
                <a:t>ARI </a:t>
              </a:r>
              <a:endParaRPr kumimoji="0" lang="en-US" altLang="zh-TW" sz="1400" b="1" dirty="0">
                <a:latin typeface="Arial Narrow" pitchFamily="34" charset="0"/>
              </a:endParaRPr>
            </a:p>
          </p:txBody>
        </p:sp>
        <p:grpSp>
          <p:nvGrpSpPr>
            <p:cNvPr id="21" name="Group 98"/>
            <p:cNvGrpSpPr>
              <a:grpSpLocks/>
            </p:cNvGrpSpPr>
            <p:nvPr/>
          </p:nvGrpSpPr>
          <p:grpSpPr bwMode="auto">
            <a:xfrm>
              <a:off x="3696" y="2931"/>
              <a:ext cx="1225" cy="218"/>
              <a:chOff x="3696" y="3929"/>
              <a:chExt cx="1225" cy="218"/>
            </a:xfrm>
          </p:grpSpPr>
          <p:sp>
            <p:nvSpPr>
              <p:cNvPr id="60442" name="Text Box 99"/>
              <p:cNvSpPr txBox="1">
                <a:spLocks noChangeArrowheads="1"/>
              </p:cNvSpPr>
              <p:nvPr/>
            </p:nvSpPr>
            <p:spPr bwMode="auto">
              <a:xfrm>
                <a:off x="3696" y="3929"/>
                <a:ext cx="998" cy="218"/>
              </a:xfrm>
              <a:prstGeom prst="rect">
                <a:avLst/>
              </a:prstGeom>
              <a:solidFill>
                <a:srgbClr val="FFFF99"/>
              </a:solidFill>
              <a:ln w="9525" algn="ctr">
                <a:solidFill>
                  <a:srgbClr val="000000"/>
                </a:solidFill>
                <a:miter lim="800000"/>
                <a:headEnd/>
                <a:tailEnd/>
              </a:ln>
            </p:spPr>
            <p:txBody>
              <a:bodyPr>
                <a:spAutoFit/>
              </a:bodyPr>
              <a:lstStyle/>
              <a:p>
                <a:pPr algn="ctr"/>
                <a:r>
                  <a:rPr lang="tr-TR" altLang="zh-TW" sz="1600" dirty="0" smtClean="0">
                    <a:solidFill>
                      <a:srgbClr val="000000"/>
                    </a:solidFill>
                    <a:latin typeface="Arial Narrow" pitchFamily="34" charset="0"/>
                  </a:rPr>
                  <a:t>Yerel</a:t>
                </a:r>
                <a:endParaRPr kumimoji="0" lang="en-US" altLang="zh-TW" sz="1600" dirty="0">
                  <a:solidFill>
                    <a:srgbClr val="000000"/>
                  </a:solidFill>
                  <a:latin typeface="Arial Narrow" pitchFamily="34" charset="0"/>
                </a:endParaRPr>
              </a:p>
            </p:txBody>
          </p:sp>
          <p:sp>
            <p:nvSpPr>
              <p:cNvPr id="60443" name="Text Box 100"/>
              <p:cNvSpPr txBox="1">
                <a:spLocks noChangeArrowheads="1"/>
              </p:cNvSpPr>
              <p:nvPr/>
            </p:nvSpPr>
            <p:spPr bwMode="auto">
              <a:xfrm>
                <a:off x="4694" y="3929"/>
                <a:ext cx="227" cy="218"/>
              </a:xfrm>
              <a:prstGeom prst="rect">
                <a:avLst/>
              </a:prstGeom>
              <a:solidFill>
                <a:srgbClr val="FFFF99"/>
              </a:solidFill>
              <a:ln w="9525" algn="ctr">
                <a:solidFill>
                  <a:srgbClr val="000000"/>
                </a:solidFill>
                <a:miter lim="800000"/>
                <a:headEnd/>
                <a:tailEnd/>
              </a:ln>
            </p:spPr>
            <p:txBody>
              <a:bodyPr>
                <a:spAutoFit/>
              </a:bodyPr>
              <a:lstStyle/>
              <a:p>
                <a:pPr algn="ctr"/>
                <a:endParaRPr kumimoji="0" lang="zh-TW" altLang="en-US" sz="1600">
                  <a:solidFill>
                    <a:srgbClr val="000000"/>
                  </a:solidFill>
                  <a:latin typeface="Arial Narrow" pitchFamily="34" charset="0"/>
                </a:endParaRPr>
              </a:p>
            </p:txBody>
          </p:sp>
        </p:grpSp>
        <p:sp>
          <p:nvSpPr>
            <p:cNvPr id="60439" name="Line 101"/>
            <p:cNvSpPr>
              <a:spLocks noChangeShapeType="1"/>
            </p:cNvSpPr>
            <p:nvPr/>
          </p:nvSpPr>
          <p:spPr bwMode="auto">
            <a:xfrm>
              <a:off x="5148" y="3430"/>
              <a:ext cx="0" cy="272"/>
            </a:xfrm>
            <a:prstGeom prst="line">
              <a:avLst/>
            </a:prstGeom>
            <a:noFill/>
            <a:ln w="25400">
              <a:solidFill>
                <a:srgbClr val="FFFF99"/>
              </a:solidFill>
              <a:miter lim="800000"/>
              <a:headEnd/>
              <a:tailEnd/>
            </a:ln>
          </p:spPr>
          <p:txBody>
            <a:bodyPr wrap="none"/>
            <a:lstStyle/>
            <a:p>
              <a:endParaRPr lang="tr-TR"/>
            </a:p>
          </p:txBody>
        </p:sp>
        <p:sp>
          <p:nvSpPr>
            <p:cNvPr id="60440" name="Line 102"/>
            <p:cNvSpPr>
              <a:spLocks noChangeShapeType="1"/>
            </p:cNvSpPr>
            <p:nvPr/>
          </p:nvSpPr>
          <p:spPr bwMode="auto">
            <a:xfrm flipH="1">
              <a:off x="4921" y="3702"/>
              <a:ext cx="227" cy="0"/>
            </a:xfrm>
            <a:prstGeom prst="line">
              <a:avLst/>
            </a:prstGeom>
            <a:noFill/>
            <a:ln w="25400">
              <a:solidFill>
                <a:srgbClr val="FFFF99"/>
              </a:solidFill>
              <a:miter lim="800000"/>
              <a:headEnd/>
              <a:tailEnd type="triangle" w="med" len="med"/>
            </a:ln>
          </p:spPr>
          <p:txBody>
            <a:bodyPr wrap="none"/>
            <a:lstStyle/>
            <a:p>
              <a:endParaRPr lang="tr-TR"/>
            </a:p>
          </p:txBody>
        </p:sp>
        <p:sp>
          <p:nvSpPr>
            <p:cNvPr id="60441" name="Line 103"/>
            <p:cNvSpPr>
              <a:spLocks noChangeShapeType="1"/>
            </p:cNvSpPr>
            <p:nvPr/>
          </p:nvSpPr>
          <p:spPr bwMode="auto">
            <a:xfrm>
              <a:off x="4830" y="3430"/>
              <a:ext cx="318" cy="0"/>
            </a:xfrm>
            <a:prstGeom prst="line">
              <a:avLst/>
            </a:prstGeom>
            <a:noFill/>
            <a:ln w="28575">
              <a:solidFill>
                <a:srgbClr val="FFFF99"/>
              </a:solidFill>
              <a:round/>
              <a:headEnd type="oval" w="med" len="med"/>
              <a:tailEnd/>
            </a:ln>
          </p:spPr>
          <p:txBody>
            <a:bodyPr wrap="none"/>
            <a:lstStyle/>
            <a:p>
              <a:endParaRPr lang="tr-TR"/>
            </a:p>
          </p:txBody>
        </p:sp>
      </p:grpSp>
      <p:sp>
        <p:nvSpPr>
          <p:cNvPr id="60427" name="Rectangle 104"/>
          <p:cNvSpPr>
            <a:spLocks noGrp="1" noChangeArrowheads="1"/>
          </p:cNvSpPr>
          <p:nvPr>
            <p:ph type="title"/>
          </p:nvPr>
        </p:nvSpPr>
        <p:spPr>
          <a:xfrm>
            <a:off x="1104900" y="44450"/>
            <a:ext cx="4691063" cy="777875"/>
          </a:xfrm>
          <a:noFill/>
        </p:spPr>
        <p:txBody>
          <a:bodyPr/>
          <a:lstStyle/>
          <a:p>
            <a:pPr eaLnBrk="1" hangingPunct="1"/>
            <a:r>
              <a:rPr lang="tr-TR" altLang="zh-TW" sz="4000" dirty="0" smtClean="0"/>
              <a:t>Derin Erişim</a:t>
            </a:r>
            <a:endParaRPr lang="en-US" altLang="zh-TW" sz="4000" dirty="0" smtClean="0"/>
          </a:p>
        </p:txBody>
      </p:sp>
      <p:sp>
        <p:nvSpPr>
          <p:cNvPr id="105" name="104 Slayt Numarası Yer Tutucusu"/>
          <p:cNvSpPr>
            <a:spLocks noGrp="1"/>
          </p:cNvSpPr>
          <p:nvPr>
            <p:ph type="sldNum" sz="quarter" idx="12"/>
          </p:nvPr>
        </p:nvSpPr>
        <p:spPr/>
        <p:txBody>
          <a:bodyPr/>
          <a:lstStyle/>
          <a:p>
            <a:fld id="{14917F13-F816-43A4-AC89-84EBDAF33797}" type="slidenum">
              <a:rPr lang="tr-TR" smtClean="0"/>
              <a:pPr/>
              <a:t>59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8"/>
                                        </p:tgtEl>
                                        <p:attrNameLst>
                                          <p:attrName>ppt_x</p:attrName>
                                        </p:attrNameLst>
                                      </p:cBhvr>
                                      <p:tavLst>
                                        <p:tav tm="0">
                                          <p:val>
                                            <p:strVal val="ppt_x"/>
                                          </p:val>
                                        </p:tav>
                                        <p:tav tm="100000">
                                          <p:val>
                                            <p:strVal val="ppt_x"/>
                                          </p:val>
                                        </p:tav>
                                      </p:tavLst>
                                    </p:anim>
                                    <p:anim calcmode="lin" valueType="num">
                                      <p:cBhvr additive="base">
                                        <p:cTn id="37" dur="500"/>
                                        <p:tgtEl>
                                          <p:spTgt spid="18"/>
                                        </p:tgtEl>
                                        <p:attrNameLst>
                                          <p:attrName>ppt_y</p:attrName>
                                        </p:attrNameLst>
                                      </p:cBhvr>
                                      <p:tavLst>
                                        <p:tav tm="0">
                                          <p:val>
                                            <p:strVal val="ppt_y"/>
                                          </p:val>
                                        </p:tav>
                                        <p:tav tm="100000">
                                          <p:val>
                                            <p:strVal val="1+ppt_h/2"/>
                                          </p:val>
                                        </p:tav>
                                      </p:tavLst>
                                    </p:anim>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4"/>
                                        </p:tgtEl>
                                        <p:attrNameLst>
                                          <p:attrName>ppt_x</p:attrName>
                                        </p:attrNameLst>
                                      </p:cBhvr>
                                      <p:tavLst>
                                        <p:tav tm="0">
                                          <p:val>
                                            <p:strVal val="ppt_x"/>
                                          </p:val>
                                        </p:tav>
                                        <p:tav tm="100000">
                                          <p:val>
                                            <p:strVal val="ppt_x"/>
                                          </p:val>
                                        </p:tav>
                                      </p:tavLst>
                                    </p:anim>
                                    <p:anim calcmode="lin" valueType="num">
                                      <p:cBhvr additive="base">
                                        <p:cTn id="43" dur="500"/>
                                        <p:tgtEl>
                                          <p:spTgt spid="14"/>
                                        </p:tgtEl>
                                        <p:attrNameLst>
                                          <p:attrName>ppt_y</p:attrName>
                                        </p:attrNameLst>
                                      </p:cBhvr>
                                      <p:tavLst>
                                        <p:tav tm="0">
                                          <p:val>
                                            <p:strVal val="ppt_y"/>
                                          </p:val>
                                        </p:tav>
                                        <p:tav tm="100000">
                                          <p:val>
                                            <p:strVal val="1+ppt_h/2"/>
                                          </p:val>
                                        </p:tav>
                                      </p:tavLst>
                                    </p:anim>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6"/>
                                        </p:tgtEl>
                                        <p:attrNameLst>
                                          <p:attrName>ppt_x</p:attrName>
                                        </p:attrNameLst>
                                      </p:cBhvr>
                                      <p:tavLst>
                                        <p:tav tm="0">
                                          <p:val>
                                            <p:strVal val="ppt_x"/>
                                          </p:val>
                                        </p:tav>
                                        <p:tav tm="100000">
                                          <p:val>
                                            <p:strVal val="ppt_x"/>
                                          </p:val>
                                        </p:tav>
                                      </p:tavLst>
                                    </p:anim>
                                    <p:anim calcmode="lin" valueType="num">
                                      <p:cBhvr additive="base">
                                        <p:cTn id="55" dur="500"/>
                                        <p:tgtEl>
                                          <p:spTgt spid="6"/>
                                        </p:tgtEl>
                                        <p:attrNameLst>
                                          <p:attrName>ppt_y</p:attrName>
                                        </p:attrNameLst>
                                      </p:cBhvr>
                                      <p:tavLst>
                                        <p:tav tm="0">
                                          <p:val>
                                            <p:strVal val="ppt_y"/>
                                          </p:val>
                                        </p:tav>
                                        <p:tav tm="100000">
                                          <p:val>
                                            <p:strVal val="1+ppt_h/2"/>
                                          </p:val>
                                        </p:tav>
                                      </p:tavLst>
                                    </p:anim>
                                    <p:set>
                                      <p:cBhvr>
                                        <p:cTn id="56" dur="1" fill="hold">
                                          <p:stCondLst>
                                            <p:cond delay="499"/>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2"/>
                                        </p:tgtEl>
                                        <p:attrNameLst>
                                          <p:attrName>ppt_x</p:attrName>
                                        </p:attrNameLst>
                                      </p:cBhvr>
                                      <p:tavLst>
                                        <p:tav tm="0">
                                          <p:val>
                                            <p:strVal val="ppt_x"/>
                                          </p:val>
                                        </p:tav>
                                        <p:tav tm="100000">
                                          <p:val>
                                            <p:strVal val="ppt_x"/>
                                          </p:val>
                                        </p:tav>
                                      </p:tavLst>
                                    </p:anim>
                                    <p:anim calcmode="lin" valueType="num">
                                      <p:cBhvr additive="base">
                                        <p:cTn id="61" dur="500"/>
                                        <p:tgtEl>
                                          <p:spTgt spid="2"/>
                                        </p:tgtEl>
                                        <p:attrNameLst>
                                          <p:attrName>ppt_y</p:attrName>
                                        </p:attrNameLst>
                                      </p:cBhvr>
                                      <p:tavLst>
                                        <p:tav tm="0">
                                          <p:val>
                                            <p:strVal val="ppt_y"/>
                                          </p:val>
                                        </p:tav>
                                        <p:tav tm="100000">
                                          <p:val>
                                            <p:strVal val="1+ppt_h/2"/>
                                          </p:val>
                                        </p:tav>
                                      </p:tavLst>
                                    </p:anim>
                                    <p:set>
                                      <p:cBhvr>
                                        <p:cTn id="6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Genel Tasarım</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
        <p:nvSpPr>
          <p:cNvPr id="7" name="Rectangle 3"/>
          <p:cNvSpPr>
            <a:spLocks noChangeArrowheads="1"/>
          </p:cNvSpPr>
          <p:nvPr/>
        </p:nvSpPr>
        <p:spPr bwMode="auto">
          <a:xfrm>
            <a:off x="912813" y="2606675"/>
            <a:ext cx="1614487" cy="3168650"/>
          </a:xfrm>
          <a:prstGeom prst="rect">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8" name="Text Box 4"/>
          <p:cNvSpPr txBox="1">
            <a:spLocks noChangeArrowheads="1"/>
          </p:cNvSpPr>
          <p:nvPr/>
        </p:nvSpPr>
        <p:spPr bwMode="auto">
          <a:xfrm>
            <a:off x="722313" y="2212975"/>
            <a:ext cx="2265362" cy="396875"/>
          </a:xfrm>
          <a:prstGeom prst="rect">
            <a:avLst/>
          </a:prstGeom>
          <a:noFill/>
          <a:ln w="9525">
            <a:noFill/>
            <a:miter lim="800000"/>
            <a:headEnd/>
            <a:tailEnd/>
          </a:ln>
        </p:spPr>
        <p:txBody>
          <a:bodyPr>
            <a:spAutoFit/>
          </a:bodyPr>
          <a:lstStyle/>
          <a:p>
            <a:pPr algn="l">
              <a:spcBef>
                <a:spcPct val="50000"/>
              </a:spcBef>
            </a:pPr>
            <a:r>
              <a:rPr lang="tr-TR" sz="2000" dirty="0" smtClean="0"/>
              <a:t>Program çağırma</a:t>
            </a:r>
            <a:endParaRPr lang="en-US" dirty="0"/>
          </a:p>
        </p:txBody>
      </p:sp>
      <p:sp>
        <p:nvSpPr>
          <p:cNvPr id="9" name="Text Box 5"/>
          <p:cNvSpPr txBox="1">
            <a:spLocks noChangeArrowheads="1"/>
          </p:cNvSpPr>
          <p:nvPr/>
        </p:nvSpPr>
        <p:spPr bwMode="auto">
          <a:xfrm>
            <a:off x="927100" y="3619500"/>
            <a:ext cx="1228725" cy="396875"/>
          </a:xfrm>
          <a:prstGeom prst="rect">
            <a:avLst/>
          </a:prstGeom>
          <a:solidFill>
            <a:schemeClr val="bg2"/>
          </a:solidFill>
          <a:ln w="9525">
            <a:noFill/>
            <a:miter lim="800000"/>
            <a:headEnd/>
            <a:tailEnd/>
          </a:ln>
        </p:spPr>
        <p:txBody>
          <a:bodyPr>
            <a:spAutoFit/>
          </a:bodyPr>
          <a:lstStyle/>
          <a:p>
            <a:pPr algn="l">
              <a:spcBef>
                <a:spcPct val="50000"/>
              </a:spcBef>
            </a:pPr>
            <a:r>
              <a:rPr lang="en-US" sz="2000"/>
              <a:t>call sub</a:t>
            </a:r>
            <a:endParaRPr lang="en-US"/>
          </a:p>
        </p:txBody>
      </p:sp>
      <p:sp>
        <p:nvSpPr>
          <p:cNvPr id="10" name="Rectangle 6"/>
          <p:cNvSpPr>
            <a:spLocks noChangeArrowheads="1"/>
          </p:cNvSpPr>
          <p:nvPr/>
        </p:nvSpPr>
        <p:spPr bwMode="auto">
          <a:xfrm>
            <a:off x="5545138" y="2606675"/>
            <a:ext cx="1825625" cy="3165475"/>
          </a:xfrm>
          <a:prstGeom prst="rect">
            <a:avLst/>
          </a:prstGeom>
          <a:solidFill>
            <a:schemeClr val="bg2"/>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1" name="Text Box 7"/>
          <p:cNvSpPr txBox="1">
            <a:spLocks noChangeArrowheads="1"/>
          </p:cNvSpPr>
          <p:nvPr/>
        </p:nvSpPr>
        <p:spPr bwMode="auto">
          <a:xfrm>
            <a:off x="5545138" y="2209800"/>
            <a:ext cx="2265362" cy="396875"/>
          </a:xfrm>
          <a:prstGeom prst="rect">
            <a:avLst/>
          </a:prstGeom>
          <a:noFill/>
          <a:ln w="9525">
            <a:noFill/>
            <a:miter lim="800000"/>
            <a:headEnd/>
            <a:tailEnd/>
          </a:ln>
        </p:spPr>
        <p:txBody>
          <a:bodyPr>
            <a:spAutoFit/>
          </a:bodyPr>
          <a:lstStyle/>
          <a:p>
            <a:pPr algn="l">
              <a:spcBef>
                <a:spcPct val="50000"/>
              </a:spcBef>
            </a:pPr>
            <a:r>
              <a:rPr lang="tr-TR" sz="2000" dirty="0" smtClean="0"/>
              <a:t>Altprogram</a:t>
            </a:r>
            <a:endParaRPr lang="en-US" dirty="0"/>
          </a:p>
        </p:txBody>
      </p:sp>
      <p:sp>
        <p:nvSpPr>
          <p:cNvPr id="12" name="Rectangle 8"/>
          <p:cNvSpPr>
            <a:spLocks noChangeArrowheads="1"/>
          </p:cNvSpPr>
          <p:nvPr/>
        </p:nvSpPr>
        <p:spPr bwMode="auto">
          <a:xfrm>
            <a:off x="3306763" y="2486025"/>
            <a:ext cx="1857375" cy="2146300"/>
          </a:xfrm>
          <a:prstGeom prst="rect">
            <a:avLst/>
          </a:prstGeom>
          <a:solidFill>
            <a:srgbClr val="FFFFAB"/>
          </a:solidFill>
          <a:ln w="9525">
            <a:solidFill>
              <a:schemeClr val="tx1"/>
            </a:solidFill>
            <a:miter lim="800000"/>
            <a:headEnd/>
            <a:tailEnd/>
          </a:ln>
          <a:scene3d>
            <a:camera prst="orthographicFront"/>
            <a:lightRig rig="threePt" dir="t"/>
          </a:scene3d>
          <a:sp3d>
            <a:bevelT prst="angle"/>
          </a:sp3d>
        </p:spPr>
        <p:txBody>
          <a:bodyPr wrap="none" anchor="ctr"/>
          <a:lstStyle/>
          <a:p>
            <a:r>
              <a:rPr lang="tr-TR" sz="1800" dirty="0" smtClean="0"/>
              <a:t>Geri dönüş adresi</a:t>
            </a:r>
            <a:endParaRPr lang="en-US" sz="1800" dirty="0"/>
          </a:p>
          <a:p>
            <a:r>
              <a:rPr lang="tr-TR" sz="1800" dirty="0" smtClean="0"/>
              <a:t>P</a:t>
            </a:r>
            <a:r>
              <a:rPr lang="en-US" sz="1800" dirty="0" err="1" smtClean="0"/>
              <a:t>arametr</a:t>
            </a:r>
            <a:r>
              <a:rPr lang="tr-TR" sz="1800" dirty="0" smtClean="0"/>
              <a:t>eler</a:t>
            </a:r>
            <a:endParaRPr lang="en-US" sz="1800" dirty="0"/>
          </a:p>
          <a:p>
            <a:r>
              <a:rPr lang="tr-TR" sz="1800" dirty="0" smtClean="0"/>
              <a:t>Yerel değişkenler</a:t>
            </a:r>
            <a:endParaRPr lang="en-US" sz="1800" dirty="0"/>
          </a:p>
          <a:p>
            <a:r>
              <a:rPr lang="en-US" sz="1800" dirty="0"/>
              <a:t>...</a:t>
            </a:r>
          </a:p>
          <a:p>
            <a:endParaRPr lang="en-US" sz="1800" dirty="0"/>
          </a:p>
        </p:txBody>
      </p:sp>
      <p:sp>
        <p:nvSpPr>
          <p:cNvPr id="13" name="Text Box 9"/>
          <p:cNvSpPr txBox="1">
            <a:spLocks noChangeArrowheads="1"/>
          </p:cNvSpPr>
          <p:nvPr/>
        </p:nvSpPr>
        <p:spPr bwMode="auto">
          <a:xfrm>
            <a:off x="3286116" y="2028758"/>
            <a:ext cx="1916118" cy="400110"/>
          </a:xfrm>
          <a:prstGeom prst="rect">
            <a:avLst/>
          </a:prstGeom>
          <a:noFill/>
          <a:ln w="9525">
            <a:noFill/>
            <a:miter lim="800000"/>
            <a:headEnd/>
            <a:tailEnd/>
          </a:ln>
        </p:spPr>
        <p:txBody>
          <a:bodyPr wrap="square">
            <a:spAutoFit/>
          </a:bodyPr>
          <a:lstStyle/>
          <a:p>
            <a:pPr algn="l">
              <a:spcBef>
                <a:spcPct val="50000"/>
              </a:spcBef>
            </a:pPr>
            <a:r>
              <a:rPr lang="tr-TR" sz="2000" dirty="0" smtClean="0"/>
              <a:t>Aktivasyon kaydı</a:t>
            </a:r>
            <a:endParaRPr lang="en-US" dirty="0"/>
          </a:p>
        </p:txBody>
      </p:sp>
      <p:sp>
        <p:nvSpPr>
          <p:cNvPr id="14" name="Line 10"/>
          <p:cNvSpPr>
            <a:spLocks noChangeShapeType="1"/>
          </p:cNvSpPr>
          <p:nvPr/>
        </p:nvSpPr>
        <p:spPr bwMode="auto">
          <a:xfrm flipV="1">
            <a:off x="1216025" y="6364288"/>
            <a:ext cx="939800" cy="0"/>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5" name="Line 11"/>
          <p:cNvSpPr>
            <a:spLocks noChangeShapeType="1"/>
          </p:cNvSpPr>
          <p:nvPr/>
        </p:nvSpPr>
        <p:spPr bwMode="auto">
          <a:xfrm flipV="1">
            <a:off x="5126038" y="2827338"/>
            <a:ext cx="579437" cy="0"/>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6" name="Line 12"/>
          <p:cNvSpPr>
            <a:spLocks noChangeShapeType="1"/>
          </p:cNvSpPr>
          <p:nvPr/>
        </p:nvSpPr>
        <p:spPr bwMode="auto">
          <a:xfrm flipH="1" flipV="1">
            <a:off x="4360863" y="3128963"/>
            <a:ext cx="1344612" cy="2465387"/>
          </a:xfrm>
          <a:prstGeom prst="line">
            <a:avLst/>
          </a:prstGeom>
          <a:noFill/>
          <a:ln w="57150">
            <a:solidFill>
              <a:srgbClr val="CC0000"/>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7" name="Line 13"/>
          <p:cNvSpPr>
            <a:spLocks noChangeShapeType="1"/>
          </p:cNvSpPr>
          <p:nvPr/>
        </p:nvSpPr>
        <p:spPr bwMode="auto">
          <a:xfrm flipH="1">
            <a:off x="1995488" y="3128963"/>
            <a:ext cx="1774825" cy="887412"/>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18" name="Line 14"/>
          <p:cNvSpPr>
            <a:spLocks noChangeShapeType="1"/>
          </p:cNvSpPr>
          <p:nvPr/>
        </p:nvSpPr>
        <p:spPr bwMode="auto">
          <a:xfrm>
            <a:off x="5126038" y="3619500"/>
            <a:ext cx="1060450" cy="0"/>
          </a:xfrm>
          <a:prstGeom prst="line">
            <a:avLst/>
          </a:prstGeom>
          <a:noFill/>
          <a:ln w="38100">
            <a:solidFill>
              <a:schemeClr val="hlink"/>
            </a:solidFill>
            <a:round/>
            <a:headEnd type="triangle" w="med" len="med"/>
            <a:tailEnd/>
          </a:ln>
        </p:spPr>
        <p:txBody>
          <a:bodyPr wrap="none" anchor="ctr"/>
          <a:lstStyle/>
          <a:p>
            <a:endParaRPr lang="tr-TR"/>
          </a:p>
        </p:txBody>
      </p:sp>
      <p:sp>
        <p:nvSpPr>
          <p:cNvPr id="19" name="Line 15"/>
          <p:cNvSpPr>
            <a:spLocks noChangeShapeType="1"/>
          </p:cNvSpPr>
          <p:nvPr/>
        </p:nvSpPr>
        <p:spPr bwMode="auto">
          <a:xfrm>
            <a:off x="5126038" y="3330575"/>
            <a:ext cx="1060450" cy="0"/>
          </a:xfrm>
          <a:prstGeom prst="line">
            <a:avLst/>
          </a:prstGeom>
          <a:noFill/>
          <a:ln w="38100">
            <a:solidFill>
              <a:schemeClr val="hlink"/>
            </a:solidFill>
            <a:round/>
            <a:headEnd type="triangle" w="med" len="med"/>
            <a:tailEnd/>
          </a:ln>
        </p:spPr>
        <p:txBody>
          <a:bodyPr wrap="none" anchor="ctr"/>
          <a:lstStyle/>
          <a:p>
            <a:endParaRPr lang="tr-TR"/>
          </a:p>
        </p:txBody>
      </p:sp>
      <p:sp>
        <p:nvSpPr>
          <p:cNvPr id="20" name="Text Box 16"/>
          <p:cNvSpPr txBox="1">
            <a:spLocks noChangeArrowheads="1"/>
          </p:cNvSpPr>
          <p:nvPr/>
        </p:nvSpPr>
        <p:spPr bwMode="auto">
          <a:xfrm>
            <a:off x="2344738" y="6118225"/>
            <a:ext cx="3841750" cy="369332"/>
          </a:xfrm>
          <a:prstGeom prst="rect">
            <a:avLst/>
          </a:prstGeom>
          <a:noFill/>
          <a:ln w="9525">
            <a:noFill/>
            <a:miter lim="800000"/>
            <a:headEnd/>
            <a:tailEnd/>
          </a:ln>
        </p:spPr>
        <p:txBody>
          <a:bodyPr>
            <a:spAutoFit/>
          </a:bodyPr>
          <a:lstStyle/>
          <a:p>
            <a:pPr algn="l">
              <a:spcBef>
                <a:spcPct val="50000"/>
              </a:spcBef>
            </a:pPr>
            <a:r>
              <a:rPr lang="tr-TR" dirty="0" smtClean="0"/>
              <a:t>Kontrol akışı</a:t>
            </a:r>
            <a:endParaRPr lang="en-US" dirty="0"/>
          </a:p>
        </p:txBody>
      </p:sp>
      <p:sp>
        <p:nvSpPr>
          <p:cNvPr id="21" name="Line 29"/>
          <p:cNvSpPr>
            <a:spLocks noChangeShapeType="1"/>
          </p:cNvSpPr>
          <p:nvPr/>
        </p:nvSpPr>
        <p:spPr bwMode="auto">
          <a:xfrm flipV="1">
            <a:off x="2047875" y="2724150"/>
            <a:ext cx="1624013" cy="1058863"/>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
        <p:nvSpPr>
          <p:cNvPr id="22" name="Line 30"/>
          <p:cNvSpPr>
            <a:spLocks noChangeShapeType="1"/>
          </p:cNvSpPr>
          <p:nvPr/>
        </p:nvSpPr>
        <p:spPr bwMode="auto">
          <a:xfrm>
            <a:off x="5829300" y="2827338"/>
            <a:ext cx="0" cy="2767012"/>
          </a:xfrm>
          <a:prstGeom prst="line">
            <a:avLst/>
          </a:prstGeom>
          <a:noFill/>
          <a:ln w="57150">
            <a:solidFill>
              <a:schemeClr val="accent2"/>
            </a:solidFill>
            <a:round/>
            <a:headEnd/>
            <a:tailEnd type="triangle" w="med" len="med"/>
          </a:ln>
          <a:effectLst>
            <a:outerShdw dist="35921" dir="2700000" algn="ctr" rotWithShape="0">
              <a:schemeClr val="tx1"/>
            </a:outerShdw>
          </a:effectLst>
        </p:spPr>
        <p:txBody>
          <a:bodyPr wrap="none" anchor="ctr"/>
          <a:lstStyle/>
          <a:p>
            <a:pPr>
              <a:defRPr/>
            </a:pPr>
            <a:endParaRPr lang="tr-T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611188" y="948714"/>
            <a:ext cx="2025650" cy="5909310"/>
          </a:xfrm>
          <a:prstGeom prst="rect">
            <a:avLst/>
          </a:prstGeom>
          <a:noFill/>
          <a:ln w="9525" algn="ctr">
            <a:noFill/>
            <a:miter lim="800000"/>
            <a:headEnd/>
            <a:tailEnd/>
          </a:ln>
          <a:effectLst/>
        </p:spPr>
        <p:txBody>
          <a:bodyPr wrap="square">
            <a:spAutoFit/>
          </a:bodyPr>
          <a:lstStyle/>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Procedure C;</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integer x, z;</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x := u + v;</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dirty="0">
                <a:solidFill>
                  <a:srgbClr val="F7F745"/>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Procedure B;</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integer w, x;</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dirty="0">
                <a:solidFill>
                  <a:schemeClr val="folHlink"/>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Procedure A;</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integer v, w;</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begin</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a:t>
            </a:r>
          </a:p>
          <a:p>
            <a:pPr>
              <a:defRPr/>
            </a:pPr>
            <a:r>
              <a:rPr lang="en-US" altLang="zh-TW" sz="1800" b="1" dirty="0">
                <a:solidFill>
                  <a:srgbClr val="FF7C80"/>
                </a:solidFill>
                <a:effectLst>
                  <a:outerShdw blurRad="38100" dist="38100" dir="2700000" algn="tl">
                    <a:srgbClr val="000000"/>
                  </a:outerShdw>
                </a:effectLst>
                <a:latin typeface="Arial" pitchFamily="34" charset="0"/>
                <a:ea typeface="AR MinchoL JIS" pitchFamily="49" charset="-128"/>
              </a:rPr>
              <a:t>    end;</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Program MAIN_6</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integer v, u;</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begin</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a:t>
            </a:r>
          </a:p>
          <a:p>
            <a:pPr>
              <a:defRPr/>
            </a:pPr>
            <a:r>
              <a:rPr lang="en-US" altLang="zh-TW" sz="1800" b="1" dirty="0">
                <a:effectLst>
                  <a:outerShdw blurRad="38100" dist="38100" dir="2700000" algn="tl">
                    <a:srgbClr val="FFFFFF"/>
                  </a:outerShdw>
                </a:effectLst>
                <a:latin typeface="Arial" pitchFamily="34" charset="0"/>
                <a:ea typeface="AR MinchoL JIS" pitchFamily="49" charset="-128"/>
              </a:rPr>
              <a:t>    end</a:t>
            </a:r>
            <a:r>
              <a:rPr lang="en-US" altLang="zh-TW" sz="1800" b="1" dirty="0" smtClean="0">
                <a:effectLst>
                  <a:outerShdw blurRad="38100" dist="38100" dir="2700000" algn="tl">
                    <a:srgbClr val="FFFFFF"/>
                  </a:outerShdw>
                </a:effectLst>
                <a:latin typeface="Arial" pitchFamily="34" charset="0"/>
                <a:ea typeface="AR MinchoL JIS" pitchFamily="49" charset="-128"/>
              </a:rPr>
              <a:t>;</a:t>
            </a:r>
            <a:endParaRPr kumimoji="0" lang="zh-TW" altLang="en-US" b="1" dirty="0">
              <a:solidFill>
                <a:srgbClr val="000000"/>
              </a:solidFill>
              <a:latin typeface="Arial" pitchFamily="34" charset="0"/>
              <a:ea typeface="AR MinchoL JIS" pitchFamily="49" charset="-128"/>
            </a:endParaRPr>
          </a:p>
        </p:txBody>
      </p:sp>
      <p:sp>
        <p:nvSpPr>
          <p:cNvPr id="61444" name="Text Box 3"/>
          <p:cNvSpPr txBox="1">
            <a:spLocks noChangeArrowheads="1"/>
          </p:cNvSpPr>
          <p:nvPr/>
        </p:nvSpPr>
        <p:spPr bwMode="auto">
          <a:xfrm>
            <a:off x="2843213" y="1268413"/>
            <a:ext cx="1822450" cy="1190625"/>
          </a:xfrm>
          <a:prstGeom prst="rect">
            <a:avLst/>
          </a:prstGeom>
          <a:noFill/>
          <a:ln w="9525" algn="ctr">
            <a:noFill/>
            <a:miter lim="800000"/>
            <a:headEnd/>
            <a:tailEnd/>
          </a:ln>
        </p:spPr>
        <p:txBody>
          <a:bodyPr wrap="none">
            <a:spAutoFit/>
          </a:bodyPr>
          <a:lstStyle/>
          <a:p>
            <a:pPr algn="ctr"/>
            <a:r>
              <a:rPr kumimoji="0" lang="en-US" altLang="zh-TW" sz="1800" b="1" i="1" dirty="0">
                <a:solidFill>
                  <a:srgbClr val="7030A0"/>
                </a:solidFill>
                <a:latin typeface="Arial" charset="0"/>
              </a:rPr>
              <a:t>MAIN_6 calls A</a:t>
            </a:r>
          </a:p>
          <a:p>
            <a:pPr algn="ctr"/>
            <a:r>
              <a:rPr kumimoji="0" lang="en-US" altLang="zh-TW" sz="1800" b="1" i="1" dirty="0">
                <a:solidFill>
                  <a:srgbClr val="7030A0"/>
                </a:solidFill>
                <a:latin typeface="Arial" charset="0"/>
              </a:rPr>
              <a:t>A calls A</a:t>
            </a:r>
          </a:p>
          <a:p>
            <a:pPr algn="ctr"/>
            <a:r>
              <a:rPr kumimoji="0" lang="en-US" altLang="zh-TW" sz="1800" b="1" i="1" dirty="0">
                <a:solidFill>
                  <a:srgbClr val="7030A0"/>
                </a:solidFill>
                <a:latin typeface="Arial" charset="0"/>
              </a:rPr>
              <a:t>A calls B</a:t>
            </a:r>
          </a:p>
          <a:p>
            <a:pPr algn="ctr"/>
            <a:r>
              <a:rPr kumimoji="0" lang="en-US" altLang="zh-TW" sz="1800" b="1" i="1" dirty="0">
                <a:solidFill>
                  <a:srgbClr val="7030A0"/>
                </a:solidFill>
                <a:latin typeface="Arial" charset="0"/>
              </a:rPr>
              <a:t>B calls C</a:t>
            </a:r>
          </a:p>
        </p:txBody>
      </p:sp>
      <p:sp>
        <p:nvSpPr>
          <p:cNvPr id="61445" name="Rectangle 4"/>
          <p:cNvSpPr>
            <a:spLocks noChangeArrowheads="1"/>
          </p:cNvSpPr>
          <p:nvPr/>
        </p:nvSpPr>
        <p:spPr bwMode="auto">
          <a:xfrm>
            <a:off x="4572000" y="2852738"/>
            <a:ext cx="935038"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6" name="Rectangle 5"/>
          <p:cNvSpPr>
            <a:spLocks noChangeArrowheads="1"/>
          </p:cNvSpPr>
          <p:nvPr/>
        </p:nvSpPr>
        <p:spPr bwMode="auto">
          <a:xfrm>
            <a:off x="5508625" y="2852738"/>
            <a:ext cx="935038"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7" name="Rectangle 6"/>
          <p:cNvSpPr>
            <a:spLocks noChangeArrowheads="1"/>
          </p:cNvSpPr>
          <p:nvPr/>
        </p:nvSpPr>
        <p:spPr bwMode="auto">
          <a:xfrm>
            <a:off x="6443663" y="2852738"/>
            <a:ext cx="935037"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8" name="Rectangle 7"/>
          <p:cNvSpPr>
            <a:spLocks noChangeArrowheads="1"/>
          </p:cNvSpPr>
          <p:nvPr/>
        </p:nvSpPr>
        <p:spPr bwMode="auto">
          <a:xfrm>
            <a:off x="7380288" y="2852738"/>
            <a:ext cx="935037"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49" name="Rectangle 8"/>
          <p:cNvSpPr>
            <a:spLocks noChangeArrowheads="1"/>
          </p:cNvSpPr>
          <p:nvPr/>
        </p:nvSpPr>
        <p:spPr bwMode="auto">
          <a:xfrm>
            <a:off x="3635375" y="2852738"/>
            <a:ext cx="935038" cy="2520950"/>
          </a:xfrm>
          <a:prstGeom prst="rect">
            <a:avLst/>
          </a:prstGeom>
          <a:solidFill>
            <a:srgbClr val="0000FF"/>
          </a:solidFill>
          <a:ln w="9525">
            <a:solidFill>
              <a:schemeClr val="tx1"/>
            </a:solidFill>
            <a:miter lim="800000"/>
            <a:headEnd/>
            <a:tailEnd/>
          </a:ln>
        </p:spPr>
        <p:txBody>
          <a:bodyPr wrap="none" anchor="ctr"/>
          <a:lstStyle/>
          <a:p>
            <a:pPr algn="ctr"/>
            <a:endParaRPr kumimoji="0" lang="zh-TW" altLang="en-US">
              <a:solidFill>
                <a:srgbClr val="000000"/>
              </a:solidFill>
              <a:latin typeface="Arial Narrow" pitchFamily="34" charset="0"/>
            </a:endParaRPr>
          </a:p>
        </p:txBody>
      </p:sp>
      <p:sp>
        <p:nvSpPr>
          <p:cNvPr id="61450" name="Text Box 9"/>
          <p:cNvSpPr txBox="1">
            <a:spLocks noChangeArrowheads="1"/>
          </p:cNvSpPr>
          <p:nvPr/>
        </p:nvSpPr>
        <p:spPr bwMode="auto">
          <a:xfrm>
            <a:off x="3924300" y="5373688"/>
            <a:ext cx="276225"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u</a:t>
            </a:r>
          </a:p>
        </p:txBody>
      </p:sp>
      <p:sp>
        <p:nvSpPr>
          <p:cNvPr id="61451" name="Text Box 10"/>
          <p:cNvSpPr txBox="1">
            <a:spLocks noChangeArrowheads="1"/>
          </p:cNvSpPr>
          <p:nvPr/>
        </p:nvSpPr>
        <p:spPr bwMode="auto">
          <a:xfrm>
            <a:off x="4935538" y="5373688"/>
            <a:ext cx="268287"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v</a:t>
            </a:r>
          </a:p>
        </p:txBody>
      </p:sp>
      <p:sp>
        <p:nvSpPr>
          <p:cNvPr id="61452" name="Text Box 11"/>
          <p:cNvSpPr txBox="1">
            <a:spLocks noChangeArrowheads="1"/>
          </p:cNvSpPr>
          <p:nvPr/>
        </p:nvSpPr>
        <p:spPr bwMode="auto">
          <a:xfrm>
            <a:off x="5870575" y="5373688"/>
            <a:ext cx="268288"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x</a:t>
            </a:r>
          </a:p>
        </p:txBody>
      </p:sp>
      <p:sp>
        <p:nvSpPr>
          <p:cNvPr id="61453" name="Text Box 12"/>
          <p:cNvSpPr txBox="1">
            <a:spLocks noChangeArrowheads="1"/>
          </p:cNvSpPr>
          <p:nvPr/>
        </p:nvSpPr>
        <p:spPr bwMode="auto">
          <a:xfrm>
            <a:off x="6807200" y="5373688"/>
            <a:ext cx="268288"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z</a:t>
            </a:r>
          </a:p>
        </p:txBody>
      </p:sp>
      <p:sp>
        <p:nvSpPr>
          <p:cNvPr id="61454" name="Text Box 13"/>
          <p:cNvSpPr txBox="1">
            <a:spLocks noChangeArrowheads="1"/>
          </p:cNvSpPr>
          <p:nvPr/>
        </p:nvSpPr>
        <p:spPr bwMode="auto">
          <a:xfrm>
            <a:off x="7726363" y="5373688"/>
            <a:ext cx="304800" cy="336550"/>
          </a:xfrm>
          <a:prstGeom prst="rect">
            <a:avLst/>
          </a:prstGeom>
          <a:noFill/>
          <a:ln w="9525" algn="ctr">
            <a:noFill/>
            <a:miter lim="800000"/>
            <a:headEnd/>
            <a:tailEnd/>
          </a:ln>
        </p:spPr>
        <p:txBody>
          <a:bodyPr wrap="none">
            <a:spAutoFit/>
          </a:bodyPr>
          <a:lstStyle/>
          <a:p>
            <a:pPr algn="ctr"/>
            <a:r>
              <a:rPr kumimoji="0" lang="en-US" altLang="zh-TW" sz="1600">
                <a:latin typeface="Arial Narrow" pitchFamily="34" charset="0"/>
              </a:rPr>
              <a:t>w</a:t>
            </a:r>
          </a:p>
        </p:txBody>
      </p:sp>
      <p:grpSp>
        <p:nvGrpSpPr>
          <p:cNvPr id="2" name="Group 14"/>
          <p:cNvGrpSpPr>
            <a:grpSpLocks/>
          </p:cNvGrpSpPr>
          <p:nvPr/>
        </p:nvGrpSpPr>
        <p:grpSpPr bwMode="auto">
          <a:xfrm>
            <a:off x="3635375" y="5013325"/>
            <a:ext cx="1873250" cy="346075"/>
            <a:chOff x="2290" y="3158"/>
            <a:chExt cx="1180" cy="218"/>
          </a:xfrm>
        </p:grpSpPr>
        <p:sp>
          <p:nvSpPr>
            <p:cNvPr id="61466" name="Text Box 15"/>
            <p:cNvSpPr txBox="1">
              <a:spLocks noChangeArrowheads="1"/>
            </p:cNvSpPr>
            <p:nvPr/>
          </p:nvSpPr>
          <p:spPr bwMode="auto">
            <a:xfrm>
              <a:off x="2290" y="3158"/>
              <a:ext cx="590" cy="218"/>
            </a:xfrm>
            <a:prstGeom prst="rect">
              <a:avLst/>
            </a:prstGeom>
            <a:solidFill>
              <a:srgbClr val="CCFF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MAIN_6</a:t>
              </a:r>
            </a:p>
          </p:txBody>
        </p:sp>
        <p:sp>
          <p:nvSpPr>
            <p:cNvPr id="61467" name="Text Box 16"/>
            <p:cNvSpPr txBox="1">
              <a:spLocks noChangeArrowheads="1"/>
            </p:cNvSpPr>
            <p:nvPr/>
          </p:nvSpPr>
          <p:spPr bwMode="auto">
            <a:xfrm>
              <a:off x="2880" y="3158"/>
              <a:ext cx="590" cy="218"/>
            </a:xfrm>
            <a:prstGeom prst="rect">
              <a:avLst/>
            </a:prstGeom>
            <a:solidFill>
              <a:srgbClr val="CCFF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MAIN_6</a:t>
              </a:r>
            </a:p>
          </p:txBody>
        </p:sp>
      </p:grpSp>
      <p:grpSp>
        <p:nvGrpSpPr>
          <p:cNvPr id="3" name="Group 17"/>
          <p:cNvGrpSpPr>
            <a:grpSpLocks/>
          </p:cNvGrpSpPr>
          <p:nvPr/>
        </p:nvGrpSpPr>
        <p:grpSpPr bwMode="auto">
          <a:xfrm>
            <a:off x="4572000" y="4652963"/>
            <a:ext cx="3744913" cy="706437"/>
            <a:chOff x="2880" y="2931"/>
            <a:chExt cx="2359" cy="445"/>
          </a:xfrm>
        </p:grpSpPr>
        <p:sp>
          <p:nvSpPr>
            <p:cNvPr id="61464" name="Text Box 18"/>
            <p:cNvSpPr txBox="1">
              <a:spLocks noChangeArrowheads="1"/>
            </p:cNvSpPr>
            <p:nvPr/>
          </p:nvSpPr>
          <p:spPr bwMode="auto">
            <a:xfrm>
              <a:off x="2880" y="2931"/>
              <a:ext cx="590"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sp>
          <p:nvSpPr>
            <p:cNvPr id="61465" name="Text Box 19"/>
            <p:cNvSpPr txBox="1">
              <a:spLocks noChangeArrowheads="1"/>
            </p:cNvSpPr>
            <p:nvPr/>
          </p:nvSpPr>
          <p:spPr bwMode="auto">
            <a:xfrm>
              <a:off x="4649" y="3158"/>
              <a:ext cx="590" cy="218"/>
            </a:xfrm>
            <a:prstGeom prst="rect">
              <a:avLst/>
            </a:prstGeom>
            <a:solidFill>
              <a:schemeClr val="accent1"/>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grpSp>
      <p:sp>
        <p:nvSpPr>
          <p:cNvPr id="69652" name="Text Box 20"/>
          <p:cNvSpPr txBox="1">
            <a:spLocks noChangeArrowheads="1"/>
          </p:cNvSpPr>
          <p:nvPr/>
        </p:nvSpPr>
        <p:spPr bwMode="auto">
          <a:xfrm>
            <a:off x="4572000" y="4292600"/>
            <a:ext cx="936625" cy="346075"/>
          </a:xfrm>
          <a:prstGeom prst="rect">
            <a:avLst/>
          </a:prstGeom>
          <a:solidFill>
            <a:schemeClr val="folHlink"/>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sp>
        <p:nvSpPr>
          <p:cNvPr id="69653" name="Text Box 21"/>
          <p:cNvSpPr txBox="1">
            <a:spLocks noChangeArrowheads="1"/>
          </p:cNvSpPr>
          <p:nvPr/>
        </p:nvSpPr>
        <p:spPr bwMode="auto">
          <a:xfrm>
            <a:off x="7380288" y="4652963"/>
            <a:ext cx="936625" cy="346075"/>
          </a:xfrm>
          <a:prstGeom prst="rect">
            <a:avLst/>
          </a:prstGeom>
          <a:solidFill>
            <a:schemeClr val="folHlink"/>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A</a:t>
            </a:r>
          </a:p>
        </p:txBody>
      </p:sp>
      <p:sp>
        <p:nvSpPr>
          <p:cNvPr id="69654" name="Text Box 22"/>
          <p:cNvSpPr txBox="1">
            <a:spLocks noChangeArrowheads="1"/>
          </p:cNvSpPr>
          <p:nvPr/>
        </p:nvSpPr>
        <p:spPr bwMode="auto">
          <a:xfrm>
            <a:off x="5508625" y="5013325"/>
            <a:ext cx="936625" cy="346075"/>
          </a:xfrm>
          <a:prstGeom prst="rect">
            <a:avLst/>
          </a:prstGeom>
          <a:solidFill>
            <a:srgbClr val="FF99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B</a:t>
            </a:r>
          </a:p>
        </p:txBody>
      </p:sp>
      <p:sp>
        <p:nvSpPr>
          <p:cNvPr id="69655" name="Text Box 23"/>
          <p:cNvSpPr txBox="1">
            <a:spLocks noChangeArrowheads="1"/>
          </p:cNvSpPr>
          <p:nvPr/>
        </p:nvSpPr>
        <p:spPr bwMode="auto">
          <a:xfrm>
            <a:off x="7380288" y="4292600"/>
            <a:ext cx="936625" cy="346075"/>
          </a:xfrm>
          <a:prstGeom prst="rect">
            <a:avLst/>
          </a:prstGeom>
          <a:solidFill>
            <a:srgbClr val="FF99FF"/>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B</a:t>
            </a:r>
          </a:p>
        </p:txBody>
      </p:sp>
      <p:sp>
        <p:nvSpPr>
          <p:cNvPr id="69656" name="Text Box 24"/>
          <p:cNvSpPr txBox="1">
            <a:spLocks noChangeArrowheads="1"/>
          </p:cNvSpPr>
          <p:nvPr/>
        </p:nvSpPr>
        <p:spPr bwMode="auto">
          <a:xfrm>
            <a:off x="5508625" y="4652963"/>
            <a:ext cx="936625" cy="346075"/>
          </a:xfrm>
          <a:prstGeom prst="rect">
            <a:avLst/>
          </a:prstGeom>
          <a:solidFill>
            <a:srgbClr val="FFFF99"/>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C</a:t>
            </a:r>
          </a:p>
        </p:txBody>
      </p:sp>
      <p:sp>
        <p:nvSpPr>
          <p:cNvPr id="69657" name="Text Box 25"/>
          <p:cNvSpPr txBox="1">
            <a:spLocks noChangeArrowheads="1"/>
          </p:cNvSpPr>
          <p:nvPr/>
        </p:nvSpPr>
        <p:spPr bwMode="auto">
          <a:xfrm>
            <a:off x="6443663" y="5013325"/>
            <a:ext cx="936625" cy="346075"/>
          </a:xfrm>
          <a:prstGeom prst="rect">
            <a:avLst/>
          </a:prstGeom>
          <a:solidFill>
            <a:srgbClr val="FFFF99"/>
          </a:solidFill>
          <a:ln w="9525" algn="ctr">
            <a:solidFill>
              <a:srgbClr val="000000"/>
            </a:solidFill>
            <a:miter lim="800000"/>
            <a:headEnd/>
            <a:tailEnd/>
          </a:ln>
        </p:spPr>
        <p:txBody>
          <a:bodyPr>
            <a:spAutoFit/>
          </a:bodyPr>
          <a:lstStyle/>
          <a:p>
            <a:pPr algn="ctr"/>
            <a:r>
              <a:rPr kumimoji="0" lang="en-US" altLang="zh-TW" sz="1600">
                <a:solidFill>
                  <a:srgbClr val="000000"/>
                </a:solidFill>
                <a:latin typeface="Arial Narrow" pitchFamily="34" charset="0"/>
              </a:rPr>
              <a:t>C</a:t>
            </a:r>
          </a:p>
        </p:txBody>
      </p:sp>
      <p:sp>
        <p:nvSpPr>
          <p:cNvPr id="28" name="Rectangle 104"/>
          <p:cNvSpPr txBox="1">
            <a:spLocks noChangeArrowheads="1"/>
          </p:cNvSpPr>
          <p:nvPr/>
        </p:nvSpPr>
        <p:spPr>
          <a:xfrm>
            <a:off x="1104900" y="44450"/>
            <a:ext cx="4691063" cy="777875"/>
          </a:xfrm>
          <a:prstGeom prst="rect">
            <a:avLst/>
          </a:prstGeom>
          <a:noFill/>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altLang="zh-TW" sz="4000" b="0" i="0" u="none" strike="noStrike" kern="1200" cap="none" spc="0" normalizeH="0" baseline="0" noProof="0" dirty="0" smtClean="0">
                <a:ln>
                  <a:noFill/>
                </a:ln>
                <a:solidFill>
                  <a:schemeClr val="tx2"/>
                </a:solidFill>
                <a:effectLst/>
                <a:uLnTx/>
                <a:uFillTx/>
                <a:latin typeface="+mj-lt"/>
                <a:ea typeface="+mj-ea"/>
                <a:cs typeface="+mj-cs"/>
              </a:rPr>
              <a:t>Sığ Erişim</a:t>
            </a:r>
            <a:endParaRPr kumimoji="0" lang="en-US" altLang="zh-TW" sz="40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27" name="26 Slayt Numarası Yer Tutucusu"/>
          <p:cNvSpPr>
            <a:spLocks noGrp="1"/>
          </p:cNvSpPr>
          <p:nvPr>
            <p:ph type="sldNum" sz="quarter" idx="12"/>
          </p:nvPr>
        </p:nvSpPr>
        <p:spPr/>
        <p:txBody>
          <a:bodyPr/>
          <a:lstStyle/>
          <a:p>
            <a:fld id="{14917F13-F816-43A4-AC89-84EBDAF33797}" type="slidenum">
              <a:rPr lang="tr-TR" smtClean="0"/>
              <a:pPr/>
              <a:t>60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9652"/>
                                        </p:tgtEl>
                                        <p:attrNameLst>
                                          <p:attrName>style.visibility</p:attrName>
                                        </p:attrNameLst>
                                      </p:cBhvr>
                                      <p:to>
                                        <p:strVal val="visible"/>
                                      </p:to>
                                    </p:set>
                                    <p:animEffect transition="in" filter="strips(downLeft)">
                                      <p:cBhvr>
                                        <p:cTn id="17" dur="500"/>
                                        <p:tgtEl>
                                          <p:spTgt spid="6965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69653"/>
                                        </p:tgtEl>
                                        <p:attrNameLst>
                                          <p:attrName>style.visibility</p:attrName>
                                        </p:attrNameLst>
                                      </p:cBhvr>
                                      <p:to>
                                        <p:strVal val="visible"/>
                                      </p:to>
                                    </p:set>
                                    <p:animEffect transition="in" filter="strips(downLeft)">
                                      <p:cBhvr>
                                        <p:cTn id="20" dur="500"/>
                                        <p:tgtEl>
                                          <p:spTgt spid="6965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69654"/>
                                        </p:tgtEl>
                                        <p:attrNameLst>
                                          <p:attrName>style.visibility</p:attrName>
                                        </p:attrNameLst>
                                      </p:cBhvr>
                                      <p:to>
                                        <p:strVal val="visible"/>
                                      </p:to>
                                    </p:set>
                                    <p:animEffect transition="in" filter="strips(downLeft)">
                                      <p:cBhvr>
                                        <p:cTn id="25" dur="500"/>
                                        <p:tgtEl>
                                          <p:spTgt spid="69654"/>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69655"/>
                                        </p:tgtEl>
                                        <p:attrNameLst>
                                          <p:attrName>style.visibility</p:attrName>
                                        </p:attrNameLst>
                                      </p:cBhvr>
                                      <p:to>
                                        <p:strVal val="visible"/>
                                      </p:to>
                                    </p:set>
                                    <p:animEffect transition="in" filter="strips(downLeft)">
                                      <p:cBhvr>
                                        <p:cTn id="28" dur="500"/>
                                        <p:tgtEl>
                                          <p:spTgt spid="69655"/>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9656"/>
                                        </p:tgtEl>
                                        <p:attrNameLst>
                                          <p:attrName>style.visibility</p:attrName>
                                        </p:attrNameLst>
                                      </p:cBhvr>
                                      <p:to>
                                        <p:strVal val="visible"/>
                                      </p:to>
                                    </p:set>
                                    <p:animEffect transition="in" filter="strips(downLeft)">
                                      <p:cBhvr>
                                        <p:cTn id="33" dur="500"/>
                                        <p:tgtEl>
                                          <p:spTgt spid="69656"/>
                                        </p:tgtEl>
                                      </p:cBhvr>
                                    </p:animEffect>
                                  </p:childTnLst>
                                </p:cTn>
                              </p:par>
                              <p:par>
                                <p:cTn id="34" presetID="18" presetClass="entr" presetSubtype="12" fill="hold" grpId="0" nodeType="withEffect">
                                  <p:stCondLst>
                                    <p:cond delay="0"/>
                                  </p:stCondLst>
                                  <p:childTnLst>
                                    <p:set>
                                      <p:cBhvr>
                                        <p:cTn id="35" dur="1" fill="hold">
                                          <p:stCondLst>
                                            <p:cond delay="0"/>
                                          </p:stCondLst>
                                        </p:cTn>
                                        <p:tgtEl>
                                          <p:spTgt spid="69657"/>
                                        </p:tgtEl>
                                        <p:attrNameLst>
                                          <p:attrName>style.visibility</p:attrName>
                                        </p:attrNameLst>
                                      </p:cBhvr>
                                      <p:to>
                                        <p:strVal val="visible"/>
                                      </p:to>
                                    </p:set>
                                    <p:animEffect transition="in" filter="strips(downLeft)">
                                      <p:cBhvr>
                                        <p:cTn id="36" dur="500"/>
                                        <p:tgtEl>
                                          <p:spTgt spid="6965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xit" presetSubtype="1" fill="hold" grpId="1" nodeType="clickEffect">
                                  <p:stCondLst>
                                    <p:cond delay="0"/>
                                  </p:stCondLst>
                                  <p:childTnLst>
                                    <p:anim calcmode="lin" valueType="num">
                                      <p:cBhvr additive="base">
                                        <p:cTn id="40" dur="500"/>
                                        <p:tgtEl>
                                          <p:spTgt spid="69656"/>
                                        </p:tgtEl>
                                        <p:attrNameLst>
                                          <p:attrName>ppt_x</p:attrName>
                                        </p:attrNameLst>
                                      </p:cBhvr>
                                      <p:tavLst>
                                        <p:tav tm="0">
                                          <p:val>
                                            <p:strVal val="ppt_x"/>
                                          </p:val>
                                        </p:tav>
                                        <p:tav tm="100000">
                                          <p:val>
                                            <p:strVal val="ppt_x"/>
                                          </p:val>
                                        </p:tav>
                                      </p:tavLst>
                                    </p:anim>
                                    <p:anim calcmode="lin" valueType="num">
                                      <p:cBhvr additive="base">
                                        <p:cTn id="41" dur="500"/>
                                        <p:tgtEl>
                                          <p:spTgt spid="69656"/>
                                        </p:tgtEl>
                                        <p:attrNameLst>
                                          <p:attrName>ppt_y</p:attrName>
                                        </p:attrNameLst>
                                      </p:cBhvr>
                                      <p:tavLst>
                                        <p:tav tm="0">
                                          <p:val>
                                            <p:strVal val="ppt_y"/>
                                          </p:val>
                                        </p:tav>
                                        <p:tav tm="100000">
                                          <p:val>
                                            <p:strVal val="0-ppt_h/2"/>
                                          </p:val>
                                        </p:tav>
                                      </p:tavLst>
                                    </p:anim>
                                    <p:set>
                                      <p:cBhvr>
                                        <p:cTn id="42" dur="1" fill="hold">
                                          <p:stCondLst>
                                            <p:cond delay="499"/>
                                          </p:stCondLst>
                                        </p:cTn>
                                        <p:tgtEl>
                                          <p:spTgt spid="69656"/>
                                        </p:tgtEl>
                                        <p:attrNameLst>
                                          <p:attrName>style.visibility</p:attrName>
                                        </p:attrNameLst>
                                      </p:cBhvr>
                                      <p:to>
                                        <p:strVal val="hidden"/>
                                      </p:to>
                                    </p:set>
                                  </p:childTnLst>
                                </p:cTn>
                              </p:par>
                              <p:par>
                                <p:cTn id="43" presetID="2" presetClass="exit" presetSubtype="1" fill="hold" grpId="1" nodeType="withEffect">
                                  <p:stCondLst>
                                    <p:cond delay="0"/>
                                  </p:stCondLst>
                                  <p:childTnLst>
                                    <p:anim calcmode="lin" valueType="num">
                                      <p:cBhvr additive="base">
                                        <p:cTn id="44" dur="500"/>
                                        <p:tgtEl>
                                          <p:spTgt spid="69657"/>
                                        </p:tgtEl>
                                        <p:attrNameLst>
                                          <p:attrName>ppt_x</p:attrName>
                                        </p:attrNameLst>
                                      </p:cBhvr>
                                      <p:tavLst>
                                        <p:tav tm="0">
                                          <p:val>
                                            <p:strVal val="ppt_x"/>
                                          </p:val>
                                        </p:tav>
                                        <p:tav tm="100000">
                                          <p:val>
                                            <p:strVal val="ppt_x"/>
                                          </p:val>
                                        </p:tav>
                                      </p:tavLst>
                                    </p:anim>
                                    <p:anim calcmode="lin" valueType="num">
                                      <p:cBhvr additive="base">
                                        <p:cTn id="45" dur="500"/>
                                        <p:tgtEl>
                                          <p:spTgt spid="69657"/>
                                        </p:tgtEl>
                                        <p:attrNameLst>
                                          <p:attrName>ppt_y</p:attrName>
                                        </p:attrNameLst>
                                      </p:cBhvr>
                                      <p:tavLst>
                                        <p:tav tm="0">
                                          <p:val>
                                            <p:strVal val="ppt_y"/>
                                          </p:val>
                                        </p:tav>
                                        <p:tav tm="100000">
                                          <p:val>
                                            <p:strVal val="0-ppt_h/2"/>
                                          </p:val>
                                        </p:tav>
                                      </p:tavLst>
                                    </p:anim>
                                    <p:set>
                                      <p:cBhvr>
                                        <p:cTn id="46" dur="1" fill="hold">
                                          <p:stCondLst>
                                            <p:cond delay="499"/>
                                          </p:stCondLst>
                                        </p:cTn>
                                        <p:tgtEl>
                                          <p:spTgt spid="6965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1" fill="hold" grpId="1" nodeType="clickEffect">
                                  <p:stCondLst>
                                    <p:cond delay="0"/>
                                  </p:stCondLst>
                                  <p:childTnLst>
                                    <p:anim calcmode="lin" valueType="num">
                                      <p:cBhvr additive="base">
                                        <p:cTn id="50" dur="500"/>
                                        <p:tgtEl>
                                          <p:spTgt spid="69654"/>
                                        </p:tgtEl>
                                        <p:attrNameLst>
                                          <p:attrName>ppt_x</p:attrName>
                                        </p:attrNameLst>
                                      </p:cBhvr>
                                      <p:tavLst>
                                        <p:tav tm="0">
                                          <p:val>
                                            <p:strVal val="ppt_x"/>
                                          </p:val>
                                        </p:tav>
                                        <p:tav tm="100000">
                                          <p:val>
                                            <p:strVal val="ppt_x"/>
                                          </p:val>
                                        </p:tav>
                                      </p:tavLst>
                                    </p:anim>
                                    <p:anim calcmode="lin" valueType="num">
                                      <p:cBhvr additive="base">
                                        <p:cTn id="51" dur="500"/>
                                        <p:tgtEl>
                                          <p:spTgt spid="69654"/>
                                        </p:tgtEl>
                                        <p:attrNameLst>
                                          <p:attrName>ppt_y</p:attrName>
                                        </p:attrNameLst>
                                      </p:cBhvr>
                                      <p:tavLst>
                                        <p:tav tm="0">
                                          <p:val>
                                            <p:strVal val="ppt_y"/>
                                          </p:val>
                                        </p:tav>
                                        <p:tav tm="100000">
                                          <p:val>
                                            <p:strVal val="0-ppt_h/2"/>
                                          </p:val>
                                        </p:tav>
                                      </p:tavLst>
                                    </p:anim>
                                    <p:set>
                                      <p:cBhvr>
                                        <p:cTn id="52" dur="1" fill="hold">
                                          <p:stCondLst>
                                            <p:cond delay="499"/>
                                          </p:stCondLst>
                                        </p:cTn>
                                        <p:tgtEl>
                                          <p:spTgt spid="69654"/>
                                        </p:tgtEl>
                                        <p:attrNameLst>
                                          <p:attrName>style.visibility</p:attrName>
                                        </p:attrNameLst>
                                      </p:cBhvr>
                                      <p:to>
                                        <p:strVal val="hidden"/>
                                      </p:to>
                                    </p:set>
                                  </p:childTnLst>
                                </p:cTn>
                              </p:par>
                              <p:par>
                                <p:cTn id="53" presetID="2" presetClass="exit" presetSubtype="1" fill="hold" grpId="1" nodeType="withEffect">
                                  <p:stCondLst>
                                    <p:cond delay="0"/>
                                  </p:stCondLst>
                                  <p:childTnLst>
                                    <p:anim calcmode="lin" valueType="num">
                                      <p:cBhvr additive="base">
                                        <p:cTn id="54" dur="500"/>
                                        <p:tgtEl>
                                          <p:spTgt spid="69655"/>
                                        </p:tgtEl>
                                        <p:attrNameLst>
                                          <p:attrName>ppt_x</p:attrName>
                                        </p:attrNameLst>
                                      </p:cBhvr>
                                      <p:tavLst>
                                        <p:tav tm="0">
                                          <p:val>
                                            <p:strVal val="ppt_x"/>
                                          </p:val>
                                        </p:tav>
                                        <p:tav tm="100000">
                                          <p:val>
                                            <p:strVal val="ppt_x"/>
                                          </p:val>
                                        </p:tav>
                                      </p:tavLst>
                                    </p:anim>
                                    <p:anim calcmode="lin" valueType="num">
                                      <p:cBhvr additive="base">
                                        <p:cTn id="55" dur="500"/>
                                        <p:tgtEl>
                                          <p:spTgt spid="69655"/>
                                        </p:tgtEl>
                                        <p:attrNameLst>
                                          <p:attrName>ppt_y</p:attrName>
                                        </p:attrNameLst>
                                      </p:cBhvr>
                                      <p:tavLst>
                                        <p:tav tm="0">
                                          <p:val>
                                            <p:strVal val="ppt_y"/>
                                          </p:val>
                                        </p:tav>
                                        <p:tav tm="100000">
                                          <p:val>
                                            <p:strVal val="0-ppt_h/2"/>
                                          </p:val>
                                        </p:tav>
                                      </p:tavLst>
                                    </p:anim>
                                    <p:set>
                                      <p:cBhvr>
                                        <p:cTn id="56" dur="1" fill="hold">
                                          <p:stCondLst>
                                            <p:cond delay="499"/>
                                          </p:stCondLst>
                                        </p:cTn>
                                        <p:tgtEl>
                                          <p:spTgt spid="6965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1" fill="hold" grpId="1" nodeType="clickEffect">
                                  <p:stCondLst>
                                    <p:cond delay="0"/>
                                  </p:stCondLst>
                                  <p:childTnLst>
                                    <p:anim calcmode="lin" valueType="num">
                                      <p:cBhvr additive="base">
                                        <p:cTn id="60" dur="500"/>
                                        <p:tgtEl>
                                          <p:spTgt spid="69652"/>
                                        </p:tgtEl>
                                        <p:attrNameLst>
                                          <p:attrName>ppt_x</p:attrName>
                                        </p:attrNameLst>
                                      </p:cBhvr>
                                      <p:tavLst>
                                        <p:tav tm="0">
                                          <p:val>
                                            <p:strVal val="ppt_x"/>
                                          </p:val>
                                        </p:tav>
                                        <p:tav tm="100000">
                                          <p:val>
                                            <p:strVal val="ppt_x"/>
                                          </p:val>
                                        </p:tav>
                                      </p:tavLst>
                                    </p:anim>
                                    <p:anim calcmode="lin" valueType="num">
                                      <p:cBhvr additive="base">
                                        <p:cTn id="61" dur="500"/>
                                        <p:tgtEl>
                                          <p:spTgt spid="69652"/>
                                        </p:tgtEl>
                                        <p:attrNameLst>
                                          <p:attrName>ppt_y</p:attrName>
                                        </p:attrNameLst>
                                      </p:cBhvr>
                                      <p:tavLst>
                                        <p:tav tm="0">
                                          <p:val>
                                            <p:strVal val="ppt_y"/>
                                          </p:val>
                                        </p:tav>
                                        <p:tav tm="100000">
                                          <p:val>
                                            <p:strVal val="0-ppt_h/2"/>
                                          </p:val>
                                        </p:tav>
                                      </p:tavLst>
                                    </p:anim>
                                    <p:set>
                                      <p:cBhvr>
                                        <p:cTn id="62" dur="1" fill="hold">
                                          <p:stCondLst>
                                            <p:cond delay="499"/>
                                          </p:stCondLst>
                                        </p:cTn>
                                        <p:tgtEl>
                                          <p:spTgt spid="69652"/>
                                        </p:tgtEl>
                                        <p:attrNameLst>
                                          <p:attrName>style.visibility</p:attrName>
                                        </p:attrNameLst>
                                      </p:cBhvr>
                                      <p:to>
                                        <p:strVal val="hidden"/>
                                      </p:to>
                                    </p:set>
                                  </p:childTnLst>
                                </p:cTn>
                              </p:par>
                              <p:par>
                                <p:cTn id="63" presetID="2" presetClass="exit" presetSubtype="1" fill="hold" grpId="1" nodeType="withEffect">
                                  <p:stCondLst>
                                    <p:cond delay="0"/>
                                  </p:stCondLst>
                                  <p:childTnLst>
                                    <p:anim calcmode="lin" valueType="num">
                                      <p:cBhvr additive="base">
                                        <p:cTn id="64" dur="500"/>
                                        <p:tgtEl>
                                          <p:spTgt spid="69653"/>
                                        </p:tgtEl>
                                        <p:attrNameLst>
                                          <p:attrName>ppt_x</p:attrName>
                                        </p:attrNameLst>
                                      </p:cBhvr>
                                      <p:tavLst>
                                        <p:tav tm="0">
                                          <p:val>
                                            <p:strVal val="ppt_x"/>
                                          </p:val>
                                        </p:tav>
                                        <p:tav tm="100000">
                                          <p:val>
                                            <p:strVal val="ppt_x"/>
                                          </p:val>
                                        </p:tav>
                                      </p:tavLst>
                                    </p:anim>
                                    <p:anim calcmode="lin" valueType="num">
                                      <p:cBhvr additive="base">
                                        <p:cTn id="65" dur="500"/>
                                        <p:tgtEl>
                                          <p:spTgt spid="69653"/>
                                        </p:tgtEl>
                                        <p:attrNameLst>
                                          <p:attrName>ppt_y</p:attrName>
                                        </p:attrNameLst>
                                      </p:cBhvr>
                                      <p:tavLst>
                                        <p:tav tm="0">
                                          <p:val>
                                            <p:strVal val="ppt_y"/>
                                          </p:val>
                                        </p:tav>
                                        <p:tav tm="100000">
                                          <p:val>
                                            <p:strVal val="0-ppt_h/2"/>
                                          </p:val>
                                        </p:tav>
                                      </p:tavLst>
                                    </p:anim>
                                    <p:set>
                                      <p:cBhvr>
                                        <p:cTn id="66" dur="1" fill="hold">
                                          <p:stCondLst>
                                            <p:cond delay="499"/>
                                          </p:stCondLst>
                                        </p:cTn>
                                        <p:tgtEl>
                                          <p:spTgt spid="6965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1" fill="hold" nodeType="clickEffect">
                                  <p:stCondLst>
                                    <p:cond delay="0"/>
                                  </p:stCondLst>
                                  <p:childTnLst>
                                    <p:anim calcmode="lin" valueType="num">
                                      <p:cBhvr additive="base">
                                        <p:cTn id="70" dur="500"/>
                                        <p:tgtEl>
                                          <p:spTgt spid="3"/>
                                        </p:tgtEl>
                                        <p:attrNameLst>
                                          <p:attrName>ppt_x</p:attrName>
                                        </p:attrNameLst>
                                      </p:cBhvr>
                                      <p:tavLst>
                                        <p:tav tm="0">
                                          <p:val>
                                            <p:strVal val="ppt_x"/>
                                          </p:val>
                                        </p:tav>
                                        <p:tav tm="100000">
                                          <p:val>
                                            <p:strVal val="ppt_x"/>
                                          </p:val>
                                        </p:tav>
                                      </p:tavLst>
                                    </p:anim>
                                    <p:anim calcmode="lin" valueType="num">
                                      <p:cBhvr additive="base">
                                        <p:cTn id="71" dur="500"/>
                                        <p:tgtEl>
                                          <p:spTgt spid="3"/>
                                        </p:tgtEl>
                                        <p:attrNameLst>
                                          <p:attrName>ppt_y</p:attrName>
                                        </p:attrNameLst>
                                      </p:cBhvr>
                                      <p:tavLst>
                                        <p:tav tm="0">
                                          <p:val>
                                            <p:strVal val="ppt_y"/>
                                          </p:val>
                                        </p:tav>
                                        <p:tav tm="100000">
                                          <p:val>
                                            <p:strVal val="0-ppt_h/2"/>
                                          </p:val>
                                        </p:tav>
                                      </p:tavLst>
                                    </p:anim>
                                    <p:set>
                                      <p:cBhvr>
                                        <p:cTn id="72" dur="1" fill="hold">
                                          <p:stCondLst>
                                            <p:cond delay="499"/>
                                          </p:stCondLst>
                                        </p:cTn>
                                        <p:tgtEl>
                                          <p:spTgt spid="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xit" presetSubtype="1" fill="hold" nodeType="clickEffect">
                                  <p:stCondLst>
                                    <p:cond delay="0"/>
                                  </p:stCondLst>
                                  <p:childTnLst>
                                    <p:anim calcmode="lin" valueType="num">
                                      <p:cBhvr additive="base">
                                        <p:cTn id="76" dur="500"/>
                                        <p:tgtEl>
                                          <p:spTgt spid="2"/>
                                        </p:tgtEl>
                                        <p:attrNameLst>
                                          <p:attrName>ppt_x</p:attrName>
                                        </p:attrNameLst>
                                      </p:cBhvr>
                                      <p:tavLst>
                                        <p:tav tm="0">
                                          <p:val>
                                            <p:strVal val="ppt_x"/>
                                          </p:val>
                                        </p:tav>
                                        <p:tav tm="100000">
                                          <p:val>
                                            <p:strVal val="ppt_x"/>
                                          </p:val>
                                        </p:tav>
                                      </p:tavLst>
                                    </p:anim>
                                    <p:anim calcmode="lin" valueType="num">
                                      <p:cBhvr additive="base">
                                        <p:cTn id="77" dur="500"/>
                                        <p:tgtEl>
                                          <p:spTgt spid="2"/>
                                        </p:tgtEl>
                                        <p:attrNameLst>
                                          <p:attrName>ppt_y</p:attrName>
                                        </p:attrNameLst>
                                      </p:cBhvr>
                                      <p:tavLst>
                                        <p:tav tm="0">
                                          <p:val>
                                            <p:strVal val="ppt_y"/>
                                          </p:val>
                                        </p:tav>
                                        <p:tav tm="100000">
                                          <p:val>
                                            <p:strVal val="0-ppt_h/2"/>
                                          </p:val>
                                        </p:tav>
                                      </p:tavLst>
                                    </p:anim>
                                    <p:set>
                                      <p:cBhvr>
                                        <p:cTn id="7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2" grpId="0" animBg="1"/>
      <p:bldP spid="69652" grpId="1" animBg="1"/>
      <p:bldP spid="69653" grpId="0" animBg="1"/>
      <p:bldP spid="69653" grpId="1" animBg="1"/>
      <p:bldP spid="69654" grpId="0" animBg="1"/>
      <p:bldP spid="69654" grpId="1" animBg="1"/>
      <p:bldP spid="69655" grpId="0" animBg="1"/>
      <p:bldP spid="69655" grpId="1" animBg="1"/>
      <p:bldP spid="69656" grpId="0" animBg="1"/>
      <p:bldP spid="69656" grpId="1" animBg="1"/>
      <p:bldP spid="69657" grpId="0" animBg="1"/>
      <p:bldP spid="69657"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00034" y="357166"/>
            <a:ext cx="8001000" cy="741363"/>
          </a:xfrm>
        </p:spPr>
        <p:txBody>
          <a:bodyPr>
            <a:normAutofit/>
          </a:bodyPr>
          <a:lstStyle/>
          <a:p>
            <a:pPr eaLnBrk="1" hangingPunct="1"/>
            <a:r>
              <a:rPr lang="tr-TR" sz="3400" dirty="0" smtClean="0">
                <a:solidFill>
                  <a:schemeClr val="accent2"/>
                </a:solidFill>
              </a:rPr>
              <a:t>Değişken</a:t>
            </a:r>
            <a:r>
              <a:rPr lang="en-US" sz="3400" dirty="0" smtClean="0">
                <a:solidFill>
                  <a:schemeClr val="accent2"/>
                </a:solidFill>
              </a:rPr>
              <a:t> </a:t>
            </a:r>
            <a:r>
              <a:rPr lang="tr-TR" sz="3400" dirty="0" smtClean="0">
                <a:solidFill>
                  <a:schemeClr val="accent2"/>
                </a:solidFill>
              </a:rPr>
              <a:t>S</a:t>
            </a:r>
            <a:r>
              <a:rPr lang="en-US" sz="3400" dirty="0" smtClean="0">
                <a:solidFill>
                  <a:schemeClr val="accent2"/>
                </a:solidFill>
              </a:rPr>
              <a:t>tack</a:t>
            </a:r>
            <a:r>
              <a:rPr lang="tr-TR" sz="3400" dirty="0" smtClean="0">
                <a:solidFill>
                  <a:schemeClr val="accent2"/>
                </a:solidFill>
              </a:rPr>
              <a:t>’</a:t>
            </a:r>
            <a:r>
              <a:rPr lang="tr-TR" sz="3400" dirty="0" err="1" smtClean="0">
                <a:solidFill>
                  <a:schemeClr val="accent2"/>
                </a:solidFill>
              </a:rPr>
              <a:t>larla</a:t>
            </a:r>
            <a:r>
              <a:rPr lang="tr-TR" sz="3400" dirty="0" smtClean="0">
                <a:solidFill>
                  <a:schemeClr val="accent2"/>
                </a:solidFill>
              </a:rPr>
              <a:t> Sığ Erişim</a:t>
            </a:r>
            <a:endParaRPr lang="en-US" sz="3400" dirty="0" smtClean="0">
              <a:solidFill>
                <a:schemeClr val="accent2"/>
              </a:solidFill>
            </a:endParaRPr>
          </a:p>
        </p:txBody>
      </p:sp>
      <p:sp>
        <p:nvSpPr>
          <p:cNvPr id="8" name="Text Box 4"/>
          <p:cNvSpPr txBox="1">
            <a:spLocks noChangeArrowheads="1"/>
          </p:cNvSpPr>
          <p:nvPr/>
        </p:nvSpPr>
        <p:spPr bwMode="auto">
          <a:xfrm>
            <a:off x="3946525" y="2746393"/>
            <a:ext cx="701675" cy="3195638"/>
          </a:xfrm>
          <a:prstGeom prst="rect">
            <a:avLst/>
          </a:prstGeom>
          <a:noFill/>
          <a:ln w="9525">
            <a:noFill/>
            <a:miter lim="800000"/>
            <a:headEnd/>
            <a:tailEnd/>
          </a:ln>
        </p:spPr>
        <p:txBody>
          <a:bodyPr>
            <a:spAutoFit/>
          </a:bodyPr>
          <a:lstStyle/>
          <a:p>
            <a:pPr algn="l">
              <a:spcBef>
                <a:spcPct val="50000"/>
              </a:spcBef>
            </a:pPr>
            <a:r>
              <a:rPr lang="en-US" sz="2400" b="1">
                <a:latin typeface="Courier New" pitchFamily="48" charset="0"/>
              </a:rPr>
              <a:t>r</a:t>
            </a:r>
          </a:p>
          <a:p>
            <a:pPr algn="l">
              <a:spcBef>
                <a:spcPct val="50000"/>
              </a:spcBef>
            </a:pPr>
            <a:r>
              <a:rPr lang="en-US" sz="2400" b="1">
                <a:latin typeface="Courier New" pitchFamily="48" charset="0"/>
              </a:rPr>
              <a:t>t</a:t>
            </a:r>
          </a:p>
          <a:p>
            <a:pPr algn="l">
              <a:spcBef>
                <a:spcPct val="50000"/>
              </a:spcBef>
            </a:pPr>
            <a:r>
              <a:rPr lang="en-US" sz="2400" b="1">
                <a:latin typeface="Courier New" pitchFamily="48" charset="0"/>
              </a:rPr>
              <a:t>w</a:t>
            </a:r>
          </a:p>
          <a:p>
            <a:pPr algn="l">
              <a:spcBef>
                <a:spcPct val="50000"/>
              </a:spcBef>
            </a:pPr>
            <a:r>
              <a:rPr lang="en-US" sz="2400" b="1">
                <a:latin typeface="Courier New" pitchFamily="48" charset="0"/>
              </a:rPr>
              <a:t>x</a:t>
            </a:r>
          </a:p>
          <a:p>
            <a:pPr algn="l">
              <a:spcBef>
                <a:spcPct val="50000"/>
              </a:spcBef>
            </a:pPr>
            <a:r>
              <a:rPr lang="en-US" sz="2400" b="1">
                <a:latin typeface="Courier New" pitchFamily="48" charset="0"/>
              </a:rPr>
              <a:t>y</a:t>
            </a:r>
          </a:p>
          <a:p>
            <a:pPr algn="l">
              <a:spcBef>
                <a:spcPct val="50000"/>
              </a:spcBef>
            </a:pPr>
            <a:r>
              <a:rPr lang="en-US" sz="2400" b="1">
                <a:latin typeface="Courier New" pitchFamily="48" charset="0"/>
              </a:rPr>
              <a:t>z</a:t>
            </a:r>
          </a:p>
        </p:txBody>
      </p:sp>
      <p:sp>
        <p:nvSpPr>
          <p:cNvPr id="9" name="Text Box 5"/>
          <p:cNvSpPr txBox="1">
            <a:spLocks noChangeArrowheads="1"/>
          </p:cNvSpPr>
          <p:nvPr/>
        </p:nvSpPr>
        <p:spPr bwMode="auto">
          <a:xfrm>
            <a:off x="5407025" y="1724043"/>
            <a:ext cx="3168650" cy="369332"/>
          </a:xfrm>
          <a:prstGeom prst="rect">
            <a:avLst/>
          </a:prstGeom>
          <a:noFill/>
          <a:ln w="9525">
            <a:noFill/>
            <a:miter lim="800000"/>
            <a:headEnd/>
            <a:tailEnd/>
          </a:ln>
        </p:spPr>
        <p:txBody>
          <a:bodyPr>
            <a:spAutoFit/>
          </a:bodyPr>
          <a:lstStyle/>
          <a:p>
            <a:pPr algn="l">
              <a:spcBef>
                <a:spcPct val="50000"/>
              </a:spcBef>
            </a:pPr>
            <a:r>
              <a:rPr lang="en-US" dirty="0" smtClean="0">
                <a:solidFill>
                  <a:schemeClr val="accent2"/>
                </a:solidFill>
              </a:rPr>
              <a:t>C</a:t>
            </a:r>
            <a:r>
              <a:rPr lang="tr-TR" dirty="0" smtClean="0"/>
              <a:t>’de </a:t>
            </a:r>
            <a:r>
              <a:rPr lang="tr-TR" dirty="0" err="1" smtClean="0"/>
              <a:t>while</a:t>
            </a:r>
            <a:r>
              <a:rPr lang="en-US" dirty="0" smtClean="0"/>
              <a:t>:</a:t>
            </a:r>
            <a:endParaRPr lang="en-US" dirty="0"/>
          </a:p>
        </p:txBody>
      </p:sp>
      <p:sp>
        <p:nvSpPr>
          <p:cNvPr id="10" name="Text Box 9"/>
          <p:cNvSpPr txBox="1">
            <a:spLocks noChangeArrowheads="1"/>
          </p:cNvSpPr>
          <p:nvPr/>
        </p:nvSpPr>
        <p:spPr bwMode="auto">
          <a:xfrm>
            <a:off x="4924425" y="442914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solidFill>
                  <a:schemeClr val="accent2"/>
                </a:solidFill>
                <a:latin typeface="Courier New" pitchFamily="48" charset="0"/>
              </a:rPr>
              <a:t>222</a:t>
            </a:r>
          </a:p>
        </p:txBody>
      </p:sp>
      <p:sp>
        <p:nvSpPr>
          <p:cNvPr id="11" name="Rectangle 10"/>
          <p:cNvSpPr>
            <a:spLocks noChangeArrowheads="1"/>
          </p:cNvSpPr>
          <p:nvPr/>
        </p:nvSpPr>
        <p:spPr bwMode="auto">
          <a:xfrm>
            <a:off x="5732463" y="4429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2" name="Line 11"/>
          <p:cNvSpPr>
            <a:spLocks noChangeShapeType="1"/>
          </p:cNvSpPr>
          <p:nvPr/>
        </p:nvSpPr>
        <p:spPr bwMode="auto">
          <a:xfrm>
            <a:off x="5846763" y="4673618"/>
            <a:ext cx="501650" cy="0"/>
          </a:xfrm>
          <a:prstGeom prst="line">
            <a:avLst/>
          </a:prstGeom>
          <a:noFill/>
          <a:ln w="38100">
            <a:solidFill>
              <a:schemeClr val="tx1"/>
            </a:solidFill>
            <a:round/>
            <a:headEnd/>
            <a:tailEnd type="triangle" w="med" len="med"/>
          </a:ln>
        </p:spPr>
        <p:txBody>
          <a:bodyPr/>
          <a:lstStyle/>
          <a:p>
            <a:endParaRPr lang="tr-TR"/>
          </a:p>
        </p:txBody>
      </p:sp>
      <p:sp>
        <p:nvSpPr>
          <p:cNvPr id="13" name="Text Box 12"/>
          <p:cNvSpPr txBox="1">
            <a:spLocks noChangeArrowheads="1"/>
          </p:cNvSpPr>
          <p:nvPr/>
        </p:nvSpPr>
        <p:spPr bwMode="auto">
          <a:xfrm>
            <a:off x="6348413" y="4440256"/>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22</a:t>
            </a:r>
          </a:p>
        </p:txBody>
      </p:sp>
      <p:sp>
        <p:nvSpPr>
          <p:cNvPr id="14" name="Rectangle 13"/>
          <p:cNvSpPr>
            <a:spLocks noChangeArrowheads="1"/>
          </p:cNvSpPr>
          <p:nvPr/>
        </p:nvSpPr>
        <p:spPr bwMode="auto">
          <a:xfrm>
            <a:off x="7156450" y="444025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5" name="Line 14"/>
          <p:cNvSpPr>
            <a:spLocks noChangeShapeType="1"/>
          </p:cNvSpPr>
          <p:nvPr/>
        </p:nvSpPr>
        <p:spPr bwMode="auto">
          <a:xfrm>
            <a:off x="7283450" y="4684731"/>
            <a:ext cx="501650" cy="0"/>
          </a:xfrm>
          <a:prstGeom prst="line">
            <a:avLst/>
          </a:prstGeom>
          <a:noFill/>
          <a:ln w="38100">
            <a:solidFill>
              <a:schemeClr val="tx1"/>
            </a:solidFill>
            <a:round/>
            <a:headEnd/>
            <a:tailEnd type="triangle" w="med" len="med"/>
          </a:ln>
        </p:spPr>
        <p:txBody>
          <a:bodyPr/>
          <a:lstStyle/>
          <a:p>
            <a:endParaRPr lang="tr-TR"/>
          </a:p>
        </p:txBody>
      </p:sp>
      <p:sp>
        <p:nvSpPr>
          <p:cNvPr id="16" name="Text Box 15"/>
          <p:cNvSpPr txBox="1">
            <a:spLocks noChangeArrowheads="1"/>
          </p:cNvSpPr>
          <p:nvPr/>
        </p:nvSpPr>
        <p:spPr bwMode="auto">
          <a:xfrm>
            <a:off x="7785100" y="442914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2</a:t>
            </a:r>
          </a:p>
        </p:txBody>
      </p:sp>
      <p:sp>
        <p:nvSpPr>
          <p:cNvPr id="17" name="Rectangle 16"/>
          <p:cNvSpPr>
            <a:spLocks noChangeArrowheads="1"/>
          </p:cNvSpPr>
          <p:nvPr/>
        </p:nvSpPr>
        <p:spPr bwMode="auto">
          <a:xfrm>
            <a:off x="8593138" y="4429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8" name="Rectangle 18"/>
          <p:cNvSpPr>
            <a:spLocks noChangeArrowheads="1"/>
          </p:cNvSpPr>
          <p:nvPr/>
        </p:nvSpPr>
        <p:spPr bwMode="auto">
          <a:xfrm>
            <a:off x="4289425" y="442120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19" name="Line 19"/>
          <p:cNvSpPr>
            <a:spLocks noChangeShapeType="1"/>
          </p:cNvSpPr>
          <p:nvPr/>
        </p:nvSpPr>
        <p:spPr bwMode="auto">
          <a:xfrm>
            <a:off x="4416425" y="4665681"/>
            <a:ext cx="501650" cy="0"/>
          </a:xfrm>
          <a:prstGeom prst="line">
            <a:avLst/>
          </a:prstGeom>
          <a:noFill/>
          <a:ln w="38100">
            <a:solidFill>
              <a:schemeClr val="tx1"/>
            </a:solidFill>
            <a:round/>
            <a:headEnd/>
            <a:tailEnd type="triangle" w="med" len="med"/>
          </a:ln>
        </p:spPr>
        <p:txBody>
          <a:bodyPr/>
          <a:lstStyle/>
          <a:p>
            <a:endParaRPr lang="tr-TR"/>
          </a:p>
        </p:txBody>
      </p:sp>
      <p:sp>
        <p:nvSpPr>
          <p:cNvPr id="20" name="Rectangle 20"/>
          <p:cNvSpPr>
            <a:spLocks noChangeArrowheads="1"/>
          </p:cNvSpPr>
          <p:nvPr/>
        </p:nvSpPr>
        <p:spPr bwMode="auto">
          <a:xfrm>
            <a:off x="4289425" y="495460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1" name="Line 21"/>
          <p:cNvSpPr>
            <a:spLocks noChangeShapeType="1"/>
          </p:cNvSpPr>
          <p:nvPr/>
        </p:nvSpPr>
        <p:spPr bwMode="auto">
          <a:xfrm>
            <a:off x="4416425" y="5199081"/>
            <a:ext cx="501650" cy="0"/>
          </a:xfrm>
          <a:prstGeom prst="line">
            <a:avLst/>
          </a:prstGeom>
          <a:noFill/>
          <a:ln w="38100">
            <a:solidFill>
              <a:schemeClr val="tx1"/>
            </a:solidFill>
            <a:round/>
            <a:headEnd/>
            <a:tailEnd type="triangle" w="med" len="med"/>
          </a:ln>
        </p:spPr>
        <p:txBody>
          <a:bodyPr/>
          <a:lstStyle/>
          <a:p>
            <a:endParaRPr lang="tr-TR"/>
          </a:p>
        </p:txBody>
      </p:sp>
      <p:sp>
        <p:nvSpPr>
          <p:cNvPr id="22" name="Rectangle 22"/>
          <p:cNvSpPr>
            <a:spLocks noChangeArrowheads="1"/>
          </p:cNvSpPr>
          <p:nvPr/>
        </p:nvSpPr>
        <p:spPr bwMode="auto">
          <a:xfrm>
            <a:off x="4289425" y="550705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3" name="Line 23"/>
          <p:cNvSpPr>
            <a:spLocks noChangeShapeType="1"/>
          </p:cNvSpPr>
          <p:nvPr/>
        </p:nvSpPr>
        <p:spPr bwMode="auto">
          <a:xfrm>
            <a:off x="4416425" y="5751531"/>
            <a:ext cx="501650" cy="0"/>
          </a:xfrm>
          <a:prstGeom prst="line">
            <a:avLst/>
          </a:prstGeom>
          <a:noFill/>
          <a:ln w="38100">
            <a:solidFill>
              <a:schemeClr val="tx1"/>
            </a:solidFill>
            <a:round/>
            <a:headEnd/>
            <a:tailEnd type="triangle" w="med" len="med"/>
          </a:ln>
        </p:spPr>
        <p:txBody>
          <a:bodyPr/>
          <a:lstStyle/>
          <a:p>
            <a:endParaRPr lang="tr-TR"/>
          </a:p>
        </p:txBody>
      </p:sp>
      <p:sp>
        <p:nvSpPr>
          <p:cNvPr id="24" name="Rectangle 24"/>
          <p:cNvSpPr>
            <a:spLocks noChangeArrowheads="1"/>
          </p:cNvSpPr>
          <p:nvPr/>
        </p:nvSpPr>
        <p:spPr bwMode="auto">
          <a:xfrm>
            <a:off x="4298950" y="2778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5" name="Line 25"/>
          <p:cNvSpPr>
            <a:spLocks noChangeShapeType="1"/>
          </p:cNvSpPr>
          <p:nvPr/>
        </p:nvSpPr>
        <p:spPr bwMode="auto">
          <a:xfrm>
            <a:off x="4425950" y="3022618"/>
            <a:ext cx="501650" cy="0"/>
          </a:xfrm>
          <a:prstGeom prst="line">
            <a:avLst/>
          </a:prstGeom>
          <a:noFill/>
          <a:ln w="38100">
            <a:solidFill>
              <a:schemeClr val="tx1"/>
            </a:solidFill>
            <a:round/>
            <a:headEnd/>
            <a:tailEnd type="triangle" w="med" len="med"/>
          </a:ln>
        </p:spPr>
        <p:txBody>
          <a:bodyPr/>
          <a:lstStyle/>
          <a:p>
            <a:endParaRPr lang="tr-TR"/>
          </a:p>
        </p:txBody>
      </p:sp>
      <p:sp>
        <p:nvSpPr>
          <p:cNvPr id="26" name="Rectangle 26"/>
          <p:cNvSpPr>
            <a:spLocks noChangeArrowheads="1"/>
          </p:cNvSpPr>
          <p:nvPr/>
        </p:nvSpPr>
        <p:spPr bwMode="auto">
          <a:xfrm>
            <a:off x="4298950" y="33115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7" name="Line 27"/>
          <p:cNvSpPr>
            <a:spLocks noChangeShapeType="1"/>
          </p:cNvSpPr>
          <p:nvPr/>
        </p:nvSpPr>
        <p:spPr bwMode="auto">
          <a:xfrm>
            <a:off x="4425950" y="3556018"/>
            <a:ext cx="501650" cy="0"/>
          </a:xfrm>
          <a:prstGeom prst="line">
            <a:avLst/>
          </a:prstGeom>
          <a:noFill/>
          <a:ln w="38100">
            <a:solidFill>
              <a:schemeClr val="tx1"/>
            </a:solidFill>
            <a:round/>
            <a:headEnd/>
            <a:tailEnd type="triangle" w="med" len="med"/>
          </a:ln>
        </p:spPr>
        <p:txBody>
          <a:bodyPr/>
          <a:lstStyle/>
          <a:p>
            <a:endParaRPr lang="tr-TR"/>
          </a:p>
        </p:txBody>
      </p:sp>
      <p:sp>
        <p:nvSpPr>
          <p:cNvPr id="28" name="Rectangle 28"/>
          <p:cNvSpPr>
            <a:spLocks noChangeArrowheads="1"/>
          </p:cNvSpPr>
          <p:nvPr/>
        </p:nvSpPr>
        <p:spPr bwMode="auto">
          <a:xfrm>
            <a:off x="4298950" y="386399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29" name="Line 29"/>
          <p:cNvSpPr>
            <a:spLocks noChangeShapeType="1"/>
          </p:cNvSpPr>
          <p:nvPr/>
        </p:nvSpPr>
        <p:spPr bwMode="auto">
          <a:xfrm>
            <a:off x="4425950" y="4108468"/>
            <a:ext cx="501650" cy="0"/>
          </a:xfrm>
          <a:prstGeom prst="line">
            <a:avLst/>
          </a:prstGeom>
          <a:noFill/>
          <a:ln w="38100">
            <a:solidFill>
              <a:schemeClr val="tx1"/>
            </a:solidFill>
            <a:round/>
            <a:headEnd/>
            <a:tailEnd type="triangle" w="med" len="med"/>
          </a:ln>
        </p:spPr>
        <p:txBody>
          <a:bodyPr/>
          <a:lstStyle/>
          <a:p>
            <a:endParaRPr lang="tr-TR"/>
          </a:p>
        </p:txBody>
      </p:sp>
      <p:sp>
        <p:nvSpPr>
          <p:cNvPr id="30" name="Text Box 30"/>
          <p:cNvSpPr txBox="1">
            <a:spLocks noChangeArrowheads="1"/>
          </p:cNvSpPr>
          <p:nvPr/>
        </p:nvSpPr>
        <p:spPr bwMode="auto">
          <a:xfrm>
            <a:off x="4937125" y="3319481"/>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66</a:t>
            </a:r>
          </a:p>
        </p:txBody>
      </p:sp>
      <p:sp>
        <p:nvSpPr>
          <p:cNvPr id="31" name="Rectangle 31"/>
          <p:cNvSpPr>
            <a:spLocks noChangeArrowheads="1"/>
          </p:cNvSpPr>
          <p:nvPr/>
        </p:nvSpPr>
        <p:spPr bwMode="auto">
          <a:xfrm>
            <a:off x="5745163" y="3319481"/>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2" name="Line 32"/>
          <p:cNvSpPr>
            <a:spLocks noChangeShapeType="1"/>
          </p:cNvSpPr>
          <p:nvPr/>
        </p:nvSpPr>
        <p:spPr bwMode="auto">
          <a:xfrm>
            <a:off x="5872163" y="3563956"/>
            <a:ext cx="501650" cy="0"/>
          </a:xfrm>
          <a:prstGeom prst="line">
            <a:avLst/>
          </a:prstGeom>
          <a:noFill/>
          <a:ln w="38100">
            <a:solidFill>
              <a:schemeClr val="tx1"/>
            </a:solidFill>
            <a:round/>
            <a:headEnd/>
            <a:tailEnd type="triangle" w="med" len="med"/>
          </a:ln>
        </p:spPr>
        <p:txBody>
          <a:bodyPr/>
          <a:lstStyle/>
          <a:p>
            <a:endParaRPr lang="tr-TR"/>
          </a:p>
        </p:txBody>
      </p:sp>
      <p:sp>
        <p:nvSpPr>
          <p:cNvPr id="33" name="Text Box 33"/>
          <p:cNvSpPr txBox="1">
            <a:spLocks noChangeArrowheads="1"/>
          </p:cNvSpPr>
          <p:nvPr/>
        </p:nvSpPr>
        <p:spPr bwMode="auto">
          <a:xfrm>
            <a:off x="6373813" y="3308368"/>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0</a:t>
            </a:r>
          </a:p>
        </p:txBody>
      </p:sp>
      <p:sp>
        <p:nvSpPr>
          <p:cNvPr id="34" name="Rectangle 34"/>
          <p:cNvSpPr>
            <a:spLocks noChangeArrowheads="1"/>
          </p:cNvSpPr>
          <p:nvPr/>
        </p:nvSpPr>
        <p:spPr bwMode="auto">
          <a:xfrm>
            <a:off x="7181850" y="3308368"/>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5" name="Text Box 35"/>
          <p:cNvSpPr txBox="1">
            <a:spLocks noChangeArrowheads="1"/>
          </p:cNvSpPr>
          <p:nvPr/>
        </p:nvSpPr>
        <p:spPr bwMode="auto">
          <a:xfrm>
            <a:off x="4937125" y="3875106"/>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solidFill>
                  <a:schemeClr val="accent2"/>
                </a:solidFill>
                <a:latin typeface="Courier New" pitchFamily="48" charset="0"/>
              </a:rPr>
              <a:t>555</a:t>
            </a:r>
          </a:p>
        </p:txBody>
      </p:sp>
      <p:sp>
        <p:nvSpPr>
          <p:cNvPr id="36" name="Rectangle 36"/>
          <p:cNvSpPr>
            <a:spLocks noChangeArrowheads="1"/>
          </p:cNvSpPr>
          <p:nvPr/>
        </p:nvSpPr>
        <p:spPr bwMode="auto">
          <a:xfrm>
            <a:off x="5745163" y="3875106"/>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37" name="Line 37"/>
          <p:cNvSpPr>
            <a:spLocks noChangeShapeType="1"/>
          </p:cNvSpPr>
          <p:nvPr/>
        </p:nvSpPr>
        <p:spPr bwMode="auto">
          <a:xfrm>
            <a:off x="5872163" y="4119581"/>
            <a:ext cx="501650" cy="0"/>
          </a:xfrm>
          <a:prstGeom prst="line">
            <a:avLst/>
          </a:prstGeom>
          <a:noFill/>
          <a:ln w="38100">
            <a:solidFill>
              <a:schemeClr val="tx1"/>
            </a:solidFill>
            <a:round/>
            <a:headEnd/>
            <a:tailEnd type="triangle" w="med" len="med"/>
          </a:ln>
        </p:spPr>
        <p:txBody>
          <a:bodyPr/>
          <a:lstStyle/>
          <a:p>
            <a:endParaRPr lang="tr-TR"/>
          </a:p>
        </p:txBody>
      </p:sp>
      <p:sp>
        <p:nvSpPr>
          <p:cNvPr id="38" name="Text Box 38"/>
          <p:cNvSpPr txBox="1">
            <a:spLocks noChangeArrowheads="1"/>
          </p:cNvSpPr>
          <p:nvPr/>
        </p:nvSpPr>
        <p:spPr bwMode="auto">
          <a:xfrm>
            <a:off x="6373813" y="3863993"/>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55</a:t>
            </a:r>
          </a:p>
        </p:txBody>
      </p:sp>
      <p:sp>
        <p:nvSpPr>
          <p:cNvPr id="39" name="Rectangle 39"/>
          <p:cNvSpPr>
            <a:spLocks noChangeArrowheads="1"/>
          </p:cNvSpPr>
          <p:nvPr/>
        </p:nvSpPr>
        <p:spPr bwMode="auto">
          <a:xfrm>
            <a:off x="7181850" y="386399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0" name="Text Box 40"/>
          <p:cNvSpPr txBox="1">
            <a:spLocks noChangeArrowheads="1"/>
          </p:cNvSpPr>
          <p:nvPr/>
        </p:nvSpPr>
        <p:spPr bwMode="auto">
          <a:xfrm>
            <a:off x="4927600" y="498159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solidFill>
                  <a:schemeClr val="accent2"/>
                </a:solidFill>
                <a:latin typeface="Courier New" pitchFamily="48" charset="0"/>
              </a:rPr>
              <a:t>333</a:t>
            </a:r>
          </a:p>
        </p:txBody>
      </p:sp>
      <p:sp>
        <p:nvSpPr>
          <p:cNvPr id="41" name="Rectangle 41"/>
          <p:cNvSpPr>
            <a:spLocks noChangeArrowheads="1"/>
          </p:cNvSpPr>
          <p:nvPr/>
        </p:nvSpPr>
        <p:spPr bwMode="auto">
          <a:xfrm>
            <a:off x="5735638" y="498159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2" name="Line 42"/>
          <p:cNvSpPr>
            <a:spLocks noChangeShapeType="1"/>
          </p:cNvSpPr>
          <p:nvPr/>
        </p:nvSpPr>
        <p:spPr bwMode="auto">
          <a:xfrm>
            <a:off x="5862638" y="5226068"/>
            <a:ext cx="501650" cy="0"/>
          </a:xfrm>
          <a:prstGeom prst="line">
            <a:avLst/>
          </a:prstGeom>
          <a:noFill/>
          <a:ln w="38100">
            <a:solidFill>
              <a:schemeClr val="tx1"/>
            </a:solidFill>
            <a:round/>
            <a:headEnd/>
            <a:tailEnd type="triangle" w="med" len="med"/>
          </a:ln>
        </p:spPr>
        <p:txBody>
          <a:bodyPr/>
          <a:lstStyle/>
          <a:p>
            <a:endParaRPr lang="tr-TR"/>
          </a:p>
        </p:txBody>
      </p:sp>
      <p:sp>
        <p:nvSpPr>
          <p:cNvPr id="43" name="Text Box 43"/>
          <p:cNvSpPr txBox="1">
            <a:spLocks noChangeArrowheads="1"/>
          </p:cNvSpPr>
          <p:nvPr/>
        </p:nvSpPr>
        <p:spPr bwMode="auto">
          <a:xfrm>
            <a:off x="6364288" y="4970481"/>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3</a:t>
            </a:r>
          </a:p>
        </p:txBody>
      </p:sp>
      <p:sp>
        <p:nvSpPr>
          <p:cNvPr id="44" name="Rectangle 44"/>
          <p:cNvSpPr>
            <a:spLocks noChangeArrowheads="1"/>
          </p:cNvSpPr>
          <p:nvPr/>
        </p:nvSpPr>
        <p:spPr bwMode="auto">
          <a:xfrm>
            <a:off x="7172325" y="4970481"/>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5" name="Text Box 45"/>
          <p:cNvSpPr txBox="1">
            <a:spLocks noChangeArrowheads="1"/>
          </p:cNvSpPr>
          <p:nvPr/>
        </p:nvSpPr>
        <p:spPr bwMode="auto">
          <a:xfrm>
            <a:off x="4941888" y="5534043"/>
            <a:ext cx="808037"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4</a:t>
            </a:r>
          </a:p>
        </p:txBody>
      </p:sp>
      <p:sp>
        <p:nvSpPr>
          <p:cNvPr id="46" name="Rectangle 46"/>
          <p:cNvSpPr>
            <a:spLocks noChangeArrowheads="1"/>
          </p:cNvSpPr>
          <p:nvPr/>
        </p:nvSpPr>
        <p:spPr bwMode="auto">
          <a:xfrm>
            <a:off x="5751513" y="55340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7" name="Text Box 47"/>
          <p:cNvSpPr txBox="1">
            <a:spLocks noChangeArrowheads="1"/>
          </p:cNvSpPr>
          <p:nvPr/>
        </p:nvSpPr>
        <p:spPr bwMode="auto">
          <a:xfrm>
            <a:off x="4937125" y="2778143"/>
            <a:ext cx="808038" cy="466725"/>
          </a:xfrm>
          <a:prstGeom prst="rect">
            <a:avLst/>
          </a:prstGeom>
          <a:noFill/>
          <a:ln w="9525">
            <a:solidFill>
              <a:schemeClr val="tx1"/>
            </a:solidFill>
            <a:miter lim="800000"/>
            <a:headEnd/>
            <a:tailEnd/>
          </a:ln>
        </p:spPr>
        <p:txBody>
          <a:bodyPr>
            <a:spAutoFit/>
          </a:bodyPr>
          <a:lstStyle/>
          <a:p>
            <a:pPr algn="l">
              <a:spcBef>
                <a:spcPct val="50000"/>
              </a:spcBef>
            </a:pPr>
            <a:r>
              <a:rPr lang="en-US" sz="2400" b="1">
                <a:latin typeface="Courier New" pitchFamily="48" charset="0"/>
              </a:rPr>
              <a:t>0</a:t>
            </a:r>
          </a:p>
        </p:txBody>
      </p:sp>
      <p:sp>
        <p:nvSpPr>
          <p:cNvPr id="48" name="Rectangle 48"/>
          <p:cNvSpPr>
            <a:spLocks noChangeArrowheads="1"/>
          </p:cNvSpPr>
          <p:nvPr/>
        </p:nvSpPr>
        <p:spPr bwMode="auto">
          <a:xfrm>
            <a:off x="5745163" y="2778143"/>
            <a:ext cx="285750" cy="466725"/>
          </a:xfrm>
          <a:prstGeom prst="rect">
            <a:avLst/>
          </a:prstGeom>
          <a:solidFill>
            <a:schemeClr val="accent1"/>
          </a:solidFill>
          <a:ln w="9525">
            <a:solidFill>
              <a:schemeClr val="tx1"/>
            </a:solidFill>
            <a:miter lim="800000"/>
            <a:headEnd/>
            <a:tailEnd/>
          </a:ln>
        </p:spPr>
        <p:txBody>
          <a:bodyPr wrap="none" anchor="ctr"/>
          <a:lstStyle/>
          <a:p>
            <a:endParaRPr lang="tr-TR"/>
          </a:p>
        </p:txBody>
      </p:sp>
      <p:sp>
        <p:nvSpPr>
          <p:cNvPr id="49" name="Rectangle 3"/>
          <p:cNvSpPr txBox="1">
            <a:spLocks noChangeArrowheads="1"/>
          </p:cNvSpPr>
          <p:nvPr/>
        </p:nvSpPr>
        <p:spPr>
          <a:xfrm>
            <a:off x="58738" y="1643050"/>
            <a:ext cx="3746500" cy="5111762"/>
          </a:xfrm>
          <a:prstGeom prst="rect">
            <a:avLst/>
          </a:prstGeom>
          <a:ln>
            <a:solidFill>
              <a:schemeClr val="tx1"/>
            </a:solidFill>
          </a:ln>
        </p:spPr>
        <p:txBody>
          <a:bodyPr vert="horz">
            <a:normAutofit fontScale="85000" lnSpcReduction="20000"/>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proc A</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var x=2, y=3, z=4</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call B</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end</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proc B</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var x=22, w=55, t=66</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call C</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end</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proc C</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var x=222, y=333, w=555 </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call B</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end</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main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var r=0,t=0</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call A</a:t>
            </a:r>
          </a:p>
          <a:p>
            <a:pPr marL="320040" marR="0" lvl="0" indent="-320040" algn="l" defTabSz="914400" rtl="0" eaLnBrk="1" fontAlgn="auto" latinLnBrk="0" hangingPunct="1">
              <a:lnSpc>
                <a:spcPct val="90000"/>
              </a:lnSpc>
              <a:spcBef>
                <a:spcPts val="700"/>
              </a:spcBef>
              <a:spcAft>
                <a:spcPts val="0"/>
              </a:spcAft>
              <a:buClr>
                <a:schemeClr val="accent2"/>
              </a:buClr>
              <a:buSzPct val="60000"/>
              <a:buFont typeface="Wingdings" pitchFamily="48" charset="2"/>
              <a:buNone/>
              <a:tabLst/>
              <a:defRPr/>
            </a:pPr>
            <a:r>
              <a:rPr kumimoji="0" lang="en-US" sz="1800" b="1" i="0" u="none" strike="noStrike" kern="1200" cap="none" spc="0" normalizeH="0" baseline="0" noProof="0" smtClean="0">
                <a:ln>
                  <a:noFill/>
                </a:ln>
                <a:solidFill>
                  <a:schemeClr val="tx1"/>
                </a:solidFill>
                <a:effectLst/>
                <a:uLnTx/>
                <a:uFillTx/>
                <a:latin typeface="Courier New" pitchFamily="48" charset="0"/>
                <a:ea typeface="+mn-ea"/>
                <a:cs typeface="+mn-cs"/>
              </a:rPr>
              <a:t>  end</a:t>
            </a:r>
            <a:endParaRPr kumimoji="0" lang="en-US" sz="1800" b="1" i="0" u="none" strike="noStrike" kern="1200" cap="none" spc="0" normalizeH="0" baseline="0" noProof="0" dirty="0" smtClean="0">
              <a:ln>
                <a:noFill/>
              </a:ln>
              <a:solidFill>
                <a:schemeClr val="tx1"/>
              </a:solidFill>
              <a:effectLst/>
              <a:uLnTx/>
              <a:uFillTx/>
              <a:latin typeface="Courier New" pitchFamily="48" charset="0"/>
              <a:ea typeface="+mn-ea"/>
              <a:cs typeface="+mn-cs"/>
            </a:endParaRPr>
          </a:p>
        </p:txBody>
      </p:sp>
      <p:sp>
        <p:nvSpPr>
          <p:cNvPr id="50" name="49 Slayt Numarası Yer Tutucusu"/>
          <p:cNvSpPr>
            <a:spLocks noGrp="1"/>
          </p:cNvSpPr>
          <p:nvPr>
            <p:ph type="sldNum" sz="quarter" idx="12"/>
          </p:nvPr>
        </p:nvSpPr>
        <p:spPr/>
        <p:txBody>
          <a:bodyPr/>
          <a:lstStyle/>
          <a:p>
            <a:fld id="{14917F13-F816-43A4-AC89-84EBDAF33797}" type="slidenum">
              <a:rPr lang="tr-TR" smtClean="0"/>
              <a:pPr/>
              <a:t>61</a:t>
            </a:fld>
            <a:endParaRPr lang="tr-T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Arabellek aşımı saldırısı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62</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Bir bilgisayarda işlem yaptığınızda bilgisayar söz konusu işlemi kimi zaman direkt olarak Sabit Disk’e (HDD) ya da ilgili depolama birimine yazmaz. Bunun yerine Bellek (RAM) üzerinde geçici olarak konumlandığı ve ileride topluca yazılacağı bir alanda tutar. Burası ara bir bellektir. İşte bu alana “</a:t>
            </a:r>
            <a:r>
              <a:rPr lang="tr-TR" dirty="0" err="1" smtClean="0"/>
              <a:t>buffer</a:t>
            </a:r>
            <a:r>
              <a:rPr lang="tr-TR" dirty="0" smtClean="0"/>
              <a:t>” ya da tampon yahut arabellek diyoruz.</a:t>
            </a:r>
          </a:p>
          <a:p>
            <a:r>
              <a:rPr lang="tr-TR" dirty="0" smtClean="0"/>
              <a:t>Arabellek belirli bir alana yani boyuta sahiptir. Ancak bu alan bazen programsal hata (</a:t>
            </a:r>
            <a:r>
              <a:rPr lang="tr-TR" dirty="0" err="1" smtClean="0"/>
              <a:t>bug</a:t>
            </a:r>
            <a:r>
              <a:rPr lang="tr-TR" dirty="0" smtClean="0"/>
              <a:t>) sonucunda haddinden fazla bilgi ile yüklenir. Bazen de kötü niyetli bir saldırgan söz konusu yol ile bu alana haddinden fazla büyüklükte bilgi yükleyebilir. Bu haddinden fazla yükleme söz konusu alanda taşkına sebep olur.</a:t>
            </a:r>
          </a:p>
          <a:p>
            <a:r>
              <a:rPr lang="tr-TR" dirty="0" smtClean="0"/>
              <a:t>İşleyişi;</a:t>
            </a:r>
            <a:br>
              <a:rPr lang="tr-TR" dirty="0" smtClean="0"/>
            </a:br>
            <a:r>
              <a:rPr lang="tr-TR" dirty="0" smtClean="0"/>
              <a:t>Bir saldırgan bu sorunu kendi çıkarına kullanarak söz konusu alana alabileceğinden fazla uzunlukta bir değer yükler bunun sonucunda artan kısım yani taşan kısım direk olarak çalıştırılabilinir hale gelir. Bu taşan </a:t>
            </a:r>
            <a:r>
              <a:rPr lang="tr-TR" dirty="0" err="1" smtClean="0"/>
              <a:t>kısıma</a:t>
            </a:r>
            <a:r>
              <a:rPr lang="tr-TR" dirty="0" smtClean="0"/>
              <a:t> saldırgan çalıştırabilinir bir kod yüklediğinde amacına erişmiş ve Arabellek Aşımını kullanıp içeride (uzaktaki bir PC’de ya da sunucuda) kötü niyetli bir kod çalıştırmış olur.</a:t>
            </a:r>
          </a:p>
          <a:p>
            <a:endParaRPr lang="tr-T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1" name="Rectangle 3"/>
          <p:cNvSpPr>
            <a:spLocks noGrp="1" noChangeArrowheads="1"/>
          </p:cNvSpPr>
          <p:nvPr>
            <p:ph type="body" idx="1"/>
          </p:nvPr>
        </p:nvSpPr>
        <p:spPr/>
        <p:txBody>
          <a:bodyPr/>
          <a:lstStyle/>
          <a:p>
            <a:r>
              <a:rPr lang="en-US" dirty="0" smtClean="0"/>
              <a:t> </a:t>
            </a:r>
            <a:r>
              <a:rPr lang="tr-TR" dirty="0" smtClean="0"/>
              <a:t>Arabellek aşımı saldırısı </a:t>
            </a:r>
            <a:r>
              <a:rPr lang="en-US" dirty="0" smtClean="0"/>
              <a:t>exploits a common </a:t>
            </a:r>
            <a:r>
              <a:rPr lang="tr-TR" dirty="0" smtClean="0"/>
              <a:t>çoğu programdaki genel bir problemi kötüye kullanır</a:t>
            </a:r>
            <a:r>
              <a:rPr lang="en-US" dirty="0" smtClean="0"/>
              <a:t>.</a:t>
            </a:r>
          </a:p>
          <a:p>
            <a:pPr eaLnBrk="1" hangingPunct="1"/>
            <a:r>
              <a:rPr lang="en-US" dirty="0" smtClean="0"/>
              <a:t> </a:t>
            </a:r>
            <a:r>
              <a:rPr lang="tr-TR" dirty="0" smtClean="0"/>
              <a:t>C gibi çoğu yüksek seviye programlama dilinde</a:t>
            </a:r>
            <a:r>
              <a:rPr lang="en-US" dirty="0" smtClean="0"/>
              <a:t>, “</a:t>
            </a:r>
            <a:r>
              <a:rPr lang="tr-TR" dirty="0" smtClean="0"/>
              <a:t>sınır testi</a:t>
            </a:r>
            <a:r>
              <a:rPr lang="en-US" dirty="0" smtClean="0"/>
              <a:t>”, </a:t>
            </a:r>
            <a:r>
              <a:rPr lang="tr-TR" dirty="0" smtClean="0"/>
              <a:t>yani</a:t>
            </a:r>
            <a:r>
              <a:rPr lang="en-US" dirty="0" smtClean="0"/>
              <a:t> </a:t>
            </a:r>
            <a:r>
              <a:rPr lang="tr-TR" dirty="0" smtClean="0"/>
              <a:t>kopyaladığınız değişkenin uzunluğunun beklediğiniz gibi olduğunu görmeyi test etme,</a:t>
            </a:r>
            <a:r>
              <a:rPr lang="en-US" dirty="0" smtClean="0"/>
              <a:t> </a:t>
            </a:r>
            <a:r>
              <a:rPr lang="tr-TR" dirty="0" smtClean="0"/>
              <a:t>yapılmaz</a:t>
            </a:r>
            <a:r>
              <a:rPr lang="en-US" dirty="0" smtClean="0"/>
              <a:t>. </a:t>
            </a:r>
          </a:p>
          <a:p>
            <a:pPr eaLnBrk="1" hangingPunct="1"/>
            <a:endParaRPr lang="en-US" dirty="0" smtClean="0"/>
          </a:p>
        </p:txBody>
      </p:sp>
      <p:sp>
        <p:nvSpPr>
          <p:cNvPr id="427012" name="Text Box 4"/>
          <p:cNvSpPr txBox="1">
            <a:spLocks noChangeArrowheads="1"/>
          </p:cNvSpPr>
          <p:nvPr/>
        </p:nvSpPr>
        <p:spPr bwMode="auto">
          <a:xfrm>
            <a:off x="4648200" y="4495800"/>
            <a:ext cx="2895600" cy="2292350"/>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a:latin typeface="Arial" charset="0"/>
              </a:rPr>
              <a:t>void myFunction(char *str) { </a:t>
            </a:r>
          </a:p>
          <a:p>
            <a:pPr algn="l" eaLnBrk="0" hangingPunct="0">
              <a:buClrTx/>
              <a:buFontTx/>
              <a:buNone/>
            </a:pPr>
            <a:r>
              <a:rPr lang="en-US" sz="1800">
                <a:latin typeface="Arial" charset="0"/>
              </a:rPr>
              <a:t>     char bufferB[16]; </a:t>
            </a:r>
          </a:p>
          <a:p>
            <a:pPr algn="l" eaLnBrk="0" hangingPunct="0">
              <a:buClrTx/>
              <a:buFontTx/>
              <a:buNone/>
            </a:pPr>
            <a:r>
              <a:rPr lang="en-US" sz="1800">
                <a:latin typeface="Arial" charset="0"/>
              </a:rPr>
              <a:t>      strcpy(bufferB, str); </a:t>
            </a:r>
          </a:p>
          <a:p>
            <a:pPr algn="l" eaLnBrk="0" hangingPunct="0">
              <a:buClrTx/>
              <a:buFontTx/>
              <a:buNone/>
            </a:pPr>
            <a:r>
              <a:rPr lang="en-US" sz="1800">
                <a:latin typeface="Arial" charset="0"/>
              </a:rPr>
              <a:t>}</a:t>
            </a:r>
            <a:r>
              <a:rPr lang="en-US" sz="1800"/>
              <a:t> </a:t>
            </a:r>
          </a:p>
          <a:p>
            <a:pPr algn="l" eaLnBrk="0" hangingPunct="0">
              <a:buClrTx/>
              <a:buFontTx/>
              <a:buNone/>
            </a:pPr>
            <a:endParaRPr lang="en-US" sz="1800"/>
          </a:p>
        </p:txBody>
      </p:sp>
      <p:sp>
        <p:nvSpPr>
          <p:cNvPr id="427013" name="Text Box 5"/>
          <p:cNvSpPr txBox="1">
            <a:spLocks noChangeArrowheads="1"/>
          </p:cNvSpPr>
          <p:nvPr/>
        </p:nvSpPr>
        <p:spPr bwMode="auto">
          <a:xfrm>
            <a:off x="1295400" y="4572000"/>
            <a:ext cx="2971800" cy="2017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a:latin typeface="Arial" charset="0"/>
              </a:rPr>
              <a:t>void main(){</a:t>
            </a:r>
          </a:p>
          <a:p>
            <a:pPr algn="l" eaLnBrk="0" hangingPunct="0">
              <a:buClrTx/>
              <a:buFontTx/>
              <a:buNone/>
            </a:pPr>
            <a:r>
              <a:rPr lang="en-US" sz="1800">
                <a:latin typeface="Arial" charset="0"/>
              </a:rPr>
              <a:t>    char bufferA[256];</a:t>
            </a:r>
          </a:p>
          <a:p>
            <a:pPr algn="l" eaLnBrk="0" hangingPunct="0">
              <a:buClrTx/>
              <a:buFontTx/>
              <a:buNone/>
            </a:pPr>
            <a:r>
              <a:rPr lang="en-US" sz="1800">
                <a:latin typeface="Arial" charset="0"/>
              </a:rPr>
              <a:t>    myFunction(bufferA);</a:t>
            </a:r>
          </a:p>
          <a:p>
            <a:pPr algn="l" eaLnBrk="0" hangingPunct="0">
              <a:buClrTx/>
              <a:buFontTx/>
              <a:buNone/>
            </a:pPr>
            <a:r>
              <a:rPr lang="en-US" sz="1800">
                <a:latin typeface="Arial" charset="0"/>
              </a:rPr>
              <a:t>}</a:t>
            </a:r>
          </a:p>
          <a:p>
            <a:pPr algn="l" eaLnBrk="0" hangingPunct="0">
              <a:buClrTx/>
              <a:buFontTx/>
              <a:buNone/>
            </a:pPr>
            <a:endParaRPr lang="en-US" sz="1800"/>
          </a:p>
        </p:txBody>
      </p:sp>
      <p:sp>
        <p:nvSpPr>
          <p:cNvPr id="7" name="1 Başlık"/>
          <p:cNvSpPr>
            <a:spLocks noGrp="1"/>
          </p:cNvSpPr>
          <p:nvPr>
            <p:ph type="title"/>
          </p:nvPr>
        </p:nvSpPr>
        <p:spPr>
          <a:xfrm>
            <a:off x="612648" y="228600"/>
            <a:ext cx="8153400" cy="990600"/>
          </a:xfrm>
        </p:spPr>
        <p:txBody>
          <a:bodyPr/>
          <a:lstStyle/>
          <a:p>
            <a:r>
              <a:rPr lang="tr-TR" dirty="0" smtClean="0"/>
              <a:t>Arabellek aşımı saldırısı</a:t>
            </a:r>
            <a:endParaRPr lang="tr-TR" dirty="0"/>
          </a:p>
        </p:txBody>
      </p:sp>
      <p:sp>
        <p:nvSpPr>
          <p:cNvPr id="6" name="5 Slayt Numarası Yer Tutucusu"/>
          <p:cNvSpPr>
            <a:spLocks noGrp="1"/>
          </p:cNvSpPr>
          <p:nvPr>
            <p:ph type="sldNum" sz="quarter" idx="12"/>
          </p:nvPr>
        </p:nvSpPr>
        <p:spPr/>
        <p:txBody>
          <a:bodyPr/>
          <a:lstStyle/>
          <a:p>
            <a:fld id="{14917F13-F816-43A4-AC89-84EBDAF33797}" type="slidenum">
              <a:rPr lang="tr-TR" smtClean="0"/>
              <a:pPr/>
              <a:t>63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blinds(horizontal)">
                                      <p:cBhvr>
                                        <p:cTn id="7" dur="500"/>
                                        <p:tgtEl>
                                          <p:spTgt spid="427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12" dur="500"/>
                                        <p:tgtEl>
                                          <p:spTgt spid="427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7013"/>
                                        </p:tgtEl>
                                        <p:attrNameLst>
                                          <p:attrName>style.visibility</p:attrName>
                                        </p:attrNameLst>
                                      </p:cBhvr>
                                      <p:to>
                                        <p:strVal val="visible"/>
                                      </p:to>
                                    </p:set>
                                    <p:animEffect transition="in" filter="dissolve">
                                      <p:cBhvr>
                                        <p:cTn id="17" dur="500"/>
                                        <p:tgtEl>
                                          <p:spTgt spid="4270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7012"/>
                                        </p:tgtEl>
                                        <p:attrNameLst>
                                          <p:attrName>style.visibility</p:attrName>
                                        </p:attrNameLst>
                                      </p:cBhvr>
                                      <p:to>
                                        <p:strVal val="visible"/>
                                      </p:to>
                                    </p:set>
                                    <p:animEffect transition="in" filter="dissolve">
                                      <p:cBhvr>
                                        <p:cTn id="22" dur="500"/>
                                        <p:tgtEl>
                                          <p:spTgt spid="427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p:bldP spid="427012" grpId="0" autoUpdateAnimBg="0"/>
      <p:bldP spid="427013"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429124" y="1594482"/>
            <a:ext cx="2895600" cy="1477328"/>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dirty="0">
                <a:latin typeface="Arial" charset="0"/>
              </a:rPr>
              <a:t>void </a:t>
            </a:r>
            <a:r>
              <a:rPr lang="en-US" sz="1800" dirty="0" err="1">
                <a:latin typeface="Arial" charset="0"/>
              </a:rPr>
              <a:t>myFunction</a:t>
            </a:r>
            <a:r>
              <a:rPr lang="en-US" sz="1800" dirty="0">
                <a:latin typeface="Arial" charset="0"/>
              </a:rPr>
              <a:t>(char *</a:t>
            </a:r>
            <a:r>
              <a:rPr lang="en-US" sz="1800" dirty="0" err="1">
                <a:latin typeface="Arial" charset="0"/>
              </a:rPr>
              <a:t>str</a:t>
            </a:r>
            <a:r>
              <a:rPr lang="en-US" sz="1800" dirty="0">
                <a:latin typeface="Arial" charset="0"/>
              </a:rPr>
              <a:t>) { </a:t>
            </a:r>
          </a:p>
          <a:p>
            <a:pPr algn="l" eaLnBrk="0" hangingPunct="0">
              <a:buClrTx/>
              <a:buFontTx/>
              <a:buNone/>
            </a:pPr>
            <a:r>
              <a:rPr lang="en-US" sz="1800" dirty="0">
                <a:latin typeface="Arial" charset="0"/>
              </a:rPr>
              <a:t>     char </a:t>
            </a:r>
            <a:r>
              <a:rPr lang="en-US" sz="1800" dirty="0" err="1">
                <a:latin typeface="Arial" charset="0"/>
              </a:rPr>
              <a:t>bufferB</a:t>
            </a:r>
            <a:r>
              <a:rPr lang="en-US" sz="1800" dirty="0">
                <a:latin typeface="Arial" charset="0"/>
              </a:rPr>
              <a:t>[16]; </a:t>
            </a:r>
          </a:p>
          <a:p>
            <a:pPr algn="l" eaLnBrk="0" hangingPunct="0">
              <a:buClrTx/>
              <a:buFontTx/>
              <a:buNone/>
            </a:pPr>
            <a:r>
              <a:rPr lang="en-US" sz="1800" dirty="0">
                <a:latin typeface="Arial" charset="0"/>
              </a:rPr>
              <a:t>      </a:t>
            </a:r>
            <a:r>
              <a:rPr lang="en-US" sz="1800" dirty="0" err="1">
                <a:latin typeface="Arial" charset="0"/>
              </a:rPr>
              <a:t>strcpy</a:t>
            </a:r>
            <a:r>
              <a:rPr lang="en-US" sz="1800" dirty="0">
                <a:latin typeface="Arial" charset="0"/>
              </a:rPr>
              <a:t>(</a:t>
            </a:r>
            <a:r>
              <a:rPr lang="en-US" sz="1800" dirty="0" err="1">
                <a:latin typeface="Arial" charset="0"/>
              </a:rPr>
              <a:t>bufferB</a:t>
            </a:r>
            <a:r>
              <a:rPr lang="en-US" sz="1800" dirty="0">
                <a:latin typeface="Arial" charset="0"/>
              </a:rPr>
              <a:t>, </a:t>
            </a:r>
            <a:r>
              <a:rPr lang="en-US" sz="1800" dirty="0" err="1">
                <a:latin typeface="Arial" charset="0"/>
              </a:rPr>
              <a:t>str</a:t>
            </a:r>
            <a:r>
              <a:rPr lang="en-US" sz="1800" dirty="0">
                <a:latin typeface="Arial" charset="0"/>
              </a:rPr>
              <a:t>); </a:t>
            </a:r>
          </a:p>
          <a:p>
            <a:pPr algn="l" eaLnBrk="0" hangingPunct="0">
              <a:buClrTx/>
              <a:buFontTx/>
              <a:buNone/>
            </a:pPr>
            <a:r>
              <a:rPr lang="en-US" sz="1800" dirty="0">
                <a:latin typeface="Arial" charset="0"/>
              </a:rPr>
              <a:t>}</a:t>
            </a:r>
            <a:r>
              <a:rPr lang="en-US" sz="1800" dirty="0"/>
              <a:t> </a:t>
            </a:r>
          </a:p>
        </p:txBody>
      </p:sp>
      <p:sp>
        <p:nvSpPr>
          <p:cNvPr id="31747" name="Text Box 3"/>
          <p:cNvSpPr txBox="1">
            <a:spLocks noChangeArrowheads="1"/>
          </p:cNvSpPr>
          <p:nvPr/>
        </p:nvSpPr>
        <p:spPr bwMode="auto">
          <a:xfrm>
            <a:off x="928662" y="1643050"/>
            <a:ext cx="2971800"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dirty="0">
                <a:latin typeface="Arial" charset="0"/>
              </a:rPr>
              <a:t>void main(){</a:t>
            </a:r>
          </a:p>
          <a:p>
            <a:pPr algn="l" eaLnBrk="0" hangingPunct="0">
              <a:buClrTx/>
              <a:buFontTx/>
              <a:buNone/>
            </a:pPr>
            <a:r>
              <a:rPr lang="en-US" sz="1800" dirty="0">
                <a:latin typeface="Arial" charset="0"/>
              </a:rPr>
              <a:t>    char </a:t>
            </a:r>
            <a:r>
              <a:rPr lang="en-US" sz="1800" dirty="0" err="1">
                <a:latin typeface="Arial" charset="0"/>
              </a:rPr>
              <a:t>bufferA</a:t>
            </a:r>
            <a:r>
              <a:rPr lang="en-US" sz="1800" dirty="0">
                <a:latin typeface="Arial" charset="0"/>
              </a:rPr>
              <a:t>[256];</a:t>
            </a:r>
          </a:p>
          <a:p>
            <a:pPr algn="l" eaLnBrk="0" hangingPunct="0">
              <a:buClrTx/>
              <a:buFontTx/>
              <a:buNone/>
            </a:pPr>
            <a:r>
              <a:rPr lang="en-US" sz="1800" dirty="0">
                <a:latin typeface="Arial" charset="0"/>
              </a:rPr>
              <a:t>    </a:t>
            </a:r>
            <a:r>
              <a:rPr lang="en-US" sz="1800" dirty="0" err="1">
                <a:latin typeface="Arial" charset="0"/>
              </a:rPr>
              <a:t>myFunction</a:t>
            </a:r>
            <a:r>
              <a:rPr lang="en-US" sz="1800" dirty="0">
                <a:latin typeface="Arial" charset="0"/>
              </a:rPr>
              <a:t>(</a:t>
            </a:r>
            <a:r>
              <a:rPr lang="en-US" sz="1800" dirty="0" err="1">
                <a:latin typeface="Arial" charset="0"/>
              </a:rPr>
              <a:t>bufferA</a:t>
            </a:r>
            <a:r>
              <a:rPr lang="en-US" sz="1800" dirty="0">
                <a:latin typeface="Arial" charset="0"/>
              </a:rPr>
              <a:t>);</a:t>
            </a:r>
          </a:p>
          <a:p>
            <a:pPr algn="l" eaLnBrk="0" hangingPunct="0">
              <a:buClrTx/>
              <a:buFontTx/>
              <a:buNone/>
            </a:pPr>
            <a:r>
              <a:rPr lang="en-US" sz="1800" dirty="0" smtClean="0">
                <a:latin typeface="Arial" charset="0"/>
              </a:rPr>
              <a:t>}</a:t>
            </a:r>
            <a:endParaRPr lang="en-US" sz="1800" dirty="0"/>
          </a:p>
        </p:txBody>
      </p:sp>
      <p:sp>
        <p:nvSpPr>
          <p:cNvPr id="31748" name="Rectangle 4"/>
          <p:cNvSpPr>
            <a:spLocks noGrp="1" noChangeArrowheads="1"/>
          </p:cNvSpPr>
          <p:nvPr>
            <p:ph type="title"/>
          </p:nvPr>
        </p:nvSpPr>
        <p:spPr/>
        <p:txBody>
          <a:bodyPr>
            <a:normAutofit/>
          </a:bodyPr>
          <a:lstStyle/>
          <a:p>
            <a:r>
              <a:rPr lang="tr-TR" dirty="0" smtClean="0"/>
              <a:t>Arabellek aşımı saldırısı</a:t>
            </a:r>
            <a:endParaRPr lang="en-US" dirty="0" smtClean="0"/>
          </a:p>
        </p:txBody>
      </p:sp>
      <p:sp>
        <p:nvSpPr>
          <p:cNvPr id="429061" name="Text Box 5"/>
          <p:cNvSpPr txBox="1">
            <a:spLocks noChangeArrowheads="1"/>
          </p:cNvSpPr>
          <p:nvPr/>
        </p:nvSpPr>
        <p:spPr bwMode="auto">
          <a:xfrm>
            <a:off x="457200" y="2786058"/>
            <a:ext cx="8153400" cy="3770263"/>
          </a:xfrm>
          <a:prstGeom prst="rect">
            <a:avLst/>
          </a:prstGeom>
          <a:noFill/>
          <a:ln w="12700" cap="sq">
            <a:noFill/>
            <a:miter lim="800000"/>
            <a:headEnd type="none" w="sm" len="sm"/>
            <a:tailEnd type="none" w="sm" len="sm"/>
          </a:ln>
        </p:spPr>
        <p:txBody>
          <a:bodyPr>
            <a:spAutoFit/>
          </a:bodyPr>
          <a:lstStyle/>
          <a:p>
            <a:pPr marL="222250" indent="-222250" eaLnBrk="0" hangingPunct="0">
              <a:buClr>
                <a:schemeClr val="accent1"/>
              </a:buClr>
              <a:buSzPct val="115000"/>
              <a:buFont typeface="Wingdings" pitchFamily="2" charset="2"/>
              <a:buChar char="§"/>
            </a:pPr>
            <a:r>
              <a:rPr lang="en-US" sz="2400" dirty="0">
                <a:latin typeface="Arial" charset="0"/>
              </a:rPr>
              <a:t>main</a:t>
            </a:r>
            <a:r>
              <a:rPr lang="en-US" sz="2400" dirty="0" smtClean="0">
                <a:latin typeface="Arial" charset="0"/>
              </a:rPr>
              <a:t>()</a:t>
            </a:r>
            <a:r>
              <a:rPr lang="tr-TR" sz="2400" dirty="0" smtClean="0">
                <a:latin typeface="Arial" charset="0"/>
              </a:rPr>
              <a:t>,</a:t>
            </a:r>
            <a:r>
              <a:rPr lang="en-US" sz="2400" dirty="0" smtClean="0">
                <a:latin typeface="Arial" charset="0"/>
              </a:rPr>
              <a:t> 256 b</a:t>
            </a:r>
            <a:r>
              <a:rPr lang="tr-TR" sz="2400" dirty="0" err="1" smtClean="0">
                <a:latin typeface="Arial" charset="0"/>
              </a:rPr>
              <a:t>aytlık</a:t>
            </a:r>
            <a:r>
              <a:rPr lang="tr-TR" sz="2400" dirty="0" smtClean="0">
                <a:latin typeface="Arial" charset="0"/>
              </a:rPr>
              <a:t> bir diziyi</a:t>
            </a:r>
            <a:r>
              <a:rPr lang="en-US" sz="2400" dirty="0" smtClean="0">
                <a:latin typeface="Arial" charset="0"/>
              </a:rPr>
              <a:t> </a:t>
            </a:r>
            <a:r>
              <a:rPr lang="en-US" sz="2400" dirty="0" err="1" smtClean="0">
                <a:latin typeface="Arial" charset="0"/>
              </a:rPr>
              <a:t>myFunction</a:t>
            </a:r>
            <a:r>
              <a:rPr lang="en-US" sz="2400" dirty="0" smtClean="0">
                <a:latin typeface="Arial" charset="0"/>
              </a:rPr>
              <a:t>()</a:t>
            </a:r>
            <a:r>
              <a:rPr lang="tr-TR" sz="2400" dirty="0" smtClean="0">
                <a:latin typeface="Arial" charset="0"/>
              </a:rPr>
              <a:t>’a parametre olarak gönderir</a:t>
            </a:r>
            <a:r>
              <a:rPr lang="en-US" sz="2400" dirty="0" smtClean="0">
                <a:latin typeface="Arial" charset="0"/>
              </a:rPr>
              <a:t>, </a:t>
            </a:r>
            <a:r>
              <a:rPr lang="tr-TR" sz="2400" dirty="0" smtClean="0">
                <a:latin typeface="Arial" charset="0"/>
              </a:rPr>
              <a:t>ve</a:t>
            </a:r>
            <a:r>
              <a:rPr lang="en-US" sz="2400" dirty="0" smtClean="0">
                <a:latin typeface="Arial" charset="0"/>
              </a:rPr>
              <a:t> </a:t>
            </a:r>
            <a:r>
              <a:rPr lang="en-US" sz="2400" dirty="0" err="1">
                <a:latin typeface="Arial" charset="0"/>
              </a:rPr>
              <a:t>myFunction</a:t>
            </a:r>
            <a:r>
              <a:rPr lang="en-US" sz="2400" dirty="0">
                <a:latin typeface="Arial" charset="0"/>
              </a:rPr>
              <a:t>() </a:t>
            </a:r>
            <a:r>
              <a:rPr lang="tr-TR" sz="2400" dirty="0" smtClean="0">
                <a:latin typeface="Arial" charset="0"/>
              </a:rPr>
              <a:t>fonksiyonu içinde ise dizilerin sınırlarını kontrol etmeden, </a:t>
            </a:r>
            <a:r>
              <a:rPr lang="tr-TR" sz="2400" dirty="0" err="1" smtClean="0">
                <a:latin typeface="Arial" charset="0"/>
              </a:rPr>
              <a:t>strcpy</a:t>
            </a:r>
            <a:r>
              <a:rPr lang="tr-TR" sz="2400" dirty="0" smtClean="0">
                <a:latin typeface="Arial" charset="0"/>
              </a:rPr>
              <a:t>() ile uzun dizinin tamamını 16 baytlık dizi olup tasana kadar kopyalar!</a:t>
            </a:r>
            <a:endParaRPr lang="en-US" sz="2400" dirty="0" smtClean="0">
              <a:latin typeface="Arial" charset="0"/>
            </a:endParaRPr>
          </a:p>
          <a:p>
            <a:pPr marL="222250" indent="-222250" algn="l" eaLnBrk="0" hangingPunct="0">
              <a:buClr>
                <a:schemeClr val="accent1"/>
              </a:buClr>
              <a:buSzPct val="115000"/>
              <a:buFont typeface="Wingdings" pitchFamily="2" charset="2"/>
              <a:buChar char="§"/>
            </a:pPr>
            <a:r>
              <a:rPr lang="en-US" sz="2400" dirty="0" err="1" smtClean="0">
                <a:latin typeface="Arial" charset="0"/>
              </a:rPr>
              <a:t>bufferB</a:t>
            </a:r>
            <a:r>
              <a:rPr lang="tr-TR" sz="2400" dirty="0" smtClean="0">
                <a:latin typeface="Arial" charset="0"/>
              </a:rPr>
              <a:t>’</a:t>
            </a:r>
            <a:r>
              <a:rPr lang="tr-TR" sz="2400" dirty="0" err="1" smtClean="0">
                <a:latin typeface="Arial" charset="0"/>
              </a:rPr>
              <a:t>nin</a:t>
            </a:r>
            <a:r>
              <a:rPr lang="tr-TR" sz="2400" dirty="0" smtClean="0">
                <a:latin typeface="Arial" charset="0"/>
              </a:rPr>
              <a:t> yeterince büyük olup olmadığı ile ilgili bir test </a:t>
            </a:r>
            <a:r>
              <a:rPr lang="en-US" sz="2400" dirty="0" smtClean="0">
                <a:latin typeface="Arial" charset="0"/>
              </a:rPr>
              <a:t> </a:t>
            </a:r>
            <a:r>
              <a:rPr lang="tr-TR" sz="2400" dirty="0" smtClean="0">
                <a:latin typeface="Arial" charset="0"/>
              </a:rPr>
              <a:t>olmadığından</a:t>
            </a:r>
            <a:r>
              <a:rPr lang="en-US" sz="2400" dirty="0" smtClean="0">
                <a:latin typeface="Arial" charset="0"/>
              </a:rPr>
              <a:t>, e</a:t>
            </a:r>
            <a:r>
              <a:rPr lang="tr-TR" sz="2400" dirty="0" err="1" smtClean="0">
                <a:latin typeface="Arial" charset="0"/>
              </a:rPr>
              <a:t>ks</a:t>
            </a:r>
            <a:r>
              <a:rPr lang="en-US" sz="2400" dirty="0" err="1" smtClean="0">
                <a:latin typeface="Arial" charset="0"/>
              </a:rPr>
              <a:t>tra</a:t>
            </a:r>
            <a:r>
              <a:rPr lang="en-US" sz="2400" dirty="0" smtClean="0">
                <a:latin typeface="Arial" charset="0"/>
              </a:rPr>
              <a:t> </a:t>
            </a:r>
            <a:r>
              <a:rPr lang="tr-TR" sz="2400" dirty="0" smtClean="0">
                <a:latin typeface="Arial" charset="0"/>
              </a:rPr>
              <a:t>veri</a:t>
            </a:r>
            <a:r>
              <a:rPr lang="en-US" sz="2400" dirty="0" smtClean="0">
                <a:latin typeface="Arial" charset="0"/>
              </a:rPr>
              <a:t> </a:t>
            </a:r>
            <a:r>
              <a:rPr lang="tr-TR" sz="2400" dirty="0" smtClean="0">
                <a:latin typeface="Arial" charset="0"/>
              </a:rPr>
              <a:t>bellekte diğer bilinmeyen diğer yerlerin üstüne yazar</a:t>
            </a:r>
            <a:r>
              <a:rPr lang="en-US" sz="2400" dirty="0" smtClean="0">
                <a:latin typeface="Arial" charset="0"/>
              </a:rPr>
              <a:t>.</a:t>
            </a:r>
            <a:endParaRPr lang="en-US" sz="2400" dirty="0">
              <a:latin typeface="Arial" charset="0"/>
            </a:endParaRPr>
          </a:p>
          <a:p>
            <a:pPr marL="222250" indent="-222250" eaLnBrk="0" hangingPunct="0">
              <a:buClr>
                <a:schemeClr val="accent1"/>
              </a:buClr>
              <a:buSzPct val="115000"/>
              <a:buFont typeface="Wingdings" pitchFamily="2" charset="2"/>
              <a:buChar char="§"/>
            </a:pPr>
            <a:r>
              <a:rPr lang="tr-TR" sz="2400" dirty="0" smtClean="0">
                <a:latin typeface="Arial" charset="0"/>
              </a:rPr>
              <a:t>Bu savunmasızlık arabellek aşımı saldırısının temelidir</a:t>
            </a:r>
            <a:endParaRPr lang="en-US" sz="2400" dirty="0" smtClean="0">
              <a:latin typeface="Arial" charset="0"/>
            </a:endParaRPr>
          </a:p>
          <a:p>
            <a:pPr marL="679450" lvl="1" indent="-222250" eaLnBrk="0" hangingPunct="0">
              <a:buClr>
                <a:schemeClr val="accent1"/>
              </a:buClr>
              <a:buSzPct val="115000"/>
              <a:buFont typeface="Wingdings" pitchFamily="2" charset="2"/>
              <a:buChar char="§"/>
            </a:pPr>
            <a:r>
              <a:rPr lang="tr-TR" sz="2300" dirty="0" smtClean="0">
                <a:latin typeface="Arial" charset="0"/>
              </a:rPr>
              <a:t>Si</a:t>
            </a:r>
            <a:r>
              <a:rPr lang="en-US" sz="2300" dirty="0" smtClean="0">
                <a:latin typeface="Arial" charset="0"/>
              </a:rPr>
              <a:t>stem </a:t>
            </a:r>
            <a:r>
              <a:rPr lang="en-US" sz="2300" dirty="0" err="1" smtClean="0">
                <a:latin typeface="Arial" charset="0"/>
              </a:rPr>
              <a:t>sta</a:t>
            </a:r>
            <a:r>
              <a:rPr lang="tr-TR" sz="2300" dirty="0" err="1" smtClean="0">
                <a:latin typeface="Arial" charset="0"/>
              </a:rPr>
              <a:t>ck’ı</a:t>
            </a:r>
            <a:r>
              <a:rPr lang="tr-TR" sz="2300" dirty="0" smtClean="0">
                <a:latin typeface="Arial" charset="0"/>
              </a:rPr>
              <a:t> değiştirilir</a:t>
            </a:r>
            <a:endParaRPr lang="en-US" sz="2300" dirty="0">
              <a:latin typeface="Arial" charset="0"/>
            </a:endParaRPr>
          </a:p>
        </p:txBody>
      </p:sp>
      <p:sp>
        <p:nvSpPr>
          <p:cNvPr id="6" name="5 Slayt Numarası Yer Tutucusu"/>
          <p:cNvSpPr>
            <a:spLocks noGrp="1"/>
          </p:cNvSpPr>
          <p:nvPr>
            <p:ph type="sldNum" sz="quarter" idx="12"/>
          </p:nvPr>
        </p:nvSpPr>
        <p:spPr/>
        <p:txBody>
          <a:bodyPr/>
          <a:lstStyle/>
          <a:p>
            <a:fld id="{14917F13-F816-43A4-AC89-84EBDAF33797}" type="slidenum">
              <a:rPr lang="tr-TR" smtClean="0"/>
              <a:pPr/>
              <a:t>64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9061">
                                            <p:txEl>
                                              <p:pRg st="0" end="0"/>
                                            </p:txEl>
                                          </p:spTgt>
                                        </p:tgtEl>
                                        <p:attrNameLst>
                                          <p:attrName>style.visibility</p:attrName>
                                        </p:attrNameLst>
                                      </p:cBhvr>
                                      <p:to>
                                        <p:strVal val="visible"/>
                                      </p:to>
                                    </p:set>
                                    <p:animEffect transition="in" filter="blinds(horizontal)">
                                      <p:cBhvr>
                                        <p:cTn id="7" dur="500"/>
                                        <p:tgtEl>
                                          <p:spTgt spid="4290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9061">
                                            <p:txEl>
                                              <p:pRg st="1" end="1"/>
                                            </p:txEl>
                                          </p:spTgt>
                                        </p:tgtEl>
                                        <p:attrNameLst>
                                          <p:attrName>style.visibility</p:attrName>
                                        </p:attrNameLst>
                                      </p:cBhvr>
                                      <p:to>
                                        <p:strVal val="visible"/>
                                      </p:to>
                                    </p:set>
                                    <p:animEffect transition="in" filter="blinds(horizontal)">
                                      <p:cBhvr>
                                        <p:cTn id="12" dur="500"/>
                                        <p:tgtEl>
                                          <p:spTgt spid="4290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9061">
                                            <p:txEl>
                                              <p:pRg st="2" end="2"/>
                                            </p:txEl>
                                          </p:spTgt>
                                        </p:tgtEl>
                                        <p:attrNameLst>
                                          <p:attrName>style.visibility</p:attrName>
                                        </p:attrNameLst>
                                      </p:cBhvr>
                                      <p:to>
                                        <p:strVal val="visible"/>
                                      </p:to>
                                    </p:set>
                                    <p:animEffect transition="in" filter="blinds(horizontal)">
                                      <p:cBhvr>
                                        <p:cTn id="17" dur="500"/>
                                        <p:tgtEl>
                                          <p:spTgt spid="42906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29061">
                                            <p:txEl>
                                              <p:pRg st="3" end="3"/>
                                            </p:txEl>
                                          </p:spTgt>
                                        </p:tgtEl>
                                        <p:attrNameLst>
                                          <p:attrName>style.visibility</p:attrName>
                                        </p:attrNameLst>
                                      </p:cBhvr>
                                      <p:to>
                                        <p:strVal val="visible"/>
                                      </p:to>
                                    </p:set>
                                    <p:animEffect transition="in" filter="blinds(horizontal)">
                                      <p:cBhvr>
                                        <p:cTn id="20" dur="500"/>
                                        <p:tgtEl>
                                          <p:spTgt spid="4290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Line 3"/>
          <p:cNvSpPr>
            <a:spLocks noChangeShapeType="1"/>
          </p:cNvSpPr>
          <p:nvPr/>
        </p:nvSpPr>
        <p:spPr bwMode="auto">
          <a:xfrm>
            <a:off x="4953000" y="1924072"/>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2772" name="Line 4"/>
          <p:cNvSpPr>
            <a:spLocks noChangeShapeType="1"/>
          </p:cNvSpPr>
          <p:nvPr/>
        </p:nvSpPr>
        <p:spPr bwMode="auto">
          <a:xfrm>
            <a:off x="7620000" y="1847872"/>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2773" name="Line 5"/>
          <p:cNvSpPr>
            <a:spLocks noChangeShapeType="1"/>
          </p:cNvSpPr>
          <p:nvPr/>
        </p:nvSpPr>
        <p:spPr bwMode="auto">
          <a:xfrm>
            <a:off x="4953000" y="6572272"/>
            <a:ext cx="2667000" cy="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2774" name="Rectangle 6"/>
          <p:cNvSpPr>
            <a:spLocks noChangeArrowheads="1"/>
          </p:cNvSpPr>
          <p:nvPr/>
        </p:nvSpPr>
        <p:spPr bwMode="auto">
          <a:xfrm>
            <a:off x="4953000" y="58864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err="1"/>
              <a:t>bufferA</a:t>
            </a:r>
            <a:endParaRPr lang="en-US" sz="1800" dirty="0"/>
          </a:p>
        </p:txBody>
      </p:sp>
      <p:sp>
        <p:nvSpPr>
          <p:cNvPr id="32775" name="Rectangle 7"/>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2776" name="Text Box 8"/>
          <p:cNvSpPr txBox="1">
            <a:spLocks noChangeArrowheads="1"/>
          </p:cNvSpPr>
          <p:nvPr/>
        </p:nvSpPr>
        <p:spPr bwMode="auto">
          <a:xfrm>
            <a:off x="5562600" y="1619272"/>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9" name="Text Box 2"/>
          <p:cNvSpPr txBox="1">
            <a:spLocks noChangeArrowheads="1"/>
          </p:cNvSpPr>
          <p:nvPr/>
        </p:nvSpPr>
        <p:spPr bwMode="auto">
          <a:xfrm>
            <a:off x="642910" y="1924072"/>
            <a:ext cx="3714776"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myFunction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a:latin typeface="Courier New" pitchFamily="49" charset="0"/>
                <a:cs typeface="Courier New" pitchFamily="49" charset="0"/>
              </a:rPr>
              <a:t>}</a:t>
            </a:r>
          </a:p>
        </p:txBody>
      </p:sp>
      <p:sp>
        <p:nvSpPr>
          <p:cNvPr id="10" name="9 Slayt Numarası Yer Tutucusu"/>
          <p:cNvSpPr>
            <a:spLocks noGrp="1"/>
          </p:cNvSpPr>
          <p:nvPr>
            <p:ph type="sldNum" sz="quarter" idx="12"/>
          </p:nvPr>
        </p:nvSpPr>
        <p:spPr/>
        <p:txBody>
          <a:bodyPr/>
          <a:lstStyle/>
          <a:p>
            <a:fld id="{14917F13-F816-43A4-AC89-84EBDAF33797}" type="slidenum">
              <a:rPr lang="tr-TR" smtClean="0"/>
              <a:pPr/>
              <a:t>65</a:t>
            </a:fld>
            <a:endParaRPr lang="tr-T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3797" name="Line 5"/>
          <p:cNvSpPr>
            <a:spLocks noChangeShapeType="1"/>
          </p:cNvSpPr>
          <p:nvPr/>
        </p:nvSpPr>
        <p:spPr bwMode="auto">
          <a:xfrm>
            <a:off x="4953000" y="6572272"/>
            <a:ext cx="2667000" cy="0"/>
          </a:xfrm>
          <a:prstGeom prst="line">
            <a:avLst/>
          </a:prstGeom>
          <a:noFill/>
          <a:ln w="12700" cap="sq">
            <a:solidFill>
              <a:schemeClr val="tx1"/>
            </a:solidFill>
            <a:round/>
            <a:headEnd type="none" w="sm" len="sm"/>
            <a:tailEnd type="none" w="sm" len="sm"/>
          </a:ln>
        </p:spPr>
        <p:txBody>
          <a:bodyPr wrap="none" anchor="ctr"/>
          <a:lstStyle/>
          <a:p>
            <a:pPr algn="ctr"/>
            <a:endParaRPr lang="tr-TR"/>
          </a:p>
        </p:txBody>
      </p:sp>
      <p:sp>
        <p:nvSpPr>
          <p:cNvPr id="33798" name="Rectangle 6"/>
          <p:cNvSpPr>
            <a:spLocks noChangeArrowheads="1"/>
          </p:cNvSpPr>
          <p:nvPr/>
        </p:nvSpPr>
        <p:spPr bwMode="auto">
          <a:xfrm>
            <a:off x="4953000" y="58864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bufferA</a:t>
            </a:r>
          </a:p>
        </p:txBody>
      </p:sp>
      <p:sp>
        <p:nvSpPr>
          <p:cNvPr id="33799" name="Rectangle 7"/>
          <p:cNvSpPr>
            <a:spLocks noChangeArrowheads="1"/>
          </p:cNvSpPr>
          <p:nvPr/>
        </p:nvSpPr>
        <p:spPr bwMode="auto">
          <a:xfrm>
            <a:off x="4953000" y="5200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err="1" smtClean="0"/>
              <a:t>Main’e</a:t>
            </a:r>
            <a:r>
              <a:rPr lang="tr-TR" sz="1800" dirty="0" smtClean="0"/>
              <a:t> geri dönüş adresi</a:t>
            </a:r>
            <a:endParaRPr lang="en-US" sz="1800" dirty="0"/>
          </a:p>
        </p:txBody>
      </p:sp>
      <p:sp>
        <p:nvSpPr>
          <p:cNvPr id="33800" name="Rectangle 8"/>
          <p:cNvSpPr>
            <a:spLocks noChangeArrowheads="1"/>
          </p:cNvSpPr>
          <p:nvPr/>
        </p:nvSpPr>
        <p:spPr bwMode="auto">
          <a:xfrm>
            <a:off x="4953000" y="45148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smtClean="0"/>
              <a:t>D</a:t>
            </a:r>
            <a:r>
              <a:rPr lang="tr-TR" sz="1800" dirty="0" smtClean="0"/>
              <a:t>i</a:t>
            </a:r>
            <a:r>
              <a:rPr lang="en-US" sz="1800" dirty="0" err="1" smtClean="0"/>
              <a:t>nami</a:t>
            </a:r>
            <a:r>
              <a:rPr lang="tr-TR" sz="1800" dirty="0" smtClean="0"/>
              <a:t>k</a:t>
            </a:r>
            <a:r>
              <a:rPr lang="en-US" sz="1800" dirty="0" smtClean="0"/>
              <a:t> </a:t>
            </a:r>
            <a:r>
              <a:rPr lang="en-US" sz="1800" dirty="0"/>
              <a:t>link</a:t>
            </a:r>
          </a:p>
        </p:txBody>
      </p:sp>
      <p:sp>
        <p:nvSpPr>
          <p:cNvPr id="33801" name="Rectangle 9"/>
          <p:cNvSpPr>
            <a:spLocks noChangeArrowheads="1"/>
          </p:cNvSpPr>
          <p:nvPr/>
        </p:nvSpPr>
        <p:spPr bwMode="auto">
          <a:xfrm>
            <a:off x="4953000" y="38290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Str</a:t>
            </a:r>
          </a:p>
        </p:txBody>
      </p:sp>
      <p:sp>
        <p:nvSpPr>
          <p:cNvPr id="33802" name="Rectangle 10"/>
          <p:cNvSpPr>
            <a:spLocks noChangeArrowheads="1"/>
          </p:cNvSpPr>
          <p:nvPr/>
        </p:nvSpPr>
        <p:spPr bwMode="auto">
          <a:xfrm>
            <a:off x="4953000" y="2152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bufferB</a:t>
            </a:r>
          </a:p>
        </p:txBody>
      </p:sp>
      <p:sp>
        <p:nvSpPr>
          <p:cNvPr id="33803" name="Line 11"/>
          <p:cNvSpPr>
            <a:spLocks noChangeShapeType="1"/>
          </p:cNvSpPr>
          <p:nvPr/>
        </p:nvSpPr>
        <p:spPr bwMode="auto">
          <a:xfrm>
            <a:off x="4953000" y="1924072"/>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3804" name="Line 12"/>
          <p:cNvSpPr>
            <a:spLocks noChangeShapeType="1"/>
          </p:cNvSpPr>
          <p:nvPr/>
        </p:nvSpPr>
        <p:spPr bwMode="auto">
          <a:xfrm>
            <a:off x="7620000" y="1847872"/>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3805" name="Text Box 13"/>
          <p:cNvSpPr txBox="1">
            <a:spLocks noChangeArrowheads="1"/>
          </p:cNvSpPr>
          <p:nvPr/>
        </p:nvSpPr>
        <p:spPr bwMode="auto">
          <a:xfrm>
            <a:off x="5562600" y="1619272"/>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33806" name="Text Box 14"/>
          <p:cNvSpPr txBox="1">
            <a:spLocks noChangeArrowheads="1"/>
          </p:cNvSpPr>
          <p:nvPr/>
        </p:nvSpPr>
        <p:spPr bwMode="auto">
          <a:xfrm>
            <a:off x="5114948" y="3143272"/>
            <a:ext cx="2314572" cy="369332"/>
          </a:xfrm>
          <a:prstGeom prst="rect">
            <a:avLst/>
          </a:prstGeom>
          <a:noFill/>
          <a:ln w="12700" cap="sq">
            <a:noFill/>
            <a:miter lim="800000"/>
            <a:headEnd type="none" w="sm" len="sm"/>
            <a:tailEnd type="none" w="sm" len="sm"/>
          </a:ln>
        </p:spPr>
        <p:txBody>
          <a:bodyPr wrap="square">
            <a:spAutoFit/>
          </a:bodyPr>
          <a:lstStyle/>
          <a:p>
            <a:pPr algn="ctr" eaLnBrk="0" hangingPunct="0">
              <a:buClrTx/>
              <a:buFontTx/>
              <a:buNone/>
            </a:pPr>
            <a:r>
              <a:rPr lang="tr-TR" sz="1800" dirty="0" smtClean="0"/>
              <a:t>İşletim sistemi verisi</a:t>
            </a:r>
            <a:endParaRPr lang="en-US" sz="1800" dirty="0"/>
          </a:p>
        </p:txBody>
      </p:sp>
      <p:sp>
        <p:nvSpPr>
          <p:cNvPr id="15" name="Text Box 2"/>
          <p:cNvSpPr txBox="1">
            <a:spLocks noChangeArrowheads="1"/>
          </p:cNvSpPr>
          <p:nvPr/>
        </p:nvSpPr>
        <p:spPr bwMode="auto">
          <a:xfrm>
            <a:off x="642910" y="1924072"/>
            <a:ext cx="3714776"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myFunction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a:latin typeface="Courier New" pitchFamily="49" charset="0"/>
                <a:cs typeface="Courier New" pitchFamily="49" charset="0"/>
              </a:rPr>
              <a:t>}</a:t>
            </a:r>
          </a:p>
        </p:txBody>
      </p:sp>
      <p:sp>
        <p:nvSpPr>
          <p:cNvPr id="16" name="Text Box 4"/>
          <p:cNvSpPr txBox="1">
            <a:spLocks noChangeArrowheads="1"/>
          </p:cNvSpPr>
          <p:nvPr/>
        </p:nvSpPr>
        <p:spPr bwMode="auto">
          <a:xfrm>
            <a:off x="285720" y="3929066"/>
            <a:ext cx="4214842" cy="1477328"/>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a:t>
            </a:r>
            <a:r>
              <a:rPr lang="en-US" sz="1800" b="1" dirty="0">
                <a:solidFill>
                  <a:srgbClr val="FF3300"/>
                </a:solidFill>
                <a:latin typeface="Courier New" pitchFamily="49" charset="0"/>
                <a:cs typeface="Courier New" pitchFamily="49" charset="0"/>
              </a:rPr>
              <a:t>char </a:t>
            </a:r>
            <a:r>
              <a:rPr lang="en-US" sz="1800" b="1" dirty="0" err="1">
                <a:solidFill>
                  <a:srgbClr val="FF3300"/>
                </a:solidFill>
                <a:latin typeface="Courier New" pitchFamily="49" charset="0"/>
                <a:cs typeface="Courier New" pitchFamily="49" charset="0"/>
              </a:rPr>
              <a:t>bufferB</a:t>
            </a:r>
            <a:r>
              <a:rPr lang="en-US" sz="1800" b="1" dirty="0">
                <a:solidFill>
                  <a:srgbClr val="FF3300"/>
                </a:solidFill>
                <a:latin typeface="Courier New" pitchFamily="49" charset="0"/>
                <a:cs typeface="Courier New" pitchFamily="49" charset="0"/>
              </a:rPr>
              <a:t>[16];</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a:t>
            </a:r>
            <a:r>
              <a:rPr lang="en-US" sz="1800" b="1" dirty="0">
                <a:solidFill>
                  <a:srgbClr val="FF3300"/>
                </a:solidFill>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a:p>
            <a:pPr algn="l" eaLnBrk="0" hangingPunct="0">
              <a:buClrTx/>
              <a:buFontTx/>
              <a:buNone/>
            </a:pPr>
            <a:endParaRPr lang="en-US" sz="1800" dirty="0"/>
          </a:p>
        </p:txBody>
      </p:sp>
      <p:sp>
        <p:nvSpPr>
          <p:cNvPr id="17" name="16 Slayt Numarası Yer Tutucusu"/>
          <p:cNvSpPr>
            <a:spLocks noGrp="1"/>
          </p:cNvSpPr>
          <p:nvPr>
            <p:ph type="sldNum" sz="quarter" idx="12"/>
          </p:nvPr>
        </p:nvSpPr>
        <p:spPr/>
        <p:txBody>
          <a:bodyPr/>
          <a:lstStyle/>
          <a:p>
            <a:fld id="{14917F13-F816-43A4-AC89-84EBDAF33797}" type="slidenum">
              <a:rPr lang="tr-TR" smtClean="0"/>
              <a:pPr/>
              <a:t>66</a:t>
            </a:fld>
            <a:endParaRPr lang="tr-T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4833" name="Text Box 17"/>
          <p:cNvSpPr txBox="1">
            <a:spLocks noChangeArrowheads="1"/>
          </p:cNvSpPr>
          <p:nvPr/>
        </p:nvSpPr>
        <p:spPr bwMode="auto">
          <a:xfrm>
            <a:off x="1981200" y="6143644"/>
            <a:ext cx="1981200" cy="646331"/>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tr-TR" sz="1800" dirty="0" smtClean="0"/>
              <a:t>Geri dönüş adresi</a:t>
            </a:r>
          </a:p>
          <a:p>
            <a:pPr algn="l" eaLnBrk="0" hangingPunct="0">
              <a:buClrTx/>
              <a:buFontTx/>
              <a:buNone/>
            </a:pPr>
            <a:r>
              <a:rPr lang="tr-TR" dirty="0" smtClean="0"/>
              <a:t>üzerine yazabilir</a:t>
            </a:r>
            <a:r>
              <a:rPr lang="en-US" sz="1800" dirty="0" smtClean="0"/>
              <a:t>!!</a:t>
            </a:r>
            <a:endParaRPr lang="en-US" sz="1800" dirty="0"/>
          </a:p>
        </p:txBody>
      </p:sp>
      <p:sp>
        <p:nvSpPr>
          <p:cNvPr id="23" name="Line 5"/>
          <p:cNvSpPr>
            <a:spLocks noChangeShapeType="1"/>
          </p:cNvSpPr>
          <p:nvPr/>
        </p:nvSpPr>
        <p:spPr bwMode="auto">
          <a:xfrm>
            <a:off x="4953000" y="6572272"/>
            <a:ext cx="2667000" cy="0"/>
          </a:xfrm>
          <a:prstGeom prst="line">
            <a:avLst/>
          </a:prstGeom>
          <a:noFill/>
          <a:ln w="12700" cap="sq">
            <a:solidFill>
              <a:schemeClr val="tx1"/>
            </a:solidFill>
            <a:round/>
            <a:headEnd type="none" w="sm" len="sm"/>
            <a:tailEnd type="none" w="sm" len="sm"/>
          </a:ln>
        </p:spPr>
        <p:txBody>
          <a:bodyPr wrap="none" anchor="ctr"/>
          <a:lstStyle/>
          <a:p>
            <a:pPr algn="ctr"/>
            <a:endParaRPr lang="tr-TR"/>
          </a:p>
        </p:txBody>
      </p:sp>
      <p:sp>
        <p:nvSpPr>
          <p:cNvPr id="24" name="Rectangle 6"/>
          <p:cNvSpPr>
            <a:spLocks noChangeArrowheads="1"/>
          </p:cNvSpPr>
          <p:nvPr/>
        </p:nvSpPr>
        <p:spPr bwMode="auto">
          <a:xfrm>
            <a:off x="4953000" y="58864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bufferA</a:t>
            </a:r>
          </a:p>
        </p:txBody>
      </p:sp>
      <p:sp>
        <p:nvSpPr>
          <p:cNvPr id="25" name="Rectangle 7"/>
          <p:cNvSpPr>
            <a:spLocks noChangeArrowheads="1"/>
          </p:cNvSpPr>
          <p:nvPr/>
        </p:nvSpPr>
        <p:spPr bwMode="auto">
          <a:xfrm>
            <a:off x="4953000" y="5200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err="1" smtClean="0"/>
              <a:t>Main’e</a:t>
            </a:r>
            <a:r>
              <a:rPr lang="tr-TR" sz="1800" dirty="0" smtClean="0"/>
              <a:t> geri dönüş adresi</a:t>
            </a:r>
            <a:endParaRPr lang="en-US" sz="1800" dirty="0"/>
          </a:p>
        </p:txBody>
      </p:sp>
      <p:sp>
        <p:nvSpPr>
          <p:cNvPr id="26" name="Rectangle 8"/>
          <p:cNvSpPr>
            <a:spLocks noChangeArrowheads="1"/>
          </p:cNvSpPr>
          <p:nvPr/>
        </p:nvSpPr>
        <p:spPr bwMode="auto">
          <a:xfrm>
            <a:off x="4953000" y="45148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smtClean="0"/>
              <a:t>D</a:t>
            </a:r>
            <a:r>
              <a:rPr lang="tr-TR" sz="1800" dirty="0" smtClean="0"/>
              <a:t>i</a:t>
            </a:r>
            <a:r>
              <a:rPr lang="en-US" sz="1800" dirty="0" err="1" smtClean="0"/>
              <a:t>nami</a:t>
            </a:r>
            <a:r>
              <a:rPr lang="tr-TR" sz="1800" dirty="0" smtClean="0"/>
              <a:t>k</a:t>
            </a:r>
            <a:r>
              <a:rPr lang="en-US" sz="1800" dirty="0" smtClean="0"/>
              <a:t> </a:t>
            </a:r>
            <a:r>
              <a:rPr lang="en-US" sz="1800" dirty="0"/>
              <a:t>link</a:t>
            </a:r>
          </a:p>
        </p:txBody>
      </p:sp>
      <p:sp>
        <p:nvSpPr>
          <p:cNvPr id="27" name="Rectangle 9"/>
          <p:cNvSpPr>
            <a:spLocks noChangeArrowheads="1"/>
          </p:cNvSpPr>
          <p:nvPr/>
        </p:nvSpPr>
        <p:spPr bwMode="auto">
          <a:xfrm>
            <a:off x="4953000" y="38290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Str</a:t>
            </a:r>
          </a:p>
        </p:txBody>
      </p:sp>
      <p:sp>
        <p:nvSpPr>
          <p:cNvPr id="28" name="Rectangle 10"/>
          <p:cNvSpPr>
            <a:spLocks noChangeArrowheads="1"/>
          </p:cNvSpPr>
          <p:nvPr/>
        </p:nvSpPr>
        <p:spPr bwMode="auto">
          <a:xfrm>
            <a:off x="4953000" y="2152672"/>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a:t>bufferB</a:t>
            </a:r>
          </a:p>
        </p:txBody>
      </p:sp>
      <p:sp>
        <p:nvSpPr>
          <p:cNvPr id="29" name="Line 11"/>
          <p:cNvSpPr>
            <a:spLocks noChangeShapeType="1"/>
          </p:cNvSpPr>
          <p:nvPr/>
        </p:nvSpPr>
        <p:spPr bwMode="auto">
          <a:xfrm>
            <a:off x="4953000" y="1924072"/>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0" name="Line 12"/>
          <p:cNvSpPr>
            <a:spLocks noChangeShapeType="1"/>
          </p:cNvSpPr>
          <p:nvPr/>
        </p:nvSpPr>
        <p:spPr bwMode="auto">
          <a:xfrm>
            <a:off x="7620000" y="1847872"/>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1" name="Text Box 13"/>
          <p:cNvSpPr txBox="1">
            <a:spLocks noChangeArrowheads="1"/>
          </p:cNvSpPr>
          <p:nvPr/>
        </p:nvSpPr>
        <p:spPr bwMode="auto">
          <a:xfrm>
            <a:off x="5562600" y="1619272"/>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32" name="Text Box 14"/>
          <p:cNvSpPr txBox="1">
            <a:spLocks noChangeArrowheads="1"/>
          </p:cNvSpPr>
          <p:nvPr/>
        </p:nvSpPr>
        <p:spPr bwMode="auto">
          <a:xfrm>
            <a:off x="5114948" y="3143272"/>
            <a:ext cx="2314572" cy="369332"/>
          </a:xfrm>
          <a:prstGeom prst="rect">
            <a:avLst/>
          </a:prstGeom>
          <a:noFill/>
          <a:ln w="12700" cap="sq">
            <a:noFill/>
            <a:miter lim="800000"/>
            <a:headEnd type="none" w="sm" len="sm"/>
            <a:tailEnd type="none" w="sm" len="sm"/>
          </a:ln>
        </p:spPr>
        <p:txBody>
          <a:bodyPr wrap="square">
            <a:spAutoFit/>
          </a:bodyPr>
          <a:lstStyle/>
          <a:p>
            <a:pPr algn="ctr" eaLnBrk="0" hangingPunct="0">
              <a:buClrTx/>
              <a:buFontTx/>
              <a:buNone/>
            </a:pPr>
            <a:r>
              <a:rPr lang="tr-TR" sz="1800" dirty="0" smtClean="0"/>
              <a:t>İşletim sistemi verisi</a:t>
            </a:r>
            <a:endParaRPr lang="en-US" sz="1800" dirty="0"/>
          </a:p>
        </p:txBody>
      </p:sp>
      <p:sp>
        <p:nvSpPr>
          <p:cNvPr id="37" name="Rectangle 15"/>
          <p:cNvSpPr>
            <a:spLocks noChangeArrowheads="1"/>
          </p:cNvSpPr>
          <p:nvPr/>
        </p:nvSpPr>
        <p:spPr bwMode="auto">
          <a:xfrm>
            <a:off x="4953000" y="2162196"/>
            <a:ext cx="2667000" cy="3886200"/>
          </a:xfrm>
          <a:prstGeom prst="rect">
            <a:avLst/>
          </a:prstGeom>
          <a:solidFill>
            <a:srgbClr val="C0C0C0">
              <a:alpha val="50195"/>
            </a:srgbClr>
          </a:solidFill>
          <a:ln w="19050">
            <a:solidFill>
              <a:srgbClr val="FF3300"/>
            </a:solidFill>
            <a:miter lim="800000"/>
            <a:headEnd/>
            <a:tailEnd/>
          </a:ln>
        </p:spPr>
        <p:txBody>
          <a:bodyPr wrap="none" anchor="ctr">
            <a:spAutoFit/>
          </a:bodyPr>
          <a:lstStyle/>
          <a:p>
            <a:endParaRPr lang="tr-TR"/>
          </a:p>
        </p:txBody>
      </p:sp>
      <p:sp>
        <p:nvSpPr>
          <p:cNvPr id="38" name="Line 16"/>
          <p:cNvSpPr>
            <a:spLocks noChangeShapeType="1"/>
          </p:cNvSpPr>
          <p:nvPr/>
        </p:nvSpPr>
        <p:spPr bwMode="auto">
          <a:xfrm flipH="1">
            <a:off x="3810000" y="5591196"/>
            <a:ext cx="1066800" cy="838200"/>
          </a:xfrm>
          <a:prstGeom prst="line">
            <a:avLst/>
          </a:prstGeom>
          <a:noFill/>
          <a:ln w="19050">
            <a:solidFill>
              <a:srgbClr val="FF3300"/>
            </a:solidFill>
            <a:round/>
            <a:headEnd/>
            <a:tailEnd type="triangle" w="med" len="med"/>
          </a:ln>
        </p:spPr>
        <p:txBody>
          <a:bodyPr>
            <a:spAutoFit/>
          </a:bodyPr>
          <a:lstStyle/>
          <a:p>
            <a:endParaRPr lang="tr-TR"/>
          </a:p>
        </p:txBody>
      </p:sp>
      <p:sp>
        <p:nvSpPr>
          <p:cNvPr id="39" name="AutoShape 18"/>
          <p:cNvSpPr>
            <a:spLocks/>
          </p:cNvSpPr>
          <p:nvPr/>
        </p:nvSpPr>
        <p:spPr bwMode="auto">
          <a:xfrm>
            <a:off x="7696200" y="2162196"/>
            <a:ext cx="76200" cy="3886200"/>
          </a:xfrm>
          <a:prstGeom prst="rightBrace">
            <a:avLst>
              <a:gd name="adj1" fmla="val 425000"/>
              <a:gd name="adj2" fmla="val 50000"/>
            </a:avLst>
          </a:prstGeom>
          <a:noFill/>
          <a:ln w="12700" cap="sq">
            <a:solidFill>
              <a:schemeClr val="tx1"/>
            </a:solidFill>
            <a:round/>
            <a:headEnd type="none" w="sm" len="sm"/>
            <a:tailEnd type="none" w="sm" len="sm"/>
          </a:ln>
        </p:spPr>
        <p:txBody>
          <a:bodyPr wrap="none" anchor="ctr"/>
          <a:lstStyle/>
          <a:p>
            <a:endParaRPr lang="tr-TR"/>
          </a:p>
        </p:txBody>
      </p:sp>
      <p:sp>
        <p:nvSpPr>
          <p:cNvPr id="40" name="Text Box 19"/>
          <p:cNvSpPr txBox="1">
            <a:spLocks noChangeArrowheads="1"/>
          </p:cNvSpPr>
          <p:nvPr/>
        </p:nvSpPr>
        <p:spPr bwMode="auto">
          <a:xfrm>
            <a:off x="7696200" y="3381396"/>
            <a:ext cx="1447800" cy="1138773"/>
          </a:xfrm>
          <a:prstGeom prst="rect">
            <a:avLst/>
          </a:prstGeom>
          <a:noFill/>
          <a:ln w="12700" cap="sq">
            <a:noFill/>
            <a:miter lim="800000"/>
            <a:headEnd type="none" w="sm" len="sm"/>
            <a:tailEnd type="none" w="sm" len="sm"/>
          </a:ln>
        </p:spPr>
        <p:txBody>
          <a:bodyPr>
            <a:spAutoFit/>
          </a:bodyPr>
          <a:lstStyle/>
          <a:p>
            <a:pPr eaLnBrk="0" hangingPunct="0">
              <a:buClrTx/>
              <a:buFontTx/>
              <a:buNone/>
            </a:pPr>
            <a:r>
              <a:rPr lang="tr-TR" sz="1700" dirty="0" smtClean="0"/>
              <a:t>Bu bölge</a:t>
            </a:r>
          </a:p>
          <a:p>
            <a:pPr eaLnBrk="0" hangingPunct="0">
              <a:buClrTx/>
              <a:buFontTx/>
              <a:buNone/>
            </a:pPr>
            <a:r>
              <a:rPr lang="en-US" sz="1700" dirty="0" err="1" smtClean="0"/>
              <a:t>str</a:t>
            </a:r>
            <a:r>
              <a:rPr lang="tr-TR" sz="1700" dirty="0" smtClean="0"/>
              <a:t>’den</a:t>
            </a:r>
          </a:p>
          <a:p>
            <a:pPr eaLnBrk="0" hangingPunct="0">
              <a:buClrTx/>
              <a:buFontTx/>
              <a:buNone/>
            </a:pPr>
            <a:r>
              <a:rPr lang="tr-TR" sz="1700" dirty="0" smtClean="0"/>
              <a:t>veriyle bozuldu</a:t>
            </a:r>
            <a:endParaRPr lang="en-US" sz="1700" dirty="0"/>
          </a:p>
        </p:txBody>
      </p:sp>
      <p:sp>
        <p:nvSpPr>
          <p:cNvPr id="43" name="Text Box 2"/>
          <p:cNvSpPr txBox="1">
            <a:spLocks noChangeArrowheads="1"/>
          </p:cNvSpPr>
          <p:nvPr/>
        </p:nvSpPr>
        <p:spPr bwMode="auto">
          <a:xfrm>
            <a:off x="642910" y="1924072"/>
            <a:ext cx="3714776" cy="1200329"/>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main(){</a:t>
            </a:r>
          </a:p>
          <a:p>
            <a:pPr algn="l" eaLnBrk="0" hangingPunct="0">
              <a:buClrTx/>
              <a:buFontTx/>
              <a:buNone/>
            </a:pPr>
            <a:r>
              <a:rPr lang="en-US" sz="1800" b="1" dirty="0">
                <a:latin typeface="Courier New" pitchFamily="49" charset="0"/>
                <a:cs typeface="Courier New" pitchFamily="49" charset="0"/>
              </a:rPr>
              <a:t>    char </a:t>
            </a:r>
            <a:r>
              <a:rPr lang="en-US" sz="1800" b="1" dirty="0" err="1">
                <a:latin typeface="Courier New" pitchFamily="49" charset="0"/>
                <a:cs typeface="Courier New" pitchFamily="49" charset="0"/>
              </a:rPr>
              <a:t>bufferA</a:t>
            </a:r>
            <a:r>
              <a:rPr lang="en-US" sz="1800" b="1" dirty="0">
                <a:latin typeface="Courier New" pitchFamily="49" charset="0"/>
                <a:cs typeface="Courier New" pitchFamily="49" charset="0"/>
              </a:rPr>
              <a:t>[256];</a:t>
            </a:r>
          </a:p>
          <a:p>
            <a:pPr algn="l" eaLnBrk="0" hangingPunct="0">
              <a:buClrTx/>
              <a:buFontTx/>
              <a:buNone/>
            </a:pPr>
            <a:r>
              <a:rPr lang="en-US" sz="1800" b="1" dirty="0">
                <a:latin typeface="Courier New" pitchFamily="49" charset="0"/>
                <a:cs typeface="Courier New" pitchFamily="49" charset="0"/>
              </a:rPr>
              <a:t>    </a:t>
            </a:r>
            <a:r>
              <a:rPr lang="en-US" sz="1800" b="1" dirty="0" err="1" smtClean="0">
                <a:latin typeface="Courier New" pitchFamily="49" charset="0"/>
                <a:cs typeface="Courier New" pitchFamily="49" charset="0"/>
              </a:rPr>
              <a:t>myFunction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bufferA</a:t>
            </a:r>
            <a:r>
              <a:rPr lang="en-US" sz="1800" b="1" dirty="0">
                <a:latin typeface="Courier New" pitchFamily="49" charset="0"/>
                <a:cs typeface="Courier New" pitchFamily="49" charset="0"/>
              </a:rPr>
              <a:t>);</a:t>
            </a:r>
          </a:p>
          <a:p>
            <a:pPr algn="l" eaLnBrk="0" hangingPunct="0">
              <a:buClrTx/>
              <a:buFontTx/>
              <a:buNone/>
            </a:pPr>
            <a:r>
              <a:rPr lang="en-US" sz="1800" b="1" dirty="0">
                <a:latin typeface="Courier New" pitchFamily="49" charset="0"/>
                <a:cs typeface="Courier New" pitchFamily="49" charset="0"/>
              </a:rPr>
              <a:t>}</a:t>
            </a:r>
          </a:p>
        </p:txBody>
      </p:sp>
      <p:sp>
        <p:nvSpPr>
          <p:cNvPr id="44" name="Text Box 4"/>
          <p:cNvSpPr txBox="1">
            <a:spLocks noChangeArrowheads="1"/>
          </p:cNvSpPr>
          <p:nvPr/>
        </p:nvSpPr>
        <p:spPr bwMode="auto">
          <a:xfrm>
            <a:off x="285720" y="3929066"/>
            <a:ext cx="4214842" cy="1477328"/>
          </a:xfrm>
          <a:prstGeom prst="rect">
            <a:avLst/>
          </a:prstGeom>
          <a:noFill/>
          <a:ln w="12700" cap="sq">
            <a:noFill/>
            <a:miter lim="800000"/>
            <a:headEnd type="none" w="sm" len="sm"/>
            <a:tailEnd type="none" w="sm" len="sm"/>
          </a:ln>
        </p:spPr>
        <p:txBody>
          <a:bodyPr wrap="square">
            <a:spAutoFit/>
          </a:bodyPr>
          <a:lstStyle/>
          <a:p>
            <a:pPr algn="l" eaLnBrk="0" hangingPunct="0">
              <a:buClrTx/>
              <a:buFontTx/>
              <a:buNone/>
            </a:pPr>
            <a:r>
              <a:rPr lang="en-US" sz="1800" b="1" dirty="0">
                <a:latin typeface="Courier New" pitchFamily="49" charset="0"/>
                <a:cs typeface="Courier New" pitchFamily="49" charset="0"/>
              </a:rPr>
              <a:t>void </a:t>
            </a:r>
            <a:r>
              <a:rPr lang="en-US" sz="1800" b="1" dirty="0" err="1">
                <a:latin typeface="Courier New" pitchFamily="49" charset="0"/>
                <a:cs typeface="Courier New" pitchFamily="49" charset="0"/>
              </a:rPr>
              <a:t>myFunction</a:t>
            </a:r>
            <a:r>
              <a:rPr lang="en-US" sz="1800" b="1" dirty="0">
                <a:latin typeface="Courier New" pitchFamily="49" charset="0"/>
                <a:cs typeface="Courier New" pitchFamily="49" charset="0"/>
              </a:rPr>
              <a:t>(char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 { </a:t>
            </a:r>
          </a:p>
          <a:p>
            <a:pPr algn="l" eaLnBrk="0" hangingPunct="0">
              <a:buClrTx/>
              <a:buFontTx/>
              <a:buNone/>
            </a:pPr>
            <a:r>
              <a:rPr lang="en-US" sz="1800" b="1" dirty="0">
                <a:latin typeface="Courier New" pitchFamily="49" charset="0"/>
                <a:cs typeface="Courier New" pitchFamily="49" charset="0"/>
              </a:rPr>
              <a:t>     </a:t>
            </a:r>
            <a:r>
              <a:rPr lang="en-US" sz="1800" b="1" dirty="0">
                <a:solidFill>
                  <a:srgbClr val="FF3300"/>
                </a:solidFill>
                <a:latin typeface="Courier New" pitchFamily="49" charset="0"/>
                <a:cs typeface="Courier New" pitchFamily="49" charset="0"/>
              </a:rPr>
              <a:t>char </a:t>
            </a:r>
            <a:r>
              <a:rPr lang="en-US" sz="1800" b="1" dirty="0" err="1">
                <a:solidFill>
                  <a:srgbClr val="FF3300"/>
                </a:solidFill>
                <a:latin typeface="Courier New" pitchFamily="49" charset="0"/>
                <a:cs typeface="Courier New" pitchFamily="49" charset="0"/>
              </a:rPr>
              <a:t>bufferB</a:t>
            </a:r>
            <a:r>
              <a:rPr lang="en-US" sz="1800" b="1" dirty="0">
                <a:solidFill>
                  <a:srgbClr val="FF3300"/>
                </a:solidFill>
                <a:latin typeface="Courier New" pitchFamily="49" charset="0"/>
                <a:cs typeface="Courier New" pitchFamily="49" charset="0"/>
              </a:rPr>
              <a:t>[16];</a:t>
            </a:r>
            <a:r>
              <a:rPr lang="en-US" sz="1800" b="1" dirty="0">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strcpy</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bufferB</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a:t>
            </a:r>
            <a:r>
              <a:rPr lang="en-US" sz="1800" b="1" dirty="0">
                <a:solidFill>
                  <a:srgbClr val="FF3300"/>
                </a:solidFill>
                <a:latin typeface="Courier New" pitchFamily="49" charset="0"/>
                <a:cs typeface="Courier New" pitchFamily="49" charset="0"/>
              </a:rPr>
              <a:t> </a:t>
            </a:r>
          </a:p>
          <a:p>
            <a:pPr algn="l" eaLnBrk="0" hangingPunct="0">
              <a:buClrTx/>
              <a:buFontTx/>
              <a:buNone/>
            </a:pPr>
            <a:r>
              <a:rPr lang="en-US" sz="1800" b="1" dirty="0">
                <a:latin typeface="Courier New" pitchFamily="49" charset="0"/>
                <a:cs typeface="Courier New" pitchFamily="49" charset="0"/>
              </a:rPr>
              <a:t>} </a:t>
            </a:r>
          </a:p>
          <a:p>
            <a:pPr algn="l" eaLnBrk="0" hangingPunct="0">
              <a:buClrTx/>
              <a:buFontTx/>
              <a:buNone/>
            </a:pPr>
            <a:endParaRPr lang="en-US" sz="1800" dirty="0"/>
          </a:p>
        </p:txBody>
      </p:sp>
      <p:sp>
        <p:nvSpPr>
          <p:cNvPr id="20" name="19 Slayt Numarası Yer Tutucusu"/>
          <p:cNvSpPr>
            <a:spLocks noGrp="1"/>
          </p:cNvSpPr>
          <p:nvPr>
            <p:ph type="sldNum" sz="quarter" idx="12"/>
          </p:nvPr>
        </p:nvSpPr>
        <p:spPr/>
        <p:txBody>
          <a:bodyPr/>
          <a:lstStyle/>
          <a:p>
            <a:fld id="{14917F13-F816-43A4-AC89-84EBDAF33797}" type="slidenum">
              <a:rPr lang="tr-TR" smtClean="0"/>
              <a:pPr/>
              <a:t>67</a:t>
            </a:fld>
            <a:endParaRPr lang="tr-T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normAutofit/>
          </a:bodyPr>
          <a:lstStyle/>
          <a:p>
            <a:r>
              <a:rPr lang="tr-TR" dirty="0" smtClean="0"/>
              <a:t>Arabellek aşımı saldırısı</a:t>
            </a:r>
            <a:endParaRPr lang="en-US" dirty="0" smtClean="0"/>
          </a:p>
        </p:txBody>
      </p:sp>
      <p:sp>
        <p:nvSpPr>
          <p:cNvPr id="35843" name="Line 3"/>
          <p:cNvSpPr>
            <a:spLocks noChangeShapeType="1"/>
          </p:cNvSpPr>
          <p:nvPr/>
        </p:nvSpPr>
        <p:spPr bwMode="auto">
          <a:xfrm>
            <a:off x="4953000" y="6453174"/>
            <a:ext cx="2667000" cy="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5844" name="Rectangle 4"/>
          <p:cNvSpPr>
            <a:spLocks noChangeArrowheads="1"/>
          </p:cNvSpPr>
          <p:nvPr/>
        </p:nvSpPr>
        <p:spPr bwMode="auto">
          <a:xfrm>
            <a:off x="4953000" y="5767374"/>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en-US" sz="1800" dirty="0" err="1"/>
              <a:t>bufferA</a:t>
            </a:r>
            <a:endParaRPr lang="en-US" sz="1800" dirty="0"/>
          </a:p>
        </p:txBody>
      </p:sp>
      <p:sp>
        <p:nvSpPr>
          <p:cNvPr id="35845" name="Line 5"/>
          <p:cNvSpPr>
            <a:spLocks noChangeShapeType="1"/>
          </p:cNvSpPr>
          <p:nvPr/>
        </p:nvSpPr>
        <p:spPr bwMode="auto">
          <a:xfrm>
            <a:off x="4953000" y="1804974"/>
            <a:ext cx="0" cy="46482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5846" name="Line 6"/>
          <p:cNvSpPr>
            <a:spLocks noChangeShapeType="1"/>
          </p:cNvSpPr>
          <p:nvPr/>
        </p:nvSpPr>
        <p:spPr bwMode="auto">
          <a:xfrm>
            <a:off x="7620000" y="1728774"/>
            <a:ext cx="0" cy="4724400"/>
          </a:xfrm>
          <a:prstGeom prst="line">
            <a:avLst/>
          </a:prstGeom>
          <a:noFill/>
          <a:ln w="12700" cap="sq">
            <a:solidFill>
              <a:schemeClr val="tx1"/>
            </a:solidFill>
            <a:round/>
            <a:headEnd type="none" w="sm" len="sm"/>
            <a:tailEnd type="none" w="sm" len="sm"/>
          </a:ln>
        </p:spPr>
        <p:txBody>
          <a:bodyPr wrap="none" anchor="ctr"/>
          <a:lstStyle/>
          <a:p>
            <a:endParaRPr lang="tr-TR"/>
          </a:p>
        </p:txBody>
      </p:sp>
      <p:sp>
        <p:nvSpPr>
          <p:cNvPr id="35847" name="Text Box 7"/>
          <p:cNvSpPr txBox="1">
            <a:spLocks noChangeArrowheads="1"/>
          </p:cNvSpPr>
          <p:nvPr/>
        </p:nvSpPr>
        <p:spPr bwMode="auto">
          <a:xfrm>
            <a:off x="5562600" y="1500174"/>
            <a:ext cx="1981200" cy="366713"/>
          </a:xfrm>
          <a:prstGeom prst="rect">
            <a:avLst/>
          </a:prstGeom>
          <a:noFill/>
          <a:ln w="12700" cap="sq">
            <a:noFill/>
            <a:miter lim="800000"/>
            <a:headEnd type="none" w="sm" len="sm"/>
            <a:tailEnd type="none" w="sm" len="sm"/>
          </a:ln>
        </p:spPr>
        <p:txBody>
          <a:bodyPr>
            <a:spAutoFit/>
          </a:bodyPr>
          <a:lstStyle/>
          <a:p>
            <a:pPr algn="l" eaLnBrk="0" hangingPunct="0">
              <a:buClrTx/>
              <a:buFontTx/>
              <a:buNone/>
            </a:pPr>
            <a:r>
              <a:rPr lang="en-US" sz="1800" dirty="0"/>
              <a:t>Stack</a:t>
            </a:r>
            <a:r>
              <a:rPr lang="en-US" sz="1800" dirty="0">
                <a:solidFill>
                  <a:schemeClr val="bg1"/>
                </a:solidFill>
              </a:rPr>
              <a:t> </a:t>
            </a:r>
            <a:r>
              <a:rPr lang="tr-TR" sz="1800" dirty="0" smtClean="0"/>
              <a:t>içeriği</a:t>
            </a:r>
            <a:endParaRPr lang="en-US" sz="1800" dirty="0"/>
          </a:p>
        </p:txBody>
      </p:sp>
      <p:sp>
        <p:nvSpPr>
          <p:cNvPr id="35848" name="Rectangle 8"/>
          <p:cNvSpPr>
            <a:spLocks noChangeArrowheads="1"/>
          </p:cNvSpPr>
          <p:nvPr/>
        </p:nvSpPr>
        <p:spPr bwMode="auto">
          <a:xfrm>
            <a:off x="4953000" y="2109774"/>
            <a:ext cx="2667000" cy="3886200"/>
          </a:xfrm>
          <a:prstGeom prst="rect">
            <a:avLst/>
          </a:prstGeom>
          <a:solidFill>
            <a:srgbClr val="C0C0C0">
              <a:alpha val="50195"/>
            </a:srgbClr>
          </a:solidFill>
          <a:ln w="19050">
            <a:solidFill>
              <a:srgbClr val="FF3300"/>
            </a:solidFill>
            <a:miter lim="800000"/>
            <a:headEnd/>
            <a:tailEnd/>
          </a:ln>
        </p:spPr>
        <p:txBody>
          <a:bodyPr wrap="none" anchor="ctr">
            <a:spAutoFit/>
          </a:bodyPr>
          <a:lstStyle/>
          <a:p>
            <a:endParaRPr lang="tr-TR"/>
          </a:p>
        </p:txBody>
      </p:sp>
      <p:sp>
        <p:nvSpPr>
          <p:cNvPr id="35849" name="Line 9"/>
          <p:cNvSpPr>
            <a:spLocks noChangeShapeType="1"/>
          </p:cNvSpPr>
          <p:nvPr/>
        </p:nvSpPr>
        <p:spPr bwMode="auto">
          <a:xfrm flipV="1">
            <a:off x="4343400" y="2719374"/>
            <a:ext cx="609600" cy="0"/>
          </a:xfrm>
          <a:prstGeom prst="line">
            <a:avLst/>
          </a:prstGeom>
          <a:noFill/>
          <a:ln w="19050">
            <a:solidFill>
              <a:srgbClr val="FF3300"/>
            </a:solidFill>
            <a:round/>
            <a:headEnd/>
            <a:tailEnd type="triangle" w="med" len="med"/>
          </a:ln>
        </p:spPr>
        <p:txBody>
          <a:bodyPr>
            <a:spAutoFit/>
          </a:bodyPr>
          <a:lstStyle/>
          <a:p>
            <a:endParaRPr lang="tr-TR"/>
          </a:p>
        </p:txBody>
      </p:sp>
      <p:sp>
        <p:nvSpPr>
          <p:cNvPr id="35850" name="Rectangle 10"/>
          <p:cNvSpPr>
            <a:spLocks noChangeArrowheads="1"/>
          </p:cNvSpPr>
          <p:nvPr/>
        </p:nvSpPr>
        <p:spPr bwMode="auto">
          <a:xfrm>
            <a:off x="4953000" y="2109774"/>
            <a:ext cx="2667000" cy="12954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smtClean="0"/>
              <a:t>Kötü niyetli K</a:t>
            </a:r>
            <a:r>
              <a:rPr lang="en-US" sz="1800" dirty="0" err="1" smtClean="0"/>
              <a:t>od</a:t>
            </a:r>
            <a:endParaRPr lang="en-US" sz="1800" dirty="0"/>
          </a:p>
        </p:txBody>
      </p:sp>
      <p:sp>
        <p:nvSpPr>
          <p:cNvPr id="35851" name="Rectangle 11"/>
          <p:cNvSpPr>
            <a:spLocks noChangeArrowheads="1"/>
          </p:cNvSpPr>
          <p:nvPr/>
        </p:nvSpPr>
        <p:spPr bwMode="auto">
          <a:xfrm>
            <a:off x="4953000" y="5081574"/>
            <a:ext cx="2667000" cy="685800"/>
          </a:xfrm>
          <a:prstGeom prst="rect">
            <a:avLst/>
          </a:prstGeom>
          <a:noFill/>
          <a:ln w="12700" cap="sq">
            <a:solidFill>
              <a:schemeClr val="tx1"/>
            </a:solidFill>
            <a:miter lim="800000"/>
            <a:headEnd/>
            <a:tailEnd/>
          </a:ln>
        </p:spPr>
        <p:txBody>
          <a:bodyPr wrap="none" anchor="ctr"/>
          <a:lstStyle/>
          <a:p>
            <a:pPr algn="ctr" eaLnBrk="0" hangingPunct="0">
              <a:spcBef>
                <a:spcPct val="0"/>
              </a:spcBef>
              <a:buClrTx/>
              <a:buFontTx/>
              <a:buNone/>
            </a:pPr>
            <a:r>
              <a:rPr lang="tr-TR" sz="1800" dirty="0" smtClean="0"/>
              <a:t>Yeni </a:t>
            </a:r>
            <a:r>
              <a:rPr lang="en-US" sz="1800" dirty="0" err="1" smtClean="0"/>
              <a:t>Adres</a:t>
            </a:r>
            <a:endParaRPr lang="en-US" sz="1800" dirty="0"/>
          </a:p>
        </p:txBody>
      </p:sp>
      <p:sp>
        <p:nvSpPr>
          <p:cNvPr id="35852" name="Line 12"/>
          <p:cNvSpPr>
            <a:spLocks noChangeShapeType="1"/>
          </p:cNvSpPr>
          <p:nvPr/>
        </p:nvSpPr>
        <p:spPr bwMode="auto">
          <a:xfrm>
            <a:off x="4343400" y="2719374"/>
            <a:ext cx="0" cy="2743200"/>
          </a:xfrm>
          <a:prstGeom prst="line">
            <a:avLst/>
          </a:prstGeom>
          <a:noFill/>
          <a:ln w="19050">
            <a:solidFill>
              <a:srgbClr val="FF3300"/>
            </a:solidFill>
            <a:round/>
            <a:headEnd/>
            <a:tailEnd/>
          </a:ln>
        </p:spPr>
        <p:txBody>
          <a:bodyPr>
            <a:spAutoFit/>
          </a:bodyPr>
          <a:lstStyle/>
          <a:p>
            <a:endParaRPr lang="tr-TR"/>
          </a:p>
        </p:txBody>
      </p:sp>
      <p:sp>
        <p:nvSpPr>
          <p:cNvPr id="35853" name="Line 13"/>
          <p:cNvSpPr>
            <a:spLocks noChangeShapeType="1"/>
          </p:cNvSpPr>
          <p:nvPr/>
        </p:nvSpPr>
        <p:spPr bwMode="auto">
          <a:xfrm>
            <a:off x="4343400" y="5462574"/>
            <a:ext cx="609600" cy="0"/>
          </a:xfrm>
          <a:prstGeom prst="line">
            <a:avLst/>
          </a:prstGeom>
          <a:noFill/>
          <a:ln w="19050">
            <a:solidFill>
              <a:srgbClr val="FF3300"/>
            </a:solidFill>
            <a:round/>
            <a:headEnd/>
            <a:tailEnd/>
          </a:ln>
        </p:spPr>
        <p:txBody>
          <a:bodyPr>
            <a:spAutoFit/>
          </a:bodyPr>
          <a:lstStyle/>
          <a:p>
            <a:endParaRPr lang="tr-TR"/>
          </a:p>
        </p:txBody>
      </p:sp>
      <p:sp>
        <p:nvSpPr>
          <p:cNvPr id="35854" name="Rectangle 14"/>
          <p:cNvSpPr>
            <a:spLocks noChangeArrowheads="1"/>
          </p:cNvSpPr>
          <p:nvPr/>
        </p:nvSpPr>
        <p:spPr bwMode="auto">
          <a:xfrm>
            <a:off x="457200" y="1576374"/>
            <a:ext cx="3429000" cy="4352956"/>
          </a:xfrm>
          <a:prstGeom prst="rect">
            <a:avLst/>
          </a:prstGeom>
          <a:noFill/>
          <a:ln w="9525">
            <a:noFill/>
            <a:miter lim="800000"/>
            <a:headEnd/>
            <a:tailEnd/>
          </a:ln>
        </p:spPr>
        <p:txBody>
          <a:bodyPr lIns="92075" tIns="46038" rIns="92075" bIns="46038"/>
          <a:lstStyle/>
          <a:p>
            <a:pPr marL="342900" indent="-342900" algn="l">
              <a:spcBef>
                <a:spcPct val="20000"/>
              </a:spcBef>
              <a:buClr>
                <a:schemeClr val="accent1"/>
              </a:buClr>
              <a:buSzPct val="65000"/>
              <a:buFont typeface="Wingdings" pitchFamily="2" charset="2"/>
              <a:buChar char="n"/>
            </a:pPr>
            <a:r>
              <a:rPr lang="en-US" sz="2400" dirty="0" err="1" smtClean="0">
                <a:latin typeface="Arial" charset="0"/>
              </a:rPr>
              <a:t>str</a:t>
            </a:r>
            <a:r>
              <a:rPr lang="en-US" sz="2400" dirty="0" smtClean="0">
                <a:latin typeface="Arial" charset="0"/>
              </a:rPr>
              <a:t> </a:t>
            </a:r>
            <a:r>
              <a:rPr lang="tr-TR" sz="2400" dirty="0" smtClean="0">
                <a:latin typeface="Arial" charset="0"/>
              </a:rPr>
              <a:t>içeriği dikkatlice seçilirse</a:t>
            </a:r>
            <a:r>
              <a:rPr lang="en-US" sz="2400" dirty="0" smtClean="0">
                <a:latin typeface="Arial" charset="0"/>
              </a:rPr>
              <a:t>, </a:t>
            </a:r>
            <a:r>
              <a:rPr lang="tr-TR" sz="2400" dirty="0" smtClean="0">
                <a:latin typeface="Arial" charset="0"/>
              </a:rPr>
              <a:t>yazmış olduğumuz kodun bir kısmına dönüş adresini gösterebiliriz</a:t>
            </a:r>
            <a:endParaRPr lang="en-US" sz="2400" dirty="0">
              <a:latin typeface="Arial" charset="0"/>
            </a:endParaRPr>
          </a:p>
          <a:p>
            <a:pPr marL="342900" indent="-342900" algn="l">
              <a:spcBef>
                <a:spcPct val="20000"/>
              </a:spcBef>
              <a:buClr>
                <a:schemeClr val="accent1"/>
              </a:buClr>
              <a:buSzPct val="65000"/>
              <a:buFont typeface="Wingdings" pitchFamily="2" charset="2"/>
              <a:buChar char="n"/>
            </a:pPr>
            <a:r>
              <a:rPr lang="tr-TR" sz="2400" dirty="0" smtClean="0">
                <a:latin typeface="Arial" charset="0"/>
              </a:rPr>
              <a:t>Sistem fonksiyon çağrısından döndüğünde zararlı kodu çalıştırarak başlayacaktır</a:t>
            </a:r>
            <a:endParaRPr lang="en-US" sz="2400" dirty="0">
              <a:latin typeface="Arial" charset="0"/>
            </a:endParaRPr>
          </a:p>
        </p:txBody>
      </p:sp>
      <p:sp>
        <p:nvSpPr>
          <p:cNvPr id="15" name="14 Slayt Numarası Yer Tutucusu"/>
          <p:cNvSpPr>
            <a:spLocks noGrp="1"/>
          </p:cNvSpPr>
          <p:nvPr>
            <p:ph type="sldNum" sz="quarter" idx="12"/>
          </p:nvPr>
        </p:nvSpPr>
        <p:spPr/>
        <p:txBody>
          <a:bodyPr/>
          <a:lstStyle/>
          <a:p>
            <a:fld id="{14917F13-F816-43A4-AC89-84EBDAF33797}" type="slidenum">
              <a:rPr lang="tr-TR" smtClean="0"/>
              <a:pPr/>
              <a:t>68</a:t>
            </a:fld>
            <a:endParaRPr lang="tr-T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tr-TR" dirty="0" smtClean="0"/>
              <a:t>Muhtemel bir çözüm</a:t>
            </a:r>
            <a:endParaRPr lang="en-US" dirty="0" smtClean="0"/>
          </a:p>
        </p:txBody>
      </p:sp>
      <p:sp>
        <p:nvSpPr>
          <p:cNvPr id="36867" name="Text Box 3"/>
          <p:cNvSpPr txBox="1">
            <a:spLocks noChangeArrowheads="1"/>
          </p:cNvSpPr>
          <p:nvPr/>
        </p:nvSpPr>
        <p:spPr bwMode="auto">
          <a:xfrm>
            <a:off x="1928794" y="1805011"/>
            <a:ext cx="3657600" cy="147732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cap="sq">
            <a:noFill/>
            <a:miter lim="800000"/>
            <a:headEnd type="none" w="sm" len="sm"/>
            <a:tailEnd type="none" w="sm" len="sm"/>
          </a:ln>
          <a:scene3d>
            <a:camera prst="orthographicFront"/>
            <a:lightRig rig="threePt" dir="t"/>
          </a:scene3d>
          <a:sp3d>
            <a:bevelT/>
          </a:sp3d>
        </p:spPr>
        <p:txBody>
          <a:bodyPr wrap="square">
            <a:spAutoFit/>
          </a:bodyPr>
          <a:lstStyle/>
          <a:p>
            <a:pPr algn="l" eaLnBrk="0" hangingPunct="0">
              <a:buClrTx/>
              <a:buFontTx/>
              <a:buNone/>
            </a:pPr>
            <a:r>
              <a:rPr lang="en-US" sz="1800" dirty="0">
                <a:latin typeface="Courier New" pitchFamily="49" charset="0"/>
                <a:cs typeface="Courier New" pitchFamily="49" charset="0"/>
              </a:rPr>
              <a:t>void main(){</a:t>
            </a:r>
          </a:p>
          <a:p>
            <a:pPr algn="l" eaLnBrk="0" hangingPunct="0">
              <a:buClrTx/>
              <a:buFontTx/>
              <a:buNone/>
            </a:pPr>
            <a:r>
              <a:rPr lang="en-US" sz="1800" dirty="0">
                <a:latin typeface="Courier New" pitchFamily="49" charset="0"/>
                <a:cs typeface="Courier New" pitchFamily="49" charset="0"/>
              </a:rPr>
              <a:t>    char </a:t>
            </a:r>
            <a:r>
              <a:rPr lang="en-US" sz="1800" dirty="0" err="1">
                <a:latin typeface="Courier New" pitchFamily="49" charset="0"/>
                <a:cs typeface="Courier New" pitchFamily="49" charset="0"/>
              </a:rPr>
              <a:t>bufferA</a:t>
            </a:r>
            <a:r>
              <a:rPr lang="en-US" sz="1800" dirty="0">
                <a:latin typeface="Courier New" pitchFamily="49" charset="0"/>
                <a:cs typeface="Courier New" pitchFamily="49" charset="0"/>
              </a:rPr>
              <a:t>[256];</a:t>
            </a:r>
          </a:p>
          <a:p>
            <a:pPr algn="l" eaLnBrk="0" hangingPunct="0">
              <a:buClrTx/>
              <a:buFontTx/>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myFunction</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bufferA</a:t>
            </a:r>
            <a:r>
              <a:rPr lang="en-US" sz="1800" dirty="0">
                <a:latin typeface="Courier New" pitchFamily="49" charset="0"/>
                <a:cs typeface="Courier New" pitchFamily="49" charset="0"/>
              </a:rPr>
              <a:t>, 256);</a:t>
            </a:r>
          </a:p>
          <a:p>
            <a:pPr algn="l" eaLnBrk="0" hangingPunct="0">
              <a:buClrTx/>
              <a:buFontTx/>
              <a:buNone/>
            </a:pPr>
            <a:r>
              <a:rPr lang="en-US" sz="1800" dirty="0">
                <a:latin typeface="Courier New" pitchFamily="49" charset="0"/>
                <a:cs typeface="Courier New" pitchFamily="49" charset="0"/>
              </a:rPr>
              <a:t>}</a:t>
            </a:r>
          </a:p>
        </p:txBody>
      </p:sp>
      <p:sp>
        <p:nvSpPr>
          <p:cNvPr id="36868" name="Text Box 4"/>
          <p:cNvSpPr txBox="1">
            <a:spLocks noChangeArrowheads="1"/>
          </p:cNvSpPr>
          <p:nvPr/>
        </p:nvSpPr>
        <p:spPr bwMode="auto">
          <a:xfrm>
            <a:off x="1828800" y="3500438"/>
            <a:ext cx="3886200" cy="230832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12700" cap="sq">
            <a:noFill/>
            <a:miter lim="800000"/>
            <a:headEnd type="none" w="sm" len="sm"/>
            <a:tailEnd type="none" w="sm" len="sm"/>
          </a:ln>
          <a:scene3d>
            <a:camera prst="orthographicFront"/>
            <a:lightRig rig="threePt" dir="t"/>
          </a:scene3d>
          <a:sp3d>
            <a:bevelT/>
          </a:sp3d>
        </p:spPr>
        <p:txBody>
          <a:bodyPr>
            <a:spAutoFit/>
          </a:bodyPr>
          <a:lstStyle/>
          <a:p>
            <a:pPr algn="l" eaLnBrk="0" hangingPunct="0">
              <a:buClrTx/>
              <a:buFontTx/>
              <a:buNone/>
            </a:pPr>
            <a:r>
              <a:rPr lang="en-US" sz="1800" dirty="0">
                <a:latin typeface="Courier New" pitchFamily="49" charset="0"/>
                <a:cs typeface="Courier New" pitchFamily="49" charset="0"/>
              </a:rPr>
              <a:t>void </a:t>
            </a:r>
            <a:r>
              <a:rPr lang="en-US" sz="1800" dirty="0" err="1">
                <a:latin typeface="Courier New" pitchFamily="49" charset="0"/>
                <a:cs typeface="Courier New" pitchFamily="49" charset="0"/>
              </a:rPr>
              <a:t>myFunction</a:t>
            </a:r>
            <a:r>
              <a:rPr lang="en-US" sz="1800" dirty="0">
                <a:latin typeface="Courier New" pitchFamily="49" charset="0"/>
                <a:cs typeface="Courier New" pitchFamily="49" charset="0"/>
              </a:rPr>
              <a:t>(char *</a:t>
            </a:r>
            <a:r>
              <a:rPr lang="en-US" sz="1800" dirty="0" err="1">
                <a:latin typeface="Courier New" pitchFamily="49" charset="0"/>
                <a:cs typeface="Courier New" pitchFamily="49" charset="0"/>
              </a:rPr>
              <a:t>str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len</a:t>
            </a:r>
            <a:r>
              <a:rPr lang="en-US" sz="1800" dirty="0">
                <a:latin typeface="Courier New" pitchFamily="49" charset="0"/>
                <a:cs typeface="Courier New" pitchFamily="49" charset="0"/>
              </a:rPr>
              <a:t>) </a:t>
            </a:r>
          </a:p>
          <a:p>
            <a:pPr algn="l" eaLnBrk="0" hangingPunct="0">
              <a:buClrTx/>
              <a:buFontTx/>
              <a:buNone/>
            </a:pPr>
            <a:r>
              <a:rPr lang="en-US" sz="1800" dirty="0">
                <a:latin typeface="Courier New" pitchFamily="49" charset="0"/>
                <a:cs typeface="Courier New" pitchFamily="49" charset="0"/>
              </a:rPr>
              <a:t>{ </a:t>
            </a:r>
          </a:p>
          <a:p>
            <a:pPr algn="l" eaLnBrk="0" hangingPunct="0">
              <a:buClrTx/>
              <a:buFontTx/>
              <a:buNone/>
            </a:pPr>
            <a:r>
              <a:rPr lang="en-US" sz="1800" dirty="0">
                <a:latin typeface="Courier New" pitchFamily="49" charset="0"/>
                <a:cs typeface="Courier New" pitchFamily="49" charset="0"/>
              </a:rPr>
              <a:t>     char </a:t>
            </a:r>
            <a:r>
              <a:rPr lang="en-US" sz="1800" dirty="0" err="1">
                <a:latin typeface="Courier New" pitchFamily="49" charset="0"/>
                <a:cs typeface="Courier New" pitchFamily="49" charset="0"/>
              </a:rPr>
              <a:t>bufferB</a:t>
            </a:r>
            <a:r>
              <a:rPr lang="en-US" sz="1800" dirty="0">
                <a:latin typeface="Courier New" pitchFamily="49" charset="0"/>
                <a:cs typeface="Courier New" pitchFamily="49" charset="0"/>
              </a:rPr>
              <a:t>[16]; </a:t>
            </a:r>
          </a:p>
          <a:p>
            <a:pPr algn="l" eaLnBrk="0" hangingPunct="0">
              <a:buClrTx/>
              <a:buFontTx/>
              <a:buNone/>
            </a:pPr>
            <a:r>
              <a:rPr lang="en-US" sz="1800" dirty="0">
                <a:latin typeface="Courier New" pitchFamily="49" charset="0"/>
                <a:cs typeface="Courier New" pitchFamily="49" charset="0"/>
              </a:rPr>
              <a:t>     if (</a:t>
            </a:r>
            <a:r>
              <a:rPr lang="en-US" sz="1800" dirty="0" err="1">
                <a:latin typeface="Courier New" pitchFamily="49" charset="0"/>
                <a:cs typeface="Courier New" pitchFamily="49" charset="0"/>
              </a:rPr>
              <a:t>len</a:t>
            </a:r>
            <a:r>
              <a:rPr lang="en-US" sz="1800" dirty="0">
                <a:latin typeface="Courier New" pitchFamily="49" charset="0"/>
                <a:cs typeface="Courier New" pitchFamily="49" charset="0"/>
              </a:rPr>
              <a:t> &lt;= 16)</a:t>
            </a:r>
          </a:p>
          <a:p>
            <a:pPr algn="l" eaLnBrk="0" hangingPunct="0">
              <a:buClrTx/>
              <a:buFontTx/>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strcpy</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bufferB</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str</a:t>
            </a:r>
            <a:r>
              <a:rPr lang="en-US" sz="1800" dirty="0">
                <a:latin typeface="Courier New" pitchFamily="49" charset="0"/>
                <a:cs typeface="Courier New" pitchFamily="49" charset="0"/>
              </a:rPr>
              <a:t>);</a:t>
            </a:r>
            <a:r>
              <a:rPr lang="en-US" sz="1800" dirty="0">
                <a:solidFill>
                  <a:srgbClr val="FF3300"/>
                </a:solidFill>
                <a:latin typeface="Courier New" pitchFamily="49" charset="0"/>
                <a:cs typeface="Courier New" pitchFamily="49" charset="0"/>
              </a:rPr>
              <a:t> </a:t>
            </a:r>
          </a:p>
          <a:p>
            <a:pPr algn="l" eaLnBrk="0" hangingPunct="0">
              <a:buClrTx/>
              <a:buFontTx/>
              <a:buNone/>
            </a:pPr>
            <a:r>
              <a:rPr lang="en-US" sz="1800" dirty="0">
                <a:latin typeface="Courier New" pitchFamily="49" charset="0"/>
                <a:cs typeface="Courier New" pitchFamily="49" charset="0"/>
              </a:rPr>
              <a:t>} </a:t>
            </a:r>
          </a:p>
        </p:txBody>
      </p:sp>
      <p:sp>
        <p:nvSpPr>
          <p:cNvPr id="5" name="4 Slayt Numarası Yer Tutucusu"/>
          <p:cNvSpPr>
            <a:spLocks noGrp="1"/>
          </p:cNvSpPr>
          <p:nvPr>
            <p:ph type="sldNum" sz="quarter" idx="12"/>
          </p:nvPr>
        </p:nvSpPr>
        <p:spPr/>
        <p:txBody>
          <a:bodyPr/>
          <a:lstStyle/>
          <a:p>
            <a:fld id="{14917F13-F816-43A4-AC89-84EBDAF33797}" type="slidenum">
              <a:rPr lang="tr-TR" smtClean="0"/>
              <a:pPr/>
              <a:t>69</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gerçekleştirilmesi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
        <p:nvSpPr>
          <p:cNvPr id="6" name="5 İçerik Yer Tutucusu"/>
          <p:cNvSpPr>
            <a:spLocks noGrp="1"/>
          </p:cNvSpPr>
          <p:nvPr>
            <p:ph sz="quarter" idx="1"/>
          </p:nvPr>
        </p:nvSpPr>
        <p:spPr/>
        <p:txBody>
          <a:bodyPr>
            <a:normAutofit fontScale="92500" lnSpcReduction="10000"/>
          </a:bodyPr>
          <a:lstStyle/>
          <a:p>
            <a:r>
              <a:rPr lang="tr-TR" dirty="0" smtClean="0"/>
              <a:t>Basit altprogramdan kastımız, bütün yerel değişkenleri statik olan ve iç içe çağrılamayan altprogramlar (örn. </a:t>
            </a:r>
            <a:r>
              <a:rPr lang="tr-TR" dirty="0" err="1" smtClean="0"/>
              <a:t>Fortran</a:t>
            </a:r>
            <a:r>
              <a:rPr lang="tr-TR" dirty="0" smtClean="0"/>
              <a:t> I).</a:t>
            </a:r>
          </a:p>
          <a:p>
            <a:r>
              <a:rPr lang="tr-TR" dirty="0" smtClean="0"/>
              <a:t>Çağrı anlam analizi:</a:t>
            </a:r>
          </a:p>
          <a:p>
            <a:pPr lvl="1">
              <a:buNone/>
            </a:pPr>
            <a:r>
              <a:rPr lang="en-US" dirty="0" smtClean="0"/>
              <a:t>1. </a:t>
            </a:r>
            <a:r>
              <a:rPr lang="en-US" dirty="0" err="1" smtClean="0"/>
              <a:t>Çağıran</a:t>
            </a:r>
            <a:r>
              <a:rPr lang="en-US" dirty="0" smtClean="0"/>
              <a:t> </a:t>
            </a:r>
            <a:r>
              <a:rPr lang="en-US" dirty="0" err="1" smtClean="0"/>
              <a:t>programın</a:t>
            </a:r>
            <a:r>
              <a:rPr lang="en-US" dirty="0" smtClean="0"/>
              <a:t> </a:t>
            </a:r>
            <a:r>
              <a:rPr lang="en-US" dirty="0" err="1" smtClean="0"/>
              <a:t>çalışma</a:t>
            </a:r>
            <a:r>
              <a:rPr lang="en-US" dirty="0" smtClean="0"/>
              <a:t> </a:t>
            </a:r>
            <a:r>
              <a:rPr lang="en-US" dirty="0" err="1" smtClean="0"/>
              <a:t>durumunu</a:t>
            </a:r>
            <a:r>
              <a:rPr lang="en-US" dirty="0" smtClean="0"/>
              <a:t> </a:t>
            </a:r>
            <a:r>
              <a:rPr lang="en-US" dirty="0" err="1" smtClean="0"/>
              <a:t>sakla</a:t>
            </a:r>
            <a:r>
              <a:rPr lang="en-US" dirty="0" smtClean="0"/>
              <a:t> (Save the execution status of</a:t>
            </a:r>
            <a:r>
              <a:rPr lang="tr-TR" dirty="0" smtClean="0"/>
              <a:t> </a:t>
            </a:r>
            <a:r>
              <a:rPr lang="tr-TR" dirty="0" err="1" smtClean="0"/>
              <a:t>the</a:t>
            </a:r>
            <a:r>
              <a:rPr lang="tr-TR" dirty="0" smtClean="0"/>
              <a:t> </a:t>
            </a:r>
            <a:r>
              <a:rPr lang="tr-TR" dirty="0" err="1" smtClean="0"/>
              <a:t>caller</a:t>
            </a:r>
            <a:r>
              <a:rPr lang="tr-TR" dirty="0" smtClean="0"/>
              <a:t>).</a:t>
            </a:r>
          </a:p>
          <a:p>
            <a:pPr lvl="1">
              <a:buNone/>
            </a:pPr>
            <a:r>
              <a:rPr lang="en-US" dirty="0" smtClean="0"/>
              <a:t>2. </a:t>
            </a:r>
            <a:r>
              <a:rPr lang="en-US" dirty="0" err="1" smtClean="0"/>
              <a:t>Parametre</a:t>
            </a:r>
            <a:r>
              <a:rPr lang="en-US" dirty="0" smtClean="0"/>
              <a:t> </a:t>
            </a:r>
            <a:r>
              <a:rPr lang="en-US" dirty="0" err="1" smtClean="0"/>
              <a:t>geçme</a:t>
            </a:r>
            <a:r>
              <a:rPr lang="en-US" dirty="0" smtClean="0"/>
              <a:t> </a:t>
            </a:r>
            <a:r>
              <a:rPr lang="en-US" dirty="0" err="1" smtClean="0"/>
              <a:t>işlemlerini</a:t>
            </a:r>
            <a:r>
              <a:rPr lang="en-US" dirty="0" smtClean="0"/>
              <a:t> yap (Carry out the parameter-passing</a:t>
            </a:r>
            <a:r>
              <a:rPr lang="tr-TR" dirty="0" smtClean="0"/>
              <a:t> </a:t>
            </a:r>
            <a:r>
              <a:rPr lang="tr-TR" dirty="0" err="1" smtClean="0"/>
              <a:t>process</a:t>
            </a:r>
            <a:r>
              <a:rPr lang="tr-TR" dirty="0" smtClean="0"/>
              <a:t>).</a:t>
            </a:r>
          </a:p>
          <a:p>
            <a:pPr lvl="1">
              <a:buNone/>
            </a:pPr>
            <a:r>
              <a:rPr lang="en-US" dirty="0" smtClean="0"/>
              <a:t>3. </a:t>
            </a:r>
            <a:r>
              <a:rPr lang="en-US" dirty="0" err="1" smtClean="0"/>
              <a:t>Dönüş</a:t>
            </a:r>
            <a:r>
              <a:rPr lang="en-US" dirty="0" smtClean="0"/>
              <a:t> </a:t>
            </a:r>
            <a:r>
              <a:rPr lang="en-US" dirty="0" err="1" smtClean="0"/>
              <a:t>adresini</a:t>
            </a:r>
            <a:r>
              <a:rPr lang="en-US" dirty="0" smtClean="0"/>
              <a:t> </a:t>
            </a:r>
            <a:r>
              <a:rPr lang="en-US" dirty="0" err="1" smtClean="0"/>
              <a:t>çağrılana</a:t>
            </a:r>
            <a:r>
              <a:rPr lang="en-US" dirty="0" smtClean="0"/>
              <a:t> </a:t>
            </a:r>
            <a:r>
              <a:rPr lang="en-US" dirty="0" err="1" smtClean="0"/>
              <a:t>geç</a:t>
            </a:r>
            <a:r>
              <a:rPr lang="en-US" dirty="0" smtClean="0"/>
              <a:t> (Pass the return address to the </a:t>
            </a:r>
            <a:r>
              <a:rPr lang="en-US" dirty="0" err="1" smtClean="0"/>
              <a:t>callee</a:t>
            </a:r>
            <a:r>
              <a:rPr lang="en-US" dirty="0" smtClean="0"/>
              <a:t>)</a:t>
            </a:r>
          </a:p>
          <a:p>
            <a:pPr lvl="1">
              <a:buNone/>
            </a:pPr>
            <a:r>
              <a:rPr lang="en-US" dirty="0" smtClean="0"/>
              <a:t>4. </a:t>
            </a:r>
            <a:r>
              <a:rPr lang="en-US" dirty="0" err="1" smtClean="0"/>
              <a:t>Kontrolü</a:t>
            </a:r>
            <a:r>
              <a:rPr lang="en-US" dirty="0" smtClean="0"/>
              <a:t> </a:t>
            </a:r>
            <a:r>
              <a:rPr lang="en-US" dirty="0" err="1" smtClean="0"/>
              <a:t>çağrılana</a:t>
            </a:r>
            <a:r>
              <a:rPr lang="en-US" dirty="0" smtClean="0"/>
              <a:t> </a:t>
            </a:r>
            <a:r>
              <a:rPr lang="en-US" dirty="0" err="1" smtClean="0"/>
              <a:t>ver</a:t>
            </a:r>
            <a:r>
              <a:rPr lang="en-US" dirty="0" smtClean="0"/>
              <a:t> (Transfer control to the </a:t>
            </a:r>
            <a:r>
              <a:rPr lang="en-US" dirty="0" err="1" smtClean="0"/>
              <a:t>callee</a:t>
            </a:r>
            <a:r>
              <a:rPr lang="en-US" dirty="0" smtClean="0"/>
              <a:t>).</a:t>
            </a:r>
            <a:endParaRPr lang="tr-T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7" name="2 İçerik Yer Tutucusu"/>
          <p:cNvSpPr>
            <a:spLocks noGrp="1"/>
          </p:cNvSpPr>
          <p:nvPr/>
        </p:nvSpPr>
        <p:spPr>
          <a:xfrm>
            <a:off x="533400" y="1524000"/>
            <a:ext cx="8229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dirty="0" smtClean="0"/>
              <a:t>Giuseppe </a:t>
            </a:r>
            <a:r>
              <a:rPr lang="en-US" dirty="0" err="1" smtClean="0"/>
              <a:t>Attardi</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sz="3100" dirty="0" smtClean="0"/>
              <a:t>John Mitchell</a:t>
            </a:r>
            <a:r>
              <a:rPr lang="tr-TR" sz="3100" dirty="0" smtClean="0"/>
              <a:t>, </a:t>
            </a:r>
            <a:r>
              <a:rPr lang="tr-TR" sz="3100" dirty="0" err="1" smtClean="0"/>
              <a:t>Programming</a:t>
            </a:r>
            <a:r>
              <a:rPr lang="tr-TR" sz="3100" dirty="0" smtClean="0"/>
              <a:t> </a:t>
            </a:r>
            <a:r>
              <a:rPr lang="tr-TR" sz="3100" dirty="0" err="1" smtClean="0"/>
              <a:t>Languages</a:t>
            </a:r>
            <a:r>
              <a:rPr lang="tr-TR" sz="3100" dirty="0" smtClean="0"/>
              <a:t> </a:t>
            </a:r>
            <a:r>
              <a:rPr lang="tr-TR" sz="3100" dirty="0" err="1" smtClean="0"/>
              <a:t>Lecture</a:t>
            </a:r>
            <a:r>
              <a:rPr lang="tr-TR" sz="3100" dirty="0" smtClean="0"/>
              <a:t> </a:t>
            </a:r>
            <a:r>
              <a:rPr lang="tr-TR" sz="3100" dirty="0" err="1" smtClean="0"/>
              <a:t>Note</a:t>
            </a:r>
            <a:r>
              <a:rPr lang="tr-TR" dirty="0" err="1" smtClean="0"/>
              <a:t>s</a:t>
            </a:r>
            <a:endParaRPr lang="en-US" i="1" dirty="0" smtClean="0"/>
          </a:p>
          <a:p>
            <a:endParaRPr lang="en-US" dirty="0" smtClean="0"/>
          </a:p>
          <a:p>
            <a:endParaRPr lang="tr-TR" dirty="0"/>
          </a:p>
        </p:txBody>
      </p:sp>
      <p:sp>
        <p:nvSpPr>
          <p:cNvPr id="4" name="3 Slayt Numarası Yer Tutucusu"/>
          <p:cNvSpPr>
            <a:spLocks noGrp="1"/>
          </p:cNvSpPr>
          <p:nvPr>
            <p:ph type="sldNum" sz="quarter" idx="12"/>
          </p:nvPr>
        </p:nvSpPr>
        <p:spPr/>
        <p:txBody>
          <a:bodyPr/>
          <a:lstStyle/>
          <a:p>
            <a:fld id="{14917F13-F816-43A4-AC89-84EBDAF33797}" type="slidenum">
              <a:rPr lang="tr-TR" smtClean="0"/>
              <a:pPr/>
              <a:t>70</a:t>
            </a:fld>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Fortran</a:t>
            </a:r>
            <a:r>
              <a:rPr lang="tr-TR" dirty="0" smtClean="0"/>
              <a:t> aktivasyon bilgisi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7" name="Rectangle 3"/>
          <p:cNvSpPr txBox="1">
            <a:spLocks noChangeArrowheads="1"/>
          </p:cNvSpPr>
          <p:nvPr/>
        </p:nvSpPr>
        <p:spPr>
          <a:xfrm>
            <a:off x="609600" y="1371600"/>
            <a:ext cx="8534400" cy="5105400"/>
          </a:xfrm>
          <a:prstGeom prst="rect">
            <a:avLst/>
          </a:prstGeom>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20040" lvl="0" indent="-320040">
              <a:spcBef>
                <a:spcPts val="700"/>
              </a:spcBef>
              <a:buClr>
                <a:schemeClr val="accent2"/>
              </a:buClr>
              <a:buSzPct val="60000"/>
              <a:buFont typeface="Wingdings"/>
              <a:buChar char=""/>
            </a:pPr>
            <a:r>
              <a:rPr lang="tr-TR" altLang="en-US" sz="2400" dirty="0" smtClean="0"/>
              <a:t>Tüm hafızaya statik olarak yerleştirebilir</a:t>
            </a: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main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f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proc f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g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proc g(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en-US" sz="2000" b="0" i="0" u="none" strike="noStrike" kern="1200" cap="none" spc="0" normalizeH="0" baseline="0" noProof="0" dirty="0" smtClean="0">
                <a:ln>
                  <a:noFill/>
                </a:ln>
                <a:solidFill>
                  <a:schemeClr val="tx1"/>
                </a:solidFill>
                <a:effectLst/>
                <a:uLnTx/>
                <a:uFillTx/>
                <a:latin typeface="Lucida Sans Typewriter" pitchFamily="49" charset="0"/>
                <a:ea typeface="+mn-ea"/>
                <a:cs typeface="+mn-cs"/>
              </a:rPr>
              <a:t>  	  g (...)   -- !!!</a:t>
            </a:r>
          </a:p>
        </p:txBody>
      </p:sp>
      <p:sp>
        <p:nvSpPr>
          <p:cNvPr id="8" name="Rectangle 5"/>
          <p:cNvSpPr>
            <a:spLocks noChangeArrowheads="1"/>
          </p:cNvSpPr>
          <p:nvPr/>
        </p:nvSpPr>
        <p:spPr bwMode="auto">
          <a:xfrm>
            <a:off x="4095750" y="2557463"/>
            <a:ext cx="1071563" cy="3583032"/>
          </a:xfrm>
          <a:prstGeom prst="rect">
            <a:avLst/>
          </a:prstGeom>
          <a:noFill/>
          <a:ln w="12700">
            <a:solidFill>
              <a:schemeClr val="tx1"/>
            </a:solidFill>
            <a:miter lim="800000"/>
            <a:headEnd/>
            <a:tailEnd/>
          </a:ln>
        </p:spPr>
        <p:txBody>
          <a:bodyPr lIns="63500" tIns="25400" rIns="63500" bIns="25400">
            <a:spAutoFit/>
          </a:bodyPr>
          <a:lstStyle/>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sz="1800" b="1" dirty="0" smtClean="0">
                <a:latin typeface="Arial" charset="0"/>
              </a:rPr>
              <a:t>yereller</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err="1" smtClean="0">
                <a:latin typeface="Arial" charset="0"/>
              </a:rPr>
              <a:t>param</a:t>
            </a:r>
            <a:r>
              <a:rPr lang="tr-TR" altLang="en-US" sz="1800" b="1" dirty="0" smtClean="0">
                <a:latin typeface="Arial" charset="0"/>
              </a:rPr>
              <a:t>.</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b="1" dirty="0" smtClean="0">
                <a:latin typeface="Arial" charset="0"/>
              </a:rPr>
              <a:t>yereller</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b="1" dirty="0" smtClean="0">
                <a:latin typeface="Arial" charset="0"/>
              </a:rPr>
              <a:t>dön.</a:t>
            </a:r>
            <a:r>
              <a:rPr lang="tr-TR" altLang="en-US" b="1" dirty="0" err="1" smtClean="0">
                <a:latin typeface="Arial" charset="0"/>
              </a:rPr>
              <a:t>adr</a:t>
            </a:r>
            <a:r>
              <a:rPr lang="tr-TR" altLang="en-US" b="1" dirty="0" smtClean="0">
                <a:latin typeface="Arial" charset="0"/>
              </a:rPr>
              <a:t>.</a:t>
            </a:r>
            <a:endParaRPr lang="en-US" altLang="en-US" b="1" dirty="0" smtClean="0">
              <a:latin typeface="Arial" charset="0"/>
            </a:endParaRPr>
          </a:p>
          <a:p>
            <a:pPr>
              <a:lnSpc>
                <a:spcPct val="85000"/>
              </a:lnSpc>
            </a:pPr>
            <a:endParaRPr lang="en-US" altLang="en-US" sz="1800" b="1" dirty="0" smtClean="0">
              <a:latin typeface="Arial" charset="0"/>
            </a:endParaRPr>
          </a:p>
          <a:p>
            <a:pPr>
              <a:lnSpc>
                <a:spcPct val="85000"/>
              </a:lnSpc>
            </a:pPr>
            <a:r>
              <a:rPr lang="en-US" altLang="en-US" sz="1800" b="1" dirty="0" err="1" smtClean="0">
                <a:latin typeface="Arial" charset="0"/>
              </a:rPr>
              <a:t>param</a:t>
            </a:r>
            <a:r>
              <a:rPr lang="tr-TR" altLang="en-US" sz="1800" b="1" dirty="0" smtClean="0">
                <a:latin typeface="Arial" charset="0"/>
              </a:rPr>
              <a:t>.</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b="1" dirty="0" smtClean="0">
                <a:latin typeface="Arial" charset="0"/>
              </a:rPr>
              <a:t>yereller</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tr-TR" altLang="en-US" sz="1800" b="1" dirty="0" smtClean="0">
                <a:latin typeface="Arial" charset="0"/>
              </a:rPr>
              <a:t>dön.</a:t>
            </a:r>
            <a:r>
              <a:rPr lang="tr-TR" altLang="en-US" sz="1800" b="1" dirty="0" err="1" smtClean="0">
                <a:latin typeface="Arial" charset="0"/>
              </a:rPr>
              <a:t>adr</a:t>
            </a:r>
            <a:r>
              <a:rPr lang="tr-TR" altLang="en-US" sz="1800" b="1" dirty="0" smtClean="0">
                <a:latin typeface="Arial" charset="0"/>
              </a:rPr>
              <a:t>.</a:t>
            </a:r>
            <a:endParaRPr lang="en-US" altLang="en-US" sz="1800" b="1" dirty="0">
              <a:latin typeface="Arial" charset="0"/>
            </a:endParaRPr>
          </a:p>
        </p:txBody>
      </p:sp>
      <p:sp>
        <p:nvSpPr>
          <p:cNvPr id="9" name="Line 6"/>
          <p:cNvSpPr>
            <a:spLocks noChangeShapeType="1"/>
          </p:cNvSpPr>
          <p:nvPr/>
        </p:nvSpPr>
        <p:spPr bwMode="auto">
          <a:xfrm>
            <a:off x="4103688" y="2963863"/>
            <a:ext cx="1077912" cy="0"/>
          </a:xfrm>
          <a:prstGeom prst="line">
            <a:avLst/>
          </a:prstGeom>
          <a:noFill/>
          <a:ln w="12700">
            <a:solidFill>
              <a:schemeClr val="tx1"/>
            </a:solidFill>
            <a:round/>
            <a:headEnd/>
            <a:tailEnd/>
          </a:ln>
        </p:spPr>
        <p:txBody>
          <a:bodyPr/>
          <a:lstStyle/>
          <a:p>
            <a:endParaRPr lang="tr-TR"/>
          </a:p>
        </p:txBody>
      </p:sp>
      <p:sp>
        <p:nvSpPr>
          <p:cNvPr id="10" name="Line 7"/>
          <p:cNvSpPr>
            <a:spLocks noChangeShapeType="1"/>
          </p:cNvSpPr>
          <p:nvPr/>
        </p:nvSpPr>
        <p:spPr bwMode="auto">
          <a:xfrm>
            <a:off x="4103688" y="3370263"/>
            <a:ext cx="1077912" cy="0"/>
          </a:xfrm>
          <a:prstGeom prst="line">
            <a:avLst/>
          </a:prstGeom>
          <a:noFill/>
          <a:ln w="12700">
            <a:solidFill>
              <a:schemeClr val="tx1"/>
            </a:solidFill>
            <a:round/>
            <a:headEnd/>
            <a:tailEnd/>
          </a:ln>
        </p:spPr>
        <p:txBody>
          <a:bodyPr/>
          <a:lstStyle/>
          <a:p>
            <a:endParaRPr lang="tr-TR"/>
          </a:p>
        </p:txBody>
      </p:sp>
      <p:sp>
        <p:nvSpPr>
          <p:cNvPr id="11" name="Line 8"/>
          <p:cNvSpPr>
            <a:spLocks noChangeShapeType="1"/>
          </p:cNvSpPr>
          <p:nvPr/>
        </p:nvSpPr>
        <p:spPr bwMode="auto">
          <a:xfrm>
            <a:off x="4103688" y="3840163"/>
            <a:ext cx="1077912" cy="0"/>
          </a:xfrm>
          <a:prstGeom prst="line">
            <a:avLst/>
          </a:prstGeom>
          <a:noFill/>
          <a:ln w="12700">
            <a:solidFill>
              <a:schemeClr val="tx1"/>
            </a:solidFill>
            <a:round/>
            <a:headEnd/>
            <a:tailEnd/>
          </a:ln>
        </p:spPr>
        <p:txBody>
          <a:bodyPr/>
          <a:lstStyle/>
          <a:p>
            <a:endParaRPr lang="tr-TR"/>
          </a:p>
        </p:txBody>
      </p:sp>
      <p:sp>
        <p:nvSpPr>
          <p:cNvPr id="12" name="Line 9"/>
          <p:cNvSpPr>
            <a:spLocks noChangeShapeType="1"/>
          </p:cNvSpPr>
          <p:nvPr/>
        </p:nvSpPr>
        <p:spPr bwMode="auto">
          <a:xfrm>
            <a:off x="4103688" y="4297363"/>
            <a:ext cx="1077912" cy="0"/>
          </a:xfrm>
          <a:prstGeom prst="line">
            <a:avLst/>
          </a:prstGeom>
          <a:noFill/>
          <a:ln w="12700">
            <a:solidFill>
              <a:schemeClr val="tx1"/>
            </a:solidFill>
            <a:round/>
            <a:headEnd/>
            <a:tailEnd/>
          </a:ln>
        </p:spPr>
        <p:txBody>
          <a:bodyPr/>
          <a:lstStyle/>
          <a:p>
            <a:endParaRPr lang="tr-TR"/>
          </a:p>
        </p:txBody>
      </p:sp>
      <p:sp>
        <p:nvSpPr>
          <p:cNvPr id="13" name="Line 10"/>
          <p:cNvSpPr>
            <a:spLocks noChangeShapeType="1"/>
          </p:cNvSpPr>
          <p:nvPr/>
        </p:nvSpPr>
        <p:spPr bwMode="auto">
          <a:xfrm>
            <a:off x="4103688" y="4767263"/>
            <a:ext cx="1077912" cy="0"/>
          </a:xfrm>
          <a:prstGeom prst="line">
            <a:avLst/>
          </a:prstGeom>
          <a:noFill/>
          <a:ln w="12700">
            <a:solidFill>
              <a:schemeClr val="tx1"/>
            </a:solidFill>
            <a:round/>
            <a:headEnd/>
            <a:tailEnd/>
          </a:ln>
        </p:spPr>
        <p:txBody>
          <a:bodyPr/>
          <a:lstStyle/>
          <a:p>
            <a:endParaRPr lang="tr-TR"/>
          </a:p>
        </p:txBody>
      </p:sp>
      <p:sp>
        <p:nvSpPr>
          <p:cNvPr id="14" name="Line 11"/>
          <p:cNvSpPr>
            <a:spLocks noChangeShapeType="1"/>
          </p:cNvSpPr>
          <p:nvPr/>
        </p:nvSpPr>
        <p:spPr bwMode="auto">
          <a:xfrm>
            <a:off x="4108450" y="5224463"/>
            <a:ext cx="1077913" cy="0"/>
          </a:xfrm>
          <a:prstGeom prst="line">
            <a:avLst/>
          </a:prstGeom>
          <a:noFill/>
          <a:ln w="12700">
            <a:solidFill>
              <a:schemeClr val="tx1"/>
            </a:solidFill>
            <a:round/>
            <a:headEnd/>
            <a:tailEnd/>
          </a:ln>
        </p:spPr>
        <p:txBody>
          <a:bodyPr/>
          <a:lstStyle/>
          <a:p>
            <a:endParaRPr lang="tr-TR"/>
          </a:p>
        </p:txBody>
      </p:sp>
      <p:sp>
        <p:nvSpPr>
          <p:cNvPr id="15" name="Line 12"/>
          <p:cNvSpPr>
            <a:spLocks noChangeShapeType="1"/>
          </p:cNvSpPr>
          <p:nvPr/>
        </p:nvSpPr>
        <p:spPr bwMode="auto">
          <a:xfrm>
            <a:off x="4102100" y="5681663"/>
            <a:ext cx="1077913" cy="0"/>
          </a:xfrm>
          <a:prstGeom prst="line">
            <a:avLst/>
          </a:prstGeom>
          <a:noFill/>
          <a:ln w="12700">
            <a:solidFill>
              <a:schemeClr val="tx1"/>
            </a:solidFill>
            <a:round/>
            <a:headEnd/>
            <a:tailEnd/>
          </a:ln>
        </p:spPr>
        <p:txBody>
          <a:bodyPr/>
          <a:lstStyle/>
          <a:p>
            <a:endParaRPr lang="tr-TR"/>
          </a:p>
        </p:txBody>
      </p:sp>
      <p:sp>
        <p:nvSpPr>
          <p:cNvPr id="16" name="Rectangle 13"/>
          <p:cNvSpPr>
            <a:spLocks noChangeArrowheads="1"/>
          </p:cNvSpPr>
          <p:nvPr/>
        </p:nvSpPr>
        <p:spPr bwMode="auto">
          <a:xfrm>
            <a:off x="5357813" y="2571744"/>
            <a:ext cx="730969" cy="3112134"/>
          </a:xfrm>
          <a:prstGeom prst="rect">
            <a:avLst/>
          </a:prstGeom>
          <a:noFill/>
          <a:ln w="12700">
            <a:noFill/>
            <a:miter lim="800000"/>
            <a:headEnd/>
            <a:tailEnd/>
          </a:ln>
        </p:spPr>
        <p:txBody>
          <a:bodyPr wrap="none" lIns="63500" tIns="25400" rIns="63500" bIns="25400">
            <a:spAutoFit/>
          </a:bodyPr>
          <a:lstStyle/>
          <a:p>
            <a:pPr>
              <a:lnSpc>
                <a:spcPct val="85000"/>
              </a:lnSpc>
            </a:pPr>
            <a:r>
              <a:rPr lang="tr-TR" altLang="en-US" sz="1800" b="1" dirty="0" smtClean="0">
                <a:latin typeface="Arial" charset="0"/>
              </a:rPr>
              <a:t>Ortak</a:t>
            </a: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a:latin typeface="Arial" charset="0"/>
              </a:rPr>
              <a:t>Main</a:t>
            </a: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a:latin typeface="Arial" charset="0"/>
              </a:rPr>
              <a:t>f</a:t>
            </a: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endParaRPr lang="en-US" altLang="en-US" sz="1800" b="1" dirty="0">
              <a:latin typeface="Arial" charset="0"/>
            </a:endParaRPr>
          </a:p>
          <a:p>
            <a:pPr>
              <a:lnSpc>
                <a:spcPct val="85000"/>
              </a:lnSpc>
            </a:pPr>
            <a:r>
              <a:rPr lang="en-US" altLang="en-US" sz="1800" b="1" dirty="0">
                <a:latin typeface="Arial" charset="0"/>
              </a:rPr>
              <a:t>g</a:t>
            </a:r>
          </a:p>
        </p:txBody>
      </p:sp>
      <p:sp>
        <p:nvSpPr>
          <p:cNvPr id="17" name="Rectangle 14"/>
          <p:cNvSpPr>
            <a:spLocks noChangeArrowheads="1"/>
          </p:cNvSpPr>
          <p:nvPr/>
        </p:nvSpPr>
        <p:spPr bwMode="auto">
          <a:xfrm>
            <a:off x="5230813" y="2557463"/>
            <a:ext cx="246062" cy="368300"/>
          </a:xfrm>
          <a:prstGeom prst="rect">
            <a:avLst/>
          </a:prstGeom>
          <a:noFill/>
          <a:ln w="12700">
            <a:noFill/>
            <a:miter lim="800000"/>
            <a:headEnd/>
            <a:tailEnd/>
          </a:ln>
        </p:spPr>
        <p:txBody>
          <a:bodyPr wrap="none" lIns="63500" tIns="25400" rIns="63500" bIns="25400">
            <a:spAutoFit/>
          </a:bodyPr>
          <a:lstStyle/>
          <a:p>
            <a:pPr>
              <a:lnSpc>
                <a:spcPct val="87000"/>
              </a:lnSpc>
            </a:pPr>
            <a:r>
              <a:rPr lang="en-US" altLang="en-US" b="1">
                <a:latin typeface="Arial" charset="0"/>
              </a:rPr>
              <a:t>}</a:t>
            </a:r>
          </a:p>
        </p:txBody>
      </p:sp>
      <p:sp>
        <p:nvSpPr>
          <p:cNvPr id="18" name="Rectangle 15"/>
          <p:cNvSpPr>
            <a:spLocks noChangeArrowheads="1"/>
          </p:cNvSpPr>
          <p:nvPr/>
        </p:nvSpPr>
        <p:spPr bwMode="auto">
          <a:xfrm>
            <a:off x="5218113" y="3001963"/>
            <a:ext cx="246062" cy="368300"/>
          </a:xfrm>
          <a:prstGeom prst="rect">
            <a:avLst/>
          </a:prstGeom>
          <a:noFill/>
          <a:ln w="12700">
            <a:noFill/>
            <a:miter lim="800000"/>
            <a:headEnd/>
            <a:tailEnd/>
          </a:ln>
        </p:spPr>
        <p:txBody>
          <a:bodyPr wrap="none" lIns="63500" tIns="25400" rIns="63500" bIns="25400">
            <a:spAutoFit/>
          </a:bodyPr>
          <a:lstStyle/>
          <a:p>
            <a:pPr>
              <a:lnSpc>
                <a:spcPct val="87000"/>
              </a:lnSpc>
            </a:pPr>
            <a:r>
              <a:rPr lang="en-US" altLang="en-US" b="1">
                <a:latin typeface="Arial" charset="0"/>
              </a:rPr>
              <a:t>}</a:t>
            </a:r>
          </a:p>
        </p:txBody>
      </p:sp>
      <p:sp>
        <p:nvSpPr>
          <p:cNvPr id="19" name="Line 16"/>
          <p:cNvSpPr>
            <a:spLocks noChangeShapeType="1"/>
          </p:cNvSpPr>
          <p:nvPr/>
        </p:nvSpPr>
        <p:spPr bwMode="auto">
          <a:xfrm>
            <a:off x="5218113" y="3408363"/>
            <a:ext cx="177800" cy="596900"/>
          </a:xfrm>
          <a:prstGeom prst="line">
            <a:avLst/>
          </a:prstGeom>
          <a:noFill/>
          <a:ln w="12700">
            <a:solidFill>
              <a:schemeClr val="tx1"/>
            </a:solidFill>
            <a:round/>
            <a:headEnd/>
            <a:tailEnd/>
          </a:ln>
        </p:spPr>
        <p:txBody>
          <a:bodyPr/>
          <a:lstStyle/>
          <a:p>
            <a:endParaRPr lang="tr-TR"/>
          </a:p>
        </p:txBody>
      </p:sp>
      <p:sp>
        <p:nvSpPr>
          <p:cNvPr id="20" name="Line 17"/>
          <p:cNvSpPr>
            <a:spLocks noChangeShapeType="1"/>
          </p:cNvSpPr>
          <p:nvPr/>
        </p:nvSpPr>
        <p:spPr bwMode="auto">
          <a:xfrm flipV="1">
            <a:off x="5243513" y="4310063"/>
            <a:ext cx="177800" cy="457200"/>
          </a:xfrm>
          <a:prstGeom prst="line">
            <a:avLst/>
          </a:prstGeom>
          <a:noFill/>
          <a:ln w="12700">
            <a:solidFill>
              <a:schemeClr val="tx1"/>
            </a:solidFill>
            <a:round/>
            <a:headEnd/>
            <a:tailEnd/>
          </a:ln>
        </p:spPr>
        <p:txBody>
          <a:bodyPr/>
          <a:lstStyle/>
          <a:p>
            <a:endParaRPr lang="tr-TR"/>
          </a:p>
        </p:txBody>
      </p:sp>
      <p:sp>
        <p:nvSpPr>
          <p:cNvPr id="21" name="Line 18"/>
          <p:cNvSpPr>
            <a:spLocks noChangeShapeType="1"/>
          </p:cNvSpPr>
          <p:nvPr/>
        </p:nvSpPr>
        <p:spPr bwMode="auto">
          <a:xfrm>
            <a:off x="5243513" y="4792663"/>
            <a:ext cx="190500" cy="609600"/>
          </a:xfrm>
          <a:prstGeom prst="line">
            <a:avLst/>
          </a:prstGeom>
          <a:noFill/>
          <a:ln w="12700">
            <a:solidFill>
              <a:schemeClr val="tx1"/>
            </a:solidFill>
            <a:round/>
            <a:headEnd/>
            <a:tailEnd/>
          </a:ln>
        </p:spPr>
        <p:txBody>
          <a:bodyPr/>
          <a:lstStyle/>
          <a:p>
            <a:endParaRPr lang="tr-TR"/>
          </a:p>
        </p:txBody>
      </p:sp>
      <p:sp>
        <p:nvSpPr>
          <p:cNvPr id="22" name="Line 19"/>
          <p:cNvSpPr>
            <a:spLocks noChangeShapeType="1"/>
          </p:cNvSpPr>
          <p:nvPr/>
        </p:nvSpPr>
        <p:spPr bwMode="auto">
          <a:xfrm flipV="1">
            <a:off x="5218113" y="5668963"/>
            <a:ext cx="203200" cy="393700"/>
          </a:xfrm>
          <a:prstGeom prst="line">
            <a:avLst/>
          </a:prstGeom>
          <a:noFill/>
          <a:ln w="12700">
            <a:solidFill>
              <a:schemeClr val="tx1"/>
            </a:solidFill>
            <a:round/>
            <a:headEnd/>
            <a:tailEnd/>
          </a:ln>
        </p:spPr>
        <p:txBody>
          <a:bodyPr/>
          <a:lstStyle/>
          <a:p>
            <a:endParaRPr lang="tr-TR"/>
          </a:p>
        </p:txBody>
      </p:sp>
      <p:sp>
        <p:nvSpPr>
          <p:cNvPr id="23" name="Freeform 20"/>
          <p:cNvSpPr>
            <a:spLocks/>
          </p:cNvSpPr>
          <p:nvPr/>
        </p:nvSpPr>
        <p:spPr bwMode="auto">
          <a:xfrm>
            <a:off x="2244725" y="3411538"/>
            <a:ext cx="1852613" cy="1054100"/>
          </a:xfrm>
          <a:custGeom>
            <a:avLst/>
            <a:gdLst>
              <a:gd name="T0" fmla="*/ 1153 w 1154"/>
              <a:gd name="T1" fmla="*/ 526 h 527"/>
              <a:gd name="T2" fmla="*/ 1052 w 1154"/>
              <a:gd name="T3" fmla="*/ 440 h 527"/>
              <a:gd name="T4" fmla="*/ 1023 w 1154"/>
              <a:gd name="T5" fmla="*/ 396 h 527"/>
              <a:gd name="T6" fmla="*/ 973 w 1154"/>
              <a:gd name="T7" fmla="*/ 360 h 527"/>
              <a:gd name="T8" fmla="*/ 929 w 1154"/>
              <a:gd name="T9" fmla="*/ 310 h 527"/>
              <a:gd name="T10" fmla="*/ 771 w 1154"/>
              <a:gd name="T11" fmla="*/ 188 h 527"/>
              <a:gd name="T12" fmla="*/ 706 w 1154"/>
              <a:gd name="T13" fmla="*/ 159 h 527"/>
              <a:gd name="T14" fmla="*/ 641 w 1154"/>
              <a:gd name="T15" fmla="*/ 123 h 527"/>
              <a:gd name="T16" fmla="*/ 598 w 1154"/>
              <a:gd name="T17" fmla="*/ 108 h 527"/>
              <a:gd name="T18" fmla="*/ 295 w 1154"/>
              <a:gd name="T19" fmla="*/ 36 h 527"/>
              <a:gd name="T20" fmla="*/ 231 w 1154"/>
              <a:gd name="T21" fmla="*/ 22 h 527"/>
              <a:gd name="T22" fmla="*/ 166 w 1154"/>
              <a:gd name="T23" fmla="*/ 22 h 527"/>
              <a:gd name="T24" fmla="*/ 101 w 1154"/>
              <a:gd name="T25" fmla="*/ 0 h 527"/>
              <a:gd name="T26" fmla="*/ 29 w 1154"/>
              <a:gd name="T27" fmla="*/ 0 h 527"/>
              <a:gd name="T28" fmla="*/ 0 w 1154"/>
              <a:gd name="T29" fmla="*/ 0 h 5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4"/>
              <a:gd name="T46" fmla="*/ 0 h 527"/>
              <a:gd name="T47" fmla="*/ 1154 w 1154"/>
              <a:gd name="T48" fmla="*/ 527 h 5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4" h="527">
                <a:moveTo>
                  <a:pt x="1153" y="526"/>
                </a:moveTo>
                <a:lnTo>
                  <a:pt x="1052" y="440"/>
                </a:lnTo>
                <a:lnTo>
                  <a:pt x="1023" y="396"/>
                </a:lnTo>
                <a:lnTo>
                  <a:pt x="973" y="360"/>
                </a:lnTo>
                <a:lnTo>
                  <a:pt x="929" y="310"/>
                </a:lnTo>
                <a:lnTo>
                  <a:pt x="771" y="188"/>
                </a:lnTo>
                <a:lnTo>
                  <a:pt x="706" y="159"/>
                </a:lnTo>
                <a:lnTo>
                  <a:pt x="641" y="123"/>
                </a:lnTo>
                <a:lnTo>
                  <a:pt x="598" y="108"/>
                </a:lnTo>
                <a:lnTo>
                  <a:pt x="295" y="36"/>
                </a:lnTo>
                <a:lnTo>
                  <a:pt x="231" y="22"/>
                </a:lnTo>
                <a:lnTo>
                  <a:pt x="166" y="22"/>
                </a:lnTo>
                <a:lnTo>
                  <a:pt x="101" y="0"/>
                </a:lnTo>
                <a:lnTo>
                  <a:pt x="29" y="0"/>
                </a:lnTo>
                <a:lnTo>
                  <a:pt x="0" y="0"/>
                </a:lnTo>
              </a:path>
            </a:pathLst>
          </a:custGeom>
          <a:noFill/>
          <a:ln w="12700" cap="rnd">
            <a:solidFill>
              <a:schemeClr val="hlink"/>
            </a:solidFill>
            <a:round/>
            <a:headEnd/>
            <a:tailEnd type="triangle" w="med" len="med"/>
          </a:ln>
        </p:spPr>
        <p:txBody>
          <a:bodyPr/>
          <a:lstStyle/>
          <a:p>
            <a:endParaRPr lang="tr-TR"/>
          </a:p>
        </p:txBody>
      </p:sp>
      <p:sp>
        <p:nvSpPr>
          <p:cNvPr id="24" name="Freeform 21"/>
          <p:cNvSpPr>
            <a:spLocks/>
          </p:cNvSpPr>
          <p:nvPr/>
        </p:nvSpPr>
        <p:spPr bwMode="auto">
          <a:xfrm>
            <a:off x="2265363" y="4852988"/>
            <a:ext cx="1831975" cy="984250"/>
          </a:xfrm>
          <a:custGeom>
            <a:avLst/>
            <a:gdLst>
              <a:gd name="T0" fmla="*/ 1153 w 1154"/>
              <a:gd name="T1" fmla="*/ 605 h 620"/>
              <a:gd name="T2" fmla="*/ 1131 w 1154"/>
              <a:gd name="T3" fmla="*/ 619 h 620"/>
              <a:gd name="T4" fmla="*/ 1117 w 1154"/>
              <a:gd name="T5" fmla="*/ 597 h 620"/>
              <a:gd name="T6" fmla="*/ 1088 w 1154"/>
              <a:gd name="T7" fmla="*/ 583 h 620"/>
              <a:gd name="T8" fmla="*/ 1030 w 1154"/>
              <a:gd name="T9" fmla="*/ 497 h 620"/>
              <a:gd name="T10" fmla="*/ 1001 w 1154"/>
              <a:gd name="T11" fmla="*/ 468 h 620"/>
              <a:gd name="T12" fmla="*/ 871 w 1154"/>
              <a:gd name="T13" fmla="*/ 309 h 620"/>
              <a:gd name="T14" fmla="*/ 699 w 1154"/>
              <a:gd name="T15" fmla="*/ 151 h 620"/>
              <a:gd name="T16" fmla="*/ 648 w 1154"/>
              <a:gd name="T17" fmla="*/ 129 h 620"/>
              <a:gd name="T18" fmla="*/ 619 w 1154"/>
              <a:gd name="T19" fmla="*/ 115 h 620"/>
              <a:gd name="T20" fmla="*/ 447 w 1154"/>
              <a:gd name="T21" fmla="*/ 50 h 620"/>
              <a:gd name="T22" fmla="*/ 382 w 1154"/>
              <a:gd name="T23" fmla="*/ 36 h 620"/>
              <a:gd name="T24" fmla="*/ 331 w 1154"/>
              <a:gd name="T25" fmla="*/ 14 h 620"/>
              <a:gd name="T26" fmla="*/ 267 w 1154"/>
              <a:gd name="T27" fmla="*/ 14 h 620"/>
              <a:gd name="T28" fmla="*/ 159 w 1154"/>
              <a:gd name="T29" fmla="*/ 0 h 620"/>
              <a:gd name="T30" fmla="*/ 130 w 1154"/>
              <a:gd name="T31" fmla="*/ 0 h 620"/>
              <a:gd name="T32" fmla="*/ 101 w 1154"/>
              <a:gd name="T33" fmla="*/ 0 h 620"/>
              <a:gd name="T34" fmla="*/ 72 w 1154"/>
              <a:gd name="T35" fmla="*/ 0 h 620"/>
              <a:gd name="T36" fmla="*/ 43 w 1154"/>
              <a:gd name="T37" fmla="*/ 0 h 620"/>
              <a:gd name="T38" fmla="*/ 0 w 1154"/>
              <a:gd name="T39" fmla="*/ 0 h 620"/>
              <a:gd name="T40" fmla="*/ 7 w 1154"/>
              <a:gd name="T41" fmla="*/ 14 h 620"/>
              <a:gd name="T42" fmla="*/ 7 w 1154"/>
              <a:gd name="T43" fmla="*/ 14 h 6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54"/>
              <a:gd name="T67" fmla="*/ 0 h 620"/>
              <a:gd name="T68" fmla="*/ 1154 w 1154"/>
              <a:gd name="T69" fmla="*/ 620 h 6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54" h="620">
                <a:moveTo>
                  <a:pt x="1153" y="605"/>
                </a:moveTo>
                <a:lnTo>
                  <a:pt x="1131" y="619"/>
                </a:lnTo>
                <a:lnTo>
                  <a:pt x="1117" y="597"/>
                </a:lnTo>
                <a:lnTo>
                  <a:pt x="1088" y="583"/>
                </a:lnTo>
                <a:lnTo>
                  <a:pt x="1030" y="497"/>
                </a:lnTo>
                <a:lnTo>
                  <a:pt x="1001" y="468"/>
                </a:lnTo>
                <a:lnTo>
                  <a:pt x="871" y="309"/>
                </a:lnTo>
                <a:lnTo>
                  <a:pt x="699" y="151"/>
                </a:lnTo>
                <a:lnTo>
                  <a:pt x="648" y="129"/>
                </a:lnTo>
                <a:lnTo>
                  <a:pt x="619" y="115"/>
                </a:lnTo>
                <a:lnTo>
                  <a:pt x="447" y="50"/>
                </a:lnTo>
                <a:lnTo>
                  <a:pt x="382" y="36"/>
                </a:lnTo>
                <a:lnTo>
                  <a:pt x="331" y="14"/>
                </a:lnTo>
                <a:lnTo>
                  <a:pt x="267" y="14"/>
                </a:lnTo>
                <a:lnTo>
                  <a:pt x="159" y="0"/>
                </a:lnTo>
                <a:lnTo>
                  <a:pt x="130" y="0"/>
                </a:lnTo>
                <a:lnTo>
                  <a:pt x="101" y="0"/>
                </a:lnTo>
                <a:lnTo>
                  <a:pt x="72" y="0"/>
                </a:lnTo>
                <a:lnTo>
                  <a:pt x="43" y="0"/>
                </a:lnTo>
                <a:lnTo>
                  <a:pt x="0" y="0"/>
                </a:lnTo>
                <a:lnTo>
                  <a:pt x="7" y="14"/>
                </a:lnTo>
              </a:path>
            </a:pathLst>
          </a:custGeom>
          <a:noFill/>
          <a:ln w="12700" cap="rnd">
            <a:solidFill>
              <a:schemeClr val="hlink"/>
            </a:solidFill>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dirty="0" smtClean="0"/>
              <a:t>"Basit" altprogramların gerçekleştirilmesi</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6" name="5 İçerik Yer Tutucusu"/>
          <p:cNvSpPr>
            <a:spLocks noGrp="1"/>
          </p:cNvSpPr>
          <p:nvPr>
            <p:ph sz="quarter" idx="1"/>
          </p:nvPr>
        </p:nvSpPr>
        <p:spPr/>
        <p:txBody>
          <a:bodyPr>
            <a:normAutofit/>
          </a:bodyPr>
          <a:lstStyle/>
          <a:p>
            <a:r>
              <a:rPr lang="tr-TR" dirty="0" smtClean="0"/>
              <a:t>Dönüş analizi (</a:t>
            </a:r>
            <a:r>
              <a:rPr lang="tr-TR" dirty="0" err="1" smtClean="0"/>
              <a:t>Return</a:t>
            </a:r>
            <a:r>
              <a:rPr lang="tr-TR" dirty="0" smtClean="0"/>
              <a:t> </a:t>
            </a:r>
            <a:r>
              <a:rPr lang="tr-TR" dirty="0" err="1" smtClean="0"/>
              <a:t>Semantics</a:t>
            </a:r>
            <a:r>
              <a:rPr lang="tr-TR" dirty="0" smtClean="0"/>
              <a:t>):</a:t>
            </a:r>
          </a:p>
          <a:p>
            <a:pPr lvl="1"/>
            <a:r>
              <a:rPr lang="tr-TR" dirty="0" smtClean="0"/>
              <a:t>1. Eğer sonucu değeri ile geç (</a:t>
            </a:r>
            <a:r>
              <a:rPr lang="tr-TR" dirty="0" err="1" smtClean="0"/>
              <a:t>pass</a:t>
            </a:r>
            <a:r>
              <a:rPr lang="tr-TR" dirty="0" smtClean="0"/>
              <a:t>-</a:t>
            </a:r>
            <a:r>
              <a:rPr lang="tr-TR" dirty="0" err="1" smtClean="0"/>
              <a:t>by</a:t>
            </a:r>
            <a:r>
              <a:rPr lang="tr-TR" dirty="0" smtClean="0"/>
              <a:t>-</a:t>
            </a:r>
            <a:r>
              <a:rPr lang="tr-TR" dirty="0" err="1" smtClean="0"/>
              <a:t>value</a:t>
            </a:r>
            <a:r>
              <a:rPr lang="tr-TR" dirty="0" smtClean="0"/>
              <a:t>-</a:t>
            </a:r>
            <a:r>
              <a:rPr lang="tr-TR" dirty="0" err="1" smtClean="0"/>
              <a:t>result</a:t>
            </a:r>
            <a:r>
              <a:rPr lang="tr-TR" dirty="0" smtClean="0"/>
              <a:t>) parametreler kullanılmışsa değerlerinin gerçek parametrelere geçir.</a:t>
            </a:r>
          </a:p>
          <a:p>
            <a:pPr lvl="1"/>
            <a:r>
              <a:rPr lang="tr-TR" dirty="0" smtClean="0"/>
              <a:t>2. Eğer dönen fonksiyonsa, döneceği değeri çağıranın bulması gereken yere yerleştir.</a:t>
            </a:r>
          </a:p>
          <a:p>
            <a:pPr lvl="1"/>
            <a:r>
              <a:rPr lang="tr-TR" dirty="0" smtClean="0"/>
              <a:t>3. Çağıranın çalışma ortamını yeniden yapılandır.</a:t>
            </a:r>
          </a:p>
          <a:p>
            <a:pPr lvl="1"/>
            <a:r>
              <a:rPr lang="it-IT" dirty="0" smtClean="0"/>
              <a:t>4. Kontrolü çağırana geri ver.</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12268</TotalTime>
  <Words>4978</Words>
  <Application>Microsoft Office PowerPoint</Application>
  <PresentationFormat>Ekran Gösterisi (4:3)</PresentationFormat>
  <Paragraphs>1518</Paragraphs>
  <Slides>70</Slides>
  <Notes>1</Notes>
  <HiddenSlides>0</HiddenSlides>
  <MMClips>0</MMClips>
  <ScaleCrop>false</ScaleCrop>
  <HeadingPairs>
    <vt:vector size="4" baseType="variant">
      <vt:variant>
        <vt:lpstr>Tema</vt:lpstr>
      </vt:variant>
      <vt:variant>
        <vt:i4>1</vt:i4>
      </vt:variant>
      <vt:variant>
        <vt:lpstr>Slayt Başlıkları</vt:lpstr>
      </vt:variant>
      <vt:variant>
        <vt:i4>70</vt:i4>
      </vt:variant>
    </vt:vector>
  </HeadingPairs>
  <TitlesOfParts>
    <vt:vector size="71" baseType="lpstr">
      <vt:lpstr>Medyan</vt:lpstr>
      <vt:lpstr>Slayt 1</vt:lpstr>
      <vt:lpstr>Bölüm’ün Başlıkları</vt:lpstr>
      <vt:lpstr>Slayt 3</vt:lpstr>
      <vt:lpstr>Çağrıların ve döndükleri değerlerin genel anlam analizi</vt:lpstr>
      <vt:lpstr>Genel Tasarım</vt:lpstr>
      <vt:lpstr>Genel Tasarım</vt:lpstr>
      <vt:lpstr>"Basit" altprogramların gerçekleştirilmesi</vt:lpstr>
      <vt:lpstr>Fortran aktivasyon bilgisi</vt:lpstr>
      <vt:lpstr>"Basit" altprogramların gerçekleştirilmesi</vt:lpstr>
      <vt:lpstr>"Basit" altprogramların gerçekleştirilmesi</vt:lpstr>
      <vt:lpstr>"Basit" altprogramların etkinleştirme kaydı</vt:lpstr>
      <vt:lpstr>"Basit“ altprogramların etkinleştirme kaydı ve  kodu</vt:lpstr>
      <vt:lpstr>Slayt 13</vt:lpstr>
      <vt:lpstr>Slayt 14</vt:lpstr>
      <vt:lpstr>Altprogramları yığıt dinamik (Stack-Dynamic) yerel değişkenlerle gerçekleştirmek</vt:lpstr>
      <vt:lpstr>Tipik Altprogramları yığıt dinamik yerel değişkenlerle gerçekleştirme etkinleştirme kaydı</vt:lpstr>
      <vt:lpstr>Tipik Altprogramları yığıt dinamik yerel değişkenlerle gerçekleştirme</vt:lpstr>
      <vt:lpstr>Altprogramları yığıt dinamik yerel değişkenlerle gerçekleştirmek</vt:lpstr>
      <vt:lpstr>C fonksiyonu örneği</vt:lpstr>
      <vt:lpstr>Özyinelemesiz C programı örneği – Program için yığıt bellek içeriği</vt:lpstr>
      <vt:lpstr>MAIN, B’yi çağırdıktan sonra Stack </vt:lpstr>
      <vt:lpstr>B, A’yı çağırdıktan sonra Stack</vt:lpstr>
      <vt:lpstr>A, C’yi çağırdıktan sonra Stack</vt:lpstr>
      <vt:lpstr>Altprogramların gerçekleştirimi</vt:lpstr>
      <vt:lpstr>Özyinelemede Aktivasyon Kayıtları</vt:lpstr>
      <vt:lpstr>Factorial için Aktivasyon Kayıtları</vt:lpstr>
      <vt:lpstr>Factorial için Aktivasyon Kayıtları</vt:lpstr>
      <vt:lpstr>Faktoriyel Programı</vt:lpstr>
      <vt:lpstr>Slayt 29</vt:lpstr>
      <vt:lpstr>Slayt 30</vt:lpstr>
      <vt:lpstr>İçiçe altprogramlar(Nested subprograms)</vt:lpstr>
      <vt:lpstr>Yerel olmayan değişken referansını bulma işlemi</vt:lpstr>
      <vt:lpstr>Yerel olmayan değişken referansını bulma işlemi</vt:lpstr>
      <vt:lpstr>1. Teknik – Statik zincir (Static Chains)</vt:lpstr>
      <vt:lpstr>1. Teknik – Statik zincir (Static Chains)</vt:lpstr>
      <vt:lpstr>1. Teknik – Statik zincir (Static Chains)</vt:lpstr>
      <vt:lpstr>Statik zincir ile lokal olmayan referanslar (statik derinlik – iç içe derinlik)</vt:lpstr>
      <vt:lpstr>Örnek Pascal Programı</vt:lpstr>
      <vt:lpstr>Slayt 39</vt:lpstr>
      <vt:lpstr>Pozisyon 1’de Stack (SUB1 içinde)</vt:lpstr>
      <vt:lpstr>Örnek Pascal Programı</vt:lpstr>
      <vt:lpstr>Slayt 42</vt:lpstr>
      <vt:lpstr>Slayt 43</vt:lpstr>
      <vt:lpstr>Slayt 44</vt:lpstr>
      <vt:lpstr>1. Teknik – Statik zincir</vt:lpstr>
      <vt:lpstr>1. Teknik – Statik zincir</vt:lpstr>
      <vt:lpstr>İç içe altprogramlar:  2. Teknik - ekranlar</vt:lpstr>
      <vt:lpstr>Ekranlar (Displays)</vt:lpstr>
      <vt:lpstr>Slayt 49</vt:lpstr>
      <vt:lpstr>Slayt 50</vt:lpstr>
      <vt:lpstr>Slayt 51</vt:lpstr>
      <vt:lpstr>Slayt 52</vt:lpstr>
      <vt:lpstr>Slayt 53</vt:lpstr>
      <vt:lpstr>Bloklar</vt:lpstr>
      <vt:lpstr>Blokların Uygulanması</vt:lpstr>
      <vt:lpstr>Slayt 56</vt:lpstr>
      <vt:lpstr>Dinamik Kapsamın Uygulanması</vt:lpstr>
      <vt:lpstr>Kapsam Örneği</vt:lpstr>
      <vt:lpstr>Derin Erişim</vt:lpstr>
      <vt:lpstr>Slayt 60</vt:lpstr>
      <vt:lpstr>Değişken Stack’larla Sığ Erişim</vt:lpstr>
      <vt:lpstr>Arabellek aşımı saldırısı</vt:lpstr>
      <vt:lpstr>Arabellek aşımı saldırısı</vt:lpstr>
      <vt:lpstr>Arabellek aşımı saldırısı</vt:lpstr>
      <vt:lpstr>Arabellek aşımı saldırısı</vt:lpstr>
      <vt:lpstr>Arabellek aşımı saldırısı</vt:lpstr>
      <vt:lpstr>Arabellek aşımı saldırısı</vt:lpstr>
      <vt:lpstr>Arabellek aşımı saldırısı</vt:lpstr>
      <vt:lpstr>Muhtemel bir çözüm</vt:lpstr>
      <vt:lpstr>Slayt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Y&amp;B</cp:lastModifiedBy>
  <cp:revision>381</cp:revision>
  <dcterms:created xsi:type="dcterms:W3CDTF">2011-09-15T11:21:30Z</dcterms:created>
  <dcterms:modified xsi:type="dcterms:W3CDTF">2014-09-28T17:59:12Z</dcterms:modified>
</cp:coreProperties>
</file>