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ema Uygulanmış Stil 2 - Vurgu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Açık Stil 1 - Vurgu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810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1.12.2015</a:t>
            </a:fld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1.12.2015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1.12.2015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1.12.2015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1.12.2015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1.12.2015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1.12.2015</a:t>
            </a:fld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Nehir mutlu</a:t>
            </a:r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Proje Geliştirme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68896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mantIksal</a:t>
            </a:r>
            <a:r>
              <a:rPr lang="tr-TR" dirty="0" smtClean="0"/>
              <a:t> Çerçeve </a:t>
            </a:r>
            <a:r>
              <a:rPr lang="tr-TR" dirty="0" err="1" smtClean="0"/>
              <a:t>yönetİmİ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0" indent="-457200">
              <a:buFont typeface="+mj-lt"/>
              <a:buAutoNum type="arabicPeriod"/>
            </a:pPr>
            <a:r>
              <a:rPr lang="tr-TR" b="1" dirty="0" smtClean="0"/>
              <a:t>Paydaş Analizi</a:t>
            </a:r>
          </a:p>
          <a:p>
            <a:pPr marL="571500" indent="-457200">
              <a:buFont typeface="+mj-lt"/>
              <a:buAutoNum type="arabicPeriod"/>
            </a:pPr>
            <a:r>
              <a:rPr lang="tr-TR" b="1" dirty="0" smtClean="0"/>
              <a:t>Sorun Analizi</a:t>
            </a:r>
          </a:p>
          <a:p>
            <a:pPr marL="571500" indent="-457200">
              <a:buFont typeface="+mj-lt"/>
              <a:buAutoNum type="arabicPeriod"/>
            </a:pPr>
            <a:r>
              <a:rPr lang="tr-TR" b="1" dirty="0" smtClean="0"/>
              <a:t>Hedef Analizi</a:t>
            </a:r>
          </a:p>
          <a:p>
            <a:pPr marL="571500" indent="-457200">
              <a:buFont typeface="+mj-lt"/>
              <a:buAutoNum type="arabicPeriod"/>
            </a:pPr>
            <a:r>
              <a:rPr lang="tr-TR" b="1" dirty="0" smtClean="0"/>
              <a:t>Strateji Analizi</a:t>
            </a:r>
          </a:p>
          <a:p>
            <a:pPr marL="571500" indent="-457200">
              <a:buFont typeface="+mj-lt"/>
              <a:buAutoNum type="arabicPeriod"/>
            </a:pPr>
            <a:r>
              <a:rPr lang="tr-TR" b="1" dirty="0" smtClean="0"/>
              <a:t>Mantıksal Çerçeve Tablosunun Hazırlanması</a:t>
            </a:r>
          </a:p>
          <a:p>
            <a:pPr marL="571500" indent="-457200">
              <a:buFont typeface="+mj-lt"/>
              <a:buAutoNum type="arabicPeriod"/>
            </a:pPr>
            <a:r>
              <a:rPr lang="tr-TR" b="1" dirty="0" smtClean="0"/>
              <a:t>Faaliyet Planının Hazırlanması</a:t>
            </a:r>
          </a:p>
          <a:p>
            <a:pPr marL="571500" indent="-457200">
              <a:buFont typeface="+mj-lt"/>
              <a:buAutoNum type="arabicPeriod"/>
            </a:pPr>
            <a:r>
              <a:rPr lang="tr-TR" b="1" dirty="0" smtClean="0"/>
              <a:t>Bütçenin Hazırlanması</a:t>
            </a:r>
          </a:p>
          <a:p>
            <a:pPr marL="114300" indent="0">
              <a:buNone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70520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Paydaş </a:t>
            </a:r>
            <a:r>
              <a:rPr lang="tr-TR" dirty="0" err="1" smtClean="0"/>
              <a:t>analİZİ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114300" indent="0" algn="just">
              <a:buNone/>
            </a:pPr>
            <a:r>
              <a:rPr lang="tr-TR" b="1" dirty="0" smtClean="0"/>
              <a:t>Paydaş: </a:t>
            </a:r>
            <a:r>
              <a:rPr lang="tr-TR" dirty="0" smtClean="0"/>
              <a:t>Projeden doğrudan veya dolaylı, olumlu veya olumsuz etkilenen ve projeyi etkileyen bireyler, kurumlar veya gruplardır.</a:t>
            </a:r>
          </a:p>
          <a:p>
            <a:pPr marL="114300" indent="0" algn="just">
              <a:buNone/>
            </a:pPr>
            <a:r>
              <a:rPr lang="tr-TR" b="1" dirty="0" smtClean="0"/>
              <a:t>Paydaş analizi sürecinde; </a:t>
            </a:r>
            <a:r>
              <a:rPr lang="tr-TR" dirty="0" smtClean="0"/>
              <a:t>hem hedef kitle ve yararlanıcılar belirlenir hem de bu grupların proje için önemli olan beklentilerini, katkılarını, risklerini tanımlayarak projenin gerekçelendirilmesine katkıda bulunulur. 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843595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Paydaş </a:t>
            </a:r>
            <a:r>
              <a:rPr lang="tr-TR" dirty="0" err="1"/>
              <a:t>analİZİ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557094"/>
              </p:ext>
            </p:extLst>
          </p:nvPr>
        </p:nvGraphicFramePr>
        <p:xfrm>
          <a:off x="1259632" y="2492896"/>
          <a:ext cx="6336704" cy="367240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168352"/>
                <a:gridCol w="3168352"/>
              </a:tblGrid>
              <a:tr h="183620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Takipçiler</a:t>
                      </a:r>
                    </a:p>
                    <a:p>
                      <a:pPr algn="ctr"/>
                      <a:r>
                        <a:rPr lang="tr-TR" dirty="0" smtClean="0"/>
                        <a:t>(</a:t>
                      </a:r>
                      <a:r>
                        <a:rPr lang="tr-TR" dirty="0" err="1" smtClean="0"/>
                        <a:t>The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Follwers</a:t>
                      </a:r>
                      <a:r>
                        <a:rPr lang="tr-TR" dirty="0" smtClean="0"/>
                        <a:t>)</a:t>
                      </a:r>
                      <a:r>
                        <a:rPr lang="tr-TR" baseline="0" dirty="0" smtClean="0"/>
                        <a:t> </a:t>
                      </a:r>
                    </a:p>
                    <a:p>
                      <a:pPr algn="ctr"/>
                      <a:endParaRPr lang="tr-TR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Temsilciler</a:t>
                      </a:r>
                    </a:p>
                    <a:p>
                      <a:pPr algn="ctr"/>
                      <a:r>
                        <a:rPr lang="tr-TR" dirty="0" smtClean="0"/>
                        <a:t>(</a:t>
                      </a:r>
                      <a:r>
                        <a:rPr lang="tr-TR" dirty="0" err="1" smtClean="0"/>
                        <a:t>The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Ambassadors</a:t>
                      </a:r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6204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Bombalar</a:t>
                      </a:r>
                      <a:r>
                        <a:rPr lang="tr-TR" b="1" baseline="0" dirty="0" smtClean="0"/>
                        <a:t> </a:t>
                      </a:r>
                    </a:p>
                    <a:p>
                      <a:pPr algn="ctr"/>
                      <a:r>
                        <a:rPr lang="tr-TR" b="1" baseline="0" dirty="0" smtClean="0"/>
                        <a:t>(</a:t>
                      </a:r>
                      <a:r>
                        <a:rPr lang="tr-TR" b="1" baseline="0" dirty="0" err="1" smtClean="0"/>
                        <a:t>The</a:t>
                      </a:r>
                      <a:r>
                        <a:rPr lang="tr-TR" b="1" baseline="0" dirty="0" smtClean="0"/>
                        <a:t> </a:t>
                      </a:r>
                      <a:r>
                        <a:rPr lang="tr-TR" b="1" baseline="0" dirty="0" err="1" smtClean="0"/>
                        <a:t>Bombs</a:t>
                      </a:r>
                      <a:r>
                        <a:rPr lang="tr-TR" b="1" baseline="0" dirty="0" smtClean="0"/>
                        <a:t>)</a:t>
                      </a:r>
                      <a:endParaRPr lang="tr-TR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Sorun</a:t>
                      </a:r>
                      <a:r>
                        <a:rPr lang="tr-TR" b="1" baseline="0" dirty="0" smtClean="0"/>
                        <a:t> Yaratanlar</a:t>
                      </a:r>
                      <a:endParaRPr lang="tr-TR" b="1" dirty="0" smtClean="0"/>
                    </a:p>
                    <a:p>
                      <a:pPr algn="ctr"/>
                      <a:r>
                        <a:rPr lang="tr-TR" b="1" dirty="0" smtClean="0"/>
                        <a:t>(</a:t>
                      </a:r>
                      <a:r>
                        <a:rPr lang="tr-TR" b="1" dirty="0" err="1" smtClean="0"/>
                        <a:t>The</a:t>
                      </a:r>
                      <a:r>
                        <a:rPr lang="tr-TR" b="1" baseline="0" dirty="0" smtClean="0"/>
                        <a:t> </a:t>
                      </a:r>
                      <a:r>
                        <a:rPr lang="tr-TR" b="1" baseline="0" dirty="0" err="1" smtClean="0"/>
                        <a:t>Trouble</a:t>
                      </a:r>
                      <a:r>
                        <a:rPr lang="tr-TR" b="1" baseline="0" dirty="0" smtClean="0"/>
                        <a:t> </a:t>
                      </a:r>
                      <a:r>
                        <a:rPr lang="tr-TR" b="1" baseline="0" dirty="0" err="1" smtClean="0"/>
                        <a:t>Makers</a:t>
                      </a:r>
                      <a:r>
                        <a:rPr lang="tr-TR" b="1" baseline="0" dirty="0" smtClean="0"/>
                        <a:t>)</a:t>
                      </a:r>
                      <a:endParaRPr lang="tr-TR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395536" y="414908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Pasif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7740352" y="4149080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Aktif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4067944" y="2060848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Pozitif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3864362" y="6309320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Negatif</a:t>
            </a:r>
            <a:endParaRPr lang="tr-TR" dirty="0"/>
          </a:p>
        </p:txBody>
      </p:sp>
      <p:cxnSp>
        <p:nvCxnSpPr>
          <p:cNvPr id="10" name="Düz Ok Bağlayıcısı 9"/>
          <p:cNvCxnSpPr/>
          <p:nvPr/>
        </p:nvCxnSpPr>
        <p:spPr>
          <a:xfrm>
            <a:off x="3864362" y="3356992"/>
            <a:ext cx="10166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 flipV="1">
            <a:off x="3637397" y="4005064"/>
            <a:ext cx="1150627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/>
          <p:nvPr/>
        </p:nvCxnSpPr>
        <p:spPr>
          <a:xfrm flipV="1">
            <a:off x="6012160" y="396715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58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PaydaşlarIn</a:t>
            </a:r>
            <a:r>
              <a:rPr lang="tr-TR" dirty="0" smtClean="0"/>
              <a:t> belirlenmesi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Sorundan kimler olumsuz etkileniyor?</a:t>
            </a:r>
          </a:p>
          <a:p>
            <a:pPr algn="just"/>
            <a:r>
              <a:rPr lang="tr-TR" dirty="0" smtClean="0"/>
              <a:t>Kimler çıkar sağlıyor?</a:t>
            </a:r>
          </a:p>
          <a:p>
            <a:pPr algn="just"/>
            <a:r>
              <a:rPr lang="tr-TR" dirty="0" smtClean="0"/>
              <a:t>Projeye destek sağlayanlar ve karşı çıkanlar belirlendi mi?</a:t>
            </a:r>
          </a:p>
          <a:p>
            <a:pPr algn="just"/>
            <a:r>
              <a:rPr lang="tr-TR" dirty="0" smtClean="0"/>
              <a:t>Risk altındaki ve hassas gruplar saptandı mı?</a:t>
            </a:r>
          </a:p>
          <a:p>
            <a:pPr algn="just"/>
            <a:r>
              <a:rPr lang="tr-TR" dirty="0" smtClean="0"/>
              <a:t>Kimler doğrudan, kimler dolaylı yoldan etkileniyor?</a:t>
            </a:r>
          </a:p>
          <a:p>
            <a:pPr algn="just"/>
            <a:r>
              <a:rPr lang="tr-TR" dirty="0" smtClean="0"/>
              <a:t>Tüm paydaşların özellikleri nasıl?</a:t>
            </a:r>
          </a:p>
          <a:p>
            <a:pPr algn="just"/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85482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Spor </a:t>
            </a:r>
            <a:r>
              <a:rPr lang="tr-TR" dirty="0" err="1" smtClean="0"/>
              <a:t>tekstİL</a:t>
            </a:r>
            <a:r>
              <a:rPr lang="tr-TR" dirty="0" smtClean="0"/>
              <a:t> sektöründe üretim </a:t>
            </a:r>
            <a:r>
              <a:rPr lang="tr-TR" dirty="0" err="1" smtClean="0"/>
              <a:t>örneĞİ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544091"/>
              </p:ext>
            </p:extLst>
          </p:nvPr>
        </p:nvGraphicFramePr>
        <p:xfrm>
          <a:off x="323528" y="1700808"/>
          <a:ext cx="8568951" cy="4743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7"/>
                <a:gridCol w="2856317"/>
                <a:gridCol w="2856317"/>
              </a:tblGrid>
              <a:tr h="1208974">
                <a:tc>
                  <a:txBody>
                    <a:bodyPr/>
                    <a:lstStyle/>
                    <a:p>
                      <a:r>
                        <a:rPr lang="tr-TR" dirty="0" smtClean="0"/>
                        <a:t>Paydaşlar</a:t>
                      </a:r>
                      <a:r>
                        <a:rPr lang="tr-TR" baseline="0" dirty="0" smtClean="0"/>
                        <a:t> ve Özellikleri</a:t>
                      </a:r>
                      <a:endParaRPr lang="tr-TR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Paydaşın Proje ile İlgisi</a:t>
                      </a:r>
                      <a:endParaRPr lang="tr-TR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Paydaşın Projeden Etkilenme Derecesi</a:t>
                      </a:r>
                      <a:endParaRPr lang="tr-TR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1157182"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chemeClr val="bg1"/>
                          </a:solidFill>
                        </a:rPr>
                        <a:t>Çalışanlar: </a:t>
                      </a:r>
                      <a:r>
                        <a:rPr lang="tr-TR" b="0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r>
                        <a:rPr lang="tr-TR" b="0" baseline="0" dirty="0" smtClean="0">
                          <a:solidFill>
                            <a:schemeClr val="bg1"/>
                          </a:solidFill>
                        </a:rPr>
                        <a:t> beyaz yakalı, 60 mavi yakalı</a:t>
                      </a:r>
                      <a:endParaRPr lang="tr-T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 smtClean="0"/>
                        <a:t>Süreç</a:t>
                      </a:r>
                      <a:r>
                        <a:rPr lang="tr-TR" baseline="0" dirty="0" smtClean="0"/>
                        <a:t> iyileştirilmesi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baseline="0" dirty="0" smtClean="0"/>
                        <a:t>Zamandan tasarruf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baseline="0" dirty="0" smtClean="0"/>
                        <a:t>Sağlıklı iş koşulları</a:t>
                      </a:r>
                      <a:endParaRPr lang="tr-T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57182"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chemeClr val="bg1"/>
                          </a:solidFill>
                        </a:rPr>
                        <a:t>Distribütörler: </a:t>
                      </a:r>
                      <a:r>
                        <a:rPr lang="tr-TR" b="0" dirty="0" smtClean="0">
                          <a:solidFill>
                            <a:schemeClr val="bg1"/>
                          </a:solidFill>
                        </a:rPr>
                        <a:t>Mal</a:t>
                      </a:r>
                      <a:r>
                        <a:rPr lang="tr-TR" b="0" baseline="0" dirty="0" smtClean="0">
                          <a:solidFill>
                            <a:schemeClr val="bg1"/>
                          </a:solidFill>
                        </a:rPr>
                        <a:t> ve hizmet alımı yapan, Türkiye’de yaygınlaşan 45 hizmet servisi</a:t>
                      </a:r>
                      <a:endParaRPr lang="tr-T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 smtClean="0"/>
                        <a:t>Kaliteli</a:t>
                      </a:r>
                      <a:r>
                        <a:rPr lang="tr-TR" baseline="0" dirty="0" smtClean="0"/>
                        <a:t> ürün temini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baseline="0" dirty="0" smtClean="0"/>
                        <a:t>Avrupa standartları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baseline="0" dirty="0" smtClean="0"/>
                        <a:t>Müşteri çeşitliliği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57182"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chemeClr val="bg1"/>
                          </a:solidFill>
                        </a:rPr>
                        <a:t>Tüketiciler:  </a:t>
                      </a:r>
                      <a:r>
                        <a:rPr lang="tr-TR" b="0" dirty="0" smtClean="0">
                          <a:solidFill>
                            <a:schemeClr val="bg1"/>
                          </a:solidFill>
                        </a:rPr>
                        <a:t>Spor</a:t>
                      </a:r>
                      <a:r>
                        <a:rPr lang="tr-TR" b="0" baseline="0" dirty="0" smtClean="0">
                          <a:solidFill>
                            <a:schemeClr val="bg1"/>
                          </a:solidFill>
                        </a:rPr>
                        <a:t> tekstil alanında tüketim gösteren hedef kitle (sporcular, spor </a:t>
                      </a:r>
                      <a:r>
                        <a:rPr lang="tr-TR" b="0" baseline="0" dirty="0" err="1" smtClean="0">
                          <a:solidFill>
                            <a:schemeClr val="bg1"/>
                          </a:solidFill>
                        </a:rPr>
                        <a:t>klüpleri</a:t>
                      </a:r>
                      <a:r>
                        <a:rPr lang="tr-TR" b="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tr-T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 smtClean="0"/>
                        <a:t>Sağlıklı</a:t>
                      </a:r>
                      <a:r>
                        <a:rPr lang="tr-TR" baseline="0" dirty="0" smtClean="0"/>
                        <a:t> tekstil ürünleri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baseline="0" dirty="0" smtClean="0"/>
                        <a:t>Anti bakteriyel ürünler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baseline="0" dirty="0" smtClean="0"/>
                        <a:t>Performans artışı</a:t>
                      </a:r>
                      <a:endParaRPr lang="tr-T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79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Paydaş </a:t>
            </a:r>
            <a:r>
              <a:rPr lang="tr-TR" dirty="0" err="1" smtClean="0"/>
              <a:t>analİzİ</a:t>
            </a:r>
            <a:r>
              <a:rPr lang="tr-TR" dirty="0" smtClean="0"/>
              <a:t> </a:t>
            </a:r>
            <a:r>
              <a:rPr lang="tr-TR" dirty="0" err="1" smtClean="0"/>
              <a:t>yararlarI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algn="just"/>
            <a:r>
              <a:rPr lang="tr-TR" b="1" dirty="0" smtClean="0"/>
              <a:t>Paydaş analizi</a:t>
            </a:r>
            <a:r>
              <a:rPr lang="tr-TR" dirty="0" smtClean="0"/>
              <a:t>, hedef kitle temsilcileri ve yararlanıcılar ile yapılacak olan müzakere/toplantı sonucunda ilerde hazırlanacak olan Mantıksal Çerçeve tablosuna önemli veriler sağlar. </a:t>
            </a:r>
          </a:p>
          <a:p>
            <a:pPr algn="just"/>
            <a:r>
              <a:rPr lang="tr-TR" dirty="0" smtClean="0"/>
              <a:t>Projenin </a:t>
            </a:r>
            <a:r>
              <a:rPr lang="tr-TR" b="1" dirty="0" smtClean="0"/>
              <a:t>gerekçe bölümünde </a:t>
            </a:r>
            <a:r>
              <a:rPr lang="tr-TR" dirty="0" smtClean="0"/>
              <a:t>hedef grubun seçilme nedenleri yazımı aşamasında, grubun ihtiyaç ve sorunlarının doğru bir temelde tanımlanarak, bu ihtiyaçlara nasıl cevap verileceği konusunda temel özellikleri verir.</a:t>
            </a:r>
          </a:p>
          <a:p>
            <a:pPr algn="just"/>
            <a:r>
              <a:rPr lang="tr-TR" dirty="0" smtClean="0"/>
              <a:t>Projede hedef grubun, yararlanıcıların ve paydaşların  </a:t>
            </a:r>
            <a:r>
              <a:rPr lang="tr-TR" b="1" dirty="0" smtClean="0"/>
              <a:t>rolleri </a:t>
            </a:r>
            <a:r>
              <a:rPr lang="tr-TR" dirty="0" smtClean="0"/>
              <a:t>belirlenerek verimlilik arttırılır. </a:t>
            </a:r>
          </a:p>
          <a:p>
            <a:pPr algn="just"/>
            <a:r>
              <a:rPr lang="tr-TR" dirty="0" smtClean="0"/>
              <a:t>Projenin </a:t>
            </a:r>
            <a:r>
              <a:rPr lang="tr-TR" b="1" dirty="0" smtClean="0"/>
              <a:t>beklenen sonuçlar </a:t>
            </a:r>
            <a:r>
              <a:rPr lang="tr-TR" dirty="0" smtClean="0"/>
              <a:t>bölümünde hedef grup ve faydalanıcıların beklentileri ön plana çıkarılarak projede bütünlük sağlanır. </a:t>
            </a:r>
          </a:p>
        </p:txBody>
      </p:sp>
    </p:spTree>
    <p:extLst>
      <p:ext uri="{BB962C8B-B14F-4D97-AF65-F5344CB8AC3E}">
        <p14:creationId xmlns:p14="http://schemas.microsoft.com/office/powerpoint/2010/main" val="618761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Sorun </a:t>
            </a:r>
            <a:r>
              <a:rPr lang="tr-TR" dirty="0" err="1" smtClean="0"/>
              <a:t>anaLİZİ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tr-TR" dirty="0" smtClean="0"/>
              <a:t>Sorunların esas </a:t>
            </a:r>
            <a:r>
              <a:rPr lang="tr-TR" b="1" dirty="0" smtClean="0"/>
              <a:t>nedenlerini</a:t>
            </a:r>
            <a:r>
              <a:rPr lang="tr-TR" dirty="0" smtClean="0"/>
              <a:t> bulmak, sorunun kökenine inmek anlamını taşır. </a:t>
            </a:r>
          </a:p>
          <a:p>
            <a:r>
              <a:rPr lang="tr-TR" altLang="tr-TR" dirty="0"/>
              <a:t>Bizim sorun olarak gördüğümüz ve birbirinden bağımsız olarak düşündüğümüz bir çok “sorun” aslında bir tek </a:t>
            </a:r>
            <a:r>
              <a:rPr lang="tr-TR" altLang="tr-TR" b="1" dirty="0"/>
              <a:t>“ana sorunun”</a:t>
            </a:r>
            <a:r>
              <a:rPr lang="tr-TR" altLang="tr-TR" dirty="0"/>
              <a:t> uzantıları olabilir.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95630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Sorun </a:t>
            </a:r>
            <a:r>
              <a:rPr lang="tr-TR" dirty="0" err="1" smtClean="0"/>
              <a:t>analİZİ</a:t>
            </a:r>
            <a:r>
              <a:rPr lang="tr-TR" dirty="0" smtClean="0"/>
              <a:t> NİÇİN ve </a:t>
            </a:r>
            <a:r>
              <a:rPr lang="tr-TR" dirty="0" err="1" smtClean="0"/>
              <a:t>nasIL</a:t>
            </a:r>
            <a:r>
              <a:rPr lang="tr-TR" dirty="0" smtClean="0"/>
              <a:t> </a:t>
            </a:r>
            <a:r>
              <a:rPr lang="tr-TR" dirty="0" err="1" smtClean="0"/>
              <a:t>YApILIR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 marL="590550" indent="-590550">
              <a:lnSpc>
                <a:spcPct val="90000"/>
              </a:lnSpc>
              <a:buFont typeface="Wingdings" pitchFamily="2" charset="2"/>
              <a:buNone/>
            </a:pPr>
            <a:r>
              <a:rPr lang="tr-TR" altLang="tr-TR" b="1" i="1" dirty="0"/>
              <a:t>Niçin Yapılır?</a:t>
            </a:r>
            <a:endParaRPr lang="tr-TR" altLang="tr-TR" b="1" i="1" dirty="0">
              <a:solidFill>
                <a:srgbClr val="0033CC"/>
              </a:solidFill>
            </a:endParaRPr>
          </a:p>
          <a:p>
            <a:pPr marL="590550" indent="-590550">
              <a:lnSpc>
                <a:spcPct val="90000"/>
              </a:lnSpc>
            </a:pPr>
            <a:r>
              <a:rPr lang="de-DE" altLang="tr-TR" b="1" dirty="0">
                <a:solidFill>
                  <a:srgbClr val="CC0000"/>
                </a:solidFill>
              </a:rPr>
              <a:t>Ana </a:t>
            </a:r>
            <a:r>
              <a:rPr lang="tr-TR" altLang="tr-TR" b="1" dirty="0">
                <a:solidFill>
                  <a:srgbClr val="CC0000"/>
                </a:solidFill>
              </a:rPr>
              <a:t>Sorun</a:t>
            </a:r>
            <a:r>
              <a:rPr lang="de-DE" altLang="tr-TR" dirty="0"/>
              <a:t> </a:t>
            </a:r>
            <a:r>
              <a:rPr lang="de-DE" altLang="tr-TR" dirty="0" err="1"/>
              <a:t>ve</a:t>
            </a:r>
            <a:r>
              <a:rPr lang="de-DE" altLang="tr-TR" dirty="0"/>
              <a:t> </a:t>
            </a:r>
            <a:r>
              <a:rPr lang="de-DE" altLang="tr-TR" dirty="0" err="1"/>
              <a:t>buna</a:t>
            </a:r>
            <a:r>
              <a:rPr lang="de-DE" altLang="tr-TR" dirty="0"/>
              <a:t> </a:t>
            </a:r>
            <a:r>
              <a:rPr lang="de-DE" altLang="tr-TR" b="1" dirty="0" err="1">
                <a:solidFill>
                  <a:srgbClr val="CC0000"/>
                </a:solidFill>
              </a:rPr>
              <a:t>neden</a:t>
            </a:r>
            <a:r>
              <a:rPr lang="de-DE" altLang="tr-TR" b="1" dirty="0">
                <a:solidFill>
                  <a:srgbClr val="CC0000"/>
                </a:solidFill>
              </a:rPr>
              <a:t> </a:t>
            </a:r>
            <a:r>
              <a:rPr lang="de-DE" altLang="tr-TR" b="1" dirty="0" err="1">
                <a:solidFill>
                  <a:srgbClr val="CC0000"/>
                </a:solidFill>
              </a:rPr>
              <a:t>olan</a:t>
            </a:r>
            <a:r>
              <a:rPr lang="de-DE" altLang="tr-TR" b="1" dirty="0">
                <a:solidFill>
                  <a:srgbClr val="CC0000"/>
                </a:solidFill>
              </a:rPr>
              <a:t> </a:t>
            </a:r>
            <a:r>
              <a:rPr lang="tr-TR" altLang="tr-TR" b="1" dirty="0">
                <a:solidFill>
                  <a:srgbClr val="CC0000"/>
                </a:solidFill>
              </a:rPr>
              <a:t>sorunlar</a:t>
            </a:r>
            <a:r>
              <a:rPr lang="de-DE" altLang="tr-TR" dirty="0"/>
              <a:t> </a:t>
            </a:r>
            <a:r>
              <a:rPr lang="de-DE" altLang="tr-TR" dirty="0" err="1"/>
              <a:t>ile</a:t>
            </a:r>
            <a:r>
              <a:rPr lang="de-DE" altLang="tr-TR" dirty="0"/>
              <a:t> </a:t>
            </a:r>
            <a:r>
              <a:rPr lang="de-DE" altLang="tr-TR" dirty="0" err="1"/>
              <a:t>sebep</a:t>
            </a:r>
            <a:r>
              <a:rPr lang="de-DE" altLang="tr-TR" dirty="0"/>
              <a:t> </a:t>
            </a:r>
            <a:r>
              <a:rPr lang="de-DE" altLang="tr-TR" dirty="0" err="1"/>
              <a:t>olduğu</a:t>
            </a:r>
            <a:r>
              <a:rPr lang="de-DE" altLang="tr-TR" dirty="0"/>
              <a:t> </a:t>
            </a:r>
            <a:r>
              <a:rPr lang="de-DE" altLang="tr-TR" dirty="0" err="1"/>
              <a:t>sonuçların</a:t>
            </a:r>
            <a:r>
              <a:rPr lang="de-DE" altLang="tr-TR" dirty="0"/>
              <a:t> </a:t>
            </a:r>
            <a:r>
              <a:rPr lang="de-DE" altLang="tr-TR" dirty="0" err="1"/>
              <a:t>tarafların</a:t>
            </a:r>
            <a:r>
              <a:rPr lang="de-DE" altLang="tr-TR" dirty="0"/>
              <a:t> </a:t>
            </a:r>
            <a:r>
              <a:rPr lang="de-DE" altLang="tr-TR" dirty="0" err="1"/>
              <a:t>üzerinde</a:t>
            </a:r>
            <a:r>
              <a:rPr lang="de-DE" altLang="tr-TR" dirty="0"/>
              <a:t> </a:t>
            </a:r>
            <a:r>
              <a:rPr lang="de-DE" altLang="tr-TR" dirty="0" err="1"/>
              <a:t>uzlaşabileceği</a:t>
            </a:r>
            <a:r>
              <a:rPr lang="de-DE" altLang="tr-TR" dirty="0"/>
              <a:t> </a:t>
            </a:r>
            <a:r>
              <a:rPr lang="de-DE" altLang="tr-TR" dirty="0" err="1"/>
              <a:t>bir</a:t>
            </a:r>
            <a:r>
              <a:rPr lang="de-DE" altLang="tr-TR" dirty="0"/>
              <a:t> </a:t>
            </a:r>
            <a:r>
              <a:rPr lang="de-DE" altLang="tr-TR" dirty="0" err="1"/>
              <a:t>netlikte</a:t>
            </a:r>
            <a:r>
              <a:rPr lang="de-DE" altLang="tr-TR" dirty="0"/>
              <a:t> </a:t>
            </a:r>
            <a:r>
              <a:rPr lang="de-DE" altLang="tr-TR" dirty="0" err="1"/>
              <a:t>ortaya</a:t>
            </a:r>
            <a:r>
              <a:rPr lang="de-DE" altLang="tr-TR" dirty="0"/>
              <a:t> </a:t>
            </a:r>
            <a:r>
              <a:rPr lang="de-DE" altLang="tr-TR" dirty="0" err="1"/>
              <a:t>çıkarılması</a:t>
            </a:r>
            <a:r>
              <a:rPr lang="de-DE" altLang="tr-TR" dirty="0"/>
              <a:t> </a:t>
            </a:r>
            <a:r>
              <a:rPr lang="de-DE" altLang="tr-TR" dirty="0" err="1"/>
              <a:t>için</a:t>
            </a:r>
            <a:r>
              <a:rPr lang="de-DE" altLang="tr-TR" dirty="0"/>
              <a:t> </a:t>
            </a:r>
            <a:r>
              <a:rPr lang="de-DE" altLang="tr-TR" dirty="0" err="1" smtClean="0"/>
              <a:t>yapılır</a:t>
            </a:r>
            <a:r>
              <a:rPr lang="tr-TR" altLang="tr-TR" dirty="0" smtClean="0"/>
              <a:t>.</a:t>
            </a:r>
            <a:endParaRPr lang="tr-TR" altLang="tr-TR" dirty="0"/>
          </a:p>
          <a:p>
            <a:pPr marL="590550" indent="-590550">
              <a:lnSpc>
                <a:spcPct val="90000"/>
              </a:lnSpc>
              <a:buFont typeface="Wingdings" pitchFamily="2" charset="2"/>
              <a:buNone/>
            </a:pPr>
            <a:r>
              <a:rPr lang="de-DE" altLang="tr-TR" b="1" i="1" dirty="0" err="1"/>
              <a:t>Nasıl</a:t>
            </a:r>
            <a:r>
              <a:rPr lang="de-DE" altLang="tr-TR" b="1" i="1" dirty="0"/>
              <a:t> </a:t>
            </a:r>
            <a:r>
              <a:rPr lang="de-DE" altLang="tr-TR" b="1" i="1" dirty="0" err="1"/>
              <a:t>Yapılır</a:t>
            </a:r>
            <a:r>
              <a:rPr lang="de-DE" altLang="tr-TR" b="1" i="1" dirty="0"/>
              <a:t>?</a:t>
            </a:r>
          </a:p>
          <a:p>
            <a:pPr marL="590550" indent="-590550">
              <a:lnSpc>
                <a:spcPct val="90000"/>
              </a:lnSpc>
            </a:pPr>
            <a:r>
              <a:rPr lang="tr-TR" altLang="tr-TR" dirty="0"/>
              <a:t>Katılımcıların bakış açılarından sorunlar formüle edilir </a:t>
            </a:r>
          </a:p>
          <a:p>
            <a:pPr marL="590550" indent="-590550">
              <a:lnSpc>
                <a:spcPct val="90000"/>
              </a:lnSpc>
            </a:pPr>
            <a:r>
              <a:rPr lang="tr-TR" altLang="tr-TR" dirty="0"/>
              <a:t>Konuyla ilgili tüm sorunların ortaya çıkıp çıkmadığı incelenir</a:t>
            </a:r>
          </a:p>
          <a:p>
            <a:pPr marL="590550" indent="-590550">
              <a:lnSpc>
                <a:spcPct val="90000"/>
              </a:lnSpc>
            </a:pPr>
            <a:r>
              <a:rPr lang="tr-TR" altLang="tr-TR" dirty="0"/>
              <a:t>Ortaya çıkanların önemli sorunlar olduğu konusunda görüş birliği oluşturulur</a:t>
            </a:r>
          </a:p>
          <a:p>
            <a:pPr marL="590550" indent="-590550">
              <a:lnSpc>
                <a:spcPct val="90000"/>
              </a:lnSpc>
            </a:pPr>
            <a:r>
              <a:rPr lang="tr-TR" altLang="tr-TR" dirty="0"/>
              <a:t>Bir “odak sorun” seçilerek, sorunlar sebep-sonuç ilişkisine göre hazırlanan </a:t>
            </a:r>
            <a:r>
              <a:rPr lang="tr-TR" altLang="tr-TR" b="1" i="1" dirty="0">
                <a:solidFill>
                  <a:srgbClr val="CC0000"/>
                </a:solidFill>
              </a:rPr>
              <a:t>sorun ağacıyla</a:t>
            </a:r>
            <a:r>
              <a:rPr lang="tr-TR" altLang="tr-TR" dirty="0"/>
              <a:t> </a:t>
            </a:r>
            <a:r>
              <a:rPr lang="tr-TR" altLang="tr-TR" dirty="0" smtClean="0"/>
              <a:t>gösterilir.</a:t>
            </a:r>
            <a:endParaRPr lang="tr-TR" alt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5840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Sorun </a:t>
            </a:r>
            <a:r>
              <a:rPr lang="tr-TR" dirty="0" err="1" smtClean="0"/>
              <a:t>AğaCI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52600"/>
            <a:ext cx="8640960" cy="477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669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Sorun </a:t>
            </a:r>
            <a:r>
              <a:rPr lang="tr-TR" dirty="0" err="1" smtClean="0"/>
              <a:t>AĞaCI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8568952" cy="5040560"/>
          </a:xfrm>
        </p:spPr>
      </p:pic>
    </p:spTree>
    <p:extLst>
      <p:ext uri="{BB962C8B-B14F-4D97-AF65-F5344CB8AC3E}">
        <p14:creationId xmlns:p14="http://schemas.microsoft.com/office/powerpoint/2010/main" val="256143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114300" indent="0" algn="just">
              <a:buNone/>
            </a:pPr>
            <a:r>
              <a:rPr lang="tr-TR" dirty="0" smtClean="0"/>
              <a:t>Belirli bir zaman ve bütçe çerçevesinde, belirli bir amaca ulaşmayı sağlayacak sonuçları üretmek üzere beşeri ve fiziksel kaynakların bir araya getirilmesi, yönetimi ve zamanlanmasıdır.</a:t>
            </a:r>
          </a:p>
          <a:p>
            <a:pPr marL="114300" indent="0" algn="just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6719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Hedef </a:t>
            </a:r>
            <a:r>
              <a:rPr lang="tr-TR" dirty="0" err="1" smtClean="0"/>
              <a:t>AnalİZİ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90550" indent="-590550" algn="just">
              <a:lnSpc>
                <a:spcPct val="90000"/>
              </a:lnSpc>
              <a:buFont typeface="Wingdings" pitchFamily="2" charset="2"/>
              <a:buNone/>
            </a:pPr>
            <a:r>
              <a:rPr lang="tr-TR" altLang="tr-TR" dirty="0" smtClean="0"/>
              <a:t>Sorun ağacında tespit edilmiş sorunların çözümlenmesi durumunda gelecekteki durumun belirlenmesi , hedefler arasındaki hiyerarşik düzenin sağlanması, ara araçlar ile hedefler arasındaki ilişkinin şematik anlatılmasıdır.  </a:t>
            </a:r>
          </a:p>
          <a:p>
            <a:pPr marL="590550" indent="-590550" algn="just">
              <a:lnSpc>
                <a:spcPct val="90000"/>
              </a:lnSpc>
              <a:buFont typeface="Wingdings" pitchFamily="2" charset="2"/>
              <a:buNone/>
            </a:pPr>
            <a:r>
              <a:rPr lang="tr-TR" altLang="tr-TR" dirty="0"/>
              <a:t>	</a:t>
            </a:r>
            <a:r>
              <a:rPr lang="tr-TR" altLang="tr-TR" b="1" i="1" dirty="0"/>
              <a:t>Nasıl Yapılır ?</a:t>
            </a:r>
            <a:endParaRPr lang="en-GB" altLang="tr-TR" b="1" i="1" dirty="0"/>
          </a:p>
          <a:p>
            <a:pPr marL="590550" indent="-590550" algn="just">
              <a:lnSpc>
                <a:spcPct val="90000"/>
              </a:lnSpc>
            </a:pPr>
            <a:r>
              <a:rPr lang="tr-TR" altLang="tr-TR" dirty="0"/>
              <a:t>Sorun ağacındaki problemler pozitif olarak yeniden ifade edilir</a:t>
            </a:r>
          </a:p>
          <a:p>
            <a:pPr marL="590550" indent="-590550" algn="just">
              <a:lnSpc>
                <a:spcPct val="90000"/>
              </a:lnSpc>
            </a:pPr>
            <a:r>
              <a:rPr lang="tr-TR" altLang="tr-TR" dirty="0"/>
              <a:t>Sorun ağacıyla karşılaştırılır ve yapılması gerekenler veya başarılması gerekenler yeniden ifade edilir</a:t>
            </a:r>
          </a:p>
          <a:p>
            <a:pPr marL="590550" indent="-590550" algn="just">
              <a:lnSpc>
                <a:spcPct val="90000"/>
              </a:lnSpc>
            </a:pPr>
            <a:r>
              <a:rPr lang="tr-TR" altLang="tr-TR" dirty="0"/>
              <a:t>Gerçekçi bir şekilde revize edilmesi gereken ve/veya ekleme/çıkarma yapılması gereken hususlar tamamlanır</a:t>
            </a:r>
          </a:p>
          <a:p>
            <a:pPr marL="590550" indent="-590550" algn="just">
              <a:lnSpc>
                <a:spcPct val="90000"/>
              </a:lnSpc>
            </a:pPr>
            <a:r>
              <a:rPr lang="tr-TR" altLang="tr-TR" dirty="0"/>
              <a:t>Bağlantıların tutarlı olmasına dikkat edilerek </a:t>
            </a:r>
          </a:p>
          <a:p>
            <a:pPr marL="590550" indent="-590550" algn="just">
              <a:lnSpc>
                <a:spcPct val="90000"/>
              </a:lnSpc>
            </a:pPr>
            <a:r>
              <a:rPr lang="tr-TR" altLang="tr-TR" b="1" dirty="0"/>
              <a:t>Hedef Ağacı</a:t>
            </a:r>
            <a:r>
              <a:rPr lang="tr-TR" altLang="tr-TR" dirty="0"/>
              <a:t> oluşturulur</a:t>
            </a:r>
            <a:endParaRPr lang="en-GB" alt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7554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Hedef </a:t>
            </a:r>
            <a:r>
              <a:rPr lang="tr-TR" dirty="0" err="1" smtClean="0"/>
              <a:t>AğacI</a:t>
            </a:r>
            <a:endParaRPr lang="tr-TR" dirty="0"/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323527" y="1700808"/>
            <a:ext cx="8424937" cy="4882555"/>
            <a:chOff x="0" y="119"/>
            <a:chExt cx="4921" cy="3947"/>
          </a:xfrm>
        </p:grpSpPr>
        <p:sp>
          <p:nvSpPr>
            <p:cNvPr id="6" name="Rectangle 37"/>
            <p:cNvSpPr>
              <a:spLocks noChangeArrowheads="1"/>
            </p:cNvSpPr>
            <p:nvPr/>
          </p:nvSpPr>
          <p:spPr bwMode="auto">
            <a:xfrm>
              <a:off x="385" y="1298"/>
              <a:ext cx="1225" cy="49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463416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lvl="1" algn="ctr"/>
              <a:r>
                <a:rPr lang="tr-TR" altLang="tr-TR" sz="1200" b="1" dirty="0"/>
                <a:t>Salgın hastalık riski azaldı</a:t>
              </a:r>
              <a:endParaRPr lang="tr-TR" altLang="tr-TR" dirty="0"/>
            </a:p>
          </p:txBody>
        </p:sp>
        <p:sp>
          <p:nvSpPr>
            <p:cNvPr id="7" name="Rectangle 38"/>
            <p:cNvSpPr>
              <a:spLocks noChangeArrowheads="1"/>
            </p:cNvSpPr>
            <p:nvPr/>
          </p:nvSpPr>
          <p:spPr bwMode="auto">
            <a:xfrm>
              <a:off x="1746" y="119"/>
              <a:ext cx="1315" cy="54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463416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lvl="1" algn="ctr"/>
              <a:r>
                <a:rPr lang="tr-TR" altLang="tr-TR" sz="1200" b="1" dirty="0"/>
                <a:t>Çocuk ölümleri </a:t>
              </a:r>
              <a:r>
                <a:rPr lang="tr-TR" altLang="tr-TR" sz="1200" b="1" dirty="0" smtClean="0"/>
                <a:t>düştü</a:t>
              </a:r>
              <a:endParaRPr lang="tr-TR" altLang="tr-TR" sz="1200" b="1" dirty="0"/>
            </a:p>
          </p:txBody>
        </p:sp>
        <p:sp>
          <p:nvSpPr>
            <p:cNvPr id="8" name="Rectangle 39"/>
            <p:cNvSpPr>
              <a:spLocks noChangeArrowheads="1"/>
            </p:cNvSpPr>
            <p:nvPr/>
          </p:nvSpPr>
          <p:spPr bwMode="auto">
            <a:xfrm>
              <a:off x="0" y="2432"/>
              <a:ext cx="884" cy="63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46341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vl="1"/>
              <a:r>
                <a:rPr lang="tr-TR" altLang="tr-TR" sz="1200" b="1"/>
                <a:t>Hayvancılık sağlıklı koşullarda yapılıyor</a:t>
              </a:r>
              <a:endParaRPr lang="tr-TR" altLang="tr-TR" sz="1200"/>
            </a:p>
          </p:txBody>
        </p:sp>
        <p:sp>
          <p:nvSpPr>
            <p:cNvPr id="9" name="Rectangle 40"/>
            <p:cNvSpPr>
              <a:spLocks noChangeArrowheads="1"/>
            </p:cNvSpPr>
            <p:nvPr/>
          </p:nvSpPr>
          <p:spPr bwMode="auto">
            <a:xfrm>
              <a:off x="975" y="2432"/>
              <a:ext cx="771" cy="4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46341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tr-TR" altLang="tr-TR" sz="1200" b="1"/>
                <a:t>İçme suyu TEMİZLENDİ</a:t>
              </a:r>
              <a:endParaRPr lang="tr-TR" altLang="tr-TR"/>
            </a:p>
          </p:txBody>
        </p:sp>
        <p:sp>
          <p:nvSpPr>
            <p:cNvPr id="10" name="Line 41"/>
            <p:cNvSpPr>
              <a:spLocks noChangeShapeType="1"/>
            </p:cNvSpPr>
            <p:nvPr/>
          </p:nvSpPr>
          <p:spPr bwMode="auto">
            <a:xfrm>
              <a:off x="249" y="2115"/>
              <a:ext cx="113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1" name="Line 42"/>
            <p:cNvSpPr>
              <a:spLocks noChangeShapeType="1"/>
            </p:cNvSpPr>
            <p:nvPr/>
          </p:nvSpPr>
          <p:spPr bwMode="auto">
            <a:xfrm flipV="1">
              <a:off x="249" y="2115"/>
              <a:ext cx="0" cy="31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" name="Line 43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31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3" name="Line 44"/>
            <p:cNvSpPr>
              <a:spLocks noChangeShapeType="1"/>
            </p:cNvSpPr>
            <p:nvPr/>
          </p:nvSpPr>
          <p:spPr bwMode="auto">
            <a:xfrm flipV="1">
              <a:off x="975" y="1797"/>
              <a:ext cx="0" cy="31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4" name="Line 45"/>
            <p:cNvSpPr>
              <a:spLocks noChangeShapeType="1"/>
            </p:cNvSpPr>
            <p:nvPr/>
          </p:nvSpPr>
          <p:spPr bwMode="auto">
            <a:xfrm flipV="1">
              <a:off x="2562" y="663"/>
              <a:ext cx="0" cy="31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5" name="Line 46"/>
            <p:cNvSpPr>
              <a:spLocks noChangeShapeType="1"/>
            </p:cNvSpPr>
            <p:nvPr/>
          </p:nvSpPr>
          <p:spPr bwMode="auto">
            <a:xfrm>
              <a:off x="1156" y="981"/>
              <a:ext cx="299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6" name="Line 47"/>
            <p:cNvSpPr>
              <a:spLocks noChangeShapeType="1"/>
            </p:cNvSpPr>
            <p:nvPr/>
          </p:nvSpPr>
          <p:spPr bwMode="auto">
            <a:xfrm flipV="1">
              <a:off x="2472" y="3158"/>
              <a:ext cx="0" cy="45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7" name="Line 48"/>
            <p:cNvSpPr>
              <a:spLocks noChangeShapeType="1"/>
            </p:cNvSpPr>
            <p:nvPr/>
          </p:nvSpPr>
          <p:spPr bwMode="auto">
            <a:xfrm flipV="1">
              <a:off x="2562" y="981"/>
              <a:ext cx="0" cy="363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8" name="Line 49"/>
            <p:cNvSpPr>
              <a:spLocks noChangeShapeType="1"/>
            </p:cNvSpPr>
            <p:nvPr/>
          </p:nvSpPr>
          <p:spPr bwMode="auto">
            <a:xfrm flipH="1" flipV="1">
              <a:off x="4150" y="981"/>
              <a:ext cx="0" cy="453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9" name="Line 50"/>
            <p:cNvSpPr>
              <a:spLocks noChangeShapeType="1"/>
            </p:cNvSpPr>
            <p:nvPr/>
          </p:nvSpPr>
          <p:spPr bwMode="auto">
            <a:xfrm flipV="1">
              <a:off x="1156" y="981"/>
              <a:ext cx="0" cy="31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0" name="Rectangle 51"/>
            <p:cNvSpPr>
              <a:spLocks noChangeArrowheads="1"/>
            </p:cNvSpPr>
            <p:nvPr/>
          </p:nvSpPr>
          <p:spPr bwMode="auto">
            <a:xfrm>
              <a:off x="3742" y="2432"/>
              <a:ext cx="1134" cy="7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46341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tr-TR" altLang="tr-TR" sz="1200" b="1"/>
                <a:t>Y Bölgesinde sağlık ocağı kuruldu</a:t>
              </a:r>
              <a:endParaRPr lang="tr-TR" altLang="tr-TR"/>
            </a:p>
          </p:txBody>
        </p:sp>
        <p:sp>
          <p:nvSpPr>
            <p:cNvPr id="21" name="Rectangle 52"/>
            <p:cNvSpPr>
              <a:spLocks noChangeArrowheads="1"/>
            </p:cNvSpPr>
            <p:nvPr/>
          </p:nvSpPr>
          <p:spPr bwMode="auto">
            <a:xfrm>
              <a:off x="1882" y="3657"/>
              <a:ext cx="1270" cy="40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46341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vl="1"/>
              <a:r>
                <a:rPr lang="tr-TR" altLang="tr-TR" sz="1200" b="1"/>
                <a:t>   Eğitim eksiklikleri tamamlandı</a:t>
              </a:r>
              <a:endParaRPr lang="tr-TR" altLang="tr-TR"/>
            </a:p>
          </p:txBody>
        </p:sp>
        <p:sp>
          <p:nvSpPr>
            <p:cNvPr id="22" name="Rectangle 53"/>
            <p:cNvSpPr>
              <a:spLocks noChangeArrowheads="1"/>
            </p:cNvSpPr>
            <p:nvPr/>
          </p:nvSpPr>
          <p:spPr bwMode="auto">
            <a:xfrm>
              <a:off x="1927" y="2432"/>
              <a:ext cx="1179" cy="7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46341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vl="1"/>
              <a:r>
                <a:rPr lang="tr-TR" altLang="tr-TR" sz="1200" b="1"/>
                <a:t>Anneler çocuk bakımı        konusunda</a:t>
              </a:r>
            </a:p>
            <a:p>
              <a:pPr lvl="1"/>
              <a:r>
                <a:rPr lang="tr-TR" altLang="tr-TR" sz="1200" b="1"/>
                <a:t>         bilinçlendiler</a:t>
              </a:r>
              <a:endParaRPr lang="tr-TR" altLang="tr-TR"/>
            </a:p>
          </p:txBody>
        </p:sp>
        <p:sp>
          <p:nvSpPr>
            <p:cNvPr id="23" name="Rectangle 54"/>
            <p:cNvSpPr>
              <a:spLocks noChangeArrowheads="1"/>
            </p:cNvSpPr>
            <p:nvPr/>
          </p:nvSpPr>
          <p:spPr bwMode="auto">
            <a:xfrm>
              <a:off x="2018" y="1344"/>
              <a:ext cx="1134" cy="49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46341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vl="1"/>
              <a:r>
                <a:rPr lang="tr-TR" altLang="tr-TR" sz="1200" b="1"/>
                <a:t>Beslenme alışkanlıkları değişti</a:t>
              </a:r>
            </a:p>
            <a:p>
              <a:endParaRPr lang="tr-TR" altLang="tr-TR"/>
            </a:p>
          </p:txBody>
        </p:sp>
        <p:sp>
          <p:nvSpPr>
            <p:cNvPr id="24" name="Line 55"/>
            <p:cNvSpPr>
              <a:spLocks noChangeShapeType="1"/>
            </p:cNvSpPr>
            <p:nvPr/>
          </p:nvSpPr>
          <p:spPr bwMode="auto">
            <a:xfrm flipH="1" flipV="1">
              <a:off x="2608" y="1842"/>
              <a:ext cx="0" cy="59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5" name="Line 56"/>
            <p:cNvSpPr>
              <a:spLocks noChangeShapeType="1"/>
            </p:cNvSpPr>
            <p:nvPr/>
          </p:nvSpPr>
          <p:spPr bwMode="auto">
            <a:xfrm flipV="1">
              <a:off x="4286" y="1797"/>
              <a:ext cx="0" cy="63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6" name="Rectangle 57"/>
            <p:cNvSpPr>
              <a:spLocks noChangeArrowheads="1"/>
            </p:cNvSpPr>
            <p:nvPr/>
          </p:nvSpPr>
          <p:spPr bwMode="auto">
            <a:xfrm>
              <a:off x="3651" y="1389"/>
              <a:ext cx="1270" cy="4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46341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vl="1"/>
              <a:r>
                <a:rPr lang="tr-TR" altLang="tr-TR" sz="1200" b="1" dirty="0"/>
                <a:t>Temel sağlık hizmetlerine erişim arttı</a:t>
              </a:r>
              <a:endParaRPr lang="tr-TR" altLang="tr-TR" dirty="0"/>
            </a:p>
          </p:txBody>
        </p:sp>
        <p:sp>
          <p:nvSpPr>
            <p:cNvPr id="27" name="Rectangle 58"/>
            <p:cNvSpPr>
              <a:spLocks noChangeArrowheads="1"/>
            </p:cNvSpPr>
            <p:nvPr/>
          </p:nvSpPr>
          <p:spPr bwMode="auto">
            <a:xfrm>
              <a:off x="975" y="3385"/>
              <a:ext cx="771" cy="6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46341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tr-TR" altLang="tr-TR" sz="1200" b="1"/>
                <a:t>Kanalizasyon sistemi  sağlıklı çalışıyor</a:t>
              </a:r>
              <a:endParaRPr lang="tr-TR" altLang="tr-TR"/>
            </a:p>
          </p:txBody>
        </p:sp>
        <p:sp>
          <p:nvSpPr>
            <p:cNvPr id="28" name="Line 59"/>
            <p:cNvSpPr>
              <a:spLocks noChangeShapeType="1"/>
            </p:cNvSpPr>
            <p:nvPr/>
          </p:nvSpPr>
          <p:spPr bwMode="auto">
            <a:xfrm flipV="1">
              <a:off x="1338" y="2795"/>
              <a:ext cx="0" cy="59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12096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Stratejİ</a:t>
            </a:r>
            <a:r>
              <a:rPr lang="tr-TR" dirty="0" smtClean="0"/>
              <a:t> </a:t>
            </a:r>
            <a:r>
              <a:rPr lang="tr-TR" dirty="0" err="1" smtClean="0"/>
              <a:t>analİZİ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114300" indent="0" algn="just">
              <a:buNone/>
            </a:pPr>
            <a:r>
              <a:rPr lang="tr-TR" dirty="0" smtClean="0"/>
              <a:t>Hedef ağacında belirlenen muhtemel hedeflere ulaşmak için gerekli stratejiyi tespit etmek, bunların uygulanabilirliğini ve fizibilitesini denetlemek, genel bir strateji belirlemek için gerçekleştirilir. </a:t>
            </a:r>
          </a:p>
          <a:p>
            <a:pPr marL="114300" indent="0" algn="just">
              <a:buNone/>
            </a:pPr>
            <a:endParaRPr lang="tr-TR" dirty="0" smtClean="0"/>
          </a:p>
          <a:p>
            <a:pPr marL="114300" indent="0" algn="just">
              <a:buNone/>
            </a:pPr>
            <a:r>
              <a:rPr lang="tr-TR" dirty="0" smtClean="0"/>
              <a:t>Olumlu strateji yolları belirlenirken, olumsuz risk unsurları da tespit edilerek ele alınır. </a:t>
            </a:r>
          </a:p>
          <a:p>
            <a:pPr marL="114300" indent="0" algn="just">
              <a:buNone/>
            </a:pPr>
            <a:endParaRPr lang="tr-TR" dirty="0" smtClean="0"/>
          </a:p>
          <a:p>
            <a:pPr marL="114300" indent="0" algn="just">
              <a:buNone/>
            </a:pPr>
            <a:r>
              <a:rPr lang="tr-TR" dirty="0" smtClean="0"/>
              <a:t>Strateji analizi gerçekleştirilerek, hedef ağacındaki olumsuz hedefler de elenerek olası alternatif hedefler ortaya çıkarılır.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1577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Stratejİ</a:t>
            </a:r>
            <a:r>
              <a:rPr lang="tr-TR" dirty="0" smtClean="0"/>
              <a:t> </a:t>
            </a:r>
            <a:r>
              <a:rPr lang="tr-TR" dirty="0" err="1" smtClean="0"/>
              <a:t>seçİmİnde</a:t>
            </a:r>
            <a:r>
              <a:rPr lang="tr-TR" dirty="0" smtClean="0"/>
              <a:t> Dikkat </a:t>
            </a:r>
            <a:r>
              <a:rPr lang="tr-TR" dirty="0" err="1" smtClean="0"/>
              <a:t>edİlecek</a:t>
            </a:r>
            <a:r>
              <a:rPr lang="tr-TR" dirty="0" smtClean="0"/>
              <a:t> Hususlar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Maliyetler</a:t>
            </a:r>
          </a:p>
          <a:p>
            <a:r>
              <a:rPr lang="tr-TR" dirty="0" smtClean="0"/>
              <a:t>Farklı paydaşların bakış açıları</a:t>
            </a:r>
          </a:p>
          <a:p>
            <a:r>
              <a:rPr lang="tr-TR" dirty="0" smtClean="0"/>
              <a:t>Mevcut kaynaklar</a:t>
            </a:r>
          </a:p>
          <a:p>
            <a:r>
              <a:rPr lang="tr-TR" dirty="0" smtClean="0"/>
              <a:t>Politik yapılabilirlik</a:t>
            </a:r>
          </a:p>
          <a:p>
            <a:r>
              <a:rPr lang="tr-TR" dirty="0" smtClean="0"/>
              <a:t>Verimlilik ve etkinlik</a:t>
            </a:r>
          </a:p>
          <a:p>
            <a:r>
              <a:rPr lang="tr-TR" dirty="0" smtClean="0"/>
              <a:t>Eşitsizliklerin giderilmesine katkı</a:t>
            </a:r>
          </a:p>
          <a:p>
            <a:r>
              <a:rPr lang="tr-TR" dirty="0" smtClean="0"/>
              <a:t>Diğer projeleri tamamlayıcılık</a:t>
            </a:r>
          </a:p>
          <a:p>
            <a:r>
              <a:rPr lang="tr-TR" dirty="0" err="1" smtClean="0"/>
              <a:t>Aciliyet</a:t>
            </a:r>
            <a:endParaRPr lang="tr-TR" dirty="0" smtClean="0"/>
          </a:p>
          <a:p>
            <a:pPr marL="114300" indent="0">
              <a:buNone/>
            </a:pPr>
            <a:r>
              <a:rPr lang="tr-TR" dirty="0" smtClean="0"/>
              <a:t>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35558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Stratejİ</a:t>
            </a:r>
            <a:r>
              <a:rPr lang="tr-TR" dirty="0" smtClean="0"/>
              <a:t> </a:t>
            </a:r>
            <a:r>
              <a:rPr lang="tr-TR" dirty="0" err="1" smtClean="0"/>
              <a:t>anaLİZİNDEN</a:t>
            </a:r>
            <a:r>
              <a:rPr lang="tr-TR" dirty="0" smtClean="0"/>
              <a:t> </a:t>
            </a:r>
            <a:r>
              <a:rPr lang="tr-TR" dirty="0" err="1" smtClean="0"/>
              <a:t>mantIKSAL</a:t>
            </a:r>
            <a:r>
              <a:rPr lang="tr-TR" dirty="0" smtClean="0"/>
              <a:t> ÇERÇEVE MATRİSİNE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tr-TR" altLang="tr-TR" b="1" dirty="0" smtClean="0">
                <a:latin typeface="Garamond" pitchFamily="18" charset="0"/>
              </a:rPr>
              <a:t>Mantıksal Çerçeve Matrisi: Paydaş, sorun, hedef ve strateji analizleri ile elde edilen bulguların gösterildiği, 4 satır ve 4 sütunu olan görsel bir planlama aracıdır.</a:t>
            </a:r>
          </a:p>
          <a:p>
            <a:r>
              <a:rPr lang="tr-TR" altLang="tr-TR" dirty="0" smtClean="0">
                <a:latin typeface="Garamond" pitchFamily="18" charset="0"/>
              </a:rPr>
              <a:t>Hedeflerin </a:t>
            </a:r>
            <a:r>
              <a:rPr lang="tr-TR" altLang="tr-TR" dirty="0">
                <a:latin typeface="Garamond" pitchFamily="18" charset="0"/>
              </a:rPr>
              <a:t>nasıl yazılması gerektiğine karar verin</a:t>
            </a:r>
          </a:p>
          <a:p>
            <a:r>
              <a:rPr lang="tr-TR" altLang="tr-TR" dirty="0">
                <a:latin typeface="Garamond" pitchFamily="18" charset="0"/>
              </a:rPr>
              <a:t>Stratejiyi seçin</a:t>
            </a:r>
          </a:p>
          <a:p>
            <a:r>
              <a:rPr lang="tr-TR" altLang="tr-TR" dirty="0">
                <a:latin typeface="Garamond" pitchFamily="18" charset="0"/>
              </a:rPr>
              <a:t>Seçtiğiniz stratejinin ağacını tamamlayın</a:t>
            </a:r>
          </a:p>
          <a:p>
            <a:r>
              <a:rPr lang="tr-TR" altLang="tr-TR" dirty="0">
                <a:latin typeface="Garamond" pitchFamily="18" charset="0"/>
              </a:rPr>
              <a:t>Hedeflerin nasıl ifade edileceğine karar verin </a:t>
            </a:r>
          </a:p>
          <a:p>
            <a:r>
              <a:rPr lang="tr-TR" altLang="tr-TR" dirty="0">
                <a:latin typeface="Garamond" pitchFamily="18" charset="0"/>
              </a:rPr>
              <a:t>Hedefleri mantıksal çerçeveye aktarın (genel amaç, proje amacı, sonuçlar)</a:t>
            </a:r>
          </a:p>
          <a:p>
            <a:r>
              <a:rPr lang="tr-TR" altLang="tr-TR" dirty="0">
                <a:latin typeface="Garamond" pitchFamily="18" charset="0"/>
              </a:rPr>
              <a:t>Hedefleri gözden geçirin (araç-amaç ilişkisi)</a:t>
            </a:r>
          </a:p>
          <a:p>
            <a:r>
              <a:rPr lang="tr-TR" altLang="tr-TR" dirty="0">
                <a:latin typeface="Garamond" pitchFamily="18" charset="0"/>
              </a:rPr>
              <a:t>Olası etkinlikleri tanımlayın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3750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mantIKSAL</a:t>
            </a:r>
            <a:r>
              <a:rPr lang="tr-TR" dirty="0" smtClean="0"/>
              <a:t> ÇERÇEVE MATRİSİ</a:t>
            </a:r>
            <a:endParaRPr lang="tr-TR" dirty="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460299" y="1847850"/>
            <a:ext cx="8432181" cy="4691062"/>
            <a:chOff x="625" y="981"/>
            <a:chExt cx="4895" cy="2955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525" y="3006"/>
              <a:ext cx="875" cy="433"/>
            </a:xfrm>
            <a:prstGeom prst="rect">
              <a:avLst/>
            </a:prstGeom>
            <a:solidFill>
              <a:srgbClr val="037C0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it-IT" altLang="tr-TR" sz="4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525" y="2496"/>
              <a:ext cx="875" cy="428"/>
            </a:xfrm>
            <a:prstGeom prst="rect">
              <a:avLst/>
            </a:prstGeom>
            <a:solidFill>
              <a:srgbClr val="037C0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it-IT" altLang="tr-TR" sz="4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525" y="1986"/>
              <a:ext cx="875" cy="433"/>
            </a:xfrm>
            <a:prstGeom prst="rect">
              <a:avLst/>
            </a:prstGeom>
            <a:solidFill>
              <a:srgbClr val="037C0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it-IT" altLang="tr-TR" sz="4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525" y="1480"/>
              <a:ext cx="875" cy="433"/>
            </a:xfrm>
            <a:prstGeom prst="rect">
              <a:avLst/>
            </a:prstGeom>
            <a:solidFill>
              <a:srgbClr val="037C0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it-IT" altLang="tr-TR" sz="4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487" y="2998"/>
              <a:ext cx="873" cy="432"/>
            </a:xfrm>
            <a:prstGeom prst="rect">
              <a:avLst/>
            </a:prstGeom>
            <a:solidFill>
              <a:srgbClr val="90AA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 altLang="tr-TR" sz="4000">
                <a:latin typeface="Times New Roman" pitchFamily="18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447" y="2998"/>
              <a:ext cx="873" cy="432"/>
            </a:xfrm>
            <a:prstGeom prst="rect">
              <a:avLst/>
            </a:prstGeom>
            <a:solidFill>
              <a:srgbClr val="FEC16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tr-TR" sz="4000">
                <a:latin typeface="Times New Roman" pitchFamily="18" charset="0"/>
              </a:endParaRPr>
            </a:p>
            <a:p>
              <a:pPr algn="ctr" eaLnBrk="0" hangingPunct="0"/>
              <a:endParaRPr lang="en-GB" altLang="tr-TR" sz="4000">
                <a:latin typeface="Times New Roman" pitchFamily="18" charset="0"/>
              </a:endParaRPr>
            </a:p>
            <a:p>
              <a:pPr algn="ctr" eaLnBrk="0" hangingPunct="0"/>
              <a:endParaRPr lang="en-GB" altLang="tr-TR" sz="4000">
                <a:latin typeface="Times New Roman" pitchFamily="18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496" y="2488"/>
              <a:ext cx="875" cy="427"/>
            </a:xfrm>
            <a:prstGeom prst="rect">
              <a:avLst/>
            </a:prstGeom>
            <a:solidFill>
              <a:srgbClr val="90AA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tr-TR" sz="40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447" y="2488"/>
              <a:ext cx="873" cy="427"/>
            </a:xfrm>
            <a:prstGeom prst="rect">
              <a:avLst/>
            </a:prstGeom>
            <a:solidFill>
              <a:srgbClr val="FEC16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tr-TR" sz="40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487" y="1978"/>
              <a:ext cx="873" cy="432"/>
            </a:xfrm>
            <a:prstGeom prst="rect">
              <a:avLst/>
            </a:prstGeom>
            <a:solidFill>
              <a:srgbClr val="547CF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tr-TR" sz="4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456" y="1968"/>
              <a:ext cx="875" cy="432"/>
            </a:xfrm>
            <a:prstGeom prst="rect">
              <a:avLst/>
            </a:prstGeom>
            <a:solidFill>
              <a:srgbClr val="FEAD3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tr-TR" sz="4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487" y="1472"/>
              <a:ext cx="873" cy="432"/>
            </a:xfrm>
            <a:prstGeom prst="rect">
              <a:avLst/>
            </a:prstGeom>
            <a:solidFill>
              <a:srgbClr val="0534C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tr-TR" sz="4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447" y="1472"/>
              <a:ext cx="873" cy="432"/>
            </a:xfrm>
            <a:prstGeom prst="rect">
              <a:avLst/>
            </a:prstGeom>
            <a:solidFill>
              <a:srgbClr val="E3880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tr-TR" sz="4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4412" y="2994"/>
              <a:ext cx="868" cy="427"/>
            </a:xfrm>
            <a:prstGeom prst="rect">
              <a:avLst/>
            </a:prstGeom>
            <a:solidFill>
              <a:srgbClr val="F7668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tr-TR" sz="4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4412" y="2484"/>
              <a:ext cx="868" cy="432"/>
            </a:xfrm>
            <a:prstGeom prst="rect">
              <a:avLst/>
            </a:prstGeom>
            <a:solidFill>
              <a:srgbClr val="E5405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tr-TR" sz="4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412" y="1978"/>
              <a:ext cx="868" cy="432"/>
            </a:xfrm>
            <a:prstGeom prst="rect">
              <a:avLst/>
            </a:prstGeom>
            <a:solidFill>
              <a:srgbClr val="CF0E3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tr-TR" sz="4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504" y="3072"/>
              <a:ext cx="768" cy="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tr-TR" altLang="tr-TR" sz="1600" b="1">
                  <a:solidFill>
                    <a:srgbClr val="062951"/>
                  </a:solidFill>
                  <a:latin typeface="Times New Roman" pitchFamily="18" charset="0"/>
                </a:rPr>
                <a:t>Maliyetler</a:t>
              </a:r>
              <a:endParaRPr lang="en-US" altLang="tr-TR" sz="1600" b="1">
                <a:solidFill>
                  <a:srgbClr val="062951"/>
                </a:solidFill>
                <a:latin typeface="Times New Roman" pitchFamily="18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536" y="981"/>
              <a:ext cx="864" cy="2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altLang="tr-TR" dirty="0">
                  <a:latin typeface="Arial Narrow" pitchFamily="34" charset="0"/>
                </a:rPr>
                <a:t>1. </a:t>
              </a:r>
              <a:r>
                <a:rPr lang="tr-TR" altLang="tr-TR" dirty="0">
                  <a:latin typeface="Arial Narrow" pitchFamily="34" charset="0"/>
                </a:rPr>
                <a:t>Proje Tanımı</a:t>
              </a:r>
              <a:endParaRPr lang="en-GB" altLang="tr-TR" dirty="0">
                <a:latin typeface="Arial Narrow" pitchFamily="34" charset="0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2426" y="993"/>
              <a:ext cx="934" cy="4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altLang="tr-TR" dirty="0">
                  <a:latin typeface="Arial Narrow" pitchFamily="34" charset="0"/>
                </a:rPr>
                <a:t>2. </a:t>
              </a:r>
              <a:r>
                <a:rPr lang="tr-TR" altLang="tr-TR" dirty="0">
                  <a:latin typeface="Arial Narrow" pitchFamily="34" charset="0"/>
                </a:rPr>
                <a:t>Doğrulanabilir      göstergeler</a:t>
              </a:r>
              <a:endParaRPr lang="en-GB" altLang="tr-TR" dirty="0">
                <a:latin typeface="Arial Narrow" pitchFamily="34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4370" y="993"/>
              <a:ext cx="1150" cy="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altLang="tr-TR" dirty="0">
                  <a:latin typeface="Arial Narrow" pitchFamily="34" charset="0"/>
                </a:rPr>
                <a:t>4. </a:t>
              </a:r>
              <a:r>
                <a:rPr lang="tr-TR" altLang="tr-TR" dirty="0">
                  <a:latin typeface="Arial Narrow" pitchFamily="34" charset="0"/>
                </a:rPr>
                <a:t>Varsayımlar</a:t>
              </a:r>
              <a:endParaRPr lang="en-GB" altLang="tr-TR" dirty="0">
                <a:latin typeface="Arial Narrow" pitchFamily="34" charset="0"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625" y="1480"/>
              <a:ext cx="1007" cy="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tr-TR" altLang="tr-TR" sz="2000">
                  <a:latin typeface="Arial Narrow" pitchFamily="34" charset="0"/>
                </a:rPr>
                <a:t>Genel hedef</a:t>
              </a:r>
              <a:endParaRPr lang="en-GB" altLang="tr-TR" sz="2000">
                <a:latin typeface="Arial Narrow" pitchFamily="34" charset="0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625" y="2008"/>
              <a:ext cx="1007" cy="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tr-TR" altLang="tr-TR" sz="2000">
                  <a:latin typeface="Arial Narrow" pitchFamily="34" charset="0"/>
                </a:rPr>
                <a:t>Proje Amacı</a:t>
              </a:r>
              <a:endParaRPr lang="en-GB" altLang="tr-TR" sz="2000">
                <a:latin typeface="Arial Narrow" pitchFamily="34" charset="0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625" y="2584"/>
              <a:ext cx="1007" cy="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tr-TR" altLang="tr-TR" sz="2000">
                  <a:latin typeface="Arial Narrow" pitchFamily="34" charset="0"/>
                </a:rPr>
                <a:t>Sonuçlar</a:t>
              </a:r>
              <a:endParaRPr lang="en-GB" altLang="tr-TR" sz="2000">
                <a:latin typeface="Arial Narrow" pitchFamily="34" charset="0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625" y="3072"/>
              <a:ext cx="1007" cy="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tr-TR" altLang="tr-TR" sz="2000">
                  <a:latin typeface="Arial Narrow" pitchFamily="34" charset="0"/>
                </a:rPr>
                <a:t>Faaliyetler</a:t>
              </a:r>
              <a:endParaRPr lang="en-GB" altLang="tr-TR" sz="2000">
                <a:latin typeface="Arial Narrow" pitchFamily="34" charset="0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424" y="987"/>
              <a:ext cx="910" cy="4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tr-TR" altLang="tr-TR">
                  <a:solidFill>
                    <a:srgbClr val="CC3300"/>
                  </a:solidFill>
                  <a:latin typeface="Arial Narrow" pitchFamily="34" charset="0"/>
                </a:rPr>
                <a:t> </a:t>
              </a:r>
              <a:r>
                <a:rPr lang="tr-TR" altLang="tr-TR">
                  <a:latin typeface="Arial Narrow" pitchFamily="34" charset="0"/>
                </a:rPr>
                <a:t>3</a:t>
              </a:r>
              <a:r>
                <a:rPr lang="en-GB" altLang="tr-TR">
                  <a:latin typeface="Arial Narrow" pitchFamily="34" charset="0"/>
                </a:rPr>
                <a:t>.</a:t>
              </a:r>
              <a:r>
                <a:rPr lang="tr-TR" altLang="tr-TR">
                  <a:latin typeface="Arial Narrow" pitchFamily="34" charset="0"/>
                </a:rPr>
                <a:t>Doğrulama kaynakları</a:t>
              </a:r>
              <a:endParaRPr lang="en-GB" altLang="tr-TR">
                <a:latin typeface="Arial Narrow" pitchFamily="34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4412" y="3504"/>
              <a:ext cx="868" cy="432"/>
            </a:xfrm>
            <a:prstGeom prst="rect">
              <a:avLst/>
            </a:prstGeom>
            <a:solidFill>
              <a:srgbClr val="FDA4B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tr-TR" altLang="tr-TR" sz="1600" b="1">
                  <a:solidFill>
                    <a:srgbClr val="000000"/>
                  </a:solidFill>
                  <a:latin typeface="Times New Roman" pitchFamily="18" charset="0"/>
                </a:rPr>
                <a:t>Ön koşullar</a:t>
              </a:r>
              <a:endParaRPr lang="en-GB" altLang="tr-TR" sz="16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487815" y="5842793"/>
            <a:ext cx="636164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tr-TR" b="1" dirty="0">
                <a:latin typeface="Arial Narrow" pitchFamily="34" charset="0"/>
              </a:rPr>
              <a:t>Not:  </a:t>
            </a:r>
            <a:r>
              <a:rPr lang="tr-TR" altLang="tr-TR" b="1" dirty="0">
                <a:latin typeface="Arial Narrow" pitchFamily="34" charset="0"/>
              </a:rPr>
              <a:t>Matrisin her bir kısmı yukarıdaki numara sıralaması çerçevesinde oluşturulurken, gerektiği takdirde diğer kısımlar kontrol edilmeli ve gözden geçirilip yeniden düzenlenmelidir</a:t>
            </a:r>
            <a:r>
              <a:rPr lang="en-US" altLang="tr-TR" b="1" dirty="0">
                <a:latin typeface="Arial Narrow" pitchFamily="34" charset="0"/>
              </a:rPr>
              <a:t>.</a:t>
            </a:r>
            <a:r>
              <a:rPr lang="tr-TR" altLang="tr-TR" b="1" dirty="0">
                <a:latin typeface="Arial Narrow" pitchFamily="34" charset="0"/>
              </a:rPr>
              <a:t> </a:t>
            </a:r>
            <a:endParaRPr lang="en-US" altLang="tr-TR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706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latin typeface="+mn-lt"/>
              </a:rPr>
              <a:t>MantIKSAL</a:t>
            </a:r>
            <a:r>
              <a:rPr lang="tr-TR" dirty="0" smtClean="0">
                <a:latin typeface="+mn-lt"/>
              </a:rPr>
              <a:t> ÇERÇEVE MATRİSİ</a:t>
            </a:r>
            <a:endParaRPr lang="tr-TR" dirty="0">
              <a:latin typeface="+mn-lt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1779493"/>
            <a:ext cx="2924175" cy="568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98525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itchFamily="34" charset="0"/>
              </a:defRPr>
            </a:lvl1pPr>
            <a:lvl2pPr marL="282575" defTabSz="898525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577850" indent="1588" defTabSz="898525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854075" defTabSz="898525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1147763" indent="-103188" defTabSz="898525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1604963" indent="-103188" defTabSz="898525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062163" indent="-103188" defTabSz="898525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2519363" indent="-103188" defTabSz="898525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2976563" indent="-103188" defTabSz="898525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tr-TR" altLang="tr-TR" sz="2000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tr-TR" altLang="tr-TR" sz="2000" dirty="0">
                <a:latin typeface="+mn-lt"/>
              </a:rPr>
              <a:t>Projenin katkıda bulunacağı üst düzey hedefler</a:t>
            </a:r>
          </a:p>
          <a:p>
            <a:pPr>
              <a:lnSpc>
                <a:spcPct val="90000"/>
              </a:lnSpc>
            </a:pPr>
            <a:r>
              <a:rPr lang="tr-TR" altLang="tr-TR" sz="2000" dirty="0">
                <a:latin typeface="+mn-lt"/>
              </a:rPr>
              <a:t>Hedef gruplar için sürdürülebilir yarar sağlama açısından projenin ana hedefi</a:t>
            </a:r>
          </a:p>
          <a:p>
            <a:pPr>
              <a:lnSpc>
                <a:spcPct val="90000"/>
              </a:lnSpc>
            </a:pPr>
            <a:r>
              <a:rPr lang="tr-TR" altLang="tr-TR" sz="2000" dirty="0">
                <a:latin typeface="+mn-lt"/>
              </a:rPr>
              <a:t>Gerçekleştirilecek faaliyetlerin ürünleri</a:t>
            </a:r>
          </a:p>
          <a:p>
            <a:pPr>
              <a:lnSpc>
                <a:spcPct val="90000"/>
              </a:lnSpc>
            </a:pPr>
            <a:r>
              <a:rPr lang="tr-TR" altLang="tr-TR" sz="2000" dirty="0">
                <a:latin typeface="+mn-lt"/>
              </a:rPr>
              <a:t>Projenin sonuçlarını üretmek için projenin parçası olarak uygulanacak görevler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582804" y="2520950"/>
            <a:ext cx="314325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tr-TR" altLang="tr-TR" dirty="0"/>
              <a:t>Projenin sonucunda ulaşılır özgün, ölçülebilir, ulaşılabilir, gerçekçi olan ve belli bir zaman ve yere bağlı olarak tanımlanmalıdır</a:t>
            </a:r>
            <a:endParaRPr lang="tr-TR" altLang="tr-TR" dirty="0">
              <a:solidFill>
                <a:schemeClr val="accent2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447867" y="4100513"/>
            <a:ext cx="315595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tr-TR" altLang="tr-TR" sz="1600" dirty="0"/>
              <a:t>Projenin amacına ulaşılması için yerine getirilmesi gereken ara hedefler-ölçülebilir gerçekleştirilebilir olarak tanımlanmalıdır</a:t>
            </a:r>
            <a:endParaRPr lang="tr-TR" altLang="tr-TR" sz="1600" dirty="0">
              <a:solidFill>
                <a:schemeClr val="accent2"/>
              </a:solidFill>
            </a:endParaRPr>
          </a:p>
          <a:p>
            <a:pPr eaLnBrk="0" hangingPunct="0">
              <a:spcBef>
                <a:spcPct val="50000"/>
              </a:spcBef>
            </a:pPr>
            <a:endParaRPr lang="tr-TR" altLang="tr-TR" sz="1600" dirty="0">
              <a:solidFill>
                <a:schemeClr val="accent2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509779" y="5343525"/>
            <a:ext cx="31559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tr-TR" altLang="tr-TR" sz="1600"/>
              <a:t>Belirli bir zamana ve bütçeye dayalı olarak kaynakların kullanılması ve proje amacına ulaşmayı sağlayacak sonuçların üretilmesi için yapılacak olan aktivitelerdir</a:t>
            </a:r>
            <a:endParaRPr lang="tr-TR" altLang="tr-TR" sz="1600">
              <a:solidFill>
                <a:schemeClr val="accent2"/>
              </a:solidFill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081425" y="1901825"/>
            <a:ext cx="2327275" cy="4197350"/>
            <a:chOff x="1951" y="816"/>
            <a:chExt cx="1588" cy="2832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951" y="3239"/>
              <a:ext cx="1588" cy="409"/>
            </a:xfrm>
            <a:prstGeom prst="rect">
              <a:avLst/>
            </a:prstGeom>
            <a:solidFill>
              <a:srgbClr val="FF9F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tr-TR" altLang="tr-TR" b="1">
                  <a:solidFill>
                    <a:srgbClr val="000000"/>
                  </a:solidFill>
                </a:rPr>
                <a:t>FAALİYETLER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951" y="2474"/>
              <a:ext cx="1588" cy="454"/>
            </a:xfrm>
            <a:prstGeom prst="rect">
              <a:avLst/>
            </a:prstGeom>
            <a:solidFill>
              <a:srgbClr val="FF81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tr-TR" altLang="tr-TR" b="1"/>
                <a:t>SONUÇLAR</a:t>
              </a:r>
              <a:endParaRPr lang="tr-TR" altLang="tr-TR" b="1">
                <a:solidFill>
                  <a:schemeClr val="accent2"/>
                </a:solidFill>
              </a:endParaRPr>
            </a:p>
            <a:p>
              <a:pPr algn="ctr"/>
              <a:r>
                <a:rPr lang="tr-TR" altLang="tr-TR" b="1">
                  <a:solidFill>
                    <a:schemeClr val="accent2"/>
                  </a:solidFill>
                </a:rPr>
                <a:t>ARA HEDEFLER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951" y="1571"/>
              <a:ext cx="1588" cy="45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tr-TR" altLang="tr-TR" b="1"/>
                <a:t>PROJENİN AMACI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951" y="816"/>
              <a:ext cx="1588" cy="408"/>
            </a:xfrm>
            <a:prstGeom prst="rect">
              <a:avLst/>
            </a:prstGeom>
            <a:solidFill>
              <a:srgbClr val="BE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tr-TR" altLang="tr-TR" b="1" dirty="0"/>
                <a:t>GENEL HEDEFLER</a:t>
              </a:r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2631" y="2025"/>
              <a:ext cx="105" cy="423"/>
            </a:xfrm>
            <a:prstGeom prst="upArrow">
              <a:avLst>
                <a:gd name="adj1" fmla="val 50000"/>
                <a:gd name="adj2" fmla="val 100714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2631" y="1200"/>
              <a:ext cx="153" cy="371"/>
            </a:xfrm>
            <a:prstGeom prst="upArrow">
              <a:avLst>
                <a:gd name="adj1" fmla="val 50000"/>
                <a:gd name="adj2" fmla="val 60621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2640" y="2947"/>
              <a:ext cx="136" cy="317"/>
            </a:xfrm>
            <a:prstGeom prst="upArrow">
              <a:avLst>
                <a:gd name="adj1" fmla="val 50000"/>
                <a:gd name="adj2" fmla="val 58272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30404" y="1795463"/>
            <a:ext cx="3559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600" dirty="0"/>
              <a:t>İDEAL DURUM –UZUN ZAMANDA GERÇEKLEŞEBİLİR</a:t>
            </a:r>
          </a:p>
        </p:txBody>
      </p:sp>
    </p:spTree>
    <p:extLst>
      <p:ext uri="{BB962C8B-B14F-4D97-AF65-F5344CB8AC3E}">
        <p14:creationId xmlns:p14="http://schemas.microsoft.com/office/powerpoint/2010/main" val="3047955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MantIKSAL</a:t>
            </a:r>
            <a:r>
              <a:rPr lang="tr-TR" dirty="0"/>
              <a:t> ÇERÇEVE MATRİSİ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1521" y="1808162"/>
            <a:ext cx="8640960" cy="4861197"/>
            <a:chOff x="649" y="559"/>
            <a:chExt cx="4933" cy="3752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7" t="1651"/>
            <a:stretch>
              <a:fillRect/>
            </a:stretch>
          </p:blipFill>
          <p:spPr bwMode="auto">
            <a:xfrm>
              <a:off x="649" y="559"/>
              <a:ext cx="4933" cy="37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738" y="2487"/>
              <a:ext cx="828" cy="70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tr-TR" sz="1600" b="1" dirty="0">
                  <a:latin typeface="Times New Roman" pitchFamily="18" charset="0"/>
                </a:rPr>
                <a:t>SONUÇLAR</a:t>
              </a:r>
              <a:r>
                <a:rPr lang="tr-TR" altLang="tr-TR" sz="1600" b="1" dirty="0">
                  <a:solidFill>
                    <a:schemeClr val="bg1"/>
                  </a:solidFill>
                  <a:latin typeface="Times New Roman" pitchFamily="18" charset="0"/>
                </a:rPr>
                <a:t>/</a:t>
              </a:r>
            </a:p>
            <a:p>
              <a:r>
                <a:rPr lang="tr-TR" altLang="tr-TR" sz="1600" b="1" dirty="0">
                  <a:solidFill>
                    <a:schemeClr val="bg1"/>
                  </a:solidFill>
                  <a:latin typeface="Times New Roman" pitchFamily="18" charset="0"/>
                </a:rPr>
                <a:t>ARA </a:t>
              </a:r>
            </a:p>
            <a:p>
              <a:r>
                <a:rPr lang="tr-TR" altLang="tr-TR" sz="1600" b="1" dirty="0">
                  <a:solidFill>
                    <a:schemeClr val="bg1"/>
                  </a:solidFill>
                  <a:latin typeface="Times New Roman" pitchFamily="18" charset="0"/>
                </a:rPr>
                <a:t>HEDEFLER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595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Bir Projenin özellikleri ve </a:t>
            </a:r>
            <a:r>
              <a:rPr lang="tr-TR" dirty="0" err="1" smtClean="0"/>
              <a:t>avantajlarI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114300" indent="0" algn="just">
              <a:buNone/>
            </a:pPr>
            <a:r>
              <a:rPr lang="tr-TR" b="1" dirty="0" smtClean="0"/>
              <a:t>Özellikler:</a:t>
            </a:r>
            <a:endParaRPr lang="tr-TR" dirty="0" smtClean="0"/>
          </a:p>
          <a:p>
            <a:pPr algn="just"/>
            <a:r>
              <a:rPr lang="tr-TR" dirty="0" smtClean="0"/>
              <a:t>Net </a:t>
            </a:r>
            <a:r>
              <a:rPr lang="tr-TR" dirty="0"/>
              <a:t>ve spesifik hedefler</a:t>
            </a:r>
          </a:p>
          <a:p>
            <a:pPr algn="just"/>
            <a:r>
              <a:rPr lang="tr-TR" dirty="0"/>
              <a:t>Başlangıç ve Bitiş Tarihi</a:t>
            </a:r>
          </a:p>
          <a:p>
            <a:pPr algn="just"/>
            <a:r>
              <a:rPr lang="tr-TR" dirty="0"/>
              <a:t>Bir aracı kuruluş/organizasyon tarafından yürütülür</a:t>
            </a:r>
          </a:p>
          <a:p>
            <a:pPr algn="just"/>
            <a:r>
              <a:rPr lang="tr-TR" dirty="0"/>
              <a:t>Organizasyonun temelinden farklı departmanlardan kişilerin </a:t>
            </a:r>
            <a:r>
              <a:rPr lang="tr-TR" dirty="0" smtClean="0"/>
              <a:t>katılımı</a:t>
            </a:r>
          </a:p>
          <a:p>
            <a:pPr marL="114300" indent="0" algn="just">
              <a:buNone/>
            </a:pPr>
            <a:r>
              <a:rPr lang="tr-TR" b="1" dirty="0" smtClean="0"/>
              <a:t>Avantajları</a:t>
            </a:r>
          </a:p>
          <a:p>
            <a:pPr algn="just"/>
            <a:r>
              <a:rPr lang="tr-TR" dirty="0" smtClean="0"/>
              <a:t>Proje tanım ve sonuçlarına daha fazla odak</a:t>
            </a:r>
          </a:p>
          <a:p>
            <a:pPr algn="just"/>
            <a:r>
              <a:rPr lang="tr-TR" dirty="0" smtClean="0"/>
              <a:t>Proje için tahsis edilmiş gerekli kaynaklar</a:t>
            </a:r>
          </a:p>
          <a:p>
            <a:pPr algn="just"/>
            <a:r>
              <a:rPr lang="tr-TR" dirty="0" smtClean="0"/>
              <a:t>Proje ekini hedeflenen sonuçlara daha da odaklı</a:t>
            </a:r>
            <a:endParaRPr lang="tr-TR" dirty="0"/>
          </a:p>
          <a:p>
            <a:pPr marL="11430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371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döngüsü </a:t>
            </a:r>
            <a:r>
              <a:rPr lang="tr-TR" dirty="0" err="1" smtClean="0"/>
              <a:t>aşamalarI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0" indent="-457200">
              <a:buFont typeface="+mj-lt"/>
              <a:buAutoNum type="arabicPeriod"/>
            </a:pPr>
            <a:r>
              <a:rPr lang="tr-TR" b="1" dirty="0" smtClean="0"/>
              <a:t>Proje Fikrinin Belirlenmesi</a:t>
            </a:r>
          </a:p>
          <a:p>
            <a:pPr marL="571500" indent="-457200">
              <a:buFont typeface="+mj-lt"/>
              <a:buAutoNum type="arabicPeriod"/>
            </a:pPr>
            <a:r>
              <a:rPr lang="tr-TR" b="1" dirty="0" smtClean="0"/>
              <a:t>Proje Fikir Analizi</a:t>
            </a:r>
          </a:p>
          <a:p>
            <a:pPr marL="571500" indent="-457200">
              <a:buFont typeface="+mj-lt"/>
              <a:buAutoNum type="arabicPeriod"/>
            </a:pPr>
            <a:r>
              <a:rPr lang="tr-TR" b="1" dirty="0" smtClean="0"/>
              <a:t>Ön Değerlendirme </a:t>
            </a:r>
          </a:p>
          <a:p>
            <a:pPr marL="571500" indent="-457200">
              <a:buFont typeface="+mj-lt"/>
              <a:buAutoNum type="arabicPeriod"/>
            </a:pPr>
            <a:r>
              <a:rPr lang="tr-TR" b="1" dirty="0" smtClean="0"/>
              <a:t>Finansman </a:t>
            </a:r>
          </a:p>
          <a:p>
            <a:pPr marL="571500" indent="-457200">
              <a:buFont typeface="+mj-lt"/>
              <a:buAutoNum type="arabicPeriod"/>
            </a:pPr>
            <a:r>
              <a:rPr lang="tr-TR" b="1" dirty="0" smtClean="0"/>
              <a:t>Uygulama</a:t>
            </a:r>
          </a:p>
          <a:p>
            <a:pPr marL="571500" indent="-457200">
              <a:buFont typeface="+mj-lt"/>
              <a:buAutoNum type="arabicPeriod"/>
            </a:pPr>
            <a:r>
              <a:rPr lang="tr-TR" b="1" dirty="0" smtClean="0"/>
              <a:t>Değerlendirme</a:t>
            </a:r>
          </a:p>
          <a:p>
            <a:pPr marL="11430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161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yönetimi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 algn="just">
              <a:buNone/>
            </a:pPr>
            <a:r>
              <a:rPr lang="tr-TR" dirty="0" smtClean="0"/>
              <a:t>Mantıksal çerçeve yaklaşımına dayanan, proje ve programların hazırlanması, uygulanması ve değerlendirilmesinde kullanılan bir yöntem ve sistematik bütündür.</a:t>
            </a:r>
          </a:p>
          <a:p>
            <a:pPr marL="114300" indent="0" algn="just">
              <a:buNone/>
            </a:pPr>
            <a:r>
              <a:rPr lang="tr-TR" b="1" dirty="0" smtClean="0"/>
              <a:t>Bunun yapmanın sistematik yolu;</a:t>
            </a:r>
          </a:p>
          <a:p>
            <a:pPr marL="571500" indent="-457200" algn="just">
              <a:buFont typeface="+mj-lt"/>
              <a:buAutoNum type="arabicPeriod"/>
            </a:pPr>
            <a:r>
              <a:rPr lang="tr-TR" b="1" dirty="0" smtClean="0"/>
              <a:t>Planlama: </a:t>
            </a:r>
            <a:r>
              <a:rPr lang="tr-TR" dirty="0" smtClean="0"/>
              <a:t>Hedeflerin tanımlanması, karar alınması ve problemlerin çözülmesi</a:t>
            </a:r>
          </a:p>
          <a:p>
            <a:pPr marL="571500" indent="-457200" algn="just">
              <a:buFont typeface="+mj-lt"/>
              <a:buAutoNum type="arabicPeriod"/>
            </a:pPr>
            <a:r>
              <a:rPr lang="tr-TR" b="1" dirty="0" smtClean="0"/>
              <a:t>Organizasyon: </a:t>
            </a:r>
            <a:r>
              <a:rPr lang="tr-TR" dirty="0" smtClean="0"/>
              <a:t>İnsan kaynakları ve fiziksel kaynakların koordine edilmesi</a:t>
            </a:r>
          </a:p>
          <a:p>
            <a:pPr marL="571500" indent="-457200" algn="just">
              <a:buFont typeface="+mj-lt"/>
              <a:buAutoNum type="arabicPeriod"/>
            </a:pPr>
            <a:r>
              <a:rPr lang="tr-TR" b="1" dirty="0" smtClean="0"/>
              <a:t>Yönlendirme: </a:t>
            </a:r>
            <a:r>
              <a:rPr lang="tr-TR" dirty="0" smtClean="0"/>
              <a:t>Proje ekibinin yönlendirilmesi</a:t>
            </a:r>
          </a:p>
          <a:p>
            <a:pPr marL="571500" indent="-457200" algn="just">
              <a:buFont typeface="+mj-lt"/>
              <a:buAutoNum type="arabicPeriod"/>
            </a:pPr>
            <a:r>
              <a:rPr lang="tr-TR" b="1" dirty="0" smtClean="0"/>
              <a:t>Kontrol: </a:t>
            </a:r>
            <a:r>
              <a:rPr lang="tr-TR" dirty="0"/>
              <a:t>O</a:t>
            </a:r>
            <a:r>
              <a:rPr lang="tr-TR" dirty="0" smtClean="0"/>
              <a:t>rganizasyonun hedefleri doğrultusunda işleyip işlemediği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77563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Proje döngüsü yönetimi neden önemlidir?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 smtClean="0"/>
              <a:t>Projenin tasarım ve hazırlanmasında gerekli analizlerin yapılarak projenin sağlam temellere oturmasını sağlar. </a:t>
            </a:r>
          </a:p>
          <a:p>
            <a:pPr algn="just"/>
            <a:r>
              <a:rPr lang="tr-TR" dirty="0" smtClean="0"/>
              <a:t>Projenin hedef gruplarını doğru ve isabetli belirleyerek başarı oranını arttırır. </a:t>
            </a:r>
          </a:p>
          <a:p>
            <a:pPr algn="just"/>
            <a:r>
              <a:rPr lang="tr-TR" dirty="0" smtClean="0"/>
              <a:t>Sürdürülebilirlik ve süreklilik sağlar.</a:t>
            </a:r>
          </a:p>
          <a:p>
            <a:pPr algn="just"/>
            <a:r>
              <a:rPr lang="tr-TR" dirty="0" smtClean="0"/>
              <a:t>Paydaş analizi ile birlikte, tüm paydaşların projenin tasarlanması ve uygulanması sürecinde aktif rol oynamasını sağlar. </a:t>
            </a:r>
          </a:p>
          <a:p>
            <a:pPr algn="just"/>
            <a:r>
              <a:rPr lang="tr-TR" dirty="0" smtClean="0"/>
              <a:t>SWOT analizi ve beklenmedik durumlara ilişkin öngörüler belirlenerek, olası başarısızlıkların önüne geçilir. </a:t>
            </a:r>
          </a:p>
        </p:txBody>
      </p:sp>
    </p:spTree>
    <p:extLst>
      <p:ext uri="{BB962C8B-B14F-4D97-AF65-F5344CB8AC3E}">
        <p14:creationId xmlns:p14="http://schemas.microsoft.com/office/powerpoint/2010/main" val="350129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İyİ</a:t>
            </a:r>
            <a:r>
              <a:rPr lang="tr-TR" dirty="0" smtClean="0"/>
              <a:t> </a:t>
            </a:r>
            <a:r>
              <a:rPr lang="tr-TR" dirty="0" err="1" smtClean="0"/>
              <a:t>bİr</a:t>
            </a:r>
            <a:r>
              <a:rPr lang="tr-TR" dirty="0" smtClean="0"/>
              <a:t> proje </a:t>
            </a:r>
            <a:r>
              <a:rPr lang="tr-TR" dirty="0" err="1" smtClean="0"/>
              <a:t>Yönetİcİsİ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tr-TR" b="1" dirty="0" smtClean="0"/>
              <a:t>Bir yönetici için önemli olan yetkinlikler;</a:t>
            </a:r>
          </a:p>
          <a:p>
            <a:pPr marL="114300" indent="0">
              <a:buNone/>
            </a:pP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95073"/>
              </p:ext>
            </p:extLst>
          </p:nvPr>
        </p:nvGraphicFramePr>
        <p:xfrm>
          <a:off x="683568" y="2276872"/>
          <a:ext cx="8064896" cy="4181088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4032448"/>
                <a:gridCol w="4032448"/>
              </a:tblGrid>
              <a:tr h="2243511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tr-TR" b="0" dirty="0" smtClean="0">
                          <a:solidFill>
                            <a:schemeClr val="bg1"/>
                          </a:solidFill>
                        </a:rPr>
                        <a:t>Gelecekteki olasılıkları</a:t>
                      </a:r>
                      <a:r>
                        <a:rPr lang="tr-TR" b="0" baseline="0" dirty="0" smtClean="0">
                          <a:solidFill>
                            <a:schemeClr val="bg1"/>
                          </a:solidFill>
                        </a:rPr>
                        <a:t> tahmin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tr-TR" b="0" baseline="0" dirty="0" smtClean="0">
                          <a:solidFill>
                            <a:schemeClr val="bg1"/>
                          </a:solidFill>
                        </a:rPr>
                        <a:t>Vizyon yaratabilme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tr-TR" b="0" baseline="0" dirty="0" err="1" smtClean="0">
                          <a:solidFill>
                            <a:schemeClr val="bg1"/>
                          </a:solidFill>
                        </a:rPr>
                        <a:t>İnovatif</a:t>
                      </a:r>
                      <a:endParaRPr lang="tr-TR" b="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tr-TR" b="0" baseline="0" dirty="0" smtClean="0">
                          <a:solidFill>
                            <a:schemeClr val="bg1"/>
                          </a:solidFill>
                        </a:rPr>
                        <a:t>Risk seven/alabilen</a:t>
                      </a:r>
                      <a:endParaRPr lang="tr-TR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tr-TR" b="0" dirty="0" smtClean="0"/>
                        <a:t>Ekibi</a:t>
                      </a:r>
                      <a:r>
                        <a:rPr lang="tr-TR" b="0" baseline="0" dirty="0" smtClean="0"/>
                        <a:t> motive eden ve geliştirebilen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tr-TR" b="0" baseline="0" dirty="0" smtClean="0"/>
                        <a:t>İşbirlikçi, pozitif ilişki yaratan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tr-TR" b="0" baseline="0" dirty="0" smtClean="0"/>
                        <a:t>Çeşitli faaliyetleri koordine edebilen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tr-TR" b="0" baseline="0" dirty="0" smtClean="0"/>
                        <a:t>Ekip kurucu, insanlara pozitif yaklaşan</a:t>
                      </a:r>
                      <a:endParaRPr lang="tr-T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7577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tr-TR" b="0" dirty="0" smtClean="0"/>
                        <a:t>Hedefleri kurgulayabilme</a:t>
                      </a:r>
                      <a:r>
                        <a:rPr lang="tr-TR" b="0" baseline="0" dirty="0" smtClean="0"/>
                        <a:t> ve gerçekçi plan yapabilme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tr-TR" b="0" baseline="0" dirty="0" smtClean="0"/>
                        <a:t>Karar verici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tr-TR" b="0" baseline="0" dirty="0" smtClean="0"/>
                        <a:t>Kaynakları etkin kullanabilen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tr-TR" b="0" baseline="0" dirty="0" smtClean="0"/>
                        <a:t>Karar vermede etkin ve etkili</a:t>
                      </a:r>
                      <a:endParaRPr lang="tr-T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tr-TR" b="0" dirty="0" smtClean="0"/>
                        <a:t>Kontrol ve analiz-</a:t>
                      </a:r>
                      <a:r>
                        <a:rPr lang="tr-TR" b="0" baseline="0" dirty="0" smtClean="0"/>
                        <a:t> geleceği resmedebilme güdüsü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tr-TR" b="0" baseline="0" dirty="0" smtClean="0"/>
                        <a:t>Kavramların kullanımını teşhis edebilme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tr-TR" b="0" baseline="0" dirty="0" smtClean="0"/>
                        <a:t>İletişimci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tr-TR" b="0" baseline="0" dirty="0" smtClean="0"/>
                        <a:t>Müzakereci </a:t>
                      </a:r>
                      <a:endParaRPr lang="tr-T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95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60672" cy="1039427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Bir Projeyi </a:t>
            </a:r>
            <a:r>
              <a:rPr lang="tr-TR" dirty="0" err="1" smtClean="0"/>
              <a:t>başarIlI</a:t>
            </a:r>
            <a:r>
              <a:rPr lang="tr-TR" dirty="0" smtClean="0"/>
              <a:t> yapan unsurlar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677310"/>
              </p:ext>
            </p:extLst>
          </p:nvPr>
        </p:nvGraphicFramePr>
        <p:xfrm>
          <a:off x="457200" y="1752600"/>
          <a:ext cx="8229600" cy="472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30824"/>
                <a:gridCol w="3898776"/>
              </a:tblGrid>
              <a:tr h="4700736">
                <a:tc>
                  <a:txBody>
                    <a:bodyPr/>
                    <a:lstStyle/>
                    <a:p>
                      <a:pPr algn="ctr"/>
                      <a:r>
                        <a:rPr lang="tr-TR" sz="1600" u="sng" dirty="0" smtClean="0"/>
                        <a:t>Başarı</a:t>
                      </a:r>
                    </a:p>
                    <a:p>
                      <a:pPr algn="ctr"/>
                      <a:endParaRPr lang="tr-TR" sz="1600" u="sng" dirty="0" smtClean="0"/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tr-TR" sz="1600" u="none" dirty="0" smtClean="0"/>
                        <a:t>Açık</a:t>
                      </a:r>
                      <a:r>
                        <a:rPr lang="tr-TR" sz="1600" u="none" baseline="0" dirty="0" smtClean="0"/>
                        <a:t>  ve gerçekçi kriterler</a:t>
                      </a:r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tr-TR" sz="1600" u="none" baseline="0" dirty="0" smtClean="0"/>
                        <a:t>Tanımlama ve planlama uygulama safhasından önce tamamlanır</a:t>
                      </a:r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tr-TR" sz="1600" u="none" baseline="0" dirty="0" smtClean="0"/>
                        <a:t>Proje Yöneticisi ve takım, yeteneklerine, bilgi ve pozisyonlarına göre seçilir</a:t>
                      </a:r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tr-TR" sz="1600" u="none" baseline="0" dirty="0" smtClean="0"/>
                        <a:t>Proje ekibi yönetim biriminden bağımsız çalışır</a:t>
                      </a:r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tr-TR" sz="1600" u="none" baseline="0" dirty="0" smtClean="0"/>
                        <a:t>Proje toplantıları gerektiğinde yapılır</a:t>
                      </a:r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tr-TR" sz="1600" u="none" baseline="0" dirty="0" smtClean="0"/>
                        <a:t>Yönetim proje ekibine inanır ve destekler</a:t>
                      </a:r>
                      <a:endParaRPr lang="tr-TR" sz="1600" b="0" u="non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u="sng" dirty="0" smtClean="0"/>
                        <a:t>Başarısızlık</a:t>
                      </a:r>
                    </a:p>
                    <a:p>
                      <a:pPr algn="ctr"/>
                      <a:endParaRPr lang="tr-TR" sz="1600" u="sng" dirty="0" smtClean="0"/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tr-TR" sz="1600" u="none" dirty="0" smtClean="0"/>
                        <a:t>Anlaşılması zor olan ölçülemeyen</a:t>
                      </a:r>
                      <a:r>
                        <a:rPr lang="tr-TR" sz="1600" u="none" baseline="0" dirty="0" smtClean="0"/>
                        <a:t> hedefler</a:t>
                      </a:r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tr-TR" sz="1600" u="none" baseline="0" dirty="0" smtClean="0"/>
                        <a:t>Görevler ve hedefler grupların arasında tartışılması</a:t>
                      </a:r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tr-TR" sz="1600" u="none" baseline="0" dirty="0" smtClean="0"/>
                        <a:t>Proje yöneticisi ve takım statü ve faydaya göre seçilir</a:t>
                      </a:r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tr-TR" sz="1600" u="none" baseline="0" dirty="0" smtClean="0"/>
                        <a:t>Değişiklikler projenin hedef ve planından bağımsız olarak değişir</a:t>
                      </a:r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tr-TR" sz="1600" u="none" baseline="0" dirty="0" smtClean="0"/>
                        <a:t>Proje grubu ağır bir bürokratik yönetimsel kontrol sisteminin altındadır.</a:t>
                      </a:r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tr-TR" sz="1600" u="none" baseline="0" dirty="0" smtClean="0"/>
                        <a:t>Her Cuma düzenli olarak proje toplantıları yapılır</a:t>
                      </a:r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tr-TR" sz="1600" u="none" baseline="0" dirty="0" smtClean="0"/>
                        <a:t>Proje çalışanları sürekli değişir</a:t>
                      </a:r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endParaRPr lang="tr-TR" sz="1600" u="none" baseline="0" dirty="0" smtClean="0"/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endParaRPr lang="tr-TR" sz="1600" b="0" u="non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75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mantIksal</a:t>
            </a:r>
            <a:r>
              <a:rPr lang="tr-TR" dirty="0" smtClean="0"/>
              <a:t> çerçeve </a:t>
            </a:r>
            <a:r>
              <a:rPr lang="tr-TR" dirty="0" err="1" smtClean="0"/>
              <a:t>yaklaşImI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114300" indent="0" algn="just">
              <a:buNone/>
            </a:pPr>
            <a:r>
              <a:rPr lang="tr-TR" dirty="0" smtClean="0"/>
              <a:t>Projenin gerçekleştirmek istediği değişimin ve bunun yönteminin mantığını özet ve belirgin bir şekilde yapılandırmaya yarayan bir araçtır. Projenin hazırlanması, planlanması, yazımı , uygulanması ve izlenmesi ile ilgili tüm detaylar </a:t>
            </a:r>
            <a:r>
              <a:rPr lang="tr-TR" b="1" dirty="0" smtClean="0"/>
              <a:t>Mantıksal Çerçeve </a:t>
            </a:r>
            <a:r>
              <a:rPr lang="tr-TR" b="1" dirty="0" err="1" smtClean="0"/>
              <a:t>Tablosu</a:t>
            </a:r>
            <a:r>
              <a:rPr lang="tr-TR" dirty="0" err="1" smtClean="0"/>
              <a:t>’nda</a:t>
            </a:r>
            <a:r>
              <a:rPr lang="tr-TR" dirty="0" smtClean="0"/>
              <a:t> özetlenir.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59790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czacı">
  <a:themeElements>
    <a:clrScheme name="Eczacı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Eczacı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zacı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169</TotalTime>
  <Words>1235</Words>
  <Application>Microsoft Office PowerPoint</Application>
  <PresentationFormat>Ekran Gösterisi (4:3)</PresentationFormat>
  <Paragraphs>230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28" baseType="lpstr">
      <vt:lpstr>Eczacı</vt:lpstr>
      <vt:lpstr>Proje Geliştirme</vt:lpstr>
      <vt:lpstr>Proje Nedir?</vt:lpstr>
      <vt:lpstr>Bir Projenin özellikleri ve avantajlarI</vt:lpstr>
      <vt:lpstr>Proje döngüsü aşamalarI</vt:lpstr>
      <vt:lpstr>Proje yönetimi nedir?</vt:lpstr>
      <vt:lpstr>Proje döngüsü yönetimi neden önemlidir?</vt:lpstr>
      <vt:lpstr>İyİ bİr proje Yönetİcİsİ</vt:lpstr>
      <vt:lpstr>Bir Projeyi başarIlI yapan unsurlar</vt:lpstr>
      <vt:lpstr>mantIksal çerçeve yaklaşImI</vt:lpstr>
      <vt:lpstr>mantIksal Çerçeve yönetİmİ</vt:lpstr>
      <vt:lpstr>Paydaş analİZİ</vt:lpstr>
      <vt:lpstr>Paydaş analİZİ</vt:lpstr>
      <vt:lpstr>PaydaşlarIn belirlenmesi</vt:lpstr>
      <vt:lpstr>Spor tekstİL sektöründe üretim örneĞİ</vt:lpstr>
      <vt:lpstr>Paydaş analİzİ yararlarI</vt:lpstr>
      <vt:lpstr>Sorun anaLİZİ</vt:lpstr>
      <vt:lpstr>Sorun analİZİ NİÇİN ve nasIL YApILIR?</vt:lpstr>
      <vt:lpstr>Sorun AğaCI</vt:lpstr>
      <vt:lpstr>Sorun AĞaCI</vt:lpstr>
      <vt:lpstr>Hedef AnalİZİ</vt:lpstr>
      <vt:lpstr>Hedef AğacI</vt:lpstr>
      <vt:lpstr>Stratejİ analİZİ</vt:lpstr>
      <vt:lpstr>Stratejİ seçİmİnde Dikkat edİlecek Hususlar</vt:lpstr>
      <vt:lpstr>Stratejİ anaLİZİNDEN mantIKSAL ÇERÇEVE MATRİSİNE</vt:lpstr>
      <vt:lpstr>mantIKSAL ÇERÇEVE MATRİSİ</vt:lpstr>
      <vt:lpstr>MantIKSAL ÇERÇEVE MATRİSİ</vt:lpstr>
      <vt:lpstr>MantIKSAL ÇERÇEVE MATRİSİ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 Geliştirme</dc:title>
  <dc:creator>Nehir Mutlu</dc:creator>
  <cp:lastModifiedBy>teknokent008</cp:lastModifiedBy>
  <cp:revision>21</cp:revision>
  <dcterms:created xsi:type="dcterms:W3CDTF">2015-11-04T08:35:22Z</dcterms:created>
  <dcterms:modified xsi:type="dcterms:W3CDTF">2015-12-01T12:07:41Z</dcterms:modified>
</cp:coreProperties>
</file>