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344" r:id="rId5"/>
    <p:sldId id="314" r:id="rId6"/>
    <p:sldId id="315" r:id="rId7"/>
    <p:sldId id="316" r:id="rId8"/>
    <p:sldId id="320" r:id="rId9"/>
    <p:sldId id="323" r:id="rId10"/>
    <p:sldId id="324" r:id="rId11"/>
    <p:sldId id="260" r:id="rId12"/>
    <p:sldId id="345" r:id="rId13"/>
    <p:sldId id="351" r:id="rId14"/>
    <p:sldId id="352" r:id="rId15"/>
    <p:sldId id="261" r:id="rId16"/>
    <p:sldId id="353" r:id="rId17"/>
    <p:sldId id="354" r:id="rId18"/>
    <p:sldId id="355" r:id="rId19"/>
    <p:sldId id="357" r:id="rId20"/>
    <p:sldId id="359" r:id="rId21"/>
    <p:sldId id="362" r:id="rId22"/>
    <p:sldId id="360" r:id="rId23"/>
    <p:sldId id="365" r:id="rId24"/>
    <p:sldId id="366" r:id="rId25"/>
    <p:sldId id="364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42" r:id="rId36"/>
    <p:sldId id="346" r:id="rId37"/>
    <p:sldId id="343" r:id="rId38"/>
    <p:sldId id="347" r:id="rId39"/>
    <p:sldId id="349" r:id="rId40"/>
    <p:sldId id="348" r:id="rId41"/>
    <p:sldId id="275" r:id="rId42"/>
    <p:sldId id="274" r:id="rId43"/>
    <p:sldId id="378" r:id="rId44"/>
    <p:sldId id="280" r:id="rId45"/>
    <p:sldId id="282" r:id="rId46"/>
    <p:sldId id="281" r:id="rId47"/>
    <p:sldId id="318" r:id="rId48"/>
    <p:sldId id="309" r:id="rId49"/>
    <p:sldId id="334" r:id="rId50"/>
    <p:sldId id="335" r:id="rId51"/>
    <p:sldId id="319" r:id="rId52"/>
    <p:sldId id="308" r:id="rId53"/>
    <p:sldId id="376" r:id="rId54"/>
    <p:sldId id="338" r:id="rId55"/>
    <p:sldId id="291" r:id="rId56"/>
    <p:sldId id="292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295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DF-8F9B-4DDE-9C53-CEA7A1FB2C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854-6EE6-4A68-80D0-92533987D6A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0D7A-006B-4843-815A-0239EF237A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BF2D11-0614-47EA-B586-122DE72FA18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26B4F6-277A-44C0-80AB-75A30A2B9FB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9B19-73DD-4C51-9BBD-0068388177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6FE5-FA13-480B-AE32-FC087DCDFD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5942-1E1C-4369-B6FB-25AE5E1E64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6A5-4CF6-489A-A784-1E4ECAB505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D2D-31E9-4B7F-A477-5C11EB52B02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C53F-B7D1-40DC-ABC9-BFC6D6D3E84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F4F0-5CBF-4259-B4FB-BF5F5E16C6D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6361-B13B-41F4-8797-3C01BA4D97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9092-F57E-4013-BECA-F36349095BC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4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Karar Ağaçları</a:t>
            </a: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Sorun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Sayısal veriler için en az katışıklı bölme seçilirse olası bir sorun vardır.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Sorun: en iyi bölmenin çok sayıda niteliği tercih etmesidir. </a:t>
            </a:r>
          </a:p>
          <a:p>
            <a:pPr>
              <a:lnSpc>
                <a:spcPct val="90000"/>
              </a:lnSpc>
            </a:pPr>
            <a:r>
              <a:rPr lang="tr-TR" sz="2400"/>
              <a:t>Çok değer olduğunda çok dal olur ve katışıklık daha düşük olabilir. </a:t>
            </a:r>
          </a:p>
          <a:p>
            <a:pPr>
              <a:lnSpc>
                <a:spcPct val="90000"/>
              </a:lnSpc>
            </a:pPr>
            <a:r>
              <a:rPr lang="tr-TR" sz="2400"/>
              <a:t>Bu bölme iyi bir bölme olmaz: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çok dalı olan düğümler karmaşıktır ve basitlik yaklaşımına ters düşer. </a:t>
            </a:r>
          </a:p>
          <a:p>
            <a:pPr>
              <a:lnSpc>
                <a:spcPct val="90000"/>
              </a:lnSpc>
            </a:pPr>
            <a:r>
              <a:rPr lang="tr-TR" sz="2400"/>
              <a:t>Çözüm: Karmaşık nitelikler cezalandırılarak dallanmayı dengeleyen yöntemler önerilmiştir.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Temel Karar Ağacı Algoritması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En çok uygulanan ve bilinen algoritmalar </a:t>
            </a:r>
          </a:p>
          <a:p>
            <a:pPr lvl="1"/>
            <a:r>
              <a:rPr lang="tr-TR"/>
              <a:t>Hunt’ın yöntemi</a:t>
            </a:r>
          </a:p>
          <a:p>
            <a:pPr lvl="1"/>
            <a:r>
              <a:rPr lang="tr-TR"/>
              <a:t>ID3 algoritması (Quinlan, 1986): </a:t>
            </a:r>
            <a:r>
              <a:rPr lang="tr-TR" sz="2400"/>
              <a:t>ayrık değerler</a:t>
            </a:r>
            <a:endParaRPr lang="tr-TR"/>
          </a:p>
          <a:p>
            <a:pPr lvl="1"/>
            <a:r>
              <a:rPr lang="tr-TR"/>
              <a:t>C4.5 (Quinlan, 1993): sayısal değerler ve ayrık değerler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ID3</a:t>
            </a: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Hunt’ın</a:t>
            </a:r>
            <a:r>
              <a:rPr lang="tr-TR" dirty="0"/>
              <a:t> algoritmasındaki en önemli eksiklik:</a:t>
            </a:r>
          </a:p>
          <a:p>
            <a:pPr lvl="1"/>
            <a:r>
              <a:rPr lang="tr-TR" dirty="0"/>
              <a:t>Özelliklerin </a:t>
            </a:r>
            <a:r>
              <a:rPr lang="tr-TR" dirty="0" err="1"/>
              <a:t>rasgele</a:t>
            </a:r>
            <a:r>
              <a:rPr lang="tr-TR" dirty="0"/>
              <a:t> seçilmesi</a:t>
            </a:r>
          </a:p>
          <a:p>
            <a:r>
              <a:rPr lang="tr-TR" dirty="0"/>
              <a:t>Bunun sonucunda </a:t>
            </a:r>
            <a:r>
              <a:rPr lang="tr-TR" dirty="0" err="1"/>
              <a:t>Quinlan</a:t>
            </a:r>
            <a:r>
              <a:rPr lang="tr-TR" dirty="0"/>
              <a:t> ID3 algoritmasında:</a:t>
            </a:r>
          </a:p>
          <a:p>
            <a:pPr lvl="1"/>
            <a:r>
              <a:rPr lang="tr-TR" dirty="0" err="1"/>
              <a:t>entropy</a:t>
            </a:r>
            <a:r>
              <a:rPr lang="tr-TR" dirty="0"/>
              <a:t> kurallarına göre bilgi kazancı en yüksek olan özelliği seçmiştir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err="1" smtClean="0"/>
              <a:t>Entropy</a:t>
            </a:r>
            <a:r>
              <a:rPr lang="tr-TR" dirty="0" smtClean="0"/>
              <a:t>: bir sistemdeki belirsizlik ölçütü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Entropy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bir kaynak olsun. Bu kaynağın {mı,m2,...</a:t>
            </a: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olmak üzere n mesaj üretilebildiğini varsayalım. </a:t>
            </a:r>
            <a:endParaRPr lang="tr-TR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Tüm 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mesajlar birbirinden bağımsız olarak üretilmektedir ve mi mesajlarının üretilme olasılıkları pi'dir. </a:t>
            </a:r>
            <a:endParaRPr lang="tr-TR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={p1,p2,...</a:t>
            </a: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olasılık dağılımına sahip mesajları üreten S kaynağının </a:t>
            </a: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enropisi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H(S</a:t>
            </a:r>
            <a:r>
              <a:rPr lang="tr-T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örnekler aynı sınıfa </a:t>
            </a:r>
            <a:r>
              <a:rPr lang="tr-T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ait ise </a:t>
            </a:r>
            <a:r>
              <a:rPr lang="tr-TR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entropi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örnekler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sınıflar arasında </a:t>
            </a:r>
            <a:r>
              <a:rPr lang="tr-T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eşit dağılmışsa </a:t>
            </a:r>
            <a:r>
              <a:rPr lang="tr-TR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entropi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</a:t>
            </a:r>
          </a:p>
          <a:p>
            <a:r>
              <a:rPr lang="tr-T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örnekler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sınıflar arasında rastgele </a:t>
            </a:r>
            <a:r>
              <a:rPr lang="tr-T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dağılmışsa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0&lt;</a:t>
            </a:r>
            <a:r>
              <a:rPr lang="tr-TR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entropi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&lt;1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29000"/>
            <a:ext cx="2376264" cy="81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Entrop</a:t>
            </a:r>
            <a:r>
              <a:rPr lang="tr-TR" dirty="0" err="1"/>
              <a:t>i</a:t>
            </a:r>
            <a:r>
              <a:rPr lang="tr-TR" dirty="0" smtClean="0"/>
              <a:t> Hesabı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Olay olasılıkları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durumda toplam belirsizlik (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={evet, evet, hayır, hayır, hayır, hayır, hayır, hayır} </a:t>
            </a:r>
            <a:endParaRPr lang="tr-TR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Olasılıkları: p1=2/8=0.25 ve p2=6/8=0.75</a:t>
            </a:r>
          </a:p>
          <a:p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Entropi</a:t>
            </a:r>
            <a:r>
              <a:rPr lang="tr-TR" sz="20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3570873" cy="69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708920"/>
            <a:ext cx="4176464" cy="58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653136"/>
            <a:ext cx="3816424" cy="75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ID3</a:t>
            </a:r>
          </a:p>
        </p:txBody>
      </p:sp>
      <p:graphicFrame>
        <p:nvGraphicFramePr>
          <p:cNvPr id="1434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584325" y="1916113"/>
          <a:ext cx="539908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itmap Image" r:id="rId3" imgW="6304762" imgH="5609524" progId="PBrush">
                  <p:embed/>
                </p:oleObj>
              </mc:Choice>
              <mc:Fallback>
                <p:oleObj name="Bitmap Image" r:id="rId3" imgW="6304762" imgH="5609524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916113"/>
                        <a:ext cx="5399088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hava problemi</a:t>
            </a:r>
            <a:endParaRPr lang="tr-TR" dirty="0"/>
          </a:p>
        </p:txBody>
      </p:sp>
      <p:pic>
        <p:nvPicPr>
          <p:cNvPr id="1863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4"/>
            <a:ext cx="4693046" cy="361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81800" cy="4114800"/>
          </a:xfrm>
        </p:spPr>
        <p:txBody>
          <a:bodyPr/>
          <a:lstStyle/>
          <a:p>
            <a:r>
              <a:rPr lang="tr-T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OYUN = {hayır, hayır, hayır, hayır, hayır, evet, evet, evet, evet, evet, evet, evet, evet, evet}</a:t>
            </a:r>
          </a:p>
          <a:p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C1, sınıfı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"hayır",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C2, sınıfı ise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"evet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r>
              <a:rPr lang="tr-TR" sz="2000" dirty="0" smtClean="0"/>
              <a:t>P1=5/14, P2=9/14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tr-TR" sz="16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2000" dirty="0"/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645024"/>
            <a:ext cx="4248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Adım1: Birinci dallanma</a:t>
            </a:r>
            <a:endParaRPr lang="tr-TR" dirty="0"/>
          </a:p>
        </p:txBody>
      </p:sp>
      <p:pic>
        <p:nvPicPr>
          <p:cNvPr id="1884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1196752"/>
            <a:ext cx="511675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89040"/>
            <a:ext cx="5112568" cy="2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Adım1: Birinci dallanma</a:t>
            </a:r>
            <a:endParaRPr lang="tr-TR" dirty="0"/>
          </a:p>
        </p:txBody>
      </p:sp>
      <p:pic>
        <p:nvPicPr>
          <p:cNvPr id="1904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1124744"/>
            <a:ext cx="613437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758461"/>
            <a:ext cx="6120680" cy="209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Özellikler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Eğiticili öğrenme (</a:t>
            </a:r>
            <a:r>
              <a:rPr lang="tr-TR" dirty="0" err="1" smtClean="0"/>
              <a:t>Supervised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 smtClean="0"/>
              <a:t>) </a:t>
            </a:r>
            <a:r>
              <a:rPr lang="tr-TR" dirty="0"/>
              <a:t>algoritması</a:t>
            </a:r>
          </a:p>
          <a:p>
            <a:r>
              <a:rPr lang="tr-TR" dirty="0"/>
              <a:t>Kullanımı yaygın </a:t>
            </a:r>
          </a:p>
          <a:p>
            <a:pPr lvl="1"/>
            <a:r>
              <a:rPr lang="tr-TR" dirty="0"/>
              <a:t>ürettikleri kuralların kolay anlaşılır olması </a:t>
            </a:r>
          </a:p>
          <a:p>
            <a:pPr lvl="1"/>
            <a:r>
              <a:rPr lang="tr-TR" dirty="0"/>
              <a:t>kolay uygulanabilir olmaları</a:t>
            </a:r>
          </a:p>
          <a:p>
            <a:pPr lvl="1"/>
            <a:r>
              <a:rPr lang="tr-TR" dirty="0"/>
              <a:t>hem kategorik hem de sayısal verileri işleyebilirler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Adım1: Birinci dallanma</a:t>
            </a:r>
            <a:endParaRPr lang="tr-TR" dirty="0"/>
          </a:p>
        </p:txBody>
      </p:sp>
      <p:pic>
        <p:nvPicPr>
          <p:cNvPr id="1925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618982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293095"/>
            <a:ext cx="6192688" cy="22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Adım1: Birinci dallanma</a:t>
            </a:r>
            <a:endParaRPr lang="tr-TR" dirty="0"/>
          </a:p>
        </p:txBody>
      </p:sp>
      <p:pic>
        <p:nvPicPr>
          <p:cNvPr id="1945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5"/>
            <a:ext cx="6624736" cy="367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725144"/>
            <a:ext cx="6552728" cy="200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Adım1: Birinci dallanma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421760" cy="4114800"/>
          </a:xfrm>
        </p:spPr>
        <p:txBody>
          <a:bodyPr/>
          <a:lstStyle/>
          <a:p>
            <a:r>
              <a:rPr lang="tr-TR" dirty="0" smtClean="0"/>
              <a:t>Birinci dallanma sonucu karar ağacı:</a:t>
            </a:r>
          </a:p>
          <a:p>
            <a:endParaRPr lang="tr-TR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2936"/>
            <a:ext cx="39909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sz="3200" dirty="0">
              <a:cs typeface="Times New Roman" pitchFamily="18" charset="0"/>
            </a:endParaRPr>
          </a:p>
        </p:txBody>
      </p:sp>
      <p:pic>
        <p:nvPicPr>
          <p:cNvPr id="1976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5909592" cy="265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853808" cy="4114800"/>
          </a:xfrm>
        </p:spPr>
        <p:txBody>
          <a:bodyPr/>
          <a:lstStyle/>
          <a:p>
            <a:r>
              <a:rPr lang="tr-TR" dirty="0" smtClean="0"/>
              <a:t>Oyun için </a:t>
            </a:r>
            <a:r>
              <a:rPr lang="tr-TR" dirty="0" err="1" smtClean="0"/>
              <a:t>entropi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3086100"/>
            <a:ext cx="4371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dirty="0"/>
          </a:p>
        </p:txBody>
      </p:sp>
      <p:pic>
        <p:nvPicPr>
          <p:cNvPr id="1996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235110" cy="328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dirty="0"/>
          </a:p>
        </p:txBody>
      </p:sp>
      <p:pic>
        <p:nvPicPr>
          <p:cNvPr id="2007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132857"/>
            <a:ext cx="6273216" cy="27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dirty="0"/>
          </a:p>
        </p:txBody>
      </p:sp>
      <p:pic>
        <p:nvPicPr>
          <p:cNvPr id="2017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1988840"/>
            <a:ext cx="6192325" cy="301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2: HAVA niteliğinin "güneşli" değeri için dallanma</a:t>
            </a:r>
            <a:endParaRPr lang="tr-TR" dirty="0"/>
          </a:p>
        </p:txBody>
      </p:sp>
      <p:pic>
        <p:nvPicPr>
          <p:cNvPr id="2027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5760640" cy="305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3</a:t>
            </a:r>
            <a:r>
              <a:rPr lang="tr-TR" dirty="0">
                <a:cs typeface="Times New Roman" pitchFamily="18" charset="0"/>
              </a:rPr>
              <a:t>: HAVA niteliğinin “bulutlu” değeri için dallanma:</a:t>
            </a:r>
          </a:p>
        </p:txBody>
      </p:sp>
      <p:pic>
        <p:nvPicPr>
          <p:cNvPr id="2037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5837584" cy="280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844675"/>
            <a:ext cx="7566025" cy="4114800"/>
          </a:xfrm>
        </p:spPr>
        <p:txBody>
          <a:bodyPr/>
          <a:lstStyle/>
          <a:p>
            <a:r>
              <a:rPr lang="tr-TR" sz="2800"/>
              <a:t>Karar ağacı elemanları </a:t>
            </a:r>
          </a:p>
          <a:p>
            <a:pPr lvl="1"/>
            <a:r>
              <a:rPr lang="tr-TR" sz="2400"/>
              <a:t>iç karar düğümleri: </a:t>
            </a:r>
            <a:r>
              <a:rPr lang="tr-TR" sz="1800"/>
              <a:t>giriş verilerinin test edildiği, soruların sorulduğu ve hangi yöne yöneleceklerini belirleyen karar düğümleri</a:t>
            </a:r>
            <a:r>
              <a:rPr lang="tr-TR" sz="2400"/>
              <a:t> </a:t>
            </a:r>
          </a:p>
          <a:p>
            <a:pPr lvl="1"/>
            <a:r>
              <a:rPr lang="tr-TR" sz="2400"/>
              <a:t>dal: </a:t>
            </a:r>
            <a:r>
              <a:rPr lang="tr-TR" sz="1800"/>
              <a:t>bu soruların cevaplarını temsil eder</a:t>
            </a:r>
          </a:p>
          <a:p>
            <a:pPr lvl="1"/>
            <a:r>
              <a:rPr lang="tr-TR" sz="2400"/>
              <a:t>uç yapraklar: </a:t>
            </a:r>
            <a:r>
              <a:rPr lang="tr-TR" sz="1800"/>
              <a:t>kategorin bulunduğu sınıf etiketleri</a:t>
            </a:r>
            <a:r>
              <a:rPr lang="en-US" sz="1800"/>
              <a:t> </a:t>
            </a:r>
            <a:endParaRPr lang="tr-TR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/>
                </a:solidFill>
                <a:cs typeface="Times New Roman" pitchFamily="18" charset="0"/>
              </a:rPr>
              <a:t>Adım 3</a:t>
            </a:r>
            <a:r>
              <a:rPr lang="tr-TR" dirty="0" smtClean="0">
                <a:cs typeface="Times New Roman" pitchFamily="18" charset="0"/>
              </a:rPr>
              <a:t>: HAVA niteliğinin “bulutlu” değeri için dallanma:</a:t>
            </a:r>
            <a:endParaRPr lang="tr-TR" dirty="0"/>
          </a:p>
        </p:txBody>
      </p:sp>
      <p:pic>
        <p:nvPicPr>
          <p:cNvPr id="2048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333528" cy="290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>
                <a:cs typeface="Times New Roman" pitchFamily="18" charset="0"/>
              </a:rPr>
              <a:t>Adım 3:HAVA niteliğinin “yağmurlu” değeri için dallanma:</a:t>
            </a:r>
          </a:p>
        </p:txBody>
      </p:sp>
      <p:pic>
        <p:nvPicPr>
          <p:cNvPr id="2058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48760"/>
            <a:ext cx="5328592" cy="319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smtClean="0">
                <a:cs typeface="Times New Roman" pitchFamily="18" charset="0"/>
              </a:rPr>
              <a:t>Adım 3:HAVA niteliğinin “yağmurlu” değeri için dallanma:</a:t>
            </a:r>
            <a:endParaRPr lang="tr-TR" sz="4000" dirty="0"/>
          </a:p>
        </p:txBody>
      </p:sp>
      <p:pic>
        <p:nvPicPr>
          <p:cNvPr id="2068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213764"/>
            <a:ext cx="5765576" cy="277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smtClean="0">
                <a:cs typeface="Times New Roman" pitchFamily="18" charset="0"/>
              </a:rPr>
              <a:t>Adım 3:HAVA niteliğinin “yağmurlu” değeri için dallanma:</a:t>
            </a:r>
            <a:endParaRPr lang="tr-TR" sz="4000" dirty="0"/>
          </a:p>
        </p:txBody>
      </p:sp>
      <p:pic>
        <p:nvPicPr>
          <p:cNvPr id="2078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531642"/>
            <a:ext cx="6485656" cy="202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Oluşturulan Karar Ağacı </a:t>
            </a:r>
            <a:endParaRPr lang="tr-TR" dirty="0"/>
          </a:p>
        </p:txBody>
      </p:sp>
      <p:pic>
        <p:nvPicPr>
          <p:cNvPr id="2088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5189512" cy="226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Örnek-3 (C4.5)</a:t>
            </a:r>
            <a:endParaRPr lang="en-US"/>
          </a:p>
        </p:txBody>
      </p:sp>
      <p:pic>
        <p:nvPicPr>
          <p:cNvPr id="159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2268538"/>
            <a:ext cx="7224712" cy="3302000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Root düğümde aday bölünmeler</a:t>
            </a:r>
            <a:endParaRPr lang="en-US"/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0113" y="2276475"/>
            <a:ext cx="7561262" cy="2076450"/>
          </a:xfrm>
          <a:noFill/>
          <a:ln/>
        </p:spPr>
      </p:pic>
      <p:pic>
        <p:nvPicPr>
          <p:cNvPr id="16794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79613" y="4941888"/>
            <a:ext cx="5472112" cy="612775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  <a:endParaRPr lang="en-US"/>
          </a:p>
        </p:txBody>
      </p:sp>
      <p:pic>
        <p:nvPicPr>
          <p:cNvPr id="161800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060575"/>
            <a:ext cx="7416800" cy="4329113"/>
          </a:xfrm>
          <a:noFill/>
          <a:ln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Seçilen özelliğe göre dallanma</a:t>
            </a:r>
            <a:endParaRPr lang="en-US"/>
          </a:p>
        </p:txBody>
      </p:sp>
      <p:pic>
        <p:nvPicPr>
          <p:cNvPr id="1720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1916113"/>
            <a:ext cx="7200900" cy="3327400"/>
          </a:xfrm>
          <a:noFill/>
          <a:ln/>
        </p:spPr>
      </p:pic>
      <p:pic>
        <p:nvPicPr>
          <p:cNvPr id="17203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84438" y="5373688"/>
            <a:ext cx="4752975" cy="1273175"/>
          </a:xfrm>
          <a:noFill/>
          <a:ln/>
        </p:spPr>
      </p:pic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4716463" y="52292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Asset=med için </a:t>
            </a:r>
            <a:br>
              <a:rPr lang="tr-TR"/>
            </a:br>
            <a:r>
              <a:rPr lang="tr-TR"/>
              <a:t>Aday bölünmeler</a:t>
            </a:r>
            <a:endParaRPr lang="en-US"/>
          </a:p>
        </p:txBody>
      </p:sp>
      <p:pic>
        <p:nvPicPr>
          <p:cNvPr id="1761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2852738"/>
            <a:ext cx="7772400" cy="1808162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Karar Ağacı</a:t>
            </a:r>
            <a:endParaRPr lang="en-US"/>
          </a:p>
        </p:txBody>
      </p:sp>
      <p:pic>
        <p:nvPicPr>
          <p:cNvPr id="1638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492375"/>
            <a:ext cx="3810000" cy="3024188"/>
          </a:xfrm>
          <a:noFill/>
          <a:ln/>
        </p:spPr>
      </p:pic>
      <p:pic>
        <p:nvPicPr>
          <p:cNvPr id="16384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80213"/>
            <a:ext cx="4038600" cy="2365937"/>
          </a:xfrm>
          <a:noFill/>
          <a:ln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Fully grown tree</a:t>
            </a:r>
            <a:endParaRPr lang="en-US"/>
          </a:p>
        </p:txBody>
      </p:sp>
      <p:pic>
        <p:nvPicPr>
          <p:cNvPr id="174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989138"/>
            <a:ext cx="6850063" cy="4114800"/>
          </a:xfrm>
          <a:noFill/>
          <a:ln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ID3 kapasite ve kısıtları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800"/>
              <a:t>Sadece tek bir hipotez ile karar ağaçları alanını aramayı sürdürür.</a:t>
            </a:r>
          </a:p>
          <a:p>
            <a:pPr>
              <a:lnSpc>
                <a:spcPct val="80000"/>
              </a:lnSpc>
            </a:pPr>
            <a:r>
              <a:rPr lang="tr-TR" sz="1800"/>
              <a:t>Sadece tek bir hipotezi tanımlamak tüm hipotezlerin temsil edilmesini engeller. </a:t>
            </a:r>
          </a:p>
          <a:p>
            <a:pPr lvl="1">
              <a:lnSpc>
                <a:spcPct val="80000"/>
              </a:lnSpc>
            </a:pPr>
            <a:r>
              <a:rPr lang="tr-TR" sz="1800"/>
              <a:t>Mesela, eldeki eğitim verisi ile kaç adet alternatif karar ağacı bulunduğunu tespit edebilme gibi bir yeteneği yoktur. </a:t>
            </a:r>
          </a:p>
          <a:p>
            <a:pPr>
              <a:lnSpc>
                <a:spcPct val="80000"/>
              </a:lnSpc>
            </a:pPr>
            <a:r>
              <a:rPr lang="tr-TR" sz="1800"/>
              <a:t>Algoritma, bir kere ağaçta belirli bir seviyedeki özelliği, test etmek için seçtiğinde, bir daha asla bu seçimi değerlendirmek için geri dönemez.</a:t>
            </a:r>
          </a:p>
          <a:p>
            <a:pPr lvl="1">
              <a:lnSpc>
                <a:spcPct val="80000"/>
              </a:lnSpc>
            </a:pPr>
            <a:r>
              <a:rPr lang="tr-TR" sz="1800"/>
              <a:t>Local optimum sonuçlara yakınsamak global optimum sonucu garanti etmez. Bu hill-climbing search (karar ağacındaki arama metodu) yönteminin en hassas riskidir.  </a:t>
            </a:r>
          </a:p>
          <a:p>
            <a:pPr>
              <a:lnSpc>
                <a:spcPct val="80000"/>
              </a:lnSpc>
            </a:pPr>
            <a:r>
              <a:rPr lang="tr-TR" sz="1800"/>
              <a:t>Her adımda tüm eğitim verisi kümesini kullanır. </a:t>
            </a:r>
          </a:p>
          <a:p>
            <a:pPr lvl="1">
              <a:lnSpc>
                <a:spcPct val="80000"/>
              </a:lnSpc>
            </a:pPr>
            <a:r>
              <a:rPr lang="tr-TR" sz="1800"/>
              <a:t>Tüm veri kümesine ve niteliklerine ait istatistiksel bilgileri (information gain gibi) kullanmanın bir avantajı, aramanın hatalara karşı daha az duyarlı olmasıdır. ID3 gürültü verilerini kolayca işleyebilir. </a:t>
            </a:r>
          </a:p>
          <a:p>
            <a:pPr>
              <a:lnSpc>
                <a:spcPct val="80000"/>
              </a:lnSpc>
            </a:pPr>
            <a:endParaRPr lang="tr-TR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Searching Hypothesis Space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800"/>
              <a:t>Aranan hipotezler uzayı (H):</a:t>
            </a:r>
          </a:p>
          <a:p>
            <a:pPr lvl="1"/>
            <a:r>
              <a:rPr lang="tr-TR" sz="2400"/>
              <a:t>olası karar ağaçlarından oluşan bir kümedir</a:t>
            </a:r>
          </a:p>
          <a:p>
            <a:r>
              <a:rPr lang="tr-TR" sz="2800"/>
              <a:t>Amaç:</a:t>
            </a:r>
          </a:p>
          <a:p>
            <a:pPr lvl="1"/>
            <a:r>
              <a:rPr lang="tr-TR" sz="2400"/>
              <a:t>Eğitim verileri ile en iyi örtüşen hipotezi aramak</a:t>
            </a:r>
          </a:p>
          <a:p>
            <a:pPr>
              <a:buFont typeface="Wingdings" pitchFamily="2" charset="2"/>
              <a:buNone/>
            </a:pPr>
            <a:endParaRPr lang="tr-TR" sz="2800"/>
          </a:p>
          <a:p>
            <a:endParaRPr lang="tr-TR" sz="2800"/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59338" y="1916113"/>
          <a:ext cx="353853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Bitmap Image" r:id="rId3" imgW="2991268" imgH="3285714" progId="PBrush">
                  <p:embed/>
                </p:oleObj>
              </mc:Choice>
              <mc:Fallback>
                <p:oleObj name="Bitmap Image" r:id="rId3" imgW="2991268" imgH="3285714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3538537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Covering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pic>
        <p:nvPicPr>
          <p:cNvPr id="205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1662906"/>
            <a:ext cx="53911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DT Öğrenmesindeki Sorunlar	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Karar ağaçları ile ilgili pratik sorunlar, </a:t>
            </a:r>
          </a:p>
          <a:p>
            <a:pPr lvl="1"/>
            <a:r>
              <a:rPr lang="tr-TR"/>
              <a:t>ağacın hangi derinliğe kadar ilerleyeceği, </a:t>
            </a:r>
          </a:p>
          <a:p>
            <a:pPr lvl="1"/>
            <a:r>
              <a:rPr lang="tr-TR"/>
              <a:t>sürekli verileri handle etmek, </a:t>
            </a:r>
          </a:p>
          <a:p>
            <a:pPr lvl="1"/>
            <a:r>
              <a:rPr lang="tr-TR"/>
              <a:t>uygun bir nitelik seçim yöntemi belirlemek, </a:t>
            </a:r>
          </a:p>
          <a:p>
            <a:pPr lvl="1"/>
            <a:r>
              <a:rPr lang="tr-TR"/>
              <a:t>eğitim verisini kayıp veriler ile handle etmek, </a:t>
            </a:r>
          </a:p>
          <a:p>
            <a:pPr lvl="1"/>
            <a:r>
              <a:rPr lang="tr-TR"/>
              <a:t>işlemsel(computational) etkinliği sağlamak.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Overfitting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37462" cy="4114800"/>
          </a:xfrm>
        </p:spPr>
        <p:txBody>
          <a:bodyPr/>
          <a:lstStyle/>
          <a:p>
            <a:r>
              <a:rPr lang="tr-TR" sz="2000"/>
              <a:t>Ağaca yeni düğüm eklendikçe eğitim verilerinden sağlanan doğruluk oranı artar</a:t>
            </a:r>
          </a:p>
          <a:p>
            <a:r>
              <a:rPr lang="tr-TR" sz="2000"/>
              <a:t>Ancak eğitim verilerinden bağımsız test verileri ile ölçülen doğruluk önce artar sonra ise azalır.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3500438"/>
            <a:ext cx="4681537" cy="2846387"/>
          </a:xfrm>
          <a:noFill/>
          <a:ln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Veriye aşırı uyumun önüne geçme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ID3 algoritması, eğitim verilerini en iyi sınıflandıracak şekle kadar her dalını derinleştirir. </a:t>
            </a:r>
          </a:p>
          <a:p>
            <a:r>
              <a:rPr lang="tr-TR" sz="2800"/>
              <a:t>Bu mantıklı bir stratejiyken, veriler arasında gürültü varsa zorluklara sebep olabilir. </a:t>
            </a:r>
          </a:p>
          <a:p>
            <a:r>
              <a:rPr lang="tr-TR" sz="2800"/>
              <a:t>Gürültü varken, her yaprak saf (pure) olana dek bölünmeye izin vermek, veriyi ezberleyen (overfitting) çok büyük bir karar ağacı oluşmasına neden olabilir.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Budama (Pruning)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/>
              <a:t>Karar ağacı uygulamasında </a:t>
            </a:r>
            <a:r>
              <a:rPr lang="tr-TR" dirty="0" err="1"/>
              <a:t>overfitting’i</a:t>
            </a:r>
            <a:r>
              <a:rPr lang="tr-TR" dirty="0"/>
              <a:t> önleyen yöntemler iki gruba ayrılırlar:</a:t>
            </a:r>
          </a:p>
          <a:p>
            <a:pPr lvl="1">
              <a:lnSpc>
                <a:spcPct val="90000"/>
              </a:lnSpc>
            </a:pPr>
            <a:r>
              <a:rPr lang="tr-TR" dirty="0" err="1"/>
              <a:t>Pre</a:t>
            </a:r>
            <a:r>
              <a:rPr lang="tr-TR" dirty="0"/>
              <a:t>-</a:t>
            </a:r>
            <a:r>
              <a:rPr lang="tr-TR" dirty="0" err="1"/>
              <a:t>pruning</a:t>
            </a:r>
            <a:r>
              <a:rPr lang="tr-TR" dirty="0"/>
              <a:t> (erken budama)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Post-</a:t>
            </a:r>
            <a:r>
              <a:rPr lang="tr-TR" dirty="0" err="1"/>
              <a:t>pruning</a:t>
            </a:r>
            <a:r>
              <a:rPr lang="tr-TR" dirty="0"/>
              <a:t> (geç budama) </a:t>
            </a:r>
          </a:p>
          <a:p>
            <a:pPr>
              <a:lnSpc>
                <a:spcPct val="90000"/>
              </a:lnSpc>
            </a:pPr>
            <a:r>
              <a:rPr lang="tr-TR" dirty="0"/>
              <a:t>Hangi yaklaşım daha geçerlidir?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ilki daha direk bir yaklaşım gibi görünürken 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ikincisi pratikte daha kabul edilir sayılmaktadır.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Budamanın Gerekliliği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Budanmış ağaçlar daha kısa ve daha az karmaşık olma eğilimindedirler. </a:t>
            </a:r>
          </a:p>
          <a:p>
            <a:r>
              <a:rPr lang="tr-TR"/>
              <a:t>Daha kolay anlaşılırlar. </a:t>
            </a:r>
          </a:p>
          <a:p>
            <a:r>
              <a:rPr lang="tr-TR"/>
              <a:t>Genellikle daha hızlıdırlar. </a:t>
            </a:r>
          </a:p>
          <a:p>
            <a:r>
              <a:rPr lang="tr-TR"/>
              <a:t>Test verilerini sınıflamada daha başarılıdırlar.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Pre-Pruning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Ağacın büyümesini erken durduran yaklaşımlar (eğitim verilerini çok iyi sınıflayan noktaya erişmeden önce)</a:t>
            </a:r>
          </a:p>
          <a:p>
            <a:pPr>
              <a:lnSpc>
                <a:spcPct val="90000"/>
              </a:lnSpc>
            </a:pPr>
            <a:r>
              <a:rPr lang="tr-TR" sz="2800"/>
              <a:t>Bir düğüme ulaşan örnek sayısı, eğitim verilerinin belirli bir yüzdesinden daha küçükse o düğüm artık bölünmez.</a:t>
            </a:r>
          </a:p>
          <a:p>
            <a:pPr>
              <a:lnSpc>
                <a:spcPct val="90000"/>
              </a:lnSpc>
            </a:pPr>
            <a:r>
              <a:rPr lang="tr-TR" sz="2800"/>
              <a:t>Az sayıda örneğe bağlı olarak alınan kararlar genelleme hatasını artırır. </a:t>
            </a:r>
          </a:p>
          <a:p>
            <a:pPr>
              <a:lnSpc>
                <a:spcPct val="90000"/>
              </a:lnSpc>
            </a:pPr>
            <a:r>
              <a:rPr lang="tr-TR" sz="2800"/>
              <a:t>Daha hızlı çözüm.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Karar Ağacı Oluşturma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800" dirty="0"/>
              <a:t>Tüm veri kümesi ile karar ağacı oluşturulmaya başlanır.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Her karar düğümü dallara karşılık gelen bir </a:t>
            </a:r>
            <a:r>
              <a:rPr lang="tr-TR" sz="2800" dirty="0" smtClean="0"/>
              <a:t>f(x</a:t>
            </a:r>
            <a:r>
              <a:rPr lang="tr-TR" sz="2800" dirty="0"/>
              <a:t>) fonksiyonu işletilir. 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Her </a:t>
            </a:r>
            <a:r>
              <a:rPr lang="tr-TR" sz="2800" dirty="0" smtClean="0"/>
              <a:t>f(x</a:t>
            </a:r>
            <a:r>
              <a:rPr lang="tr-TR" sz="2800" dirty="0"/>
              <a:t>), d boyutlu giriş uzayında bir sınır tanımlar ve kökten düğümden aşağı inerken giriş uzayını giderek daha küçük alanlara böler. 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Karar düğümlerinin seçilmesi işleminde bilgi kazancı yöntemleri uygulanmaktadır. </a:t>
            </a:r>
          </a:p>
          <a:p>
            <a:pPr>
              <a:lnSpc>
                <a:spcPct val="80000"/>
              </a:lnSpc>
            </a:pPr>
            <a:r>
              <a:rPr lang="tr-TR" sz="2800" dirty="0"/>
              <a:t>Bilgi kazancı en büyük olan özellik karar düğümü özelliği olarak seçilmektedir</a:t>
            </a:r>
            <a:r>
              <a:rPr lang="tr-TR" sz="2800" dirty="0" smtClean="0"/>
              <a:t>.</a:t>
            </a:r>
            <a:endParaRPr lang="tr-TR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Post Pruning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Ağacın veriye oturmasına izin veren ve daha sonra ağacı budayan yaklaşımlar. </a:t>
            </a:r>
          </a:p>
          <a:p>
            <a:r>
              <a:rPr lang="tr-TR" sz="2800"/>
              <a:t>Karar ağaçlarında uygulanan “greedy” algoritması: her adımda bir düğüm ekler, geriye dönüp başka bir seçenek düşünmez.</a:t>
            </a:r>
          </a:p>
          <a:p>
            <a:r>
              <a:rPr lang="tr-TR" sz="2800"/>
              <a:t>Bu durumun tek istinası: gereksiz alt ağaçların bulunup budanmasıdır. </a:t>
            </a:r>
          </a:p>
          <a:p>
            <a:r>
              <a:rPr lang="tr-TR" sz="2800"/>
              <a:t>Daha doğru çözüm.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Ağaç tüm yapraklar saf olana dek büyütülür.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Sonra ezberlemeye neden olan alt ağaçlar bulunur ve budanır.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İlk eğitim verilerinin bir kısmını “budama kümesi” (</a:t>
            </a:r>
            <a:r>
              <a:rPr lang="tr-TR" sz="2000" dirty="0" err="1"/>
              <a:t>prune</a:t>
            </a:r>
            <a:r>
              <a:rPr lang="tr-TR" sz="2000" dirty="0"/>
              <a:t> set) olarak ayırırız. 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Her alt ağaç yerine o alt ağacın öğrenme kümesinde kapsadığı örneklerle eğitilmiş bir yaprak koyarız.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Ve budama kümesi üzerinde bu iki seçeneği karşılaştırırız.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Eğer yaprak budama kümesi üzerinde daha az hataya neden oluyorsa, ağaç budanıp yaprak kullanılır.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Değilse, alt ağaç kalır.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tr-TR" sz="2000" dirty="0"/>
              <a:t>Yaprak yer değiştirilecek olan alt ağaçtaki en sık görülen sınıf ile etiketlenir. </a:t>
            </a:r>
          </a:p>
          <a:p>
            <a:pPr>
              <a:lnSpc>
                <a:spcPct val="80000"/>
              </a:lnSpc>
            </a:pPr>
            <a:endParaRPr lang="tr-TR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Tree Pruning</a:t>
            </a:r>
          </a:p>
        </p:txBody>
      </p:sp>
      <p:pic>
        <p:nvPicPr>
          <p:cNvPr id="1085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2205038"/>
            <a:ext cx="7416800" cy="3690937"/>
          </a:xfrm>
          <a:noFill/>
          <a:ln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C4.5 / </a:t>
            </a:r>
            <a:r>
              <a:rPr lang="tr-TR" dirty="0" err="1" smtClean="0"/>
              <a:t>Pessimistic</a:t>
            </a:r>
            <a:r>
              <a:rPr lang="tr-TR" dirty="0" smtClean="0"/>
              <a:t> </a:t>
            </a:r>
            <a:r>
              <a:rPr lang="tr-TR" dirty="0" err="1" smtClean="0"/>
              <a:t>pruning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Bu yaklaşım, bir düğümün hata oranını o düğüme bağlı dalların tahmini hata oranlarını baz alarak </a:t>
            </a:r>
            <a:r>
              <a:rPr lang="tr-TR" dirty="0" err="1" smtClean="0"/>
              <a:t>recursive</a:t>
            </a:r>
            <a:r>
              <a:rPr lang="tr-TR" dirty="0" smtClean="0"/>
              <a:t> şekilde kestirir. </a:t>
            </a:r>
          </a:p>
          <a:p>
            <a:r>
              <a:rPr lang="tr-TR" dirty="0" smtClean="0"/>
              <a:t>N örnekli ve E hata oranlı bir yaprak için, </a:t>
            </a:r>
            <a:r>
              <a:rPr lang="tr-TR" dirty="0" err="1" smtClean="0"/>
              <a:t>pessimistic</a:t>
            </a:r>
            <a:r>
              <a:rPr lang="tr-TR" dirty="0" smtClean="0"/>
              <a:t> </a:t>
            </a:r>
            <a:r>
              <a:rPr lang="tr-TR" dirty="0" err="1" smtClean="0"/>
              <a:t>pruning</a:t>
            </a:r>
            <a:r>
              <a:rPr lang="tr-TR" dirty="0" smtClean="0"/>
              <a:t> yöntemi ilk olarak düğümdeki deneysel hata değerini belirler: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E +0.5)/N</a:t>
            </a:r>
            <a:endParaRPr lang="tr-TR" dirty="0" smtClean="0"/>
          </a:p>
          <a:p>
            <a:r>
              <a:rPr lang="tr-TR" i="1" dirty="0" smtClean="0"/>
              <a:t>Bir alt ağaç için</a:t>
            </a:r>
          </a:p>
          <a:p>
            <a:pPr lvl="1"/>
            <a:r>
              <a:rPr lang="tr-TR" i="1" dirty="0" smtClean="0"/>
              <a:t>L : ayrım adeti</a:t>
            </a:r>
          </a:p>
          <a:p>
            <a:pPr lvl="1"/>
            <a:r>
              <a:rPr lang="tr-TR" i="1" dirty="0" smtClean="0"/>
              <a:t>ƩE: hata ölçümleri</a:t>
            </a:r>
          </a:p>
          <a:p>
            <a:pPr lvl="1"/>
            <a:r>
              <a:rPr lang="tr-TR" i="1" dirty="0" smtClean="0"/>
              <a:t>ƩN: ayrıma ait örnek sayısı </a:t>
            </a:r>
          </a:p>
          <a:p>
            <a:pPr lvl="1"/>
            <a:r>
              <a:rPr lang="tr-TR" i="1" dirty="0" smtClean="0"/>
              <a:t>Tüm alt ağaç için hata oranı:</a:t>
            </a:r>
            <a:r>
              <a:rPr lang="en-US" dirty="0" smtClean="0"/>
              <a:t> </a:t>
            </a:r>
            <a:endParaRPr lang="tr-TR" dirty="0" smtClean="0"/>
          </a:p>
          <a:p>
            <a:pPr lvl="2"/>
            <a:r>
              <a:rPr lang="en-US" dirty="0" smtClean="0"/>
              <a:t>(</a:t>
            </a:r>
            <a:r>
              <a:rPr lang="tr-TR" i="1" dirty="0" smtClean="0"/>
              <a:t>Ʃ</a:t>
            </a:r>
            <a:r>
              <a:rPr lang="en-US" i="1" dirty="0" smtClean="0"/>
              <a:t>E + 0.5 ∗ L)/</a:t>
            </a:r>
            <a:r>
              <a:rPr lang="tr-TR" i="1" dirty="0" smtClean="0"/>
              <a:t>Ʃ</a:t>
            </a:r>
            <a:r>
              <a:rPr lang="en-US" i="1" dirty="0" smtClean="0"/>
              <a:t>N. </a:t>
            </a:r>
            <a:endParaRPr lang="tr-TR" i="1" dirty="0" smtClean="0"/>
          </a:p>
          <a:p>
            <a:r>
              <a:rPr lang="tr-TR" i="1" dirty="0" smtClean="0"/>
              <a:t>Şimdi alt ağacın en geçerli(iyi) yaprağı ile yer değiştirdiğini varsayalım ve bu durumda J eğitim verileri içinden yanlış sınıflandırdığı örnek sayısı olsun. </a:t>
            </a:r>
            <a:endParaRPr lang="en-US" i="1" dirty="0" smtClean="0"/>
          </a:p>
          <a:p>
            <a:r>
              <a:rPr lang="en-US" dirty="0" smtClean="0"/>
              <a:t>Pessimistic pruning </a:t>
            </a:r>
            <a:r>
              <a:rPr lang="tr-TR" dirty="0" smtClean="0"/>
              <a:t>alt ağacı yaprak ile şu durumda yer değiştirir: (J+0.5) (</a:t>
            </a:r>
            <a:r>
              <a:rPr lang="tr-TR" i="1" dirty="0" smtClean="0"/>
              <a:t>Ʃ</a:t>
            </a:r>
            <a:r>
              <a:rPr lang="tr-TR" dirty="0" smtClean="0"/>
              <a:t>E+0.5*J) standart sapması dahilinde ise</a:t>
            </a:r>
            <a:endParaRPr lang="tr-T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Ağacı Kurallara Dönüştürmek</a:t>
            </a: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Karar ağaçları boyut indirgeme için kullanılabilir.</a:t>
            </a:r>
          </a:p>
          <a:p>
            <a:pPr>
              <a:lnSpc>
                <a:spcPct val="90000"/>
              </a:lnSpc>
            </a:pPr>
            <a:r>
              <a:rPr lang="tr-TR" sz="2400"/>
              <a:t>Karar ağacı kendisi önemsiz olan nitelikleri çıkarır.</a:t>
            </a:r>
          </a:p>
          <a:p>
            <a:pPr>
              <a:lnSpc>
                <a:spcPct val="90000"/>
              </a:lnSpc>
            </a:pPr>
            <a:r>
              <a:rPr lang="tr-TR" sz="2400"/>
              <a:t>Ayrıca köke yakın olan düğümlerdeki nitelikler daha önemlidir.</a:t>
            </a:r>
          </a:p>
          <a:p>
            <a:pPr>
              <a:lnSpc>
                <a:spcPct val="90000"/>
              </a:lnSpc>
            </a:pPr>
            <a:r>
              <a:rPr lang="tr-TR" sz="2400"/>
              <a:t>Ağaç oluşturulduktan sonra, başka bir öğrenme algoritması sadece ağaçta bulunan nitelikleri kullanabilir.</a:t>
            </a:r>
          </a:p>
          <a:p>
            <a:pPr>
              <a:lnSpc>
                <a:spcPct val="90000"/>
              </a:lnSpc>
            </a:pPr>
            <a:r>
              <a:rPr lang="tr-TR" sz="2400"/>
              <a:t>Başka bir üstünlüğü kolay yorumlanabilmesidir.</a:t>
            </a:r>
          </a:p>
          <a:p>
            <a:pPr>
              <a:lnSpc>
                <a:spcPct val="90000"/>
              </a:lnSpc>
            </a:pPr>
            <a:r>
              <a:rPr lang="tr-TR" sz="2400"/>
              <a:t>Kuralların confidence değerleri hesaplanabilir.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</a:t>
            </a:r>
          </a:p>
        </p:txBody>
      </p:sp>
      <p:pic>
        <p:nvPicPr>
          <p:cNvPr id="696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2133600"/>
            <a:ext cx="4629150" cy="3240088"/>
          </a:xfrm>
          <a:noFill/>
          <a:ln/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684463" y="5805488"/>
            <a:ext cx="33924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200"/>
              <a:t>IF (</a:t>
            </a:r>
            <a:r>
              <a:rPr lang="en-US" sz="1200" i="1"/>
              <a:t>Outlook </a:t>
            </a:r>
            <a:r>
              <a:rPr lang="en-US" sz="1200"/>
              <a:t>= </a:t>
            </a:r>
            <a:r>
              <a:rPr lang="en-US" sz="1200" i="1"/>
              <a:t>Sunny</a:t>
            </a:r>
            <a:r>
              <a:rPr lang="en-US" sz="1200"/>
              <a:t>) </a:t>
            </a:r>
            <a:r>
              <a:rPr lang="tr-TR" sz="1200" i="1"/>
              <a:t>And</a:t>
            </a:r>
            <a:r>
              <a:rPr lang="en-US" sz="1200" i="1"/>
              <a:t> </a:t>
            </a:r>
            <a:r>
              <a:rPr lang="en-US" sz="1200"/>
              <a:t>(</a:t>
            </a:r>
            <a:r>
              <a:rPr lang="en-US" sz="1200" i="1"/>
              <a:t>Humidity </a:t>
            </a:r>
            <a:r>
              <a:rPr lang="en-US" sz="1200"/>
              <a:t>= </a:t>
            </a:r>
            <a:r>
              <a:rPr lang="en-US" sz="1200" i="1"/>
              <a:t>High</a:t>
            </a:r>
            <a:r>
              <a:rPr lang="en-US" sz="1200"/>
              <a:t>)</a:t>
            </a:r>
          </a:p>
          <a:p>
            <a:pPr algn="ctr">
              <a:tabLst>
                <a:tab pos="457200" algn="l"/>
              </a:tabLst>
            </a:pPr>
            <a:r>
              <a:rPr lang="en-US" sz="1200"/>
              <a:t>		THEN </a:t>
            </a:r>
            <a:r>
              <a:rPr lang="en-US" sz="1200" i="1"/>
              <a:t>PlayTennis </a:t>
            </a:r>
            <a:r>
              <a:rPr lang="en-US" sz="1200"/>
              <a:t>= </a:t>
            </a:r>
            <a:r>
              <a:rPr lang="en-US" sz="1200" i="1"/>
              <a:t>No</a:t>
            </a:r>
            <a:endParaRPr lang="en-US" sz="1200"/>
          </a:p>
          <a:p>
            <a:pPr algn="ctr">
              <a:tabLst>
                <a:tab pos="457200" algn="l"/>
              </a:tabLst>
            </a:pPr>
            <a:r>
              <a:rPr lang="en-US" sz="1200"/>
              <a:t>IF (</a:t>
            </a:r>
            <a:r>
              <a:rPr lang="en-US" sz="1200" i="1"/>
              <a:t>Outlook </a:t>
            </a:r>
            <a:r>
              <a:rPr lang="en-US" sz="1200"/>
              <a:t>= </a:t>
            </a:r>
            <a:r>
              <a:rPr lang="en-US" sz="1200" i="1"/>
              <a:t>Sunny</a:t>
            </a:r>
            <a:r>
              <a:rPr lang="en-US" sz="1200"/>
              <a:t>) </a:t>
            </a:r>
            <a:r>
              <a:rPr lang="tr-TR" sz="1200" i="1"/>
              <a:t>And</a:t>
            </a:r>
            <a:r>
              <a:rPr lang="en-US" sz="1200" i="1"/>
              <a:t> </a:t>
            </a:r>
            <a:r>
              <a:rPr lang="en-US" sz="1200"/>
              <a:t>(</a:t>
            </a:r>
            <a:r>
              <a:rPr lang="en-US" sz="1200" i="1"/>
              <a:t>Humidity </a:t>
            </a:r>
            <a:r>
              <a:rPr lang="en-US" sz="1200"/>
              <a:t>= </a:t>
            </a:r>
            <a:r>
              <a:rPr lang="en-US" sz="1200" i="1"/>
              <a:t>Normal</a:t>
            </a:r>
            <a:r>
              <a:rPr lang="en-US" sz="1200"/>
              <a:t>)</a:t>
            </a:r>
          </a:p>
          <a:p>
            <a:pPr algn="ctr">
              <a:tabLst>
                <a:tab pos="457200" algn="l"/>
              </a:tabLst>
            </a:pPr>
            <a:r>
              <a:rPr lang="en-US" sz="1200"/>
              <a:t>		THEN </a:t>
            </a:r>
            <a:r>
              <a:rPr lang="en-US" sz="1200" i="1"/>
              <a:t>PlayTennis </a:t>
            </a:r>
            <a:r>
              <a:rPr lang="en-US" sz="1200"/>
              <a:t>= </a:t>
            </a:r>
            <a:r>
              <a:rPr lang="en-US" sz="1200" i="1"/>
              <a:t>Y 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</a:t>
            </a:r>
          </a:p>
        </p:txBody>
      </p:sp>
      <p:pic>
        <p:nvPicPr>
          <p:cNvPr id="71684" name="Picture 4" descr="ㇽ癵陳嬞쇊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2060575"/>
            <a:ext cx="6272213" cy="4114800"/>
          </a:xfrm>
          <a:noFill/>
          <a:ln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tr-TR"/>
              <a:t>Özellik Seçiminde Alternatif Ölçütler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5300663"/>
            <a:ext cx="7566025" cy="1195387"/>
          </a:xfrm>
        </p:spPr>
        <p:txBody>
          <a:bodyPr/>
          <a:lstStyle/>
          <a:p>
            <a:r>
              <a:rPr lang="tr-TR" sz="1600" dirty="0"/>
              <a:t>“</a:t>
            </a:r>
            <a:r>
              <a:rPr lang="tr-TR" sz="1600" dirty="0" err="1"/>
              <a:t>Day</a:t>
            </a:r>
            <a:r>
              <a:rPr lang="tr-TR" sz="1600" dirty="0"/>
              <a:t>” niteliği ile ilgili yanlış olan durum nedir? </a:t>
            </a:r>
          </a:p>
          <a:p>
            <a:r>
              <a:rPr lang="tr-TR" sz="1600" dirty="0"/>
              <a:t>Bu nitelik eğitim verilerini çok küçük alt veri kümelerine bölmektedir. </a:t>
            </a:r>
          </a:p>
          <a:p>
            <a:r>
              <a:rPr lang="tr-TR" sz="1600" dirty="0"/>
              <a:t>Buna bağlı olarak bilgi kazancı çok yüksek olacaktır </a:t>
            </a:r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9975" y="1989138"/>
            <a:ext cx="4105275" cy="30813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Gain Ratio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37462" cy="4114800"/>
          </a:xfrm>
        </p:spPr>
        <p:txBody>
          <a:bodyPr/>
          <a:lstStyle/>
          <a:p>
            <a:r>
              <a:rPr lang="tr-TR" sz="2000"/>
              <a:t>Gain ratio (Quinlan, 1986), bilgi kazancı değerlerini, bölünme bilgisi(split information) kullanarak bir çeşit normalizasyona tabi tutar. </a:t>
            </a:r>
          </a:p>
          <a:p>
            <a:r>
              <a:rPr lang="tr-TR" sz="2000"/>
              <a:t>Bu terim nitelik değerinin veriyi nasıl böldüğü konusunda hassastır.</a:t>
            </a:r>
          </a:p>
          <a:p>
            <a:endParaRPr lang="tr-TR" sz="2000"/>
          </a:p>
        </p:txBody>
      </p:sp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717032"/>
            <a:ext cx="34417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25144"/>
            <a:ext cx="25273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İncome için Gain Ratio hesabı</a:t>
            </a:r>
          </a:p>
        </p:txBody>
      </p:sp>
      <p:pic>
        <p:nvPicPr>
          <p:cNvPr id="140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9752" y="1988840"/>
            <a:ext cx="5480050" cy="411480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Karar Ağacı Öğrenmesi</a:t>
            </a: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Karar ağacı öğrenmek, bir öğrenme kümesinden bir ağaç oluşturmak demektir. </a:t>
            </a:r>
          </a:p>
          <a:p>
            <a:r>
              <a:rPr lang="tr-TR" sz="2800"/>
              <a:t>Bir öğrenme kümesini hatasız öğrenen birden çok karar ağacı olabilir </a:t>
            </a:r>
          </a:p>
          <a:p>
            <a:r>
              <a:rPr lang="tr-TR" sz="2800"/>
              <a:t>Basitlik ilkesi nedeniyle bu ağaçların en küçüğü bulunmak istenir. </a:t>
            </a:r>
          </a:p>
          <a:p>
            <a:r>
              <a:rPr lang="tr-TR" sz="2800"/>
              <a:t>Bir ağacın büyüklüğü düğüm sayısına ve bu düğümlerin karmaşıklığına bağlıdır.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r>
              <a:rPr lang="tr-TR"/>
              <a:t>“income” için Gain Ratio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8533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/>
              <a:t>Veriyi 3’e bölmektedir.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“low” (4 satır)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”medium” (6 satır), 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”high” (4 satır) </a:t>
            </a:r>
          </a:p>
          <a:p>
            <a:pPr>
              <a:lnSpc>
                <a:spcPct val="90000"/>
              </a:lnSpc>
            </a:pPr>
            <a:r>
              <a:rPr lang="tr-TR" sz="2000"/>
              <a:t>Daha önce hesaplanmıştı</a:t>
            </a:r>
          </a:p>
          <a:p>
            <a:pPr lvl="1">
              <a:lnSpc>
                <a:spcPct val="90000"/>
              </a:lnSpc>
            </a:pPr>
            <a:r>
              <a:rPr lang="tr-TR" sz="1800"/>
              <a:t>Gain(income)=0.029</a:t>
            </a:r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endParaRPr lang="tr-TR" sz="2000"/>
          </a:p>
          <a:p>
            <a:pPr>
              <a:lnSpc>
                <a:spcPct val="90000"/>
              </a:lnSpc>
            </a:pPr>
            <a:r>
              <a:rPr lang="tr-TR" sz="2000"/>
              <a:t>GainRatio(income)0.029/0.926=0.031</a:t>
            </a:r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4221163"/>
            <a:ext cx="5472113" cy="908050"/>
          </a:xfrm>
          <a:noFill/>
          <a:ln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Gini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8533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/>
              <a:t>Önce tüm eğitim verileri (D) </a:t>
            </a:r>
            <a:r>
              <a:rPr lang="tr-TR" sz="2000" dirty="0" err="1"/>
              <a:t>nin</a:t>
            </a:r>
            <a:r>
              <a:rPr lang="tr-TR" sz="2000" dirty="0"/>
              <a:t> </a:t>
            </a:r>
            <a:r>
              <a:rPr lang="tr-TR" sz="2000" dirty="0" err="1"/>
              <a:t>Gini</a:t>
            </a:r>
            <a:r>
              <a:rPr lang="tr-TR" sz="2000" dirty="0"/>
              <a:t> </a:t>
            </a:r>
            <a:r>
              <a:rPr lang="tr-TR" sz="2000" dirty="0" err="1"/>
              <a:t>indexi</a:t>
            </a:r>
            <a:r>
              <a:rPr lang="tr-TR" sz="2000" dirty="0"/>
              <a:t> hesaplanır (ne kadar bölünmüş olduğunun hesabı). </a:t>
            </a:r>
          </a:p>
          <a:p>
            <a:pPr>
              <a:lnSpc>
                <a:spcPct val="90000"/>
              </a:lnSpc>
            </a:pPr>
            <a:r>
              <a:rPr lang="tr-TR" sz="2000" dirty="0"/>
              <a:t>Örnek veri kümesi için</a:t>
            </a:r>
          </a:p>
          <a:p>
            <a:pPr lvl="1">
              <a:lnSpc>
                <a:spcPct val="90000"/>
              </a:lnSpc>
            </a:pPr>
            <a:r>
              <a:rPr lang="tr-TR" sz="2000" dirty="0"/>
              <a:t>“</a:t>
            </a:r>
            <a:r>
              <a:rPr lang="tr-TR" sz="2000" dirty="0" err="1"/>
              <a:t>buys</a:t>
            </a:r>
            <a:r>
              <a:rPr lang="tr-TR" sz="2000" dirty="0"/>
              <a:t> </a:t>
            </a:r>
            <a:r>
              <a:rPr lang="tr-TR" sz="2000" dirty="0" err="1"/>
              <a:t>computer</a:t>
            </a:r>
            <a:r>
              <a:rPr lang="tr-TR" sz="2000" dirty="0"/>
              <a:t>”=</a:t>
            </a:r>
            <a:r>
              <a:rPr lang="tr-TR" sz="2000" dirty="0" err="1"/>
              <a:t>yes</a:t>
            </a:r>
            <a:r>
              <a:rPr lang="tr-TR" sz="2000" dirty="0"/>
              <a:t>: 5 adet</a:t>
            </a:r>
          </a:p>
          <a:p>
            <a:pPr lvl="1">
              <a:lnSpc>
                <a:spcPct val="90000"/>
              </a:lnSpc>
            </a:pPr>
            <a:r>
              <a:rPr lang="tr-TR" sz="2000" dirty="0"/>
              <a:t>“</a:t>
            </a:r>
            <a:r>
              <a:rPr lang="tr-TR" sz="2000" dirty="0" err="1"/>
              <a:t>buys</a:t>
            </a:r>
            <a:r>
              <a:rPr lang="tr-TR" sz="2000" dirty="0"/>
              <a:t> </a:t>
            </a:r>
            <a:r>
              <a:rPr lang="tr-TR" sz="2000" dirty="0" err="1"/>
              <a:t>computer</a:t>
            </a:r>
            <a:r>
              <a:rPr lang="tr-TR" sz="2000" dirty="0"/>
              <a:t>”=no: 9 adet</a:t>
            </a:r>
          </a:p>
          <a:p>
            <a:pPr>
              <a:lnSpc>
                <a:spcPct val="90000"/>
              </a:lnSpc>
            </a:pPr>
            <a:r>
              <a:rPr lang="tr-TR" sz="2000" dirty="0"/>
              <a:t> </a:t>
            </a:r>
            <a:r>
              <a:rPr lang="tr-TR" sz="2000" dirty="0" err="1"/>
              <a:t>Gini</a:t>
            </a:r>
            <a:r>
              <a:rPr lang="tr-TR" sz="2000" dirty="0"/>
              <a:t> </a:t>
            </a:r>
            <a:r>
              <a:rPr lang="tr-TR" sz="2000" dirty="0" err="1"/>
              <a:t>index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impurity</a:t>
            </a:r>
            <a:r>
              <a:rPr lang="tr-TR" sz="2000" dirty="0"/>
              <a:t> of D:</a:t>
            </a:r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Eğer A özelliği </a:t>
            </a:r>
            <a:r>
              <a:rPr lang="tr-TR" sz="2000" dirty="0" err="1"/>
              <a:t>D’yi</a:t>
            </a:r>
            <a:r>
              <a:rPr lang="tr-TR" sz="2000" dirty="0"/>
              <a:t> D1 ve D2</a:t>
            </a:r>
            <a:r>
              <a:rPr lang="tr-TR" sz="2000" dirty="0" smtClean="0"/>
              <a:t>’ alt kümelerine bölünüyorsa ve her alt kümede sırayla  </a:t>
            </a:r>
            <a:endParaRPr lang="tr-TR" sz="2000" dirty="0"/>
          </a:p>
          <a:p>
            <a:pPr>
              <a:lnSpc>
                <a:spcPct val="90000"/>
              </a:lnSpc>
            </a:pPr>
            <a:endParaRPr lang="tr-TR" sz="2000" dirty="0"/>
          </a:p>
        </p:txBody>
      </p:sp>
      <p:pic>
        <p:nvPicPr>
          <p:cNvPr id="1423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27784" y="4005064"/>
            <a:ext cx="3492500" cy="469900"/>
          </a:xfrm>
          <a:noFill/>
          <a:ln/>
        </p:spPr>
      </p:pic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5805488"/>
            <a:ext cx="2781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5517232"/>
            <a:ext cx="35433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6309320"/>
            <a:ext cx="2781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05725" cy="4114800"/>
          </a:xfrm>
        </p:spPr>
        <p:txBody>
          <a:bodyPr/>
          <a:lstStyle/>
          <a:p>
            <a:r>
              <a:rPr lang="tr-TR" sz="2800" dirty="0"/>
              <a:t>Sırası ile her </a:t>
            </a:r>
            <a:r>
              <a:rPr lang="tr-TR" sz="2800" dirty="0" err="1"/>
              <a:t>attribute</a:t>
            </a:r>
            <a:r>
              <a:rPr lang="tr-TR" sz="2800" dirty="0"/>
              <a:t> için </a:t>
            </a:r>
            <a:r>
              <a:rPr lang="tr-TR" sz="2800" dirty="0" err="1"/>
              <a:t>Gini</a:t>
            </a:r>
            <a:r>
              <a:rPr lang="tr-TR" sz="2800" dirty="0"/>
              <a:t> </a:t>
            </a:r>
            <a:r>
              <a:rPr lang="tr-TR" sz="2800" dirty="0" err="1"/>
              <a:t>index</a:t>
            </a:r>
            <a:r>
              <a:rPr lang="tr-TR" sz="2800" dirty="0"/>
              <a:t> hesaplanır. </a:t>
            </a:r>
          </a:p>
          <a:p>
            <a:r>
              <a:rPr lang="tr-TR" sz="2800" dirty="0"/>
              <a:t>Örneğin “</a:t>
            </a:r>
            <a:r>
              <a:rPr lang="tr-TR" sz="2800" dirty="0" err="1"/>
              <a:t>income</a:t>
            </a:r>
            <a:r>
              <a:rPr lang="tr-TR" sz="2800" dirty="0"/>
              <a:t>” için {</a:t>
            </a:r>
            <a:r>
              <a:rPr lang="tr-TR" sz="2800" dirty="0" err="1"/>
              <a:t>low</a:t>
            </a:r>
            <a:r>
              <a:rPr lang="tr-TR" sz="2800" dirty="0"/>
              <a:t>, </a:t>
            </a:r>
            <a:r>
              <a:rPr lang="tr-TR" sz="2800" dirty="0" err="1"/>
              <a:t>medium</a:t>
            </a:r>
            <a:r>
              <a:rPr lang="tr-TR" sz="2800" dirty="0"/>
              <a:t>} alt kümesini düşünelim. </a:t>
            </a:r>
            <a:endParaRPr lang="tr-TR" sz="2800" dirty="0" smtClean="0"/>
          </a:p>
          <a:p>
            <a:r>
              <a:rPr lang="tr-TR" sz="2800" dirty="0" err="1" smtClean="0"/>
              <a:t>Gini</a:t>
            </a:r>
            <a:r>
              <a:rPr lang="tr-TR" sz="2800" dirty="0" smtClean="0"/>
              <a:t>(</a:t>
            </a:r>
            <a:r>
              <a:rPr lang="tr-TR" sz="2800" dirty="0" err="1" smtClean="0"/>
              <a:t>income</a:t>
            </a:r>
            <a:r>
              <a:rPr lang="tr-TR" sz="2800" dirty="0" smtClean="0"/>
              <a:t>) </a:t>
            </a:r>
            <a:endParaRPr lang="tr-TR" sz="2800" dirty="0"/>
          </a:p>
          <a:p>
            <a:endParaRPr lang="tr-TR" sz="2800" dirty="0"/>
          </a:p>
        </p:txBody>
      </p:sp>
      <p:graphicFrame>
        <p:nvGraphicFramePr>
          <p:cNvPr id="5" name="4 Nesne"/>
          <p:cNvGraphicFramePr>
            <a:graphicFrameLocks noChangeAspect="1"/>
          </p:cNvGraphicFramePr>
          <p:nvPr/>
        </p:nvGraphicFramePr>
        <p:xfrm>
          <a:off x="2339975" y="4132263"/>
          <a:ext cx="443706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1" name="Denklem" r:id="rId3" imgW="3136680" imgH="1079280" progId="Equation.3">
                  <p:embed/>
                </p:oleObj>
              </mc:Choice>
              <mc:Fallback>
                <p:oleObj name="Denklem" r:id="rId3" imgW="3136680" imgH="1079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32263"/>
                        <a:ext cx="4437063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Diğerleri için </a:t>
            </a:r>
            <a:r>
              <a:rPr lang="tr-TR" sz="2800" dirty="0" err="1"/>
              <a:t>gini</a:t>
            </a:r>
            <a:r>
              <a:rPr lang="tr-TR" sz="2800" dirty="0"/>
              <a:t> </a:t>
            </a:r>
            <a:r>
              <a:rPr lang="tr-TR" sz="2800" dirty="0" err="1"/>
              <a:t>indexler</a:t>
            </a:r>
            <a:endParaRPr lang="tr-TR" sz="2800" dirty="0"/>
          </a:p>
          <a:p>
            <a:pPr lvl="1"/>
            <a:r>
              <a:rPr lang="tr-TR" sz="2400" dirty="0" smtClean="0"/>
              <a:t>{</a:t>
            </a:r>
            <a:r>
              <a:rPr lang="tr-TR" sz="2400" dirty="0" err="1" smtClean="0"/>
              <a:t>low</a:t>
            </a:r>
            <a:r>
              <a:rPr lang="tr-TR" sz="2400" dirty="0" smtClean="0"/>
              <a:t>, </a:t>
            </a:r>
            <a:r>
              <a:rPr lang="tr-TR" sz="2400" dirty="0" err="1" smtClean="0"/>
              <a:t>medium</a:t>
            </a:r>
            <a:r>
              <a:rPr lang="tr-TR" sz="2400" dirty="0" smtClean="0"/>
              <a:t>} ve {</a:t>
            </a:r>
            <a:r>
              <a:rPr lang="tr-TR" sz="2400" dirty="0" err="1" smtClean="0"/>
              <a:t>high</a:t>
            </a:r>
            <a:r>
              <a:rPr lang="tr-TR" sz="2400" dirty="0" smtClean="0"/>
              <a:t>} alt kümeleri için </a:t>
            </a:r>
          </a:p>
          <a:p>
            <a:pPr lvl="2"/>
            <a:r>
              <a:rPr lang="tr-TR" sz="2000" dirty="0" smtClean="0"/>
              <a:t>0.442</a:t>
            </a:r>
          </a:p>
          <a:p>
            <a:pPr lvl="1"/>
            <a:r>
              <a:rPr lang="tr-TR" sz="2400" dirty="0" smtClean="0"/>
              <a:t>{</a:t>
            </a:r>
            <a:r>
              <a:rPr lang="tr-TR" sz="2400" dirty="0" err="1"/>
              <a:t>low</a:t>
            </a:r>
            <a:r>
              <a:rPr lang="tr-TR" sz="2400" dirty="0"/>
              <a:t>,</a:t>
            </a:r>
            <a:r>
              <a:rPr lang="tr-TR" sz="2400" dirty="0" err="1"/>
              <a:t>high</a:t>
            </a:r>
            <a:r>
              <a:rPr lang="tr-TR" sz="2400" dirty="0"/>
              <a:t>} ve {</a:t>
            </a:r>
            <a:r>
              <a:rPr lang="tr-TR" sz="2400" dirty="0" err="1"/>
              <a:t>medium</a:t>
            </a:r>
            <a:r>
              <a:rPr lang="tr-TR" sz="2400" dirty="0"/>
              <a:t>} alt kümeleri için</a:t>
            </a:r>
          </a:p>
          <a:p>
            <a:pPr lvl="2"/>
            <a:r>
              <a:rPr lang="tr-TR" sz="2000" dirty="0"/>
              <a:t>0.315</a:t>
            </a:r>
          </a:p>
          <a:p>
            <a:pPr lvl="1"/>
            <a:r>
              <a:rPr lang="tr-TR" sz="2400" dirty="0"/>
              <a:t>{</a:t>
            </a:r>
            <a:r>
              <a:rPr lang="tr-TR" sz="2400" dirty="0" err="1"/>
              <a:t>medium</a:t>
            </a:r>
            <a:r>
              <a:rPr lang="tr-TR" sz="2400" dirty="0"/>
              <a:t>,</a:t>
            </a:r>
            <a:r>
              <a:rPr lang="tr-TR" sz="2400" dirty="0" err="1"/>
              <a:t>high</a:t>
            </a:r>
            <a:r>
              <a:rPr lang="tr-TR" sz="2400" dirty="0"/>
              <a:t>} ve {</a:t>
            </a:r>
            <a:r>
              <a:rPr lang="tr-TR" sz="2400" dirty="0" err="1"/>
              <a:t>low</a:t>
            </a:r>
            <a:r>
              <a:rPr lang="tr-TR" sz="2400" dirty="0"/>
              <a:t>} alt kümeleri için</a:t>
            </a:r>
          </a:p>
          <a:p>
            <a:pPr lvl="2"/>
            <a:r>
              <a:rPr lang="tr-TR" sz="2000" dirty="0"/>
              <a:t>0.300</a:t>
            </a:r>
          </a:p>
          <a:p>
            <a:r>
              <a:rPr lang="tr-TR" sz="2800" dirty="0"/>
              <a:t>Şu halde “</a:t>
            </a:r>
            <a:r>
              <a:rPr lang="tr-TR" sz="2800" dirty="0" err="1"/>
              <a:t>income</a:t>
            </a:r>
            <a:r>
              <a:rPr lang="tr-TR" sz="2800" dirty="0"/>
              <a:t>” için en iyi bölümleme </a:t>
            </a:r>
          </a:p>
          <a:p>
            <a:pPr lvl="1"/>
            <a:r>
              <a:rPr lang="tr-TR" sz="2400" dirty="0"/>
              <a:t>{</a:t>
            </a:r>
            <a:r>
              <a:rPr lang="tr-TR" sz="2400" dirty="0" err="1"/>
              <a:t>medium</a:t>
            </a:r>
            <a:r>
              <a:rPr lang="tr-TR" sz="2400" dirty="0"/>
              <a:t>,</a:t>
            </a:r>
            <a:r>
              <a:rPr lang="tr-TR" sz="2400" dirty="0" err="1"/>
              <a:t>high</a:t>
            </a:r>
            <a:r>
              <a:rPr lang="tr-TR" sz="2400" dirty="0"/>
              <a:t>} ve{</a:t>
            </a:r>
            <a:r>
              <a:rPr lang="tr-TR" sz="2400" dirty="0" err="1"/>
              <a:t>low</a:t>
            </a:r>
            <a:r>
              <a:rPr lang="tr-TR" sz="2400" dirty="0"/>
              <a:t>} ‘</a:t>
            </a:r>
            <a:r>
              <a:rPr lang="tr-TR" sz="2400" dirty="0" smtClean="0"/>
              <a:t>dur (</a:t>
            </a:r>
            <a:r>
              <a:rPr lang="tr-TR" sz="2400" dirty="0" err="1" smtClean="0"/>
              <a:t>gini</a:t>
            </a:r>
            <a:r>
              <a:rPr lang="tr-TR" sz="2400" dirty="0" smtClean="0"/>
              <a:t> </a:t>
            </a:r>
            <a:r>
              <a:rPr lang="tr-TR" sz="2400" dirty="0" err="1"/>
              <a:t>indexini</a:t>
            </a:r>
            <a:r>
              <a:rPr lang="tr-TR" sz="2400" dirty="0"/>
              <a:t> minimize </a:t>
            </a:r>
            <a:r>
              <a:rPr lang="tr-TR" sz="2400" dirty="0" smtClean="0"/>
              <a:t>eder)</a:t>
            </a:r>
            <a:endParaRPr lang="tr-TR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Age için</a:t>
            </a:r>
          </a:p>
          <a:p>
            <a:pPr lvl="1">
              <a:lnSpc>
                <a:spcPct val="90000"/>
              </a:lnSpc>
            </a:pPr>
            <a:r>
              <a:rPr lang="tr-TR"/>
              <a:t>{youth, senior} or {middle_aged} en iyi bölünmeyi sağlar </a:t>
            </a:r>
          </a:p>
          <a:p>
            <a:pPr lvl="1">
              <a:lnSpc>
                <a:spcPct val="90000"/>
              </a:lnSpc>
            </a:pPr>
            <a:r>
              <a:rPr lang="tr-TR"/>
              <a:t>ve Gini indexi=0.375</a:t>
            </a:r>
          </a:p>
          <a:p>
            <a:pPr>
              <a:lnSpc>
                <a:spcPct val="90000"/>
              </a:lnSpc>
            </a:pPr>
            <a:r>
              <a:rPr lang="tr-TR"/>
              <a:t>Student için </a:t>
            </a:r>
          </a:p>
          <a:p>
            <a:pPr lvl="1">
              <a:lnSpc>
                <a:spcPct val="90000"/>
              </a:lnSpc>
            </a:pPr>
            <a:r>
              <a:rPr lang="tr-TR"/>
              <a:t>Giniindex=0.367</a:t>
            </a:r>
          </a:p>
          <a:p>
            <a:pPr>
              <a:lnSpc>
                <a:spcPct val="90000"/>
              </a:lnSpc>
            </a:pPr>
            <a:r>
              <a:rPr lang="tr-TR"/>
              <a:t>Credit Rating için </a:t>
            </a:r>
          </a:p>
          <a:p>
            <a:pPr lvl="1">
              <a:lnSpc>
                <a:spcPct val="90000"/>
              </a:lnSpc>
            </a:pPr>
            <a:r>
              <a:rPr lang="tr-TR"/>
              <a:t>Giniindex=0.429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409575"/>
            <a:ext cx="7416800" cy="6119813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 Trees</a:t>
            </a: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/>
              <a:t>Sınıflandırma ağacında bir bölmenin iyiliği “impurity measure” (katışıklık ölçümü) kullanılarak hesaplanmaktadır.</a:t>
            </a:r>
          </a:p>
          <a:p>
            <a:pPr>
              <a:lnSpc>
                <a:spcPct val="80000"/>
              </a:lnSpc>
            </a:pPr>
            <a:r>
              <a:rPr lang="tr-TR" sz="2800"/>
              <a:t>Yapılan bir bölmeden sonra oluşan dallara düşen tüm örnekler aynı sınıftansa o bölme “katışıksızdır” (pure).</a:t>
            </a:r>
          </a:p>
          <a:p>
            <a:pPr>
              <a:lnSpc>
                <a:spcPct val="80000"/>
              </a:lnSpc>
            </a:pPr>
            <a:r>
              <a:rPr lang="tr-TR" sz="2800"/>
              <a:t>Impurity Measure olarak en sık Entropy (Quinlan, 1986) kullanılır.</a:t>
            </a:r>
          </a:p>
          <a:p>
            <a:pPr>
              <a:lnSpc>
                <a:spcPct val="80000"/>
              </a:lnSpc>
            </a:pPr>
            <a:r>
              <a:rPr lang="tr-TR" sz="2800"/>
              <a:t>Entropy, bilgi kuramında bir örneğin sınıfını göstermek için kullanılan en az bit sayısı olarak tanımlanır.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Discrete (kesikli) ve Numeric (sayısal) Nitelikler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Kesikli nitelikler için verinin bölünme aralıkları belirlidir; arama işlemine gerek yoktur.</a:t>
            </a:r>
          </a:p>
          <a:p>
            <a:r>
              <a:rPr lang="tr-TR" sz="2800"/>
              <a:t>Sayısal nitelik için birden çok olası bölünme olabilir; arama işlemi gereklidir.</a:t>
            </a:r>
          </a:p>
          <a:p>
            <a:r>
              <a:rPr lang="tr-TR" sz="2800"/>
              <a:t>Tüm olası bölünmeler için, bölmeden sonraki katışıklığın ne olacağı ölçülür.</a:t>
            </a:r>
          </a:p>
          <a:p>
            <a:r>
              <a:rPr lang="tr-TR" sz="2800"/>
              <a:t>En az katışıklı olan seçilir: sonradan en az bölmeye sebep olacaktır.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…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819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/>
              <a:t>Örnek: sürekli değerli bir değişken olan temperature özelliğini öğrenmeye eklemek istiyoruz. Hedef nitelik ise tenis oynama durumu.</a:t>
            </a:r>
          </a:p>
          <a:p>
            <a:pPr>
              <a:lnSpc>
                <a:spcPct val="80000"/>
              </a:lnSpc>
            </a:pPr>
            <a:endParaRPr lang="tr-TR" sz="1600"/>
          </a:p>
          <a:p>
            <a:pPr>
              <a:lnSpc>
                <a:spcPct val="80000"/>
              </a:lnSpc>
            </a:pPr>
            <a:endParaRPr lang="tr-TR" sz="1600"/>
          </a:p>
          <a:p>
            <a:pPr>
              <a:lnSpc>
                <a:spcPct val="80000"/>
              </a:lnSpc>
            </a:pPr>
            <a:endParaRPr lang="tr-TR" sz="1600"/>
          </a:p>
          <a:p>
            <a:pPr>
              <a:lnSpc>
                <a:spcPct val="80000"/>
              </a:lnSpc>
            </a:pPr>
            <a:r>
              <a:rPr lang="tr-TR" sz="1600"/>
              <a:t>bir eşik değeri “c” almamız gerekmektedir ve bu eşik değeri en yüksek bilgi kazancını (en az katışılık) sağlamalıdır. </a:t>
            </a:r>
          </a:p>
          <a:p>
            <a:pPr>
              <a:lnSpc>
                <a:spcPct val="80000"/>
              </a:lnSpc>
            </a:pPr>
            <a:r>
              <a:rPr lang="tr-TR" sz="1600"/>
              <a:t>Bu aday eşik değerleri, hepsine ait bilgi kazançları ayrı ayrı hesaplanarak değerlendirilebilir. </a:t>
            </a:r>
          </a:p>
          <a:p>
            <a:pPr>
              <a:lnSpc>
                <a:spcPct val="80000"/>
              </a:lnSpc>
            </a:pPr>
            <a:r>
              <a:rPr lang="tr-TR" sz="1600"/>
              <a:t>Verilen örnekte “temperature” özelliğine ait, “playying tenis” hedef özelliğini değiştiren  iki aday eşik değeri vardır: bilgi kazancı bu aday özelliklerin her biri için hesaplanır.</a:t>
            </a:r>
          </a:p>
          <a:p>
            <a:pPr lvl="1">
              <a:lnSpc>
                <a:spcPct val="80000"/>
              </a:lnSpc>
            </a:pPr>
            <a:r>
              <a:rPr lang="tr-TR" sz="1600"/>
              <a:t>(48+60)/2=54  </a:t>
            </a:r>
          </a:p>
          <a:p>
            <a:pPr lvl="1">
              <a:lnSpc>
                <a:spcPct val="80000"/>
              </a:lnSpc>
            </a:pPr>
            <a:r>
              <a:rPr lang="tr-TR" sz="1600"/>
              <a:t>(80+90)/2=85. </a:t>
            </a:r>
          </a:p>
          <a:p>
            <a:pPr>
              <a:lnSpc>
                <a:spcPct val="80000"/>
              </a:lnSpc>
            </a:pPr>
            <a:r>
              <a:rPr lang="tr-TR" sz="1600"/>
              <a:t>Temperature&gt;54 ve Temprature&gt;85 (en iyisi Temprature&gt;54 olarak belirlenir). </a:t>
            </a:r>
          </a:p>
          <a:p>
            <a:pPr>
              <a:lnSpc>
                <a:spcPct val="80000"/>
              </a:lnSpc>
            </a:pPr>
            <a:r>
              <a:rPr lang="tr-TR" sz="1600"/>
              <a:t>Bu konuda iki den fazla intervale bölmeyi savunanlar(fayyad ve irani, 1993) da vardır bu konuda farklı öneriler de literatürde yer almaktadır (Utgoff ve Brodley,1991; Murthy et al, 1994). 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  <p:pic>
        <p:nvPicPr>
          <p:cNvPr id="129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48038" y="2492375"/>
            <a:ext cx="3810000" cy="758825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1950</Words>
  <Application>Microsoft Office PowerPoint</Application>
  <PresentationFormat>Ekran Gösterisi (4:3)</PresentationFormat>
  <Paragraphs>255</Paragraphs>
  <Slides>65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65</vt:i4>
      </vt:variant>
    </vt:vector>
  </HeadingPairs>
  <TitlesOfParts>
    <vt:vector size="68" baseType="lpstr">
      <vt:lpstr>Ofis Teması</vt:lpstr>
      <vt:lpstr>Bitmap Image</vt:lpstr>
      <vt:lpstr>Denklem</vt:lpstr>
      <vt:lpstr>Karar Ağaçları</vt:lpstr>
      <vt:lpstr>Özellikler</vt:lpstr>
      <vt:lpstr>…</vt:lpstr>
      <vt:lpstr>Örnek Karar Ağacı</vt:lpstr>
      <vt:lpstr>Karar Ağacı Oluşturma</vt:lpstr>
      <vt:lpstr>Karar Ağacı Öğrenmesi</vt:lpstr>
      <vt:lpstr>Classification Trees</vt:lpstr>
      <vt:lpstr>Discrete (kesikli) ve Numeric (sayısal) Nitelikler</vt:lpstr>
      <vt:lpstr>…</vt:lpstr>
      <vt:lpstr>Sorun</vt:lpstr>
      <vt:lpstr>Temel Karar Ağacı Algoritması</vt:lpstr>
      <vt:lpstr>ID3</vt:lpstr>
      <vt:lpstr>Entropy</vt:lpstr>
      <vt:lpstr>Örnek Entropi Hesabı</vt:lpstr>
      <vt:lpstr>ID3</vt:lpstr>
      <vt:lpstr>Uygulama: hava problemi</vt:lpstr>
      <vt:lpstr> </vt:lpstr>
      <vt:lpstr>Adım1: Birinci dallanma</vt:lpstr>
      <vt:lpstr>Adım1: Birinci dallanma</vt:lpstr>
      <vt:lpstr>Adım1: Birinci dallanma</vt:lpstr>
      <vt:lpstr>Adım1: Birinci dallanma</vt:lpstr>
      <vt:lpstr>Adım1: Birinci dallanma</vt:lpstr>
      <vt:lpstr>Adım 2: HAVA niteliğinin "güneşli" değeri için dallanma</vt:lpstr>
      <vt:lpstr>Adım 2: HAVA niteliğinin "güneşli" değeri için dallanma</vt:lpstr>
      <vt:lpstr>Adım 2: HAVA niteliğinin "güneşli" değeri için dallanma</vt:lpstr>
      <vt:lpstr>Adım 2: HAVA niteliğinin "güneşli" değeri için dallanma</vt:lpstr>
      <vt:lpstr>Adım 2: HAVA niteliğinin "güneşli" değeri için dallanma</vt:lpstr>
      <vt:lpstr>Adım 2: HAVA niteliğinin "güneşli" değeri için dallanma</vt:lpstr>
      <vt:lpstr>Adım 3: HAVA niteliğinin “bulutlu” değeri için dallanma:</vt:lpstr>
      <vt:lpstr>Adım 3: HAVA niteliğinin “bulutlu” değeri için dallanma:</vt:lpstr>
      <vt:lpstr>Adım 3:HAVA niteliğinin “yağmurlu” değeri için dallanma:</vt:lpstr>
      <vt:lpstr>Adım 3:HAVA niteliğinin “yağmurlu” değeri için dallanma:</vt:lpstr>
      <vt:lpstr>Adım 3:HAVA niteliğinin “yağmurlu” değeri için dallanma:</vt:lpstr>
      <vt:lpstr>Oluşturulan Karar Ağacı </vt:lpstr>
      <vt:lpstr>Örnek-3 (C4.5)</vt:lpstr>
      <vt:lpstr>Root düğümde aday bölünmeler</vt:lpstr>
      <vt:lpstr>…</vt:lpstr>
      <vt:lpstr>Seçilen özelliğe göre dallanma</vt:lpstr>
      <vt:lpstr>Asset=med için  Aday bölünmeler</vt:lpstr>
      <vt:lpstr>Fully grown tree</vt:lpstr>
      <vt:lpstr>ID3 kapasite ve kısıtları</vt:lpstr>
      <vt:lpstr>Searching Hypothesis Space</vt:lpstr>
      <vt:lpstr>Covering Algorithm</vt:lpstr>
      <vt:lpstr>DT Öğrenmesindeki Sorunlar </vt:lpstr>
      <vt:lpstr>Overfitting</vt:lpstr>
      <vt:lpstr>Veriye aşırı uyumun önüne geçme</vt:lpstr>
      <vt:lpstr>Budama (Pruning)</vt:lpstr>
      <vt:lpstr>Budamanın Gerekliliği</vt:lpstr>
      <vt:lpstr>Pre-Pruning</vt:lpstr>
      <vt:lpstr>Post Pruning</vt:lpstr>
      <vt:lpstr>…</vt:lpstr>
      <vt:lpstr>Tree Pruning</vt:lpstr>
      <vt:lpstr>C4.5 / Pessimistic pruning</vt:lpstr>
      <vt:lpstr>Ağacı Kurallara Dönüştürmek</vt:lpstr>
      <vt:lpstr>Örn</vt:lpstr>
      <vt:lpstr>Örn</vt:lpstr>
      <vt:lpstr>Özellik Seçiminde Alternatif Ölçütler</vt:lpstr>
      <vt:lpstr>Gain Ratio</vt:lpstr>
      <vt:lpstr>İncome için Gain Ratio hesabı</vt:lpstr>
      <vt:lpstr>“income” için Gain Ratio</vt:lpstr>
      <vt:lpstr>Gini Index</vt:lpstr>
      <vt:lpstr>…</vt:lpstr>
      <vt:lpstr>…</vt:lpstr>
      <vt:lpstr>…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Svnc</dc:creator>
  <cp:lastModifiedBy>LENOVO</cp:lastModifiedBy>
  <cp:revision>320</cp:revision>
  <dcterms:created xsi:type="dcterms:W3CDTF">2011-09-26T10:45:59Z</dcterms:created>
  <dcterms:modified xsi:type="dcterms:W3CDTF">2016-03-02T09:21:45Z</dcterms:modified>
</cp:coreProperties>
</file>