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58" r:id="rId11"/>
    <p:sldId id="259" r:id="rId12"/>
    <p:sldId id="260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E2D181-F408-4793-86DC-542C7694CB11}" type="datetimeFigureOut">
              <a:rPr lang="en-US" smtClean="0"/>
              <a:pPr/>
              <a:t>10/2/2010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C243DA5-08B1-41EF-8DE5-7A3B580FC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al" TargetMode="External"/><Relationship Id="rId2" Type="http://schemas.openxmlformats.org/officeDocument/2006/relationships/hyperlink" Target="http://en.wikipedia.org/wiki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nformation_system" TargetMode="External"/><Relationship Id="rId3" Type="http://schemas.openxmlformats.org/officeDocument/2006/relationships/hyperlink" Target="http://en.wikipedia.org/wiki/Bioinformatics" TargetMode="External"/><Relationship Id="rId7" Type="http://schemas.openxmlformats.org/officeDocument/2006/relationships/hyperlink" Target="http://en.wikipedia.org/wiki/Geoinformatics" TargetMode="External"/><Relationship Id="rId2" Type="http://schemas.openxmlformats.org/officeDocument/2006/relationships/hyperlink" Target="http://en.wikipedia.org/wiki/Bachelor_of_Computer_Information_Syst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saster_informatics" TargetMode="External"/><Relationship Id="rId5" Type="http://schemas.openxmlformats.org/officeDocument/2006/relationships/hyperlink" Target="http://en.wikipedia.org/wiki/Cheminformatics" TargetMode="External"/><Relationship Id="rId4" Type="http://schemas.openxmlformats.org/officeDocument/2006/relationships/hyperlink" Target="http://en.wikipedia.org/wiki/Business_informatics" TargetMode="External"/><Relationship Id="rId9" Type="http://schemas.openxmlformats.org/officeDocument/2006/relationships/hyperlink" Target="http://en.wikipedia.org/wiki/Management_Information_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smtClean="0"/>
              <a:t>Bilgi Sistemleri – 2010</a:t>
            </a:r>
          </a:p>
          <a:p>
            <a:pPr algn="r"/>
            <a:r>
              <a:rPr lang="tr-TR" dirty="0" smtClean="0"/>
              <a:t>Dr. Galip Aydın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3657600" y="2057400"/>
            <a:ext cx="1676400" cy="762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Bilgi Sistemleri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152400" y="533400"/>
            <a:ext cx="1219200" cy="60016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Depolama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err="1" smtClean="0"/>
              <a:t>Er</a:t>
            </a:r>
            <a:r>
              <a:rPr lang="tr-TR" sz="1100" dirty="0" smtClean="0"/>
              <a:t>işim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Organizasyon</a:t>
            </a:r>
            <a:endParaRPr lang="en-US" sz="1100" dirty="0"/>
          </a:p>
        </p:txBody>
      </p:sp>
      <p:cxnSp>
        <p:nvCxnSpPr>
          <p:cNvPr id="8" name="7 Şekil"/>
          <p:cNvCxnSpPr>
            <a:stCxn id="4" idx="0"/>
          </p:cNvCxnSpPr>
          <p:nvPr/>
        </p:nvCxnSpPr>
        <p:spPr>
          <a:xfrm rot="16200000" flipV="1">
            <a:off x="2324100" y="-114300"/>
            <a:ext cx="1219200" cy="31242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1752600" y="533400"/>
            <a:ext cx="1905000" cy="45720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BS Karakteristik Özellikleri</a:t>
            </a:r>
            <a:endParaRPr lang="en-US" sz="1100" b="1" dirty="0" err="1" smtClean="0"/>
          </a:p>
        </p:txBody>
      </p:sp>
      <p:sp>
        <p:nvSpPr>
          <p:cNvPr id="12" name="11 Metin kutusu"/>
          <p:cNvSpPr txBox="1"/>
          <p:nvPr/>
        </p:nvSpPr>
        <p:spPr>
          <a:xfrm>
            <a:off x="6400800" y="152400"/>
            <a:ext cx="2590800" cy="938719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Hareket Yönetim Sistemleri</a:t>
            </a:r>
            <a:r>
              <a:rPr lang="en-US" sz="1100" dirty="0" smtClean="0"/>
              <a:t> (TPS)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Karar Destek Sistemleri </a:t>
            </a:r>
            <a:r>
              <a:rPr lang="en-US" sz="1100" dirty="0" smtClean="0"/>
              <a:t>(DSS)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Uzman Bilgi Sistemleri </a:t>
            </a:r>
            <a:r>
              <a:rPr lang="en-US" sz="1100" dirty="0" smtClean="0"/>
              <a:t>(EIS)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Yönetim Bilgi Sistemleri </a:t>
            </a:r>
            <a:r>
              <a:rPr lang="en-US" sz="1100" dirty="0" smtClean="0"/>
              <a:t>(MIS)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Of</a:t>
            </a:r>
            <a:r>
              <a:rPr lang="tr-TR" sz="1100" dirty="0" smtClean="0"/>
              <a:t>is</a:t>
            </a:r>
            <a:r>
              <a:rPr lang="en-US" sz="1100" dirty="0" smtClean="0"/>
              <a:t> </a:t>
            </a:r>
            <a:r>
              <a:rPr lang="tr-TR" sz="1100" dirty="0" err="1" smtClean="0"/>
              <a:t>Otomsayon</a:t>
            </a:r>
            <a:r>
              <a:rPr lang="tr-TR" sz="1100" dirty="0" smtClean="0"/>
              <a:t> Sistemleri </a:t>
            </a:r>
            <a:r>
              <a:rPr lang="en-US" sz="1100" dirty="0" smtClean="0"/>
              <a:t>(OAS)</a:t>
            </a:r>
            <a:endParaRPr lang="en-US" sz="1100" dirty="0"/>
          </a:p>
        </p:txBody>
      </p:sp>
      <p:cxnSp>
        <p:nvCxnSpPr>
          <p:cNvPr id="14" name="13 Şekil"/>
          <p:cNvCxnSpPr>
            <a:stCxn id="4" idx="3"/>
            <a:endCxn id="12" idx="1"/>
          </p:cNvCxnSpPr>
          <p:nvPr/>
        </p:nvCxnSpPr>
        <p:spPr>
          <a:xfrm flipV="1">
            <a:off x="5334000" y="621760"/>
            <a:ext cx="1066800" cy="1816640"/>
          </a:xfrm>
          <a:prstGeom prst="bentConnector3">
            <a:avLst>
              <a:gd name="adj1" fmla="val 159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Metin kutusu"/>
          <p:cNvSpPr txBox="1"/>
          <p:nvPr/>
        </p:nvSpPr>
        <p:spPr>
          <a:xfrm>
            <a:off x="152400" y="5486400"/>
            <a:ext cx="15240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tr-TR" sz="1100" dirty="0" smtClean="0"/>
          </a:p>
          <a:p>
            <a:endParaRPr lang="tr-TR" sz="1100" dirty="0" smtClean="0"/>
          </a:p>
        </p:txBody>
      </p:sp>
      <p:sp>
        <p:nvSpPr>
          <p:cNvPr id="17" name="16 Metin kutusu"/>
          <p:cNvSpPr txBox="1"/>
          <p:nvPr/>
        </p:nvSpPr>
        <p:spPr>
          <a:xfrm>
            <a:off x="152400" y="1524000"/>
            <a:ext cx="16002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Hata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Şifreleme/</a:t>
            </a:r>
            <a:r>
              <a:rPr lang="tr-TR" sz="1100" dirty="0" err="1" smtClean="0"/>
              <a:t>Encryption</a:t>
            </a:r>
            <a:endParaRPr lang="en-US" sz="1100" dirty="0"/>
          </a:p>
        </p:txBody>
      </p:sp>
      <p:cxnSp>
        <p:nvCxnSpPr>
          <p:cNvPr id="19" name="18 Dirsek Bağlayıcısı"/>
          <p:cNvCxnSpPr>
            <a:stCxn id="4" idx="1"/>
            <a:endCxn id="17" idx="3"/>
          </p:cNvCxnSpPr>
          <p:nvPr/>
        </p:nvCxnSpPr>
        <p:spPr>
          <a:xfrm rot="10800000">
            <a:off x="1752600" y="1739444"/>
            <a:ext cx="1905000" cy="698956"/>
          </a:xfrm>
          <a:prstGeom prst="bentConnector3">
            <a:avLst>
              <a:gd name="adj1" fmla="val 66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Metin kutusu"/>
          <p:cNvSpPr txBox="1"/>
          <p:nvPr/>
        </p:nvSpPr>
        <p:spPr>
          <a:xfrm>
            <a:off x="1981200" y="1824335"/>
            <a:ext cx="1371600" cy="461665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Yedekleme ve Güvenlik</a:t>
            </a:r>
            <a:endParaRPr lang="en-US" sz="1100" b="1" dirty="0" err="1" smtClean="0"/>
          </a:p>
        </p:txBody>
      </p:sp>
      <p:sp>
        <p:nvSpPr>
          <p:cNvPr id="24" name="23 Metin kutusu"/>
          <p:cNvSpPr txBox="1"/>
          <p:nvPr/>
        </p:nvSpPr>
        <p:spPr>
          <a:xfrm>
            <a:off x="152400" y="3200400"/>
            <a:ext cx="1600200" cy="938719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Değer Aralığı Kontrolü</a:t>
            </a:r>
            <a:endParaRPr lang="en-US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Liste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Tip Kontrolü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Değer </a:t>
            </a:r>
            <a:r>
              <a:rPr lang="tr-TR" sz="1100" dirty="0" err="1" smtClean="0"/>
              <a:t>Konrolü</a:t>
            </a:r>
            <a:endParaRPr lang="en-US" sz="1100" dirty="0"/>
          </a:p>
        </p:txBody>
      </p:sp>
      <p:sp>
        <p:nvSpPr>
          <p:cNvPr id="25" name="24 Metin kutusu"/>
          <p:cNvSpPr txBox="1"/>
          <p:nvPr/>
        </p:nvSpPr>
        <p:spPr>
          <a:xfrm>
            <a:off x="152400" y="4267200"/>
            <a:ext cx="1600200" cy="769441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Birim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Veri  bozulması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Veri kaybı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Kaynak bütünlüğü</a:t>
            </a:r>
            <a:endParaRPr lang="en-US" sz="1100" dirty="0"/>
          </a:p>
        </p:txBody>
      </p:sp>
      <p:cxnSp>
        <p:nvCxnSpPr>
          <p:cNvPr id="28" name="27 Dirsek Bağlayıcısı"/>
          <p:cNvCxnSpPr>
            <a:stCxn id="39" idx="2"/>
            <a:endCxn id="24" idx="3"/>
          </p:cNvCxnSpPr>
          <p:nvPr/>
        </p:nvCxnSpPr>
        <p:spPr>
          <a:xfrm rot="10800000">
            <a:off x="1752600" y="3669760"/>
            <a:ext cx="1447800" cy="787940"/>
          </a:xfrm>
          <a:prstGeom prst="bentConnector3">
            <a:avLst>
              <a:gd name="adj1" fmla="val 1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Şekil"/>
          <p:cNvCxnSpPr>
            <a:stCxn id="39" idx="4"/>
            <a:endCxn id="25" idx="3"/>
          </p:cNvCxnSpPr>
          <p:nvPr/>
        </p:nvCxnSpPr>
        <p:spPr>
          <a:xfrm rot="5400000">
            <a:off x="2417490" y="3830910"/>
            <a:ext cx="156121" cy="1485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Oval"/>
          <p:cNvSpPr/>
          <p:nvPr/>
        </p:nvSpPr>
        <p:spPr>
          <a:xfrm>
            <a:off x="320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43 Dirsek Bağlayıcısı"/>
          <p:cNvCxnSpPr>
            <a:stCxn id="39" idx="4"/>
            <a:endCxn id="15" idx="3"/>
          </p:cNvCxnSpPr>
          <p:nvPr/>
        </p:nvCxnSpPr>
        <p:spPr>
          <a:xfrm rot="5400000">
            <a:off x="1854428" y="4317772"/>
            <a:ext cx="1206044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Şekil"/>
          <p:cNvCxnSpPr>
            <a:stCxn id="4" idx="2"/>
            <a:endCxn id="39" idx="6"/>
          </p:cNvCxnSpPr>
          <p:nvPr/>
        </p:nvCxnSpPr>
        <p:spPr>
          <a:xfrm rot="5400000">
            <a:off x="3067050" y="3028950"/>
            <a:ext cx="1638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Metin kutusu"/>
          <p:cNvSpPr txBox="1"/>
          <p:nvPr/>
        </p:nvSpPr>
        <p:spPr>
          <a:xfrm>
            <a:off x="5562600" y="1186190"/>
            <a:ext cx="7620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BS Türleri</a:t>
            </a:r>
          </a:p>
        </p:txBody>
      </p:sp>
      <p:sp>
        <p:nvSpPr>
          <p:cNvPr id="57" name="56 Metin kutusu"/>
          <p:cNvSpPr txBox="1"/>
          <p:nvPr/>
        </p:nvSpPr>
        <p:spPr>
          <a:xfrm>
            <a:off x="3505200" y="4157990"/>
            <a:ext cx="9906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Doğruluk</a:t>
            </a:r>
          </a:p>
        </p:txBody>
      </p:sp>
      <p:sp>
        <p:nvSpPr>
          <p:cNvPr id="60" name="59 Metin kutusu"/>
          <p:cNvSpPr txBox="1"/>
          <p:nvPr/>
        </p:nvSpPr>
        <p:spPr>
          <a:xfrm>
            <a:off x="7848600" y="2057400"/>
            <a:ext cx="1219200" cy="769441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Bilgisayarsız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Bilgisayarlı</a:t>
            </a:r>
          </a:p>
          <a:p>
            <a:pPr lvl="1">
              <a:buFont typeface="Arial" pitchFamily="34" charset="0"/>
              <a:buChar char="•"/>
            </a:pPr>
            <a:r>
              <a:rPr lang="tr-TR" sz="1100" dirty="0" smtClean="0"/>
              <a:t>Dosya</a:t>
            </a:r>
          </a:p>
          <a:p>
            <a:pPr lvl="1">
              <a:buFont typeface="Arial" pitchFamily="34" charset="0"/>
              <a:buChar char="•"/>
            </a:pPr>
            <a:r>
              <a:rPr lang="tr-TR" sz="1100" dirty="0" smtClean="0"/>
              <a:t>İlişkisel</a:t>
            </a:r>
            <a:endParaRPr lang="en-US" sz="1100" dirty="0"/>
          </a:p>
        </p:txBody>
      </p:sp>
      <p:cxnSp>
        <p:nvCxnSpPr>
          <p:cNvPr id="61" name="13 Şekil"/>
          <p:cNvCxnSpPr>
            <a:stCxn id="4" idx="3"/>
            <a:endCxn id="60" idx="1"/>
          </p:cNvCxnSpPr>
          <p:nvPr/>
        </p:nvCxnSpPr>
        <p:spPr>
          <a:xfrm>
            <a:off x="5334000" y="2438400"/>
            <a:ext cx="2514600" cy="37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Metin kutusu"/>
          <p:cNvSpPr txBox="1"/>
          <p:nvPr/>
        </p:nvSpPr>
        <p:spPr>
          <a:xfrm>
            <a:off x="5791200" y="2481590"/>
            <a:ext cx="18288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Organizasyon Yöntemleri</a:t>
            </a:r>
          </a:p>
        </p:txBody>
      </p:sp>
      <p:sp>
        <p:nvSpPr>
          <p:cNvPr id="67" name="66 Metin kutusu"/>
          <p:cNvSpPr txBox="1"/>
          <p:nvPr/>
        </p:nvSpPr>
        <p:spPr>
          <a:xfrm>
            <a:off x="7696200" y="3429000"/>
            <a:ext cx="1371600" cy="762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Veri Sözlükleri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Şematik </a:t>
            </a:r>
            <a:r>
              <a:rPr lang="tr-TR" sz="1100" dirty="0" err="1" smtClean="0"/>
              <a:t>Diagramlar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err="1" smtClean="0"/>
              <a:t>Normalizasyon</a:t>
            </a:r>
            <a:endParaRPr lang="tr-TR" sz="1100" dirty="0" smtClean="0"/>
          </a:p>
        </p:txBody>
      </p:sp>
      <p:cxnSp>
        <p:nvCxnSpPr>
          <p:cNvPr id="69" name="68 Dirsek Bağlayıcısı"/>
          <p:cNvCxnSpPr>
            <a:stCxn id="4" idx="3"/>
            <a:endCxn id="67" idx="1"/>
          </p:cNvCxnSpPr>
          <p:nvPr/>
        </p:nvCxnSpPr>
        <p:spPr>
          <a:xfrm>
            <a:off x="5334000" y="2438400"/>
            <a:ext cx="23622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Metin kutusu"/>
          <p:cNvSpPr txBox="1"/>
          <p:nvPr/>
        </p:nvSpPr>
        <p:spPr>
          <a:xfrm>
            <a:off x="5867400" y="4495800"/>
            <a:ext cx="9144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Etik Konular</a:t>
            </a:r>
          </a:p>
        </p:txBody>
      </p:sp>
      <p:cxnSp>
        <p:nvCxnSpPr>
          <p:cNvPr id="75" name="74 Dirsek Bağlayıcısı"/>
          <p:cNvCxnSpPr>
            <a:stCxn id="4" idx="3"/>
            <a:endCxn id="81" idx="1"/>
          </p:cNvCxnSpPr>
          <p:nvPr/>
        </p:nvCxnSpPr>
        <p:spPr>
          <a:xfrm>
            <a:off x="5334000" y="2438400"/>
            <a:ext cx="2286000" cy="2357482"/>
          </a:xfrm>
          <a:prstGeom prst="bentConnector3">
            <a:avLst>
              <a:gd name="adj1" fmla="val 7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Metin kutusu"/>
          <p:cNvSpPr txBox="1"/>
          <p:nvPr/>
        </p:nvSpPr>
        <p:spPr>
          <a:xfrm>
            <a:off x="7620000" y="4495800"/>
            <a:ext cx="1371600" cy="600164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Gizlilik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Doğruluk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err="1" smtClean="0"/>
              <a:t>Copyright</a:t>
            </a:r>
            <a:endParaRPr lang="tr-TR" sz="1100" dirty="0" smtClean="0"/>
          </a:p>
        </p:txBody>
      </p:sp>
      <p:sp>
        <p:nvSpPr>
          <p:cNvPr id="89" name="88 Metin kutusu"/>
          <p:cNvSpPr txBox="1"/>
          <p:nvPr/>
        </p:nvSpPr>
        <p:spPr>
          <a:xfrm>
            <a:off x="6400800" y="5893713"/>
            <a:ext cx="1676400" cy="430887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Veri Madenciliği</a:t>
            </a:r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Data </a:t>
            </a:r>
            <a:r>
              <a:rPr lang="tr-TR" sz="1100" dirty="0" err="1" smtClean="0"/>
              <a:t>Warehousing</a:t>
            </a:r>
            <a:endParaRPr lang="tr-TR" sz="1100" dirty="0" smtClean="0"/>
          </a:p>
        </p:txBody>
      </p:sp>
      <p:cxnSp>
        <p:nvCxnSpPr>
          <p:cNvPr id="91" name="90 Dirsek Bağlayıcısı"/>
          <p:cNvCxnSpPr>
            <a:stCxn id="4" idx="2"/>
            <a:endCxn id="89" idx="1"/>
          </p:cNvCxnSpPr>
          <p:nvPr/>
        </p:nvCxnSpPr>
        <p:spPr>
          <a:xfrm rot="16200000" flipH="1">
            <a:off x="3803422" y="3511778"/>
            <a:ext cx="3289757" cy="1905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Metin kutusu"/>
          <p:cNvSpPr txBox="1"/>
          <p:nvPr/>
        </p:nvSpPr>
        <p:spPr>
          <a:xfrm>
            <a:off x="4953000" y="5791200"/>
            <a:ext cx="6858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Erişim</a:t>
            </a:r>
          </a:p>
        </p:txBody>
      </p:sp>
      <p:sp>
        <p:nvSpPr>
          <p:cNvPr id="97" name="96 Metin kutusu"/>
          <p:cNvSpPr txBox="1"/>
          <p:nvPr/>
        </p:nvSpPr>
        <p:spPr>
          <a:xfrm>
            <a:off x="1981200" y="3276600"/>
            <a:ext cx="12192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Veri doğrulama</a:t>
            </a:r>
          </a:p>
        </p:txBody>
      </p:sp>
      <p:sp>
        <p:nvSpPr>
          <p:cNvPr id="98" name="97 Metin kutusu"/>
          <p:cNvSpPr txBox="1"/>
          <p:nvPr/>
        </p:nvSpPr>
        <p:spPr>
          <a:xfrm>
            <a:off x="1905000" y="4114800"/>
            <a:ext cx="1066800" cy="430887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Veri bütünlüğü</a:t>
            </a:r>
          </a:p>
        </p:txBody>
      </p:sp>
      <p:sp>
        <p:nvSpPr>
          <p:cNvPr id="99" name="98 Metin kutusu"/>
          <p:cNvSpPr txBox="1"/>
          <p:nvPr/>
        </p:nvSpPr>
        <p:spPr>
          <a:xfrm>
            <a:off x="1905000" y="5334000"/>
            <a:ext cx="1066800" cy="261610"/>
          </a:xfrm>
          <a:prstGeom prst="rect">
            <a:avLst/>
          </a:prstGeom>
          <a:solidFill>
            <a:srgbClr val="FFFF00">
              <a:alpha val="68000"/>
            </a:srgb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b="1" dirty="0" smtClean="0"/>
              <a:t>Güvenilirlik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Bileşenleri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/>
              <a:t>İnsanlar</a:t>
            </a:r>
          </a:p>
          <a:p>
            <a:pPr lvl="1"/>
            <a:r>
              <a:rPr lang="tr-TR" sz="1600" dirty="0" smtClean="0"/>
              <a:t>Bilgi Sistemlerinde insanların farklı rolleri olabilir:</a:t>
            </a:r>
          </a:p>
          <a:p>
            <a:pPr lvl="2"/>
            <a:r>
              <a:rPr lang="tr-TR" sz="1400" dirty="0" smtClean="0"/>
              <a:t>Sistem Analizi</a:t>
            </a:r>
          </a:p>
          <a:p>
            <a:pPr lvl="2"/>
            <a:r>
              <a:rPr lang="tr-TR" sz="1400" dirty="0" smtClean="0"/>
              <a:t>Programcı</a:t>
            </a:r>
          </a:p>
          <a:p>
            <a:pPr lvl="2"/>
            <a:r>
              <a:rPr lang="tr-TR" sz="1400" dirty="0" smtClean="0"/>
              <a:t>Tekniker</a:t>
            </a:r>
          </a:p>
          <a:p>
            <a:pPr lvl="2"/>
            <a:r>
              <a:rPr lang="tr-TR" sz="1400" dirty="0" smtClean="0"/>
              <a:t>Mühendis</a:t>
            </a:r>
          </a:p>
          <a:p>
            <a:pPr lvl="2"/>
            <a:r>
              <a:rPr lang="tr-TR" sz="1400" dirty="0" smtClean="0"/>
              <a:t>Network Yöneticisi</a:t>
            </a:r>
          </a:p>
          <a:p>
            <a:pPr lvl="2"/>
            <a:r>
              <a:rPr lang="tr-TR" sz="1400" dirty="0" smtClean="0"/>
              <a:t>Bilgi Sistemi Yöneticisi</a:t>
            </a:r>
          </a:p>
          <a:p>
            <a:pPr lvl="2"/>
            <a:r>
              <a:rPr lang="tr-TR" sz="1400" dirty="0" smtClean="0"/>
              <a:t>Veri girişi operatörü</a:t>
            </a:r>
          </a:p>
          <a:p>
            <a:r>
              <a:rPr lang="tr-TR" sz="2000" dirty="0" smtClean="0"/>
              <a:t>Ekipmanlar</a:t>
            </a:r>
          </a:p>
          <a:p>
            <a:pPr lvl="1"/>
            <a:r>
              <a:rPr lang="tr-TR" sz="1600" dirty="0" smtClean="0"/>
              <a:t>Yazılım ve Donanımsal kaynaklar</a:t>
            </a:r>
          </a:p>
          <a:p>
            <a:r>
              <a:rPr lang="tr-TR" sz="2000" dirty="0" smtClean="0"/>
              <a:t>Prosedürler</a:t>
            </a:r>
          </a:p>
          <a:p>
            <a:pPr lvl="1"/>
            <a:r>
              <a:rPr lang="tr-TR" sz="1600" dirty="0" smtClean="0"/>
              <a:t>Çerçevesi iyi tanımlanmış ve adımları belirlenmiş eylemler. Basit bir görevden daha öte kompleks görevleri tanımlar. Mesela yedekleme yapıp, sistemi yeniden yapılandırmak ve yazılım güncellemeleri gerçekleştirmek gibi.</a:t>
            </a:r>
          </a:p>
          <a:p>
            <a:r>
              <a:rPr lang="tr-TR" sz="2000" dirty="0" smtClean="0"/>
              <a:t>Veri</a:t>
            </a:r>
          </a:p>
          <a:p>
            <a:pPr lvl="1"/>
            <a:r>
              <a:rPr lang="tr-TR" sz="1600" dirty="0" smtClean="0"/>
              <a:t>Daha sonra işlenerek (manipüle edilerek) bilgi üretilen, ham, düzenlenmemiş, ayrık, izole edilmiş ve potansiyel olarak kullanışlı veriler.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Hareket Yönetim Sistemleri (TPS)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Hareket Yönetim Sistemleri bir organizasyonun günlük hareketlerini (işlemlerini) toplayan, depolayan, değişiklik yapan ve erişime açan bilgi sistemleridir.</a:t>
            </a:r>
          </a:p>
          <a:p>
            <a:r>
              <a:rPr lang="tr-TR" dirty="0" smtClean="0"/>
              <a:t>HYS iş hayatında genellikle paranın hareketini ve bir şirketin günlük işlemlerini güvenli bir şekilde kayıt altına alırlar.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HYS özellikleri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HYS’lerin</a:t>
            </a:r>
            <a:r>
              <a:rPr lang="tr-TR" dirty="0" smtClean="0"/>
              <a:t> 4 önemli karakteristiği:</a:t>
            </a:r>
          </a:p>
          <a:p>
            <a:pPr lvl="1"/>
            <a:r>
              <a:rPr lang="tr-TR" dirty="0" smtClean="0"/>
              <a:t>Hızlı Cevap</a:t>
            </a:r>
          </a:p>
          <a:p>
            <a:pPr lvl="1"/>
            <a:r>
              <a:rPr lang="tr-TR" dirty="0" smtClean="0"/>
              <a:t>Güvenilirlik</a:t>
            </a:r>
          </a:p>
          <a:p>
            <a:pPr lvl="1"/>
            <a:r>
              <a:rPr lang="tr-TR" dirty="0" smtClean="0"/>
              <a:t>Esnek olmamak </a:t>
            </a:r>
          </a:p>
          <a:p>
            <a:pPr lvl="1"/>
            <a:r>
              <a:rPr lang="tr-TR" dirty="0" smtClean="0"/>
              <a:t>Kontrollü İşlemler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İşlemler (</a:t>
            </a:r>
            <a:r>
              <a:rPr lang="tr-TR" dirty="0" err="1" smtClean="0"/>
              <a:t>Batch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400" dirty="0" smtClean="0"/>
              <a:t>Bilgisayarların ve işlemci gücünün düşük olduğu zamanlarda toplu işlem sistemleri geliştirilmiştir.</a:t>
            </a:r>
          </a:p>
          <a:p>
            <a:r>
              <a:rPr lang="tr-TR" sz="2400" dirty="0" smtClean="0"/>
              <a:t>Toplu işlemde, işlenmesi gereken tüm bilgiler önce toplanır sonra toplu bir halde işlenir.</a:t>
            </a:r>
          </a:p>
          <a:p>
            <a:endParaRPr lang="en-US" dirty="0"/>
          </a:p>
        </p:txBody>
      </p:sp>
      <p:pic>
        <p:nvPicPr>
          <p:cNvPr id="4" name="Picture 2" descr="C:\Users\Galip\Documents\bolum\courses\2010 fall\is\punch_card_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3973"/>
            <a:ext cx="5181600" cy="3584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Gerçek Zamanlı İşleme </a:t>
            </a:r>
            <a:br>
              <a:rPr lang="tr-TR" dirty="0" smtClean="0"/>
            </a:br>
            <a:r>
              <a:rPr lang="tr-TR" dirty="0" smtClean="0"/>
              <a:t>(Real Time </a:t>
            </a:r>
            <a:r>
              <a:rPr lang="tr-TR" dirty="0" err="1" smtClean="0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 işleme aynı anda aynı yerde gerçekleşir. </a:t>
            </a:r>
          </a:p>
          <a:p>
            <a:pPr lvl="1"/>
            <a:r>
              <a:rPr lang="tr-TR" dirty="0" smtClean="0"/>
              <a:t>POS makineleri</a:t>
            </a:r>
          </a:p>
          <a:p>
            <a:pPr lvl="1"/>
            <a:r>
              <a:rPr lang="tr-TR" dirty="0" err="1" smtClean="0"/>
              <a:t>ATMler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GZİ’de</a:t>
            </a:r>
            <a:r>
              <a:rPr lang="tr-TR" dirty="0" smtClean="0"/>
              <a:t> iki önemli konu </a:t>
            </a:r>
            <a:r>
              <a:rPr lang="tr-TR" dirty="0" err="1" smtClean="0"/>
              <a:t>gözönünde</a:t>
            </a:r>
            <a:r>
              <a:rPr lang="tr-TR" dirty="0" smtClean="0"/>
              <a:t> bulundurulmalıdır:</a:t>
            </a:r>
          </a:p>
          <a:p>
            <a:pPr lvl="1"/>
            <a:r>
              <a:rPr lang="tr-TR" dirty="0" err="1" smtClean="0"/>
              <a:t>Concurrency</a:t>
            </a:r>
            <a:r>
              <a:rPr lang="tr-TR" dirty="0" smtClean="0"/>
              <a:t> (Aynı anda erişim)</a:t>
            </a:r>
          </a:p>
          <a:p>
            <a:pPr lvl="2"/>
            <a:r>
              <a:rPr lang="tr-TR" dirty="0" smtClean="0"/>
              <a:t>Aynı veriyi aynı anda birden fazla kullanıcı değiştirememelidir</a:t>
            </a:r>
          </a:p>
          <a:p>
            <a:pPr lvl="1"/>
            <a:r>
              <a:rPr lang="tr-TR" dirty="0" err="1" smtClean="0"/>
              <a:t>Atomicity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İşlemin bütün adımları tamamlanmalı veya işlem gerçekleşmemiş kabul edilmeli ve tüm değişiklikler geri alınmalıdır.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Hareket İşleme Monitörü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Transaction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 </a:t>
            </a:r>
            <a:r>
              <a:rPr lang="tr-TR" dirty="0" err="1" smtClean="0"/>
              <a:t>Monitor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2050" name="Picture 2" descr="C:\Users\Galip\Documents\bolum\courses\2010 fall\is\tp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998663"/>
            <a:ext cx="7354574" cy="3487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Galip\Documents\bolum\courses\2010 fall\is\cs-ve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3640"/>
            <a:ext cx="8991600" cy="6688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r>
              <a:rPr lang="tr-TR" dirty="0" err="1" smtClean="0"/>
              <a:t>nin</a:t>
            </a:r>
            <a:r>
              <a:rPr lang="tr-TR" dirty="0" smtClean="0"/>
              <a:t> Tanımı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r>
              <a:rPr lang="en-US" dirty="0" smtClean="0"/>
              <a:t> </a:t>
            </a:r>
            <a:r>
              <a:rPr lang="en-US" dirty="0" err="1" smtClean="0"/>
              <a:t>toplumlarda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organizasyonlarda</a:t>
            </a:r>
            <a:r>
              <a:rPr lang="en-US" dirty="0" smtClean="0"/>
              <a:t>, </a:t>
            </a:r>
            <a:r>
              <a:rPr lang="en-US" dirty="0" err="1" smtClean="0"/>
              <a:t>bilginin</a:t>
            </a:r>
            <a:r>
              <a:rPr lang="en-US" dirty="0" smtClean="0"/>
              <a:t> </a:t>
            </a:r>
            <a:r>
              <a:rPr lang="tr-TR" dirty="0" smtClean="0"/>
              <a:t>toplanması, işlenmesi, depolanması, dağıtılması ve kullanılması ile ilgili stratejik, yönetimsel ve </a:t>
            </a:r>
            <a:r>
              <a:rPr lang="tr-TR" dirty="0" err="1" smtClean="0"/>
              <a:t>operasyonel</a:t>
            </a:r>
            <a:r>
              <a:rPr lang="tr-TR" dirty="0" smtClean="0"/>
              <a:t> işlemlerle ilgilenen profesyonel ve akademik bir disiplindir.</a:t>
            </a:r>
          </a:p>
          <a:p>
            <a:r>
              <a:rPr lang="tr-TR" dirty="0" smtClean="0"/>
              <a:t>T</a:t>
            </a:r>
            <a:r>
              <a:rPr lang="en-US" dirty="0" err="1" smtClean="0"/>
              <a:t>ypically</a:t>
            </a:r>
            <a:r>
              <a:rPr lang="en-US" dirty="0" smtClean="0"/>
              <a:t>, information systems or the more common </a:t>
            </a:r>
            <a:r>
              <a:rPr lang="en-US" i="1" dirty="0" smtClean="0"/>
              <a:t>legacy</a:t>
            </a:r>
            <a:r>
              <a:rPr lang="en-US" dirty="0" smtClean="0"/>
              <a:t> information systems include people, procedures, </a:t>
            </a:r>
            <a:r>
              <a:rPr lang="en-US" dirty="0" smtClean="0">
                <a:hlinkClick r:id="rId2" tooltip="Data"/>
              </a:rPr>
              <a:t>data</a:t>
            </a:r>
            <a:r>
              <a:rPr lang="en-US" dirty="0" smtClean="0"/>
              <a:t>, software, and hardware (by degree) that are used to gather and analyze </a:t>
            </a:r>
            <a:r>
              <a:rPr lang="en-US" dirty="0" smtClean="0">
                <a:hlinkClick r:id="rId3" tooltip="Digital"/>
              </a:rPr>
              <a:t>digital</a:t>
            </a:r>
            <a:r>
              <a:rPr lang="en-US" dirty="0" smtClean="0"/>
              <a:t> information.</a:t>
            </a:r>
            <a:endParaRPr lang="tr-TR" dirty="0" smtClean="0"/>
          </a:p>
          <a:p>
            <a:r>
              <a:rPr lang="tr-TR" dirty="0" smtClean="0"/>
              <a:t>Tipik olarak bir Bilgi Sistemi dijital bilgiyi toplamak ve analiz etmekte kullanılan insanlar, prosedürler, veriler, yazılım ve (belli bir dereceye kadar) donanımları içerir.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Bilgisayarlı Bilgi Sistemleri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Spesifik olarak bilgisayar tabanlı bilgi sistemleri, insanların ve organizasyonların veriyi toplamak, filtrelemek, işlemek, oluşturmak veya dağıtmak için kullandıkları tamamlayıcı donanım/yazılım ağlarından oluşur.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alip\Documents\bolum\courses\2010 fall\is\800px-Four-Level-Pyramid-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22941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Türleri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Klasik Bilgi Sistemleri kaynaklarında piramit şeklinde aynı zamanda organizasyonun yapısını da yansıtan sınıflama yapılmıştır. </a:t>
            </a:r>
          </a:p>
          <a:p>
            <a:r>
              <a:rPr lang="tr-TR" dirty="0" smtClean="0"/>
              <a:t>Buna göre Bilgi Sistemlerinin temel türleri:</a:t>
            </a:r>
          </a:p>
          <a:p>
            <a:pPr lvl="1"/>
            <a:r>
              <a:rPr lang="tr-TR" dirty="0" smtClean="0"/>
              <a:t>Hareket İşleme (İşlem İşleme) Sistemleri </a:t>
            </a:r>
          </a:p>
          <a:p>
            <a:pPr lvl="1"/>
            <a:r>
              <a:rPr lang="tr-TR" dirty="0" smtClean="0"/>
              <a:t>Yönetim Bilgi Sistemleri</a:t>
            </a:r>
          </a:p>
          <a:p>
            <a:pPr lvl="1"/>
            <a:r>
              <a:rPr lang="tr-TR" dirty="0" smtClean="0"/>
              <a:t>Karar Destek Sistemleri</a:t>
            </a:r>
          </a:p>
          <a:p>
            <a:pPr lvl="1"/>
            <a:r>
              <a:rPr lang="tr-TR" dirty="0" smtClean="0"/>
              <a:t>Yönetici Bilgi Sistemleri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 Sistemlerinin Türleri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Ancak yeni teknolojiler ve yeni gelişmelerle beraber orijinal piramit modeline uymayan bilgi sistemleri ortaya çıkmıştır:</a:t>
            </a:r>
          </a:p>
          <a:p>
            <a:pPr lvl="1"/>
            <a:r>
              <a:rPr lang="tr-TR" dirty="0" smtClean="0"/>
              <a:t>Veri Depoları</a:t>
            </a:r>
          </a:p>
          <a:p>
            <a:pPr lvl="1"/>
            <a:r>
              <a:rPr lang="tr-TR" dirty="0" smtClean="0"/>
              <a:t>ERP (</a:t>
            </a:r>
            <a:r>
              <a:rPr lang="tr-TR" dirty="0" err="1" smtClean="0"/>
              <a:t>Enterprise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Girişimci Sistemleri (</a:t>
            </a:r>
            <a:r>
              <a:rPr lang="tr-TR" dirty="0" err="1" smtClean="0"/>
              <a:t>Enterprise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Uzman Sistemler</a:t>
            </a:r>
          </a:p>
          <a:p>
            <a:pPr lvl="1"/>
            <a:r>
              <a:rPr lang="tr-TR" dirty="0" smtClean="0"/>
              <a:t>Coğrafi Bilgi Sistemleri</a:t>
            </a:r>
          </a:p>
          <a:p>
            <a:pPr lvl="1"/>
            <a:r>
              <a:rPr lang="tr-TR" dirty="0" smtClean="0"/>
              <a:t>Global Bilgi Sistemleri</a:t>
            </a:r>
          </a:p>
          <a:p>
            <a:pPr lvl="1"/>
            <a:r>
              <a:rPr lang="tr-TR" dirty="0" smtClean="0"/>
              <a:t>Ofis Otomasyon Sistemleri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cuments\bolum\courses\2010 fall\is\sy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6868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tr-TR" sz="4000" dirty="0" smtClean="0"/>
              <a:t>Bilgi Sistemlerinin İlişkili Olduğu Alanlar</a:t>
            </a:r>
            <a:endParaRPr lang="en-US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hlinkClick r:id="rId2" tooltip="Bachelor of Computer Information Systems"/>
              </a:rPr>
              <a:t>Computer Science</a:t>
            </a:r>
            <a:endParaRPr lang="en-US" dirty="0" smtClean="0"/>
          </a:p>
          <a:p>
            <a:pPr lvl="1"/>
            <a:r>
              <a:rPr lang="en-US" dirty="0" smtClean="0">
                <a:hlinkClick r:id="rId3" tooltip="Bioinformatics"/>
              </a:rPr>
              <a:t>Bioinformatics</a:t>
            </a:r>
            <a:endParaRPr lang="en-US" dirty="0" smtClean="0"/>
          </a:p>
          <a:p>
            <a:pPr lvl="1"/>
            <a:r>
              <a:rPr lang="en-US" dirty="0" smtClean="0">
                <a:hlinkClick r:id="rId4" tooltip="Business informatics"/>
              </a:rPr>
              <a:t>Business informatics</a:t>
            </a:r>
            <a:endParaRPr lang="en-US" dirty="0" smtClean="0"/>
          </a:p>
          <a:p>
            <a:pPr lvl="1"/>
            <a:r>
              <a:rPr lang="en-US" dirty="0" err="1" smtClean="0">
                <a:hlinkClick r:id="rId5" tooltip="Cheminformatics"/>
              </a:rPr>
              <a:t>Cheminformatics</a:t>
            </a:r>
            <a:endParaRPr lang="en-US" dirty="0" smtClean="0"/>
          </a:p>
          <a:p>
            <a:pPr lvl="1"/>
            <a:r>
              <a:rPr lang="en-US" dirty="0" smtClean="0">
                <a:hlinkClick r:id="rId6" tooltip="Disaster informatics"/>
              </a:rPr>
              <a:t>Disaster informatics</a:t>
            </a:r>
            <a:endParaRPr lang="en-US" dirty="0" smtClean="0"/>
          </a:p>
          <a:p>
            <a:pPr lvl="1"/>
            <a:r>
              <a:rPr lang="en-US" dirty="0" err="1" smtClean="0">
                <a:hlinkClick r:id="rId7" tooltip="Geoinformatics"/>
              </a:rPr>
              <a:t>Geoinformatics</a:t>
            </a:r>
            <a:endParaRPr lang="en-US" dirty="0" smtClean="0"/>
          </a:p>
          <a:p>
            <a:pPr lvl="1"/>
            <a:r>
              <a:rPr lang="en-US" dirty="0" smtClean="0">
                <a:hlinkClick r:id="rId8" tooltip="Information system"/>
              </a:rPr>
              <a:t>Information system</a:t>
            </a:r>
            <a:endParaRPr lang="en-US" dirty="0" smtClean="0"/>
          </a:p>
          <a:p>
            <a:pPr lvl="1"/>
            <a:r>
              <a:rPr lang="en-US" dirty="0" smtClean="0">
                <a:hlinkClick r:id="rId9" tooltip="Management Information Systems"/>
              </a:rPr>
              <a:t>M</a:t>
            </a:r>
            <a:r>
              <a:rPr lang="tr-TR" dirty="0" err="1" smtClean="0">
                <a:hlinkClick r:id="rId9" tooltip="Management Information Systems"/>
              </a:rPr>
              <a:t>anagement</a:t>
            </a:r>
            <a:r>
              <a:rPr lang="tr-TR" dirty="0" smtClean="0">
                <a:hlinkClick r:id="rId9" tooltip="Management Information Systems"/>
              </a:rPr>
              <a:t> </a:t>
            </a:r>
            <a:r>
              <a:rPr lang="en-US" dirty="0" smtClean="0">
                <a:hlinkClick r:id="rId9" tooltip="Management Information Systems"/>
              </a:rPr>
              <a:t>I</a:t>
            </a:r>
            <a:r>
              <a:rPr lang="tr-TR" dirty="0" err="1" smtClean="0">
                <a:hlinkClick r:id="rId9" tooltip="Management Information Systems"/>
              </a:rPr>
              <a:t>nfomation</a:t>
            </a:r>
            <a:r>
              <a:rPr lang="tr-TR" dirty="0" smtClean="0">
                <a:hlinkClick r:id="rId9" tooltip="Management Information Systems"/>
              </a:rPr>
              <a:t> </a:t>
            </a:r>
            <a:r>
              <a:rPr lang="tr-TR" dirty="0" err="1" smtClean="0">
                <a:hlinkClick r:id="rId9" tooltip="Management Information Systems"/>
              </a:rPr>
              <a:t>Systems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741</TotalTime>
  <Words>513</Words>
  <Application>Microsoft Office PowerPoint</Application>
  <PresentationFormat>Ekran Gösterisi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Hisse Senedi</vt:lpstr>
      <vt:lpstr>Bilgi Sistemleri</vt:lpstr>
      <vt:lpstr>Slayt 2</vt:lpstr>
      <vt:lpstr>Bilgi Sistemlerinin Tanımı</vt:lpstr>
      <vt:lpstr>Bilgisayarlı Bilgi Sistemleri</vt:lpstr>
      <vt:lpstr>Slayt 5</vt:lpstr>
      <vt:lpstr>Bilgi Sistemlerinin Türleri</vt:lpstr>
      <vt:lpstr>Bilgi Sistemlerinin Türleri</vt:lpstr>
      <vt:lpstr>Slayt 8</vt:lpstr>
      <vt:lpstr>Bilgi Sistemlerinin İlişkili Olduğu Alanlar</vt:lpstr>
      <vt:lpstr>Slayt 10</vt:lpstr>
      <vt:lpstr>Bilgi Sistemlerinin Bileşenleri</vt:lpstr>
      <vt:lpstr>Hareket Yönetim Sistemleri (TPS)</vt:lpstr>
      <vt:lpstr>HYS özellikleri</vt:lpstr>
      <vt:lpstr>Toplu İşlemler (Batch Processing)</vt:lpstr>
      <vt:lpstr>Gerçek Zamanlı İşleme  (Real Time Processing)</vt:lpstr>
      <vt:lpstr>Hareket İşleme Monitörü  (Transaction Processing Monitor)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Galip</dc:creator>
  <cp:lastModifiedBy>Galip</cp:lastModifiedBy>
  <cp:revision>58</cp:revision>
  <dcterms:created xsi:type="dcterms:W3CDTF">2010-10-09T16:43:19Z</dcterms:created>
  <dcterms:modified xsi:type="dcterms:W3CDTF">2010-10-02T18:23:12Z</dcterms:modified>
</cp:coreProperties>
</file>