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79" r:id="rId6"/>
    <p:sldId id="280" r:id="rId7"/>
    <p:sldId id="28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67" r:id="rId23"/>
    <p:sldId id="275" r:id="rId24"/>
    <p:sldId id="276" r:id="rId25"/>
    <p:sldId id="277" r:id="rId26"/>
    <p:sldId id="278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Dikdörtgen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Dikdörtgen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B3433F-E84B-463E-85DD-576FE281D3BF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477ECDA-166B-465F-BA69-1ECFC52EF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REC-xm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dirty="0" smtClean="0"/>
              <a:t>Bilgi Sistemleri – 2010</a:t>
            </a:r>
          </a:p>
          <a:p>
            <a:pPr algn="r"/>
            <a:r>
              <a:rPr lang="tr-TR" dirty="0" smtClean="0"/>
              <a:t>Dr. Galip </a:t>
            </a:r>
            <a:r>
              <a:rPr lang="tr-TR" dirty="0" smtClean="0"/>
              <a:t>Aydın</a:t>
            </a:r>
            <a:endParaRPr lang="en-US" dirty="0" smtClean="0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XML</a:t>
            </a:r>
            <a:br>
              <a:rPr lang="tr-TR" dirty="0" smtClean="0"/>
            </a:br>
            <a:r>
              <a:rPr lang="en-US" i="1" dirty="0" smtClean="0"/>
              <a:t> </a:t>
            </a:r>
            <a:r>
              <a:rPr lang="en-US" i="1" dirty="0" err="1" smtClean="0"/>
              <a:t>e</a:t>
            </a:r>
            <a:r>
              <a:rPr lang="en-US" b="1" dirty="0" err="1" smtClean="0"/>
              <a:t>X</a:t>
            </a:r>
            <a:r>
              <a:rPr lang="en-US" i="1" dirty="0" err="1" smtClean="0"/>
              <a:t>tensible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i="1" dirty="0" smtClean="0"/>
              <a:t>arkup</a:t>
            </a:r>
            <a:r>
              <a:rPr lang="en-US" dirty="0" smtClean="0"/>
              <a:t> </a:t>
            </a:r>
            <a:r>
              <a:rPr lang="en-US" b="1" dirty="0" smtClean="0"/>
              <a:t>L</a:t>
            </a:r>
            <a:r>
              <a:rPr lang="en-US" i="1" dirty="0" smtClean="0"/>
              <a:t>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Kuralları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Boş etiketler kısaltılabilir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Kitap</a:t>
            </a:r>
            <a:r>
              <a:rPr lang="en-US" dirty="0"/>
              <a:t>&gt;&lt;/</a:t>
            </a:r>
            <a:r>
              <a:rPr lang="en-US" dirty="0" err="1"/>
              <a:t>Kitap</a:t>
            </a:r>
            <a:r>
              <a:rPr lang="en-US" dirty="0" smtClean="0"/>
              <a:t>&gt;</a:t>
            </a:r>
            <a:r>
              <a:rPr lang="tr-TR" dirty="0" smtClean="0"/>
              <a:t> şeklindeki bir boş etiket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Kitap</a:t>
            </a:r>
            <a:r>
              <a:rPr lang="tr-TR" dirty="0" smtClean="0"/>
              <a:t>/</a:t>
            </a:r>
            <a:r>
              <a:rPr lang="en-US" dirty="0" smtClean="0"/>
              <a:t>&gt;</a:t>
            </a:r>
            <a:r>
              <a:rPr lang="tr-TR" dirty="0" smtClean="0"/>
              <a:t> şeklinde kısaltılabilir</a:t>
            </a:r>
          </a:p>
          <a:p>
            <a:r>
              <a:rPr lang="tr-TR" dirty="0" smtClean="0"/>
              <a:t>XML etiketleri büyük-küçük harflere duyarlıdır</a:t>
            </a:r>
          </a:p>
          <a:p>
            <a:pPr lvl="1"/>
            <a:r>
              <a:rPr lang="en-US" dirty="0"/>
              <a:t>&lt;KİTAP</a:t>
            </a:r>
            <a:r>
              <a:rPr lang="en-US" dirty="0" smtClean="0"/>
              <a:t>&gt;</a:t>
            </a:r>
            <a:r>
              <a:rPr lang="tr-TR" dirty="0" smtClean="0"/>
              <a:t>, </a:t>
            </a:r>
            <a:r>
              <a:rPr lang="en-US" dirty="0" smtClean="0"/>
              <a:t>&lt;</a:t>
            </a:r>
            <a:r>
              <a:rPr lang="en-US" dirty="0" err="1" smtClean="0"/>
              <a:t>Kitap</a:t>
            </a:r>
            <a:r>
              <a:rPr lang="en-US" dirty="0" smtClean="0"/>
              <a:t>&gt;</a:t>
            </a:r>
            <a:r>
              <a:rPr lang="tr-TR" dirty="0" smtClean="0"/>
              <a:t>, </a:t>
            </a:r>
            <a:r>
              <a:rPr lang="en-US" dirty="0" smtClean="0"/>
              <a:t>&lt;</a:t>
            </a:r>
            <a:r>
              <a:rPr lang="en-US" dirty="0" err="1"/>
              <a:t>kitap</a:t>
            </a:r>
            <a:r>
              <a:rPr lang="en-US" dirty="0"/>
              <a:t>&gt; </a:t>
            </a:r>
            <a:r>
              <a:rPr lang="tr-TR" dirty="0" smtClean="0"/>
              <a:t> farklı etiketlerdir</a:t>
            </a:r>
          </a:p>
          <a:p>
            <a:r>
              <a:rPr lang="tr-TR" dirty="0" smtClean="0"/>
              <a:t>Nitelikler (</a:t>
            </a:r>
            <a:r>
              <a:rPr lang="tr-TR" dirty="0" err="1" smtClean="0"/>
              <a:t>Attribute</a:t>
            </a:r>
            <a:r>
              <a:rPr lang="tr-TR" dirty="0" smtClean="0"/>
              <a:t>) eşit işaretiyle ayrılmış isim-değer çiftleridir:</a:t>
            </a:r>
          </a:p>
          <a:p>
            <a:pPr lvl="1"/>
            <a:r>
              <a:rPr lang="pt-BR" dirty="0"/>
              <a:t>&lt;Öğrenci </a:t>
            </a:r>
            <a:r>
              <a:rPr lang="pt-BR" dirty="0" smtClean="0"/>
              <a:t>   No</a:t>
            </a:r>
            <a:r>
              <a:rPr lang="pt-BR" dirty="0"/>
              <a:t>="12345"&gt;Ali Demir&lt;/Öğrenci&gt;</a:t>
            </a:r>
          </a:p>
          <a:p>
            <a:r>
              <a:rPr lang="tr-TR" dirty="0" smtClean="0"/>
              <a:t>Nitelikler elementlere ikincil, ek bilgileri eklemek için kullanılırlar	</a:t>
            </a:r>
          </a:p>
          <a:p>
            <a:r>
              <a:rPr lang="tr-TR" dirty="0" smtClean="0"/>
              <a:t>Bir XML </a:t>
            </a:r>
            <a:r>
              <a:rPr lang="tr-TR" dirty="0" err="1" smtClean="0"/>
              <a:t>dökümanı</a:t>
            </a:r>
            <a:r>
              <a:rPr lang="tr-TR" dirty="0" smtClean="0"/>
              <a:t> tek bir kök (</a:t>
            </a:r>
            <a:r>
              <a:rPr lang="tr-TR" dirty="0" err="1" smtClean="0"/>
              <a:t>root</a:t>
            </a:r>
            <a:r>
              <a:rPr lang="tr-TR" dirty="0" smtClean="0"/>
              <a:t>) element taşır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Well</a:t>
            </a:r>
            <a:r>
              <a:rPr lang="tr-TR" dirty="0" smtClean="0"/>
              <a:t>-</a:t>
            </a:r>
            <a:r>
              <a:rPr lang="tr-TR" dirty="0" err="1" smtClean="0"/>
              <a:t>Formed</a:t>
            </a:r>
            <a:r>
              <a:rPr lang="tr-TR" dirty="0" smtClean="0"/>
              <a:t> XML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XMl</a:t>
            </a:r>
            <a:r>
              <a:rPr lang="tr-TR" dirty="0" smtClean="0"/>
              <a:t> </a:t>
            </a:r>
            <a:r>
              <a:rPr lang="tr-TR" dirty="0" err="1" smtClean="0"/>
              <a:t>dökümanı</a:t>
            </a:r>
            <a:r>
              <a:rPr lang="tr-TR" dirty="0" smtClean="0"/>
              <a:t> bütün kurallara uyarak yazılmışsa doğru-biçimlendirilmiş (</a:t>
            </a:r>
            <a:r>
              <a:rPr lang="tr-TR" dirty="0" err="1" smtClean="0"/>
              <a:t>well</a:t>
            </a:r>
            <a:r>
              <a:rPr lang="tr-TR" dirty="0" smtClean="0"/>
              <a:t>-</a:t>
            </a:r>
            <a:r>
              <a:rPr lang="tr-TR" dirty="0" err="1" smtClean="0"/>
              <a:t>formed</a:t>
            </a:r>
            <a:r>
              <a:rPr lang="tr-TR" dirty="0" smtClean="0"/>
              <a:t>) denir</a:t>
            </a:r>
          </a:p>
          <a:p>
            <a:r>
              <a:rPr lang="tr-TR" dirty="0" smtClean="0"/>
              <a:t>XML </a:t>
            </a:r>
            <a:r>
              <a:rPr lang="tr-TR" dirty="0" err="1" smtClean="0"/>
              <a:t>parser</a:t>
            </a:r>
            <a:r>
              <a:rPr lang="tr-TR" dirty="0" smtClean="0"/>
              <a:t> programları öncelikle bu kurallara uyulup uyulmadığını kontrol ederler</a:t>
            </a:r>
          </a:p>
          <a:p>
            <a:r>
              <a:rPr lang="tr-TR" dirty="0" smtClean="0"/>
              <a:t>İnternet tarayıcıları XML </a:t>
            </a:r>
            <a:r>
              <a:rPr lang="tr-TR" dirty="0" err="1" smtClean="0"/>
              <a:t>parser</a:t>
            </a:r>
            <a:r>
              <a:rPr lang="tr-TR" dirty="0" smtClean="0"/>
              <a:t> programları içerirler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XML’de</a:t>
            </a:r>
            <a:r>
              <a:rPr lang="tr-TR" dirty="0" smtClean="0"/>
              <a:t> Referans vermek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 encoding="UTF-8"?&gt;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Soya</a:t>
            </a:r>
            <a:r>
              <a:rPr lang="tr-TR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ğ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acı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Veli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Ayşe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Çocuklar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1 2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Çocuklar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Kişi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Soya</a:t>
            </a:r>
            <a:r>
              <a:rPr lang="tr-TR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ğ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acı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Veri Modeli: Ağaçlar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41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Kitaplar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Anna Karenina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Lev Tolstoy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Can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2008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123456789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35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Makale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ref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Demir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Başlık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Tolstoy'un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Eserleri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Başlık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Makale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Kitaplar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1062"/>
          <p:cNvGrpSpPr>
            <a:grpSpLocks/>
          </p:cNvGrpSpPr>
          <p:nvPr/>
        </p:nvGrpSpPr>
        <p:grpSpPr bwMode="auto">
          <a:xfrm>
            <a:off x="4467228" y="1701800"/>
            <a:ext cx="4727577" cy="4195763"/>
            <a:chOff x="2958" y="1072"/>
            <a:chExt cx="2978" cy="2643"/>
          </a:xfrm>
        </p:grpSpPr>
        <p:sp>
          <p:nvSpPr>
            <p:cNvPr id="5" name="Text Box 1044"/>
            <p:cNvSpPr txBox="1">
              <a:spLocks noChangeArrowheads="1"/>
            </p:cNvSpPr>
            <p:nvPr/>
          </p:nvSpPr>
          <p:spPr bwMode="auto">
            <a:xfrm>
              <a:off x="4896" y="3216"/>
              <a:ext cx="104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1400" b="1" dirty="0" smtClean="0">
                  <a:latin typeface="Times New Roman" pitchFamily="18" charset="0"/>
                </a:rPr>
                <a:t>Tolstoy’un Eserleri</a:t>
              </a:r>
              <a:endParaRPr lang="en-US" sz="1400" b="1" dirty="0">
                <a:latin typeface="Times New Roman" pitchFamily="18" charset="0"/>
              </a:endParaRPr>
            </a:p>
          </p:txBody>
        </p:sp>
        <p:grpSp>
          <p:nvGrpSpPr>
            <p:cNvPr id="7" name="Group 1060"/>
            <p:cNvGrpSpPr>
              <a:grpSpLocks/>
            </p:cNvGrpSpPr>
            <p:nvPr/>
          </p:nvGrpSpPr>
          <p:grpSpPr bwMode="auto">
            <a:xfrm>
              <a:off x="2958" y="1072"/>
              <a:ext cx="2914" cy="2643"/>
              <a:chOff x="2958" y="1072"/>
              <a:chExt cx="2914" cy="2643"/>
            </a:xfrm>
          </p:grpSpPr>
          <p:sp>
            <p:nvSpPr>
              <p:cNvPr id="9" name="Oval 1029"/>
              <p:cNvSpPr>
                <a:spLocks noChangeAspect="1" noChangeArrowheads="1"/>
              </p:cNvSpPr>
              <p:nvPr/>
            </p:nvSpPr>
            <p:spPr bwMode="auto">
              <a:xfrm>
                <a:off x="4119" y="1072"/>
                <a:ext cx="580" cy="59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1030"/>
              <p:cNvSpPr>
                <a:spLocks noChangeAspect="1" noChangeArrowheads="1"/>
              </p:cNvSpPr>
              <p:nvPr/>
            </p:nvSpPr>
            <p:spPr bwMode="auto">
              <a:xfrm>
                <a:off x="4764" y="1796"/>
                <a:ext cx="451" cy="46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1031"/>
              <p:cNvSpPr>
                <a:spLocks noChangeAspect="1" noChangeArrowheads="1"/>
              </p:cNvSpPr>
              <p:nvPr/>
            </p:nvSpPr>
            <p:spPr bwMode="auto">
              <a:xfrm>
                <a:off x="3151" y="1796"/>
                <a:ext cx="452" cy="46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032"/>
              <p:cNvSpPr>
                <a:spLocks noChangeShapeType="1"/>
              </p:cNvSpPr>
              <p:nvPr/>
            </p:nvSpPr>
            <p:spPr bwMode="auto">
              <a:xfrm flipH="1">
                <a:off x="3648" y="1401"/>
                <a:ext cx="471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33"/>
              <p:cNvSpPr>
                <a:spLocks noChangeShapeType="1"/>
              </p:cNvSpPr>
              <p:nvPr/>
            </p:nvSpPr>
            <p:spPr bwMode="auto">
              <a:xfrm>
                <a:off x="4635" y="1533"/>
                <a:ext cx="322" cy="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034"/>
              <p:cNvSpPr>
                <a:spLocks noChangeShapeType="1"/>
              </p:cNvSpPr>
              <p:nvPr/>
            </p:nvSpPr>
            <p:spPr bwMode="auto">
              <a:xfrm flipH="1">
                <a:off x="3022" y="2192"/>
                <a:ext cx="194" cy="9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035"/>
              <p:cNvSpPr>
                <a:spLocks noChangeShapeType="1"/>
              </p:cNvSpPr>
              <p:nvPr/>
            </p:nvSpPr>
            <p:spPr bwMode="auto">
              <a:xfrm flipH="1">
                <a:off x="4560" y="2192"/>
                <a:ext cx="268" cy="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036"/>
              <p:cNvSpPr>
                <a:spLocks noChangeShapeType="1"/>
              </p:cNvSpPr>
              <p:nvPr/>
            </p:nvSpPr>
            <p:spPr bwMode="auto">
              <a:xfrm>
                <a:off x="5151" y="2192"/>
                <a:ext cx="321" cy="1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037"/>
              <p:cNvSpPr>
                <a:spLocks noChangeShapeType="1"/>
              </p:cNvSpPr>
              <p:nvPr/>
            </p:nvSpPr>
            <p:spPr bwMode="auto">
              <a:xfrm>
                <a:off x="3538" y="2192"/>
                <a:ext cx="387" cy="10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038"/>
              <p:cNvSpPr txBox="1">
                <a:spLocks noChangeArrowheads="1"/>
              </p:cNvSpPr>
              <p:nvPr/>
            </p:nvSpPr>
            <p:spPr bwMode="auto">
              <a:xfrm>
                <a:off x="4112" y="1248"/>
                <a:ext cx="59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1600" b="1" dirty="0" smtClean="0">
                    <a:latin typeface="Times New Roman" pitchFamily="18" charset="0"/>
                  </a:rPr>
                  <a:t>Kitaplar</a:t>
                </a:r>
                <a:endParaRPr 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19" name="Text Box 1039"/>
              <p:cNvSpPr txBox="1">
                <a:spLocks noChangeArrowheads="1"/>
              </p:cNvSpPr>
              <p:nvPr/>
            </p:nvSpPr>
            <p:spPr bwMode="auto">
              <a:xfrm>
                <a:off x="3168" y="1920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 dirty="0">
                    <a:latin typeface="Times New Roman" pitchFamily="18" charset="0"/>
                  </a:rPr>
                  <a:t>123</a:t>
                </a:r>
              </a:p>
            </p:txBody>
          </p:sp>
          <p:sp>
            <p:nvSpPr>
              <p:cNvPr id="20" name="Text Box 1040"/>
              <p:cNvSpPr txBox="1">
                <a:spLocks noChangeArrowheads="1"/>
              </p:cNvSpPr>
              <p:nvPr/>
            </p:nvSpPr>
            <p:spPr bwMode="auto">
              <a:xfrm>
                <a:off x="4899" y="1920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1800" b="1" dirty="0" smtClean="0">
                    <a:latin typeface="Times New Roman" pitchFamily="18" charset="0"/>
                  </a:rPr>
                  <a:t>1</a:t>
                </a:r>
                <a:endParaRPr lang="en-US" sz="1800" b="1" dirty="0">
                  <a:latin typeface="Times New Roman" pitchFamily="18" charset="0"/>
                </a:endParaRPr>
              </a:p>
            </p:txBody>
          </p:sp>
          <p:sp>
            <p:nvSpPr>
              <p:cNvPr id="21" name="Text Box 1042"/>
              <p:cNvSpPr txBox="1">
                <a:spLocks noChangeArrowheads="1"/>
              </p:cNvSpPr>
              <p:nvPr/>
            </p:nvSpPr>
            <p:spPr bwMode="auto">
              <a:xfrm>
                <a:off x="3216" y="3463"/>
                <a:ext cx="4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Can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22" name="Text Box 1043"/>
              <p:cNvSpPr txBox="1">
                <a:spLocks noChangeArrowheads="1"/>
              </p:cNvSpPr>
              <p:nvPr/>
            </p:nvSpPr>
            <p:spPr bwMode="auto">
              <a:xfrm>
                <a:off x="4277" y="2832"/>
                <a:ext cx="66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1600" b="1" dirty="0" smtClean="0">
                    <a:latin typeface="Times New Roman" pitchFamily="18" charset="0"/>
                  </a:rPr>
                  <a:t>Ali Demir</a:t>
                </a:r>
                <a:endParaRPr 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23" name="Text Box 1045"/>
              <p:cNvSpPr txBox="1">
                <a:spLocks noChangeArrowheads="1"/>
              </p:cNvSpPr>
              <p:nvPr/>
            </p:nvSpPr>
            <p:spPr bwMode="auto">
              <a:xfrm>
                <a:off x="5344" y="2476"/>
                <a:ext cx="52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başlık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24" name="Text Box 1046"/>
              <p:cNvSpPr txBox="1">
                <a:spLocks noChangeArrowheads="1"/>
              </p:cNvSpPr>
              <p:nvPr/>
            </p:nvSpPr>
            <p:spPr bwMode="auto">
              <a:xfrm>
                <a:off x="4377" y="2476"/>
                <a:ext cx="50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yazar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25" name="Text Box 1047"/>
              <p:cNvSpPr txBox="1">
                <a:spLocks noChangeArrowheads="1"/>
              </p:cNvSpPr>
              <p:nvPr/>
            </p:nvSpPr>
            <p:spPr bwMode="auto">
              <a:xfrm>
                <a:off x="3168" y="2738"/>
                <a:ext cx="6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yayınevi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26" name="Text Box 1048"/>
              <p:cNvSpPr txBox="1">
                <a:spLocks noChangeArrowheads="1"/>
              </p:cNvSpPr>
              <p:nvPr/>
            </p:nvSpPr>
            <p:spPr bwMode="auto">
              <a:xfrm>
                <a:off x="2958" y="2410"/>
                <a:ext cx="40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isim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27" name="Text Box 1049"/>
              <p:cNvSpPr txBox="1">
                <a:spLocks noChangeArrowheads="1"/>
              </p:cNvSpPr>
              <p:nvPr/>
            </p:nvSpPr>
            <p:spPr bwMode="auto">
              <a:xfrm>
                <a:off x="4656" y="1536"/>
                <a:ext cx="53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1600" b="1" dirty="0" smtClean="0">
                    <a:latin typeface="Times New Roman" pitchFamily="18" charset="0"/>
                  </a:rPr>
                  <a:t>Makale</a:t>
                </a:r>
                <a:endParaRPr 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28" name="Text Box 1050"/>
              <p:cNvSpPr txBox="1">
                <a:spLocks noChangeArrowheads="1"/>
              </p:cNvSpPr>
              <p:nvPr/>
            </p:nvSpPr>
            <p:spPr bwMode="auto">
              <a:xfrm>
                <a:off x="3744" y="1392"/>
                <a:ext cx="43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1600" b="1" dirty="0" smtClean="0">
                    <a:latin typeface="Times New Roman" pitchFamily="18" charset="0"/>
                  </a:rPr>
                  <a:t>Kitap</a:t>
                </a:r>
                <a:endParaRPr 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/>
            </p:nvSpPr>
            <p:spPr bwMode="auto">
              <a:xfrm>
                <a:off x="3409" y="2257"/>
                <a:ext cx="65" cy="1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1052"/>
              <p:cNvSpPr txBox="1">
                <a:spLocks noChangeArrowheads="1"/>
              </p:cNvSpPr>
              <p:nvPr/>
            </p:nvSpPr>
            <p:spPr bwMode="auto">
              <a:xfrm>
                <a:off x="3667" y="2410"/>
                <a:ext cx="50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yazar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31" name="Text Box 1053"/>
              <p:cNvSpPr txBox="1">
                <a:spLocks noChangeArrowheads="1"/>
              </p:cNvSpPr>
              <p:nvPr/>
            </p:nvSpPr>
            <p:spPr bwMode="auto">
              <a:xfrm>
                <a:off x="3648" y="3209"/>
                <a:ext cx="6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000" b="1" dirty="0" smtClean="0">
                    <a:latin typeface="Times New Roman" pitchFamily="18" charset="0"/>
                  </a:rPr>
                  <a:t>Tolstoy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  <p:sp>
            <p:nvSpPr>
              <p:cNvPr id="32" name="Freeform 1054"/>
              <p:cNvSpPr>
                <a:spLocks/>
              </p:cNvSpPr>
              <p:nvPr/>
            </p:nvSpPr>
            <p:spPr bwMode="auto">
              <a:xfrm>
                <a:off x="3603" y="1851"/>
                <a:ext cx="1161" cy="351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144" y="248"/>
                  </a:cxn>
                  <a:cxn ang="0">
                    <a:pos x="384" y="104"/>
                  </a:cxn>
                  <a:cxn ang="0">
                    <a:pos x="672" y="8"/>
                  </a:cxn>
                  <a:cxn ang="0">
                    <a:pos x="864" y="56"/>
                  </a:cxn>
                </a:cxnLst>
                <a:rect l="0" t="0" r="r" b="b"/>
                <a:pathLst>
                  <a:path w="864" h="256">
                    <a:moveTo>
                      <a:pt x="0" y="152"/>
                    </a:moveTo>
                    <a:cubicBezTo>
                      <a:pt x="40" y="204"/>
                      <a:pt x="80" y="256"/>
                      <a:pt x="144" y="248"/>
                    </a:cubicBezTo>
                    <a:cubicBezTo>
                      <a:pt x="208" y="240"/>
                      <a:pt x="296" y="144"/>
                      <a:pt x="384" y="104"/>
                    </a:cubicBezTo>
                    <a:cubicBezTo>
                      <a:pt x="472" y="64"/>
                      <a:pt x="592" y="16"/>
                      <a:pt x="672" y="8"/>
                    </a:cubicBezTo>
                    <a:cubicBezTo>
                      <a:pt x="752" y="0"/>
                      <a:pt x="808" y="28"/>
                      <a:pt x="864" y="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055"/>
              <p:cNvSpPr txBox="1">
                <a:spLocks noChangeArrowheads="1"/>
              </p:cNvSpPr>
              <p:nvPr/>
            </p:nvSpPr>
            <p:spPr bwMode="auto">
              <a:xfrm>
                <a:off x="3990" y="1816"/>
                <a:ext cx="311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 dirty="0">
                    <a:latin typeface="Times New Roman" pitchFamily="18" charset="0"/>
                  </a:rPr>
                  <a:t>ref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Ağaçları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33800" y="2133600"/>
            <a:ext cx="121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/>
              <a:t>adres</a:t>
            </a:r>
            <a:endParaRPr 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isim</a:t>
            </a:r>
            <a:endParaRPr lang="en-US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48000" y="28194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email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00600" y="28194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telefon</a:t>
            </a:r>
            <a:endParaRPr lang="en-US" b="1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72200" y="281940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err="1" smtClean="0"/>
              <a:t>doğumgünü</a:t>
            </a:r>
            <a:endParaRPr lang="en-US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09600" y="3657600"/>
            <a:ext cx="1066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isim</a:t>
            </a:r>
            <a:endParaRPr lang="en-US" b="1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057400" y="3657600"/>
            <a:ext cx="1066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err="1" smtClean="0"/>
              <a:t>soyisim</a:t>
            </a:r>
            <a:endParaRPr lang="en-US" b="1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257800" y="3657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yıl</a:t>
            </a:r>
            <a:endParaRPr lang="en-US" b="1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477000" y="3657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ay</a:t>
            </a:r>
            <a:endParaRPr lang="en-US" b="1" dirty="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772400" y="36576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b="1" dirty="0" smtClean="0"/>
              <a:t>gün</a:t>
            </a:r>
            <a:endParaRPr lang="en-US" b="1" dirty="0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2133600" y="25146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37338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419600" y="2514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343400" y="2514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1219200" y="3200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9050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5943600" y="3200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9342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934200" y="3200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Ağaçları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XML Dokümanları tek bir kök elemana sahiptir.</a:t>
            </a:r>
          </a:p>
          <a:p>
            <a:r>
              <a:rPr lang="tr-TR" dirty="0" smtClean="0"/>
              <a:t>XML veri ağacı genel sıralı bir ağaçtır</a:t>
            </a:r>
          </a:p>
          <a:p>
            <a:pPr lvl="1"/>
            <a:r>
              <a:rPr lang="tr-TR" dirty="0" smtClean="0"/>
              <a:t>Bir elemanın herhangi sayıda çocuk elemanları olabilir</a:t>
            </a:r>
          </a:p>
          <a:p>
            <a:pPr lvl="1"/>
            <a:r>
              <a:rPr lang="tr-TR" dirty="0" smtClean="0"/>
              <a:t>Çocuk elemanların kendi çocukları olabilir</a:t>
            </a:r>
          </a:p>
          <a:p>
            <a:r>
              <a:rPr lang="tr-TR" dirty="0" err="1" smtClean="0"/>
              <a:t>Root</a:t>
            </a:r>
            <a:r>
              <a:rPr lang="tr-TR" dirty="0" smtClean="0"/>
              <a:t> elemandan başlayarak ağaç üzerinde yürünerek ağacın yapısı çıkarılabilir</a:t>
            </a:r>
          </a:p>
          <a:p>
            <a:r>
              <a:rPr lang="tr-TR" dirty="0" smtClean="0"/>
              <a:t>Elamanların hiyerarşik düzeni verinin yapısı ve ilişkileri ile ilgili bilgi verir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İlişkisel veritabanı - XML</a:t>
            </a:r>
            <a:endParaRPr lang="en-US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sz="quarter" idx="1"/>
          </p:nvPr>
        </p:nvGraphicFramePr>
        <p:xfrm>
          <a:off x="304800" y="1905000"/>
          <a:ext cx="2362200" cy="154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</a:tblGrid>
              <a:tr h="38735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isim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telefon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ali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123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ayşe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456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fatma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789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Dikdörtgen"/>
          <p:cNvSpPr/>
          <p:nvPr/>
        </p:nvSpPr>
        <p:spPr>
          <a:xfrm>
            <a:off x="3810000" y="16764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Kisiler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ayse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456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fatma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789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Kisiler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3 İçerik Yer Tutucusu"/>
          <p:cNvGraphicFramePr>
            <a:graphicFrameLocks noGrp="1"/>
          </p:cNvGraphicFramePr>
          <p:nvPr>
            <p:ph sz="quarter" idx="1"/>
          </p:nvPr>
        </p:nvGraphicFramePr>
        <p:xfrm>
          <a:off x="304800" y="1905000"/>
          <a:ext cx="2362200" cy="154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</a:tblGrid>
              <a:tr h="38735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isim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telefon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ali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123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ayşe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456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fatma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789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3 Dikdörtgen"/>
          <p:cNvSpPr/>
          <p:nvPr/>
        </p:nvSpPr>
        <p:spPr>
          <a:xfrm>
            <a:off x="3810000" y="1676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444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555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telefon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2743200" y="228600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Document Type Definitions (DTD)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DTD XML dilinin bir parçasıdır ve yazıldığı XML dokümanları için gramer olarak işlev görür.</a:t>
            </a:r>
          </a:p>
          <a:p>
            <a:r>
              <a:rPr lang="en-US" dirty="0" smtClean="0"/>
              <a:t>&lt;!ELEMENT </a:t>
            </a:r>
            <a:r>
              <a:rPr lang="tr-TR" dirty="0" smtClean="0"/>
              <a:t>isim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tr-TR" dirty="0" smtClean="0"/>
              <a:t>veri_tipi</a:t>
            </a:r>
            <a:r>
              <a:rPr lang="en-US" dirty="0" smtClean="0"/>
              <a:t>]&gt;</a:t>
            </a:r>
            <a:r>
              <a:rPr lang="tr-TR" dirty="0" smtClean="0"/>
              <a:t> şeklinde yazılır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DTD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33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liste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25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email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ali@mail.com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email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………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liste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tr-TR" sz="1600" dirty="0" smtClean="0">
              <a:solidFill>
                <a:srgbClr val="0000FF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endParaRPr lang="en-US" sz="1600" dirty="0"/>
          </a:p>
        </p:txBody>
      </p:sp>
      <p:sp>
        <p:nvSpPr>
          <p:cNvPr id="4" name="3 Dikdörtgen"/>
          <p:cNvSpPr/>
          <p:nvPr/>
        </p:nvSpPr>
        <p:spPr>
          <a:xfrm>
            <a:off x="4114800" y="1676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&lt;!ELEMENT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liste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 (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*)&gt;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i-FI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&lt;!ELEMENT kisi (isim, yas, email)&gt;</a:t>
            </a:r>
            <a:endParaRPr lang="fi-FI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&lt;!ELEMENT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 (#PCDATA)&gt;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&lt;!ELEMENT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yas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 (#PCDATA)&gt;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Arial"/>
              </a:rPr>
              <a:t>&lt;!ELEMENT email (#PCDATA)&gt;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e</a:t>
            </a:r>
            <a:r>
              <a:rPr lang="en-US" b="1" dirty="0" err="1" smtClean="0"/>
              <a:t>X</a:t>
            </a:r>
            <a:r>
              <a:rPr lang="en-US" i="1" dirty="0" err="1" smtClean="0"/>
              <a:t>tensible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i="1" dirty="0" smtClean="0"/>
              <a:t>arkup</a:t>
            </a:r>
            <a:r>
              <a:rPr lang="en-US" dirty="0" smtClean="0"/>
              <a:t> </a:t>
            </a:r>
            <a:r>
              <a:rPr lang="en-US" b="1" dirty="0" smtClean="0"/>
              <a:t>L</a:t>
            </a:r>
            <a:r>
              <a:rPr lang="en-US" i="1" dirty="0" smtClean="0"/>
              <a:t>anguage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Yapısal veriler taşıyan </a:t>
            </a:r>
            <a:r>
              <a:rPr lang="tr-TR" dirty="0" err="1" smtClean="0"/>
              <a:t>dökümanları</a:t>
            </a:r>
            <a:r>
              <a:rPr lang="tr-TR" dirty="0"/>
              <a:t> </a:t>
            </a:r>
            <a:r>
              <a:rPr lang="tr-TR" dirty="0" smtClean="0"/>
              <a:t>biçimlemek (</a:t>
            </a:r>
            <a:r>
              <a:rPr lang="tr-TR" dirty="0" err="1" smtClean="0"/>
              <a:t>markup</a:t>
            </a:r>
            <a:r>
              <a:rPr lang="tr-TR" dirty="0" smtClean="0"/>
              <a:t>) için geliştirilmiş bir dil.</a:t>
            </a:r>
          </a:p>
          <a:p>
            <a:r>
              <a:rPr lang="tr-TR" dirty="0" smtClean="0"/>
              <a:t>W3C XML </a:t>
            </a:r>
            <a:r>
              <a:rPr lang="tr-TR" dirty="0" err="1" smtClean="0"/>
              <a:t>Specification</a:t>
            </a:r>
            <a:endParaRPr lang="tr-TR" dirty="0" smtClean="0"/>
          </a:p>
          <a:p>
            <a:pPr lvl="1"/>
            <a:r>
              <a:rPr lang="en-US" dirty="0" smtClean="0">
                <a:hlinkClick r:id="rId2"/>
              </a:rPr>
              <a:t>http://www.w3.org/TR/REC-xml/</a:t>
            </a:r>
            <a:endParaRPr lang="tr-TR" dirty="0" smtClean="0"/>
          </a:p>
          <a:p>
            <a:r>
              <a:rPr lang="tr-TR" dirty="0" smtClean="0"/>
              <a:t>Standard </a:t>
            </a:r>
            <a:r>
              <a:rPr lang="tr-TR" dirty="0" err="1" smtClean="0"/>
              <a:t>Generalized</a:t>
            </a:r>
            <a:r>
              <a:rPr lang="tr-TR" dirty="0" smtClean="0"/>
              <a:t> </a:t>
            </a:r>
            <a:r>
              <a:rPr lang="tr-TR" dirty="0" err="1" smtClean="0"/>
              <a:t>Markup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 (SGML) kullanılarak geliştirilmiş</a:t>
            </a:r>
          </a:p>
          <a:p>
            <a:r>
              <a:rPr lang="tr-TR" dirty="0" smtClean="0"/>
              <a:t>İnternette veri değişimi ile ilgili eksikliği kapatmak amaçlanmış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DTD </a:t>
            </a:r>
            <a:endParaRPr lang="en-US" dirty="0"/>
          </a:p>
        </p:txBody>
      </p:sp>
      <p:graphicFrame>
        <p:nvGraphicFramePr>
          <p:cNvPr id="4" name="Group 52"/>
          <p:cNvGraphicFramePr>
            <a:graphicFrameLocks/>
          </p:cNvGraphicFramePr>
          <p:nvPr/>
        </p:nvGraphicFramePr>
        <p:xfrm>
          <a:off x="685800" y="1905000"/>
          <a:ext cx="7620000" cy="4212274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İşaret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Kaç defa geçiyor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işaret yok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Gerekli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Sadece bir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Seçmeli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Bir veya Sıfır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Seçmeli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tekrar edebilir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veya çok sayıda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Gerekli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tekrar edebilir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veya çok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</a:t>
            </a:r>
            <a:r>
              <a:rPr lang="tr-TR" dirty="0" err="1" smtClean="0"/>
              <a:t>Schema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XML </a:t>
            </a:r>
            <a:r>
              <a:rPr lang="tr-TR" dirty="0" err="1" smtClean="0"/>
              <a:t>Schema</a:t>
            </a:r>
            <a:r>
              <a:rPr lang="tr-TR" dirty="0"/>
              <a:t> </a:t>
            </a:r>
            <a:r>
              <a:rPr lang="tr-TR" dirty="0" smtClean="0"/>
              <a:t>aynı zamanda XML dokümanıdır</a:t>
            </a:r>
          </a:p>
          <a:p>
            <a:r>
              <a:rPr lang="tr-TR" dirty="0" err="1" smtClean="0"/>
              <a:t>DTD’lerden</a:t>
            </a:r>
            <a:r>
              <a:rPr lang="tr-TR" dirty="0" smtClean="0"/>
              <a:t> sonra geliştirilmiş ve doküman hakkında daha fazla bilgi sunar.</a:t>
            </a:r>
          </a:p>
          <a:p>
            <a:r>
              <a:rPr lang="tr-TR" dirty="0" smtClean="0"/>
              <a:t>Tanımlanmış birçok veri türü vardır: </a:t>
            </a:r>
            <a:r>
              <a:rPr lang="tr-TR" dirty="0" err="1" smtClean="0"/>
              <a:t>integer</a:t>
            </a:r>
            <a:r>
              <a:rPr lang="tr-TR" dirty="0" smtClean="0"/>
              <a:t>, </a:t>
            </a:r>
            <a:r>
              <a:rPr lang="tr-TR" dirty="0" err="1" smtClean="0"/>
              <a:t>decimal</a:t>
            </a:r>
            <a:r>
              <a:rPr lang="tr-TR" dirty="0" smtClean="0"/>
              <a:t>, </a:t>
            </a:r>
            <a:r>
              <a:rPr lang="tr-TR" dirty="0" err="1" smtClean="0"/>
              <a:t>string</a:t>
            </a:r>
            <a:r>
              <a:rPr lang="tr-TR" dirty="0" smtClean="0"/>
              <a:t>, </a:t>
            </a:r>
            <a:r>
              <a:rPr lang="tr-TR" dirty="0" err="1" smtClean="0"/>
              <a:t>boolean</a:t>
            </a:r>
            <a:r>
              <a:rPr lang="tr-TR" dirty="0" smtClean="0"/>
              <a:t>, </a:t>
            </a:r>
            <a:r>
              <a:rPr lang="tr-TR" dirty="0" err="1" smtClean="0"/>
              <a:t>date</a:t>
            </a:r>
            <a:r>
              <a:rPr lang="tr-TR" dirty="0" smtClean="0"/>
              <a:t>, time</a:t>
            </a:r>
          </a:p>
          <a:p>
            <a:r>
              <a:rPr lang="tr-TR" dirty="0" smtClean="0"/>
              <a:t>Elemanlar </a:t>
            </a:r>
            <a:r>
              <a:rPr lang="tr-TR" dirty="0" err="1" smtClean="0"/>
              <a:t>simple</a:t>
            </a:r>
            <a:r>
              <a:rPr lang="tr-TR" dirty="0" smtClean="0"/>
              <a:t> ve </a:t>
            </a:r>
            <a:r>
              <a:rPr lang="tr-TR" dirty="0" err="1" smtClean="0"/>
              <a:t>complex</a:t>
            </a:r>
            <a:r>
              <a:rPr lang="tr-TR" dirty="0" smtClean="0"/>
              <a:t> türler olarak ikiye ayrılmıştır</a:t>
            </a:r>
          </a:p>
          <a:p>
            <a:r>
              <a:rPr lang="tr-TR" dirty="0" smtClean="0"/>
              <a:t>Ağaç yapısının nasıl olacağı ve bir elemanın kaç çocuğu olacağına karar verilebilir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</a:t>
            </a:r>
            <a:r>
              <a:rPr lang="tr-TR" dirty="0" err="1" smtClean="0"/>
              <a:t>Schema</a:t>
            </a:r>
            <a:r>
              <a:rPr lang="en-US" dirty="0" smtClean="0"/>
              <a:t> </a:t>
            </a:r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Galip\Documents\bolum\courses\2010 fall\is\lis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94355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 encoding="UTF-8"?&gt;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xs:schema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xmlns:xs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http://www.w3.org/2001/XMLSchema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liste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maxOccurs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unbounded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yas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email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xs:schema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</a:t>
            </a:r>
            <a:r>
              <a:rPr lang="tr-TR" dirty="0" err="1" smtClean="0"/>
              <a:t>Schema</a:t>
            </a:r>
            <a:r>
              <a:rPr lang="tr-TR" dirty="0" smtClean="0"/>
              <a:t> </a:t>
            </a:r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alip\Documents\bolum\courses\2010 fall\is\kisi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" y="2060575"/>
            <a:ext cx="7270286" cy="350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Galip\Documents\bolum\courses\2010 fall\is\liste-compl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57400"/>
            <a:ext cx="6485912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 encoding="UTF-8"?&gt;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xs:schema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xmlns:xs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http://www.w3.org/2001/XMLSchema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liste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maxOccurs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unbounded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yas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email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xs:sequence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xs:complexType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i-FI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xs:element</a:t>
            </a:r>
            <a:r>
              <a:rPr lang="fi-FI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i-FI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kisiType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i-FI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xs:schema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XSLT</a:t>
            </a: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en-US" sz="2400" dirty="0" smtClean="0"/>
              <a:t>Extensible 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 Language Transformations</a:t>
            </a:r>
            <a:r>
              <a:rPr lang="en-US" dirty="0" smtClean="0"/>
              <a:t> </a:t>
            </a:r>
            <a:endParaRPr lang="en-US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838200" y="2057400"/>
            <a:ext cx="7772400" cy="4572000"/>
          </a:xfrm>
        </p:spPr>
        <p:txBody>
          <a:bodyPr>
            <a:normAutofit/>
          </a:bodyPr>
          <a:lstStyle/>
          <a:p>
            <a:r>
              <a:rPr lang="tr-TR" dirty="0" smtClean="0"/>
              <a:t>XSLT bir </a:t>
            </a:r>
            <a:r>
              <a:rPr lang="tr-TR" dirty="0" err="1" smtClean="0"/>
              <a:t>xml</a:t>
            </a:r>
            <a:r>
              <a:rPr lang="tr-TR" dirty="0" smtClean="0"/>
              <a:t> dokümanını başka birisine (genelde HTML) dönüştürmek için kullanılır</a:t>
            </a:r>
          </a:p>
          <a:p>
            <a:r>
              <a:rPr lang="tr-TR" dirty="0" smtClean="0"/>
              <a:t>XSLT dönüşümü programları bir </a:t>
            </a:r>
            <a:r>
              <a:rPr lang="tr-TR" dirty="0" err="1" smtClean="0"/>
              <a:t>xml</a:t>
            </a:r>
            <a:r>
              <a:rPr lang="tr-TR" dirty="0" smtClean="0"/>
              <a:t> dosyasını giriş olarak alıp başka bir </a:t>
            </a:r>
            <a:r>
              <a:rPr lang="tr-TR" dirty="0" err="1" smtClean="0"/>
              <a:t>xml</a:t>
            </a:r>
            <a:r>
              <a:rPr lang="tr-TR" dirty="0" smtClean="0"/>
              <a:t> dosyasını çıktı olarak verir.</a:t>
            </a:r>
          </a:p>
          <a:p>
            <a:r>
              <a:rPr lang="tr-TR" dirty="0" smtClean="0"/>
              <a:t>Eğer çıktı HTML ise web tarayıcıları ile görüntülenebilir</a:t>
            </a:r>
          </a:p>
          <a:p>
            <a:r>
              <a:rPr lang="tr-TR" dirty="0" smtClean="0"/>
              <a:t>XML verisini kolaylıkla göstermek için güzel bir yol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XSLT Örnek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&lt;?xml version="1.0" encoding="ISO-8859-1"?&gt;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xsl:stylesheet</a:t>
            </a:r>
            <a:r>
              <a:rPr lang="en-US" sz="2000" dirty="0" smtClean="0"/>
              <a:t> version="1.0" </a:t>
            </a:r>
            <a:r>
              <a:rPr lang="en-US" sz="2000" dirty="0" err="1" smtClean="0"/>
              <a:t>xmlns:xsl</a:t>
            </a:r>
            <a:r>
              <a:rPr lang="en-US" sz="2000" dirty="0" smtClean="0"/>
              <a:t>="http://www.w3.org/1999/XSL/Transform"&gt;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	&lt;</a:t>
            </a:r>
            <a:r>
              <a:rPr lang="en-US" sz="2000" dirty="0" err="1" smtClean="0"/>
              <a:t>xsl:template</a:t>
            </a:r>
            <a:r>
              <a:rPr lang="en-US" sz="2000" dirty="0" smtClean="0"/>
              <a:t> match="</a:t>
            </a:r>
            <a:r>
              <a:rPr lang="en-US" sz="2000" dirty="0" err="1" smtClean="0"/>
              <a:t>adress</a:t>
            </a:r>
            <a:r>
              <a:rPr lang="en-US" sz="2000" dirty="0" smtClean="0"/>
              <a:t>"&gt;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			&lt;html&gt;&lt;head&gt;&lt;title&gt;</a:t>
            </a:r>
            <a:r>
              <a:rPr lang="en-US" sz="2000" dirty="0" err="1" smtClean="0"/>
              <a:t>Adres</a:t>
            </a:r>
            <a:r>
              <a:rPr lang="tr-TR" sz="2000" dirty="0" err="1" smtClean="0"/>
              <a:t>ler</a:t>
            </a:r>
            <a:r>
              <a:rPr lang="en-US" sz="2000" dirty="0" smtClean="0"/>
              <a:t>&lt;/title&gt;&lt;/head&gt;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			&lt;body&gt;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		</a:t>
            </a:r>
            <a:r>
              <a:rPr lang="tr-TR" sz="2000" dirty="0" smtClean="0"/>
              <a:t>   </a:t>
            </a:r>
            <a:r>
              <a:rPr lang="en-US" sz="2000" dirty="0" smtClean="0"/>
              <a:t>&lt;</a:t>
            </a:r>
            <a:r>
              <a:rPr lang="en-US" sz="2000" dirty="0" err="1" smtClean="0"/>
              <a:t>xsl:value</a:t>
            </a:r>
            <a:r>
              <a:rPr lang="en-US" sz="2000" dirty="0" smtClean="0"/>
              <a:t>-of select=“</a:t>
            </a:r>
            <a:r>
              <a:rPr lang="tr-TR" sz="2000" dirty="0" smtClean="0"/>
              <a:t>isim</a:t>
            </a:r>
            <a:r>
              <a:rPr lang="en-US" sz="2000" dirty="0" smtClean="0"/>
              <a:t>"/&gt;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		</a:t>
            </a:r>
            <a:r>
              <a:rPr lang="tr-TR" sz="2000" dirty="0" smtClean="0"/>
              <a:t>      </a:t>
            </a:r>
            <a:r>
              <a:rPr lang="en-US" sz="2000" dirty="0" smtClean="0"/>
              <a:t>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/&gt;&lt;</a:t>
            </a:r>
            <a:r>
              <a:rPr lang="en-US" sz="2000" dirty="0" err="1" smtClean="0"/>
              <a:t>xsl:value</a:t>
            </a:r>
            <a:r>
              <a:rPr lang="en-US" sz="2000" dirty="0" smtClean="0"/>
              <a:t>-of select="email"/&gt;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		</a:t>
            </a:r>
            <a:r>
              <a:rPr lang="tr-TR" sz="2000" dirty="0" smtClean="0"/>
              <a:t>      </a:t>
            </a:r>
            <a:r>
              <a:rPr lang="en-US" sz="2000" dirty="0" smtClean="0"/>
              <a:t>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/&gt;&lt;</a:t>
            </a:r>
            <a:r>
              <a:rPr lang="en-US" sz="2000" dirty="0" err="1" smtClean="0"/>
              <a:t>xsl:value</a:t>
            </a:r>
            <a:r>
              <a:rPr lang="en-US" sz="2000" dirty="0" smtClean="0"/>
              <a:t>-of select=“</a:t>
            </a:r>
            <a:r>
              <a:rPr lang="tr-TR" sz="2000" dirty="0" smtClean="0"/>
              <a:t>telefon</a:t>
            </a:r>
            <a:r>
              <a:rPr lang="en-US" sz="2000" dirty="0" smtClean="0"/>
              <a:t>"/&gt;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		</a:t>
            </a:r>
            <a:r>
              <a:rPr lang="tr-TR" sz="2000" dirty="0" smtClean="0"/>
              <a:t>      </a:t>
            </a:r>
            <a:r>
              <a:rPr lang="en-US" sz="2000" dirty="0" smtClean="0"/>
              <a:t>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/&gt;&lt;</a:t>
            </a:r>
            <a:r>
              <a:rPr lang="en-US" sz="2000" dirty="0" err="1" smtClean="0"/>
              <a:t>xsl:value</a:t>
            </a:r>
            <a:r>
              <a:rPr lang="en-US" sz="2000" dirty="0" smtClean="0"/>
              <a:t>-of select=“</a:t>
            </a:r>
            <a:r>
              <a:rPr lang="tr-TR" sz="2000" dirty="0" err="1" smtClean="0"/>
              <a:t>dogumgunu</a:t>
            </a:r>
            <a:r>
              <a:rPr lang="en-US" sz="2000" dirty="0" smtClean="0"/>
              <a:t>"/&gt;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			&lt;/body&gt;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			&lt;/html&gt;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		&lt;/</a:t>
            </a:r>
            <a:r>
              <a:rPr lang="en-US" sz="2000" dirty="0" err="1" smtClean="0"/>
              <a:t>xsl:template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	&lt;/</a:t>
            </a:r>
            <a:r>
              <a:rPr lang="en-US" sz="2000" dirty="0" err="1" smtClean="0"/>
              <a:t>xsl:stylesheet</a:t>
            </a:r>
            <a:r>
              <a:rPr lang="en-US" sz="2000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XSLT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XSLT dönüşümü web tarayıcısı tarafından yapılabilir</a:t>
            </a:r>
          </a:p>
          <a:p>
            <a:r>
              <a:rPr lang="tr-TR" dirty="0" smtClean="0"/>
              <a:t>Fakat farklı tarayıcılar farklı HTML çıktısı verebileceği için, dönüşüm sunucu tarafında da yapılabilir</a:t>
            </a:r>
          </a:p>
          <a:p>
            <a:r>
              <a:rPr lang="tr-TR" dirty="0" smtClean="0"/>
              <a:t>XSLT dönüşümü için kullanılan programlama diline uygun kütüphaneler kullanılır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vs HTML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tr-TR" dirty="0" smtClean="0"/>
              <a:t>XML</a:t>
            </a:r>
          </a:p>
          <a:p>
            <a:r>
              <a:rPr lang="tr-TR" dirty="0" smtClean="0"/>
              <a:t>İhtiyaca göre </a:t>
            </a:r>
            <a:r>
              <a:rPr lang="tr-TR" dirty="0" err="1" smtClean="0"/>
              <a:t>arttıtılabilir</a:t>
            </a:r>
            <a:r>
              <a:rPr lang="tr-TR" dirty="0"/>
              <a:t> </a:t>
            </a:r>
            <a:r>
              <a:rPr lang="tr-TR" dirty="0" err="1" smtClean="0"/>
              <a:t>tag’ler</a:t>
            </a:r>
            <a:endParaRPr lang="tr-TR" dirty="0" smtClean="0"/>
          </a:p>
          <a:p>
            <a:r>
              <a:rPr lang="tr-TR" dirty="0" smtClean="0"/>
              <a:t>İçerik yönelimli</a:t>
            </a:r>
          </a:p>
          <a:p>
            <a:r>
              <a:rPr lang="tr-TR" dirty="0" smtClean="0"/>
              <a:t>Standart veri değişim biçimi</a:t>
            </a:r>
          </a:p>
          <a:p>
            <a:r>
              <a:rPr lang="tr-TR" dirty="0" smtClean="0"/>
              <a:t>Farklı çıktı biçimlerine izin verir</a:t>
            </a:r>
          </a:p>
          <a:p>
            <a:endParaRPr lang="en-US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Belli</a:t>
            </a:r>
            <a:r>
              <a:rPr kumimoji="0" lang="tr-T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sayıda </a:t>
            </a:r>
            <a:r>
              <a:rPr kumimoji="0" lang="tr-T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</a:t>
            </a: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3200" dirty="0" smtClean="0"/>
              <a:t>Verinin gösterimini esas alır</a:t>
            </a: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 doğrulama yeteneği yok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 tür, standart çıktı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- XSLT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Galip\Documents\bolum\courses\2010 fall\is\javaxsl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12476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Ne İçin Kullanılır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İnternette verilerin bir yerden başka bir yere aktarılması için</a:t>
            </a:r>
          </a:p>
          <a:p>
            <a:r>
              <a:rPr lang="tr-TR" dirty="0" smtClean="0"/>
              <a:t>XML alt dilleri veya lehçeleri (</a:t>
            </a:r>
            <a:r>
              <a:rPr lang="tr-TR" dirty="0" err="1" smtClean="0"/>
              <a:t>subsets</a:t>
            </a:r>
            <a:r>
              <a:rPr lang="tr-TR" dirty="0" smtClean="0"/>
              <a:t>, </a:t>
            </a:r>
            <a:r>
              <a:rPr lang="tr-TR" dirty="0" err="1" smtClean="0"/>
              <a:t>dialects</a:t>
            </a:r>
            <a:r>
              <a:rPr lang="tr-TR" dirty="0" smtClean="0"/>
              <a:t>) özel alan uygulamaları için geliştirilebilir</a:t>
            </a:r>
          </a:p>
          <a:p>
            <a:pPr lvl="1"/>
            <a:r>
              <a:rPr lang="tr-TR" dirty="0" smtClean="0"/>
              <a:t>RSS, internette haberleri paylaşmak için</a:t>
            </a:r>
          </a:p>
          <a:p>
            <a:pPr lvl="1"/>
            <a:r>
              <a:rPr lang="tr-TR" dirty="0" smtClean="0"/>
              <a:t>GML (</a:t>
            </a:r>
            <a:r>
              <a:rPr lang="tr-TR" dirty="0" err="1" smtClean="0"/>
              <a:t>Geography</a:t>
            </a:r>
            <a:r>
              <a:rPr lang="tr-TR" dirty="0" smtClean="0"/>
              <a:t> </a:t>
            </a:r>
            <a:r>
              <a:rPr lang="tr-TR" dirty="0" err="1" smtClean="0"/>
              <a:t>Markup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) coğrafi verilerin değişimi için</a:t>
            </a:r>
          </a:p>
          <a:p>
            <a:pPr lvl="1"/>
            <a:r>
              <a:rPr lang="tr-TR" dirty="0" err="1" smtClean="0"/>
              <a:t>MathML</a:t>
            </a:r>
            <a:r>
              <a:rPr lang="tr-TR" dirty="0" smtClean="0"/>
              <a:t> (</a:t>
            </a:r>
            <a:r>
              <a:rPr lang="en-US" dirty="0"/>
              <a:t>Mathematical Markup </a:t>
            </a:r>
            <a:r>
              <a:rPr lang="en-US" dirty="0" smtClean="0"/>
              <a:t>Language</a:t>
            </a:r>
            <a:r>
              <a:rPr lang="tr-TR" dirty="0" smtClean="0"/>
              <a:t>) matematiksel verilerin tarifi için</a:t>
            </a:r>
          </a:p>
          <a:p>
            <a:pPr lvl="1"/>
            <a:r>
              <a:rPr lang="tr-TR" dirty="0" smtClean="0"/>
              <a:t>CML (</a:t>
            </a:r>
            <a:r>
              <a:rPr lang="en-US" b="1" dirty="0"/>
              <a:t>C</a:t>
            </a:r>
            <a:r>
              <a:rPr lang="en-US" dirty="0"/>
              <a:t>hemical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  <a:r>
              <a:rPr lang="tr-TR" dirty="0" smtClean="0"/>
              <a:t>) Kimyasal veriler, moleküler bilgilerin anlatılması için</a:t>
            </a:r>
          </a:p>
          <a:p>
            <a:pPr lvl="1"/>
            <a:r>
              <a:rPr lang="en-US" dirty="0" err="1" smtClean="0"/>
              <a:t>GeneXML</a:t>
            </a:r>
            <a:r>
              <a:rPr lang="tr-TR" dirty="0" smtClean="0"/>
              <a:t> (</a:t>
            </a:r>
            <a:r>
              <a:rPr lang="en-US" dirty="0" smtClean="0"/>
              <a:t>Gene </a:t>
            </a:r>
            <a:r>
              <a:rPr lang="en-US" dirty="0"/>
              <a:t>Expression Markup </a:t>
            </a:r>
            <a:r>
              <a:rPr lang="en-US" dirty="0" err="1" smtClean="0"/>
              <a:t>Languag</a:t>
            </a:r>
            <a:r>
              <a:rPr lang="tr-TR" dirty="0" smtClean="0"/>
              <a:t>e), DNA mikro dizileri ve Gen verileri için</a:t>
            </a:r>
          </a:p>
          <a:p>
            <a:pPr lvl="1"/>
            <a:r>
              <a:rPr lang="tr-TR" dirty="0" err="1" smtClean="0"/>
              <a:t>MusicML</a:t>
            </a:r>
            <a:r>
              <a:rPr lang="tr-TR" dirty="0" smtClean="0"/>
              <a:t>, müzik verileri, notalar vs tarifi için</a:t>
            </a:r>
          </a:p>
          <a:p>
            <a:r>
              <a:rPr lang="tr-TR" dirty="0" smtClean="0"/>
              <a:t>W3C (</a:t>
            </a:r>
            <a:r>
              <a:rPr lang="tr-TR" dirty="0" err="1" smtClean="0"/>
              <a:t>World</a:t>
            </a:r>
            <a:r>
              <a:rPr lang="tr-TR" dirty="0" smtClean="0"/>
              <a:t> </a:t>
            </a:r>
            <a:r>
              <a:rPr lang="tr-TR" dirty="0" err="1" smtClean="0"/>
              <a:t>Wide</a:t>
            </a:r>
            <a:r>
              <a:rPr lang="tr-TR" dirty="0" smtClean="0"/>
              <a:t> Web </a:t>
            </a:r>
            <a:r>
              <a:rPr lang="tr-TR" dirty="0" err="1" smtClean="0"/>
              <a:t>Consortium</a:t>
            </a:r>
            <a:r>
              <a:rPr lang="tr-TR" dirty="0" smtClean="0"/>
              <a:t>) tarafından kaydedilen birçok XML dili farklı alanlarda veri değişimi için standart formatlar tanımlar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XML’in</a:t>
            </a:r>
            <a:r>
              <a:rPr lang="tr-TR" dirty="0" smtClean="0"/>
              <a:t> Avantajları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Veriyi </a:t>
            </a:r>
            <a:r>
              <a:rPr lang="tr-TR" dirty="0" err="1" smtClean="0"/>
              <a:t>HTML’den</a:t>
            </a:r>
            <a:r>
              <a:rPr lang="tr-TR" dirty="0" smtClean="0"/>
              <a:t> ayırır</a:t>
            </a:r>
          </a:p>
          <a:p>
            <a:pPr lvl="1"/>
            <a:r>
              <a:rPr lang="tr-TR" dirty="0" smtClean="0"/>
              <a:t>Dinamik HTML oluşturma,</a:t>
            </a:r>
          </a:p>
          <a:p>
            <a:pPr lvl="1"/>
            <a:r>
              <a:rPr lang="tr-TR" dirty="0" smtClean="0"/>
              <a:t>Gösterimle ilgili kısımlardan bağımsız veri dokümanları</a:t>
            </a:r>
          </a:p>
          <a:p>
            <a:r>
              <a:rPr lang="tr-TR" dirty="0" smtClean="0"/>
              <a:t>Veri paylaşımını basitleştirir</a:t>
            </a:r>
          </a:p>
          <a:p>
            <a:pPr lvl="1"/>
            <a:r>
              <a:rPr lang="tr-TR" dirty="0" smtClean="0"/>
              <a:t>Bilgisayarlar ve veritabanları birbiriyle uyumsuz biçimlerde verileri saklar</a:t>
            </a:r>
          </a:p>
          <a:p>
            <a:pPr lvl="1"/>
            <a:r>
              <a:rPr lang="tr-TR" dirty="0" smtClean="0"/>
              <a:t>XML </a:t>
            </a:r>
            <a:r>
              <a:rPr lang="tr-TR" dirty="0" err="1" smtClean="0"/>
              <a:t>plain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biçiminde veriyi sakladığı için veriler yazılım ve donanımdan bağımsız olarak depolanabilir</a:t>
            </a:r>
          </a:p>
          <a:p>
            <a:pPr lvl="1"/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XML’in</a:t>
            </a:r>
            <a:r>
              <a:rPr lang="tr-TR" dirty="0" smtClean="0"/>
              <a:t> Avantajları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değişimini basitleştirir</a:t>
            </a:r>
          </a:p>
          <a:p>
            <a:pPr lvl="1"/>
            <a:r>
              <a:rPr lang="tr-TR" dirty="0" smtClean="0"/>
              <a:t>Geliştiriciler için en fazla zaman alan işlerden biri birbiriyle uyumsuz formatlardaki verilerin farklı sistemler arasında değişimidir</a:t>
            </a:r>
          </a:p>
          <a:p>
            <a:pPr lvl="1"/>
            <a:r>
              <a:rPr lang="tr-TR" dirty="0" smtClean="0"/>
              <a:t>XML farklı uygulamalar tarafından okunabildiği için veri değişimi kolaylaşır</a:t>
            </a:r>
          </a:p>
          <a:p>
            <a:r>
              <a:rPr lang="tr-TR" dirty="0" smtClean="0"/>
              <a:t>Platform değişikliklerini kolaylaştırır</a:t>
            </a:r>
          </a:p>
          <a:p>
            <a:pPr lvl="1"/>
            <a:r>
              <a:rPr lang="tr-TR" dirty="0" smtClean="0"/>
              <a:t>Uygulama veya işletim sisteminin veriden bağımsızlaştırılması yenileme veya güncellemeyi kolaylaştırır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XML’in</a:t>
            </a:r>
            <a:r>
              <a:rPr lang="tr-TR" dirty="0" smtClean="0"/>
              <a:t> Avantajları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Verinin daha fazla tüketiciye açık olmasını sağlar</a:t>
            </a:r>
          </a:p>
          <a:p>
            <a:pPr lvl="1"/>
            <a:r>
              <a:rPr lang="tr-TR" dirty="0" smtClean="0"/>
              <a:t>Farklı uygulamalar, programlar veriye sadece HTML sayfalarında değil XML veri kaynaklarında da ulaşabilir</a:t>
            </a:r>
          </a:p>
          <a:p>
            <a:pPr lvl="1"/>
            <a:r>
              <a:rPr lang="tr-TR" dirty="0" smtClean="0"/>
              <a:t>XML ile veri birçok farklı okuma makinelerine açık hale gelir (el bilgisayarları, haber beslemeleri, cep telefonları vs.)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Örnek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 encoding="UTF-8"?&gt;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Anna Karenina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Lev Tolstoy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</a:t>
            </a:r>
            <a:r>
              <a:rPr lang="tr-TR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Can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</a:t>
            </a:r>
            <a:r>
              <a:rPr lang="tr-TR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2008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12345678910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38.5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Kuralları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 XML </a:t>
            </a:r>
            <a:r>
              <a:rPr lang="tr-TR" dirty="0" err="1" smtClean="0"/>
              <a:t>dökümanı</a:t>
            </a:r>
            <a:r>
              <a:rPr lang="tr-TR" dirty="0" smtClean="0"/>
              <a:t> bir veya birden fazla element içerir</a:t>
            </a:r>
          </a:p>
          <a:p>
            <a:r>
              <a:rPr lang="tr-TR" dirty="0" smtClean="0"/>
              <a:t>Her elementin bir ismi vardır. Başka elementler barındırabilir ve nitelikler (</a:t>
            </a:r>
            <a:r>
              <a:rPr lang="tr-TR" dirty="0" err="1" smtClean="0"/>
              <a:t>attribute</a:t>
            </a:r>
            <a:r>
              <a:rPr lang="tr-TR" dirty="0" smtClean="0"/>
              <a:t>) taşıyabilir</a:t>
            </a:r>
          </a:p>
          <a:p>
            <a:r>
              <a:rPr lang="tr-TR" dirty="0" smtClean="0"/>
              <a:t>Etiketler (</a:t>
            </a:r>
            <a:r>
              <a:rPr lang="tr-TR" dirty="0" err="1" smtClean="0"/>
              <a:t>tag</a:t>
            </a:r>
            <a:r>
              <a:rPr lang="tr-TR" dirty="0" smtClean="0"/>
              <a:t>) başlama-etiketi ve bitiş-etiketi olmak üzere çift olarak yazılır</a:t>
            </a:r>
          </a:p>
          <a:p>
            <a:r>
              <a:rPr lang="tr-TR" dirty="0" smtClean="0"/>
              <a:t>İç içe etiketler doğru yazılmalıdır: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Kitap</a:t>
            </a:r>
            <a:r>
              <a:rPr lang="en-US" dirty="0"/>
              <a:t>&gt;&lt;</a:t>
            </a:r>
            <a:r>
              <a:rPr lang="en-US" dirty="0" err="1"/>
              <a:t>İsim</a:t>
            </a:r>
            <a:r>
              <a:rPr lang="en-US" dirty="0"/>
              <a:t>&gt;&lt;/</a:t>
            </a:r>
            <a:r>
              <a:rPr lang="en-US" dirty="0" err="1"/>
              <a:t>Kitap</a:t>
            </a:r>
            <a:r>
              <a:rPr lang="en-US" dirty="0"/>
              <a:t>&gt;&lt;/</a:t>
            </a:r>
            <a:r>
              <a:rPr lang="en-US" dirty="0" err="1"/>
              <a:t>İsim</a:t>
            </a:r>
            <a:r>
              <a:rPr lang="en-US" dirty="0" smtClean="0"/>
              <a:t>&gt;</a:t>
            </a:r>
            <a:r>
              <a:rPr lang="tr-TR" dirty="0" smtClean="0"/>
              <a:t> hatalı yazım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Kitap</a:t>
            </a:r>
            <a:r>
              <a:rPr lang="en-US" dirty="0"/>
              <a:t>&gt;&lt;</a:t>
            </a:r>
            <a:r>
              <a:rPr lang="en-US" dirty="0" err="1"/>
              <a:t>İsim</a:t>
            </a:r>
            <a:r>
              <a:rPr lang="en-US" dirty="0" smtClean="0"/>
              <a:t>&gt;&lt;/</a:t>
            </a:r>
            <a:r>
              <a:rPr lang="en-US" dirty="0" err="1" smtClean="0"/>
              <a:t>İsim</a:t>
            </a:r>
            <a:r>
              <a:rPr lang="en-US" dirty="0" smtClean="0"/>
              <a:t>&gt;&lt;/</a:t>
            </a:r>
            <a:r>
              <a:rPr lang="en-US" dirty="0" err="1"/>
              <a:t>Kitap</a:t>
            </a:r>
            <a:r>
              <a:rPr lang="en-US" dirty="0" smtClean="0"/>
              <a:t>&gt;</a:t>
            </a:r>
            <a:r>
              <a:rPr lang="tr-TR" dirty="0" smtClean="0"/>
              <a:t> doğru yazım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2304</TotalTime>
  <Words>871</Words>
  <Application>Microsoft Office PowerPoint</Application>
  <PresentationFormat>Ekran Gösterisi (4:3)</PresentationFormat>
  <Paragraphs>280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Hisse Senedi</vt:lpstr>
      <vt:lpstr>XML  eXtensible Markup Language</vt:lpstr>
      <vt:lpstr>eXtensible Markup Language</vt:lpstr>
      <vt:lpstr>XML vs HTML</vt:lpstr>
      <vt:lpstr>XML Ne İçin Kullanılır</vt:lpstr>
      <vt:lpstr>XML’in Avantajları</vt:lpstr>
      <vt:lpstr>XML’in Avantajları</vt:lpstr>
      <vt:lpstr>XML’in Avantajları</vt:lpstr>
      <vt:lpstr>XML Örnek</vt:lpstr>
      <vt:lpstr>XML Kuralları</vt:lpstr>
      <vt:lpstr>XML Kuralları</vt:lpstr>
      <vt:lpstr>Well-Formed XML</vt:lpstr>
      <vt:lpstr>XML’de Referans vermek</vt:lpstr>
      <vt:lpstr>XML Veri Modeli: Ağaçlar</vt:lpstr>
      <vt:lpstr>XML Ağaçları</vt:lpstr>
      <vt:lpstr>XML Ağaçları</vt:lpstr>
      <vt:lpstr>İlişkisel veritabanı - XML</vt:lpstr>
      <vt:lpstr>Slayt 17</vt:lpstr>
      <vt:lpstr>Document Type Definitions (DTD)</vt:lpstr>
      <vt:lpstr>DTD</vt:lpstr>
      <vt:lpstr>DTD </vt:lpstr>
      <vt:lpstr>XML Schema</vt:lpstr>
      <vt:lpstr>XML Schema Örnek</vt:lpstr>
      <vt:lpstr>Slayt 23</vt:lpstr>
      <vt:lpstr>XML Schema Complex Types</vt:lpstr>
      <vt:lpstr>Slayt 25</vt:lpstr>
      <vt:lpstr>Slayt 26</vt:lpstr>
      <vt:lpstr>XSLT Extensible Stylesheet Language Transformations </vt:lpstr>
      <vt:lpstr>XSLT Örnek</vt:lpstr>
      <vt:lpstr>XSLT</vt:lpstr>
      <vt:lpstr>Java - XSLT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Galip</dc:creator>
  <cp:lastModifiedBy>Galip</cp:lastModifiedBy>
  <cp:revision>98</cp:revision>
  <dcterms:created xsi:type="dcterms:W3CDTF">2010-10-24T19:51:36Z</dcterms:created>
  <dcterms:modified xsi:type="dcterms:W3CDTF">2010-10-02T18:32:31Z</dcterms:modified>
</cp:coreProperties>
</file>