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Örnekler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0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14898" y="692696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tr-TR" sz="1600" b="1" dirty="0" smtClean="0">
                <a:latin typeface="Times New Roman"/>
                <a:ea typeface="Calibri"/>
                <a:cs typeface="Times New Roman"/>
              </a:rPr>
            </a:b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S.2 </a:t>
            </a:r>
            <a:r>
              <a:rPr lang="tr-TR" sz="1800" dirty="0">
                <a:latin typeface="Times New Roman"/>
                <a:ea typeface="Calibri"/>
                <a:cs typeface="Times New Roman"/>
              </a:rPr>
              <a:t>Bir dairenin alanı </a:t>
            </a:r>
            <a:r>
              <a:rPr lang="tr-TR" sz="1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ve çevresi</a:t>
            </a:r>
            <a:r>
              <a:rPr lang="tr-TR" sz="1800" dirty="0">
                <a:latin typeface="Times New Roman"/>
                <a:ea typeface="Calibri"/>
                <a:cs typeface="Times New Roman"/>
              </a:rPr>
              <a:t> hesaplanmak isteniyor. Daire yarı çapı data hafıza bölgesinin 0x1000C adresindedir. Hesaplanan alan değeri hafıza bölgesinin 0x10014 adresine, çevre değeri ise 0x10018 adresine  yazılacaktır. </a:t>
            </a:r>
            <a:r>
              <a:rPr lang="tr-TR" sz="1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pi = 3 alınacaktır.</a:t>
            </a:r>
            <a:r>
              <a:rPr lang="tr-TR" sz="1800" dirty="0">
                <a:latin typeface="Times New Roman"/>
                <a:ea typeface="Calibri"/>
                <a:cs typeface="Times New Roman"/>
              </a:rPr>
              <a:t> Gerekli MIPS kodlamasını </a:t>
            </a:r>
            <a:r>
              <a:rPr lang="tr-TR" sz="1800" dirty="0" smtClean="0">
                <a:latin typeface="Times New Roman"/>
                <a:ea typeface="Calibri"/>
                <a:cs typeface="Times New Roman"/>
              </a:rPr>
              <a:t>veriniz.</a:t>
            </a:r>
            <a:br>
              <a:rPr lang="tr-TR" sz="1800" dirty="0" smtClean="0">
                <a:latin typeface="Times New Roman"/>
                <a:ea typeface="Calibri"/>
                <a:cs typeface="Times New Roman"/>
              </a:rPr>
            </a:br>
            <a:r>
              <a:rPr lang="tr-TR" sz="18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Hesaplanan </a:t>
            </a:r>
            <a:r>
              <a:rPr lang="tr-TR" sz="18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alan ve çevre değerlerini de </a:t>
            </a:r>
            <a:r>
              <a:rPr lang="tr-TR" sz="18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veriniz.</a:t>
            </a:r>
            <a:br>
              <a:rPr lang="tr-TR" sz="18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</a:br>
            <a:r>
              <a:rPr lang="tr-TR" sz="1600" dirty="0">
                <a:ea typeface="Calibri"/>
                <a:cs typeface="Times New Roman"/>
              </a:rPr>
              <a:t/>
            </a:r>
            <a:br>
              <a:rPr lang="tr-TR" sz="1600" dirty="0">
                <a:ea typeface="Calibri"/>
                <a:cs typeface="Times New Roman"/>
              </a:rPr>
            </a:br>
            <a:endParaRPr lang="tr-TR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98033"/>
              </p:ext>
            </p:extLst>
          </p:nvPr>
        </p:nvGraphicFramePr>
        <p:xfrm>
          <a:off x="395536" y="2348880"/>
          <a:ext cx="272872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Bit Eşlem Resmi" r:id="rId3" imgW="2534004" imgH="1991003" progId="Paint.Picture">
                  <p:embed/>
                </p:oleObj>
              </mc:Choice>
              <mc:Fallback>
                <p:oleObj name="Bit Eşlem Resmi" r:id="rId3" imgW="2534004" imgH="199100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348880"/>
                        <a:ext cx="2728724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ikdörtgen 6"/>
          <p:cNvSpPr/>
          <p:nvPr/>
        </p:nvSpPr>
        <p:spPr>
          <a:xfrm>
            <a:off x="3275856" y="2348880"/>
            <a:ext cx="5400600" cy="366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lui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$t0, 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1</a:t>
            </a:r>
            <a:endParaRPr lang="tr-TR" sz="1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 smtClean="0">
                <a:latin typeface="Times New Roman"/>
                <a:ea typeface="Calibri"/>
                <a:cs typeface="Times New Roman"/>
              </a:rPr>
              <a:t>lw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  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$s1, 12 ($t0) </a:t>
            </a:r>
            <a:endParaRPr lang="tr-TR" sz="1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addi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$t2, $0,3</a:t>
            </a:r>
            <a:endParaRPr lang="tr-TR" sz="1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mul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$t3, $s1,$s1</a:t>
            </a:r>
            <a:endParaRPr lang="tr-T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mul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$t3, $t3,$t2</a:t>
            </a:r>
            <a:endParaRPr lang="tr-T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sw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$t3, 20 ($t0)  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// 10014H adresinde 3*3*3= 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27  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(D. Alanı)</a:t>
            </a:r>
            <a:endParaRPr lang="tr-T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mul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$t3, $t2, $s1</a:t>
            </a:r>
            <a:endParaRPr lang="tr-T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sll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$t3, $t3,1</a:t>
            </a:r>
            <a:endParaRPr lang="tr-T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sw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$t3, 24 ($t0)    // 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10018H 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adresinde 2*3*3 =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18 (</a:t>
            </a:r>
            <a:r>
              <a:rPr lang="tr-TR" sz="1600" b="1" dirty="0" err="1" smtClean="0">
                <a:latin typeface="Times New Roman"/>
                <a:ea typeface="Calibri"/>
                <a:cs typeface="Times New Roman"/>
              </a:rPr>
              <a:t>D.Çevresi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)</a:t>
            </a:r>
            <a:endParaRPr lang="tr-T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65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9736"/>
            <a:ext cx="3662229" cy="23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79512" y="260648"/>
            <a:ext cx="4536504" cy="190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2800" b="1" dirty="0" err="1" smtClean="0">
                <a:solidFill>
                  <a:srgbClr val="000000"/>
                </a:solidFill>
                <a:latin typeface="Calibri,Bold"/>
              </a:rPr>
              <a:t>Diziler’e</a:t>
            </a:r>
            <a:r>
              <a:rPr lang="tr-TR" sz="2800" b="1" dirty="0" smtClean="0">
                <a:solidFill>
                  <a:srgbClr val="000000"/>
                </a:solidFill>
                <a:latin typeface="Calibri,Bold"/>
              </a:rPr>
              <a:t> örnek</a:t>
            </a:r>
            <a:endParaRPr lang="tr-TR" sz="2800" b="1" dirty="0">
              <a:solidFill>
                <a:srgbClr val="000000"/>
              </a:solidFill>
              <a:latin typeface="Calibri,Bold"/>
            </a:endParaRPr>
          </a:p>
          <a:p>
            <a:r>
              <a:rPr lang="tr-TR" sz="1100" dirty="0">
                <a:solidFill>
                  <a:srgbClr val="A91E5B"/>
                </a:solidFill>
                <a:latin typeface="Wingdings 2"/>
              </a:rPr>
              <a:t> </a:t>
            </a:r>
            <a:r>
              <a:rPr lang="tr-TR" b="1" dirty="0" smtClean="0">
                <a:solidFill>
                  <a:srgbClr val="000000"/>
                </a:solidFill>
                <a:latin typeface="Calibri,Bold"/>
              </a:rPr>
              <a:t>5-elemanlı dizi olsun</a:t>
            </a:r>
            <a:endParaRPr lang="tr-TR" b="1" dirty="0">
              <a:solidFill>
                <a:srgbClr val="000000"/>
              </a:solidFill>
              <a:latin typeface="Calibri,Bold"/>
            </a:endParaRPr>
          </a:p>
          <a:p>
            <a:r>
              <a:rPr lang="tr-TR" sz="1100" dirty="0">
                <a:solidFill>
                  <a:srgbClr val="A91E5B"/>
                </a:solidFill>
                <a:latin typeface="Wingdings 2"/>
              </a:rPr>
              <a:t> </a:t>
            </a:r>
            <a:r>
              <a:rPr lang="tr-TR" b="1" dirty="0" smtClean="0">
                <a:solidFill>
                  <a:srgbClr val="A91E5B"/>
                </a:solidFill>
                <a:latin typeface="Calibri,Bold"/>
              </a:rPr>
              <a:t>Başlangıç Adresi </a:t>
            </a:r>
            <a:r>
              <a:rPr lang="tr-TR" b="1" dirty="0">
                <a:solidFill>
                  <a:srgbClr val="000000"/>
                </a:solidFill>
                <a:latin typeface="Calibri,Bold"/>
              </a:rPr>
              <a:t>= </a:t>
            </a:r>
            <a:r>
              <a:rPr lang="tr-TR" b="1" dirty="0">
                <a:solidFill>
                  <a:srgbClr val="000000"/>
                </a:solidFill>
                <a:latin typeface="Consolas,Bold"/>
              </a:rPr>
              <a:t>0x12348000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,Bold"/>
              </a:rPr>
              <a:t>(</a:t>
            </a:r>
            <a:r>
              <a:rPr lang="tr-TR" b="1" dirty="0" smtClean="0">
                <a:solidFill>
                  <a:srgbClr val="000000"/>
                </a:solidFill>
                <a:latin typeface="Calibri,Bold"/>
              </a:rPr>
              <a:t>Dizinin ilk elemanının </a:t>
            </a:r>
            <a:r>
              <a:rPr lang="tr-TR" b="1" dirty="0">
                <a:solidFill>
                  <a:srgbClr val="000000"/>
                </a:solidFill>
                <a:latin typeface="Calibri,Bold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alibri,Bold"/>
              </a:rPr>
              <a:t>array[0])</a:t>
            </a:r>
            <a:r>
              <a:rPr lang="tr-TR" b="1" dirty="0" smtClean="0">
                <a:solidFill>
                  <a:srgbClr val="000000"/>
                </a:solidFill>
                <a:latin typeface="Calibri,Bold"/>
              </a:rPr>
              <a:t> adresi</a:t>
            </a:r>
            <a:endParaRPr lang="en-US" b="1" dirty="0">
              <a:solidFill>
                <a:srgbClr val="000000"/>
              </a:solidFill>
              <a:latin typeface="Calibri,Bold"/>
            </a:endParaRPr>
          </a:p>
          <a:p>
            <a:r>
              <a:rPr lang="en-US" sz="1100" dirty="0">
                <a:solidFill>
                  <a:srgbClr val="A91E5B"/>
                </a:solidFill>
                <a:latin typeface="Wingdings 2"/>
              </a:rPr>
              <a:t> </a:t>
            </a:r>
            <a:r>
              <a:rPr lang="en-US" b="1" dirty="0">
                <a:solidFill>
                  <a:srgbClr val="000000"/>
                </a:solidFill>
                <a:latin typeface="Calibri,Bold"/>
              </a:rPr>
              <a:t>First step in accessing an array:</a:t>
            </a:r>
          </a:p>
          <a:p>
            <a:r>
              <a:rPr lang="en-US" dirty="0">
                <a:solidFill>
                  <a:srgbClr val="A91E5B"/>
                </a:solidFill>
                <a:latin typeface="Wingdings"/>
              </a:rPr>
              <a:t> </a:t>
            </a:r>
            <a:r>
              <a:rPr lang="en-US" sz="1600" dirty="0">
                <a:solidFill>
                  <a:srgbClr val="000000"/>
                </a:solidFill>
              </a:rPr>
              <a:t>Load base address into a register</a:t>
            </a:r>
            <a:endParaRPr lang="tr-T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7" y="2475746"/>
            <a:ext cx="3370709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75746"/>
            <a:ext cx="331434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70" y="2807930"/>
            <a:ext cx="3296948" cy="139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20" y="4353669"/>
            <a:ext cx="3243769" cy="143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864960" cy="479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2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72" y="1159876"/>
            <a:ext cx="7346102" cy="4728551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5006257" y="3195353"/>
            <a:ext cx="331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>
                <a:solidFill>
                  <a:srgbClr val="FF0000"/>
                </a:solidFill>
              </a:rPr>
              <a:t>Bu döngü $9 içeriği 6 olana kadar sürer.  1*1+2*2+3*3+4*4+5*5 = 55..  $2 = 55 olarak ana programa dönülür.</a:t>
            </a:r>
            <a:endParaRPr lang="tr-TR" sz="1200" b="1" dirty="0">
              <a:solidFill>
                <a:srgbClr val="FF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241338" y="4869160"/>
            <a:ext cx="205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Sonuç = ∑ x</a:t>
            </a:r>
            <a:r>
              <a:rPr lang="tr-TR" baseline="-25000" dirty="0" smtClean="0"/>
              <a:t>i</a:t>
            </a:r>
            <a:r>
              <a:rPr lang="tr-TR" baseline="30000" dirty="0" smtClean="0"/>
              <a:t>2</a:t>
            </a:r>
            <a:r>
              <a:rPr lang="tr-TR" dirty="0" smtClean="0"/>
              <a:t>  + 46</a:t>
            </a:r>
          </a:p>
          <a:p>
            <a:r>
              <a:rPr lang="tr-TR" dirty="0" smtClean="0"/>
              <a:t>i= 1……5 </a:t>
            </a:r>
            <a:endParaRPr lang="tr-TR" dirty="0"/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72" y="1159876"/>
            <a:ext cx="7829615" cy="47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45886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2699792" y="1634540"/>
            <a:ext cx="5256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/>
              <a:t>main</a:t>
            </a:r>
            <a:r>
              <a:rPr lang="tr-TR" sz="2400" dirty="0"/>
              <a:t>:</a:t>
            </a:r>
          </a:p>
          <a:p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smtClean="0">
                <a:solidFill>
                  <a:srgbClr val="FF0000"/>
                </a:solidFill>
              </a:rPr>
              <a:t>           </a:t>
            </a:r>
            <a:r>
              <a:rPr lang="tr-TR" sz="2400" dirty="0" err="1" smtClean="0">
                <a:solidFill>
                  <a:srgbClr val="FF0000"/>
                </a:solidFill>
              </a:rPr>
              <a:t>lui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>
                <a:solidFill>
                  <a:srgbClr val="FF0000"/>
                </a:solidFill>
              </a:rPr>
              <a:t>$</a:t>
            </a:r>
            <a:r>
              <a:rPr lang="tr-TR" sz="2400" dirty="0" smtClean="0">
                <a:solidFill>
                  <a:srgbClr val="FF0000"/>
                </a:solidFill>
              </a:rPr>
              <a:t>17,4097   </a:t>
            </a:r>
            <a:r>
              <a:rPr lang="tr-TR" sz="1400" dirty="0" smtClean="0">
                <a:solidFill>
                  <a:srgbClr val="FF0000"/>
                </a:solidFill>
              </a:rPr>
              <a:t>// $17 ← 10010000 H </a:t>
            </a:r>
            <a:r>
              <a:rPr lang="tr-TR" sz="1400" dirty="0" err="1" smtClean="0">
                <a:solidFill>
                  <a:srgbClr val="FF0000"/>
                </a:solidFill>
              </a:rPr>
              <a:t>base</a:t>
            </a:r>
            <a:r>
              <a:rPr lang="tr-TR" sz="1400" dirty="0" smtClean="0">
                <a:solidFill>
                  <a:srgbClr val="FF0000"/>
                </a:solidFill>
              </a:rPr>
              <a:t> adres</a:t>
            </a:r>
            <a:endParaRPr lang="tr-TR" sz="1400" dirty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rgbClr val="FF0000"/>
                </a:solidFill>
              </a:rPr>
              <a:t>            </a:t>
            </a:r>
            <a:r>
              <a:rPr lang="tr-TR" sz="2400" dirty="0" err="1" smtClean="0">
                <a:solidFill>
                  <a:srgbClr val="FF0000"/>
                </a:solidFill>
              </a:rPr>
              <a:t>lw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>
                <a:solidFill>
                  <a:srgbClr val="FF0000"/>
                </a:solidFill>
              </a:rPr>
              <a:t>$8,0($</a:t>
            </a:r>
            <a:r>
              <a:rPr lang="tr-TR" sz="2400" dirty="0" smtClean="0">
                <a:solidFill>
                  <a:srgbClr val="FF0000"/>
                </a:solidFill>
              </a:rPr>
              <a:t>17)</a:t>
            </a:r>
          </a:p>
          <a:p>
            <a:r>
              <a:rPr lang="tr-TR" sz="2400" dirty="0" smtClean="0">
                <a:solidFill>
                  <a:srgbClr val="FF0000"/>
                </a:solidFill>
              </a:rPr>
              <a:t>            </a:t>
            </a:r>
            <a:r>
              <a:rPr lang="tr-TR" sz="2400" dirty="0" err="1" smtClean="0"/>
              <a:t>addi</a:t>
            </a:r>
            <a:r>
              <a:rPr lang="tr-TR" sz="2400" dirty="0" smtClean="0"/>
              <a:t> $16, $0,0    </a:t>
            </a:r>
            <a:r>
              <a:rPr lang="tr-TR" sz="1400" dirty="0" smtClean="0"/>
              <a:t>// i  başlangıç değeri için</a:t>
            </a:r>
          </a:p>
          <a:p>
            <a:r>
              <a:rPr lang="tr-TR" sz="2400" dirty="0" smtClean="0"/>
              <a:t>etiket</a:t>
            </a:r>
            <a:r>
              <a:rPr lang="tr-TR" sz="2400" dirty="0"/>
              <a:t>: </a:t>
            </a:r>
            <a:r>
              <a:rPr lang="tr-TR" sz="2400" dirty="0" err="1"/>
              <a:t>addi</a:t>
            </a:r>
            <a:r>
              <a:rPr lang="tr-TR" sz="2400" dirty="0"/>
              <a:t> $16</a:t>
            </a:r>
            <a:r>
              <a:rPr lang="tr-TR" sz="2400" dirty="0" smtClean="0"/>
              <a:t>,$16,1  </a:t>
            </a:r>
            <a:r>
              <a:rPr lang="tr-TR" sz="1400" dirty="0" smtClean="0"/>
              <a:t>// i değerini tanımla</a:t>
            </a:r>
            <a:endParaRPr lang="tr-TR" sz="1400" dirty="0"/>
          </a:p>
          <a:p>
            <a:r>
              <a:rPr lang="tr-TR" sz="2400" dirty="0" smtClean="0"/>
              <a:t>            </a:t>
            </a:r>
            <a:r>
              <a:rPr lang="tr-TR" sz="2400" dirty="0" err="1" smtClean="0"/>
              <a:t>sll</a:t>
            </a:r>
            <a:r>
              <a:rPr lang="tr-TR" sz="2400" dirty="0" smtClean="0"/>
              <a:t> </a:t>
            </a:r>
            <a:r>
              <a:rPr lang="tr-TR" sz="2400" dirty="0"/>
              <a:t>$18,$</a:t>
            </a:r>
            <a:r>
              <a:rPr lang="tr-TR" sz="2400" dirty="0" smtClean="0"/>
              <a:t>16,2    </a:t>
            </a:r>
            <a:r>
              <a:rPr lang="tr-TR" sz="1400" dirty="0" smtClean="0"/>
              <a:t>// </a:t>
            </a:r>
            <a:r>
              <a:rPr lang="tr-TR" sz="1400" dirty="0" err="1" smtClean="0"/>
              <a:t>i.elemanın</a:t>
            </a:r>
            <a:r>
              <a:rPr lang="tr-TR" sz="1400" dirty="0" smtClean="0"/>
              <a:t> adresi hazırlığı</a:t>
            </a:r>
            <a:endParaRPr lang="tr-TR" sz="1400" dirty="0"/>
          </a:p>
          <a:p>
            <a:r>
              <a:rPr lang="tr-TR" sz="2400" dirty="0" smtClean="0"/>
              <a:t>            </a:t>
            </a:r>
            <a:r>
              <a:rPr lang="tr-TR" sz="2400" dirty="0" err="1" smtClean="0"/>
              <a:t>add</a:t>
            </a:r>
            <a:r>
              <a:rPr lang="tr-TR" sz="2400" dirty="0" smtClean="0"/>
              <a:t> </a:t>
            </a:r>
            <a:r>
              <a:rPr lang="tr-TR" sz="2400" dirty="0"/>
              <a:t>$9,$18,$17</a:t>
            </a:r>
          </a:p>
          <a:p>
            <a:r>
              <a:rPr lang="tr-TR" sz="2400" dirty="0" smtClean="0"/>
              <a:t>            </a:t>
            </a:r>
            <a:r>
              <a:rPr lang="tr-TR" sz="2400" dirty="0" err="1" smtClean="0"/>
              <a:t>lw</a:t>
            </a:r>
            <a:r>
              <a:rPr lang="tr-TR" sz="2400" dirty="0" smtClean="0"/>
              <a:t> </a:t>
            </a:r>
            <a:r>
              <a:rPr lang="tr-TR" sz="2400" dirty="0"/>
              <a:t>$10,0($9)</a:t>
            </a:r>
          </a:p>
          <a:p>
            <a:r>
              <a:rPr lang="tr-TR" sz="2400" dirty="0" smtClean="0"/>
              <a:t>            </a:t>
            </a:r>
            <a:r>
              <a:rPr lang="tr-TR" sz="2400" dirty="0" err="1" smtClean="0"/>
              <a:t>sw</a:t>
            </a:r>
            <a:r>
              <a:rPr lang="tr-TR" sz="2400" dirty="0" smtClean="0"/>
              <a:t> </a:t>
            </a:r>
            <a:r>
              <a:rPr lang="tr-TR" sz="2400" dirty="0"/>
              <a:t>$10, -4($9)</a:t>
            </a:r>
          </a:p>
          <a:p>
            <a:r>
              <a:rPr lang="tr-TR" sz="2400" dirty="0" smtClean="0"/>
              <a:t>            </a:t>
            </a:r>
            <a:r>
              <a:rPr lang="tr-TR" sz="2400" dirty="0" err="1" smtClean="0"/>
              <a:t>slti</a:t>
            </a:r>
            <a:r>
              <a:rPr lang="tr-TR" sz="2400" dirty="0" smtClean="0"/>
              <a:t> </a:t>
            </a:r>
            <a:r>
              <a:rPr lang="tr-TR" sz="2400" dirty="0"/>
              <a:t>$11,$</a:t>
            </a:r>
            <a:r>
              <a:rPr lang="tr-TR" sz="2400" dirty="0" smtClean="0"/>
              <a:t>16,9</a:t>
            </a:r>
            <a:endParaRPr lang="tr-TR" sz="2400" dirty="0"/>
          </a:p>
          <a:p>
            <a:r>
              <a:rPr lang="tr-TR" sz="2400" dirty="0" smtClean="0"/>
              <a:t>            </a:t>
            </a:r>
            <a:r>
              <a:rPr lang="tr-TR" sz="2400" dirty="0" err="1" smtClean="0"/>
              <a:t>beq</a:t>
            </a:r>
            <a:r>
              <a:rPr lang="tr-TR" sz="2400" dirty="0" smtClean="0"/>
              <a:t> </a:t>
            </a:r>
            <a:r>
              <a:rPr lang="tr-TR" sz="2400" dirty="0"/>
              <a:t>$11,$0,exit</a:t>
            </a:r>
          </a:p>
          <a:p>
            <a:r>
              <a:rPr lang="tr-TR" sz="2400" dirty="0" smtClean="0"/>
              <a:t>            j </a:t>
            </a:r>
            <a:r>
              <a:rPr lang="tr-TR" sz="2400" dirty="0"/>
              <a:t>etiket</a:t>
            </a:r>
          </a:p>
          <a:p>
            <a:r>
              <a:rPr lang="tr-TR" sz="2400" dirty="0" err="1"/>
              <a:t>exit</a:t>
            </a:r>
            <a:r>
              <a:rPr lang="tr-TR" sz="2400" dirty="0"/>
              <a:t>: </a:t>
            </a:r>
            <a:r>
              <a:rPr lang="tr-TR" sz="2400" dirty="0" smtClean="0"/>
              <a:t>    </a:t>
            </a:r>
            <a:r>
              <a:rPr lang="tr-TR" sz="2400" dirty="0" err="1" smtClean="0"/>
              <a:t>sw</a:t>
            </a:r>
            <a:r>
              <a:rPr lang="tr-TR" sz="2400" dirty="0" smtClean="0"/>
              <a:t> </a:t>
            </a:r>
            <a:r>
              <a:rPr lang="tr-TR" sz="2400" dirty="0"/>
              <a:t>$8,0($9</a:t>
            </a:r>
            <a:r>
              <a:rPr lang="tr-TR" sz="2400" dirty="0" smtClean="0"/>
              <a:t>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085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706090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tr-TR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S3.</a:t>
            </a:r>
            <a:r>
              <a:rPr lang="en-GB" sz="20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) 3C,A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ve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1B,D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sayılarını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ikilik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tabanda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gösteriniz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. IEEE 754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standardına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göre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32 bit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karşılıklarını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veriniz</a:t>
            </a:r>
            <a:r>
              <a:rPr lang="en-GB" sz="2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184576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3C,A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(60.625 )</a:t>
            </a:r>
            <a:r>
              <a:rPr lang="en-GB" sz="2000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(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00111100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1010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x2</a:t>
            </a:r>
            <a:r>
              <a:rPr lang="tr-TR" sz="2000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GB" sz="2000" baseline="-25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 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1.11100101x2</a:t>
            </a:r>
            <a:r>
              <a:rPr lang="en-GB" sz="2000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normalize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değer</a:t>
            </a:r>
            <a:endParaRPr lang="tr-TR" sz="2000" baseline="30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tr-TR" sz="2000" baseline="300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Exponent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= 5+127 = 132</a:t>
            </a:r>
          </a:p>
          <a:p>
            <a:pPr marL="0" indent="0"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Mantisa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=  .11100101…..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 değerlerle IEEE754 32bit FP sayının </a:t>
            </a: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binary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gösterimi</a:t>
            </a:r>
          </a:p>
          <a:p>
            <a:pPr marL="0" indent="0">
              <a:spcAft>
                <a:spcPts val="0"/>
              </a:spcAft>
              <a:buNone/>
            </a:pP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0 1000010 0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111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0010 1000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0000 0000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0000</a:t>
            </a:r>
            <a:endParaRPr lang="tr-TR" sz="2000" dirty="0" smtClean="0">
              <a:latin typeface="Times New Roman"/>
              <a:ea typeface="Times New Roman"/>
              <a:cs typeface="Aria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       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0x42728000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tr-TR" sz="2000" dirty="0">
              <a:latin typeface="Times New Roman"/>
              <a:ea typeface="Times New Roman"/>
              <a:cs typeface="Arial"/>
            </a:endParaRPr>
          </a:p>
          <a:p>
            <a:pPr marL="0" indent="0">
              <a:spcAft>
                <a:spcPts val="0"/>
              </a:spcAft>
              <a:buNone/>
            </a:pPr>
            <a:endParaRPr lang="tr-TR" sz="2000" b="1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1B,D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(27.8125)</a:t>
            </a:r>
            <a:r>
              <a:rPr lang="en-GB" sz="2000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(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00011011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1101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x2</a:t>
            </a:r>
            <a:r>
              <a:rPr lang="tr-TR" sz="2000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aseline="-25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 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1.10111101x2</a:t>
            </a:r>
            <a:r>
              <a:rPr lang="en-GB" sz="2000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 </a:t>
            </a: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normalize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değer</a:t>
            </a:r>
          </a:p>
          <a:p>
            <a:pPr marL="0" lv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Exponent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= 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4+127 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131</a:t>
            </a:r>
            <a:endParaRPr lang="tr-TR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tr-TR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Mantisa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=  .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10111101…..    </a:t>
            </a:r>
            <a:endParaRPr lang="tr-TR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 değerlerle IEEE754 32bit FP sayının </a:t>
            </a:r>
            <a:r>
              <a:rPr lang="tr-TR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binary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gösterimi</a:t>
            </a:r>
          </a:p>
          <a:p>
            <a:pPr marL="0" indent="0">
              <a:spcAft>
                <a:spcPts val="0"/>
              </a:spcAft>
              <a:buNone/>
            </a:pPr>
            <a:r>
              <a:rPr lang="tr-TR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0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10000011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101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1110 1000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0000 0000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0000</a:t>
            </a:r>
            <a:endParaRPr lang="tr-TR" sz="2000" dirty="0" smtClean="0">
              <a:latin typeface="Times New Roman"/>
              <a:ea typeface="Times New Roman"/>
              <a:cs typeface="Aria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tr-TR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0x41DE8000</a:t>
            </a:r>
            <a:endParaRPr lang="tr-TR" sz="2000" dirty="0" smtClean="0">
              <a:latin typeface="Times New Roman"/>
              <a:ea typeface="Times New Roman"/>
              <a:cs typeface="Arial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23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/>
          </a:bodyPr>
          <a:lstStyle/>
          <a:p>
            <a:pPr algn="just"/>
            <a:r>
              <a:rPr lang="tr-TR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S3.</a:t>
            </a:r>
            <a:r>
              <a:rPr lang="en-GB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b)</a:t>
            </a:r>
            <a:r>
              <a:rPr lang="tr-TR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GB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7,5)</a:t>
            </a:r>
            <a:r>
              <a:rPr lang="en-GB" sz="1800" b="1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10</a:t>
            </a:r>
            <a:r>
              <a:rPr lang="en-GB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+ (10,75)</a:t>
            </a:r>
            <a:r>
              <a:rPr lang="en-GB" sz="1800" b="1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10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işlemini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32 bit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tek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duyarlıklı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float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sayı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düzleminde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adım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adım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gerçekleştirip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FP </a:t>
            </a:r>
            <a:r>
              <a:rPr lang="en-GB" sz="1800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sayı</a:t>
            </a:r>
            <a:r>
              <a:rPr lang="tr-TR" sz="18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düzlemindeki</a:t>
            </a:r>
            <a:r>
              <a:rPr lang="en-GB" sz="1800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sonucu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hexadecimal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sistemde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ifade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ediniz</a:t>
            </a:r>
            <a:endParaRPr lang="tr-TR" sz="18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3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tr-TR" sz="1000" dirty="0">
              <a:solidFill>
                <a:prstClr val="black"/>
              </a:solidFill>
              <a:latin typeface="Times New Roman"/>
              <a:ea typeface="Times New Roman"/>
              <a:cs typeface="Arial"/>
            </a:endParaRPr>
          </a:p>
          <a:p>
            <a:pPr marL="0" lvl="0" indent="0">
              <a:buNone/>
            </a:pPr>
            <a:r>
              <a:rPr lang="en-GB" sz="1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7.5)</a:t>
            </a:r>
            <a:r>
              <a:rPr lang="en-GB" sz="2000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</a:t>
            </a:r>
            <a:r>
              <a:rPr lang="en-GB" sz="20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    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111.100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1.11100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</a:t>
            </a:r>
            <a:endParaRPr lang="tr-TR" sz="2000" dirty="0">
              <a:solidFill>
                <a:prstClr val="black"/>
              </a:solidFill>
              <a:latin typeface="Times New Roman"/>
              <a:ea typeface="Times New Roman"/>
              <a:cs typeface="Arial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(10.75)</a:t>
            </a:r>
            <a:r>
              <a:rPr lang="en-GB" sz="2000" b="1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  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1010.110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1.01011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     </a:t>
            </a:r>
            <a:endParaRPr lang="tr-TR"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			</a:t>
            </a:r>
            <a:endParaRPr lang="tr-TR" sz="2000" dirty="0">
              <a:solidFill>
                <a:prstClr val="black"/>
              </a:solidFill>
              <a:latin typeface="Times New Roman"/>
              <a:ea typeface="Times New Roman"/>
              <a:cs typeface="Arial"/>
            </a:endParaRPr>
          </a:p>
          <a:p>
            <a:pPr marL="0" lvl="0" indent="0">
              <a:buNone/>
            </a:pP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1.11100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tr-TR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="1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0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111100 x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tr-TR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 Büyük sayının üssüne eşitlendi)</a:t>
            </a:r>
            <a:endParaRPr lang="tr-TR" sz="1600" dirty="0">
              <a:solidFill>
                <a:prstClr val="black"/>
              </a:solidFill>
              <a:latin typeface="Times New Roman"/>
              <a:ea typeface="Times New Roman"/>
              <a:cs typeface="Arial"/>
            </a:endParaRPr>
          </a:p>
          <a:p>
            <a:pPr marL="0" lvl="0" indent="0">
              <a:buNone/>
            </a:pP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	        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GB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010110 </a:t>
            </a:r>
            <a:r>
              <a:rPr lang="en-GB" sz="20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x2</a:t>
            </a:r>
            <a:r>
              <a:rPr lang="en-GB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lang="tr-TR" sz="2000" b="1" dirty="0">
              <a:solidFill>
                <a:prstClr val="black"/>
              </a:solidFill>
              <a:latin typeface="Times New Roman"/>
              <a:ea typeface="Times New Roman"/>
              <a:cs typeface="Arial"/>
            </a:endParaRPr>
          </a:p>
          <a:p>
            <a:pPr marL="0" lvl="0" indent="0">
              <a:buNone/>
            </a:pPr>
            <a:r>
              <a:rPr lang="tr-TR" sz="2000" b="1" dirty="0" smtClean="0">
                <a:solidFill>
                  <a:prstClr val="black"/>
                </a:solidFill>
                <a:latin typeface="Times New Roman"/>
                <a:ea typeface="Times New Roman"/>
                <a:cs typeface="Arial"/>
              </a:rPr>
              <a:t>                    </a:t>
            </a:r>
            <a:r>
              <a:rPr lang="en-GB" sz="20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Topla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 10.010010 x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GB" sz="2000" baseline="30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lang="tr-TR" sz="2000" dirty="0" smtClean="0">
              <a:solidFill>
                <a:prstClr val="black"/>
              </a:solidFill>
              <a:latin typeface="Times New Roman"/>
              <a:ea typeface="Times New Roman"/>
              <a:cs typeface="Arial"/>
            </a:endParaRPr>
          </a:p>
          <a:p>
            <a:pPr marL="0" lvl="0" indent="0">
              <a:buNone/>
            </a:pPr>
            <a:r>
              <a:rPr lang="tr-TR" sz="2000" b="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              </a:t>
            </a:r>
            <a:r>
              <a:rPr lang="tr-TR" sz="20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Normalize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= 1.0010010 x 2</a:t>
            </a:r>
            <a:r>
              <a:rPr lang="tr-TR" sz="2000" b="1" baseline="30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4 </a:t>
            </a:r>
            <a:endParaRPr lang="tr-TR" sz="2000" b="1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1347788" lvl="0" indent="-1347788">
              <a:buNone/>
            </a:pP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exponent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= 4+127 = 131</a:t>
            </a:r>
          </a:p>
          <a:p>
            <a:pPr marL="1347788" lvl="0" indent="-1347788">
              <a:buNone/>
            </a:pP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tr-TR" sz="20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Mantisa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= .0010010…</a:t>
            </a:r>
          </a:p>
          <a:p>
            <a:pPr marL="1347788" lvl="0" indent="-1347788">
              <a:buNone/>
            </a:pP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IEEE754  F.P = 0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1000001 1</a:t>
            </a:r>
            <a:r>
              <a:rPr lang="tr-TR" sz="20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001 0010 0000 0000 0000 0000 = </a:t>
            </a:r>
            <a:r>
              <a:rPr lang="tr-TR" sz="20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0x41920000 </a:t>
            </a:r>
            <a:endParaRPr lang="tr-TR" sz="2000" dirty="0" smtClean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611560" y="692696"/>
            <a:ext cx="77048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>
                <a:solidFill>
                  <a:srgbClr val="FF0000"/>
                </a:solidFill>
                <a:latin typeface="Times New Roman"/>
                <a:ea typeface="Times New Roman"/>
              </a:rPr>
              <a:t>Soru.4</a:t>
            </a:r>
            <a:r>
              <a:rPr lang="tr-TR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tr-TR" b="1" dirty="0">
                <a:solidFill>
                  <a:srgbClr val="000000"/>
                </a:solidFill>
                <a:latin typeface="Times New Roman"/>
                <a:ea typeface="Times New Roman"/>
              </a:rPr>
              <a:t>(10P)</a:t>
            </a:r>
            <a:r>
              <a:rPr lang="tr-TR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Bir işlemcinin </a:t>
            </a:r>
            <a:r>
              <a:rPr lang="tr-TR" sz="1600" dirty="0" err="1">
                <a:solidFill>
                  <a:srgbClr val="000000"/>
                </a:solidFill>
                <a:latin typeface="ArialMT"/>
              </a:rPr>
              <a:t>clock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 frekansı 1Ghz’dir. Bu işlemcide komutlar için gerekli </a:t>
            </a:r>
            <a:r>
              <a:rPr lang="tr-TR" sz="1600" dirty="0" err="1">
                <a:solidFill>
                  <a:srgbClr val="000000"/>
                </a:solidFill>
                <a:latin typeface="ArialMT"/>
              </a:rPr>
              <a:t>clock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tr-TR" sz="1600" dirty="0" err="1">
                <a:solidFill>
                  <a:srgbClr val="000000"/>
                </a:solidFill>
                <a:latin typeface="ArialMT"/>
              </a:rPr>
              <a:t>cycle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 sayıları; 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ALU 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komutu  için 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3, branch/jump 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komutu  için 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2,</a:t>
            </a:r>
            <a:r>
              <a:rPr lang="en-US" sz="1600" dirty="0">
                <a:latin typeface="Times New Roman"/>
                <a:ea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sw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komutu için 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4,</a:t>
            </a:r>
            <a:r>
              <a:rPr lang="en-US" sz="1600" dirty="0">
                <a:latin typeface="Times New Roman"/>
                <a:ea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lw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tr-TR" sz="1600" dirty="0">
                <a:solidFill>
                  <a:srgbClr val="000000"/>
                </a:solidFill>
                <a:latin typeface="ArialMT"/>
              </a:rPr>
              <a:t>komutu  için 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5 ‘dir.</a:t>
            </a:r>
            <a:r>
              <a:rPr lang="tr-TR" sz="1600" dirty="0">
                <a:latin typeface="Times New Roman"/>
                <a:ea typeface="Times New Roman"/>
              </a:rPr>
              <a:t> </a:t>
            </a:r>
          </a:p>
          <a:p>
            <a:pPr>
              <a:spcAft>
                <a:spcPts val="0"/>
              </a:spcAft>
            </a:pPr>
            <a:r>
              <a:rPr lang="tr-TR" sz="1600" dirty="0" smtClean="0">
                <a:solidFill>
                  <a:srgbClr val="000000"/>
                </a:solidFill>
                <a:latin typeface="ArialMT"/>
              </a:rPr>
              <a:t>	</a:t>
            </a:r>
            <a:r>
              <a:rPr lang="en-GB" sz="1600" dirty="0" err="1" smtClean="0">
                <a:solidFill>
                  <a:srgbClr val="000000"/>
                </a:solidFill>
                <a:latin typeface="ArialMT"/>
              </a:rPr>
              <a:t>Herhangi</a:t>
            </a:r>
            <a:r>
              <a:rPr lang="en-GB" sz="16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bir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program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aşağıdaki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verilmiş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sayıda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komutları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kullanıyor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.  ALU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komutu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200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milyon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,</a:t>
            </a:r>
            <a:r>
              <a:rPr lang="en-GB" sz="1600" dirty="0">
                <a:latin typeface="Times New Roman"/>
                <a:ea typeface="Times New Roman"/>
                <a:cs typeface="Arial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branch/jump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komutu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 55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milyon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sw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komutu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25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milyon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lw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komutu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20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milyon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adettir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.</a:t>
            </a:r>
            <a:endParaRPr lang="tr-TR" sz="1600" dirty="0">
              <a:latin typeface="Times New Roman"/>
              <a:ea typeface="Times New Roman"/>
              <a:cs typeface="Arial"/>
            </a:endParaRPr>
          </a:p>
          <a:p>
            <a:pPr marL="800100" lvl="1" indent="-342900">
              <a:buFont typeface="ArialMT"/>
              <a:buAutoNum type="alphaLcParenR"/>
            </a:pPr>
            <a:r>
              <a:rPr lang="en-GB" sz="1600" dirty="0" err="1">
                <a:solidFill>
                  <a:srgbClr val="000000"/>
                </a:solidFill>
                <a:latin typeface="ArialMT"/>
              </a:rPr>
              <a:t>Ortalama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CPI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değerini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hesaplayınız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.</a:t>
            </a:r>
            <a:endParaRPr lang="tr-TR" sz="1600" dirty="0">
              <a:latin typeface="Times New Roman"/>
            </a:endParaRPr>
          </a:p>
          <a:p>
            <a:pPr marL="800100" lvl="1" indent="-342900">
              <a:buFont typeface="ArialMT"/>
              <a:buAutoNum type="alphaLcParenR"/>
            </a:pPr>
            <a:r>
              <a:rPr lang="en-GB" sz="1600" dirty="0" err="1">
                <a:solidFill>
                  <a:srgbClr val="000000"/>
                </a:solidFill>
                <a:latin typeface="ArialMT"/>
              </a:rPr>
              <a:t>Yürütme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zamanını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 (Execution time) </a:t>
            </a:r>
            <a:r>
              <a:rPr lang="en-GB" sz="1600" dirty="0" err="1">
                <a:solidFill>
                  <a:srgbClr val="000000"/>
                </a:solidFill>
                <a:latin typeface="ArialMT"/>
              </a:rPr>
              <a:t>hesaplayınız</a:t>
            </a:r>
            <a:r>
              <a:rPr lang="en-GB" sz="1600" dirty="0">
                <a:solidFill>
                  <a:srgbClr val="000000"/>
                </a:solidFill>
                <a:latin typeface="ArialMT"/>
              </a:rPr>
              <a:t>. </a:t>
            </a:r>
            <a:endParaRPr lang="tr-TR" sz="1600" dirty="0" smtClean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45780" y="2996952"/>
            <a:ext cx="8230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Çözüm:</a:t>
            </a:r>
          </a:p>
          <a:p>
            <a:r>
              <a:rPr lang="tr-TR" b="1" dirty="0" smtClean="0"/>
              <a:t>CPI  (</a:t>
            </a:r>
            <a:r>
              <a:rPr lang="tr-TR" b="1" dirty="0" err="1" smtClean="0"/>
              <a:t>Clock</a:t>
            </a:r>
            <a:r>
              <a:rPr lang="tr-TR" b="1" dirty="0" smtClean="0"/>
              <a:t> </a:t>
            </a:r>
            <a:r>
              <a:rPr lang="tr-TR" b="1" dirty="0" err="1" smtClean="0"/>
              <a:t>Cycle</a:t>
            </a:r>
            <a:r>
              <a:rPr lang="tr-TR" b="1" dirty="0" smtClean="0"/>
              <a:t>  </a:t>
            </a:r>
            <a:r>
              <a:rPr lang="tr-TR" b="1" dirty="0" err="1" smtClean="0"/>
              <a:t>per</a:t>
            </a:r>
            <a:r>
              <a:rPr lang="tr-TR" b="1" dirty="0" smtClean="0"/>
              <a:t> </a:t>
            </a:r>
            <a:r>
              <a:rPr lang="tr-TR" b="1" dirty="0" err="1" smtClean="0"/>
              <a:t>İnstruction</a:t>
            </a:r>
            <a:r>
              <a:rPr lang="tr-TR" b="1" dirty="0" smtClean="0"/>
              <a:t>) =  (CPU toplam </a:t>
            </a:r>
            <a:r>
              <a:rPr lang="tr-TR" b="1" dirty="0" err="1" smtClean="0"/>
              <a:t>Clock</a:t>
            </a:r>
            <a:r>
              <a:rPr lang="tr-TR" b="1" dirty="0" smtClean="0"/>
              <a:t> </a:t>
            </a:r>
            <a:r>
              <a:rPr lang="tr-TR" b="1" dirty="0" err="1" smtClean="0"/>
              <a:t>Cycle</a:t>
            </a:r>
            <a:r>
              <a:rPr lang="tr-TR" b="1" dirty="0" smtClean="0"/>
              <a:t>) / (Komut sayısı)</a:t>
            </a:r>
          </a:p>
          <a:p>
            <a:endParaRPr lang="tr-TR" b="1" dirty="0" smtClean="0"/>
          </a:p>
          <a:p>
            <a:r>
              <a:rPr lang="tr-TR" b="1" dirty="0" smtClean="0"/>
              <a:t>CPI = (3*200x10</a:t>
            </a:r>
            <a:r>
              <a:rPr lang="tr-TR" b="1" baseline="30000" dirty="0" smtClean="0"/>
              <a:t>6</a:t>
            </a:r>
            <a:r>
              <a:rPr lang="tr-TR" b="1" dirty="0" smtClean="0"/>
              <a:t> + 2*55*10</a:t>
            </a:r>
            <a:r>
              <a:rPr lang="tr-TR" b="1" baseline="30000" dirty="0" smtClean="0"/>
              <a:t>6</a:t>
            </a:r>
            <a:r>
              <a:rPr lang="tr-TR" b="1" dirty="0" smtClean="0"/>
              <a:t> + 4*25*10</a:t>
            </a:r>
            <a:r>
              <a:rPr lang="tr-TR" b="1" baseline="30000" dirty="0" smtClean="0"/>
              <a:t>6</a:t>
            </a:r>
            <a:r>
              <a:rPr lang="tr-TR" b="1" dirty="0" smtClean="0"/>
              <a:t> + 5*20*10</a:t>
            </a:r>
            <a:r>
              <a:rPr lang="tr-TR" b="1" baseline="30000" dirty="0" smtClean="0"/>
              <a:t>6</a:t>
            </a:r>
            <a:r>
              <a:rPr lang="tr-TR" b="1" dirty="0" smtClean="0"/>
              <a:t>) / (200 +55 +25 + 20)*10</a:t>
            </a:r>
            <a:r>
              <a:rPr lang="tr-TR" b="1" baseline="30000" dirty="0" smtClean="0"/>
              <a:t>6</a:t>
            </a:r>
          </a:p>
          <a:p>
            <a:endParaRPr lang="tr-TR" b="1" dirty="0" smtClean="0"/>
          </a:p>
          <a:p>
            <a:r>
              <a:rPr lang="tr-TR" b="1" dirty="0" smtClean="0"/>
              <a:t>CPI = (600 + 110 + 100 + 100) / (300)  = 3.03</a:t>
            </a:r>
          </a:p>
          <a:p>
            <a:endParaRPr lang="tr-TR" b="1" dirty="0" smtClean="0"/>
          </a:p>
          <a:p>
            <a:r>
              <a:rPr lang="tr-TR" b="1" dirty="0" err="1">
                <a:solidFill>
                  <a:srgbClr val="FF0000"/>
                </a:solidFill>
              </a:rPr>
              <a:t>Clock</a:t>
            </a:r>
            <a:r>
              <a:rPr lang="tr-TR" b="1" dirty="0">
                <a:solidFill>
                  <a:srgbClr val="FF0000"/>
                </a:solidFill>
              </a:rPr>
              <a:t> periyodu = 1/ </a:t>
            </a:r>
            <a:r>
              <a:rPr lang="tr-TR" b="1" dirty="0" err="1">
                <a:solidFill>
                  <a:srgbClr val="FF0000"/>
                </a:solidFill>
              </a:rPr>
              <a:t>Clock</a:t>
            </a:r>
            <a:r>
              <a:rPr lang="tr-TR" b="1" dirty="0">
                <a:solidFill>
                  <a:srgbClr val="FF0000"/>
                </a:solidFill>
              </a:rPr>
              <a:t> frekansı = 1 / 1*10</a:t>
            </a:r>
            <a:r>
              <a:rPr lang="tr-TR" b="1" baseline="30000" dirty="0">
                <a:solidFill>
                  <a:srgbClr val="FF0000"/>
                </a:solidFill>
              </a:rPr>
              <a:t>9</a:t>
            </a:r>
            <a:r>
              <a:rPr lang="tr-TR" b="1" dirty="0">
                <a:solidFill>
                  <a:srgbClr val="FF0000"/>
                </a:solidFill>
              </a:rPr>
              <a:t> = 1*10</a:t>
            </a:r>
            <a:r>
              <a:rPr lang="tr-TR" b="1" baseline="30000" dirty="0">
                <a:solidFill>
                  <a:srgbClr val="FF0000"/>
                </a:solidFill>
              </a:rPr>
              <a:t>-9</a:t>
            </a:r>
            <a:r>
              <a:rPr lang="tr-TR" b="1" dirty="0">
                <a:solidFill>
                  <a:srgbClr val="FF0000"/>
                </a:solidFill>
              </a:rPr>
              <a:t>  </a:t>
            </a:r>
            <a:r>
              <a:rPr lang="tr-TR" b="1" dirty="0" err="1">
                <a:solidFill>
                  <a:srgbClr val="FF0000"/>
                </a:solidFill>
              </a:rPr>
              <a:t>sn</a:t>
            </a:r>
            <a:endParaRPr lang="tr-TR" b="1" dirty="0" smtClean="0">
              <a:solidFill>
                <a:srgbClr val="FF0000"/>
              </a:solidFill>
            </a:endParaRPr>
          </a:p>
          <a:p>
            <a:endParaRPr lang="tr-TR" b="1" dirty="0" smtClean="0"/>
          </a:p>
          <a:p>
            <a:r>
              <a:rPr lang="tr-TR" b="1" dirty="0" err="1" smtClean="0"/>
              <a:t>CPUtime</a:t>
            </a:r>
            <a:r>
              <a:rPr lang="tr-TR" b="1" dirty="0" smtClean="0"/>
              <a:t> = komut sayısı * CPI * </a:t>
            </a:r>
            <a:r>
              <a:rPr lang="tr-TR" b="1" dirty="0" err="1" smtClean="0"/>
              <a:t>Clock</a:t>
            </a:r>
            <a:r>
              <a:rPr lang="tr-TR" b="1" dirty="0" smtClean="0"/>
              <a:t> periyod = 300*10</a:t>
            </a:r>
            <a:r>
              <a:rPr lang="tr-TR" b="1" baseline="30000" dirty="0" smtClean="0"/>
              <a:t>6 </a:t>
            </a:r>
            <a:r>
              <a:rPr lang="tr-TR" b="1" dirty="0" smtClean="0"/>
              <a:t>*3.03*1*10</a:t>
            </a:r>
            <a:r>
              <a:rPr lang="tr-TR" b="1" baseline="30000" dirty="0" smtClean="0"/>
              <a:t>-9 </a:t>
            </a:r>
            <a:r>
              <a:rPr lang="tr-TR" b="1" dirty="0" smtClean="0"/>
              <a:t>= 909 *10</a:t>
            </a:r>
            <a:r>
              <a:rPr lang="tr-TR" b="1" baseline="30000" dirty="0" smtClean="0"/>
              <a:t>-3 </a:t>
            </a:r>
            <a:r>
              <a:rPr lang="tr-TR" b="1" dirty="0" smtClean="0"/>
              <a:t> </a:t>
            </a:r>
            <a:r>
              <a:rPr lang="tr-TR" b="1" dirty="0" err="1" smtClean="0"/>
              <a:t>sn</a:t>
            </a:r>
            <a:endParaRPr lang="tr-TR" b="1" baseline="30000" dirty="0" smtClean="0"/>
          </a:p>
          <a:p>
            <a:endParaRPr lang="tr-TR" b="1" dirty="0" smtClean="0"/>
          </a:p>
          <a:p>
            <a:r>
              <a:rPr lang="tr-TR" b="1" dirty="0" err="1" smtClean="0"/>
              <a:t>CPUtime</a:t>
            </a:r>
            <a:r>
              <a:rPr lang="tr-TR" b="1" dirty="0" smtClean="0"/>
              <a:t> = 0.909 sn.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1425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79488"/>
            <a:ext cx="6699076" cy="4950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5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10384" y="476672"/>
            <a:ext cx="4433624" cy="471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400" b="1" dirty="0" smtClean="0">
                <a:latin typeface="Times New Roman"/>
                <a:ea typeface="Calibri"/>
                <a:cs typeface="Times New Roman"/>
              </a:rPr>
              <a:t>Soru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.</a:t>
            </a:r>
            <a:r>
              <a:rPr lang="tr-TR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dirty="0">
                <a:ea typeface="Calibri"/>
                <a:cs typeface="Times New Roman"/>
              </a:rPr>
              <a:t>C </a:t>
            </a:r>
            <a:r>
              <a:rPr lang="tr-TR" sz="1600" dirty="0" smtClean="0">
                <a:ea typeface="Calibri"/>
                <a:cs typeface="Times New Roman"/>
              </a:rPr>
              <a:t> </a:t>
            </a:r>
            <a:r>
              <a:rPr lang="tr-TR" sz="1600" dirty="0">
                <a:ea typeface="Calibri"/>
                <a:cs typeface="Times New Roman"/>
              </a:rPr>
              <a:t>dilinde yazılmış aşağıdaki  hesap fonksiyonu için MIPS kodunu yazınız.? Fonksiyona gelen parametreler sırasıyla </a:t>
            </a:r>
            <a:r>
              <a:rPr lang="tr-TR" sz="1600" b="1" dirty="0">
                <a:ea typeface="Calibri"/>
                <a:cs typeface="Times New Roman"/>
              </a:rPr>
              <a:t>a0</a:t>
            </a:r>
            <a:r>
              <a:rPr lang="tr-TR" sz="1600" b="1" dirty="0" smtClean="0">
                <a:ea typeface="Calibri"/>
                <a:cs typeface="Times New Roman"/>
              </a:rPr>
              <a:t>, a1 </a:t>
            </a:r>
            <a:r>
              <a:rPr lang="tr-TR" sz="1600" b="1" dirty="0">
                <a:ea typeface="Calibri"/>
                <a:cs typeface="Times New Roman"/>
              </a:rPr>
              <a:t>ve a2 </a:t>
            </a:r>
            <a:r>
              <a:rPr lang="tr-TR" sz="1600" dirty="0" err="1">
                <a:ea typeface="Calibri"/>
                <a:cs typeface="Times New Roman"/>
              </a:rPr>
              <a:t>registerlerindedir</a:t>
            </a:r>
            <a:r>
              <a:rPr lang="tr-TR" sz="1600" dirty="0">
                <a:ea typeface="Calibri"/>
                <a:cs typeface="Times New Roman"/>
              </a:rPr>
              <a:t>. Bu fonksiyonda </a:t>
            </a:r>
            <a:r>
              <a:rPr lang="tr-TR" sz="1600" b="1" dirty="0">
                <a:ea typeface="Calibri"/>
                <a:cs typeface="Times New Roman"/>
              </a:rPr>
              <a:t>s0</a:t>
            </a:r>
            <a:r>
              <a:rPr lang="tr-TR" sz="1600" dirty="0">
                <a:ea typeface="Calibri"/>
                <a:cs typeface="Times New Roman"/>
              </a:rPr>
              <a:t> </a:t>
            </a:r>
            <a:r>
              <a:rPr lang="tr-TR" sz="1600" dirty="0" err="1">
                <a:ea typeface="Calibri"/>
                <a:cs typeface="Times New Roman"/>
              </a:rPr>
              <a:t>registerinin</a:t>
            </a:r>
            <a:r>
              <a:rPr lang="tr-TR" sz="1600" dirty="0">
                <a:ea typeface="Calibri"/>
                <a:cs typeface="Times New Roman"/>
              </a:rPr>
              <a:t> kullanılacağı </a:t>
            </a:r>
            <a:r>
              <a:rPr lang="tr-TR" sz="1600" dirty="0" err="1">
                <a:ea typeface="Calibri"/>
                <a:cs typeface="Times New Roman"/>
              </a:rPr>
              <a:t>farzedilmektedir</a:t>
            </a:r>
            <a:r>
              <a:rPr lang="tr-TR" sz="1600" dirty="0">
                <a:ea typeface="Calibri"/>
                <a:cs typeface="Times New Roman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400" b="1" dirty="0" smtClean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 smtClean="0">
                <a:latin typeface="Times New Roman"/>
                <a:ea typeface="Calibri"/>
                <a:cs typeface="Times New Roman"/>
              </a:rPr>
              <a:t>int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  hesap (</a:t>
            </a: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int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x, </a:t>
            </a: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int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a, </a:t>
            </a: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int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b){</a:t>
            </a:r>
            <a:endParaRPr lang="tr-TR" sz="16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if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(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x = = 0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){</a:t>
            </a:r>
            <a:endParaRPr lang="tr-TR" sz="1600" dirty="0">
              <a:ea typeface="Calibri"/>
              <a:cs typeface="Times New Roman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return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a+b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;}</a:t>
            </a:r>
            <a:endParaRPr lang="tr-TR" sz="16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>
                <a:latin typeface="Times New Roman"/>
                <a:ea typeface="Calibri"/>
                <a:cs typeface="Times New Roman"/>
              </a:rPr>
              <a:t>else </a:t>
            </a:r>
            <a:r>
              <a:rPr lang="tr-TR" sz="1600" b="1" dirty="0" err="1" smtClean="0">
                <a:latin typeface="Times New Roman"/>
                <a:ea typeface="Calibri"/>
                <a:cs typeface="Times New Roman"/>
              </a:rPr>
              <a:t>if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 (x = = 1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){</a:t>
            </a:r>
            <a:endParaRPr lang="tr-TR" sz="1600" dirty="0">
              <a:ea typeface="Calibri"/>
              <a:cs typeface="Times New Roman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return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a-b;}</a:t>
            </a:r>
            <a:endParaRPr lang="tr-TR" sz="16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>
                <a:latin typeface="Times New Roman"/>
                <a:ea typeface="Calibri"/>
                <a:cs typeface="Times New Roman"/>
              </a:rPr>
              <a:t>else </a:t>
            </a: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if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(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x = = 2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){</a:t>
            </a:r>
            <a:endParaRPr lang="tr-TR" sz="1600" dirty="0">
              <a:ea typeface="Calibri"/>
              <a:cs typeface="Times New Roman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return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a*b;}</a:t>
            </a:r>
            <a:endParaRPr lang="tr-TR" sz="1600" dirty="0">
              <a:ea typeface="Calibri"/>
              <a:cs typeface="Times New Roman"/>
            </a:endParaRPr>
          </a:p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>
                <a:latin typeface="Times New Roman"/>
                <a:ea typeface="Calibri"/>
                <a:cs typeface="Times New Roman"/>
              </a:rPr>
              <a:t>else {</a:t>
            </a:r>
            <a:endParaRPr lang="tr-TR" sz="1600" dirty="0">
              <a:ea typeface="Calibri"/>
              <a:cs typeface="Times New Roman"/>
            </a:endParaRPr>
          </a:p>
          <a:p>
            <a:pPr marL="449580" indent="449580">
              <a:lnSpc>
                <a:spcPct val="115000"/>
              </a:lnSpc>
              <a:spcAft>
                <a:spcPts val="0"/>
              </a:spcAft>
            </a:pPr>
            <a:r>
              <a:rPr lang="tr-TR" sz="1600" b="1" dirty="0" err="1">
                <a:latin typeface="Times New Roman"/>
                <a:ea typeface="Calibri"/>
                <a:cs typeface="Times New Roman"/>
              </a:rPr>
              <a:t>return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hesap2 (a, b</a:t>
            </a:r>
            <a:r>
              <a:rPr lang="tr-TR" sz="1600" b="1" dirty="0">
                <a:latin typeface="Times New Roman"/>
                <a:ea typeface="Calibri"/>
                <a:cs typeface="Times New Roman"/>
              </a:rPr>
              <a:t>);}</a:t>
            </a:r>
            <a:endParaRPr lang="tr-T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b="1" dirty="0" smtClean="0">
                <a:latin typeface="Times New Roman"/>
                <a:ea typeface="Calibri"/>
                <a:cs typeface="Times New Roman"/>
              </a:rPr>
              <a:t>}</a:t>
            </a:r>
            <a:endParaRPr lang="tr-TR" sz="1600" dirty="0">
              <a:ea typeface="Calibri"/>
              <a:cs typeface="Times New Roman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655418" y="476672"/>
            <a:ext cx="4093046" cy="614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 lvl="0" indent="449580">
              <a:lnSpc>
                <a:spcPct val="115000"/>
              </a:lnSpc>
            </a:pP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addi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, -8</a:t>
            </a:r>
            <a:endParaRPr lang="tr-TR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449580" lvl="0" indent="449580">
              <a:lnSpc>
                <a:spcPct val="115000"/>
              </a:lnSpc>
            </a:pP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sw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s0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, 0(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)</a:t>
            </a:r>
            <a:endParaRPr lang="tr-TR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449580" lvl="0" indent="449580">
              <a:lnSpc>
                <a:spcPct val="115000"/>
              </a:lnSpc>
            </a:pP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sw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ra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, 4(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)</a:t>
            </a:r>
            <a:endParaRPr lang="tr-TR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449263" lvl="0" indent="1436688">
              <a:lnSpc>
                <a:spcPct val="115000"/>
              </a:lnSpc>
            </a:pPr>
            <a:r>
              <a:rPr lang="tr-TR" b="1" dirty="0" err="1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bne</a:t>
            </a:r>
            <a:r>
              <a:rPr lang="tr-TR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a0,zero, elseif1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49263" lvl="0" indent="1436688">
              <a:lnSpc>
                <a:spcPct val="115000"/>
              </a:lnSpc>
            </a:pP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add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v0,a1,a2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449263" lvl="0" indent="1436688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j 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exit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elseif1: 	</a:t>
            </a:r>
            <a:r>
              <a:rPr lang="tr-TR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                </a:t>
            </a:r>
            <a:r>
              <a:rPr lang="tr-TR" b="1" dirty="0" err="1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addi</a:t>
            </a:r>
            <a:r>
              <a:rPr lang="tr-TR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s0,zero,1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		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bne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a0,s0,elseif2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		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sub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v0,a1,a2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		j 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exit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elseif2:		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addi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s0,zero,2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		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bne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a0,s0,else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		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mul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v0,a1,a2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		j </a:t>
            </a: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exit</a:t>
            </a:r>
            <a:endParaRPr lang="tr-TR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else:		</a:t>
            </a:r>
            <a:r>
              <a:rPr lang="tr-TR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jal</a:t>
            </a:r>
            <a:r>
              <a:rPr lang="tr-TR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hesap2</a:t>
            </a:r>
            <a:endParaRPr lang="tr-TR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tr-TR" b="1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exit</a:t>
            </a:r>
            <a:r>
              <a:rPr lang="tr-TR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:	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lw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ra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, 4(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)</a:t>
            </a:r>
            <a:endParaRPr lang="tr-TR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449580" lvl="0" indent="449580">
              <a:lnSpc>
                <a:spcPct val="115000"/>
              </a:lnSpc>
            </a:pP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lw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s0,0(</a:t>
            </a: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)</a:t>
            </a:r>
            <a:endParaRPr lang="tr-TR" dirty="0">
              <a:solidFill>
                <a:srgbClr val="00B050"/>
              </a:solidFill>
              <a:ea typeface="Calibri"/>
              <a:cs typeface="Times New Roman"/>
            </a:endParaRPr>
          </a:p>
          <a:p>
            <a:pPr marL="449580" lvl="0" indent="449580">
              <a:lnSpc>
                <a:spcPct val="115000"/>
              </a:lnSpc>
            </a:pP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addi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sp,sp</a:t>
            </a:r>
            <a:r>
              <a:rPr lang="tr-TR" b="1" dirty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8</a:t>
            </a:r>
          </a:p>
          <a:p>
            <a:pPr marL="449580" lvl="0" indent="449580">
              <a:lnSpc>
                <a:spcPct val="115000"/>
              </a:lnSpc>
            </a:pPr>
            <a:r>
              <a:rPr lang="tr-TR" b="1" dirty="0" err="1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j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r</a:t>
            </a:r>
            <a:r>
              <a:rPr lang="tr-TR" b="1" dirty="0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  </a:t>
            </a:r>
            <a:r>
              <a:rPr lang="tr-TR" b="1" dirty="0" err="1" smtClean="0">
                <a:solidFill>
                  <a:srgbClr val="00B050"/>
                </a:solidFill>
                <a:latin typeface="Times New Roman"/>
                <a:ea typeface="Calibri"/>
                <a:cs typeface="Times New Roman"/>
              </a:rPr>
              <a:t>ra</a:t>
            </a:r>
            <a:endParaRPr lang="tr-TR" dirty="0">
              <a:solidFill>
                <a:srgbClr val="00B05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4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7584" y="368369"/>
            <a:ext cx="79127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Soru 4 (15 p)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Şekildeki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QtSpim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simülatör görüntüsü adım adım çalıştırılacaktır. Bu duruma göre ilk çalıştırılacak komutun adresini veriniz ve komutları adım adım çalıştırarak her komut için ilgili </a:t>
            </a:r>
            <a:r>
              <a:rPr kumimoji="0" lang="tr-TR" altLang="tr-T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registerların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içeriklerini yanlarına yazınız. </a:t>
            </a:r>
            <a:r>
              <a:rPr kumimoji="0" lang="tr-TR" altLang="tr-TR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tr-TR" alt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Son komut çalıştıktan sonra data hafızasının içeriğini gösteriniz.</a:t>
            </a:r>
            <a:endParaRPr kumimoji="0" lang="tr-TR" alt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Resi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755"/>
            <a:ext cx="8256321" cy="415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373216"/>
            <a:ext cx="791274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İlk çalıştırılacak komutun adresi PC </a:t>
            </a:r>
            <a:r>
              <a:rPr kumimoji="0" lang="tr-TR" altLang="tr-TR" sz="11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reg’inde</a:t>
            </a: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yazılan  400004’adresinteki   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addi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$17,$16, 8</a:t>
            </a: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komutudur.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400004 adresli komut çalıştıktan sonra  (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addi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$17,$16, 8</a:t>
            </a: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 :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R17 içeriği :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10000008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olur.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400008 adresli komut çalıştıktan sonra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lw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$18, 0($16) :    R18 içeriği: 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00abc12f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olur. (10000000 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nolu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hafıza içeriği) 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40000c adresli komut çalıştıktan sonra 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lw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$19, 8($16):    R19 içeriği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:   009afbc2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olur. (100000008 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nolu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hafıza içeriği)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400010 adresli komut çalıştıktan sonra  (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add</a:t>
            </a:r>
            <a:r>
              <a:rPr kumimoji="0" lang="tr-TR" altLang="tr-TR" sz="1100" b="1" i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$20,$18, ,$19</a:t>
            </a: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) :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R20 içeriği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:   0146bcf1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olur.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400014 adresli komut çalıştıktan sonra 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sw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$20, 12($16) : 10000012 (C) </a:t>
            </a:r>
            <a:r>
              <a:rPr kumimoji="0" lang="tr-TR" altLang="tr-TR" sz="1100" b="1" i="1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nolu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ana hafıza adresine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0146bcf1 </a:t>
            </a:r>
            <a:r>
              <a:rPr kumimoji="0" lang="tr-TR" altLang="tr-TR" sz="11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yazılır</a:t>
            </a:r>
            <a:endParaRPr kumimoji="0" lang="tr-TR" alt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774</Words>
  <Application>Microsoft Office PowerPoint</Application>
  <PresentationFormat>Ekran Gösterisi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5" baseType="lpstr">
      <vt:lpstr>Ofis Teması</vt:lpstr>
      <vt:lpstr>Bit Eşlem Resmi</vt:lpstr>
      <vt:lpstr>Örnekler</vt:lpstr>
      <vt:lpstr>PowerPoint Sunusu</vt:lpstr>
      <vt:lpstr>PowerPoint Sunusu</vt:lpstr>
      <vt:lpstr>S3.a) 3C,A ve 1B,D sayılarını ikilik tabanda gösteriniz. IEEE 754 standardına göre 32 bit karşılıklarını veriniz. </vt:lpstr>
      <vt:lpstr>S3. b) (7,5)10 + (10,75)10  işlemini 32 bit tek duyarlıklı float sayı düzleminde adım adım gerçekleştirip FP sayı düzlemindeki sonucu hexadecimal sistemde ifade ediniz</vt:lpstr>
      <vt:lpstr>PowerPoint Sunusu</vt:lpstr>
      <vt:lpstr>PowerPoint Sunusu</vt:lpstr>
      <vt:lpstr>PowerPoint Sunusu</vt:lpstr>
      <vt:lpstr>PowerPoint Sunusu</vt:lpstr>
      <vt:lpstr> S.2 Bir dairenin alanı ve çevresi hesaplanmak isteniyor. Daire yarı çapı data hafıza bölgesinin 0x1000C adresindedir. Hesaplanan alan değeri hafıza bölgesinin 0x10014 adresine, çevre değeri ise 0x10018 adresine  yazılacaktır. pi = 3 alınacaktır. Gerekli MIPS kodlamasını veriniz. Hesaplanan alan ve çevre değerlerini de veriniz. 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Örnekler</dc:title>
  <dc:creator>ytatar</dc:creator>
  <cp:lastModifiedBy>Gng23</cp:lastModifiedBy>
  <cp:revision>64</cp:revision>
  <dcterms:created xsi:type="dcterms:W3CDTF">2019-05-08T14:20:30Z</dcterms:created>
  <dcterms:modified xsi:type="dcterms:W3CDTF">2019-05-10T11:01:10Z</dcterms:modified>
</cp:coreProperties>
</file>