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365760"/>
                </a:moveTo>
                <a:lnTo>
                  <a:pt x="9144000" y="365760"/>
                </a:lnTo>
                <a:lnTo>
                  <a:pt x="9144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370" y="380746"/>
            <a:ext cx="8195259" cy="139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807" y="1486153"/>
            <a:ext cx="8422385" cy="3961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3985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19050">
            <a:solidFill>
              <a:srgbClr val="D252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5150" y="1258951"/>
            <a:ext cx="7084059" cy="13182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R="2540">
              <a:lnSpc>
                <a:spcPct val="100000"/>
              </a:lnSpc>
            </a:pPr>
            <a:r>
              <a:rPr dirty="0" sz="4300" spc="-105">
                <a:solidFill>
                  <a:srgbClr val="FF0000"/>
                </a:solidFill>
              </a:rPr>
              <a:t>BMÜ-421</a:t>
            </a:r>
            <a:endParaRPr sz="4300"/>
          </a:p>
          <a:p>
            <a:pPr algn="ctr">
              <a:lnSpc>
                <a:spcPct val="100000"/>
              </a:lnSpc>
            </a:pPr>
            <a:r>
              <a:rPr dirty="0" sz="4300" spc="-90">
                <a:solidFill>
                  <a:srgbClr val="FF0000"/>
                </a:solidFill>
              </a:rPr>
              <a:t>BENZETİM </a:t>
            </a:r>
            <a:r>
              <a:rPr dirty="0" sz="4300" spc="-50">
                <a:solidFill>
                  <a:srgbClr val="FF0000"/>
                </a:solidFill>
              </a:rPr>
              <a:t>VE</a:t>
            </a:r>
            <a:r>
              <a:rPr dirty="0" sz="4300" spc="-409">
                <a:solidFill>
                  <a:srgbClr val="FF0000"/>
                </a:solidFill>
              </a:rPr>
              <a:t> </a:t>
            </a:r>
            <a:r>
              <a:rPr dirty="0" sz="4300" spc="-90">
                <a:solidFill>
                  <a:srgbClr val="FF0000"/>
                </a:solidFill>
              </a:rPr>
              <a:t>MODELLEME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1648586" y="4000119"/>
            <a:ext cx="6053455" cy="64135"/>
          </a:xfrm>
          <a:custGeom>
            <a:avLst/>
            <a:gdLst/>
            <a:ahLst/>
            <a:cxnLst/>
            <a:rect l="l" t="t" r="r" b="b"/>
            <a:pathLst>
              <a:path w="6053455" h="64135">
                <a:moveTo>
                  <a:pt x="0" y="0"/>
                </a:moveTo>
                <a:lnTo>
                  <a:pt x="6053328" y="0"/>
                </a:lnTo>
                <a:lnTo>
                  <a:pt x="6053328" y="64007"/>
                </a:lnTo>
                <a:lnTo>
                  <a:pt x="0" y="640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36267" y="3327527"/>
            <a:ext cx="6096000" cy="2573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4800" spc="-85" b="1">
                <a:solidFill>
                  <a:srgbClr val="FF0000"/>
                </a:solidFill>
                <a:latin typeface="Arial"/>
                <a:cs typeface="Arial"/>
              </a:rPr>
              <a:t>DİNAMİK</a:t>
            </a:r>
            <a:r>
              <a:rPr dirty="0" sz="4800" spc="-2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800" spc="-90" b="1">
                <a:solidFill>
                  <a:srgbClr val="FF0000"/>
                </a:solidFill>
                <a:latin typeface="Arial"/>
                <a:cs typeface="Arial"/>
              </a:rPr>
              <a:t>SİSTEMLER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600" spc="-80" b="1" i="1">
                <a:solidFill>
                  <a:srgbClr val="FF0000"/>
                </a:solidFill>
                <a:latin typeface="Arial"/>
                <a:cs typeface="Arial"/>
              </a:rPr>
              <a:t>İLHAN</a:t>
            </a:r>
            <a:r>
              <a:rPr dirty="0" sz="3600" spc="-43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130" b="1" i="1">
                <a:solidFill>
                  <a:srgbClr val="FF0000"/>
                </a:solidFill>
                <a:latin typeface="Arial"/>
                <a:cs typeface="Arial"/>
              </a:rPr>
              <a:t>AYDIN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Euler</a:t>
            </a:r>
            <a:r>
              <a:rPr dirty="0" sz="4000" spc="-345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339" y="1091691"/>
            <a:ext cx="8023225" cy="530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95580" marR="762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33655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Zaman değişkeni t ise; sinyal, sürekli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da analog olarak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alınmıştır  ve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durum</a:t>
            </a:r>
            <a:r>
              <a:rPr dirty="0" sz="20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x(t)’dir.</a:t>
            </a:r>
            <a:endParaRPr sz="2000">
              <a:latin typeface="Arial"/>
              <a:cs typeface="Arial"/>
            </a:endParaRPr>
          </a:p>
          <a:p>
            <a:pPr algn="just" marL="195580" marR="762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26606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Zaman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ayrık(kesikli)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ise; durum değişkeni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x(k)’dır.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Sürekli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zamanın  ayrık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zamanla yer değiştirdiği bu işleme </a:t>
            </a:r>
            <a:r>
              <a:rPr dirty="0" sz="2000" spc="-5" i="1">
                <a:solidFill>
                  <a:srgbClr val="292934"/>
                </a:solidFill>
                <a:latin typeface="Arial"/>
                <a:cs typeface="Arial"/>
              </a:rPr>
              <a:t>“ayrıklaştırma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”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adı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verilir.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Buna göre yeterince küçük h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adım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uzunluğu için , x(k)</a:t>
            </a:r>
            <a:r>
              <a:rPr dirty="0" sz="2000">
                <a:solidFill>
                  <a:srgbClr val="292934"/>
                </a:solidFill>
                <a:latin typeface="Symbol"/>
                <a:cs typeface="Symbol"/>
              </a:rPr>
              <a:t>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x(tk)</a:t>
            </a:r>
            <a:r>
              <a:rPr dirty="0" sz="2000">
                <a:solidFill>
                  <a:srgbClr val="292934"/>
                </a:solidFill>
                <a:latin typeface="Symbol"/>
                <a:cs typeface="Symbol"/>
              </a:rPr>
              <a:t>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x(t)</a:t>
            </a:r>
            <a:r>
              <a:rPr dirty="0" sz="2000" spc="-2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‘dir.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Denklem(2.6)’yı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kullanarak Denklem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(2.5)’i  çözmek  </a:t>
            </a:r>
            <a:r>
              <a:rPr dirty="0" sz="2000" spc="2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Denklem(2.1)’in</a:t>
            </a:r>
            <a:endParaRPr sz="20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yaklaşık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çözümü</a:t>
            </a:r>
            <a:r>
              <a:rPr dirty="0" sz="20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olacaktır.</a:t>
            </a:r>
            <a:endParaRPr sz="2000">
              <a:latin typeface="Arial"/>
              <a:cs typeface="Arial"/>
            </a:endParaRPr>
          </a:p>
          <a:p>
            <a:pPr algn="just" marL="195580" marR="635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Dikkat edilirse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Denklem(2.6)’nın sağ tarafındaki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değişkenler k  zamanda olmasına karşın sol tarafındakiler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k+1</a:t>
            </a:r>
            <a:r>
              <a:rPr dirty="0" sz="2000" spc="-1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zamandadır.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  <a:tab pos="641985" algn="l"/>
                <a:tab pos="1597660" algn="l"/>
                <a:tab pos="2015489" algn="l"/>
                <a:tab pos="3012440" algn="l"/>
                <a:tab pos="3274060" algn="l"/>
                <a:tab pos="4824730" algn="l"/>
                <a:tab pos="5243830" algn="l"/>
                <a:tab pos="7316470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yüzden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b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ru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değişke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ninin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gü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lleş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irilme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olarak</a:t>
            </a:r>
            <a:endParaRPr sz="20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ifade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ederiz.</a:t>
            </a:r>
            <a:endParaRPr sz="2000">
              <a:latin typeface="Arial"/>
              <a:cs typeface="Arial"/>
            </a:endParaRPr>
          </a:p>
          <a:p>
            <a:pPr algn="just" marL="195580" marR="571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Örneğin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 bilgisayar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programı yazılımında,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tipik bir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atama ifadesi </a:t>
            </a:r>
            <a:r>
              <a:rPr dirty="0" sz="2000" spc="5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x=x+hf(t,x) yani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x’in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recursive olarak güncellenmesini ifade</a:t>
            </a:r>
            <a:r>
              <a:rPr dirty="0" sz="2000" spc="-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eder.</a:t>
            </a:r>
            <a:endParaRPr sz="2000">
              <a:latin typeface="Arial"/>
              <a:cs typeface="Arial"/>
            </a:endParaRPr>
          </a:p>
          <a:p>
            <a:pPr algn="just" marL="195580" marR="635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 t güncellemesi de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t=t+h şeklindedir.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Atamaların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sağ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tarafındaki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değişkenleri </a:t>
            </a: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“eski”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, sol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tarafındakiler </a:t>
            </a: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“yeni”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olarak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adlandırılır.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Bu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teknik </a:t>
            </a:r>
            <a:r>
              <a:rPr dirty="0" sz="2000" spc="-5" b="1">
                <a:solidFill>
                  <a:srgbClr val="292934"/>
                </a:solidFill>
                <a:latin typeface="Arial"/>
                <a:cs typeface="Arial"/>
              </a:rPr>
              <a:t>Euler</a:t>
            </a:r>
            <a:r>
              <a:rPr dirty="0" sz="2000" spc="43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92934"/>
                </a:solidFill>
                <a:latin typeface="Arial"/>
                <a:cs typeface="Arial"/>
              </a:rPr>
              <a:t>Yöntemidir.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9183" rIns="0" bIns="0" rtlCol="0" vert="horz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Euler</a:t>
            </a:r>
            <a:r>
              <a:rPr dirty="0" sz="4000" spc="-345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8934"/>
            <a:ext cx="7019290" cy="1546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87195" algn="l"/>
                <a:tab pos="3967479" algn="l"/>
                <a:tab pos="6269990" algn="l"/>
              </a:tabLst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Örnek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2.2:	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ẋ=x</a:t>
            </a:r>
            <a:r>
              <a:rPr dirty="0" baseline="24305" sz="2400" spc="-7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t,	x(1)=3,	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(2.7)</a:t>
            </a:r>
            <a:endParaRPr sz="2400">
              <a:latin typeface="Arial"/>
              <a:cs typeface="Arial"/>
            </a:endParaRPr>
          </a:p>
          <a:p>
            <a:pPr marL="194945" marR="5080" indent="-1397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Şeklinde tanımlanmış bir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sistemi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düşünelim. </a:t>
            </a:r>
            <a:r>
              <a:rPr dirty="0" sz="2400" spc="-55">
                <a:solidFill>
                  <a:srgbClr val="292934"/>
                </a:solidFill>
                <a:latin typeface="Arial"/>
                <a:cs typeface="Arial"/>
              </a:rPr>
              <a:t>Temel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teknikleri kullanarak bu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sistem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gerçek çözümünü 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göstermek</a:t>
            </a:r>
            <a:r>
              <a:rPr dirty="0" sz="24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kolaydır;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06545"/>
            <a:ext cx="372110" cy="79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5">
                <a:solidFill>
                  <a:srgbClr val="92A199"/>
                </a:solidFill>
                <a:latin typeface="Arial"/>
                <a:cs typeface="Arial"/>
              </a:rPr>
              <a:t>• </a:t>
            </a:r>
            <a:r>
              <a:rPr dirty="0" sz="1850" spc="-245">
                <a:solidFill>
                  <a:srgbClr val="92A199"/>
                </a:solidFill>
                <a:latin typeface="Arial"/>
                <a:cs typeface="Arial"/>
              </a:rPr>
              <a:t> </a:t>
            </a:r>
            <a:r>
              <a:rPr dirty="0" baseline="-2525" sz="3300" spc="12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endParaRPr baseline="-2525" sz="3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072" y="4043553"/>
            <a:ext cx="26416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80">
                <a:solidFill>
                  <a:srgbClr val="292934"/>
                </a:solidFill>
                <a:latin typeface="Cambria Math"/>
                <a:cs typeface="Cambria Math"/>
              </a:rPr>
              <a:t>𝑥</a:t>
            </a:r>
            <a:r>
              <a:rPr dirty="0" sz="1600" spc="4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8324" y="402640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 h="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18287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25500" y="4019169"/>
            <a:ext cx="144145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45">
                <a:solidFill>
                  <a:srgbClr val="292934"/>
                </a:solidFill>
                <a:latin typeface="Cambria Math"/>
                <a:cs typeface="Cambria Math"/>
              </a:rPr>
              <a:t>3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2095" y="3740277"/>
            <a:ext cx="144145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4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7523" y="4043553"/>
            <a:ext cx="146685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85">
                <a:solidFill>
                  <a:srgbClr val="292934"/>
                </a:solidFill>
                <a:latin typeface="Cambria Math"/>
                <a:cs typeface="Cambria Math"/>
              </a:rPr>
              <a:t>𝑥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9588" y="402640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18287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55747" y="3795141"/>
            <a:ext cx="146685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85">
                <a:solidFill>
                  <a:srgbClr val="292934"/>
                </a:solidFill>
                <a:latin typeface="Cambria Math"/>
                <a:cs typeface="Cambria Math"/>
              </a:rPr>
              <a:t>𝑥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1910" y="3827145"/>
            <a:ext cx="2192655" cy="394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81965" algn="l"/>
                <a:tab pos="1659889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dirty="0" baseline="-2525" sz="3300" spc="12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2525" sz="3300" spc="12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200" spc="-125">
                <a:solidFill>
                  <a:srgbClr val="292934"/>
                </a:solidFill>
                <a:latin typeface="Cambria Math"/>
                <a:cs typeface="Cambria Math"/>
              </a:rPr>
              <a:t>𝑡�𝑡</a:t>
            </a:r>
            <a:r>
              <a:rPr dirty="0" sz="2200" spc="1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200" spc="114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22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200" spc="0">
                <a:solidFill>
                  <a:srgbClr val="292934"/>
                </a:solidFill>
                <a:latin typeface="Cambria Math"/>
                <a:cs typeface="Cambria Math"/>
              </a:rPr>
              <a:t>|</a:t>
            </a:r>
            <a:r>
              <a:rPr dirty="0" baseline="-17361" sz="2400" spc="44">
                <a:solidFill>
                  <a:srgbClr val="292934"/>
                </a:solidFill>
                <a:latin typeface="Cambria Math"/>
                <a:cs typeface="Cambria Math"/>
              </a:rPr>
              <a:t>3 </a:t>
            </a:r>
            <a:r>
              <a:rPr dirty="0" baseline="-17361" sz="24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17361" sz="2400" spc="15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7142" y="3665601"/>
            <a:ext cx="227329" cy="633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0833" sz="2400" spc="419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r>
              <a:rPr dirty="0" sz="1300" spc="65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  <a:p>
            <a:pPr marL="58419">
              <a:lnSpc>
                <a:spcPct val="100000"/>
              </a:lnSpc>
              <a:spcBef>
                <a:spcPts val="1055"/>
              </a:spcBef>
            </a:pPr>
            <a:r>
              <a:rPr dirty="0" sz="1600" spc="45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69208" y="4026408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 h="0">
                <a:moveTo>
                  <a:pt x="0" y="0"/>
                </a:moveTo>
                <a:lnTo>
                  <a:pt x="210312" y="0"/>
                </a:lnTo>
              </a:path>
            </a:pathLst>
          </a:custGeom>
          <a:ln w="18287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2192" y="3740277"/>
            <a:ext cx="871219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68350" algn="l"/>
              </a:tabLst>
            </a:pPr>
            <a:r>
              <a:rPr dirty="0" baseline="1736" sz="2400" spc="277">
                <a:solidFill>
                  <a:srgbClr val="292934"/>
                </a:solidFill>
                <a:latin typeface="Cambria Math"/>
                <a:cs typeface="Cambria Math"/>
              </a:rPr>
              <a:t>𝑥</a:t>
            </a:r>
            <a:r>
              <a:rPr dirty="0" baseline="1736" sz="2400" spc="97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600" spc="170">
                <a:solidFill>
                  <a:srgbClr val="292934"/>
                </a:solidFill>
                <a:latin typeface="Cambria Math"/>
                <a:cs typeface="Cambria Math"/>
              </a:rPr>
              <a:t>𝑑</a:t>
            </a:r>
            <a:r>
              <a:rPr dirty="0" sz="1600" spc="135">
                <a:solidFill>
                  <a:srgbClr val="292934"/>
                </a:solidFill>
                <a:latin typeface="Cambria Math"/>
                <a:cs typeface="Cambria Math"/>
              </a:rPr>
              <a:t>𝑥 </a:t>
            </a:r>
            <a:r>
              <a:rPr dirty="0" sz="1600">
                <a:solidFill>
                  <a:srgbClr val="292934"/>
                </a:solidFill>
                <a:latin typeface="Cambria Math"/>
                <a:cs typeface="Cambria Math"/>
              </a:rPr>
              <a:t>	 </a:t>
            </a:r>
            <a:r>
              <a:rPr dirty="0" baseline="1736" sz="2400" spc="284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endParaRPr baseline="1736"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1658" y="4019169"/>
            <a:ext cx="144145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4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03090" y="3795141"/>
            <a:ext cx="11557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90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13175" y="3827145"/>
            <a:ext cx="55689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solidFill>
                  <a:srgbClr val="292934"/>
                </a:solidFill>
                <a:latin typeface="Cambria Math"/>
                <a:cs typeface="Cambria Math"/>
              </a:rPr>
              <a:t>|</a:t>
            </a:r>
            <a:r>
              <a:rPr dirty="0" baseline="-17361" sz="240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baseline="-17361" sz="2400" spc="359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⇒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400" y="4671821"/>
            <a:ext cx="146685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85">
                <a:solidFill>
                  <a:srgbClr val="292934"/>
                </a:solidFill>
                <a:latin typeface="Cambria Math"/>
                <a:cs typeface="Cambria Math"/>
              </a:rPr>
              <a:t>𝑥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1519" y="4654296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18287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18819" y="4368545"/>
            <a:ext cx="741680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10235" algn="l"/>
              </a:tabLst>
            </a:pPr>
            <a:r>
              <a:rPr dirty="0" sz="1600" spc="-35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1600" spc="4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sz="16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1600" spc="4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16482" y="4671821"/>
            <a:ext cx="144145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45">
                <a:solidFill>
                  <a:srgbClr val="292934"/>
                </a:solidFill>
                <a:latin typeface="Cambria Math"/>
                <a:cs typeface="Cambria Math"/>
              </a:rPr>
              <a:t>3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28927" y="4654296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 h="0">
                <a:moveTo>
                  <a:pt x="0" y="0"/>
                </a:moveTo>
                <a:lnTo>
                  <a:pt x="117347" y="0"/>
                </a:lnTo>
              </a:path>
            </a:pathLst>
          </a:custGeom>
          <a:ln w="18287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35940" y="4455414"/>
            <a:ext cx="120967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23240" algn="l"/>
                <a:tab pos="988060" algn="l"/>
              </a:tabLst>
            </a:pPr>
            <a:r>
              <a:rPr dirty="0" sz="1850" spc="5">
                <a:solidFill>
                  <a:srgbClr val="92A199"/>
                </a:solidFill>
                <a:latin typeface="Arial"/>
                <a:cs typeface="Arial"/>
              </a:rPr>
              <a:t>•</a:t>
            </a:r>
            <a:r>
              <a:rPr dirty="0" sz="1850" spc="5">
                <a:solidFill>
                  <a:srgbClr val="92A199"/>
                </a:solidFill>
                <a:latin typeface="Arial"/>
                <a:cs typeface="Arial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96542" y="4293870"/>
            <a:ext cx="227965" cy="633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0833" sz="2400" spc="427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r>
              <a:rPr dirty="0" sz="1300" spc="65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  <a:p>
            <a:pPr marL="57785">
              <a:lnSpc>
                <a:spcPct val="100000"/>
              </a:lnSpc>
              <a:spcBef>
                <a:spcPts val="1055"/>
              </a:spcBef>
            </a:pPr>
            <a:r>
              <a:rPr dirty="0" sz="1600" spc="45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08988" y="465429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 h="0">
                <a:moveTo>
                  <a:pt x="0" y="0"/>
                </a:moveTo>
                <a:lnTo>
                  <a:pt x="210312" y="0"/>
                </a:lnTo>
              </a:path>
            </a:pathLst>
          </a:custGeom>
          <a:ln w="18287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340610" y="4368545"/>
            <a:ext cx="144145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4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40610" y="4671821"/>
            <a:ext cx="144145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45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53055" y="4654296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 h="0">
                <a:moveTo>
                  <a:pt x="0" y="0"/>
                </a:moveTo>
                <a:lnTo>
                  <a:pt x="117348" y="0"/>
                </a:lnTo>
              </a:path>
            </a:pathLst>
          </a:custGeom>
          <a:ln w="18287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069338" y="4455414"/>
            <a:ext cx="1955164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8790" algn="l"/>
              </a:tabLst>
            </a:pP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−	⇒ ise x(t)</a:t>
            </a:r>
            <a:r>
              <a:rPr dirty="0" sz="2200" spc="19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14571" y="4368545"/>
            <a:ext cx="144145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45">
                <a:solidFill>
                  <a:srgbClr val="292934"/>
                </a:solidFill>
                <a:latin typeface="Cambria Math"/>
                <a:cs typeface="Cambria Math"/>
              </a:rPr>
              <a:t>6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76827" y="4671821"/>
            <a:ext cx="612140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45">
                <a:solidFill>
                  <a:srgbClr val="292934"/>
                </a:solidFill>
                <a:latin typeface="Cambria Math"/>
                <a:cs typeface="Cambria Math"/>
              </a:rPr>
              <a:t>5</a:t>
            </a:r>
            <a:r>
              <a:rPr dirty="0" sz="1600" spc="-35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1600" spc="35">
                <a:solidFill>
                  <a:srgbClr val="292934"/>
                </a:solidFill>
                <a:latin typeface="Cambria Math"/>
                <a:cs typeface="Cambria Math"/>
              </a:rPr>
              <a:t>3</a:t>
            </a:r>
            <a:r>
              <a:rPr dirty="0" sz="1600" spc="285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r>
              <a:rPr dirty="0" baseline="21367" sz="1950" spc="97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baseline="21367" sz="19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88891" y="4654296"/>
            <a:ext cx="593090" cy="0"/>
          </a:xfrm>
          <a:custGeom>
            <a:avLst/>
            <a:gdLst/>
            <a:ahLst/>
            <a:cxnLst/>
            <a:rect l="l" t="t" r="r" b="b"/>
            <a:pathLst>
              <a:path w="593089" h="0">
                <a:moveTo>
                  <a:pt x="0" y="0"/>
                </a:moveTo>
                <a:lnTo>
                  <a:pt x="592836" y="0"/>
                </a:lnTo>
              </a:path>
            </a:pathLst>
          </a:custGeom>
          <a:ln w="18287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35940" y="5339588"/>
            <a:ext cx="2760980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çözüm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olarak</a:t>
            </a:r>
            <a:r>
              <a:rPr dirty="0" sz="22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292934"/>
                </a:solidFill>
                <a:latin typeface="Arial"/>
                <a:cs typeface="Arial"/>
              </a:rPr>
              <a:t>bulunur.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77011" y="3150996"/>
            <a:ext cx="280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20">
                <a:solidFill>
                  <a:srgbClr val="292934"/>
                </a:solidFill>
                <a:latin typeface="Cambria Math"/>
                <a:cs typeface="Cambria Math"/>
              </a:rPr>
              <a:t>�𝑥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89685" y="3486911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4" h="0">
                <a:moveTo>
                  <a:pt x="0" y="0"/>
                </a:moveTo>
                <a:lnTo>
                  <a:pt x="260603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572260" y="3304413"/>
            <a:ext cx="12255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78379" y="3382009"/>
            <a:ext cx="275590" cy="212090"/>
          </a:xfrm>
          <a:custGeom>
            <a:avLst/>
            <a:gdLst/>
            <a:ahLst/>
            <a:cxnLst/>
            <a:rect l="l" t="t" r="r" b="b"/>
            <a:pathLst>
              <a:path w="275589" h="212089">
                <a:moveTo>
                  <a:pt x="208152" y="0"/>
                </a:moveTo>
                <a:lnTo>
                  <a:pt x="205105" y="8636"/>
                </a:lnTo>
                <a:lnTo>
                  <a:pt x="217372" y="13946"/>
                </a:lnTo>
                <a:lnTo>
                  <a:pt x="227901" y="21304"/>
                </a:lnTo>
                <a:lnTo>
                  <a:pt x="249267" y="55429"/>
                </a:lnTo>
                <a:lnTo>
                  <a:pt x="256286" y="104775"/>
                </a:lnTo>
                <a:lnTo>
                  <a:pt x="255500" y="123444"/>
                </a:lnTo>
                <a:lnTo>
                  <a:pt x="243712" y="169163"/>
                </a:lnTo>
                <a:lnTo>
                  <a:pt x="217459" y="197846"/>
                </a:lnTo>
                <a:lnTo>
                  <a:pt x="205358" y="203200"/>
                </a:lnTo>
                <a:lnTo>
                  <a:pt x="208152" y="211709"/>
                </a:lnTo>
                <a:lnTo>
                  <a:pt x="248550" y="187705"/>
                </a:lnTo>
                <a:lnTo>
                  <a:pt x="271271" y="143335"/>
                </a:lnTo>
                <a:lnTo>
                  <a:pt x="275589" y="105917"/>
                </a:lnTo>
                <a:lnTo>
                  <a:pt x="274496" y="86536"/>
                </a:lnTo>
                <a:lnTo>
                  <a:pt x="258190" y="37084"/>
                </a:lnTo>
                <a:lnTo>
                  <a:pt x="223490" y="5544"/>
                </a:lnTo>
                <a:lnTo>
                  <a:pt x="208152" y="0"/>
                </a:lnTo>
                <a:close/>
              </a:path>
              <a:path w="275589" h="212089">
                <a:moveTo>
                  <a:pt x="67437" y="0"/>
                </a:moveTo>
                <a:lnTo>
                  <a:pt x="27092" y="24110"/>
                </a:lnTo>
                <a:lnTo>
                  <a:pt x="4318" y="68595"/>
                </a:lnTo>
                <a:lnTo>
                  <a:pt x="0" y="105917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103" y="203200"/>
                </a:lnTo>
                <a:lnTo>
                  <a:pt x="58058" y="197846"/>
                </a:lnTo>
                <a:lnTo>
                  <a:pt x="47656" y="190373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73" y="13946"/>
                </a:lnTo>
                <a:lnTo>
                  <a:pt x="70484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92251" y="3324733"/>
            <a:ext cx="2121535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46885" algn="l"/>
              </a:tabLst>
            </a:pPr>
            <a:r>
              <a:rPr dirty="0" baseline="-37037" sz="2700" spc="-202">
                <a:solidFill>
                  <a:srgbClr val="292934"/>
                </a:solidFill>
                <a:latin typeface="Cambria Math"/>
                <a:cs typeface="Cambria Math"/>
              </a:rPr>
              <a:t>�𝑡</a:t>
            </a:r>
            <a:r>
              <a:rPr dirty="0" baseline="-37037" sz="2700" spc="-142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1800" spc="-1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𝑥</a:t>
            </a:r>
            <a:r>
              <a:rPr dirty="0" sz="1800" spc="2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r>
              <a:rPr dirty="0" sz="1800" spc="-204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150">
                <a:solidFill>
                  <a:srgbClr val="292934"/>
                </a:solidFill>
                <a:latin typeface="Cambria Math"/>
                <a:cs typeface="Cambria Math"/>
              </a:rPr>
              <a:t>𝑣�</a:t>
            </a:r>
            <a:r>
              <a:rPr dirty="0" sz="1800" spc="-2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𝑥 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1	=</a:t>
            </a:r>
            <a:r>
              <a:rPr dirty="0" sz="1800" spc="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00009" y="70611"/>
            <a:ext cx="20574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Euler</a:t>
            </a:r>
            <a:r>
              <a:rPr dirty="0" sz="4000" spc="-345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4602" y="1307846"/>
            <a:ext cx="2083435" cy="670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05890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Örnek</a:t>
            </a:r>
            <a:r>
              <a:rPr dirty="0" sz="20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2.2:	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ẋ=x</a:t>
            </a:r>
            <a:r>
              <a:rPr dirty="0" baseline="25641" sz="1950" spc="-7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t,</a:t>
            </a:r>
            <a:endParaRPr sz="2000">
              <a:latin typeface="Arial"/>
              <a:cs typeface="Arial"/>
            </a:endParaRPr>
          </a:p>
          <a:p>
            <a:pPr marL="12700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x(1)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3,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5419" y="1673605"/>
            <a:ext cx="54927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(2.7)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4602" y="2039365"/>
            <a:ext cx="7112634" cy="280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94945" marR="5080" indent="-18288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Fakat,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açık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çözümün bilinmediğini farz edersek euler yöntemini  çıkarabiliriz.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Keyfi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verilmiş h=0.05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adım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uzunluğu ile eşit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ayrık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sistem başlangıç koşulları ile karakterize</a:t>
            </a:r>
            <a:r>
              <a:rPr dirty="0" sz="2000" spc="-1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edilmiştir.</a:t>
            </a:r>
            <a:endParaRPr sz="2000">
              <a:latin typeface="Arial"/>
              <a:cs typeface="Arial"/>
            </a:endParaRPr>
          </a:p>
          <a:p>
            <a:pPr marL="990600" marR="5370195">
              <a:lnSpc>
                <a:spcPts val="2880"/>
              </a:lnSpc>
              <a:spcBef>
                <a:spcPts val="175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t(0)=1,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x(0=3</a:t>
            </a:r>
            <a:endParaRPr sz="2000">
              <a:latin typeface="Arial"/>
              <a:cs typeface="Arial"/>
            </a:endParaRPr>
          </a:p>
          <a:p>
            <a:pPr marL="780415" marR="4401185" indent="-208915">
              <a:lnSpc>
                <a:spcPts val="288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ve fark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denklemleri  </a:t>
            </a:r>
            <a:r>
              <a:rPr dirty="0" sz="2000" spc="1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baseline="-21367" sz="1950" spc="15">
                <a:solidFill>
                  <a:srgbClr val="292934"/>
                </a:solidFill>
                <a:latin typeface="Arial"/>
                <a:cs typeface="Arial"/>
              </a:rPr>
              <a:t>k+1</a:t>
            </a:r>
            <a:r>
              <a:rPr dirty="0" sz="2000" spc="1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k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+1/20,</a:t>
            </a:r>
            <a:endParaRPr sz="2000">
              <a:latin typeface="Arial"/>
              <a:cs typeface="Arial"/>
            </a:endParaRPr>
          </a:p>
          <a:p>
            <a:pPr marL="862965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x(k+1)=x(k)+1/20x</a:t>
            </a:r>
            <a:r>
              <a:rPr dirty="0" baseline="25641" sz="195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(k)t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,</a:t>
            </a:r>
            <a:r>
              <a:rPr dirty="0" sz="20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k=1,2,…,n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Euler</a:t>
            </a:r>
            <a:r>
              <a:rPr dirty="0" sz="4000" spc="-345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420" y="1091691"/>
            <a:ext cx="7955280" cy="986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65735">
              <a:lnSpc>
                <a:spcPct val="100000"/>
              </a:lnSpc>
              <a:tabLst>
                <a:tab pos="393319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Dikkat edilirse t’nin eski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değeri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	güncelleşmesine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ihtiyaç</a:t>
            </a:r>
            <a:r>
              <a:rPr dirty="0" sz="20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duyar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fakat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x,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t’nin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güncellemesine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ihtiyaç</a:t>
            </a:r>
            <a:r>
              <a:rPr dirty="0" sz="20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duymaz.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örnek algoritmik olarak şu şekilde</a:t>
            </a:r>
            <a:r>
              <a:rPr dirty="0" sz="20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çözülür,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2067305"/>
            <a:ext cx="1708785" cy="293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1465" marR="578485">
              <a:lnSpc>
                <a:spcPct val="12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t=1  x=3  print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t,x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k=1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000" spc="-1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571500" marR="5080" indent="138430">
              <a:lnSpc>
                <a:spcPct val="12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x=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+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25641" sz="1950" spc="22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t=t+h  print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t,x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next</a:t>
            </a:r>
            <a:r>
              <a:rPr dirty="0" sz="20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3873" y="2060790"/>
            <a:ext cx="4032504" cy="452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63873" y="2060790"/>
            <a:ext cx="4032885" cy="4524375"/>
          </a:xfrm>
          <a:custGeom>
            <a:avLst/>
            <a:gdLst/>
            <a:ahLst/>
            <a:cxnLst/>
            <a:rect l="l" t="t" r="r" b="b"/>
            <a:pathLst>
              <a:path w="4032884" h="4524375">
                <a:moveTo>
                  <a:pt x="0" y="4524375"/>
                </a:moveTo>
                <a:lnTo>
                  <a:pt x="4032504" y="4524375"/>
                </a:lnTo>
                <a:lnTo>
                  <a:pt x="4032504" y="0"/>
                </a:lnTo>
                <a:lnTo>
                  <a:pt x="0" y="0"/>
                </a:lnTo>
                <a:lnTo>
                  <a:pt x="0" y="4524375"/>
                </a:lnTo>
                <a:close/>
              </a:path>
            </a:pathLst>
          </a:custGeom>
          <a:ln w="9525">
            <a:solidFill>
              <a:srgbClr val="92A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29584" y="2301239"/>
            <a:ext cx="1086612" cy="207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63211" y="2301239"/>
            <a:ext cx="316991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7220" y="2301239"/>
            <a:ext cx="1362455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36691" y="2301239"/>
            <a:ext cx="309372" cy="207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69665" y="2159635"/>
            <a:ext cx="809371" cy="1450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86834" y="2241423"/>
            <a:ext cx="62230" cy="39370"/>
          </a:xfrm>
          <a:custGeom>
            <a:avLst/>
            <a:gdLst/>
            <a:ahLst/>
            <a:cxnLst/>
            <a:rect l="l" t="t" r="r" b="b"/>
            <a:pathLst>
              <a:path w="62229" h="39369">
                <a:moveTo>
                  <a:pt x="0" y="0"/>
                </a:moveTo>
                <a:lnTo>
                  <a:pt x="0" y="38862"/>
                </a:lnTo>
                <a:lnTo>
                  <a:pt x="27050" y="38862"/>
                </a:lnTo>
                <a:lnTo>
                  <a:pt x="37591" y="38862"/>
                </a:lnTo>
                <a:lnTo>
                  <a:pt x="57785" y="32130"/>
                </a:lnTo>
                <a:lnTo>
                  <a:pt x="60578" y="29082"/>
                </a:lnTo>
                <a:lnTo>
                  <a:pt x="61975" y="25018"/>
                </a:lnTo>
                <a:lnTo>
                  <a:pt x="61975" y="19812"/>
                </a:lnTo>
                <a:lnTo>
                  <a:pt x="61975" y="15493"/>
                </a:lnTo>
                <a:lnTo>
                  <a:pt x="23621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49928" y="2193417"/>
            <a:ext cx="40005" cy="53975"/>
          </a:xfrm>
          <a:custGeom>
            <a:avLst/>
            <a:gdLst/>
            <a:ahLst/>
            <a:cxnLst/>
            <a:rect l="l" t="t" r="r" b="b"/>
            <a:pathLst>
              <a:path w="40004" h="53975">
                <a:moveTo>
                  <a:pt x="19558" y="0"/>
                </a:moveTo>
                <a:lnTo>
                  <a:pt x="0" y="53848"/>
                </a:lnTo>
                <a:lnTo>
                  <a:pt x="39624" y="53848"/>
                </a:lnTo>
                <a:lnTo>
                  <a:pt x="19558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76547" y="2193417"/>
            <a:ext cx="40005" cy="53975"/>
          </a:xfrm>
          <a:custGeom>
            <a:avLst/>
            <a:gdLst/>
            <a:ahLst/>
            <a:cxnLst/>
            <a:rect l="l" t="t" r="r" b="b"/>
            <a:pathLst>
              <a:path w="40004" h="53975">
                <a:moveTo>
                  <a:pt x="19557" y="0"/>
                </a:moveTo>
                <a:lnTo>
                  <a:pt x="0" y="53848"/>
                </a:lnTo>
                <a:lnTo>
                  <a:pt x="39624" y="53848"/>
                </a:lnTo>
                <a:lnTo>
                  <a:pt x="19557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86834" y="2183764"/>
            <a:ext cx="56515" cy="33655"/>
          </a:xfrm>
          <a:custGeom>
            <a:avLst/>
            <a:gdLst/>
            <a:ahLst/>
            <a:cxnLst/>
            <a:rect l="l" t="t" r="r" b="b"/>
            <a:pathLst>
              <a:path w="56514" h="33655">
                <a:moveTo>
                  <a:pt x="0" y="0"/>
                </a:moveTo>
                <a:lnTo>
                  <a:pt x="0" y="33527"/>
                </a:lnTo>
                <a:lnTo>
                  <a:pt x="19176" y="33527"/>
                </a:lnTo>
                <a:lnTo>
                  <a:pt x="30606" y="33527"/>
                </a:lnTo>
                <a:lnTo>
                  <a:pt x="37718" y="33400"/>
                </a:lnTo>
                <a:lnTo>
                  <a:pt x="40386" y="33020"/>
                </a:lnTo>
                <a:lnTo>
                  <a:pt x="45465" y="32385"/>
                </a:lnTo>
                <a:lnTo>
                  <a:pt x="49402" y="30734"/>
                </a:lnTo>
                <a:lnTo>
                  <a:pt x="52324" y="27812"/>
                </a:lnTo>
                <a:lnTo>
                  <a:pt x="55117" y="25019"/>
                </a:lnTo>
                <a:lnTo>
                  <a:pt x="56514" y="21209"/>
                </a:lnTo>
                <a:lnTo>
                  <a:pt x="56514" y="16510"/>
                </a:lnTo>
                <a:lnTo>
                  <a:pt x="56514" y="12064"/>
                </a:lnTo>
                <a:lnTo>
                  <a:pt x="55371" y="8382"/>
                </a:lnTo>
                <a:lnTo>
                  <a:pt x="52831" y="5587"/>
                </a:lnTo>
                <a:lnTo>
                  <a:pt x="50418" y="2794"/>
                </a:lnTo>
                <a:lnTo>
                  <a:pt x="46736" y="1015"/>
                </a:lnTo>
                <a:lnTo>
                  <a:pt x="41782" y="508"/>
                </a:lnTo>
                <a:lnTo>
                  <a:pt x="38862" y="126"/>
                </a:lnTo>
                <a:lnTo>
                  <a:pt x="30606" y="0"/>
                </a:lnTo>
                <a:lnTo>
                  <a:pt x="16763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88384" y="2160777"/>
            <a:ext cx="102235" cy="144145"/>
          </a:xfrm>
          <a:custGeom>
            <a:avLst/>
            <a:gdLst/>
            <a:ahLst/>
            <a:cxnLst/>
            <a:rect l="l" t="t" r="r" b="b"/>
            <a:pathLst>
              <a:path w="102235" h="144144">
                <a:moveTo>
                  <a:pt x="0" y="0"/>
                </a:moveTo>
                <a:lnTo>
                  <a:pt x="29337" y="0"/>
                </a:lnTo>
                <a:lnTo>
                  <a:pt x="29337" y="119507"/>
                </a:lnTo>
                <a:lnTo>
                  <a:pt x="102235" y="119507"/>
                </a:lnTo>
                <a:lnTo>
                  <a:pt x="102235" y="143891"/>
                </a:lnTo>
                <a:lnTo>
                  <a:pt x="0" y="14389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57496" y="2159635"/>
            <a:ext cx="121920" cy="145415"/>
          </a:xfrm>
          <a:custGeom>
            <a:avLst/>
            <a:gdLst/>
            <a:ahLst/>
            <a:cxnLst/>
            <a:rect l="l" t="t" r="r" b="b"/>
            <a:pathLst>
              <a:path w="121920" h="145414">
                <a:moveTo>
                  <a:pt x="0" y="0"/>
                </a:moveTo>
                <a:lnTo>
                  <a:pt x="58038" y="0"/>
                </a:lnTo>
                <a:lnTo>
                  <a:pt x="66065" y="75"/>
                </a:lnTo>
                <a:lnTo>
                  <a:pt x="98805" y="7365"/>
                </a:lnTo>
                <a:lnTo>
                  <a:pt x="103250" y="10413"/>
                </a:lnTo>
                <a:lnTo>
                  <a:pt x="106933" y="14477"/>
                </a:lnTo>
                <a:lnTo>
                  <a:pt x="109981" y="19557"/>
                </a:lnTo>
                <a:lnTo>
                  <a:pt x="112902" y="24511"/>
                </a:lnTo>
                <a:lnTo>
                  <a:pt x="114426" y="30225"/>
                </a:lnTo>
                <a:lnTo>
                  <a:pt x="114426" y="36449"/>
                </a:lnTo>
                <a:lnTo>
                  <a:pt x="114426" y="43306"/>
                </a:lnTo>
                <a:lnTo>
                  <a:pt x="93979" y="67944"/>
                </a:lnTo>
                <a:lnTo>
                  <a:pt x="102869" y="70485"/>
                </a:lnTo>
                <a:lnTo>
                  <a:pt x="109600" y="74929"/>
                </a:lnTo>
                <a:lnTo>
                  <a:pt x="114426" y="81152"/>
                </a:lnTo>
                <a:lnTo>
                  <a:pt x="119125" y="87375"/>
                </a:lnTo>
                <a:lnTo>
                  <a:pt x="121538" y="94614"/>
                </a:lnTo>
                <a:lnTo>
                  <a:pt x="121538" y="102997"/>
                </a:lnTo>
                <a:lnTo>
                  <a:pt x="121538" y="109600"/>
                </a:lnTo>
                <a:lnTo>
                  <a:pt x="104393" y="137160"/>
                </a:lnTo>
                <a:lnTo>
                  <a:pt x="99060" y="140969"/>
                </a:lnTo>
                <a:lnTo>
                  <a:pt x="49402" y="145034"/>
                </a:lnTo>
                <a:lnTo>
                  <a:pt x="0" y="14503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97858" y="2159635"/>
            <a:ext cx="146050" cy="145415"/>
          </a:xfrm>
          <a:custGeom>
            <a:avLst/>
            <a:gdLst/>
            <a:ahLst/>
            <a:cxnLst/>
            <a:rect l="l" t="t" r="r" b="b"/>
            <a:pathLst>
              <a:path w="146050" h="145414">
                <a:moveTo>
                  <a:pt x="56514" y="0"/>
                </a:moveTo>
                <a:lnTo>
                  <a:pt x="87502" y="0"/>
                </a:lnTo>
                <a:lnTo>
                  <a:pt x="145541" y="145034"/>
                </a:lnTo>
                <a:lnTo>
                  <a:pt x="113791" y="145034"/>
                </a:lnTo>
                <a:lnTo>
                  <a:pt x="101091" y="112140"/>
                </a:lnTo>
                <a:lnTo>
                  <a:pt x="43052" y="112140"/>
                </a:lnTo>
                <a:lnTo>
                  <a:pt x="31114" y="145034"/>
                </a:lnTo>
                <a:lnTo>
                  <a:pt x="0" y="145034"/>
                </a:lnTo>
                <a:lnTo>
                  <a:pt x="56514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53764" y="2159635"/>
            <a:ext cx="115570" cy="145415"/>
          </a:xfrm>
          <a:custGeom>
            <a:avLst/>
            <a:gdLst/>
            <a:ahLst/>
            <a:cxnLst/>
            <a:rect l="l" t="t" r="r" b="b"/>
            <a:pathLst>
              <a:path w="115570" h="145414">
                <a:moveTo>
                  <a:pt x="0" y="0"/>
                </a:moveTo>
                <a:lnTo>
                  <a:pt x="115315" y="0"/>
                </a:lnTo>
                <a:lnTo>
                  <a:pt x="115315" y="24511"/>
                </a:lnTo>
                <a:lnTo>
                  <a:pt x="72389" y="24511"/>
                </a:lnTo>
                <a:lnTo>
                  <a:pt x="72389" y="145034"/>
                </a:lnTo>
                <a:lnTo>
                  <a:pt x="43052" y="145034"/>
                </a:lnTo>
                <a:lnTo>
                  <a:pt x="43052" y="24511"/>
                </a:lnTo>
                <a:lnTo>
                  <a:pt x="0" y="2451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24478" y="2159635"/>
            <a:ext cx="146050" cy="145415"/>
          </a:xfrm>
          <a:custGeom>
            <a:avLst/>
            <a:gdLst/>
            <a:ahLst/>
            <a:cxnLst/>
            <a:rect l="l" t="t" r="r" b="b"/>
            <a:pathLst>
              <a:path w="146050" h="145414">
                <a:moveTo>
                  <a:pt x="56514" y="0"/>
                </a:moveTo>
                <a:lnTo>
                  <a:pt x="87502" y="0"/>
                </a:lnTo>
                <a:lnTo>
                  <a:pt x="145542" y="145034"/>
                </a:lnTo>
                <a:lnTo>
                  <a:pt x="113792" y="145034"/>
                </a:lnTo>
                <a:lnTo>
                  <a:pt x="101092" y="112140"/>
                </a:lnTo>
                <a:lnTo>
                  <a:pt x="43052" y="112140"/>
                </a:lnTo>
                <a:lnTo>
                  <a:pt x="31114" y="145034"/>
                </a:lnTo>
                <a:lnTo>
                  <a:pt x="0" y="145034"/>
                </a:lnTo>
                <a:lnTo>
                  <a:pt x="56514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69665" y="2159635"/>
            <a:ext cx="140335" cy="145415"/>
          </a:xfrm>
          <a:custGeom>
            <a:avLst/>
            <a:gdLst/>
            <a:ahLst/>
            <a:cxnLst/>
            <a:rect l="l" t="t" r="r" b="b"/>
            <a:pathLst>
              <a:path w="140335" h="145414">
                <a:moveTo>
                  <a:pt x="0" y="0"/>
                </a:moveTo>
                <a:lnTo>
                  <a:pt x="43814" y="0"/>
                </a:lnTo>
                <a:lnTo>
                  <a:pt x="70231" y="98932"/>
                </a:lnTo>
                <a:lnTo>
                  <a:pt x="96265" y="0"/>
                </a:lnTo>
                <a:lnTo>
                  <a:pt x="140208" y="0"/>
                </a:lnTo>
                <a:lnTo>
                  <a:pt x="140208" y="145034"/>
                </a:lnTo>
                <a:lnTo>
                  <a:pt x="112902" y="145034"/>
                </a:lnTo>
                <a:lnTo>
                  <a:pt x="112902" y="30861"/>
                </a:lnTo>
                <a:lnTo>
                  <a:pt x="84200" y="145034"/>
                </a:lnTo>
                <a:lnTo>
                  <a:pt x="55880" y="145034"/>
                </a:lnTo>
                <a:lnTo>
                  <a:pt x="27177" y="30861"/>
                </a:lnTo>
                <a:lnTo>
                  <a:pt x="27177" y="145034"/>
                </a:lnTo>
                <a:lnTo>
                  <a:pt x="0" y="14503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67682" y="2157095"/>
            <a:ext cx="1081531" cy="1501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47208" y="2193417"/>
            <a:ext cx="40005" cy="53975"/>
          </a:xfrm>
          <a:custGeom>
            <a:avLst/>
            <a:gdLst/>
            <a:ahLst/>
            <a:cxnLst/>
            <a:rect l="l" t="t" r="r" b="b"/>
            <a:pathLst>
              <a:path w="40004" h="53975">
                <a:moveTo>
                  <a:pt x="19557" y="0"/>
                </a:moveTo>
                <a:lnTo>
                  <a:pt x="0" y="53848"/>
                </a:lnTo>
                <a:lnTo>
                  <a:pt x="39624" y="53848"/>
                </a:lnTo>
                <a:lnTo>
                  <a:pt x="19557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93029" y="2184145"/>
            <a:ext cx="59690" cy="36830"/>
          </a:xfrm>
          <a:custGeom>
            <a:avLst/>
            <a:gdLst/>
            <a:ahLst/>
            <a:cxnLst/>
            <a:rect l="l" t="t" r="r" b="b"/>
            <a:pathLst>
              <a:path w="59689" h="36830">
                <a:moveTo>
                  <a:pt x="0" y="0"/>
                </a:moveTo>
                <a:lnTo>
                  <a:pt x="0" y="36829"/>
                </a:lnTo>
                <a:lnTo>
                  <a:pt x="21590" y="36829"/>
                </a:lnTo>
                <a:lnTo>
                  <a:pt x="56134" y="28955"/>
                </a:lnTo>
                <a:lnTo>
                  <a:pt x="58166" y="26034"/>
                </a:lnTo>
                <a:lnTo>
                  <a:pt x="59182" y="22351"/>
                </a:lnTo>
                <a:lnTo>
                  <a:pt x="59182" y="18033"/>
                </a:lnTo>
                <a:lnTo>
                  <a:pt x="59182" y="13080"/>
                </a:lnTo>
                <a:lnTo>
                  <a:pt x="34671" y="0"/>
                </a:lnTo>
                <a:lnTo>
                  <a:pt x="2286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32782" y="2184145"/>
            <a:ext cx="59690" cy="36830"/>
          </a:xfrm>
          <a:custGeom>
            <a:avLst/>
            <a:gdLst/>
            <a:ahLst/>
            <a:cxnLst/>
            <a:rect l="l" t="t" r="r" b="b"/>
            <a:pathLst>
              <a:path w="59689" h="36830">
                <a:moveTo>
                  <a:pt x="0" y="0"/>
                </a:moveTo>
                <a:lnTo>
                  <a:pt x="0" y="36829"/>
                </a:lnTo>
                <a:lnTo>
                  <a:pt x="21589" y="36829"/>
                </a:lnTo>
                <a:lnTo>
                  <a:pt x="56133" y="28955"/>
                </a:lnTo>
                <a:lnTo>
                  <a:pt x="58165" y="26034"/>
                </a:lnTo>
                <a:lnTo>
                  <a:pt x="59181" y="22351"/>
                </a:lnTo>
                <a:lnTo>
                  <a:pt x="59181" y="18033"/>
                </a:lnTo>
                <a:lnTo>
                  <a:pt x="59181" y="13080"/>
                </a:lnTo>
                <a:lnTo>
                  <a:pt x="34670" y="0"/>
                </a:lnTo>
                <a:lnTo>
                  <a:pt x="22859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97019" y="2184145"/>
            <a:ext cx="52069" cy="41275"/>
          </a:xfrm>
          <a:custGeom>
            <a:avLst/>
            <a:gdLst/>
            <a:ahLst/>
            <a:cxnLst/>
            <a:rect l="l" t="t" r="r" b="b"/>
            <a:pathLst>
              <a:path w="52070" h="41275">
                <a:moveTo>
                  <a:pt x="0" y="0"/>
                </a:moveTo>
                <a:lnTo>
                  <a:pt x="0" y="41148"/>
                </a:lnTo>
                <a:lnTo>
                  <a:pt x="16001" y="41148"/>
                </a:lnTo>
                <a:lnTo>
                  <a:pt x="27558" y="41148"/>
                </a:lnTo>
                <a:lnTo>
                  <a:pt x="35305" y="40386"/>
                </a:lnTo>
                <a:lnTo>
                  <a:pt x="39115" y="38862"/>
                </a:lnTo>
                <a:lnTo>
                  <a:pt x="43052" y="37337"/>
                </a:lnTo>
                <a:lnTo>
                  <a:pt x="46100" y="35051"/>
                </a:lnTo>
                <a:lnTo>
                  <a:pt x="48386" y="31750"/>
                </a:lnTo>
                <a:lnTo>
                  <a:pt x="50545" y="28575"/>
                </a:lnTo>
                <a:lnTo>
                  <a:pt x="51688" y="24764"/>
                </a:lnTo>
                <a:lnTo>
                  <a:pt x="51688" y="20446"/>
                </a:lnTo>
                <a:lnTo>
                  <a:pt x="51688" y="15239"/>
                </a:lnTo>
                <a:lnTo>
                  <a:pt x="50037" y="10794"/>
                </a:lnTo>
                <a:lnTo>
                  <a:pt x="46989" y="7365"/>
                </a:lnTo>
                <a:lnTo>
                  <a:pt x="43941" y="3937"/>
                </a:lnTo>
                <a:lnTo>
                  <a:pt x="40004" y="1904"/>
                </a:lnTo>
                <a:lnTo>
                  <a:pt x="35178" y="1015"/>
                </a:lnTo>
                <a:lnTo>
                  <a:pt x="31750" y="380"/>
                </a:lnTo>
                <a:lnTo>
                  <a:pt x="24637" y="0"/>
                </a:lnTo>
                <a:lnTo>
                  <a:pt x="14096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73878" y="2182114"/>
            <a:ext cx="80645" cy="100330"/>
          </a:xfrm>
          <a:custGeom>
            <a:avLst/>
            <a:gdLst/>
            <a:ahLst/>
            <a:cxnLst/>
            <a:rect l="l" t="t" r="r" b="b"/>
            <a:pathLst>
              <a:path w="80645" h="100330">
                <a:moveTo>
                  <a:pt x="40259" y="0"/>
                </a:moveTo>
                <a:lnTo>
                  <a:pt x="6215" y="19442"/>
                </a:lnTo>
                <a:lnTo>
                  <a:pt x="0" y="49911"/>
                </a:lnTo>
                <a:lnTo>
                  <a:pt x="714" y="61531"/>
                </a:lnTo>
                <a:lnTo>
                  <a:pt x="24320" y="96789"/>
                </a:lnTo>
                <a:lnTo>
                  <a:pt x="40259" y="99949"/>
                </a:lnTo>
                <a:lnTo>
                  <a:pt x="48639" y="99163"/>
                </a:lnTo>
                <a:lnTo>
                  <a:pt x="77485" y="71643"/>
                </a:lnTo>
                <a:lnTo>
                  <a:pt x="80263" y="49530"/>
                </a:lnTo>
                <a:lnTo>
                  <a:pt x="79575" y="37840"/>
                </a:lnTo>
                <a:lnTo>
                  <a:pt x="56610" y="3111"/>
                </a:lnTo>
                <a:lnTo>
                  <a:pt x="40259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19877" y="2159635"/>
            <a:ext cx="29845" cy="145415"/>
          </a:xfrm>
          <a:custGeom>
            <a:avLst/>
            <a:gdLst/>
            <a:ahLst/>
            <a:cxnLst/>
            <a:rect l="l" t="t" r="r" b="b"/>
            <a:pathLst>
              <a:path w="29845" h="145414">
                <a:moveTo>
                  <a:pt x="0" y="0"/>
                </a:moveTo>
                <a:lnTo>
                  <a:pt x="29337" y="0"/>
                </a:lnTo>
                <a:lnTo>
                  <a:pt x="29337" y="145034"/>
                </a:lnTo>
                <a:lnTo>
                  <a:pt x="0" y="14503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51221" y="2159635"/>
            <a:ext cx="140335" cy="145415"/>
          </a:xfrm>
          <a:custGeom>
            <a:avLst/>
            <a:gdLst/>
            <a:ahLst/>
            <a:cxnLst/>
            <a:rect l="l" t="t" r="r" b="b"/>
            <a:pathLst>
              <a:path w="140335" h="145414">
                <a:moveTo>
                  <a:pt x="0" y="0"/>
                </a:moveTo>
                <a:lnTo>
                  <a:pt x="43814" y="0"/>
                </a:lnTo>
                <a:lnTo>
                  <a:pt x="70230" y="98932"/>
                </a:lnTo>
                <a:lnTo>
                  <a:pt x="96265" y="0"/>
                </a:lnTo>
                <a:lnTo>
                  <a:pt x="140207" y="0"/>
                </a:lnTo>
                <a:lnTo>
                  <a:pt x="140207" y="145034"/>
                </a:lnTo>
                <a:lnTo>
                  <a:pt x="112902" y="145034"/>
                </a:lnTo>
                <a:lnTo>
                  <a:pt x="112902" y="30861"/>
                </a:lnTo>
                <a:lnTo>
                  <a:pt x="84200" y="145034"/>
                </a:lnTo>
                <a:lnTo>
                  <a:pt x="55879" y="145034"/>
                </a:lnTo>
                <a:lnTo>
                  <a:pt x="27177" y="30861"/>
                </a:lnTo>
                <a:lnTo>
                  <a:pt x="27177" y="145034"/>
                </a:lnTo>
                <a:lnTo>
                  <a:pt x="0" y="14503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95138" y="2159635"/>
            <a:ext cx="146050" cy="145415"/>
          </a:xfrm>
          <a:custGeom>
            <a:avLst/>
            <a:gdLst/>
            <a:ahLst/>
            <a:cxnLst/>
            <a:rect l="l" t="t" r="r" b="b"/>
            <a:pathLst>
              <a:path w="146050" h="145414">
                <a:moveTo>
                  <a:pt x="56514" y="0"/>
                </a:moveTo>
                <a:lnTo>
                  <a:pt x="87502" y="0"/>
                </a:lnTo>
                <a:lnTo>
                  <a:pt x="145541" y="145034"/>
                </a:lnTo>
                <a:lnTo>
                  <a:pt x="113791" y="145034"/>
                </a:lnTo>
                <a:lnTo>
                  <a:pt x="101091" y="112140"/>
                </a:lnTo>
                <a:lnTo>
                  <a:pt x="43052" y="112140"/>
                </a:lnTo>
                <a:lnTo>
                  <a:pt x="31114" y="145034"/>
                </a:lnTo>
                <a:lnTo>
                  <a:pt x="0" y="145034"/>
                </a:lnTo>
                <a:lnTo>
                  <a:pt x="56514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63692" y="2159635"/>
            <a:ext cx="130810" cy="145415"/>
          </a:xfrm>
          <a:custGeom>
            <a:avLst/>
            <a:gdLst/>
            <a:ahLst/>
            <a:cxnLst/>
            <a:rect l="l" t="t" r="r" b="b"/>
            <a:pathLst>
              <a:path w="130810" h="145414">
                <a:moveTo>
                  <a:pt x="0" y="0"/>
                </a:moveTo>
                <a:lnTo>
                  <a:pt x="61722" y="0"/>
                </a:lnTo>
                <a:lnTo>
                  <a:pt x="72536" y="238"/>
                </a:lnTo>
                <a:lnTo>
                  <a:pt x="112395" y="17779"/>
                </a:lnTo>
                <a:lnTo>
                  <a:pt x="118618" y="32003"/>
                </a:lnTo>
                <a:lnTo>
                  <a:pt x="118618" y="40639"/>
                </a:lnTo>
                <a:lnTo>
                  <a:pt x="97075" y="76247"/>
                </a:lnTo>
                <a:lnTo>
                  <a:pt x="80391" y="81025"/>
                </a:lnTo>
                <a:lnTo>
                  <a:pt x="86741" y="84709"/>
                </a:lnTo>
                <a:lnTo>
                  <a:pt x="112776" y="116712"/>
                </a:lnTo>
                <a:lnTo>
                  <a:pt x="130429" y="145034"/>
                </a:lnTo>
                <a:lnTo>
                  <a:pt x="95377" y="145034"/>
                </a:lnTo>
                <a:lnTo>
                  <a:pt x="74168" y="113537"/>
                </a:lnTo>
                <a:lnTo>
                  <a:pt x="68998" y="105846"/>
                </a:lnTo>
                <a:lnTo>
                  <a:pt x="64722" y="99726"/>
                </a:lnTo>
                <a:lnTo>
                  <a:pt x="41910" y="84454"/>
                </a:lnTo>
                <a:lnTo>
                  <a:pt x="35179" y="84454"/>
                </a:lnTo>
                <a:lnTo>
                  <a:pt x="29337" y="84454"/>
                </a:lnTo>
                <a:lnTo>
                  <a:pt x="29337" y="145034"/>
                </a:lnTo>
                <a:lnTo>
                  <a:pt x="0" y="14503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03445" y="2159635"/>
            <a:ext cx="130810" cy="145415"/>
          </a:xfrm>
          <a:custGeom>
            <a:avLst/>
            <a:gdLst/>
            <a:ahLst/>
            <a:cxnLst/>
            <a:rect l="l" t="t" r="r" b="b"/>
            <a:pathLst>
              <a:path w="130810" h="145414">
                <a:moveTo>
                  <a:pt x="0" y="0"/>
                </a:moveTo>
                <a:lnTo>
                  <a:pt x="61721" y="0"/>
                </a:lnTo>
                <a:lnTo>
                  <a:pt x="72536" y="238"/>
                </a:lnTo>
                <a:lnTo>
                  <a:pt x="112394" y="17779"/>
                </a:lnTo>
                <a:lnTo>
                  <a:pt x="118617" y="32003"/>
                </a:lnTo>
                <a:lnTo>
                  <a:pt x="118617" y="40639"/>
                </a:lnTo>
                <a:lnTo>
                  <a:pt x="97075" y="76247"/>
                </a:lnTo>
                <a:lnTo>
                  <a:pt x="80390" y="81025"/>
                </a:lnTo>
                <a:lnTo>
                  <a:pt x="86740" y="84709"/>
                </a:lnTo>
                <a:lnTo>
                  <a:pt x="112775" y="116712"/>
                </a:lnTo>
                <a:lnTo>
                  <a:pt x="130428" y="145034"/>
                </a:lnTo>
                <a:lnTo>
                  <a:pt x="95376" y="145034"/>
                </a:lnTo>
                <a:lnTo>
                  <a:pt x="74167" y="113537"/>
                </a:lnTo>
                <a:lnTo>
                  <a:pt x="68998" y="105846"/>
                </a:lnTo>
                <a:lnTo>
                  <a:pt x="64722" y="99726"/>
                </a:lnTo>
                <a:lnTo>
                  <a:pt x="41909" y="84454"/>
                </a:lnTo>
                <a:lnTo>
                  <a:pt x="35178" y="84454"/>
                </a:lnTo>
                <a:lnTo>
                  <a:pt x="29337" y="84454"/>
                </a:lnTo>
                <a:lnTo>
                  <a:pt x="29337" y="145034"/>
                </a:lnTo>
                <a:lnTo>
                  <a:pt x="0" y="14503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67682" y="2159635"/>
            <a:ext cx="111125" cy="145415"/>
          </a:xfrm>
          <a:custGeom>
            <a:avLst/>
            <a:gdLst/>
            <a:ahLst/>
            <a:cxnLst/>
            <a:rect l="l" t="t" r="r" b="b"/>
            <a:pathLst>
              <a:path w="111125" h="145414">
                <a:moveTo>
                  <a:pt x="0" y="0"/>
                </a:moveTo>
                <a:lnTo>
                  <a:pt x="46989" y="0"/>
                </a:lnTo>
                <a:lnTo>
                  <a:pt x="59233" y="123"/>
                </a:lnTo>
                <a:lnTo>
                  <a:pt x="97154" y="9016"/>
                </a:lnTo>
                <a:lnTo>
                  <a:pt x="111125" y="44576"/>
                </a:lnTo>
                <a:lnTo>
                  <a:pt x="111125" y="53466"/>
                </a:lnTo>
                <a:lnTo>
                  <a:pt x="109600" y="60960"/>
                </a:lnTo>
                <a:lnTo>
                  <a:pt x="106298" y="67055"/>
                </a:lnTo>
                <a:lnTo>
                  <a:pt x="103123" y="73151"/>
                </a:lnTo>
                <a:lnTo>
                  <a:pt x="65960" y="89804"/>
                </a:lnTo>
                <a:lnTo>
                  <a:pt x="48387" y="90297"/>
                </a:lnTo>
                <a:lnTo>
                  <a:pt x="29337" y="90297"/>
                </a:lnTo>
                <a:lnTo>
                  <a:pt x="29337" y="145034"/>
                </a:lnTo>
                <a:lnTo>
                  <a:pt x="0" y="14503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01514" y="2157095"/>
            <a:ext cx="135890" cy="150495"/>
          </a:xfrm>
          <a:custGeom>
            <a:avLst/>
            <a:gdLst/>
            <a:ahLst/>
            <a:cxnLst/>
            <a:rect l="l" t="t" r="r" b="b"/>
            <a:pathLst>
              <a:path w="135889" h="150494">
                <a:moveTo>
                  <a:pt x="72136" y="0"/>
                </a:moveTo>
                <a:lnTo>
                  <a:pt x="114300" y="11302"/>
                </a:lnTo>
                <a:lnTo>
                  <a:pt x="133858" y="42671"/>
                </a:lnTo>
                <a:lnTo>
                  <a:pt x="104775" y="48132"/>
                </a:lnTo>
                <a:lnTo>
                  <a:pt x="102743" y="41020"/>
                </a:lnTo>
                <a:lnTo>
                  <a:pt x="98933" y="35432"/>
                </a:lnTo>
                <a:lnTo>
                  <a:pt x="93218" y="31241"/>
                </a:lnTo>
                <a:lnTo>
                  <a:pt x="87630" y="27177"/>
                </a:lnTo>
                <a:lnTo>
                  <a:pt x="80518" y="25018"/>
                </a:lnTo>
                <a:lnTo>
                  <a:pt x="72136" y="25018"/>
                </a:lnTo>
                <a:lnTo>
                  <a:pt x="36601" y="44045"/>
                </a:lnTo>
                <a:lnTo>
                  <a:pt x="30225" y="73405"/>
                </a:lnTo>
                <a:lnTo>
                  <a:pt x="30942" y="85476"/>
                </a:lnTo>
                <a:lnTo>
                  <a:pt x="55006" y="121792"/>
                </a:lnTo>
                <a:lnTo>
                  <a:pt x="71755" y="124967"/>
                </a:lnTo>
                <a:lnTo>
                  <a:pt x="77977" y="124967"/>
                </a:lnTo>
                <a:lnTo>
                  <a:pt x="106172" y="112649"/>
                </a:lnTo>
                <a:lnTo>
                  <a:pt x="106172" y="94233"/>
                </a:lnTo>
                <a:lnTo>
                  <a:pt x="72644" y="94233"/>
                </a:lnTo>
                <a:lnTo>
                  <a:pt x="72644" y="69850"/>
                </a:lnTo>
                <a:lnTo>
                  <a:pt x="135762" y="69850"/>
                </a:lnTo>
                <a:lnTo>
                  <a:pt x="135762" y="127634"/>
                </a:lnTo>
                <a:lnTo>
                  <a:pt x="100306" y="146256"/>
                </a:lnTo>
                <a:lnTo>
                  <a:pt x="73660" y="150113"/>
                </a:lnTo>
                <a:lnTo>
                  <a:pt x="62682" y="149516"/>
                </a:lnTo>
                <a:lnTo>
                  <a:pt x="26084" y="135195"/>
                </a:lnTo>
                <a:lnTo>
                  <a:pt x="2174" y="94662"/>
                </a:lnTo>
                <a:lnTo>
                  <a:pt x="0" y="74549"/>
                </a:lnTo>
                <a:lnTo>
                  <a:pt x="595" y="63525"/>
                </a:lnTo>
                <a:lnTo>
                  <a:pt x="14835" y="25955"/>
                </a:lnTo>
                <a:lnTo>
                  <a:pt x="53070" y="1809"/>
                </a:lnTo>
                <a:lnTo>
                  <a:pt x="62180" y="452"/>
                </a:lnTo>
                <a:lnTo>
                  <a:pt x="72136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43653" y="2157095"/>
            <a:ext cx="140970" cy="150495"/>
          </a:xfrm>
          <a:custGeom>
            <a:avLst/>
            <a:gdLst/>
            <a:ahLst/>
            <a:cxnLst/>
            <a:rect l="l" t="t" r="r" b="b"/>
            <a:pathLst>
              <a:path w="140970" h="150494">
                <a:moveTo>
                  <a:pt x="70231" y="0"/>
                </a:moveTo>
                <a:lnTo>
                  <a:pt x="111111" y="11197"/>
                </a:lnTo>
                <a:lnTo>
                  <a:pt x="136001" y="43656"/>
                </a:lnTo>
                <a:lnTo>
                  <a:pt x="140843" y="75183"/>
                </a:lnTo>
                <a:lnTo>
                  <a:pt x="139632" y="91830"/>
                </a:lnTo>
                <a:lnTo>
                  <a:pt x="121666" y="130175"/>
                </a:lnTo>
                <a:lnTo>
                  <a:pt x="85804" y="148873"/>
                </a:lnTo>
                <a:lnTo>
                  <a:pt x="70612" y="150113"/>
                </a:lnTo>
                <a:lnTo>
                  <a:pt x="55252" y="148875"/>
                </a:lnTo>
                <a:lnTo>
                  <a:pt x="19176" y="130301"/>
                </a:lnTo>
                <a:lnTo>
                  <a:pt x="1210" y="92350"/>
                </a:lnTo>
                <a:lnTo>
                  <a:pt x="0" y="75945"/>
                </a:lnTo>
                <a:lnTo>
                  <a:pt x="426" y="65327"/>
                </a:lnTo>
                <a:lnTo>
                  <a:pt x="14477" y="24764"/>
                </a:lnTo>
                <a:lnTo>
                  <a:pt x="46013" y="3214"/>
                </a:lnTo>
                <a:lnTo>
                  <a:pt x="70231" y="0"/>
                </a:lnTo>
                <a:close/>
              </a:path>
            </a:pathLst>
          </a:custGeom>
          <a:ln w="9144">
            <a:solidFill>
              <a:srgbClr val="3340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643376" y="2345816"/>
            <a:ext cx="3079115" cy="4157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768985">
              <a:lnSpc>
                <a:spcPct val="100000"/>
              </a:lnSpc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t0=1; %baslangıç zamanı  x0=3; %baþlangıç koşulu  x=[x0];</a:t>
            </a:r>
            <a:endParaRPr sz="1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t=[t0];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xg=[6/(5-3*t0^2)];% Mutlak çözüm  h=0.05;</a:t>
            </a:r>
            <a:endParaRPr sz="1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16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i=1:5</a:t>
            </a:r>
            <a:endParaRPr sz="1600">
              <a:latin typeface="Arial"/>
              <a:cs typeface="Arial"/>
            </a:endParaRPr>
          </a:p>
          <a:p>
            <a:pPr marL="241300" marR="992505">
              <a:lnSpc>
                <a:spcPct val="100000"/>
              </a:lnSpc>
            </a:pPr>
            <a:r>
              <a:rPr dirty="0" sz="1600" spc="-1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1600" spc="-25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en</a:t>
            </a: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=x0+h*</a:t>
            </a:r>
            <a:r>
              <a:rPr dirty="0" sz="1600" spc="-1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0</a:t>
            </a:r>
            <a:r>
              <a:rPr dirty="0" sz="1600" spc="-25">
                <a:solidFill>
                  <a:srgbClr val="292934"/>
                </a:solidFill>
                <a:latin typeface="Arial"/>
                <a:cs typeface="Arial"/>
              </a:rPr>
              <a:t>^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2*t0; 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t0=t0+h;</a:t>
            </a:r>
            <a:endParaRPr sz="1600">
              <a:latin typeface="Arial"/>
              <a:cs typeface="Arial"/>
            </a:endParaRPr>
          </a:p>
          <a:p>
            <a:pPr marL="241300" marR="1003935">
              <a:lnSpc>
                <a:spcPct val="100000"/>
              </a:lnSpc>
            </a:pP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xg=[xg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6/(5-3*t0^2)];  x=[x</a:t>
            </a:r>
            <a:r>
              <a:rPr dirty="0" sz="16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xyeni];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t=[t</a:t>
            </a:r>
            <a:r>
              <a:rPr dirty="0" sz="16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t0];</a:t>
            </a:r>
            <a:endParaRPr sz="1600">
              <a:latin typeface="Arial"/>
              <a:cs typeface="Arial"/>
            </a:endParaRPr>
          </a:p>
          <a:p>
            <a:pPr marL="12700" marR="1970405" indent="228600">
              <a:lnSpc>
                <a:spcPct val="100000"/>
              </a:lnSpc>
            </a:pPr>
            <a:r>
              <a:rPr dirty="0" sz="1600" spc="-1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0</a:t>
            </a: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dirty="0" sz="1600" spc="-1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1600" spc="-25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en</a:t>
            </a: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; 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end  plot(t,x,'r-d')  hold</a:t>
            </a:r>
            <a:r>
              <a:rPr dirty="0" sz="16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plot(t,xg,'k-s')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Euler</a:t>
            </a:r>
            <a:r>
              <a:rPr dirty="0" sz="4000" spc="-345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7482" y="1673605"/>
            <a:ext cx="6699884" cy="620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7592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Denklem (2.8)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tarafından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verilen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tam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çözüm ve n=6 için  verilen algoritmanın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yaklaşık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çözümü </a:t>
            </a: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Tabloda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gösterilmiştir.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4602" y="4173473"/>
            <a:ext cx="6776720" cy="1900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veriler grafik olarak Şekil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2.2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gösterilmiştir.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Yaklaşık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çözüm tam olarak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0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=1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 başlamasına rağmen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sıralı</a:t>
            </a:r>
            <a:r>
              <a:rPr dirty="0" sz="2000" spc="-2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adım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gerçek çözümden daha fazla</a:t>
            </a:r>
            <a:r>
              <a:rPr dirty="0" sz="2000" spc="-1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uzaklaşır.</a:t>
            </a:r>
            <a:endParaRPr sz="2000">
              <a:latin typeface="Arial"/>
              <a:cs typeface="Arial"/>
            </a:endParaRPr>
          </a:p>
          <a:p>
            <a:pPr marL="195580" marR="825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yüzden, euler yönteminin uygulanması başlangıç  noktasından daha çok sapmaması için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önemlidir,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aynı  zamanda h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adım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uzunluğunun hassas seçilmesi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gereklidir.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9676" y="2636901"/>
            <a:ext cx="6144514" cy="1409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Euler</a:t>
            </a:r>
            <a:r>
              <a:rPr dirty="0" sz="4000" spc="-345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4602" y="5327015"/>
            <a:ext cx="467042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 i="1">
                <a:solidFill>
                  <a:srgbClr val="292934"/>
                </a:solidFill>
                <a:latin typeface="Arial"/>
                <a:cs typeface="Arial"/>
              </a:rPr>
              <a:t>Şekil 2.2: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Farklı tekniklerin doğruluk</a:t>
            </a:r>
            <a:r>
              <a:rPr dirty="0" sz="1800" spc="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bağlantısı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613" y="1340738"/>
            <a:ext cx="6439789" cy="382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ts val="4630"/>
              </a:lnSpc>
            </a:pPr>
            <a:r>
              <a:rPr dirty="0" sz="4000" spc="-85" b="0">
                <a:latin typeface="Arial"/>
                <a:cs typeface="Arial"/>
              </a:rPr>
              <a:t>Euler</a:t>
            </a:r>
            <a:r>
              <a:rPr dirty="0" sz="4000" spc="-345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968946"/>
            <a:ext cx="8234680" cy="2296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ts val="223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Doğru çözüm elde etmenin bir yolu h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adım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uzunluğunun</a:t>
            </a:r>
            <a:r>
              <a:rPr dirty="0" sz="2000" spc="-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azaltılmasıdır.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  <a:tab pos="557085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Bunun çözüme etkisi şekil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2.3’de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gösterilmiştir.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 değerinin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azaltılması</a:t>
            </a:r>
            <a:endParaRPr sz="20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iki büyük engele</a:t>
            </a:r>
            <a:r>
              <a:rPr dirty="0" sz="2000" spc="-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sahiptir.</a:t>
            </a:r>
            <a:endParaRPr sz="2000">
              <a:latin typeface="Arial"/>
              <a:cs typeface="Arial"/>
            </a:endParaRPr>
          </a:p>
          <a:p>
            <a:pPr marL="195580" marR="100711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265430" algn="l"/>
                <a:tab pos="26606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İlki, verilen bir noktadaki çözümü tahmin etmek için daha</a:t>
            </a:r>
            <a:r>
              <a:rPr dirty="0" sz="2000" spc="-1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fazla  hesaplama</a:t>
            </a:r>
            <a:r>
              <a:rPr dirty="0" sz="20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gerekecektir.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İkincisi, veri gösteriminde bir sonraki makine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sınırlamalarından dolayı,</a:t>
            </a:r>
            <a:r>
              <a:rPr dirty="0" sz="20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çok fazla küçük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olabilir.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1639" y="3284944"/>
            <a:ext cx="5915787" cy="3240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Euler</a:t>
            </a:r>
            <a:r>
              <a:rPr dirty="0" sz="4000" spc="-345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6" y="1091691"/>
            <a:ext cx="7824470" cy="158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Örnek 2.3: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Her hesaplamanın sonucunda bir prosedürün</a:t>
            </a:r>
            <a:r>
              <a:rPr dirty="0" sz="2000" spc="-1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sonuçlarının  çıktısını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almaktan ziyade, hesapların periyodik sonuç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çıktıklarının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alınması daha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yararlıdır.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Bu</a:t>
            </a:r>
            <a:r>
              <a:rPr dirty="0" sz="2000" spc="-5" i="1">
                <a:solidFill>
                  <a:srgbClr val="292934"/>
                </a:solidFill>
                <a:latin typeface="Arial"/>
                <a:cs typeface="Arial"/>
              </a:rPr>
              <a:t>,”kontol </a:t>
            </a: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break”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adı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verilen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 işlem uygulanarak</a:t>
            </a:r>
            <a:r>
              <a:rPr dirty="0" sz="20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gerçekleştirilir.Bir</a:t>
            </a:r>
            <a:endParaRPr sz="20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kontrol break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 içe döngüler yoluyla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çalışır.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3620" y="2677647"/>
            <a:ext cx="3364229" cy="998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515" marR="5080" indent="-44450">
              <a:lnSpc>
                <a:spcPct val="120100"/>
              </a:lnSpc>
            </a:pPr>
            <a:r>
              <a:rPr dirty="0" sz="1800" spc="-5">
                <a:solidFill>
                  <a:srgbClr val="AE9E94"/>
                </a:solidFill>
                <a:latin typeface="Arial"/>
                <a:cs typeface="Arial"/>
              </a:rPr>
              <a:t>Dış döngü i(i=1,2,..,n) indeksi  </a:t>
            </a:r>
            <a:r>
              <a:rPr dirty="0" sz="1800" spc="-10">
                <a:solidFill>
                  <a:srgbClr val="AE9E94"/>
                </a:solidFill>
                <a:latin typeface="Arial"/>
                <a:cs typeface="Arial"/>
              </a:rPr>
              <a:t>kullanarak </a:t>
            </a:r>
            <a:r>
              <a:rPr dirty="0" sz="1800" spc="-5">
                <a:solidFill>
                  <a:srgbClr val="AE9E94"/>
                </a:solidFill>
                <a:latin typeface="Arial"/>
                <a:cs typeface="Arial"/>
              </a:rPr>
              <a:t>kontrol </a:t>
            </a:r>
            <a:r>
              <a:rPr dirty="0" sz="1800" spc="-25">
                <a:solidFill>
                  <a:srgbClr val="AE9E94"/>
                </a:solidFill>
                <a:latin typeface="Arial"/>
                <a:cs typeface="Arial"/>
              </a:rPr>
              <a:t>eder, </a:t>
            </a:r>
            <a:r>
              <a:rPr dirty="0" sz="1800">
                <a:solidFill>
                  <a:srgbClr val="AE9E94"/>
                </a:solidFill>
                <a:latin typeface="Arial"/>
                <a:cs typeface="Arial"/>
              </a:rPr>
              <a:t>iç </a:t>
            </a:r>
            <a:r>
              <a:rPr dirty="0" sz="1800" spc="-10">
                <a:solidFill>
                  <a:srgbClr val="AE9E94"/>
                </a:solidFill>
                <a:latin typeface="Arial"/>
                <a:cs typeface="Arial"/>
              </a:rPr>
              <a:t>döngü  </a:t>
            </a:r>
            <a:r>
              <a:rPr dirty="0" sz="1800" spc="-5">
                <a:solidFill>
                  <a:srgbClr val="AE9E94"/>
                </a:solidFill>
                <a:latin typeface="Arial"/>
                <a:cs typeface="Arial"/>
              </a:rPr>
              <a:t>j(j=1,2,…,m) indeksi</a:t>
            </a:r>
            <a:r>
              <a:rPr dirty="0" sz="1800" spc="-20">
                <a:solidFill>
                  <a:srgbClr val="AE9E94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AE9E94"/>
                </a:solidFill>
                <a:latin typeface="Arial"/>
                <a:cs typeface="Arial"/>
              </a:rPr>
              <a:t>kullanır.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4754" y="2677647"/>
            <a:ext cx="1607185" cy="3303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835660">
              <a:lnSpc>
                <a:spcPct val="1201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t=1 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x=3  print</a:t>
            </a:r>
            <a:r>
              <a:rPr dirty="0" sz="18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t,x</a:t>
            </a:r>
            <a:endParaRPr sz="1800">
              <a:latin typeface="Arial"/>
              <a:cs typeface="Arial"/>
            </a:endParaRPr>
          </a:p>
          <a:p>
            <a:pPr marL="266700" marR="182880" indent="-254635">
              <a:lnSpc>
                <a:spcPct val="12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i=1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n 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j=1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18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 marL="711835">
              <a:lnSpc>
                <a:spcPct val="100000"/>
              </a:lnSpc>
              <a:spcBef>
                <a:spcPts val="434"/>
              </a:spcBef>
            </a:pP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+h</a:t>
            </a:r>
            <a:r>
              <a:rPr dirty="0" sz="1800" spc="-2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25462" sz="180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266700" marR="363855" indent="445134">
              <a:lnSpc>
                <a:spcPct val="12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1800" spc="5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1800" spc="5">
                <a:solidFill>
                  <a:srgbClr val="292934"/>
                </a:solidFill>
                <a:latin typeface="Arial"/>
                <a:cs typeface="Arial"/>
              </a:rPr>
              <a:t>+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h 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next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j  print</a:t>
            </a:r>
            <a:r>
              <a:rPr dirty="0" sz="18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t,x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434"/>
              </a:spcBef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next</a:t>
            </a:r>
            <a:r>
              <a:rPr dirty="0" sz="18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602" y="380746"/>
            <a:ext cx="3340735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538605" algn="l"/>
              </a:tabLst>
            </a:pPr>
            <a:r>
              <a:rPr dirty="0" sz="4000" spc="-160" b="0">
                <a:latin typeface="Arial"/>
                <a:cs typeface="Arial"/>
              </a:rPr>
              <a:t>Taylor	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7482" y="1307846"/>
            <a:ext cx="6676390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445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Euler yöntemi, 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Taylor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teoreminin özel bir durumu</a:t>
            </a:r>
            <a:r>
              <a:rPr dirty="0" sz="2000" spc="-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olarak 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düşünülebilir.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4602" y="2395220"/>
            <a:ext cx="6915150" cy="2203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398780">
              <a:lnSpc>
                <a:spcPct val="100000"/>
              </a:lnSpc>
            </a:pP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dirty="0" sz="1600" spc="-1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.9)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95580" marR="899160" indent="-182880">
              <a:lnSpc>
                <a:spcPct val="100000"/>
              </a:lnSpc>
              <a:spcBef>
                <a:spcPts val="1025"/>
              </a:spcBef>
              <a:buClr>
                <a:srgbClr val="92A199"/>
              </a:buClr>
              <a:buSzPct val="85000"/>
              <a:buChar char="•"/>
              <a:tabLst>
                <a:tab pos="265430" algn="l"/>
                <a:tab pos="266065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ẋ=f(t,x)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olduğunu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hatırlayalım.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Denklem (2.9),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Euler  güncelleştirme formülüne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çevrilir,</a:t>
            </a:r>
            <a:r>
              <a:rPr dirty="0" sz="2000" spc="-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x(t+h)=x(t)+hf(t,x).</a:t>
            </a:r>
            <a:endParaRPr sz="20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formül daha yüksek mertebeli yaklaşım kullanarak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genişletilebilir.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Mesela ikinci dereceden yaklaşım şu</a:t>
            </a:r>
            <a:r>
              <a:rPr dirty="0" sz="2000" spc="-1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formülü  verir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7801" y="2060829"/>
            <a:ext cx="2762250" cy="638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15792" y="4581156"/>
            <a:ext cx="2664333" cy="576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602" y="380746"/>
            <a:ext cx="3340735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538605" algn="l"/>
              </a:tabLst>
            </a:pPr>
            <a:r>
              <a:rPr dirty="0" sz="4000" spc="-160" b="0">
                <a:latin typeface="Arial"/>
                <a:cs typeface="Arial"/>
              </a:rPr>
              <a:t>Taylor	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4602" y="1307846"/>
            <a:ext cx="297624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Denklem (2.1)</a:t>
            </a:r>
            <a:r>
              <a:rPr dirty="0" sz="20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kullanırsak,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4705" y="2405379"/>
            <a:ext cx="126936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Buna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göre,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1685" y="1844801"/>
            <a:ext cx="5010149" cy="67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51685" y="2924949"/>
            <a:ext cx="3672459" cy="864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84705" y="3868673"/>
            <a:ext cx="6163310" cy="934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formül aşağıdaki şekilde Euler gibi</a:t>
            </a:r>
            <a:r>
              <a:rPr dirty="0" sz="20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ayrıklaştırılabilir: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1639570">
              <a:lnSpc>
                <a:spcPct val="100000"/>
              </a:lnSpc>
            </a:pPr>
            <a:r>
              <a:rPr dirty="0" sz="1800" spc="-30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r>
              <a:rPr dirty="0" baseline="-14957" sz="1950" spc="270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baseline="-14957" sz="1950" spc="-3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baseline="-14957" sz="1950" spc="6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baseline="-14957" sz="195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14957" sz="1950" spc="-7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1800" spc="10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30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r>
              <a:rPr dirty="0" baseline="-14957" sz="1950" spc="217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baseline="-14957" sz="195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14957" sz="1950" spc="-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7145" y="4993766"/>
            <a:ext cx="681355" cy="212090"/>
          </a:xfrm>
          <a:custGeom>
            <a:avLst/>
            <a:gdLst/>
            <a:ahLst/>
            <a:cxnLst/>
            <a:rect l="l" t="t" r="r" b="b"/>
            <a:pathLst>
              <a:path w="681355" h="212089">
                <a:moveTo>
                  <a:pt x="613537" y="0"/>
                </a:moveTo>
                <a:lnTo>
                  <a:pt x="610489" y="8635"/>
                </a:lnTo>
                <a:lnTo>
                  <a:pt x="622774" y="13946"/>
                </a:lnTo>
                <a:lnTo>
                  <a:pt x="633333" y="21304"/>
                </a:lnTo>
                <a:lnTo>
                  <a:pt x="654724" y="55429"/>
                </a:lnTo>
                <a:lnTo>
                  <a:pt x="661797" y="104774"/>
                </a:lnTo>
                <a:lnTo>
                  <a:pt x="661011" y="123443"/>
                </a:lnTo>
                <a:lnTo>
                  <a:pt x="649224" y="169163"/>
                </a:lnTo>
                <a:lnTo>
                  <a:pt x="622917" y="197846"/>
                </a:lnTo>
                <a:lnTo>
                  <a:pt x="610870" y="203199"/>
                </a:lnTo>
                <a:lnTo>
                  <a:pt x="613537" y="211708"/>
                </a:lnTo>
                <a:lnTo>
                  <a:pt x="654006" y="187705"/>
                </a:lnTo>
                <a:lnTo>
                  <a:pt x="676735" y="143335"/>
                </a:lnTo>
                <a:lnTo>
                  <a:pt x="681101" y="105917"/>
                </a:lnTo>
                <a:lnTo>
                  <a:pt x="680005" y="86536"/>
                </a:lnTo>
                <a:lnTo>
                  <a:pt x="663575" y="37083"/>
                </a:lnTo>
                <a:lnTo>
                  <a:pt x="628874" y="5544"/>
                </a:lnTo>
                <a:lnTo>
                  <a:pt x="613537" y="0"/>
                </a:lnTo>
                <a:close/>
              </a:path>
              <a:path w="681355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8"/>
                </a:lnTo>
                <a:lnTo>
                  <a:pt x="70231" y="203199"/>
                </a:lnTo>
                <a:lnTo>
                  <a:pt x="58183" y="197846"/>
                </a:lnTo>
                <a:lnTo>
                  <a:pt x="47767" y="190372"/>
                </a:lnTo>
                <a:lnTo>
                  <a:pt x="26376" y="155638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7" y="42163"/>
                </a:lnTo>
                <a:lnTo>
                  <a:pt x="58344" y="13946"/>
                </a:lnTo>
                <a:lnTo>
                  <a:pt x="70612" y="8635"/>
                </a:lnTo>
                <a:lnTo>
                  <a:pt x="67564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95094" y="4936870"/>
            <a:ext cx="78232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𝑥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𝑘  +</a:t>
            </a:r>
            <a:r>
              <a:rPr dirty="0" sz="1800" spc="-9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06242" y="4993766"/>
            <a:ext cx="281940" cy="212090"/>
          </a:xfrm>
          <a:custGeom>
            <a:avLst/>
            <a:gdLst/>
            <a:ahLst/>
            <a:cxnLst/>
            <a:rect l="l" t="t" r="r" b="b"/>
            <a:pathLst>
              <a:path w="281939" h="212089">
                <a:moveTo>
                  <a:pt x="214248" y="0"/>
                </a:moveTo>
                <a:lnTo>
                  <a:pt x="211200" y="8635"/>
                </a:lnTo>
                <a:lnTo>
                  <a:pt x="223486" y="13946"/>
                </a:lnTo>
                <a:lnTo>
                  <a:pt x="234045" y="21304"/>
                </a:lnTo>
                <a:lnTo>
                  <a:pt x="255436" y="55429"/>
                </a:lnTo>
                <a:lnTo>
                  <a:pt x="262508" y="104774"/>
                </a:lnTo>
                <a:lnTo>
                  <a:pt x="261723" y="123443"/>
                </a:lnTo>
                <a:lnTo>
                  <a:pt x="249935" y="169163"/>
                </a:lnTo>
                <a:lnTo>
                  <a:pt x="223629" y="197846"/>
                </a:lnTo>
                <a:lnTo>
                  <a:pt x="211581" y="203199"/>
                </a:lnTo>
                <a:lnTo>
                  <a:pt x="214248" y="211708"/>
                </a:lnTo>
                <a:lnTo>
                  <a:pt x="254718" y="187705"/>
                </a:lnTo>
                <a:lnTo>
                  <a:pt x="277447" y="143335"/>
                </a:lnTo>
                <a:lnTo>
                  <a:pt x="281812" y="105917"/>
                </a:lnTo>
                <a:lnTo>
                  <a:pt x="280717" y="86536"/>
                </a:lnTo>
                <a:lnTo>
                  <a:pt x="264286" y="37083"/>
                </a:lnTo>
                <a:lnTo>
                  <a:pt x="229586" y="5544"/>
                </a:lnTo>
                <a:lnTo>
                  <a:pt x="214248" y="0"/>
                </a:lnTo>
                <a:close/>
              </a:path>
              <a:path w="28193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83" y="197846"/>
                </a:lnTo>
                <a:lnTo>
                  <a:pt x="47767" y="190372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44" y="13946"/>
                </a:lnTo>
                <a:lnTo>
                  <a:pt x="70611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09748" y="4936870"/>
            <a:ext cx="6108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= 𝑥 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13935" y="5098669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491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97653" y="4916551"/>
            <a:ext cx="12255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40">
                <a:solidFill>
                  <a:srgbClr val="292934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10759" y="5098669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01997" y="4763134"/>
            <a:ext cx="130619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09270" algn="l"/>
                <a:tab pos="1040765" algn="l"/>
              </a:tabLst>
            </a:pP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1	</a:t>
            </a:r>
            <a:r>
              <a:rPr dirty="0" sz="1800" spc="-105">
                <a:solidFill>
                  <a:srgbClr val="292934"/>
                </a:solidFill>
                <a:latin typeface="Cambria Math"/>
                <a:cs typeface="Cambria Math"/>
              </a:rPr>
              <a:t>𝜕� 	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105">
                <a:solidFill>
                  <a:srgbClr val="292934"/>
                </a:solidFill>
                <a:latin typeface="Cambria Math"/>
                <a:cs typeface="Cambria Math"/>
              </a:rPr>
              <a:t>𝜕�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2635" y="5098669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47364" y="4936870"/>
            <a:ext cx="2333625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sz="1800" spc="-130">
                <a:solidFill>
                  <a:srgbClr val="292934"/>
                </a:solidFill>
                <a:latin typeface="Cambria Math"/>
                <a:cs typeface="Cambria Math"/>
              </a:rPr>
              <a:t>ℎ�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+ </a:t>
            </a:r>
            <a:r>
              <a:rPr dirty="0" baseline="-37037" sz="2700">
                <a:solidFill>
                  <a:srgbClr val="292934"/>
                </a:solidFill>
                <a:latin typeface="Cambria Math"/>
                <a:cs typeface="Cambria Math"/>
              </a:rPr>
              <a:t>2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ℎ </a:t>
            </a:r>
            <a:r>
              <a:rPr dirty="0" sz="1800" spc="30">
                <a:solidFill>
                  <a:srgbClr val="292934"/>
                </a:solidFill>
                <a:latin typeface="Cambria Math"/>
                <a:cs typeface="Cambria Math"/>
              </a:rPr>
              <a:t>(</a:t>
            </a:r>
            <a:r>
              <a:rPr dirty="0" baseline="-37037" sz="2700" spc="44">
                <a:solidFill>
                  <a:srgbClr val="292934"/>
                </a:solidFill>
                <a:latin typeface="Cambria Math"/>
                <a:cs typeface="Cambria Math"/>
              </a:rPr>
              <a:t>𝜕𝑡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+  </a:t>
            </a:r>
            <a:r>
              <a:rPr dirty="0" baseline="-37037" sz="2700" spc="-15">
                <a:solidFill>
                  <a:srgbClr val="292934"/>
                </a:solidFill>
                <a:latin typeface="Cambria Math"/>
                <a:cs typeface="Cambria Math"/>
              </a:rPr>
              <a:t>𝜕</a:t>
            </a:r>
            <a:r>
              <a:rPr dirty="0" baseline="-37037" sz="2700" spc="-7">
                <a:solidFill>
                  <a:srgbClr val="292934"/>
                </a:solidFill>
                <a:latin typeface="Cambria Math"/>
                <a:cs typeface="Cambria Math"/>
              </a:rPr>
              <a:t>𝑥</a:t>
            </a:r>
            <a:r>
              <a:rPr dirty="0" baseline="-37037" sz="2700" spc="-3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250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509523"/>
            <a:ext cx="3100070" cy="487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85" b="0">
                <a:latin typeface="Arial"/>
                <a:cs typeface="Arial"/>
              </a:rPr>
              <a:t>Dinamik</a:t>
            </a:r>
            <a:r>
              <a:rPr dirty="0" sz="3200" spc="-295" b="0">
                <a:latin typeface="Arial"/>
                <a:cs typeface="Arial"/>
              </a:rPr>
              <a:t> </a:t>
            </a:r>
            <a:r>
              <a:rPr dirty="0" sz="3200" spc="-90" b="0">
                <a:latin typeface="Arial"/>
                <a:cs typeface="Arial"/>
              </a:rPr>
              <a:t>Sistemler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91184"/>
            <a:ext cx="8022590" cy="39516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112903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Sürekli sistemlerin matematiksel modelleri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sıklıkla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diferansiyel denklemler ile ifade</a:t>
            </a:r>
            <a:r>
              <a:rPr dirty="0" sz="2400" spc="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edilir.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Diferansiyel denklemler belirli bir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duyarlılık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ile</a:t>
            </a:r>
            <a:r>
              <a:rPr dirty="0" sz="2400" spc="25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sürekli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dinamik ortamları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tanımlayabilir.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Gerçek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hayatta diferansiyel denklemleri kesin bir</a:t>
            </a:r>
            <a:r>
              <a:rPr dirty="0" sz="2400" spc="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şekilde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çözmek mümkün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olmasına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rağmen bu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nadir bir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durumdur.</a:t>
            </a:r>
            <a:endParaRPr sz="2400">
              <a:latin typeface="Arial"/>
              <a:cs typeface="Arial"/>
            </a:endParaRPr>
          </a:p>
          <a:p>
            <a:pPr marL="195580" marR="151765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Pratikte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sayısal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fark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metotlarını kullanan makul  yaklaşımlar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etkilidir.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Dolayısıyla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derste bilgisayar kullanımı ile</a:t>
            </a:r>
            <a:r>
              <a:rPr dirty="0" sz="2400" spc="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tahmin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edilebilen modeller üzerinde</a:t>
            </a:r>
            <a:r>
              <a:rPr dirty="0" sz="2400" spc="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durulacaktır.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602" y="380746"/>
            <a:ext cx="3340735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538605" algn="l"/>
              </a:tabLst>
            </a:pPr>
            <a:r>
              <a:rPr dirty="0" sz="4000" spc="-160" b="0">
                <a:latin typeface="Arial"/>
                <a:cs typeface="Arial"/>
              </a:rPr>
              <a:t>Taylor	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4602" y="1307846"/>
            <a:ext cx="7337425" cy="2317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Örnek 2.4: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Sistem (2.7)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‘ye 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Taylor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tekniğini</a:t>
            </a:r>
            <a:r>
              <a:rPr dirty="0" sz="2000" spc="-1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uygulayınız.</a:t>
            </a:r>
            <a:endParaRPr sz="2000">
              <a:latin typeface="Arial"/>
              <a:cs typeface="Arial"/>
            </a:endParaRPr>
          </a:p>
          <a:p>
            <a:pPr marL="194945" marR="5080" indent="375920">
              <a:lnSpc>
                <a:spcPct val="100000"/>
              </a:lnSpc>
              <a:spcBef>
                <a:spcPts val="480"/>
              </a:spcBef>
              <a:tabLst>
                <a:tab pos="1621790" algn="l"/>
              </a:tabLst>
            </a:pPr>
            <a:r>
              <a:rPr dirty="0" sz="2000" spc="-5">
                <a:solidFill>
                  <a:srgbClr val="292934"/>
                </a:solidFill>
                <a:latin typeface="Symbol"/>
                <a:cs typeface="Symbol"/>
              </a:rPr>
              <a:t>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dirty="0" sz="2000" spc="-5">
                <a:solidFill>
                  <a:srgbClr val="292934"/>
                </a:solidFill>
                <a:latin typeface="Symbol"/>
                <a:cs typeface="Symbol"/>
              </a:rPr>
              <a:t>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t=x</a:t>
            </a:r>
            <a:r>
              <a:rPr dirty="0" baseline="25641" sz="1950" spc="-7">
                <a:solidFill>
                  <a:srgbClr val="292934"/>
                </a:solidFill>
                <a:latin typeface="Arial"/>
                <a:cs typeface="Arial"/>
              </a:rPr>
              <a:t>2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000" spc="-5">
                <a:solidFill>
                  <a:srgbClr val="292934"/>
                </a:solidFill>
                <a:latin typeface="Symbol"/>
                <a:cs typeface="Symbol"/>
              </a:rPr>
              <a:t>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dirty="0" sz="2000" spc="-5">
                <a:solidFill>
                  <a:srgbClr val="292934"/>
                </a:solidFill>
                <a:latin typeface="Symbol"/>
                <a:cs typeface="Symbol"/>
              </a:rPr>
              <a:t>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x=2xt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olduğu için denklem (2.10)</a:t>
            </a:r>
            <a:r>
              <a:rPr dirty="0" sz="2000" spc="-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şu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formüle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dönüştürülür,</a:t>
            </a:r>
            <a:endParaRPr sz="2000">
              <a:latin typeface="Arial"/>
              <a:cs typeface="Arial"/>
            </a:endParaRPr>
          </a:p>
          <a:p>
            <a:pPr marL="727075">
              <a:lnSpc>
                <a:spcPts val="1795"/>
              </a:lnSpc>
              <a:spcBef>
                <a:spcPts val="480"/>
              </a:spcBef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x(k+1)=x(k)+x</a:t>
            </a:r>
            <a:r>
              <a:rPr dirty="0" baseline="25641" sz="1950" spc="-7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(k)t</a:t>
            </a:r>
            <a:r>
              <a:rPr dirty="0" baseline="-21367" sz="1950" spc="-7">
                <a:solidFill>
                  <a:srgbClr val="292934"/>
                </a:solidFill>
                <a:latin typeface="Arial"/>
                <a:cs typeface="Arial"/>
              </a:rPr>
              <a:t>k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h+x</a:t>
            </a:r>
            <a:r>
              <a:rPr dirty="0" baseline="25641" sz="1950" spc="-7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(k)[x(k)t</a:t>
            </a:r>
            <a:r>
              <a:rPr dirty="0" sz="2000" spc="1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baseline="25641" sz="195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+1/2]h</a:t>
            </a:r>
            <a:r>
              <a:rPr dirty="0" baseline="25641" sz="1950">
                <a:solidFill>
                  <a:srgbClr val="292934"/>
                </a:solidFill>
                <a:latin typeface="Arial"/>
                <a:cs typeface="Arial"/>
              </a:rPr>
              <a:t>2</a:t>
            </a:r>
            <a:endParaRPr baseline="25641" sz="1950">
              <a:latin typeface="Arial"/>
              <a:cs typeface="Arial"/>
            </a:endParaRPr>
          </a:p>
          <a:p>
            <a:pPr algn="ctr" marL="1143635">
              <a:lnSpc>
                <a:spcPts val="955"/>
              </a:lnSpc>
            </a:pPr>
            <a:r>
              <a:rPr dirty="0" sz="1300" spc="15">
                <a:solidFill>
                  <a:srgbClr val="292934"/>
                </a:solidFill>
                <a:latin typeface="Arial"/>
                <a:cs typeface="Arial"/>
              </a:rPr>
              <a:t>k</a:t>
            </a:r>
            <a:endParaRPr sz="1300">
              <a:latin typeface="Arial"/>
              <a:cs typeface="Arial"/>
            </a:endParaRPr>
          </a:p>
          <a:p>
            <a:pPr marL="194945" marR="175895" indent="480059">
              <a:lnSpc>
                <a:spcPct val="100000"/>
              </a:lnSpc>
              <a:spcBef>
                <a:spcPts val="125"/>
              </a:spcBef>
              <a:tabLst>
                <a:tab pos="3547745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Adım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uzunluğu h=0.05 olarak düşünülürse, 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Taylor</a:t>
            </a:r>
            <a:r>
              <a:rPr dirty="0" sz="2000" spc="-20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tabloda  gösterilmiş verileri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elde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eder.	</a:t>
            </a:r>
            <a:r>
              <a:rPr dirty="0" sz="2000" spc="-50">
                <a:solidFill>
                  <a:srgbClr val="292934"/>
                </a:solidFill>
                <a:latin typeface="Arial"/>
                <a:cs typeface="Arial"/>
              </a:rPr>
              <a:t>Taylor,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Euler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yöntemine</a:t>
            </a: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göre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daha doğru sonuçlar elde eder(Şekil</a:t>
            </a:r>
            <a:r>
              <a:rPr dirty="0" sz="2000" spc="-1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2.2)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3648" y="4076953"/>
            <a:ext cx="6144514" cy="1409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4000" spc="-95" b="0">
                <a:latin typeface="Arial"/>
                <a:cs typeface="Arial"/>
              </a:rPr>
              <a:t>Runge-Kutta</a:t>
            </a:r>
            <a:r>
              <a:rPr dirty="0" sz="4000" spc="-330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576" y="1307846"/>
            <a:ext cx="7703184" cy="975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Daha önceki örneklerde birinci dereceden denklemlere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Euler,</a:t>
            </a:r>
            <a:r>
              <a:rPr dirty="0" sz="2000" spc="-1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ikinci  dereceden denklemlere 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Taylor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teknikleri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uygulanıp</a:t>
            </a:r>
            <a:r>
              <a:rPr dirty="0" sz="20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karşılaştırıldı.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Dördüncü dereceden bir yaklaşım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sıklıkla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şu şekilde</a:t>
            </a:r>
            <a:r>
              <a:rPr dirty="0" sz="2000" spc="-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kullanılır: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576" y="3075940"/>
            <a:ext cx="7943850" cy="1962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  <a:tab pos="515620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Bununla birlikte bu formülü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uygulamak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için,	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Taylor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için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yapıldığı</a:t>
            </a:r>
            <a:r>
              <a:rPr dirty="0" sz="20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gibi</a:t>
            </a:r>
            <a:endParaRPr sz="20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ilk önce </a:t>
            </a:r>
            <a:r>
              <a:rPr dirty="0" sz="2000">
                <a:solidFill>
                  <a:srgbClr val="292934"/>
                </a:solidFill>
                <a:latin typeface="Symbol"/>
                <a:cs typeface="Symbol"/>
              </a:rPr>
              <a:t>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’i birkaç kez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ayırmak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gereklidir.</a:t>
            </a:r>
            <a:endParaRPr sz="20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Symbol"/>
                <a:cs typeface="Symbol"/>
              </a:rPr>
              <a:t>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için bir analitik formül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kullanılamıyor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olabileceği için çoğu zaman bu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imkansızdır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ve en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iyi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ihtimalle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sıkıcı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olabilir.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Türevlerini değil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yalnızca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sinyal değerlerini doğrudan</a:t>
            </a:r>
            <a:r>
              <a:rPr dirty="0" sz="20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ölçebildiğimiz</a:t>
            </a:r>
            <a:endParaRPr sz="20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için, bu gerçek sistemlerde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sıklıkla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yaşanan bir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durumdur.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9630" y="2330462"/>
            <a:ext cx="4104513" cy="648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4000" spc="-95" b="0">
                <a:latin typeface="Arial"/>
                <a:cs typeface="Arial"/>
              </a:rPr>
              <a:t>Runge-Kutta</a:t>
            </a:r>
            <a:r>
              <a:rPr dirty="0" sz="4000" spc="-330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7482" y="4864227"/>
            <a:ext cx="7000240" cy="924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7592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Bu, klasik bir Runge-Kutta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algoritmasıdır.İki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avantajı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vardır: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doğru çözümdür(dördüncü dereceden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Taylor’a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eşdeğerdir) ve  türev hesaplaması gerektirmediğinden kullanımı</a:t>
            </a:r>
            <a:r>
              <a:rPr dirty="0" sz="2000" spc="-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kolaydır.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9630" y="1464183"/>
            <a:ext cx="4608449" cy="309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4000" spc="-95" b="0">
                <a:latin typeface="Arial"/>
                <a:cs typeface="Arial"/>
              </a:rPr>
              <a:t>Runge-Kutta</a:t>
            </a:r>
            <a:r>
              <a:rPr dirty="0" sz="4000" spc="-330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443" y="1075816"/>
            <a:ext cx="6940550" cy="666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554740"/>
                </a:solidFill>
                <a:latin typeface="Arial"/>
                <a:cs typeface="Arial"/>
              </a:rPr>
              <a:t>Örnek 2.5: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Sistem (2.7)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‘ye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Runge-Kutta tekniğini</a:t>
            </a:r>
            <a:r>
              <a:rPr dirty="0" sz="2000" spc="-3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uygulayınız.</a:t>
            </a:r>
            <a:endParaRPr sz="2000">
              <a:latin typeface="Arial"/>
              <a:cs typeface="Arial"/>
            </a:endParaRPr>
          </a:p>
          <a:p>
            <a:pPr marL="593090">
              <a:lnSpc>
                <a:spcPct val="100000"/>
              </a:lnSpc>
              <a:spcBef>
                <a:spcPts val="680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Runge-Kutta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uygulamak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için bir program</a:t>
            </a:r>
            <a:r>
              <a:rPr dirty="0" sz="1800" spc="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algoritması: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0295" y="1802638"/>
            <a:ext cx="335216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AE9E94"/>
                </a:solidFill>
                <a:latin typeface="Arial"/>
                <a:cs typeface="Arial"/>
              </a:rPr>
              <a:t>den </a:t>
            </a:r>
            <a:r>
              <a:rPr dirty="0" sz="1800">
                <a:solidFill>
                  <a:srgbClr val="AE9E94"/>
                </a:solidFill>
                <a:latin typeface="Arial"/>
                <a:cs typeface="Arial"/>
              </a:rPr>
              <a:t>x </a:t>
            </a:r>
            <a:r>
              <a:rPr dirty="0" sz="1800" spc="-5">
                <a:solidFill>
                  <a:srgbClr val="AE9E94"/>
                </a:solidFill>
                <a:latin typeface="Arial"/>
                <a:cs typeface="Arial"/>
              </a:rPr>
              <a:t>güncelleştirmesinden önce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1802638"/>
            <a:ext cx="313499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AE9E94"/>
                </a:solidFill>
                <a:latin typeface="Arial"/>
                <a:cs typeface="Arial"/>
              </a:rPr>
              <a:t>K</a:t>
            </a:r>
            <a:r>
              <a:rPr dirty="0" baseline="-20833" sz="1800" spc="-7">
                <a:solidFill>
                  <a:srgbClr val="AE9E94"/>
                </a:solidFill>
                <a:latin typeface="Arial"/>
                <a:cs typeface="Arial"/>
              </a:rPr>
              <a:t>1 </a:t>
            </a:r>
            <a:r>
              <a:rPr dirty="0" sz="1800">
                <a:solidFill>
                  <a:srgbClr val="AE9E94"/>
                </a:solidFill>
                <a:latin typeface="Arial"/>
                <a:cs typeface="Arial"/>
              </a:rPr>
              <a:t>, </a:t>
            </a:r>
            <a:r>
              <a:rPr dirty="0" sz="1800" spc="-5">
                <a:solidFill>
                  <a:srgbClr val="AE9E94"/>
                </a:solidFill>
                <a:latin typeface="Arial"/>
                <a:cs typeface="Arial"/>
              </a:rPr>
              <a:t>K</a:t>
            </a:r>
            <a:r>
              <a:rPr dirty="0" baseline="-20833" sz="1800" spc="-7">
                <a:solidFill>
                  <a:srgbClr val="AE9E94"/>
                </a:solidFill>
                <a:latin typeface="Arial"/>
                <a:cs typeface="Arial"/>
              </a:rPr>
              <a:t>2 </a:t>
            </a:r>
            <a:r>
              <a:rPr dirty="0" sz="1800" spc="-5">
                <a:solidFill>
                  <a:srgbClr val="AE9E94"/>
                </a:solidFill>
                <a:latin typeface="Arial"/>
                <a:cs typeface="Arial"/>
              </a:rPr>
              <a:t>‘den </a:t>
            </a:r>
            <a:r>
              <a:rPr dirty="0" sz="1800">
                <a:solidFill>
                  <a:srgbClr val="AE9E94"/>
                </a:solidFill>
                <a:latin typeface="Arial"/>
                <a:cs typeface="Arial"/>
              </a:rPr>
              <a:t>K</a:t>
            </a:r>
            <a:r>
              <a:rPr dirty="0" baseline="-20833" sz="1800">
                <a:solidFill>
                  <a:srgbClr val="AE9E94"/>
                </a:solidFill>
                <a:latin typeface="Arial"/>
                <a:cs typeface="Arial"/>
              </a:rPr>
              <a:t>2 </a:t>
            </a:r>
            <a:r>
              <a:rPr dirty="0" sz="1800">
                <a:solidFill>
                  <a:srgbClr val="AE9E94"/>
                </a:solidFill>
                <a:latin typeface="Arial"/>
                <a:cs typeface="Arial"/>
              </a:rPr>
              <a:t>, </a:t>
            </a:r>
            <a:r>
              <a:rPr dirty="0" sz="1800" spc="-5">
                <a:solidFill>
                  <a:srgbClr val="AE9E94"/>
                </a:solidFill>
                <a:latin typeface="Arial"/>
                <a:cs typeface="Arial"/>
              </a:rPr>
              <a:t>K</a:t>
            </a:r>
            <a:r>
              <a:rPr dirty="0" baseline="-20833" sz="1800" spc="-7">
                <a:solidFill>
                  <a:srgbClr val="AE9E94"/>
                </a:solidFill>
                <a:latin typeface="Arial"/>
                <a:cs typeface="Arial"/>
              </a:rPr>
              <a:t>3 </a:t>
            </a:r>
            <a:r>
              <a:rPr dirty="0" sz="1800" spc="-5">
                <a:solidFill>
                  <a:srgbClr val="AE9E94"/>
                </a:solidFill>
                <a:latin typeface="Arial"/>
                <a:cs typeface="Arial"/>
              </a:rPr>
              <a:t>‘den </a:t>
            </a:r>
            <a:r>
              <a:rPr dirty="0" sz="1800">
                <a:solidFill>
                  <a:srgbClr val="AE9E94"/>
                </a:solidFill>
                <a:latin typeface="Arial"/>
                <a:cs typeface="Arial"/>
              </a:rPr>
              <a:t>K</a:t>
            </a:r>
            <a:r>
              <a:rPr dirty="0" baseline="-20833" sz="1800">
                <a:solidFill>
                  <a:srgbClr val="AE9E94"/>
                </a:solidFill>
                <a:latin typeface="Arial"/>
                <a:cs typeface="Arial"/>
              </a:rPr>
              <a:t>3 </a:t>
            </a:r>
            <a:r>
              <a:rPr dirty="0" sz="1800">
                <a:solidFill>
                  <a:srgbClr val="AE9E94"/>
                </a:solidFill>
                <a:latin typeface="Arial"/>
                <a:cs typeface="Arial"/>
              </a:rPr>
              <a:t>, </a:t>
            </a:r>
            <a:r>
              <a:rPr dirty="0" sz="1800" spc="260">
                <a:solidFill>
                  <a:srgbClr val="AE9E9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AE9E94"/>
                </a:solidFill>
                <a:latin typeface="Arial"/>
                <a:cs typeface="Arial"/>
              </a:rPr>
              <a:t>K</a:t>
            </a:r>
            <a:r>
              <a:rPr dirty="0" baseline="-20833" sz="1800" spc="-7">
                <a:solidFill>
                  <a:srgbClr val="AE9E94"/>
                </a:solidFill>
                <a:latin typeface="Arial"/>
                <a:cs typeface="Arial"/>
              </a:rPr>
              <a:t>4</a:t>
            </a:r>
            <a:endParaRPr baseline="-20833" sz="18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1800" spc="-15">
                <a:solidFill>
                  <a:srgbClr val="AE9E94"/>
                </a:solidFill>
                <a:latin typeface="Arial"/>
                <a:cs typeface="Arial"/>
              </a:rPr>
              <a:t>hesaplanmalıdır.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546" y="2348915"/>
            <a:ext cx="2800731" cy="3877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404634"/>
            <a:ext cx="8229600" cy="6247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3532" y="404634"/>
            <a:ext cx="8229600" cy="6248400"/>
          </a:xfrm>
          <a:custGeom>
            <a:avLst/>
            <a:gdLst/>
            <a:ahLst/>
            <a:cxnLst/>
            <a:rect l="l" t="t" r="r" b="b"/>
            <a:pathLst>
              <a:path w="8229600" h="6248400">
                <a:moveTo>
                  <a:pt x="0" y="6247892"/>
                </a:moveTo>
                <a:lnTo>
                  <a:pt x="8229600" y="6247892"/>
                </a:lnTo>
                <a:lnTo>
                  <a:pt x="8229600" y="0"/>
                </a:lnTo>
                <a:lnTo>
                  <a:pt x="0" y="0"/>
                </a:lnTo>
                <a:lnTo>
                  <a:pt x="0" y="6247892"/>
                </a:lnTo>
                <a:close/>
              </a:path>
            </a:pathLst>
          </a:custGeom>
          <a:ln w="9525">
            <a:solidFill>
              <a:srgbClr val="92A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00653" y="1597914"/>
            <a:ext cx="63627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218A21"/>
                </a:solidFill>
                <a:latin typeface="Courier New"/>
                <a:cs typeface="Courier New"/>
              </a:rPr>
              <a:t>çöz</a:t>
            </a:r>
            <a:r>
              <a:rPr dirty="0" sz="1600" spc="5">
                <a:solidFill>
                  <a:srgbClr val="218A21"/>
                </a:solidFill>
                <a:latin typeface="Courier New"/>
                <a:cs typeface="Courier New"/>
              </a:rPr>
              <a:t>ü</a:t>
            </a:r>
            <a:r>
              <a:rPr dirty="0" sz="1600" spc="-5">
                <a:solidFill>
                  <a:srgbClr val="218A21"/>
                </a:solidFill>
                <a:latin typeface="Courier New"/>
                <a:cs typeface="Courier New"/>
              </a:rPr>
              <a:t>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378089"/>
            <a:ext cx="3201035" cy="1782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370840">
              <a:lnSpc>
                <a:spcPct val="120100"/>
              </a:lnSpc>
            </a:pPr>
            <a:r>
              <a:rPr dirty="0" sz="1600" spc="-5">
                <a:latin typeface="Courier New"/>
                <a:cs typeface="Courier New"/>
              </a:rPr>
              <a:t>t0=1; </a:t>
            </a:r>
            <a:r>
              <a:rPr dirty="0" sz="1600" spc="-5">
                <a:solidFill>
                  <a:srgbClr val="218A21"/>
                </a:solidFill>
                <a:latin typeface="Courier New"/>
                <a:cs typeface="Courier New"/>
              </a:rPr>
              <a:t>%başlangıç zamanı  </a:t>
            </a:r>
            <a:r>
              <a:rPr dirty="0" sz="1600" spc="-5">
                <a:latin typeface="Courier New"/>
                <a:cs typeface="Courier New"/>
              </a:rPr>
              <a:t>x0=3; </a:t>
            </a:r>
            <a:r>
              <a:rPr dirty="0" sz="1600" spc="-5">
                <a:solidFill>
                  <a:srgbClr val="218A21"/>
                </a:solidFill>
                <a:latin typeface="Courier New"/>
                <a:cs typeface="Courier New"/>
              </a:rPr>
              <a:t>%başlangıç koşulu  </a:t>
            </a:r>
            <a:r>
              <a:rPr dirty="0" sz="1600" spc="-5">
                <a:latin typeface="Courier New"/>
                <a:cs typeface="Courier New"/>
              </a:rPr>
              <a:t>x=[x0];</a:t>
            </a:r>
            <a:endParaRPr sz="160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  <a:spcBef>
                <a:spcPts val="384"/>
              </a:spcBef>
            </a:pPr>
            <a:r>
              <a:rPr dirty="0" sz="1600" spc="-5">
                <a:latin typeface="Courier New"/>
                <a:cs typeface="Courier New"/>
              </a:rPr>
              <a:t>t=[t0];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dirty="0" sz="1600" spc="-5">
                <a:latin typeface="Courier New"/>
                <a:cs typeface="Courier New"/>
              </a:rPr>
              <a:t>xg=[6/(5-3*t0^2)];</a:t>
            </a:r>
            <a:r>
              <a:rPr dirty="0" sz="1600" spc="-5">
                <a:solidFill>
                  <a:srgbClr val="218A21"/>
                </a:solidFill>
                <a:latin typeface="Courier New"/>
                <a:cs typeface="Courier New"/>
              </a:rPr>
              <a:t>% Mutlak  </a:t>
            </a:r>
            <a:r>
              <a:rPr dirty="0" sz="1600" spc="-5">
                <a:latin typeface="Courier New"/>
                <a:cs typeface="Courier New"/>
              </a:rPr>
              <a:t>h=0.05;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2183384"/>
            <a:ext cx="4785995" cy="2318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dirty="0" sz="1600" spc="-7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i=1:5</a:t>
            </a:r>
            <a:endParaRPr sz="1600">
              <a:latin typeface="Courier New"/>
              <a:cs typeface="Courier New"/>
            </a:endParaRPr>
          </a:p>
          <a:p>
            <a:pPr marL="499745" marR="5080">
              <a:lnSpc>
                <a:spcPct val="120000"/>
              </a:lnSpc>
            </a:pPr>
            <a:r>
              <a:rPr dirty="0" sz="1600" spc="-5">
                <a:latin typeface="Courier New"/>
                <a:cs typeface="Courier New"/>
              </a:rPr>
              <a:t>K1=t0*x0^2;  K2=(t0+(1/2)*h)*(x0+(1/2)*h*K1)^2;  K3=(t0+(1/2)*h)*(x0+(1/2)*h*K2)^2;  K4=(t0+h)*(x0+h*K3)^2;  xyeni=x0+(1/6)*h*(K1+2*K2+2*K3+K4);  t0=t0+h;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384"/>
              </a:spcBef>
            </a:pPr>
            <a:r>
              <a:rPr dirty="0" sz="1600" spc="-5">
                <a:latin typeface="Courier New"/>
                <a:cs typeface="Courier New"/>
              </a:rPr>
              <a:t>xg=[xg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6/(5-3*t0^2)];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" y="4475489"/>
            <a:ext cx="1979930" cy="2075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9745" marR="5080">
              <a:lnSpc>
                <a:spcPct val="120100"/>
              </a:lnSpc>
            </a:pPr>
            <a:r>
              <a:rPr dirty="0" sz="1600" spc="-5">
                <a:latin typeface="Courier New"/>
                <a:cs typeface="Courier New"/>
              </a:rPr>
              <a:t>x=[x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xyeni];  t=[t t0];  </a:t>
            </a:r>
            <a:r>
              <a:rPr dirty="0" sz="1600">
                <a:latin typeface="Courier New"/>
                <a:cs typeface="Courier New"/>
              </a:rPr>
              <a:t>x0=xyeni;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solidFill>
                  <a:srgbClr val="0000FF"/>
                </a:solidFill>
                <a:latin typeface="Courier New"/>
                <a:cs typeface="Courier New"/>
              </a:rPr>
              <a:t>end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600" spc="-5">
                <a:latin typeface="Courier New"/>
                <a:cs typeface="Courier New"/>
              </a:rPr>
              <a:t>plot(t,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x,</a:t>
            </a:r>
            <a:r>
              <a:rPr dirty="0" sz="1600" spc="-5">
                <a:solidFill>
                  <a:srgbClr val="9F1FEF"/>
                </a:solidFill>
                <a:latin typeface="Courier New"/>
                <a:cs typeface="Courier New"/>
              </a:rPr>
              <a:t>'r-d'</a:t>
            </a:r>
            <a:r>
              <a:rPr dirty="0" sz="1600" spc="-5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Courier New"/>
                <a:cs typeface="Courier New"/>
              </a:rPr>
              <a:t>hold</a:t>
            </a:r>
            <a:r>
              <a:rPr dirty="0" sz="1600" spc="-80"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9F1FEF"/>
                </a:solidFill>
                <a:latin typeface="Courier New"/>
                <a:cs typeface="Courier New"/>
              </a:rPr>
              <a:t>on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latin typeface="Courier New"/>
                <a:cs typeface="Courier New"/>
              </a:rPr>
              <a:t>plot(t,xg,</a:t>
            </a:r>
            <a:r>
              <a:rPr dirty="0" sz="1600" spc="-5">
                <a:solidFill>
                  <a:srgbClr val="9F1FEF"/>
                </a:solidFill>
                <a:latin typeface="Courier New"/>
                <a:cs typeface="Courier New"/>
              </a:rPr>
              <a:t>'k-s'</a:t>
            </a:r>
            <a:r>
              <a:rPr dirty="0" sz="1600" spc="-5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21206" y="2101885"/>
            <a:ext cx="2733675" cy="2238375"/>
          </a:xfrm>
          <a:custGeom>
            <a:avLst/>
            <a:gdLst/>
            <a:ahLst/>
            <a:cxnLst/>
            <a:rect l="l" t="t" r="r" b="b"/>
            <a:pathLst>
              <a:path w="2733675" h="2238375">
                <a:moveTo>
                  <a:pt x="0" y="2238119"/>
                </a:moveTo>
                <a:lnTo>
                  <a:pt x="2733604" y="2238119"/>
                </a:lnTo>
                <a:lnTo>
                  <a:pt x="2733604" y="0"/>
                </a:lnTo>
                <a:lnTo>
                  <a:pt x="0" y="0"/>
                </a:lnTo>
                <a:lnTo>
                  <a:pt x="0" y="22381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21206" y="2101828"/>
            <a:ext cx="2733675" cy="2238375"/>
          </a:xfrm>
          <a:custGeom>
            <a:avLst/>
            <a:gdLst/>
            <a:ahLst/>
            <a:cxnLst/>
            <a:rect l="l" t="t" r="r" b="b"/>
            <a:pathLst>
              <a:path w="2733675" h="2238375">
                <a:moveTo>
                  <a:pt x="0" y="2238176"/>
                </a:moveTo>
                <a:lnTo>
                  <a:pt x="0" y="0"/>
                </a:lnTo>
                <a:lnTo>
                  <a:pt x="2733680" y="0"/>
                </a:lnTo>
                <a:lnTo>
                  <a:pt x="2733680" y="2238176"/>
                </a:lnTo>
                <a:lnTo>
                  <a:pt x="0" y="223817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21206" y="2101828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 h="0">
                <a:moveTo>
                  <a:pt x="0" y="0"/>
                </a:moveTo>
                <a:lnTo>
                  <a:pt x="2733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59634" y="210657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21206" y="4340004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 h="0">
                <a:moveTo>
                  <a:pt x="0" y="0"/>
                </a:moveTo>
                <a:lnTo>
                  <a:pt x="2733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59634" y="434474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54886" y="2101828"/>
            <a:ext cx="0" cy="2238375"/>
          </a:xfrm>
          <a:custGeom>
            <a:avLst/>
            <a:gdLst/>
            <a:ahLst/>
            <a:cxnLst/>
            <a:rect l="l" t="t" r="r" b="b"/>
            <a:pathLst>
              <a:path w="0" h="2238375">
                <a:moveTo>
                  <a:pt x="0" y="22381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559634" y="210657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21206" y="2101828"/>
            <a:ext cx="0" cy="2238375"/>
          </a:xfrm>
          <a:custGeom>
            <a:avLst/>
            <a:gdLst/>
            <a:ahLst/>
            <a:cxnLst/>
            <a:rect l="l" t="t" r="r" b="b"/>
            <a:pathLst>
              <a:path w="0" h="2238375">
                <a:moveTo>
                  <a:pt x="0" y="22381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25964" y="210657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21206" y="4340004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 h="0">
                <a:moveTo>
                  <a:pt x="0" y="0"/>
                </a:moveTo>
                <a:lnTo>
                  <a:pt x="2733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559634" y="434474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21206" y="2101828"/>
            <a:ext cx="0" cy="2238375"/>
          </a:xfrm>
          <a:custGeom>
            <a:avLst/>
            <a:gdLst/>
            <a:ahLst/>
            <a:cxnLst/>
            <a:rect l="l" t="t" r="r" b="b"/>
            <a:pathLst>
              <a:path w="0" h="2238375">
                <a:moveTo>
                  <a:pt x="0" y="22381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25964" y="210657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21206" y="4311527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47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25964" y="431627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21206" y="2111317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89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25964" y="213504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64318" y="4311527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47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69067" y="431627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64318" y="2111317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89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69067" y="213504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237123" y="4371684"/>
            <a:ext cx="26606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1</a:t>
            </a:r>
            <a:r>
              <a:rPr dirty="0" sz="950" spc="30">
                <a:latin typeface="Arial"/>
                <a:cs typeface="Arial"/>
              </a:rPr>
              <a:t>.</a:t>
            </a:r>
            <a:r>
              <a:rPr dirty="0" sz="950" spc="-10">
                <a:latin typeface="Arial"/>
                <a:cs typeface="Arial"/>
              </a:rPr>
              <a:t>0</a:t>
            </a:r>
            <a:r>
              <a:rPr dirty="0" sz="950" spc="1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07069" y="4311527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47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911818" y="431627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907069" y="2111317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89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11818" y="213504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808706" y="4371684"/>
            <a:ext cx="19939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1</a:t>
            </a:r>
            <a:r>
              <a:rPr dirty="0" sz="950" spc="30">
                <a:latin typeface="Arial"/>
                <a:cs typeface="Arial"/>
              </a:rPr>
              <a:t>.</a:t>
            </a:r>
            <a:r>
              <a:rPr dirty="0" sz="950" spc="1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59412" y="4311527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47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464161" y="431627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459412" y="2111317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89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464160" y="213504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332559" y="4371684"/>
            <a:ext cx="26606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1</a:t>
            </a:r>
            <a:r>
              <a:rPr dirty="0" sz="950" spc="30">
                <a:latin typeface="Arial"/>
                <a:cs typeface="Arial"/>
              </a:rPr>
              <a:t>.</a:t>
            </a:r>
            <a:r>
              <a:rPr dirty="0" sz="950" spc="-10">
                <a:latin typeface="Arial"/>
                <a:cs typeface="Arial"/>
              </a:rPr>
              <a:t>1</a:t>
            </a:r>
            <a:r>
              <a:rPr dirty="0" sz="950" spc="1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02258" y="4311527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47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007007" y="4316272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002258" y="2111317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89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007007" y="213504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903895" y="4371684"/>
            <a:ext cx="19939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1</a:t>
            </a:r>
            <a:r>
              <a:rPr dirty="0" sz="950" spc="30">
                <a:latin typeface="Arial"/>
                <a:cs typeface="Arial"/>
              </a:rPr>
              <a:t>.</a:t>
            </a:r>
            <a:r>
              <a:rPr dirty="0" sz="950" spc="1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54886" y="4311527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47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559634" y="431627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554886" y="2111317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89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559634" y="213504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8427653" y="4371684"/>
            <a:ext cx="26606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1</a:t>
            </a:r>
            <a:r>
              <a:rPr dirty="0" sz="950" spc="30">
                <a:latin typeface="Arial"/>
                <a:cs typeface="Arial"/>
              </a:rPr>
              <a:t>.</a:t>
            </a:r>
            <a:r>
              <a:rPr dirty="0" sz="950" spc="-10">
                <a:latin typeface="Arial"/>
                <a:cs typeface="Arial"/>
              </a:rPr>
              <a:t>2</a:t>
            </a:r>
            <a:r>
              <a:rPr dirty="0" sz="950" spc="1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821206" y="434000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2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845186" y="434474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0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526110" y="4340004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287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530859" y="4344749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703792" y="4267047"/>
            <a:ext cx="170815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50" spc="1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88900">
              <a:lnSpc>
                <a:spcPts val="980"/>
              </a:lnSpc>
            </a:pPr>
            <a:r>
              <a:rPr dirty="0" sz="950" spc="1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821206" y="3778150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2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845186" y="378289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0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526110" y="377815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287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530859" y="3782894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703792" y="3704964"/>
            <a:ext cx="9461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821206" y="3225822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2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845186" y="323056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0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526110" y="3225822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287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530859" y="323056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5637067" y="3152618"/>
            <a:ext cx="15938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821206" y="2663682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2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526110" y="2663682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287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530859" y="2668427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5637067" y="2590763"/>
            <a:ext cx="15938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821206" y="2111317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2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845186" y="21160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0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526110" y="2111317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287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530859" y="2116062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5637067" y="2038398"/>
            <a:ext cx="15938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821206" y="2101828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 h="0">
                <a:moveTo>
                  <a:pt x="0" y="0"/>
                </a:moveTo>
                <a:lnTo>
                  <a:pt x="2733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559634" y="210657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821206" y="4340004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 h="0">
                <a:moveTo>
                  <a:pt x="0" y="0"/>
                </a:moveTo>
                <a:lnTo>
                  <a:pt x="2733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59634" y="434474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554886" y="2101828"/>
            <a:ext cx="0" cy="2238375"/>
          </a:xfrm>
          <a:custGeom>
            <a:avLst/>
            <a:gdLst/>
            <a:ahLst/>
            <a:cxnLst/>
            <a:rect l="l" t="t" r="r" b="b"/>
            <a:pathLst>
              <a:path w="0" h="2238375">
                <a:moveTo>
                  <a:pt x="0" y="22381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559634" y="210657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821206" y="2101828"/>
            <a:ext cx="0" cy="2238375"/>
          </a:xfrm>
          <a:custGeom>
            <a:avLst/>
            <a:gdLst/>
            <a:ahLst/>
            <a:cxnLst/>
            <a:rect l="l" t="t" r="r" b="b"/>
            <a:pathLst>
              <a:path w="0" h="2238375">
                <a:moveTo>
                  <a:pt x="0" y="22381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825964" y="210657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821206" y="2216173"/>
            <a:ext cx="2733675" cy="1781175"/>
          </a:xfrm>
          <a:custGeom>
            <a:avLst/>
            <a:gdLst/>
            <a:ahLst/>
            <a:cxnLst/>
            <a:rect l="l" t="t" r="r" b="b"/>
            <a:pathLst>
              <a:path w="2733675" h="1781175">
                <a:moveTo>
                  <a:pt x="0" y="1780977"/>
                </a:moveTo>
                <a:lnTo>
                  <a:pt x="543111" y="1723795"/>
                </a:lnTo>
                <a:lnTo>
                  <a:pt x="1085863" y="1628647"/>
                </a:lnTo>
                <a:lnTo>
                  <a:pt x="1638206" y="1476137"/>
                </a:lnTo>
                <a:lnTo>
                  <a:pt x="2181052" y="1133198"/>
                </a:lnTo>
                <a:lnTo>
                  <a:pt x="273368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783218" y="3949467"/>
            <a:ext cx="76835" cy="95885"/>
          </a:xfrm>
          <a:custGeom>
            <a:avLst/>
            <a:gdLst/>
            <a:ahLst/>
            <a:cxnLst/>
            <a:rect l="l" t="t" r="r" b="b"/>
            <a:pathLst>
              <a:path w="76835" h="95885">
                <a:moveTo>
                  <a:pt x="37987" y="95375"/>
                </a:moveTo>
                <a:lnTo>
                  <a:pt x="76222" y="47683"/>
                </a:lnTo>
                <a:lnTo>
                  <a:pt x="37987" y="0"/>
                </a:lnTo>
                <a:lnTo>
                  <a:pt x="0" y="47683"/>
                </a:lnTo>
                <a:lnTo>
                  <a:pt x="37987" y="95375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26045" y="3892285"/>
            <a:ext cx="76835" cy="95885"/>
          </a:xfrm>
          <a:custGeom>
            <a:avLst/>
            <a:gdLst/>
            <a:ahLst/>
            <a:cxnLst/>
            <a:rect l="l" t="t" r="r" b="b"/>
            <a:pathLst>
              <a:path w="76835" h="95885">
                <a:moveTo>
                  <a:pt x="38272" y="95375"/>
                </a:moveTo>
                <a:lnTo>
                  <a:pt x="76260" y="47683"/>
                </a:lnTo>
                <a:lnTo>
                  <a:pt x="38272" y="0"/>
                </a:lnTo>
                <a:lnTo>
                  <a:pt x="0" y="47683"/>
                </a:lnTo>
                <a:lnTo>
                  <a:pt x="38272" y="95375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868891" y="3797137"/>
            <a:ext cx="76835" cy="95250"/>
          </a:xfrm>
          <a:custGeom>
            <a:avLst/>
            <a:gdLst/>
            <a:ahLst/>
            <a:cxnLst/>
            <a:rect l="l" t="t" r="r" b="b"/>
            <a:pathLst>
              <a:path w="76834" h="95250">
                <a:moveTo>
                  <a:pt x="38177" y="95148"/>
                </a:moveTo>
                <a:lnTo>
                  <a:pt x="76260" y="47683"/>
                </a:lnTo>
                <a:lnTo>
                  <a:pt x="38177" y="0"/>
                </a:lnTo>
                <a:lnTo>
                  <a:pt x="0" y="47683"/>
                </a:lnTo>
                <a:lnTo>
                  <a:pt x="38177" y="95148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421424" y="3644769"/>
            <a:ext cx="76835" cy="95250"/>
          </a:xfrm>
          <a:custGeom>
            <a:avLst/>
            <a:gdLst/>
            <a:ahLst/>
            <a:cxnLst/>
            <a:rect l="l" t="t" r="r" b="b"/>
            <a:pathLst>
              <a:path w="76834" h="95250">
                <a:moveTo>
                  <a:pt x="37987" y="95186"/>
                </a:moveTo>
                <a:lnTo>
                  <a:pt x="76260" y="47540"/>
                </a:lnTo>
                <a:lnTo>
                  <a:pt x="37987" y="0"/>
                </a:lnTo>
                <a:lnTo>
                  <a:pt x="0" y="47540"/>
                </a:lnTo>
                <a:lnTo>
                  <a:pt x="37987" y="95186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964270" y="3301925"/>
            <a:ext cx="76835" cy="95250"/>
          </a:xfrm>
          <a:custGeom>
            <a:avLst/>
            <a:gdLst/>
            <a:ahLst/>
            <a:cxnLst/>
            <a:rect l="l" t="t" r="r" b="b"/>
            <a:pathLst>
              <a:path w="76834" h="95250">
                <a:moveTo>
                  <a:pt x="37987" y="95176"/>
                </a:moveTo>
                <a:lnTo>
                  <a:pt x="76260" y="47445"/>
                </a:lnTo>
                <a:lnTo>
                  <a:pt x="37987" y="0"/>
                </a:lnTo>
                <a:lnTo>
                  <a:pt x="0" y="47445"/>
                </a:lnTo>
                <a:lnTo>
                  <a:pt x="37987" y="95176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516613" y="2168537"/>
            <a:ext cx="76835" cy="95250"/>
          </a:xfrm>
          <a:custGeom>
            <a:avLst/>
            <a:gdLst/>
            <a:ahLst/>
            <a:cxnLst/>
            <a:rect l="l" t="t" r="r" b="b"/>
            <a:pathLst>
              <a:path w="76834" h="95250">
                <a:moveTo>
                  <a:pt x="38272" y="95176"/>
                </a:moveTo>
                <a:lnTo>
                  <a:pt x="76260" y="47635"/>
                </a:lnTo>
                <a:lnTo>
                  <a:pt x="38272" y="0"/>
                </a:lnTo>
                <a:lnTo>
                  <a:pt x="0" y="47635"/>
                </a:lnTo>
                <a:lnTo>
                  <a:pt x="38272" y="95176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821206" y="2197004"/>
            <a:ext cx="2733675" cy="1800225"/>
          </a:xfrm>
          <a:custGeom>
            <a:avLst/>
            <a:gdLst/>
            <a:ahLst/>
            <a:cxnLst/>
            <a:rect l="l" t="t" r="r" b="b"/>
            <a:pathLst>
              <a:path w="2733675" h="1800225">
                <a:moveTo>
                  <a:pt x="0" y="1800145"/>
                </a:moveTo>
                <a:lnTo>
                  <a:pt x="543111" y="1742964"/>
                </a:lnTo>
                <a:lnTo>
                  <a:pt x="1085863" y="1647816"/>
                </a:lnTo>
                <a:lnTo>
                  <a:pt x="1638206" y="1495305"/>
                </a:lnTo>
                <a:lnTo>
                  <a:pt x="2181052" y="1152366"/>
                </a:lnTo>
                <a:lnTo>
                  <a:pt x="2733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783218" y="395895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8193"/>
                </a:moveTo>
                <a:lnTo>
                  <a:pt x="3264" y="52136"/>
                </a:lnTo>
                <a:lnTo>
                  <a:pt x="11871" y="64297"/>
                </a:lnTo>
                <a:lnTo>
                  <a:pt x="24039" y="72898"/>
                </a:lnTo>
                <a:lnTo>
                  <a:pt x="37987" y="76160"/>
                </a:lnTo>
                <a:lnTo>
                  <a:pt x="52075" y="72898"/>
                </a:lnTo>
                <a:lnTo>
                  <a:pt x="64316" y="64297"/>
                </a:lnTo>
                <a:lnTo>
                  <a:pt x="72952" y="52136"/>
                </a:lnTo>
                <a:lnTo>
                  <a:pt x="76222" y="38193"/>
                </a:lnTo>
                <a:lnTo>
                  <a:pt x="72952" y="24219"/>
                </a:lnTo>
                <a:lnTo>
                  <a:pt x="64316" y="11980"/>
                </a:lnTo>
                <a:lnTo>
                  <a:pt x="52075" y="3298"/>
                </a:lnTo>
                <a:lnTo>
                  <a:pt x="37987" y="0"/>
                </a:lnTo>
                <a:lnTo>
                  <a:pt x="24039" y="3298"/>
                </a:lnTo>
                <a:lnTo>
                  <a:pt x="11871" y="11980"/>
                </a:lnTo>
                <a:lnTo>
                  <a:pt x="3264" y="24219"/>
                </a:lnTo>
                <a:lnTo>
                  <a:pt x="0" y="3819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26045" y="390200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7966"/>
                </a:moveTo>
                <a:lnTo>
                  <a:pt x="3269" y="51946"/>
                </a:lnTo>
                <a:lnTo>
                  <a:pt x="11906" y="64188"/>
                </a:lnTo>
                <a:lnTo>
                  <a:pt x="24159" y="72870"/>
                </a:lnTo>
                <a:lnTo>
                  <a:pt x="38272" y="76169"/>
                </a:lnTo>
                <a:lnTo>
                  <a:pt x="52221" y="72870"/>
                </a:lnTo>
                <a:lnTo>
                  <a:pt x="64389" y="64188"/>
                </a:lnTo>
                <a:lnTo>
                  <a:pt x="72995" y="51946"/>
                </a:lnTo>
                <a:lnTo>
                  <a:pt x="76260" y="37966"/>
                </a:lnTo>
                <a:lnTo>
                  <a:pt x="72995" y="24027"/>
                </a:lnTo>
                <a:lnTo>
                  <a:pt x="64389" y="11866"/>
                </a:lnTo>
                <a:lnTo>
                  <a:pt x="52221" y="3263"/>
                </a:lnTo>
                <a:lnTo>
                  <a:pt x="38272" y="0"/>
                </a:lnTo>
                <a:lnTo>
                  <a:pt x="24159" y="3263"/>
                </a:lnTo>
                <a:lnTo>
                  <a:pt x="11906" y="11866"/>
                </a:lnTo>
                <a:lnTo>
                  <a:pt x="3269" y="24027"/>
                </a:lnTo>
                <a:lnTo>
                  <a:pt x="0" y="379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868891" y="380662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0" y="38193"/>
                </a:moveTo>
                <a:lnTo>
                  <a:pt x="3294" y="52136"/>
                </a:lnTo>
                <a:lnTo>
                  <a:pt x="11966" y="64297"/>
                </a:lnTo>
                <a:lnTo>
                  <a:pt x="24199" y="72898"/>
                </a:lnTo>
                <a:lnTo>
                  <a:pt x="38177" y="76160"/>
                </a:lnTo>
                <a:lnTo>
                  <a:pt x="52181" y="72898"/>
                </a:lnTo>
                <a:lnTo>
                  <a:pt x="64377" y="64297"/>
                </a:lnTo>
                <a:lnTo>
                  <a:pt x="72994" y="52136"/>
                </a:lnTo>
                <a:lnTo>
                  <a:pt x="76260" y="38193"/>
                </a:lnTo>
                <a:lnTo>
                  <a:pt x="72994" y="24123"/>
                </a:lnTo>
                <a:lnTo>
                  <a:pt x="64377" y="11894"/>
                </a:lnTo>
                <a:lnTo>
                  <a:pt x="52181" y="3266"/>
                </a:lnTo>
                <a:lnTo>
                  <a:pt x="38177" y="0"/>
                </a:lnTo>
                <a:lnTo>
                  <a:pt x="24199" y="3266"/>
                </a:lnTo>
                <a:lnTo>
                  <a:pt x="11966" y="11894"/>
                </a:lnTo>
                <a:lnTo>
                  <a:pt x="3294" y="24123"/>
                </a:lnTo>
                <a:lnTo>
                  <a:pt x="0" y="3819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21424" y="365425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0" y="38051"/>
                </a:moveTo>
                <a:lnTo>
                  <a:pt x="3264" y="52100"/>
                </a:lnTo>
                <a:lnTo>
                  <a:pt x="11871" y="64317"/>
                </a:lnTo>
                <a:lnTo>
                  <a:pt x="24039" y="72941"/>
                </a:lnTo>
                <a:lnTo>
                  <a:pt x="37987" y="76207"/>
                </a:lnTo>
                <a:lnTo>
                  <a:pt x="51981" y="72941"/>
                </a:lnTo>
                <a:lnTo>
                  <a:pt x="64246" y="64317"/>
                </a:lnTo>
                <a:lnTo>
                  <a:pt x="72951" y="52100"/>
                </a:lnTo>
                <a:lnTo>
                  <a:pt x="76260" y="38051"/>
                </a:lnTo>
                <a:lnTo>
                  <a:pt x="72951" y="24059"/>
                </a:lnTo>
                <a:lnTo>
                  <a:pt x="64246" y="11873"/>
                </a:lnTo>
                <a:lnTo>
                  <a:pt x="51980" y="3263"/>
                </a:lnTo>
                <a:lnTo>
                  <a:pt x="37987" y="0"/>
                </a:lnTo>
                <a:lnTo>
                  <a:pt x="24039" y="3263"/>
                </a:lnTo>
                <a:lnTo>
                  <a:pt x="11871" y="11873"/>
                </a:lnTo>
                <a:lnTo>
                  <a:pt x="3264" y="24059"/>
                </a:lnTo>
                <a:lnTo>
                  <a:pt x="0" y="38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964270" y="331141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0" y="37956"/>
                </a:moveTo>
                <a:lnTo>
                  <a:pt x="3264" y="52058"/>
                </a:lnTo>
                <a:lnTo>
                  <a:pt x="11871" y="64301"/>
                </a:lnTo>
                <a:lnTo>
                  <a:pt x="24039" y="72931"/>
                </a:lnTo>
                <a:lnTo>
                  <a:pt x="37987" y="76198"/>
                </a:lnTo>
                <a:lnTo>
                  <a:pt x="52101" y="72931"/>
                </a:lnTo>
                <a:lnTo>
                  <a:pt x="64353" y="64301"/>
                </a:lnTo>
                <a:lnTo>
                  <a:pt x="72991" y="52058"/>
                </a:lnTo>
                <a:lnTo>
                  <a:pt x="76260" y="37956"/>
                </a:lnTo>
                <a:lnTo>
                  <a:pt x="72991" y="24019"/>
                </a:lnTo>
                <a:lnTo>
                  <a:pt x="64353" y="11861"/>
                </a:lnTo>
                <a:lnTo>
                  <a:pt x="52101" y="3261"/>
                </a:lnTo>
                <a:lnTo>
                  <a:pt x="37987" y="0"/>
                </a:lnTo>
                <a:lnTo>
                  <a:pt x="24039" y="3261"/>
                </a:lnTo>
                <a:lnTo>
                  <a:pt x="11871" y="11861"/>
                </a:lnTo>
                <a:lnTo>
                  <a:pt x="3264" y="24019"/>
                </a:lnTo>
                <a:lnTo>
                  <a:pt x="0" y="379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516613" y="215904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0" y="37956"/>
                </a:moveTo>
                <a:lnTo>
                  <a:pt x="3309" y="52018"/>
                </a:lnTo>
                <a:lnTo>
                  <a:pt x="12013" y="64265"/>
                </a:lnTo>
                <a:lnTo>
                  <a:pt x="24279" y="72918"/>
                </a:lnTo>
                <a:lnTo>
                  <a:pt x="38272" y="76198"/>
                </a:lnTo>
                <a:lnTo>
                  <a:pt x="52221" y="72918"/>
                </a:lnTo>
                <a:lnTo>
                  <a:pt x="64389" y="64265"/>
                </a:lnTo>
                <a:lnTo>
                  <a:pt x="72995" y="52018"/>
                </a:lnTo>
                <a:lnTo>
                  <a:pt x="76260" y="37956"/>
                </a:lnTo>
                <a:lnTo>
                  <a:pt x="72995" y="24019"/>
                </a:lnTo>
                <a:lnTo>
                  <a:pt x="64389" y="11861"/>
                </a:lnTo>
                <a:lnTo>
                  <a:pt x="52221" y="3261"/>
                </a:lnTo>
                <a:lnTo>
                  <a:pt x="38272" y="0"/>
                </a:lnTo>
                <a:lnTo>
                  <a:pt x="24279" y="3261"/>
                </a:lnTo>
                <a:lnTo>
                  <a:pt x="12013" y="11861"/>
                </a:lnTo>
                <a:lnTo>
                  <a:pt x="3309" y="24019"/>
                </a:lnTo>
                <a:lnTo>
                  <a:pt x="0" y="379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821206" y="3339018"/>
            <a:ext cx="2734945" cy="658495"/>
          </a:xfrm>
          <a:custGeom>
            <a:avLst/>
            <a:gdLst/>
            <a:ahLst/>
            <a:cxnLst/>
            <a:rect l="l" t="t" r="r" b="b"/>
            <a:pathLst>
              <a:path w="2734945" h="658495">
                <a:moveTo>
                  <a:pt x="0" y="658132"/>
                </a:moveTo>
                <a:lnTo>
                  <a:pt x="543111" y="610449"/>
                </a:lnTo>
                <a:lnTo>
                  <a:pt x="1085863" y="543768"/>
                </a:lnTo>
                <a:lnTo>
                  <a:pt x="1638206" y="439131"/>
                </a:lnTo>
                <a:lnTo>
                  <a:pt x="2181052" y="277094"/>
                </a:lnTo>
                <a:lnTo>
                  <a:pt x="2733680" y="864"/>
                </a:lnTo>
                <a:lnTo>
                  <a:pt x="2734544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783218" y="395895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76164"/>
                </a:moveTo>
                <a:lnTo>
                  <a:pt x="76223" y="76164"/>
                </a:lnTo>
                <a:lnTo>
                  <a:pt x="76223" y="0"/>
                </a:lnTo>
                <a:lnTo>
                  <a:pt x="0" y="0"/>
                </a:lnTo>
                <a:lnTo>
                  <a:pt x="0" y="76164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326045" y="391149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76164"/>
                </a:moveTo>
                <a:lnTo>
                  <a:pt x="76224" y="76164"/>
                </a:lnTo>
                <a:lnTo>
                  <a:pt x="76224" y="0"/>
                </a:lnTo>
                <a:lnTo>
                  <a:pt x="0" y="0"/>
                </a:lnTo>
                <a:lnTo>
                  <a:pt x="0" y="76164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868891" y="384482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0" y="76164"/>
                </a:moveTo>
                <a:lnTo>
                  <a:pt x="76224" y="76164"/>
                </a:lnTo>
                <a:lnTo>
                  <a:pt x="76224" y="0"/>
                </a:lnTo>
                <a:lnTo>
                  <a:pt x="0" y="0"/>
                </a:lnTo>
                <a:lnTo>
                  <a:pt x="0" y="76164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421424" y="373995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0" y="76164"/>
                </a:moveTo>
                <a:lnTo>
                  <a:pt x="76224" y="76164"/>
                </a:lnTo>
                <a:lnTo>
                  <a:pt x="76224" y="0"/>
                </a:lnTo>
                <a:lnTo>
                  <a:pt x="0" y="0"/>
                </a:lnTo>
                <a:lnTo>
                  <a:pt x="0" y="76164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964270" y="357809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0" y="76164"/>
                </a:moveTo>
                <a:lnTo>
                  <a:pt x="76224" y="76164"/>
                </a:lnTo>
                <a:lnTo>
                  <a:pt x="76224" y="0"/>
                </a:lnTo>
                <a:lnTo>
                  <a:pt x="0" y="0"/>
                </a:lnTo>
                <a:lnTo>
                  <a:pt x="0" y="76164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516613" y="330195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0" y="76164"/>
                </a:moveTo>
                <a:lnTo>
                  <a:pt x="76224" y="76164"/>
                </a:lnTo>
                <a:lnTo>
                  <a:pt x="76224" y="0"/>
                </a:lnTo>
                <a:lnTo>
                  <a:pt x="0" y="0"/>
                </a:lnTo>
                <a:lnTo>
                  <a:pt x="0" y="76164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830713" y="2130343"/>
            <a:ext cx="1705610" cy="581660"/>
          </a:xfrm>
          <a:custGeom>
            <a:avLst/>
            <a:gdLst/>
            <a:ahLst/>
            <a:cxnLst/>
            <a:rect l="l" t="t" r="r" b="b"/>
            <a:pathLst>
              <a:path w="1705609" h="581660">
                <a:moveTo>
                  <a:pt x="0" y="581070"/>
                </a:moveTo>
                <a:lnTo>
                  <a:pt x="1704988" y="581070"/>
                </a:lnTo>
                <a:lnTo>
                  <a:pt x="1704988" y="0"/>
                </a:lnTo>
                <a:lnTo>
                  <a:pt x="0" y="0"/>
                </a:lnTo>
                <a:lnTo>
                  <a:pt x="0" y="581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830713" y="2130295"/>
            <a:ext cx="1704975" cy="581660"/>
          </a:xfrm>
          <a:custGeom>
            <a:avLst/>
            <a:gdLst/>
            <a:ahLst/>
            <a:cxnLst/>
            <a:rect l="l" t="t" r="r" b="b"/>
            <a:pathLst>
              <a:path w="1704975" h="581660">
                <a:moveTo>
                  <a:pt x="0" y="581117"/>
                </a:moveTo>
                <a:lnTo>
                  <a:pt x="0" y="0"/>
                </a:lnTo>
                <a:lnTo>
                  <a:pt x="1704960" y="0"/>
                </a:lnTo>
                <a:lnTo>
                  <a:pt x="1704960" y="581117"/>
                </a:lnTo>
                <a:lnTo>
                  <a:pt x="0" y="58111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830713" y="2130295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540421" y="213504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830713" y="2711413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540421" y="271615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535673" y="2130295"/>
            <a:ext cx="0" cy="581660"/>
          </a:xfrm>
          <a:custGeom>
            <a:avLst/>
            <a:gdLst/>
            <a:ahLst/>
            <a:cxnLst/>
            <a:rect l="l" t="t" r="r" b="b"/>
            <a:pathLst>
              <a:path w="0" h="581660">
                <a:moveTo>
                  <a:pt x="0" y="58111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540421" y="213504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830713" y="2130295"/>
            <a:ext cx="0" cy="581660"/>
          </a:xfrm>
          <a:custGeom>
            <a:avLst/>
            <a:gdLst/>
            <a:ahLst/>
            <a:cxnLst/>
            <a:rect l="l" t="t" r="r" b="b"/>
            <a:pathLst>
              <a:path w="0" h="581660">
                <a:moveTo>
                  <a:pt x="0" y="58111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835461" y="21350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0" y="0"/>
                </a:moveTo>
                <a:lnTo>
                  <a:pt x="9724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830713" y="2711413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540421" y="271615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830713" y="2130295"/>
            <a:ext cx="0" cy="581660"/>
          </a:xfrm>
          <a:custGeom>
            <a:avLst/>
            <a:gdLst/>
            <a:ahLst/>
            <a:cxnLst/>
            <a:rect l="l" t="t" r="r" b="b"/>
            <a:pathLst>
              <a:path w="0" h="581660">
                <a:moveTo>
                  <a:pt x="0" y="58111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835461" y="21350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0" y="0"/>
                </a:moveTo>
                <a:lnTo>
                  <a:pt x="9724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830713" y="2130295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540421" y="213504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830713" y="2711413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540421" y="271615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535673" y="2130295"/>
            <a:ext cx="0" cy="581660"/>
          </a:xfrm>
          <a:custGeom>
            <a:avLst/>
            <a:gdLst/>
            <a:ahLst/>
            <a:cxnLst/>
            <a:rect l="l" t="t" r="r" b="b"/>
            <a:pathLst>
              <a:path w="0" h="581660">
                <a:moveTo>
                  <a:pt x="0" y="58111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540421" y="213504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830713" y="2130295"/>
            <a:ext cx="0" cy="581660"/>
          </a:xfrm>
          <a:custGeom>
            <a:avLst/>
            <a:gdLst/>
            <a:ahLst/>
            <a:cxnLst/>
            <a:rect l="l" t="t" r="r" b="b"/>
            <a:pathLst>
              <a:path w="0" h="581660">
                <a:moveTo>
                  <a:pt x="0" y="58111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835461" y="213504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0" y="0"/>
                </a:moveTo>
                <a:lnTo>
                  <a:pt x="9724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906935" y="2235246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 h="0">
                <a:moveTo>
                  <a:pt x="0" y="0"/>
                </a:moveTo>
                <a:lnTo>
                  <a:pt x="38112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059380" y="2187515"/>
            <a:ext cx="76835" cy="95885"/>
          </a:xfrm>
          <a:custGeom>
            <a:avLst/>
            <a:gdLst/>
            <a:ahLst/>
            <a:cxnLst/>
            <a:rect l="l" t="t" r="r" b="b"/>
            <a:pathLst>
              <a:path w="76835" h="95885">
                <a:moveTo>
                  <a:pt x="37997" y="95366"/>
                </a:moveTo>
                <a:lnTo>
                  <a:pt x="76222" y="47730"/>
                </a:lnTo>
                <a:lnTo>
                  <a:pt x="37997" y="0"/>
                </a:lnTo>
                <a:lnTo>
                  <a:pt x="0" y="47730"/>
                </a:lnTo>
                <a:lnTo>
                  <a:pt x="37997" y="95366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5894235" y="2171720"/>
            <a:ext cx="1598295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2275" algn="l"/>
              </a:tabLst>
            </a:pPr>
            <a:r>
              <a:rPr dirty="0" sz="950" spc="5" u="sng">
                <a:latin typeface="Times New Roman"/>
                <a:cs typeface="Times New Roman"/>
              </a:rPr>
              <a:t> </a:t>
            </a:r>
            <a:r>
              <a:rPr dirty="0" sz="950" spc="5" u="sng">
                <a:latin typeface="Times New Roman"/>
                <a:cs typeface="Times New Roman"/>
              </a:rPr>
              <a:t>	</a:t>
            </a:r>
            <a:r>
              <a:rPr dirty="0" sz="950" spc="10">
                <a:latin typeface="Arial"/>
                <a:cs typeface="Arial"/>
              </a:rPr>
              <a:t>Analitik</a:t>
            </a:r>
            <a:r>
              <a:rPr dirty="0" sz="950" spc="-5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çözüm</a:t>
            </a:r>
            <a:endParaRPr sz="95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280"/>
              </a:spcBef>
            </a:pPr>
            <a:r>
              <a:rPr dirty="0" sz="950" spc="10">
                <a:latin typeface="Arial"/>
                <a:cs typeface="Arial"/>
              </a:rPr>
              <a:t>4 </a:t>
            </a:r>
            <a:r>
              <a:rPr dirty="0" sz="950" spc="-5">
                <a:latin typeface="Arial"/>
                <a:cs typeface="Arial"/>
              </a:rPr>
              <a:t>adımlı</a:t>
            </a:r>
            <a:r>
              <a:rPr dirty="0" sz="950" spc="-8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Runge-Kutta</a:t>
            </a:r>
            <a:endParaRPr sz="9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059380" y="237805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38146"/>
                </a:moveTo>
                <a:lnTo>
                  <a:pt x="3266" y="52083"/>
                </a:lnTo>
                <a:lnTo>
                  <a:pt x="11875" y="64241"/>
                </a:lnTo>
                <a:lnTo>
                  <a:pt x="24047" y="72841"/>
                </a:lnTo>
                <a:lnTo>
                  <a:pt x="37997" y="76103"/>
                </a:lnTo>
                <a:lnTo>
                  <a:pt x="52083" y="72841"/>
                </a:lnTo>
                <a:lnTo>
                  <a:pt x="64321" y="64241"/>
                </a:lnTo>
                <a:lnTo>
                  <a:pt x="72954" y="52083"/>
                </a:lnTo>
                <a:lnTo>
                  <a:pt x="76222" y="38146"/>
                </a:lnTo>
                <a:lnTo>
                  <a:pt x="72954" y="24099"/>
                </a:lnTo>
                <a:lnTo>
                  <a:pt x="64321" y="11885"/>
                </a:lnTo>
                <a:lnTo>
                  <a:pt x="52083" y="3264"/>
                </a:lnTo>
                <a:lnTo>
                  <a:pt x="37997" y="0"/>
                </a:lnTo>
                <a:lnTo>
                  <a:pt x="24047" y="3264"/>
                </a:lnTo>
                <a:lnTo>
                  <a:pt x="11875" y="11885"/>
                </a:lnTo>
                <a:lnTo>
                  <a:pt x="3266" y="24099"/>
                </a:lnTo>
                <a:lnTo>
                  <a:pt x="0" y="381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6313345" y="2533543"/>
            <a:ext cx="31432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30">
                <a:latin typeface="Arial"/>
                <a:cs typeface="Arial"/>
              </a:rPr>
              <a:t>E</a:t>
            </a:r>
            <a:r>
              <a:rPr dirty="0" sz="950" spc="-10">
                <a:latin typeface="Arial"/>
                <a:cs typeface="Arial"/>
              </a:rPr>
              <a:t>u</a:t>
            </a:r>
            <a:r>
              <a:rPr dirty="0" sz="950" spc="10">
                <a:latin typeface="Arial"/>
                <a:cs typeface="Arial"/>
              </a:rPr>
              <a:t>l</a:t>
            </a:r>
            <a:r>
              <a:rPr dirty="0" sz="950" spc="-10">
                <a:latin typeface="Arial"/>
                <a:cs typeface="Arial"/>
              </a:rPr>
              <a:t>e</a:t>
            </a:r>
            <a:r>
              <a:rPr dirty="0" sz="950" spc="5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5906935" y="2597068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 h="0">
                <a:moveTo>
                  <a:pt x="0" y="0"/>
                </a:moveTo>
                <a:lnTo>
                  <a:pt x="381122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059380" y="255905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76164"/>
                </a:moveTo>
                <a:lnTo>
                  <a:pt x="76224" y="76164"/>
                </a:lnTo>
                <a:lnTo>
                  <a:pt x="76224" y="0"/>
                </a:lnTo>
                <a:lnTo>
                  <a:pt x="0" y="0"/>
                </a:lnTo>
                <a:lnTo>
                  <a:pt x="0" y="76164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>
            <a:spLocks noGrp="1"/>
          </p:cNvSpPr>
          <p:nvPr>
            <p:ph type="title"/>
          </p:nvPr>
        </p:nvSpPr>
        <p:spPr>
          <a:xfrm>
            <a:off x="258267" y="84455"/>
            <a:ext cx="4280535" cy="2851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0000"/>
                </a:solidFill>
              </a:rPr>
              <a:t>RUNGE-KUTTA </a:t>
            </a:r>
            <a:r>
              <a:rPr dirty="0" sz="1800" spc="-35">
                <a:solidFill>
                  <a:srgbClr val="FF0000"/>
                </a:solidFill>
              </a:rPr>
              <a:t>MATLAB </a:t>
            </a:r>
            <a:r>
              <a:rPr dirty="0" sz="1800" spc="-10">
                <a:solidFill>
                  <a:srgbClr val="FF0000"/>
                </a:solidFill>
              </a:rPr>
              <a:t>UYGULAMASI</a:t>
            </a:r>
            <a:endParaRPr sz="1800"/>
          </a:p>
        </p:txBody>
      </p:sp>
      <p:sp>
        <p:nvSpPr>
          <p:cNvPr id="134" name="object 13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4000" spc="-95" b="0">
                <a:latin typeface="Arial"/>
                <a:cs typeface="Arial"/>
              </a:rPr>
              <a:t>Runge-Kutta</a:t>
            </a:r>
            <a:r>
              <a:rPr dirty="0" sz="4000" spc="-330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7482" y="1571497"/>
            <a:ext cx="6825615" cy="925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5306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karşılaştırma maksadıyla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aşağıdaki tabloda ve</a:t>
            </a:r>
            <a:r>
              <a:rPr dirty="0" sz="2000" spc="-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şekilde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adım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uzunluğu h=0.05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alınarak anlatılan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yaklaşımlar ve  sonuçları</a:t>
            </a:r>
            <a:r>
              <a:rPr dirty="0" sz="20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gösterilmiştir.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3068954"/>
            <a:ext cx="6552692" cy="2232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4000" spc="-95" b="0">
                <a:latin typeface="Arial"/>
                <a:cs typeface="Arial"/>
              </a:rPr>
              <a:t>Runge-Kutta</a:t>
            </a:r>
            <a:r>
              <a:rPr dirty="0" sz="4000" spc="-330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594" y="5255386"/>
            <a:ext cx="42291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 i="1">
                <a:solidFill>
                  <a:srgbClr val="292934"/>
                </a:solidFill>
                <a:latin typeface="Arial"/>
                <a:cs typeface="Arial"/>
              </a:rPr>
              <a:t>Şekil 2.5:</a:t>
            </a:r>
            <a:r>
              <a:rPr dirty="0" sz="1800" spc="-5" i="1">
                <a:solidFill>
                  <a:srgbClr val="292934"/>
                </a:solidFill>
                <a:latin typeface="Arial"/>
                <a:cs typeface="Arial"/>
              </a:rPr>
              <a:t>Tüm tekniklerin</a:t>
            </a:r>
            <a:r>
              <a:rPr dirty="0" sz="1800" spc="60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292934"/>
                </a:solidFill>
                <a:latin typeface="Arial"/>
                <a:cs typeface="Arial"/>
              </a:rPr>
              <a:t>karşılaştırılması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5657" y="1484757"/>
            <a:ext cx="5811012" cy="3639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33502"/>
            <a:ext cx="4303395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5" b="0">
                <a:latin typeface="Arial"/>
                <a:cs typeface="Arial"/>
              </a:rPr>
              <a:t>Adaptif </a:t>
            </a:r>
            <a:r>
              <a:rPr dirty="0" sz="2800" spc="-90" b="0">
                <a:latin typeface="Arial"/>
                <a:cs typeface="Arial"/>
              </a:rPr>
              <a:t>Runge-Kutta</a:t>
            </a:r>
            <a:r>
              <a:rPr dirty="0" sz="2800" spc="-470" b="0">
                <a:latin typeface="Arial"/>
                <a:cs typeface="Arial"/>
              </a:rPr>
              <a:t> </a:t>
            </a:r>
            <a:r>
              <a:rPr dirty="0" sz="2800" spc="-85" b="0">
                <a:latin typeface="Arial"/>
                <a:cs typeface="Arial"/>
              </a:rPr>
              <a:t>Yöntemi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876553"/>
            <a:ext cx="8204200" cy="263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913765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Daha popüler heuristiklerden biri dördüncü ve beşinci dereceden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farklı 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mertebelerin kullanımı ile bir çözüm</a:t>
            </a:r>
            <a:r>
              <a:rPr dirty="0" sz="18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hesaplamaktır.</a:t>
            </a:r>
            <a:endParaRPr sz="18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  <a:tab pos="1440180" algn="l"/>
              </a:tabLst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Eğer sonuçlar benzer ise integrasyon gevşetilmiş adım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boyutu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(tipik olarak 3h)  ile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ilerletilir.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Diğer taraftan eğer sonuçlar önemli derecede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farklı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ise adım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boyutu 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azaltılır</a:t>
            </a:r>
            <a:r>
              <a:rPr dirty="0" sz="18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(h’ı	10 ile</a:t>
            </a:r>
            <a:r>
              <a:rPr dirty="0" sz="18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bölme)</a:t>
            </a:r>
            <a:endParaRPr sz="1800">
              <a:latin typeface="Arial"/>
              <a:cs typeface="Arial"/>
            </a:endParaRPr>
          </a:p>
          <a:p>
            <a:pPr marL="195580" marR="28575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Eğer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f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fonksiyonu yeterince düzgün ise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büyük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adım boyutları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kullanılır.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Bununla  birlikte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yüzey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kabalaştıkça daha küçük adım boyutları doğruluğun 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kaybolmamasını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292934"/>
                </a:solidFill>
                <a:latin typeface="Arial"/>
                <a:cs typeface="Arial"/>
              </a:rPr>
              <a:t>sağlar.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Beşinci dereceden Fehlberg Runge-Kutta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yöntemi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aşağıda</a:t>
            </a:r>
            <a:r>
              <a:rPr dirty="0" sz="1800" spc="1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verilmiştir.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537" y="3572979"/>
            <a:ext cx="7375144" cy="2952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458215"/>
            <a:ext cx="3803650" cy="3810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85" b="0">
                <a:latin typeface="Arial"/>
                <a:cs typeface="Arial"/>
              </a:rPr>
              <a:t>Adaptif </a:t>
            </a:r>
            <a:r>
              <a:rPr dirty="0" sz="2500" spc="-95" b="0">
                <a:latin typeface="Arial"/>
                <a:cs typeface="Arial"/>
              </a:rPr>
              <a:t>Runge-Kutta</a:t>
            </a:r>
            <a:r>
              <a:rPr dirty="0" sz="2500" spc="-459" b="0">
                <a:latin typeface="Arial"/>
                <a:cs typeface="Arial"/>
              </a:rPr>
              <a:t> </a:t>
            </a:r>
            <a:r>
              <a:rPr dirty="0" sz="2500" spc="-85" b="0">
                <a:latin typeface="Arial"/>
                <a:cs typeface="Arial"/>
              </a:rPr>
              <a:t>Yöntemi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951737"/>
            <a:ext cx="7318375" cy="518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03645">
              <a:lnSpc>
                <a:spcPct val="110000"/>
              </a:lnSpc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t=t0 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x=x0 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print t,</a:t>
            </a:r>
            <a:r>
              <a:rPr dirty="0" sz="22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x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for k=l to</a:t>
            </a:r>
            <a:r>
              <a:rPr dirty="0" sz="22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240"/>
              </a:spcBef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[1] 4. dereceden Runge-Kutta’yı hesapla denklem </a:t>
            </a:r>
            <a:r>
              <a:rPr dirty="0" sz="1900" spc="-25">
                <a:solidFill>
                  <a:srgbClr val="292934"/>
                </a:solidFill>
                <a:latin typeface="Arial"/>
                <a:cs typeface="Arial"/>
              </a:rPr>
              <a:t>(2.11),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(2.12);</a:t>
            </a:r>
            <a:r>
              <a:rPr dirty="0" sz="1900" spc="3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x</a:t>
            </a:r>
            <a:endParaRPr sz="1900">
              <a:latin typeface="Arial"/>
              <a:cs typeface="Arial"/>
            </a:endParaRPr>
          </a:p>
          <a:p>
            <a:pPr marL="287020" marR="321945">
              <a:lnSpc>
                <a:spcPct val="110000"/>
              </a:lnSpc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5. dereceden Runge-Kutta’yı hesapla denklem (2.13), (2.14); y  if | </a:t>
            </a: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x-y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| &lt; </a:t>
            </a:r>
            <a:r>
              <a:rPr dirty="0" sz="1900" spc="-5">
                <a:solidFill>
                  <a:srgbClr val="292934"/>
                </a:solidFill>
                <a:latin typeface="Symbol"/>
                <a:cs typeface="Symbol"/>
              </a:rPr>
              <a:t></a:t>
            </a:r>
            <a:r>
              <a:rPr dirty="0" sz="1900" spc="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then</a:t>
            </a:r>
            <a:endParaRPr sz="1900">
              <a:latin typeface="Arial"/>
              <a:cs typeface="Arial"/>
            </a:endParaRPr>
          </a:p>
          <a:p>
            <a:pPr marL="561340" marR="6256020">
              <a:lnSpc>
                <a:spcPct val="110000"/>
              </a:lnSpc>
              <a:spcBef>
                <a:spcPts val="10"/>
              </a:spcBef>
            </a:pPr>
            <a:r>
              <a:rPr dirty="0" sz="1700" spc="-5">
                <a:solidFill>
                  <a:srgbClr val="292934"/>
                </a:solidFill>
                <a:latin typeface="Arial"/>
                <a:cs typeface="Arial"/>
              </a:rPr>
              <a:t>x=y  </a:t>
            </a:r>
            <a:r>
              <a:rPr dirty="0" sz="1700" spc="-1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dirty="0" sz="1700" spc="-1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+h  h=3h</a:t>
            </a:r>
            <a:endParaRPr sz="17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220"/>
              </a:spcBef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else</a:t>
            </a:r>
            <a:endParaRPr sz="19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  <a:spcBef>
                <a:spcPts val="215"/>
              </a:spcBef>
            </a:pP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h=h/10</a:t>
            </a:r>
            <a:endParaRPr sz="17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  <a:spcBef>
                <a:spcPts val="204"/>
              </a:spcBef>
            </a:pP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goto</a:t>
            </a:r>
            <a:r>
              <a:rPr dirty="0" sz="17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292934"/>
                </a:solidFill>
                <a:latin typeface="Arial"/>
                <a:cs typeface="Arial"/>
              </a:rPr>
              <a:t>[1]</a:t>
            </a:r>
            <a:endParaRPr sz="1700">
              <a:latin typeface="Arial"/>
              <a:cs typeface="Arial"/>
            </a:endParaRPr>
          </a:p>
          <a:p>
            <a:pPr marL="287020" marR="6165215">
              <a:lnSpc>
                <a:spcPts val="2510"/>
              </a:lnSpc>
              <a:spcBef>
                <a:spcPts val="110"/>
              </a:spcBef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end if  print t,</a:t>
            </a:r>
            <a:r>
              <a:rPr dirty="0" sz="19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x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next</a:t>
            </a:r>
            <a:r>
              <a:rPr dirty="0" sz="22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k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9183" rIns="0" bIns="0" rtlCol="0" vert="horz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 sz="4000" spc="-70" b="0">
                <a:latin typeface="Arial"/>
                <a:cs typeface="Arial"/>
              </a:rPr>
              <a:t>2.2 </a:t>
            </a:r>
            <a:r>
              <a:rPr dirty="0" sz="4000" spc="-85" b="0">
                <a:latin typeface="Arial"/>
                <a:cs typeface="Arial"/>
              </a:rPr>
              <a:t>Yüksek </a:t>
            </a:r>
            <a:r>
              <a:rPr dirty="0" sz="4000" spc="-95" b="0">
                <a:latin typeface="Arial"/>
                <a:cs typeface="Arial"/>
              </a:rPr>
              <a:t>Dereceden</a:t>
            </a:r>
            <a:r>
              <a:rPr dirty="0" sz="4000" spc="-585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Sistemler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67322"/>
            <a:ext cx="7927340" cy="1954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91600"/>
              </a:lnSpc>
              <a:buClr>
                <a:srgbClr val="92A199"/>
              </a:buClr>
              <a:buSzPct val="97368"/>
              <a:buChar char="•"/>
              <a:tabLst>
                <a:tab pos="273050" algn="l"/>
                <a:tab pos="273685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Örnek 2.1’de gösterildiği gibi herhangi bir diferansiyel denklemler  toplamını birinci dereceden denklemler kümesine eşdeğer hale getirmek 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mümkündür.</a:t>
            </a:r>
            <a:endParaRPr sz="1900">
              <a:latin typeface="Arial"/>
              <a:cs typeface="Arial"/>
            </a:endParaRPr>
          </a:p>
          <a:p>
            <a:pPr marL="195580" marR="170180" indent="-182880">
              <a:lnSpc>
                <a:spcPts val="2050"/>
              </a:lnSpc>
              <a:spcBef>
                <a:spcPts val="484"/>
              </a:spcBef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Bu yapıldıktan sonra, daha önceden anlatılan teknikler çözüme sayısal  bir yaklaşım elde etmek için</a:t>
            </a:r>
            <a:r>
              <a:rPr dirty="0" sz="1900" spc="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uygulanabilir.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ts val="2165"/>
              </a:lnSpc>
              <a:spcBef>
                <a:spcPts val="200"/>
              </a:spcBef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Örneğin, iki tane birinci dereceden denklem bir sistem aşağıdaki</a:t>
            </a:r>
            <a:r>
              <a:rPr dirty="0" sz="1900" spc="3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gibi</a:t>
            </a:r>
            <a:endParaRPr sz="1900">
              <a:latin typeface="Arial"/>
              <a:cs typeface="Arial"/>
            </a:endParaRPr>
          </a:p>
          <a:p>
            <a:pPr marL="194945">
              <a:lnSpc>
                <a:spcPts val="2165"/>
              </a:lnSpc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tanımlanmıştır: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72278"/>
            <a:ext cx="7747000" cy="792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90000"/>
              </a:lnSpc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Daha önce anlatıldığı gibi x değişkenini </a:t>
            </a:r>
            <a:r>
              <a:rPr dirty="0" sz="1900" spc="10">
                <a:solidFill>
                  <a:srgbClr val="292934"/>
                </a:solidFill>
                <a:latin typeface="Arial"/>
                <a:cs typeface="Arial"/>
              </a:rPr>
              <a:t>K</a:t>
            </a:r>
            <a:r>
              <a:rPr dirty="0" baseline="-20000" sz="1875" spc="15">
                <a:solidFill>
                  <a:srgbClr val="292934"/>
                </a:solidFill>
                <a:latin typeface="Arial"/>
                <a:cs typeface="Arial"/>
              </a:rPr>
              <a:t>1 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,K</a:t>
            </a:r>
            <a:r>
              <a:rPr dirty="0" baseline="-20000" sz="1875">
                <a:solidFill>
                  <a:srgbClr val="292934"/>
                </a:solidFill>
                <a:latin typeface="Arial"/>
                <a:cs typeface="Arial"/>
              </a:rPr>
              <a:t>2 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,K</a:t>
            </a:r>
            <a:r>
              <a:rPr dirty="0" baseline="-20000" sz="1875">
                <a:solidFill>
                  <a:srgbClr val="292934"/>
                </a:solidFill>
                <a:latin typeface="Arial"/>
                <a:cs typeface="Arial"/>
              </a:rPr>
              <a:t>3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K</a:t>
            </a:r>
            <a:r>
              <a:rPr dirty="0" baseline="-20000" sz="1875">
                <a:solidFill>
                  <a:srgbClr val="292934"/>
                </a:solidFill>
                <a:latin typeface="Arial"/>
                <a:cs typeface="Arial"/>
              </a:rPr>
              <a:t>4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değerleriyle, y  değişkenini </a:t>
            </a:r>
            <a:r>
              <a:rPr dirty="0" sz="1900">
                <a:solidFill>
                  <a:srgbClr val="292934"/>
                </a:solidFill>
                <a:latin typeface="Symbol"/>
                <a:cs typeface="Symbol"/>
              </a:rPr>
              <a:t></a:t>
            </a:r>
            <a:r>
              <a:rPr dirty="0" baseline="-20000" sz="1875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dirty="0" sz="1900">
                <a:solidFill>
                  <a:srgbClr val="292934"/>
                </a:solidFill>
                <a:latin typeface="Symbol"/>
                <a:cs typeface="Symbol"/>
              </a:rPr>
              <a:t></a:t>
            </a:r>
            <a:r>
              <a:rPr dirty="0" baseline="-20000" sz="1875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dirty="0" sz="1900" spc="5">
                <a:solidFill>
                  <a:srgbClr val="292934"/>
                </a:solidFill>
                <a:latin typeface="Symbol"/>
                <a:cs typeface="Symbol"/>
              </a:rPr>
              <a:t></a:t>
            </a:r>
            <a:r>
              <a:rPr dirty="0" baseline="-20000" sz="1875" spc="7">
                <a:solidFill>
                  <a:srgbClr val="292934"/>
                </a:solidFill>
                <a:latin typeface="Arial"/>
                <a:cs typeface="Arial"/>
              </a:rPr>
              <a:t>3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1900" spc="5">
                <a:solidFill>
                  <a:srgbClr val="292934"/>
                </a:solidFill>
                <a:latin typeface="Symbol"/>
                <a:cs typeface="Symbol"/>
              </a:rPr>
              <a:t></a:t>
            </a:r>
            <a:r>
              <a:rPr dirty="0" baseline="-20000" sz="1875" spc="7">
                <a:solidFill>
                  <a:srgbClr val="292934"/>
                </a:solidFill>
                <a:latin typeface="Arial"/>
                <a:cs typeface="Arial"/>
              </a:rPr>
              <a:t>4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ile ilişkilendirerek bu sisteme Runge-Kutte  yöntemini uygulamak</a:t>
            </a:r>
            <a:r>
              <a:rPr dirty="0" sz="19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basittir.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7801" y="3645027"/>
            <a:ext cx="1971928" cy="1524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3600" spc="-90" b="0">
                <a:latin typeface="Arial"/>
                <a:cs typeface="Arial"/>
              </a:rPr>
              <a:t>Başlangıç </a:t>
            </a:r>
            <a:r>
              <a:rPr dirty="0" sz="3600" spc="-80" b="0">
                <a:latin typeface="Arial"/>
                <a:cs typeface="Arial"/>
              </a:rPr>
              <a:t>Değer</a:t>
            </a:r>
            <a:r>
              <a:rPr dirty="0" sz="3600" spc="-430" b="0">
                <a:latin typeface="Arial"/>
                <a:cs typeface="Arial"/>
              </a:rPr>
              <a:t> </a:t>
            </a:r>
            <a:r>
              <a:rPr dirty="0" sz="3600" spc="-90" b="0">
                <a:latin typeface="Arial"/>
                <a:cs typeface="Arial"/>
              </a:rPr>
              <a:t>Problemleri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207389"/>
            <a:ext cx="8281670" cy="286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262890" algn="l"/>
                <a:tab pos="263525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Modellerin genel bir sınıfı dinamik</a:t>
            </a:r>
            <a:r>
              <a:rPr dirty="0" sz="1900" spc="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sistemlerdir.</a:t>
            </a:r>
            <a:endParaRPr sz="1900">
              <a:latin typeface="Arial"/>
              <a:cs typeface="Arial"/>
            </a:endParaRPr>
          </a:p>
          <a:p>
            <a:pPr marL="195580" marR="5080" indent="-182880">
              <a:lnSpc>
                <a:spcPts val="2050"/>
              </a:lnSpc>
              <a:spcBef>
                <a:spcPts val="484"/>
              </a:spcBef>
              <a:buClr>
                <a:srgbClr val="92A199"/>
              </a:buClr>
              <a:buSzPct val="84210"/>
              <a:buChar char="•"/>
              <a:tabLst>
                <a:tab pos="196215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Dinamik sistemler kendi sistem durumu ile tanımlanır ve sıklıkla diferansiyel  denklemlerin bir kümesi ile</a:t>
            </a:r>
            <a:r>
              <a:rPr dirty="0" sz="1900" spc="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tanımlanır.</a:t>
            </a:r>
            <a:endParaRPr sz="1900">
              <a:latin typeface="Arial"/>
              <a:cs typeface="Arial"/>
            </a:endParaRPr>
          </a:p>
          <a:p>
            <a:pPr marL="195580" marR="294640" indent="-182880">
              <a:lnSpc>
                <a:spcPct val="90100"/>
              </a:lnSpc>
              <a:spcBef>
                <a:spcPts val="420"/>
              </a:spcBef>
              <a:buClr>
                <a:srgbClr val="92A199"/>
              </a:buClr>
              <a:buSzPct val="84210"/>
              <a:buChar char="•"/>
              <a:tabLst>
                <a:tab pos="196215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Eğer başlangıç koşulları ile birleştirilmiş diferansiyel denklemler sistemi  tanımlıyorsa başlangıç koşulları ile tanımlanan değişkenler sistem durum  değişkenlerini</a:t>
            </a:r>
            <a:r>
              <a:rPr dirty="0" sz="19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oluşturur.</a:t>
            </a:r>
            <a:endParaRPr sz="1900">
              <a:latin typeface="Arial"/>
              <a:cs typeface="Arial"/>
            </a:endParaRPr>
          </a:p>
          <a:p>
            <a:pPr marL="195580" marR="288290" indent="-182880">
              <a:lnSpc>
                <a:spcPts val="2050"/>
              </a:lnSpc>
              <a:spcBef>
                <a:spcPts val="484"/>
              </a:spcBef>
              <a:buClr>
                <a:srgbClr val="92A199"/>
              </a:buClr>
              <a:buSzPct val="84210"/>
              <a:buChar char="•"/>
              <a:tabLst>
                <a:tab pos="196215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Genelde m diferansiyel denklem için her bir denklem 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dirty="0" baseline="-20000" sz="1875">
                <a:solidFill>
                  <a:srgbClr val="292934"/>
                </a:solidFill>
                <a:latin typeface="Arial"/>
                <a:cs typeface="Arial"/>
              </a:rPr>
              <a:t>i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. derece ile temsil  </a:t>
            </a:r>
            <a:r>
              <a:rPr dirty="0" sz="1900" spc="-20">
                <a:solidFill>
                  <a:srgbClr val="292934"/>
                </a:solidFill>
                <a:latin typeface="Arial"/>
                <a:cs typeface="Arial"/>
              </a:rPr>
              <a:t>edilir.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ts val="2165"/>
              </a:lnSpc>
              <a:spcBef>
                <a:spcPts val="195"/>
              </a:spcBef>
              <a:buClr>
                <a:srgbClr val="92A199"/>
              </a:buClr>
              <a:buSzPct val="84210"/>
              <a:buChar char="•"/>
              <a:tabLst>
                <a:tab pos="196215" algn="l"/>
              </a:tabLst>
            </a:pPr>
            <a:r>
              <a:rPr dirty="0" sz="1900" spc="5">
                <a:solidFill>
                  <a:srgbClr val="292934"/>
                </a:solidFill>
                <a:latin typeface="Arial"/>
                <a:cs typeface="Arial"/>
              </a:rPr>
              <a:t>n=∑</a:t>
            </a:r>
            <a:r>
              <a:rPr dirty="0" baseline="26666" sz="1875" spc="7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dirty="0" baseline="-20000" sz="1875" spc="7">
                <a:solidFill>
                  <a:srgbClr val="292934"/>
                </a:solidFill>
                <a:latin typeface="Arial"/>
                <a:cs typeface="Arial"/>
              </a:rPr>
              <a:t>i=1</a:t>
            </a:r>
            <a:r>
              <a:rPr dirty="0" sz="1900" spc="5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dirty="0" baseline="-20000" sz="1875" spc="7">
                <a:solidFill>
                  <a:srgbClr val="292934"/>
                </a:solidFill>
                <a:latin typeface="Arial"/>
                <a:cs typeface="Arial"/>
              </a:rPr>
              <a:t>i 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, başlangıç </a:t>
            </a: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koşullarıdır.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Eşit bir şekilde n tane birinci</a:t>
            </a:r>
            <a:r>
              <a:rPr dirty="0" sz="1900" spc="3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dereceden</a:t>
            </a:r>
            <a:endParaRPr sz="1900">
              <a:latin typeface="Arial"/>
              <a:cs typeface="Arial"/>
            </a:endParaRPr>
          </a:p>
          <a:p>
            <a:pPr marL="195580">
              <a:lnSpc>
                <a:spcPts val="2165"/>
              </a:lnSpc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diferansiyel denklem</a:t>
            </a:r>
            <a:r>
              <a:rPr dirty="0" sz="1900" spc="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20">
                <a:solidFill>
                  <a:srgbClr val="292934"/>
                </a:solidFill>
                <a:latin typeface="Arial"/>
                <a:cs typeface="Arial"/>
              </a:rPr>
              <a:t>vardır.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197" y="4096897"/>
            <a:ext cx="880744" cy="144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8750" marR="5080" indent="-146685">
              <a:lnSpc>
                <a:spcPct val="112400"/>
              </a:lnSpc>
            </a:pPr>
            <a:r>
              <a:rPr dirty="0" sz="1700" u="heavy">
                <a:solidFill>
                  <a:srgbClr val="292934"/>
                </a:solidFill>
                <a:latin typeface="Arial"/>
                <a:cs typeface="Arial"/>
              </a:rPr>
              <a:t>Denk</a:t>
            </a:r>
            <a:r>
              <a:rPr dirty="0" sz="1700" spc="5" u="heavy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dirty="0" sz="1700" u="heavy">
                <a:solidFill>
                  <a:srgbClr val="292934"/>
                </a:solidFill>
                <a:latin typeface="Arial"/>
                <a:cs typeface="Arial"/>
              </a:rPr>
              <a:t>em </a:t>
            </a: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204"/>
              </a:spcBef>
            </a:pP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204"/>
              </a:spcBef>
            </a:pP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  <a:spcBef>
                <a:spcPts val="200"/>
              </a:spcBef>
            </a:pP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m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1704" y="4100007"/>
            <a:ext cx="426720" cy="1483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445">
              <a:lnSpc>
                <a:spcPct val="111200"/>
              </a:lnSpc>
            </a:pPr>
            <a:r>
              <a:rPr dirty="0" sz="1700" u="heavy">
                <a:solidFill>
                  <a:srgbClr val="292934"/>
                </a:solidFill>
                <a:latin typeface="Arial"/>
                <a:cs typeface="Arial"/>
              </a:rPr>
              <a:t>Sı</a:t>
            </a:r>
            <a:r>
              <a:rPr dirty="0" sz="1700" spc="-10" u="heavy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1700" u="heavy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700" spc="1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dirty="0" baseline="-20202" sz="1650" spc="15">
                <a:solidFill>
                  <a:srgbClr val="292934"/>
                </a:solidFill>
                <a:latin typeface="Arial"/>
                <a:cs typeface="Arial"/>
              </a:rPr>
              <a:t>1  </a:t>
            </a:r>
            <a:r>
              <a:rPr dirty="0" sz="1700" spc="1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dirty="0" baseline="-20202" sz="1650" spc="15">
                <a:solidFill>
                  <a:srgbClr val="292934"/>
                </a:solidFill>
                <a:latin typeface="Arial"/>
                <a:cs typeface="Arial"/>
              </a:rPr>
              <a:t>2</a:t>
            </a:r>
            <a:endParaRPr baseline="-20202" sz="165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204"/>
              </a:spcBef>
            </a:pPr>
            <a:r>
              <a:rPr dirty="0" sz="170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200"/>
              </a:spcBef>
            </a:pPr>
            <a:r>
              <a:rPr dirty="0" sz="1700" spc="15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dirty="0" baseline="-20202" sz="1650" spc="22">
                <a:solidFill>
                  <a:srgbClr val="292934"/>
                </a:solidFill>
                <a:latin typeface="Arial"/>
                <a:cs typeface="Arial"/>
              </a:rPr>
              <a:t>m</a:t>
            </a:r>
            <a:endParaRPr baseline="-20202"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00" y="5595416"/>
            <a:ext cx="8265795" cy="788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ts val="2050"/>
              </a:lnSpc>
              <a:buClr>
                <a:srgbClr val="92A199"/>
              </a:buClr>
              <a:buSzPct val="84210"/>
              <a:buChar char="•"/>
              <a:tabLst>
                <a:tab pos="196215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Birinci dereceden diferansiyel denklemlerin her birinin çıkış değişkenleri, bir  başlangıç durumları ile birlikte sistem durum değişkenlerinin bir kümesini 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oluşturur.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70611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9183" rIns="0" bIns="0" rtlCol="0" vert="horz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 sz="4000" spc="-70" b="0">
                <a:latin typeface="Arial"/>
                <a:cs typeface="Arial"/>
              </a:rPr>
              <a:t>2.2 </a:t>
            </a:r>
            <a:r>
              <a:rPr dirty="0" sz="4000" spc="-85" b="0">
                <a:latin typeface="Arial"/>
                <a:cs typeface="Arial"/>
              </a:rPr>
              <a:t>Yüksek </a:t>
            </a:r>
            <a:r>
              <a:rPr dirty="0" sz="4000" spc="-95" b="0">
                <a:latin typeface="Arial"/>
                <a:cs typeface="Arial"/>
              </a:rPr>
              <a:t>Dereceden</a:t>
            </a:r>
            <a:r>
              <a:rPr dirty="0" sz="4000" spc="-585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Sistemler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689734"/>
            <a:ext cx="6468745" cy="620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3555">
              <a:lnSpc>
                <a:spcPct val="100000"/>
              </a:lnSpc>
            </a:pP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Ayrık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çözüm denklem 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2.11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2.11’den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aşağıdaki</a:t>
            </a:r>
            <a:r>
              <a:rPr dirty="0" sz="20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gibi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genişletilerek elde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edilmiştir: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591" y="2408364"/>
            <a:ext cx="7287640" cy="4058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72" y="709929"/>
            <a:ext cx="7673340" cy="12896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860">
              <a:lnSpc>
                <a:spcPct val="100000"/>
              </a:lnSpc>
            </a:pPr>
            <a:r>
              <a:rPr dirty="0" sz="4000" spc="-70" b="0">
                <a:latin typeface="Arial"/>
                <a:cs typeface="Arial"/>
              </a:rPr>
              <a:t>2.2 </a:t>
            </a:r>
            <a:r>
              <a:rPr dirty="0" sz="4000" spc="-85" b="0">
                <a:latin typeface="Arial"/>
                <a:cs typeface="Arial"/>
              </a:rPr>
              <a:t>Yüksek </a:t>
            </a:r>
            <a:r>
              <a:rPr dirty="0" sz="4000" spc="-95" b="0">
                <a:latin typeface="Arial"/>
                <a:cs typeface="Arial"/>
              </a:rPr>
              <a:t>Dereceden</a:t>
            </a:r>
            <a:r>
              <a:rPr dirty="0" sz="4000" spc="-585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Sistemler</a:t>
            </a:r>
            <a:endParaRPr sz="4000">
              <a:latin typeface="Arial"/>
              <a:cs typeface="Arial"/>
            </a:endParaRPr>
          </a:p>
          <a:p>
            <a:pPr marL="147955" marR="5080" indent="-135890">
              <a:lnSpc>
                <a:spcPct val="100000"/>
              </a:lnSpc>
              <a:spcBef>
                <a:spcPts val="475"/>
              </a:spcBef>
            </a:pPr>
            <a:r>
              <a:rPr dirty="0" sz="2000" b="0">
                <a:solidFill>
                  <a:srgbClr val="554740"/>
                </a:solidFill>
                <a:latin typeface="Arial"/>
                <a:cs typeface="Arial"/>
              </a:rPr>
              <a:t>Örnek 2.6: </a:t>
            </a:r>
            <a:r>
              <a:rPr dirty="0" sz="2000" b="0">
                <a:solidFill>
                  <a:srgbClr val="292934"/>
                </a:solidFill>
                <a:latin typeface="Arial"/>
                <a:cs typeface="Arial"/>
              </a:rPr>
              <a:t>Aşağıdaki şekilde bir blok diyagramı ile gösterilen</a:t>
            </a:r>
            <a:r>
              <a:rPr dirty="0" sz="2000" spc="-280" b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b="0">
                <a:solidFill>
                  <a:srgbClr val="292934"/>
                </a:solidFill>
                <a:latin typeface="Arial"/>
                <a:cs typeface="Arial"/>
              </a:rPr>
              <a:t>sistemi  düşünelim.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3564" y="2118093"/>
            <a:ext cx="7372984" cy="3991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9183" rIns="0" bIns="0" rtlCol="0" vert="horz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 sz="4000" spc="-70" b="0">
                <a:latin typeface="Arial"/>
                <a:cs typeface="Arial"/>
              </a:rPr>
              <a:t>2.2 </a:t>
            </a:r>
            <a:r>
              <a:rPr dirty="0" sz="4000" spc="-85" b="0">
                <a:latin typeface="Arial"/>
                <a:cs typeface="Arial"/>
              </a:rPr>
              <a:t>Yüksek </a:t>
            </a:r>
            <a:r>
              <a:rPr dirty="0" sz="4000" spc="-95" b="0">
                <a:latin typeface="Arial"/>
                <a:cs typeface="Arial"/>
              </a:rPr>
              <a:t>Dereceden</a:t>
            </a:r>
            <a:r>
              <a:rPr dirty="0" sz="4000" spc="-585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Sistemler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2140"/>
            <a:ext cx="7641590" cy="1086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6990">
              <a:lnSpc>
                <a:spcPct val="118800"/>
              </a:lnSpc>
            </a:pPr>
            <a:r>
              <a:rPr dirty="0" sz="2000">
                <a:solidFill>
                  <a:srgbClr val="554740"/>
                </a:solidFill>
                <a:latin typeface="Arial"/>
                <a:cs typeface="Arial"/>
              </a:rPr>
              <a:t>Çözüm: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İkinci dereceden bir diferansiyel denklem olduğu için iki  durum değişkeni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olmalıdır.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Bunlardan birini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x(t) çıkışı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olarak,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diğerini  y(t)=</a:t>
            </a:r>
            <a:r>
              <a:rPr dirty="0" sz="2000">
                <a:solidFill>
                  <a:srgbClr val="292934"/>
                </a:solidFill>
                <a:latin typeface="Calibri"/>
                <a:cs typeface="Calibri"/>
              </a:rPr>
              <a:t>ẋ(t)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olarak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tanımlarız.Böylece,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344" y="4200397"/>
            <a:ext cx="5655310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Euler yöntemini kullanarak,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ayrıklaştırılmış</a:t>
            </a:r>
            <a:r>
              <a:rPr dirty="0" sz="20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sistem;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5748" y="2701035"/>
            <a:ext cx="4734559" cy="1448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11729" y="4581131"/>
            <a:ext cx="3648583" cy="1105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9183" rIns="0" bIns="0" rtlCol="0" vert="horz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 sz="4000" spc="-70" b="0">
                <a:latin typeface="Arial"/>
                <a:cs typeface="Arial"/>
              </a:rPr>
              <a:t>2.2 </a:t>
            </a:r>
            <a:r>
              <a:rPr dirty="0" sz="4000" spc="-85" b="0">
                <a:latin typeface="Arial"/>
                <a:cs typeface="Arial"/>
              </a:rPr>
              <a:t>Yüksek </a:t>
            </a:r>
            <a:r>
              <a:rPr dirty="0" sz="4000" spc="-95" b="0">
                <a:latin typeface="Arial"/>
                <a:cs typeface="Arial"/>
              </a:rPr>
              <a:t>Dereceden</a:t>
            </a:r>
            <a:r>
              <a:rPr dirty="0" sz="4000" spc="-585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Sistemler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4832" y="1639442"/>
            <a:ext cx="269811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Sistemin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Euler</a:t>
            </a:r>
            <a:r>
              <a:rPr dirty="0" sz="2000" spc="-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çözümü,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3739" y="1988794"/>
            <a:ext cx="3816477" cy="360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8203" rIns="0" bIns="0" rtlCol="0" vert="horz">
            <a:spAutoFit/>
          </a:bodyPr>
          <a:lstStyle/>
          <a:p>
            <a:pPr marL="1052195">
              <a:lnSpc>
                <a:spcPts val="4700"/>
              </a:lnSpc>
            </a:pPr>
            <a:r>
              <a:rPr dirty="0" sz="4000" spc="-70" b="0">
                <a:latin typeface="Arial"/>
                <a:cs typeface="Arial"/>
              </a:rPr>
              <a:t>2.2 </a:t>
            </a:r>
            <a:r>
              <a:rPr dirty="0" sz="4000" spc="-85" b="0">
                <a:latin typeface="Arial"/>
                <a:cs typeface="Arial"/>
              </a:rPr>
              <a:t>Yüksek </a:t>
            </a:r>
            <a:r>
              <a:rPr dirty="0" sz="4000" spc="-95" b="0">
                <a:latin typeface="Arial"/>
                <a:cs typeface="Arial"/>
              </a:rPr>
              <a:t>Dereceden</a:t>
            </a:r>
            <a:r>
              <a:rPr dirty="0" sz="4000" spc="-565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Sistemler</a:t>
            </a:r>
            <a:endParaRPr sz="4000">
              <a:latin typeface="Arial"/>
              <a:cs typeface="Arial"/>
            </a:endParaRPr>
          </a:p>
          <a:p>
            <a:pPr marL="365125">
              <a:lnSpc>
                <a:spcPts val="2300"/>
              </a:lnSpc>
            </a:pPr>
            <a:r>
              <a:rPr dirty="0" sz="2000" b="0">
                <a:solidFill>
                  <a:srgbClr val="292934"/>
                </a:solidFill>
                <a:latin typeface="Arial"/>
                <a:cs typeface="Arial"/>
              </a:rPr>
              <a:t>Sistemin Runge-Kutta</a:t>
            </a:r>
            <a:r>
              <a:rPr dirty="0" sz="2000" spc="-100" b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b="0">
                <a:solidFill>
                  <a:srgbClr val="292934"/>
                </a:solidFill>
                <a:latin typeface="Arial"/>
                <a:cs typeface="Arial"/>
              </a:rPr>
              <a:t>çözümü,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1594" y="1484718"/>
            <a:ext cx="5065395" cy="432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401065"/>
            <a:ext cx="4773930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0"/>
              <a:t>2.3</a:t>
            </a:r>
            <a:r>
              <a:rPr dirty="0" sz="2400" spc="-245"/>
              <a:t> </a:t>
            </a:r>
            <a:r>
              <a:rPr dirty="0" sz="2400" spc="-90"/>
              <a:t>OTONOM</a:t>
            </a:r>
            <a:r>
              <a:rPr dirty="0" sz="2400" spc="-270"/>
              <a:t> </a:t>
            </a:r>
            <a:r>
              <a:rPr dirty="0" sz="2400" spc="-85"/>
              <a:t>DİNAMİK</a:t>
            </a:r>
            <a:r>
              <a:rPr dirty="0" sz="2400" spc="-245"/>
              <a:t> </a:t>
            </a:r>
            <a:r>
              <a:rPr dirty="0" sz="2400" spc="-90"/>
              <a:t>SİSTEMLER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69798" y="804164"/>
            <a:ext cx="8133715" cy="440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Simülasyon açısından bakıldığında çoğu sistemler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dinamiktir.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Bu sistemler  basit statik yapılardan çok, zaman ile</a:t>
            </a:r>
            <a:r>
              <a:rPr dirty="0" sz="1900" spc="1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değişirler.</a:t>
            </a:r>
            <a:endParaRPr sz="1900">
              <a:latin typeface="Arial"/>
              <a:cs typeface="Arial"/>
            </a:endParaRPr>
          </a:p>
          <a:p>
            <a:pPr marL="195580" marR="389255" indent="-182880">
              <a:lnSpc>
                <a:spcPct val="100000"/>
              </a:lnSpc>
              <a:spcBef>
                <a:spcPts val="455"/>
              </a:spcBef>
              <a:buClr>
                <a:srgbClr val="92A199"/>
              </a:buClr>
              <a:buSzPct val="84210"/>
              <a:buChar char="•"/>
              <a:tabLst>
                <a:tab pos="195580" algn="l"/>
                <a:tab pos="1216660" algn="l"/>
                <a:tab pos="638302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Türevler	değişkenlerin değişim oranlarını</a:t>
            </a:r>
            <a:r>
              <a:rPr dirty="0" sz="1900" spc="1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gösterdiği</a:t>
            </a:r>
            <a:r>
              <a:rPr dirty="0" sz="1900" spc="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için,	bu</a:t>
            </a:r>
            <a:r>
              <a:rPr dirty="0" sz="1900" spc="-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sistemleri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modellemek için zaman içindeki diferansiyel denklemleri</a:t>
            </a:r>
            <a:r>
              <a:rPr dirty="0" sz="1900" spc="3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kullanırız.</a:t>
            </a:r>
            <a:endParaRPr sz="1900">
              <a:latin typeface="Arial"/>
              <a:cs typeface="Arial"/>
            </a:endParaRPr>
          </a:p>
          <a:p>
            <a:pPr marL="195580" marR="521334" indent="-182880">
              <a:lnSpc>
                <a:spcPct val="100000"/>
              </a:lnSpc>
              <a:spcBef>
                <a:spcPts val="455"/>
              </a:spcBef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Örneğin Newton kuralından bahsedecek olursak momentum, kütle ve  hızın zaman ile değişim</a:t>
            </a:r>
            <a:r>
              <a:rPr dirty="0" sz="19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oranıdır:p=d(mv)/dt.</a:t>
            </a:r>
            <a:endParaRPr sz="1900">
              <a:latin typeface="Arial"/>
              <a:cs typeface="Arial"/>
            </a:endParaRPr>
          </a:p>
          <a:p>
            <a:pPr marL="262255" indent="-249554">
              <a:lnSpc>
                <a:spcPct val="100000"/>
              </a:lnSpc>
              <a:spcBef>
                <a:spcPts val="455"/>
              </a:spcBef>
              <a:buClr>
                <a:srgbClr val="92A199"/>
              </a:buClr>
              <a:buSzPct val="84210"/>
              <a:buChar char="•"/>
              <a:tabLst>
                <a:tab pos="262255" algn="l"/>
                <a:tab pos="26289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Sistemler ya endojen (iç) veya eksojen (dış) girişler tarafından</a:t>
            </a:r>
            <a:r>
              <a:rPr dirty="0" sz="1900" spc="3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sürülebilir.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55"/>
              </a:spcBef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Sistem zaman odaklı ise bu girişler eş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zamanlıdır,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olay tabanlı ise</a:t>
            </a:r>
            <a:r>
              <a:rPr dirty="0" sz="1900" spc="3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eş</a:t>
            </a:r>
            <a:endParaRPr sz="19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zamanlı</a:t>
            </a:r>
            <a:r>
              <a:rPr dirty="0" sz="19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değildir.</a:t>
            </a:r>
            <a:endParaRPr sz="1900">
              <a:latin typeface="Arial"/>
              <a:cs typeface="Arial"/>
            </a:endParaRPr>
          </a:p>
          <a:p>
            <a:pPr marL="195580" marR="407034" indent="-182880">
              <a:lnSpc>
                <a:spcPct val="101400"/>
              </a:lnSpc>
              <a:spcBef>
                <a:spcPts val="365"/>
              </a:spcBef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Örneğin klasik ikinci dereceden bir liner sistem </a:t>
            </a:r>
            <a:r>
              <a:rPr dirty="0" sz="1900" spc="-5">
                <a:solidFill>
                  <a:srgbClr val="292934"/>
                </a:solidFill>
                <a:latin typeface="Calibri"/>
                <a:cs typeface="Calibri"/>
              </a:rPr>
              <a:t>ẍ+2 ζ ω ẋ+ 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ω</a:t>
            </a:r>
            <a:r>
              <a:rPr dirty="0" baseline="26666" sz="1875">
                <a:solidFill>
                  <a:srgbClr val="292934"/>
                </a:solidFill>
                <a:latin typeface="Arial"/>
                <a:cs typeface="Arial"/>
              </a:rPr>
              <a:t>2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x =r(t), 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r(t) 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girişine, </a:t>
            </a: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x(t)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çıkışına, </a:t>
            </a:r>
            <a:r>
              <a:rPr dirty="0" sz="1900" spc="-5">
                <a:solidFill>
                  <a:srgbClr val="292934"/>
                </a:solidFill>
                <a:latin typeface="Calibri"/>
                <a:cs typeface="Calibri"/>
              </a:rPr>
              <a:t>ζ </a:t>
            </a:r>
            <a:r>
              <a:rPr dirty="0" sz="1900" spc="-20">
                <a:solidFill>
                  <a:srgbClr val="292934"/>
                </a:solidFill>
                <a:latin typeface="Calibri"/>
                <a:cs typeface="Calibri"/>
              </a:rPr>
              <a:t>ve </a:t>
            </a:r>
            <a:r>
              <a:rPr dirty="0" sz="1900" spc="-5">
                <a:solidFill>
                  <a:srgbClr val="292934"/>
                </a:solidFill>
                <a:latin typeface="Calibri"/>
                <a:cs typeface="Calibri"/>
              </a:rPr>
              <a:t>ω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sabitlerine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sahiptir.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r(t), 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r(t)=4-t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gibi bir  deterministik zaman fonksiyonu ise sistem zaman</a:t>
            </a:r>
            <a:r>
              <a:rPr dirty="0" sz="1900" spc="2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odaklıdır.</a:t>
            </a:r>
            <a:endParaRPr sz="1900">
              <a:latin typeface="Arial"/>
              <a:cs typeface="Arial"/>
            </a:endParaRPr>
          </a:p>
          <a:p>
            <a:pPr marL="195580" marR="227965" indent="-182880">
              <a:lnSpc>
                <a:spcPct val="100000"/>
              </a:lnSpc>
              <a:spcBef>
                <a:spcPts val="455"/>
              </a:spcBef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Diğer yandan, eğer 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r(t)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aşağıdaki şekilde rastgele bir işlem gibi stokastik  olarak tanımlanırsa model olay</a:t>
            </a:r>
            <a:r>
              <a:rPr dirty="0" sz="1900" spc="1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odaklıdır: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3694" y="5229199"/>
            <a:ext cx="3132201" cy="864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602" y="521461"/>
            <a:ext cx="7249795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70" b="0">
                <a:latin typeface="Arial"/>
                <a:cs typeface="Arial"/>
              </a:rPr>
              <a:t>2.3 </a:t>
            </a:r>
            <a:r>
              <a:rPr dirty="0" sz="3600" spc="-95" b="0">
                <a:latin typeface="Arial"/>
                <a:cs typeface="Arial"/>
              </a:rPr>
              <a:t>OTONOM </a:t>
            </a:r>
            <a:r>
              <a:rPr dirty="0" sz="3600" spc="-85" b="0">
                <a:latin typeface="Arial"/>
                <a:cs typeface="Arial"/>
              </a:rPr>
              <a:t>DİNAMİK</a:t>
            </a:r>
            <a:r>
              <a:rPr dirty="0" sz="3600" spc="-550" b="0">
                <a:latin typeface="Arial"/>
                <a:cs typeface="Arial"/>
              </a:rPr>
              <a:t> </a:t>
            </a:r>
            <a:r>
              <a:rPr dirty="0" sz="3600" spc="-90" b="0">
                <a:latin typeface="Arial"/>
                <a:cs typeface="Arial"/>
              </a:rPr>
              <a:t>SİSTEMLER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258442"/>
            <a:ext cx="8137525" cy="3071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89535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Bir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sistemin hiçbir girişe sahip olmaması da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mümkündür.</a:t>
            </a:r>
            <a:r>
              <a:rPr dirty="0" sz="2000" spc="-1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Böyle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sistemler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dış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etkilerden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bağımsız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olduğu için, </a:t>
            </a:r>
            <a:r>
              <a:rPr dirty="0" sz="2000" i="1">
                <a:solidFill>
                  <a:srgbClr val="FF0000"/>
                </a:solidFill>
                <a:latin typeface="Arial"/>
                <a:cs typeface="Arial"/>
              </a:rPr>
              <a:t>otonom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olarak 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adlandırılırlar.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Buna göre otonom bir sistemin çözümü, sistemin doğal tepkisi</a:t>
            </a:r>
            <a:r>
              <a:rPr dirty="0" sz="2000" spc="-1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olarak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adlandırılır.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Sistem liner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yani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doğrusal ise üç tip doğal tepkiden</a:t>
            </a:r>
            <a:r>
              <a:rPr dirty="0" sz="2000" spc="-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bahsedebiliriz:</a:t>
            </a:r>
            <a:endParaRPr sz="2000">
              <a:latin typeface="Arial"/>
              <a:cs typeface="Arial"/>
            </a:endParaRPr>
          </a:p>
          <a:p>
            <a:pPr lvl="1" marL="291465">
              <a:lnSpc>
                <a:spcPct val="100000"/>
              </a:lnSpc>
              <a:spcBef>
                <a:spcPts val="480"/>
              </a:spcBef>
              <a:buFont typeface="Arial"/>
              <a:buAutoNum type="arabicParenBoth"/>
              <a:tabLst>
                <a:tab pos="671195" algn="l"/>
                <a:tab pos="7192645" algn="l"/>
              </a:tabLst>
            </a:pP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Ka</a:t>
            </a: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rarl</a:t>
            </a:r>
            <a:r>
              <a:rPr dirty="0" sz="2000" spc="-5" b="1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-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sa</a:t>
            </a:r>
            <a:r>
              <a:rPr dirty="0" sz="20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ge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ç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iş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evre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inden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nr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ktı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ra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doğru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k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laş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1" marL="291465" marR="2054860">
              <a:lnSpc>
                <a:spcPts val="2880"/>
              </a:lnSpc>
              <a:spcBef>
                <a:spcPts val="175"/>
              </a:spcBef>
              <a:buFont typeface="Arial"/>
              <a:buAutoNum type="arabicParenBoth"/>
              <a:tabLst>
                <a:tab pos="671195" algn="l"/>
              </a:tabLst>
            </a:pPr>
            <a:r>
              <a:rPr dirty="0" sz="2000" spc="-5" b="1">
                <a:solidFill>
                  <a:srgbClr val="292934"/>
                </a:solidFill>
                <a:latin typeface="Arial"/>
                <a:cs typeface="Arial"/>
              </a:rPr>
              <a:t>Kararsız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-Sınırlama olmaksızın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doğal tepki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artar.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(3)</a:t>
            </a: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Marjinal- 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Tepki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periyodik ve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sınırlıdır.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602" y="521461"/>
            <a:ext cx="7249795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70" b="0">
                <a:latin typeface="Arial"/>
                <a:cs typeface="Arial"/>
              </a:rPr>
              <a:t>2.3 </a:t>
            </a:r>
            <a:r>
              <a:rPr dirty="0" sz="3600" spc="-95" b="0">
                <a:latin typeface="Arial"/>
                <a:cs typeface="Arial"/>
              </a:rPr>
              <a:t>OTONOM </a:t>
            </a:r>
            <a:r>
              <a:rPr dirty="0" sz="3600" spc="-85" b="0">
                <a:latin typeface="Arial"/>
                <a:cs typeface="Arial"/>
              </a:rPr>
              <a:t>DİNAMİK</a:t>
            </a:r>
            <a:r>
              <a:rPr dirty="0" sz="3600" spc="-550" b="0">
                <a:latin typeface="Arial"/>
                <a:cs typeface="Arial"/>
              </a:rPr>
              <a:t> </a:t>
            </a:r>
            <a:r>
              <a:rPr dirty="0" sz="3600" spc="-90" b="0">
                <a:latin typeface="Arial"/>
                <a:cs typeface="Arial"/>
              </a:rPr>
              <a:t>SİSTEMLER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6" y="1258442"/>
            <a:ext cx="7972425" cy="1280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ts val="237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r(t)’nin giriş olduğu sabit katsayıları olan ikinci dereceden bir</a:t>
            </a:r>
            <a:r>
              <a:rPr dirty="0" sz="2000" spc="-1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denklem</a:t>
            </a:r>
            <a:endParaRPr sz="2000">
              <a:latin typeface="Arial"/>
              <a:cs typeface="Arial"/>
            </a:endParaRPr>
          </a:p>
          <a:p>
            <a:pPr marL="195580">
              <a:lnSpc>
                <a:spcPts val="237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sistemi düşünelim:</a:t>
            </a:r>
            <a:r>
              <a:rPr dirty="0" sz="2000">
                <a:solidFill>
                  <a:srgbClr val="292934"/>
                </a:solidFill>
                <a:latin typeface="Calibri"/>
                <a:cs typeface="Calibri"/>
              </a:rPr>
              <a:t>ẍ+2 ζ ω </a:t>
            </a:r>
            <a:r>
              <a:rPr dirty="0" sz="2000" spc="-5">
                <a:solidFill>
                  <a:srgbClr val="292934"/>
                </a:solidFill>
                <a:latin typeface="Calibri"/>
                <a:cs typeface="Calibri"/>
              </a:rPr>
              <a:t>ẋ+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ω</a:t>
            </a:r>
            <a:r>
              <a:rPr dirty="0" baseline="25641" sz="1950" spc="7">
                <a:solidFill>
                  <a:srgbClr val="292934"/>
                </a:solidFill>
                <a:latin typeface="Arial"/>
                <a:cs typeface="Arial"/>
              </a:rPr>
              <a:t>2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2000" spc="2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=r(t).</a:t>
            </a:r>
            <a:endParaRPr sz="2000">
              <a:latin typeface="Arial"/>
              <a:cs typeface="Arial"/>
            </a:endParaRPr>
          </a:p>
          <a:p>
            <a:pPr marL="195580" marR="12065" indent="-182880">
              <a:lnSpc>
                <a:spcPct val="102499"/>
              </a:lnSpc>
              <a:spcBef>
                <a:spcPts val="42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Doğal tepki durumunda r(t)=0 </a:t>
            </a: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dır. </a:t>
            </a:r>
            <a:r>
              <a:rPr dirty="0" sz="2000">
                <a:solidFill>
                  <a:srgbClr val="292934"/>
                </a:solidFill>
                <a:latin typeface="Calibri"/>
                <a:cs typeface="Calibri"/>
              </a:rPr>
              <a:t>Ζ </a:t>
            </a:r>
            <a:r>
              <a:rPr dirty="0" sz="2000" spc="-15">
                <a:solidFill>
                  <a:srgbClr val="292934"/>
                </a:solidFill>
                <a:latin typeface="Calibri"/>
                <a:cs typeface="Calibri"/>
              </a:rPr>
              <a:t>ve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ω sabitlerine bağlı çözümün</a:t>
            </a:r>
            <a:r>
              <a:rPr dirty="0" sz="2000" spc="-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üç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tipten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biri olduğu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gösterilebilir.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Özellikle,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4063238"/>
            <a:ext cx="7590790" cy="16567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Burada A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 sabitleri başlangıç koşullarından</a:t>
            </a:r>
            <a:r>
              <a:rPr dirty="0" sz="2000" spc="-3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belirlenir.</a:t>
            </a:r>
            <a:endParaRPr sz="2000">
              <a:latin typeface="Arial"/>
              <a:cs typeface="Arial"/>
            </a:endParaRPr>
          </a:p>
          <a:p>
            <a:pPr marL="195580" marR="62801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Otonom olmayan sistem durumunda süperpozisyon</a:t>
            </a:r>
            <a:r>
              <a:rPr dirty="0" sz="2000" spc="-1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prensibi 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uygulanır.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Bir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sonraki örnekte gösterileceği gibi, doğrusal bir sistemin</a:t>
            </a:r>
            <a:r>
              <a:rPr dirty="0" sz="2000" spc="-1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toplam</a:t>
            </a:r>
            <a:endParaRPr sz="20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çözümü doğal ve zorunlu tepkilerin toplamı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ile</a:t>
            </a:r>
            <a:r>
              <a:rPr dirty="0" sz="2000" spc="-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verilir.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3603" y="2636913"/>
            <a:ext cx="5925439" cy="122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602" y="521461"/>
            <a:ext cx="7249795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70" b="0">
                <a:latin typeface="Arial"/>
                <a:cs typeface="Arial"/>
              </a:rPr>
              <a:t>2.3 </a:t>
            </a:r>
            <a:r>
              <a:rPr dirty="0" sz="3600" spc="-95" b="0">
                <a:latin typeface="Arial"/>
                <a:cs typeface="Arial"/>
              </a:rPr>
              <a:t>OTONOM </a:t>
            </a:r>
            <a:r>
              <a:rPr dirty="0" sz="3600" spc="-85" b="0">
                <a:latin typeface="Arial"/>
                <a:cs typeface="Arial"/>
              </a:rPr>
              <a:t>DİNAMİK</a:t>
            </a:r>
            <a:r>
              <a:rPr dirty="0" sz="3600" spc="-550" b="0">
                <a:latin typeface="Arial"/>
                <a:cs typeface="Arial"/>
              </a:rPr>
              <a:t> </a:t>
            </a:r>
            <a:r>
              <a:rPr dirty="0" sz="3600" spc="-90" b="0">
                <a:latin typeface="Arial"/>
                <a:cs typeface="Arial"/>
              </a:rPr>
              <a:t>SİSTEMLER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576" y="1305940"/>
            <a:ext cx="644779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Örnek 2.7: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Aşağıdaki ikinci dereceden sistemi</a:t>
            </a:r>
            <a:r>
              <a:rPr dirty="0" sz="2000" spc="-25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düşünelim: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576" y="2769361"/>
            <a:ext cx="7882255" cy="310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Süperpozisyon kullanarak sistemi çözün. Bunu yaparken, (1)  başlangıç koşullarını içeren fakat girişten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bağımsız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 terim ve (2)  giriş içeren fakat başlangıç koşullarından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bağımsız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 terim</a:t>
            </a:r>
            <a:r>
              <a:rPr dirty="0" sz="2000" spc="-1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şeklinde  iki terimin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toplamının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toplam çözüm olduğunu</a:t>
            </a:r>
            <a:r>
              <a:rPr dirty="0" sz="20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gösteriniz?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027430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Çözüm: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Doğal tepki, ẍ+4ẋ+5=0 denkleminin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çözümüdür.</a:t>
            </a:r>
            <a:r>
              <a:rPr dirty="0" sz="2000" spc="-1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Böylece,</a:t>
            </a:r>
            <a:endParaRPr sz="2000">
              <a:latin typeface="Arial"/>
              <a:cs typeface="Arial"/>
            </a:endParaRPr>
          </a:p>
          <a:p>
            <a:pPr marL="780415" marR="2457450" indent="-768350">
              <a:lnSpc>
                <a:spcPts val="2940"/>
              </a:lnSpc>
              <a:spcBef>
                <a:spcPts val="65"/>
              </a:spcBef>
              <a:tabLst>
                <a:tab pos="822960" algn="l"/>
                <a:tab pos="1971039" algn="l"/>
              </a:tabLst>
            </a:pPr>
            <a:r>
              <a:rPr dirty="0" sz="2000" spc="-5">
                <a:solidFill>
                  <a:srgbClr val="292934"/>
                </a:solidFill>
                <a:latin typeface="Calibri"/>
                <a:cs typeface="Calibri"/>
              </a:rPr>
              <a:t>ω=		</a:t>
            </a:r>
            <a:r>
              <a:rPr dirty="0" sz="2000" spc="-15" b="1">
                <a:solidFill>
                  <a:srgbClr val="292934"/>
                </a:solidFill>
                <a:latin typeface="Calibri"/>
                <a:cs typeface="Calibri"/>
              </a:rPr>
              <a:t>ve </a:t>
            </a:r>
            <a:r>
              <a:rPr dirty="0" sz="2000" spc="-10" b="1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92934"/>
                </a:solidFill>
                <a:latin typeface="Calibri"/>
                <a:cs typeface="Calibri"/>
              </a:rPr>
              <a:t>ζ=2/	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dir.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Denklem</a:t>
            </a:r>
            <a:r>
              <a:rPr dirty="0" sz="20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(2.19) 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kullanarak,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natural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(t)=</a:t>
            </a:r>
            <a:r>
              <a:rPr dirty="0" sz="2000" spc="-1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Ae</a:t>
            </a:r>
            <a:r>
              <a:rPr dirty="0" baseline="25641" sz="1950" spc="7">
                <a:solidFill>
                  <a:srgbClr val="292934"/>
                </a:solidFill>
                <a:latin typeface="Arial"/>
                <a:cs typeface="Arial"/>
              </a:rPr>
              <a:t>-2t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cost+Be</a:t>
            </a:r>
            <a:r>
              <a:rPr dirty="0" baseline="25641" sz="1950" spc="7">
                <a:solidFill>
                  <a:srgbClr val="292934"/>
                </a:solidFill>
                <a:latin typeface="Arial"/>
                <a:cs typeface="Arial"/>
              </a:rPr>
              <a:t>-2t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sint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Giriş doğrusal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türevi sabit olduğu için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forced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=C+Dt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olacaktır.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Denklem (2.20) ve katsayıları yerine koyduğumuzda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forced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=3t+2</a:t>
            </a:r>
            <a:r>
              <a:rPr dirty="0" sz="2000" spc="-1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olur.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2938" y="4405121"/>
            <a:ext cx="285750" cy="352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98979" y="4437164"/>
            <a:ext cx="259778" cy="320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19630" y="1628787"/>
            <a:ext cx="4104513" cy="1224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602" y="521461"/>
            <a:ext cx="7249795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70" b="0">
                <a:latin typeface="Arial"/>
                <a:cs typeface="Arial"/>
              </a:rPr>
              <a:t>2.3 </a:t>
            </a:r>
            <a:r>
              <a:rPr dirty="0" sz="3600" spc="-95" b="0">
                <a:latin typeface="Arial"/>
                <a:cs typeface="Arial"/>
              </a:rPr>
              <a:t>OTONOM </a:t>
            </a:r>
            <a:r>
              <a:rPr dirty="0" sz="3600" spc="-85" b="0">
                <a:latin typeface="Arial"/>
                <a:cs typeface="Arial"/>
              </a:rPr>
              <a:t>DİNAMİK</a:t>
            </a:r>
            <a:r>
              <a:rPr dirty="0" sz="3600" spc="-550" b="0">
                <a:latin typeface="Arial"/>
                <a:cs typeface="Arial"/>
              </a:rPr>
              <a:t> </a:t>
            </a:r>
            <a:r>
              <a:rPr dirty="0" sz="3600" spc="-90" b="0">
                <a:latin typeface="Arial"/>
                <a:cs typeface="Arial"/>
              </a:rPr>
              <a:t>SİSTEMLER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83640">
              <a:lnSpc>
                <a:spcPct val="100000"/>
              </a:lnSpc>
            </a:pPr>
            <a:r>
              <a:rPr dirty="0"/>
              <a:t>Süperpozisyonu kullanarak, toplam çözüm </a:t>
            </a:r>
            <a:r>
              <a:rPr dirty="0" spc="-5"/>
              <a:t>x(t)=</a:t>
            </a:r>
            <a:r>
              <a:rPr dirty="0" spc="-130"/>
              <a:t> </a:t>
            </a:r>
            <a:r>
              <a:rPr dirty="0" spc="5"/>
              <a:t>2e</a:t>
            </a:r>
            <a:r>
              <a:rPr dirty="0" baseline="25641" sz="1950" spc="7"/>
              <a:t>-2t</a:t>
            </a:r>
            <a:r>
              <a:rPr dirty="0" sz="2000" spc="5"/>
              <a:t>cost-e</a:t>
            </a:r>
            <a:r>
              <a:rPr dirty="0" baseline="25641" sz="1950" spc="7"/>
              <a:t>-2t</a:t>
            </a:r>
            <a:r>
              <a:rPr dirty="0" sz="2000" spc="5"/>
              <a:t>sint</a:t>
            </a:r>
            <a:endParaRPr sz="2000"/>
          </a:p>
          <a:p>
            <a:pPr marL="668655" marR="591185">
              <a:lnSpc>
                <a:spcPct val="100000"/>
              </a:lnSpc>
            </a:pPr>
            <a:r>
              <a:rPr dirty="0"/>
              <a:t>+3t+2 olarak elde </a:t>
            </a:r>
            <a:r>
              <a:rPr dirty="0" spc="-15"/>
              <a:t>edilir. </a:t>
            </a:r>
            <a:r>
              <a:rPr dirty="0"/>
              <a:t>A </a:t>
            </a:r>
            <a:r>
              <a:rPr dirty="0" spc="-10"/>
              <a:t>ve </a:t>
            </a:r>
            <a:r>
              <a:rPr dirty="0"/>
              <a:t>B sabitleri başlangıç şartları</a:t>
            </a:r>
            <a:r>
              <a:rPr dirty="0" spc="-385"/>
              <a:t> </a:t>
            </a:r>
            <a:r>
              <a:rPr dirty="0"/>
              <a:t>yerine  koyularak</a:t>
            </a:r>
            <a:r>
              <a:rPr dirty="0" spc="-80"/>
              <a:t> </a:t>
            </a:r>
            <a:r>
              <a:rPr dirty="0" spc="-10"/>
              <a:t>bulunmuştur.</a:t>
            </a:r>
          </a:p>
          <a:p>
            <a:pPr marL="1323975">
              <a:lnSpc>
                <a:spcPct val="100000"/>
              </a:lnSpc>
              <a:spcBef>
                <a:spcPts val="480"/>
              </a:spcBef>
            </a:pPr>
            <a:r>
              <a:rPr dirty="0"/>
              <a:t>Genel olarak kararlı doğrusal</a:t>
            </a:r>
            <a:r>
              <a:rPr dirty="0" spc="-135"/>
              <a:t> </a:t>
            </a:r>
            <a:r>
              <a:rPr dirty="0"/>
              <a:t>sistemlerde,</a:t>
            </a:r>
          </a:p>
          <a:p>
            <a:pPr marL="1254125">
              <a:lnSpc>
                <a:spcPct val="100000"/>
              </a:lnSpc>
              <a:spcBef>
                <a:spcPts val="480"/>
              </a:spcBef>
            </a:pPr>
            <a:r>
              <a:rPr dirty="0" spc="5"/>
              <a:t>x(t)=x</a:t>
            </a:r>
            <a:r>
              <a:rPr dirty="0" baseline="-21367" sz="1950" spc="7"/>
              <a:t>natural</a:t>
            </a:r>
            <a:r>
              <a:rPr dirty="0" sz="2000" spc="5"/>
              <a:t>(t)+x</a:t>
            </a:r>
            <a:r>
              <a:rPr dirty="0" baseline="-21367" sz="1950" spc="7"/>
              <a:t>forced</a:t>
            </a:r>
            <a:r>
              <a:rPr dirty="0" baseline="-21367" sz="1950" spc="-67"/>
              <a:t> </a:t>
            </a:r>
            <a:r>
              <a:rPr dirty="0" sz="2000"/>
              <a:t>(t)</a:t>
            </a:r>
            <a:endParaRPr sz="2000"/>
          </a:p>
          <a:p>
            <a:pPr marL="485775" marR="634365" indent="978535">
              <a:lnSpc>
                <a:spcPct val="120000"/>
              </a:lnSpc>
            </a:pPr>
            <a:r>
              <a:rPr dirty="0"/>
              <a:t>Burada, </a:t>
            </a:r>
            <a:r>
              <a:rPr dirty="0" spc="10"/>
              <a:t>x</a:t>
            </a:r>
            <a:r>
              <a:rPr dirty="0" baseline="-21367" sz="1950" spc="15"/>
              <a:t>natural</a:t>
            </a:r>
            <a:r>
              <a:rPr dirty="0" sz="2000" spc="10"/>
              <a:t>(t) </a:t>
            </a:r>
            <a:r>
              <a:rPr dirty="0" sz="2000"/>
              <a:t>yalnızca başlangıç koşullarına</a:t>
            </a:r>
            <a:r>
              <a:rPr dirty="0" sz="2000" spc="-170"/>
              <a:t> </a:t>
            </a:r>
            <a:r>
              <a:rPr dirty="0" sz="2000" spc="-5"/>
              <a:t>bağlıdır;  </a:t>
            </a:r>
            <a:r>
              <a:rPr dirty="0" sz="2000" spc="10"/>
              <a:t>x</a:t>
            </a:r>
            <a:r>
              <a:rPr dirty="0" baseline="-21367" sz="1950" spc="15"/>
              <a:t>forced </a:t>
            </a:r>
            <a:r>
              <a:rPr dirty="0" sz="2000"/>
              <a:t>(t) ise yalnızca girişe</a:t>
            </a:r>
            <a:r>
              <a:rPr dirty="0" sz="2000" spc="-120"/>
              <a:t> </a:t>
            </a:r>
            <a:r>
              <a:rPr dirty="0" sz="2000" spc="-15"/>
              <a:t>bağlıdır.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3600" spc="-90" b="0">
                <a:latin typeface="Arial"/>
                <a:cs typeface="Arial"/>
              </a:rPr>
              <a:t>Başlangıç </a:t>
            </a:r>
            <a:r>
              <a:rPr dirty="0" sz="3600" spc="-80" b="0">
                <a:latin typeface="Arial"/>
                <a:cs typeface="Arial"/>
              </a:rPr>
              <a:t>Değer</a:t>
            </a:r>
            <a:r>
              <a:rPr dirty="0" sz="3600" spc="-430" b="0">
                <a:latin typeface="Arial"/>
                <a:cs typeface="Arial"/>
              </a:rPr>
              <a:t> </a:t>
            </a:r>
            <a:r>
              <a:rPr dirty="0" sz="3600" spc="-90" b="0">
                <a:latin typeface="Arial"/>
                <a:cs typeface="Arial"/>
              </a:rPr>
              <a:t>Problemleri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307338"/>
            <a:ext cx="6282055" cy="1242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Birinci dereceden başlangıç değer problemi ile  başlayacağız.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655"/>
              </a:spcBef>
            </a:pPr>
            <a:r>
              <a:rPr dirty="0" sz="2800">
                <a:solidFill>
                  <a:srgbClr val="292934"/>
                </a:solidFill>
                <a:latin typeface="Arial"/>
                <a:cs typeface="Arial"/>
              </a:rPr>
              <a:t>dx/dt=f(t,x)</a:t>
            </a:r>
            <a:r>
              <a:rPr dirty="0" sz="28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292934"/>
                </a:solidFill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4158" y="2634488"/>
            <a:ext cx="1191260" cy="500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292934"/>
                </a:solidFill>
                <a:latin typeface="Arial"/>
                <a:cs typeface="Arial"/>
              </a:rPr>
              <a:t>x(t</a:t>
            </a:r>
            <a:r>
              <a:rPr dirty="0" baseline="-21021" sz="2775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dirty="0" sz="2800">
                <a:solidFill>
                  <a:srgbClr val="292934"/>
                </a:solidFill>
                <a:latin typeface="Arial"/>
                <a:cs typeface="Arial"/>
              </a:rPr>
              <a:t>)=x</a:t>
            </a:r>
            <a:r>
              <a:rPr dirty="0" baseline="-21021" sz="2775">
                <a:solidFill>
                  <a:srgbClr val="292934"/>
                </a:solidFill>
                <a:latin typeface="Arial"/>
                <a:cs typeface="Arial"/>
              </a:rPr>
              <a:t>o</a:t>
            </a:r>
            <a:endParaRPr baseline="-21021" sz="277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0585" y="2736088"/>
            <a:ext cx="54927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(2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.1)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70" y="3866642"/>
            <a:ext cx="7216775" cy="869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X(t)=[x</a:t>
            </a:r>
            <a:r>
              <a:rPr dirty="0" baseline="-20833" sz="2400" spc="-7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(t),x</a:t>
            </a:r>
            <a:r>
              <a:rPr dirty="0" baseline="-20833" sz="2400" spc="-7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(t),…,x</a:t>
            </a:r>
            <a:r>
              <a:rPr dirty="0" baseline="-20833" sz="2400" spc="-7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(t)] </a:t>
            </a:r>
            <a:r>
              <a:rPr dirty="0" sz="2400" spc="-5">
                <a:solidFill>
                  <a:srgbClr val="292934"/>
                </a:solidFill>
                <a:latin typeface="Wingdings"/>
                <a:cs typeface="Wingdings"/>
              </a:rPr>
              <a:t>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Sistem durum</a:t>
            </a:r>
            <a:r>
              <a:rPr dirty="0" sz="2400" spc="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vektörü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X(0)=[x</a:t>
            </a:r>
            <a:r>
              <a:rPr dirty="0" baseline="-20833" sz="2400" spc="-7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(0),x</a:t>
            </a:r>
            <a:r>
              <a:rPr dirty="0" baseline="-20833" sz="2400" spc="-7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(0),…,x</a:t>
            </a:r>
            <a:r>
              <a:rPr dirty="0" baseline="-20833" sz="2400" spc="-7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(0)]</a:t>
            </a:r>
            <a:r>
              <a:rPr dirty="0" sz="2400" spc="-5">
                <a:solidFill>
                  <a:srgbClr val="292934"/>
                </a:solidFill>
                <a:latin typeface="Wingdings"/>
                <a:cs typeface="Wingdings"/>
              </a:rPr>
              <a:t>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İlgili başlangıç</a:t>
            </a:r>
            <a:r>
              <a:rPr dirty="0" sz="2400" spc="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durumları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70611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602" y="521461"/>
            <a:ext cx="7249795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70" b="0">
                <a:latin typeface="Arial"/>
                <a:cs typeface="Arial"/>
              </a:rPr>
              <a:t>2.3 </a:t>
            </a:r>
            <a:r>
              <a:rPr dirty="0" sz="3600" spc="-95" b="0">
                <a:latin typeface="Arial"/>
                <a:cs typeface="Arial"/>
              </a:rPr>
              <a:t>OTONOM </a:t>
            </a:r>
            <a:r>
              <a:rPr dirty="0" sz="3600" spc="-85" b="0">
                <a:latin typeface="Arial"/>
                <a:cs typeface="Arial"/>
              </a:rPr>
              <a:t>DİNAMİK</a:t>
            </a:r>
            <a:r>
              <a:rPr dirty="0" sz="3600" spc="-550" b="0">
                <a:latin typeface="Arial"/>
                <a:cs typeface="Arial"/>
              </a:rPr>
              <a:t> </a:t>
            </a:r>
            <a:r>
              <a:rPr dirty="0" sz="3600" spc="-90" b="0">
                <a:latin typeface="Arial"/>
                <a:cs typeface="Arial"/>
              </a:rPr>
              <a:t>SİSTEMLER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339" y="1258442"/>
            <a:ext cx="8061959" cy="4339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Belirli bir türün popülasyon dinamiğini modelleyen bir sistem</a:t>
            </a:r>
            <a:r>
              <a:rPr dirty="0" sz="20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düşünün.</a:t>
            </a:r>
            <a:endParaRPr sz="2000">
              <a:latin typeface="Arial"/>
              <a:cs typeface="Arial"/>
            </a:endParaRPr>
          </a:p>
          <a:p>
            <a:pPr marL="195580" marR="19685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popülasyonu kontrol eden çok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sayıda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faktör olmasına</a:t>
            </a:r>
            <a:r>
              <a:rPr dirty="0" sz="2000" spc="-1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rağmen,bir  popülasyon büyüklüğünün artma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oranı,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herhangi bir zamandaki  popülasyon büyüklüğü ile kabaca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orantılıdır.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x(t), t zamandaki popülasyon büyüklüğünü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000">
                <a:solidFill>
                  <a:srgbClr val="292934"/>
                </a:solidFill>
                <a:latin typeface="Symbol"/>
                <a:cs typeface="Symbol"/>
              </a:rPr>
              <a:t>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sabit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orantıyı</a:t>
            </a:r>
            <a:r>
              <a:rPr dirty="0" sz="20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gösterir:</a:t>
            </a:r>
            <a:endParaRPr sz="2000">
              <a:latin typeface="Arial"/>
              <a:cs typeface="Arial"/>
            </a:endParaRPr>
          </a:p>
          <a:p>
            <a:pPr marL="195580" marR="548640" indent="-182880">
              <a:lnSpc>
                <a:spcPct val="102000"/>
              </a:lnSpc>
              <a:spcBef>
                <a:spcPts val="384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4345" algn="l"/>
                <a:tab pos="474980" algn="l"/>
                <a:tab pos="1616075" algn="l"/>
              </a:tabLst>
            </a:pPr>
            <a:r>
              <a:rPr dirty="0" sz="2000">
                <a:solidFill>
                  <a:srgbClr val="292934"/>
                </a:solidFill>
                <a:latin typeface="Calibri"/>
                <a:cs typeface="Calibri"/>
              </a:rPr>
              <a:t>ẋ=</a:t>
            </a:r>
            <a:r>
              <a:rPr dirty="0" sz="2000">
                <a:solidFill>
                  <a:srgbClr val="292934"/>
                </a:solidFill>
                <a:latin typeface="Symbol"/>
                <a:cs typeface="Symbol"/>
              </a:rPr>
              <a:t>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x.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t=0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zamanındaki başlangıç büyüklüğünü 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0 </a:t>
            </a:r>
            <a:r>
              <a:rPr dirty="0" baseline="-21367" sz="1950" spc="172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olarak</a:t>
            </a: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kabul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edersek, t&gt;=0 için x(t)=x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0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dirty="0" baseline="25641" sz="1950" spc="7">
                <a:solidFill>
                  <a:srgbClr val="292934"/>
                </a:solidFill>
                <a:latin typeface="Symbol"/>
                <a:cs typeface="Symbol"/>
              </a:rPr>
              <a:t></a:t>
            </a:r>
            <a:r>
              <a:rPr dirty="0" baseline="25641" sz="1950" spc="7">
                <a:solidFill>
                  <a:srgbClr val="292934"/>
                </a:solidFill>
                <a:latin typeface="Arial"/>
                <a:cs typeface="Arial"/>
              </a:rPr>
              <a:t>t </a:t>
            </a:r>
            <a:r>
              <a:rPr dirty="0" baseline="25641" sz="1950" spc="97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dir.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Açıktır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ki bu popülasyon zaman içinde katlanarak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artar.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</a:t>
            </a:r>
            <a:r>
              <a:rPr dirty="0" sz="2000" spc="-1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Malthusian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modeli olarak</a:t>
            </a:r>
            <a:r>
              <a:rPr dirty="0" sz="2000" spc="-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adlandırılır.</a:t>
            </a:r>
            <a:endParaRPr sz="2000">
              <a:latin typeface="Arial"/>
              <a:cs typeface="Arial"/>
            </a:endParaRPr>
          </a:p>
          <a:p>
            <a:pPr marL="195580" marR="37973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Popülasyon büyüklüğüne ek olarak, çevre kapasitesi, mücadele</a:t>
            </a:r>
            <a:r>
              <a:rPr dirty="0" sz="2000" spc="-1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ve  enerji gibi önemli faktörler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vardır.</a:t>
            </a:r>
            <a:endParaRPr sz="2000">
              <a:latin typeface="Arial"/>
              <a:cs typeface="Arial"/>
            </a:endParaRPr>
          </a:p>
          <a:p>
            <a:pPr marL="195580" marR="68834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Örneğin, bir popülasyon kendisine yiyecek temini için çok</a:t>
            </a:r>
            <a:r>
              <a:rPr dirty="0" sz="2000" spc="-1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büyük  olabilir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veya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yaşadığı bölgede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avcılar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olabilir.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455167"/>
            <a:ext cx="4997450" cy="3810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70"/>
              <a:t>2.3 </a:t>
            </a:r>
            <a:r>
              <a:rPr dirty="0" sz="2500" spc="-95"/>
              <a:t>OTONOM </a:t>
            </a:r>
            <a:r>
              <a:rPr dirty="0" sz="2500" spc="-85"/>
              <a:t>DİNAMİK</a:t>
            </a:r>
            <a:r>
              <a:rPr dirty="0" sz="2500" spc="-440"/>
              <a:t> </a:t>
            </a:r>
            <a:r>
              <a:rPr dirty="0" sz="2500" spc="-90"/>
              <a:t>SİSTEMLER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02437" y="886586"/>
            <a:ext cx="7710805" cy="975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Sistemin desteklediği maksimum popülasyon büyüklüğü </a:t>
            </a:r>
            <a:r>
              <a:rPr dirty="0" sz="2000" spc="1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22">
                <a:solidFill>
                  <a:srgbClr val="292934"/>
                </a:solidFill>
                <a:latin typeface="Arial"/>
                <a:cs typeface="Arial"/>
              </a:rPr>
              <a:t>m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taşıma 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kapasitesidir.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x(t)/ </a:t>
            </a:r>
            <a:r>
              <a:rPr dirty="0" sz="2000" spc="1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15">
                <a:solidFill>
                  <a:srgbClr val="292934"/>
                </a:solidFill>
                <a:latin typeface="Arial"/>
                <a:cs typeface="Arial"/>
              </a:rPr>
              <a:t>m 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sistemin doluluk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oranıdır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1-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x(t)/</a:t>
            </a:r>
            <a:r>
              <a:rPr dirty="0" sz="2000" spc="-2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m</a:t>
            </a:r>
            <a:endParaRPr baseline="-21367" sz="1950">
              <a:latin typeface="Arial"/>
              <a:cs typeface="Arial"/>
            </a:endParaRPr>
          </a:p>
          <a:p>
            <a:pPr marL="33972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büyüme için geriye kalan kullanılabilir sistem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oranıdır.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2655061"/>
            <a:ext cx="7761605" cy="16567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denklem </a:t>
            </a: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lojistik denklem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olarak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adlandırılır ve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doğrusal</a:t>
            </a:r>
            <a:r>
              <a:rPr dirty="0" sz="20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değildir.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x(t)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küçük ise,1-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x(t)/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m  </a:t>
            </a:r>
            <a:r>
              <a:rPr dirty="0" sz="2000">
                <a:solidFill>
                  <a:srgbClr val="292934"/>
                </a:solidFill>
                <a:latin typeface="Symbol"/>
                <a:cs typeface="Symbol"/>
              </a:rPr>
              <a:t>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1olduğu için denklem </a:t>
            </a: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Malthusian</a:t>
            </a:r>
            <a:r>
              <a:rPr dirty="0" sz="2000" spc="-310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dır.</a:t>
            </a:r>
            <a:endParaRPr sz="20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Benzer şekilde, popülasyon büyüklüğü kapasiteye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yakın</a:t>
            </a:r>
            <a:r>
              <a:rPr dirty="0" sz="20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olduğunda  1-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x(t)/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m  </a:t>
            </a:r>
            <a:r>
              <a:rPr dirty="0" sz="2000">
                <a:solidFill>
                  <a:srgbClr val="292934"/>
                </a:solidFill>
                <a:latin typeface="Symbol"/>
                <a:cs typeface="Symbol"/>
              </a:rPr>
              <a:t>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0 olur ve büyüme oranı</a:t>
            </a:r>
            <a:r>
              <a:rPr dirty="0" sz="2000" spc="-3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düşer.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Temel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matematik ile aşağıdaki formül elde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edilebilir: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5613" y="1844814"/>
            <a:ext cx="3934333" cy="792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7302" y="4437138"/>
            <a:ext cx="3024378" cy="864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602" y="521461"/>
            <a:ext cx="7249795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70" b="0">
                <a:latin typeface="Arial"/>
                <a:cs typeface="Arial"/>
              </a:rPr>
              <a:t>2.3 </a:t>
            </a:r>
            <a:r>
              <a:rPr dirty="0" sz="3600" spc="-95" b="0">
                <a:latin typeface="Arial"/>
                <a:cs typeface="Arial"/>
              </a:rPr>
              <a:t>OTONOM </a:t>
            </a:r>
            <a:r>
              <a:rPr dirty="0" sz="3600" spc="-85" b="0">
                <a:latin typeface="Arial"/>
                <a:cs typeface="Arial"/>
              </a:rPr>
              <a:t>DİNAMİK</a:t>
            </a:r>
            <a:r>
              <a:rPr dirty="0" sz="3600" spc="-550" b="0">
                <a:latin typeface="Arial"/>
                <a:cs typeface="Arial"/>
              </a:rPr>
              <a:t> </a:t>
            </a:r>
            <a:r>
              <a:rPr dirty="0" sz="3600" spc="-90" b="0">
                <a:latin typeface="Arial"/>
                <a:cs typeface="Arial"/>
              </a:rPr>
              <a:t>SİSTEMLER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7524" y="1258442"/>
            <a:ext cx="7645400" cy="1219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7592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Şekil 2.7, farklı başlangıç büyüklükleri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 x(m)=25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değeri için</a:t>
            </a:r>
            <a:r>
              <a:rPr dirty="0" sz="20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x(t)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değerini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gösterir.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0 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,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’den daha küçük ise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x(t)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büyümesi asimptotik  olarak </a:t>
            </a:r>
            <a:r>
              <a:rPr dirty="0" sz="2000" spc="1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15">
                <a:solidFill>
                  <a:srgbClr val="292934"/>
                </a:solidFill>
                <a:latin typeface="Arial"/>
                <a:cs typeface="Arial"/>
              </a:rPr>
              <a:t>m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taşıma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kapasitesine yaklaşırken, .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0 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,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’den daha büyük  ise, eğri yukarıdan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’e</a:t>
            </a:r>
            <a:r>
              <a:rPr dirty="0" sz="20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yaklaşır.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3744" y="5516371"/>
            <a:ext cx="556514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292934"/>
                </a:solidFill>
                <a:latin typeface="Arial"/>
                <a:cs typeface="Arial"/>
              </a:rPr>
              <a:t>Şekil 2.7: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Farklı başlangıç popülasyonları için lojistik</a:t>
            </a:r>
            <a:r>
              <a:rPr dirty="0" sz="1600" spc="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denklem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1639" y="2492882"/>
            <a:ext cx="5258562" cy="3019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602" y="521461"/>
            <a:ext cx="7249795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70" b="0">
                <a:latin typeface="Arial"/>
                <a:cs typeface="Arial"/>
              </a:rPr>
              <a:t>2.3 </a:t>
            </a:r>
            <a:r>
              <a:rPr dirty="0" sz="3600" spc="-95" b="0">
                <a:latin typeface="Arial"/>
                <a:cs typeface="Arial"/>
              </a:rPr>
              <a:t>OTONOM </a:t>
            </a:r>
            <a:r>
              <a:rPr dirty="0" sz="3600" spc="-85" b="0">
                <a:latin typeface="Arial"/>
                <a:cs typeface="Arial"/>
              </a:rPr>
              <a:t>DİNAMİK</a:t>
            </a:r>
            <a:r>
              <a:rPr dirty="0" sz="3600" spc="-550" b="0">
                <a:latin typeface="Arial"/>
                <a:cs typeface="Arial"/>
              </a:rPr>
              <a:t> </a:t>
            </a:r>
            <a:r>
              <a:rPr dirty="0" sz="3600" spc="-90" b="0">
                <a:latin typeface="Arial"/>
                <a:cs typeface="Arial"/>
              </a:rPr>
              <a:t>SİSTEMLER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486" y="1451609"/>
            <a:ext cx="6913880" cy="610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7655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Şekil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2.8,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farklı </a:t>
            </a:r>
            <a:r>
              <a:rPr dirty="0" sz="2000" spc="1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15">
                <a:solidFill>
                  <a:srgbClr val="292934"/>
                </a:solidFill>
                <a:latin typeface="Arial"/>
                <a:cs typeface="Arial"/>
              </a:rPr>
              <a:t>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değerleri için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0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=1 de sabitli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0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için x(t)  değerini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gösterir.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Başlangıç değerine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bakılmaksızın</a:t>
            </a:r>
            <a:r>
              <a:rPr dirty="0" sz="20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486" y="2061590"/>
            <a:ext cx="1939289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durumda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x(t)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,</a:t>
            </a:r>
            <a:r>
              <a:rPr dirty="0" sz="2000" spc="-1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15">
                <a:solidFill>
                  <a:srgbClr val="292934"/>
                </a:solidFill>
                <a:latin typeface="Arial"/>
                <a:cs typeface="Arial"/>
              </a:rPr>
              <a:t>m</a:t>
            </a:r>
            <a:endParaRPr baseline="-21367"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9233" y="2061590"/>
            <a:ext cx="3271520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taşıma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kapasitesine</a:t>
            </a:r>
            <a:r>
              <a:rPr dirty="0" sz="2000" spc="-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yaklaşır.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3960" y="5770879"/>
            <a:ext cx="501777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292934"/>
                </a:solidFill>
                <a:latin typeface="Arial"/>
                <a:cs typeface="Arial"/>
              </a:rPr>
              <a:t>Şekil 2.8: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Farklı taşıma kapasiteleri için lojistik</a:t>
            </a:r>
            <a:r>
              <a:rPr dirty="0" sz="1600" spc="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denklem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1685" y="2636850"/>
            <a:ext cx="4610735" cy="3191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602" y="521461"/>
            <a:ext cx="7249795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70" b="0">
                <a:latin typeface="Arial"/>
                <a:cs typeface="Arial"/>
              </a:rPr>
              <a:t>2.3 </a:t>
            </a:r>
            <a:r>
              <a:rPr dirty="0" sz="3600" spc="-95" b="0">
                <a:latin typeface="Arial"/>
                <a:cs typeface="Arial"/>
              </a:rPr>
              <a:t>OTONOM </a:t>
            </a:r>
            <a:r>
              <a:rPr dirty="0" sz="3600" spc="-85" b="0">
                <a:latin typeface="Arial"/>
                <a:cs typeface="Arial"/>
              </a:rPr>
              <a:t>DİNAMİK</a:t>
            </a:r>
            <a:r>
              <a:rPr dirty="0" sz="3600" spc="-550" b="0">
                <a:latin typeface="Arial"/>
                <a:cs typeface="Arial"/>
              </a:rPr>
              <a:t> </a:t>
            </a:r>
            <a:r>
              <a:rPr dirty="0" sz="3600" spc="-90" b="0">
                <a:latin typeface="Arial"/>
                <a:cs typeface="Arial"/>
              </a:rPr>
              <a:t>SİSTEMLER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1200658"/>
            <a:ext cx="7907655" cy="1911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ts val="2055"/>
              </a:lnSpc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Lojistik model sınırlı yiyecek kayağının ve bir popülasyonun</a:t>
            </a:r>
            <a:r>
              <a:rPr dirty="0" sz="1900" spc="3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olduğu</a:t>
            </a:r>
            <a:endParaRPr sz="1900">
              <a:latin typeface="Arial"/>
              <a:cs typeface="Arial"/>
            </a:endParaRPr>
          </a:p>
          <a:p>
            <a:pPr marL="194945">
              <a:lnSpc>
                <a:spcPts val="2055"/>
              </a:lnSpc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ortamlarda iyi bir performans</a:t>
            </a:r>
            <a:r>
              <a:rPr dirty="0" sz="1900" spc="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sergiler.</a:t>
            </a:r>
            <a:endParaRPr sz="1900">
              <a:latin typeface="Arial"/>
              <a:cs typeface="Arial"/>
            </a:endParaRPr>
          </a:p>
          <a:p>
            <a:pPr marL="195580" marR="5080" indent="-182880">
              <a:lnSpc>
                <a:spcPts val="1820"/>
              </a:lnSpc>
              <a:spcBef>
                <a:spcPts val="440"/>
              </a:spcBef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Bununla birlikte, yiyerek ve yenilmeyerek hayatta kalan av ve bir avcının  var olduğu ortam daha tipik durumlardan</a:t>
            </a:r>
            <a:r>
              <a:rPr dirty="0" sz="1900" spc="1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292934"/>
                </a:solidFill>
                <a:latin typeface="Arial"/>
                <a:cs typeface="Arial"/>
              </a:rPr>
              <a:t>biridir.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5"/>
              </a:spcBef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x(t)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ve y(t) sırasıyla av ve avcı popülasyon büyüklüğünü</a:t>
            </a:r>
            <a:r>
              <a:rPr dirty="0" sz="1900" spc="2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göstersin.</a:t>
            </a:r>
            <a:endParaRPr sz="19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248285" algn="l"/>
                <a:tab pos="248920" algn="l"/>
              </a:tabLst>
            </a:pP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Av-avcı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etkileşim sayısı x(t)y(t) çarpımı ile</a:t>
            </a:r>
            <a:r>
              <a:rPr dirty="0" sz="1900" spc="1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orantılıdır.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Av-avcı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popülasyonunun büyüme oranı şu şekilde</a:t>
            </a:r>
            <a:r>
              <a:rPr dirty="0" sz="1900" spc="229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verilir: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473" y="4850129"/>
            <a:ext cx="7538720" cy="1169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210"/>
              <a:buFont typeface="Arial"/>
              <a:buChar char="•"/>
              <a:tabLst>
                <a:tab pos="195580" algn="l"/>
              </a:tabLst>
            </a:pPr>
            <a:r>
              <a:rPr dirty="0" sz="1900">
                <a:solidFill>
                  <a:srgbClr val="292934"/>
                </a:solidFill>
                <a:latin typeface="Symbol"/>
                <a:cs typeface="Symbol"/>
              </a:rPr>
              <a:t></a:t>
            </a:r>
            <a:r>
              <a:rPr dirty="0" baseline="-20000" sz="1875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dirty="0" sz="1900">
                <a:solidFill>
                  <a:srgbClr val="292934"/>
                </a:solidFill>
                <a:latin typeface="Symbol"/>
                <a:cs typeface="Symbol"/>
              </a:rPr>
              <a:t></a:t>
            </a:r>
            <a:r>
              <a:rPr dirty="0" baseline="-20000" sz="1875">
                <a:solidFill>
                  <a:srgbClr val="292934"/>
                </a:solidFill>
                <a:latin typeface="Arial"/>
                <a:cs typeface="Arial"/>
              </a:rPr>
              <a:t>2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β</a:t>
            </a:r>
            <a:r>
              <a:rPr dirty="0" baseline="-20000" sz="1875">
                <a:solidFill>
                  <a:srgbClr val="292934"/>
                </a:solidFill>
                <a:latin typeface="Arial"/>
                <a:cs typeface="Arial"/>
              </a:rPr>
              <a:t>1  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β</a:t>
            </a:r>
            <a:r>
              <a:rPr dirty="0" baseline="-20000" sz="1875">
                <a:solidFill>
                  <a:srgbClr val="292934"/>
                </a:solidFill>
                <a:latin typeface="Arial"/>
                <a:cs typeface="Arial"/>
              </a:rPr>
              <a:t>2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her popülasyon için pozitif kapasite</a:t>
            </a:r>
            <a:r>
              <a:rPr dirty="0" sz="1900" spc="3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sabitleridir.</a:t>
            </a:r>
            <a:endParaRPr sz="1900">
              <a:latin typeface="Arial"/>
              <a:cs typeface="Arial"/>
            </a:endParaRPr>
          </a:p>
          <a:p>
            <a:pPr marL="262255" indent="-249554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262255" algn="l"/>
                <a:tab pos="262890" algn="l"/>
              </a:tabLst>
            </a:pP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denklemler </a:t>
            </a: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Lotka-Volterra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denklemleri olarak</a:t>
            </a:r>
            <a:r>
              <a:rPr dirty="0" sz="1900" spc="2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adlandırılır.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Bu denklemler doğrusal değildir ve bilinen analitik bir çözümü</a:t>
            </a:r>
            <a:r>
              <a:rPr dirty="0" sz="1900" spc="3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20">
                <a:solidFill>
                  <a:srgbClr val="292934"/>
                </a:solidFill>
                <a:latin typeface="Arial"/>
                <a:cs typeface="Arial"/>
              </a:rPr>
              <a:t>yoktur.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Bu yüzden daha önceden anlatılan sayısal teknikler</a:t>
            </a:r>
            <a:r>
              <a:rPr dirty="0" sz="1900" spc="25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292934"/>
                </a:solidFill>
                <a:latin typeface="Arial"/>
                <a:cs typeface="Arial"/>
              </a:rPr>
              <a:t>kullanılabilir.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9630" y="3357003"/>
            <a:ext cx="4058158" cy="122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602" y="521461"/>
            <a:ext cx="7249795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70" b="0">
                <a:latin typeface="Arial"/>
                <a:cs typeface="Arial"/>
              </a:rPr>
              <a:t>2.3 </a:t>
            </a:r>
            <a:r>
              <a:rPr dirty="0" sz="3600" spc="-95" b="0">
                <a:latin typeface="Arial"/>
                <a:cs typeface="Arial"/>
              </a:rPr>
              <a:t>OTONOM </a:t>
            </a:r>
            <a:r>
              <a:rPr dirty="0" sz="3600" spc="-85" b="0">
                <a:latin typeface="Arial"/>
                <a:cs typeface="Arial"/>
              </a:rPr>
              <a:t>DİNAMİK</a:t>
            </a:r>
            <a:r>
              <a:rPr dirty="0" sz="3600" spc="-550" b="0">
                <a:latin typeface="Arial"/>
                <a:cs typeface="Arial"/>
              </a:rPr>
              <a:t> </a:t>
            </a:r>
            <a:r>
              <a:rPr dirty="0" sz="3600" spc="-90" b="0">
                <a:latin typeface="Arial"/>
                <a:cs typeface="Arial"/>
              </a:rPr>
              <a:t>SİSTEMLER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419" y="2852927"/>
            <a:ext cx="3357499" cy="259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437" y="1077086"/>
            <a:ext cx="8009255" cy="4762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Daha önceden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anlatılan Euler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yöntemini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uygulayabiliriz.</a:t>
            </a:r>
            <a:endParaRPr sz="2000">
              <a:latin typeface="Arial"/>
              <a:cs typeface="Arial"/>
            </a:endParaRPr>
          </a:p>
          <a:p>
            <a:pPr marL="265430" indent="-252729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265430" algn="l"/>
                <a:tab pos="26606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İki denklem çifti olduğu için geçici değişkenler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kullanılır,</a:t>
            </a:r>
            <a:r>
              <a:rPr dirty="0" sz="20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değişkenler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hesaplandıktan sonra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güncellenir.</a:t>
            </a:r>
            <a:endParaRPr sz="2000">
              <a:latin typeface="Arial"/>
              <a:cs typeface="Arial"/>
            </a:endParaRPr>
          </a:p>
          <a:p>
            <a:pPr marL="195580" marR="38544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Uygun bir h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adım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uzunluğunu varsayarsak bu algoritma şu</a:t>
            </a:r>
            <a:r>
              <a:rPr dirty="0" sz="2000" spc="-1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şekilde  gösterilir;</a:t>
            </a:r>
            <a:endParaRPr sz="2000">
              <a:latin typeface="Arial"/>
              <a:cs typeface="Arial"/>
            </a:endParaRPr>
          </a:p>
          <a:p>
            <a:pPr lvl="1" marL="4764405" marR="26034" indent="-287020">
              <a:lnSpc>
                <a:spcPct val="100000"/>
              </a:lnSpc>
              <a:spcBef>
                <a:spcPts val="1235"/>
              </a:spcBef>
              <a:buChar char="•"/>
              <a:tabLst>
                <a:tab pos="4764405" algn="l"/>
                <a:tab pos="4765040" algn="l"/>
              </a:tabLst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Sonuçların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[t0,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tn] zaman 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aralığında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ve h aralığı olduğunu  düşünürsek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n=(tn-t0)/h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oldukça 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büyük</a:t>
            </a:r>
            <a:r>
              <a:rPr dirty="0" sz="18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olur</a:t>
            </a:r>
            <a:endParaRPr sz="1800">
              <a:latin typeface="Arial"/>
              <a:cs typeface="Arial"/>
            </a:endParaRPr>
          </a:p>
          <a:p>
            <a:pPr lvl="1" marL="4764405" indent="-287020">
              <a:lnSpc>
                <a:spcPct val="100000"/>
              </a:lnSpc>
              <a:buChar char="•"/>
              <a:tabLst>
                <a:tab pos="4764405" algn="l"/>
                <a:tab pos="4765040" algn="l"/>
              </a:tabLst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Örneğin t0=0, tn=10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ve</a:t>
            </a:r>
            <a:r>
              <a:rPr dirty="0" sz="18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h=0.001</a:t>
            </a:r>
            <a:endParaRPr sz="1800">
              <a:latin typeface="Arial"/>
              <a:cs typeface="Arial"/>
            </a:endParaRPr>
          </a:p>
          <a:p>
            <a:pPr marL="4764405" marR="18923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ise n=10 000 örnek </a:t>
            </a:r>
            <a:r>
              <a:rPr dirty="0" sz="1800" spc="-20">
                <a:solidFill>
                  <a:srgbClr val="292934"/>
                </a:solidFill>
                <a:latin typeface="Arial"/>
                <a:cs typeface="Arial"/>
              </a:rPr>
              <a:t>gerekir. 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Muhtemelen sadece 50 tanesi  yeterli</a:t>
            </a:r>
            <a:r>
              <a:rPr dirty="0" sz="18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olacaktır.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(Lotka-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Volterra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modelinin</a:t>
            </a:r>
            <a:r>
              <a:rPr dirty="0" sz="18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benzetimi)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93953"/>
            <a:ext cx="4991735" cy="3810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70"/>
              <a:t>2.3 </a:t>
            </a:r>
            <a:r>
              <a:rPr dirty="0" sz="2500" spc="-95"/>
              <a:t>OTONOM </a:t>
            </a:r>
            <a:r>
              <a:rPr dirty="0" sz="2500" spc="-90"/>
              <a:t>DİNAMİK</a:t>
            </a:r>
            <a:r>
              <a:rPr dirty="0" sz="2500" spc="-459"/>
              <a:t> </a:t>
            </a:r>
            <a:r>
              <a:rPr dirty="0" sz="2500" spc="-90"/>
              <a:t>SİSTEMLER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35940" y="875029"/>
            <a:ext cx="7880350" cy="2049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Bu problem bir kontrol break ile</a:t>
            </a:r>
            <a:r>
              <a:rPr dirty="0" sz="2400" spc="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çözülebilir.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Böylece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[t0,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tn] zaman aralığında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mxn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hesaplama</a:t>
            </a:r>
            <a:r>
              <a:rPr dirty="0" sz="2400" spc="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yapılır.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Adım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boyutu h olmaz üzere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m=(tn-t0)/nh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olarak</a:t>
            </a:r>
            <a:r>
              <a:rPr dirty="0" sz="2400" spc="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seçilir.</a:t>
            </a:r>
            <a:endParaRPr sz="2400">
              <a:latin typeface="Arial"/>
              <a:cs typeface="Arial"/>
            </a:endParaRPr>
          </a:p>
          <a:p>
            <a:pPr marL="195580" marR="135318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Aşağıda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Lotka_voltera sisteminin kontrol break  kullanılarak çözümü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verilmiştir.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591" y="2924886"/>
            <a:ext cx="4572000" cy="3447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9591" y="2924886"/>
            <a:ext cx="4572000" cy="3447415"/>
          </a:xfrm>
          <a:prstGeom prst="rect">
            <a:avLst/>
          </a:prstGeom>
          <a:ln w="9525">
            <a:solidFill>
              <a:srgbClr val="4B5A6A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algn="just" marL="86360" marR="3459479">
              <a:lnSpc>
                <a:spcPct val="100000"/>
              </a:lnSpc>
              <a:spcBef>
                <a:spcPts val="270"/>
              </a:spcBef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read t, x, y  print t, x,</a:t>
            </a:r>
            <a:r>
              <a:rPr dirty="0" sz="1800" spc="-11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y  for i=l to</a:t>
            </a:r>
            <a:r>
              <a:rPr dirty="0" sz="1800" spc="-1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54356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for j=l to</a:t>
            </a:r>
            <a:r>
              <a:rPr dirty="0" sz="1800" spc="-1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  <a:p>
            <a:pPr algn="just" marL="1000760" marR="1567180">
              <a:lnSpc>
                <a:spcPct val="100000"/>
              </a:lnSpc>
              <a:spcBef>
                <a:spcPts val="10"/>
              </a:spcBef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800" spc="-5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=x</a:t>
            </a:r>
            <a:r>
              <a:rPr dirty="0" sz="18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-</a:t>
            </a:r>
            <a:r>
              <a:rPr dirty="0" sz="1800">
                <a:solidFill>
                  <a:srgbClr val="292934"/>
                </a:solidFill>
                <a:latin typeface="Symbol"/>
                <a:cs typeface="Symbol"/>
              </a:rPr>
              <a:t></a:t>
            </a:r>
            <a:r>
              <a:rPr dirty="0" sz="800" spc="-5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+</a:t>
            </a:r>
            <a:r>
              <a:rPr dirty="0" sz="1800">
                <a:solidFill>
                  <a:srgbClr val="292934"/>
                </a:solidFill>
                <a:latin typeface="Symbol"/>
                <a:cs typeface="Symbol"/>
              </a:rPr>
              <a:t></a:t>
            </a:r>
            <a:r>
              <a:rPr dirty="0" sz="800" spc="-5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dirty="0" sz="1800" spc="-2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dirty="0" sz="1800" spc="-5">
                <a:solidFill>
                  <a:srgbClr val="292934"/>
                </a:solidFill>
                <a:latin typeface="Symbol"/>
                <a:cs typeface="Symbol"/>
              </a:rPr>
              <a:t></a:t>
            </a:r>
            <a:r>
              <a:rPr dirty="0" sz="800" spc="-5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)  </a:t>
            </a:r>
            <a:r>
              <a:rPr dirty="0" sz="1800" spc="-25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dirty="0" sz="800" spc="-5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=y</a:t>
            </a:r>
            <a:r>
              <a:rPr dirty="0" sz="18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-</a:t>
            </a:r>
            <a:r>
              <a:rPr dirty="0" sz="1800">
                <a:solidFill>
                  <a:srgbClr val="292934"/>
                </a:solidFill>
                <a:latin typeface="Symbol"/>
                <a:cs typeface="Symbol"/>
              </a:rPr>
              <a:t></a:t>
            </a:r>
            <a:r>
              <a:rPr dirty="0" sz="800" spc="-5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+</a:t>
            </a:r>
            <a:r>
              <a:rPr dirty="0" sz="1800">
                <a:solidFill>
                  <a:srgbClr val="292934"/>
                </a:solidFill>
                <a:latin typeface="Symbol"/>
                <a:cs typeface="Symbol"/>
              </a:rPr>
              <a:t></a:t>
            </a:r>
            <a:r>
              <a:rPr dirty="0" sz="800" spc="-5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dirty="0" sz="1800" spc="-2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dirty="0" sz="1800" spc="-5">
                <a:solidFill>
                  <a:srgbClr val="292934"/>
                </a:solidFill>
                <a:latin typeface="Symbol"/>
                <a:cs typeface="Symbol"/>
              </a:rPr>
              <a:t></a:t>
            </a:r>
            <a:r>
              <a:rPr dirty="0" sz="800" spc="-5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) 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800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just" marL="1000760">
              <a:lnSpc>
                <a:spcPts val="239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y=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dirty="0" sz="800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just" marL="100076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t=t+h</a:t>
            </a:r>
            <a:endParaRPr sz="1800">
              <a:latin typeface="Times New Roman"/>
              <a:cs typeface="Times New Roman"/>
            </a:endParaRPr>
          </a:p>
          <a:p>
            <a:pPr algn="just" marL="86360" marR="3459479" indent="4572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next j  print t, x,</a:t>
            </a:r>
            <a:r>
              <a:rPr dirty="0" sz="1800" spc="-11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y  next</a:t>
            </a:r>
            <a:r>
              <a:rPr dirty="0" sz="1800" spc="-1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4667" rIns="0" bIns="0" rtlCol="0" vert="horz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 spc="-65"/>
              <a:t>2.3</a:t>
            </a:r>
            <a:r>
              <a:rPr dirty="0" spc="-250"/>
              <a:t> </a:t>
            </a:r>
            <a:r>
              <a:rPr dirty="0" spc="-90"/>
              <a:t>OTONOM</a:t>
            </a:r>
            <a:r>
              <a:rPr dirty="0" spc="-260"/>
              <a:t> </a:t>
            </a:r>
            <a:r>
              <a:rPr dirty="0" spc="-85"/>
              <a:t>DİNAMİK</a:t>
            </a:r>
            <a:r>
              <a:rPr dirty="0" spc="-254"/>
              <a:t> </a:t>
            </a:r>
            <a:r>
              <a:rPr dirty="0" spc="-90"/>
              <a:t>SİSTEMLER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9809"/>
            <a:ext cx="2848610" cy="1229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Örnek: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Aşağıda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verilen 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Lotka-Volterra</a:t>
            </a:r>
            <a:r>
              <a:rPr dirty="0" sz="20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sistemini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[0,5] aralığında sayısal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çözümünü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veriniz?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97757"/>
            <a:ext cx="3255010" cy="2449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Çözüm: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h=0.001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alalım.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Grafik 5 birim zaman</a:t>
            </a:r>
            <a:r>
              <a:rPr dirty="0" sz="20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kadar  olacak ve her bir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aralıkta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10 örnek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yeterlidir.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Dolayısıyla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50 örnek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iyidir.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m=(5-0)/(50*0.001)=100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güncelleme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olur. </a:t>
            </a: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Toplamda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5000 güncelleme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olur.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591" y="2215133"/>
            <a:ext cx="21336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83964" y="980821"/>
            <a:ext cx="4571999" cy="3970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83964" y="980821"/>
            <a:ext cx="4572000" cy="3970654"/>
          </a:xfrm>
          <a:prstGeom prst="rect">
            <a:avLst/>
          </a:prstGeom>
          <a:ln w="9525">
            <a:solidFill>
              <a:srgbClr val="4B5A6A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60"/>
              </a:spcBef>
            </a:pPr>
            <a:r>
              <a:rPr dirty="0" sz="1400" spc="-5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dirty="0" sz="1400" spc="3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[t,x,y]=lotka_voltera(h,x0,y0,n)</a:t>
            </a:r>
            <a:endParaRPr sz="14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x=[x0];</a:t>
            </a:r>
            <a:endParaRPr sz="1400">
              <a:latin typeface="Courier New"/>
              <a:cs typeface="Courier New"/>
            </a:endParaRPr>
          </a:p>
          <a:p>
            <a:pPr marL="86995" marR="3720465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y=[y0];  </a:t>
            </a:r>
            <a:r>
              <a:rPr dirty="0" sz="1400" spc="-5">
                <a:latin typeface="Courier New"/>
                <a:cs typeface="Courier New"/>
              </a:rPr>
              <a:t>t=0;</a:t>
            </a:r>
            <a:endParaRPr sz="14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dirty="0" sz="1400" spc="-5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dirty="0" sz="1400" spc="-7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i=1:n</a:t>
            </a:r>
            <a:endParaRPr sz="1400">
              <a:latin typeface="Courier New"/>
              <a:cs typeface="Courier New"/>
            </a:endParaRPr>
          </a:p>
          <a:p>
            <a:pPr marL="513715">
              <a:lnSpc>
                <a:spcPct val="100000"/>
              </a:lnSpc>
            </a:pPr>
            <a:r>
              <a:rPr dirty="0" sz="1400" spc="-5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dirty="0" sz="1400" spc="-10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j=1:100</a:t>
            </a:r>
            <a:endParaRPr sz="1400">
              <a:latin typeface="Courier New"/>
              <a:cs typeface="Courier New"/>
            </a:endParaRPr>
          </a:p>
          <a:p>
            <a:pPr marL="939165" marR="636270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xx=x0*(1+3*h-3*h*y0/10);  </a:t>
            </a:r>
            <a:r>
              <a:rPr dirty="0" sz="1400" spc="-10">
                <a:latin typeface="Courier New"/>
                <a:cs typeface="Courier New"/>
              </a:rPr>
              <a:t>yy=y0*(1-1.2*h+1.2*h*x0/25);  </a:t>
            </a:r>
            <a:r>
              <a:rPr dirty="0" sz="1400" spc="-5">
                <a:latin typeface="Courier New"/>
                <a:cs typeface="Courier New"/>
              </a:rPr>
              <a:t>x0=xx;</a:t>
            </a:r>
            <a:endParaRPr sz="1400">
              <a:latin typeface="Courier New"/>
              <a:cs typeface="Courier New"/>
            </a:endParaRPr>
          </a:p>
          <a:p>
            <a:pPr marL="939165" marR="2658110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y0=yy;  </a:t>
            </a:r>
            <a:r>
              <a:rPr dirty="0" sz="1400" spc="-5">
                <a:latin typeface="Courier New"/>
                <a:cs typeface="Courier New"/>
              </a:rPr>
              <a:t>x=</a:t>
            </a:r>
            <a:r>
              <a:rPr dirty="0" sz="1400" spc="-15">
                <a:latin typeface="Courier New"/>
                <a:cs typeface="Courier New"/>
              </a:rPr>
              <a:t>[</a:t>
            </a:r>
            <a:r>
              <a:rPr dirty="0" sz="1400" spc="-5">
                <a:latin typeface="Courier New"/>
                <a:cs typeface="Courier New"/>
              </a:rPr>
              <a:t>x;</a:t>
            </a:r>
            <a:r>
              <a:rPr dirty="0" sz="1400" spc="-15">
                <a:latin typeface="Courier New"/>
                <a:cs typeface="Courier New"/>
              </a:rPr>
              <a:t>x</a:t>
            </a:r>
            <a:r>
              <a:rPr dirty="0" sz="1400" spc="-5">
                <a:latin typeface="Courier New"/>
                <a:cs typeface="Courier New"/>
              </a:rPr>
              <a:t>x];</a:t>
            </a:r>
            <a:endParaRPr sz="1400">
              <a:latin typeface="Courier New"/>
              <a:cs typeface="Courier New"/>
            </a:endParaRPr>
          </a:p>
          <a:p>
            <a:pPr marL="939165" marR="2658110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y=</a:t>
            </a:r>
            <a:r>
              <a:rPr dirty="0" sz="1400" spc="-15">
                <a:latin typeface="Courier New"/>
                <a:cs typeface="Courier New"/>
              </a:rPr>
              <a:t>[</a:t>
            </a:r>
            <a:r>
              <a:rPr dirty="0" sz="1400" spc="-5">
                <a:latin typeface="Courier New"/>
                <a:cs typeface="Courier New"/>
              </a:rPr>
              <a:t>y;</a:t>
            </a:r>
            <a:r>
              <a:rPr dirty="0" sz="1400" spc="-15">
                <a:latin typeface="Courier New"/>
                <a:cs typeface="Courier New"/>
              </a:rPr>
              <a:t>y</a:t>
            </a:r>
            <a:r>
              <a:rPr dirty="0" sz="1400" spc="-5">
                <a:latin typeface="Courier New"/>
                <a:cs typeface="Courier New"/>
              </a:rPr>
              <a:t>y];  </a:t>
            </a:r>
            <a:r>
              <a:rPr dirty="0" sz="1400" spc="-5">
                <a:latin typeface="Courier New"/>
                <a:cs typeface="Courier New"/>
              </a:rPr>
              <a:t>t=t+h;</a:t>
            </a:r>
            <a:endParaRPr sz="1400">
              <a:latin typeface="Courier New"/>
              <a:cs typeface="Courier New"/>
            </a:endParaRPr>
          </a:p>
          <a:p>
            <a:pPr marL="86995" marR="3720465" indent="426720">
              <a:lnSpc>
                <a:spcPct val="100000"/>
              </a:lnSpc>
            </a:pPr>
            <a:r>
              <a:rPr dirty="0" sz="1400" spc="-5">
                <a:solidFill>
                  <a:srgbClr val="0000FF"/>
                </a:solidFill>
                <a:latin typeface="Courier New"/>
                <a:cs typeface="Courier New"/>
              </a:rPr>
              <a:t>end  </a:t>
            </a:r>
            <a:r>
              <a:rPr dirty="0" sz="1400" spc="-5">
                <a:solidFill>
                  <a:srgbClr val="0000FF"/>
                </a:solidFill>
                <a:latin typeface="Courier New"/>
                <a:cs typeface="Courier New"/>
              </a:rPr>
              <a:t>end  </a:t>
            </a:r>
            <a:r>
              <a:rPr dirty="0" sz="1400" spc="-5">
                <a:latin typeface="Courier New"/>
                <a:cs typeface="Courier New"/>
              </a:rPr>
              <a:t>plot(x)  </a:t>
            </a:r>
            <a:r>
              <a:rPr dirty="0" sz="1400" spc="-5">
                <a:latin typeface="Courier New"/>
                <a:cs typeface="Courier New"/>
              </a:rPr>
              <a:t>hold</a:t>
            </a:r>
            <a:r>
              <a:rPr dirty="0" sz="1400" spc="-90"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9F1FEF"/>
                </a:solidFill>
                <a:latin typeface="Courier New"/>
                <a:cs typeface="Courier New"/>
              </a:rPr>
              <a:t>on</a:t>
            </a:r>
            <a:endParaRPr sz="14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plot(y,</a:t>
            </a:r>
            <a:r>
              <a:rPr dirty="0" sz="1400" spc="-5">
                <a:solidFill>
                  <a:srgbClr val="9F1FEF"/>
                </a:solidFill>
                <a:latin typeface="Courier New"/>
                <a:cs typeface="Courier New"/>
              </a:rPr>
              <a:t>'r-'</a:t>
            </a:r>
            <a:r>
              <a:rPr dirty="0" sz="1400" spc="-5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50773"/>
            <a:ext cx="4773930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0"/>
              <a:t>2.3</a:t>
            </a:r>
            <a:r>
              <a:rPr dirty="0" sz="2400" spc="-245"/>
              <a:t> </a:t>
            </a:r>
            <a:r>
              <a:rPr dirty="0" sz="2400" spc="-90"/>
              <a:t>OTONOM</a:t>
            </a:r>
            <a:r>
              <a:rPr dirty="0" sz="2400" spc="-270"/>
              <a:t> </a:t>
            </a:r>
            <a:r>
              <a:rPr dirty="0" sz="2400" spc="-85"/>
              <a:t>DİNAMİK</a:t>
            </a:r>
            <a:r>
              <a:rPr dirty="0" sz="2400" spc="-245"/>
              <a:t> </a:t>
            </a:r>
            <a:r>
              <a:rPr dirty="0" sz="2400" spc="-90"/>
              <a:t>SİSTEMLER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969415" y="830141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 h="0">
                <a:moveTo>
                  <a:pt x="0" y="0"/>
                </a:moveTo>
                <a:lnTo>
                  <a:pt x="2733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07843" y="83488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69415" y="3001646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 h="0">
                <a:moveTo>
                  <a:pt x="0" y="0"/>
                </a:moveTo>
                <a:lnTo>
                  <a:pt x="2733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07844" y="30063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03095" y="830141"/>
            <a:ext cx="0" cy="2171700"/>
          </a:xfrm>
          <a:custGeom>
            <a:avLst/>
            <a:gdLst/>
            <a:ahLst/>
            <a:cxnLst/>
            <a:rect l="l" t="t" r="r" b="b"/>
            <a:pathLst>
              <a:path w="0" h="2171700">
                <a:moveTo>
                  <a:pt x="0" y="21715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07843" y="83488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69415" y="830141"/>
            <a:ext cx="0" cy="2171700"/>
          </a:xfrm>
          <a:custGeom>
            <a:avLst/>
            <a:gdLst/>
            <a:ahLst/>
            <a:cxnLst/>
            <a:rect l="l" t="t" r="r" b="b"/>
            <a:pathLst>
              <a:path w="0" h="2171700">
                <a:moveTo>
                  <a:pt x="0" y="21715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74173" y="83488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69415" y="3001646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 h="0">
                <a:moveTo>
                  <a:pt x="0" y="0"/>
                </a:moveTo>
                <a:lnTo>
                  <a:pt x="2733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07844" y="30063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69415" y="830141"/>
            <a:ext cx="0" cy="2171700"/>
          </a:xfrm>
          <a:custGeom>
            <a:avLst/>
            <a:gdLst/>
            <a:ahLst/>
            <a:cxnLst/>
            <a:rect l="l" t="t" r="r" b="b"/>
            <a:pathLst>
              <a:path w="0" h="2171700">
                <a:moveTo>
                  <a:pt x="0" y="21715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74173" y="83488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69415" y="2973169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47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74173" y="297792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69415" y="830141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89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74173" y="85386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12527" y="2973169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47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17275" y="297792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12527" y="830141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89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17275" y="85386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471051" y="3033326"/>
            <a:ext cx="9461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55278" y="2973169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47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60027" y="297792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55278" y="830141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89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60027" y="85386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07621" y="2973169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47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12370" y="297792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607621" y="830141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89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12370" y="85386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566430" y="3033326"/>
            <a:ext cx="9461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50467" y="2973169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47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155216" y="2977923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150467" y="830141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89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155216" y="853864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109277" y="3033326"/>
            <a:ext cx="9461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703095" y="2973169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47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07844" y="297792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703095" y="830141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89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707843" y="85386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661620" y="3033326"/>
            <a:ext cx="9461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69415" y="3001646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2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93395" y="30063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0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674320" y="3001646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287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679067" y="3006391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852002" y="2928689"/>
            <a:ext cx="170815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50" spc="1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88900">
              <a:lnSpc>
                <a:spcPts val="980"/>
              </a:lnSpc>
            </a:pPr>
            <a:r>
              <a:rPr dirty="0" sz="950" spc="1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969415" y="27254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2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93395" y="273021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0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674320" y="2725464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287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679067" y="2730218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785276" y="2652506"/>
            <a:ext cx="15938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969415" y="2458779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2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93395" y="246352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0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674320" y="245877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287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679067" y="2463524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785276" y="2385822"/>
            <a:ext cx="15938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969415" y="2182635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2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993395" y="218737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0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674320" y="218263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287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679067" y="2187379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785276" y="2109620"/>
            <a:ext cx="15938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30</a:t>
            </a:r>
            <a:endParaRPr sz="9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969415" y="191589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2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993395" y="19206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0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674320" y="1915894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287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679067" y="1920638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5785276" y="1842974"/>
            <a:ext cx="15938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40</a:t>
            </a:r>
            <a:endParaRPr sz="9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969415" y="1639758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2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993395" y="164450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0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74320" y="1639758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287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79067" y="1644503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5785276" y="1566744"/>
            <a:ext cx="15938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50</a:t>
            </a:r>
            <a:endParaRPr sz="9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969415" y="1373017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2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993395" y="137776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0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74320" y="1373017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287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679067" y="1377762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5785276" y="1300098"/>
            <a:ext cx="15938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60</a:t>
            </a:r>
            <a:endParaRPr sz="95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969415" y="1096882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2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993395" y="110162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0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674320" y="1096882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287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679067" y="1101627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5785276" y="1023868"/>
            <a:ext cx="15938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70</a:t>
            </a:r>
            <a:endParaRPr sz="9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969415" y="830141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2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993395" y="83488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0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674320" y="830141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287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679067" y="83488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8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5785276" y="757221"/>
            <a:ext cx="15938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80</a:t>
            </a:r>
            <a:endParaRPr sz="95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969415" y="830141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 h="0">
                <a:moveTo>
                  <a:pt x="0" y="0"/>
                </a:moveTo>
                <a:lnTo>
                  <a:pt x="2733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707843" y="83488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969415" y="3001646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 h="0">
                <a:moveTo>
                  <a:pt x="0" y="0"/>
                </a:moveTo>
                <a:lnTo>
                  <a:pt x="2733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707844" y="30063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703095" y="830141"/>
            <a:ext cx="0" cy="2171700"/>
          </a:xfrm>
          <a:custGeom>
            <a:avLst/>
            <a:gdLst/>
            <a:ahLst/>
            <a:cxnLst/>
            <a:rect l="l" t="t" r="r" b="b"/>
            <a:pathLst>
              <a:path w="0" h="2171700">
                <a:moveTo>
                  <a:pt x="0" y="21715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707843" y="83488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969415" y="830141"/>
            <a:ext cx="0" cy="2171700"/>
          </a:xfrm>
          <a:custGeom>
            <a:avLst/>
            <a:gdLst/>
            <a:ahLst/>
            <a:cxnLst/>
            <a:rect l="l" t="t" r="r" b="b"/>
            <a:pathLst>
              <a:path w="0" h="2171700">
                <a:moveTo>
                  <a:pt x="0" y="21715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974173" y="83488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978921" y="1058641"/>
            <a:ext cx="810260" cy="1657350"/>
          </a:xfrm>
          <a:custGeom>
            <a:avLst/>
            <a:gdLst/>
            <a:ahLst/>
            <a:cxnLst/>
            <a:rect l="l" t="t" r="r" b="b"/>
            <a:pathLst>
              <a:path w="810259" h="1657350">
                <a:moveTo>
                  <a:pt x="0" y="1657333"/>
                </a:moveTo>
                <a:lnTo>
                  <a:pt x="0" y="1647844"/>
                </a:lnTo>
                <a:lnTo>
                  <a:pt x="9724" y="1647844"/>
                </a:lnTo>
                <a:lnTo>
                  <a:pt x="19231" y="1638355"/>
                </a:lnTo>
                <a:lnTo>
                  <a:pt x="28728" y="1628628"/>
                </a:lnTo>
                <a:lnTo>
                  <a:pt x="38225" y="1619139"/>
                </a:lnTo>
                <a:lnTo>
                  <a:pt x="47722" y="1609650"/>
                </a:lnTo>
                <a:lnTo>
                  <a:pt x="57219" y="1600151"/>
                </a:lnTo>
                <a:lnTo>
                  <a:pt x="66725" y="1590662"/>
                </a:lnTo>
                <a:lnTo>
                  <a:pt x="76222" y="1581173"/>
                </a:lnTo>
                <a:lnTo>
                  <a:pt x="85719" y="1571684"/>
                </a:lnTo>
                <a:lnTo>
                  <a:pt x="95453" y="1562185"/>
                </a:lnTo>
                <a:lnTo>
                  <a:pt x="104950" y="1552468"/>
                </a:lnTo>
                <a:lnTo>
                  <a:pt x="123944" y="1533480"/>
                </a:lnTo>
                <a:lnTo>
                  <a:pt x="123944" y="1523991"/>
                </a:lnTo>
                <a:lnTo>
                  <a:pt x="133451" y="1514502"/>
                </a:lnTo>
                <a:lnTo>
                  <a:pt x="152445" y="1495514"/>
                </a:lnTo>
                <a:lnTo>
                  <a:pt x="152445" y="1485797"/>
                </a:lnTo>
                <a:lnTo>
                  <a:pt x="171439" y="1466809"/>
                </a:lnTo>
                <a:lnTo>
                  <a:pt x="171439" y="1457320"/>
                </a:lnTo>
                <a:lnTo>
                  <a:pt x="190670" y="1438332"/>
                </a:lnTo>
                <a:lnTo>
                  <a:pt x="190670" y="1428843"/>
                </a:lnTo>
                <a:lnTo>
                  <a:pt x="209673" y="1409628"/>
                </a:lnTo>
                <a:lnTo>
                  <a:pt x="209673" y="1390649"/>
                </a:lnTo>
                <a:lnTo>
                  <a:pt x="228667" y="1371661"/>
                </a:lnTo>
                <a:lnTo>
                  <a:pt x="228667" y="1362172"/>
                </a:lnTo>
                <a:lnTo>
                  <a:pt x="238164" y="1352493"/>
                </a:lnTo>
                <a:lnTo>
                  <a:pt x="238164" y="1343004"/>
                </a:lnTo>
                <a:lnTo>
                  <a:pt x="257168" y="1323931"/>
                </a:lnTo>
                <a:lnTo>
                  <a:pt x="257168" y="1304952"/>
                </a:lnTo>
                <a:lnTo>
                  <a:pt x="266665" y="1295463"/>
                </a:lnTo>
                <a:lnTo>
                  <a:pt x="266665" y="1276295"/>
                </a:lnTo>
                <a:lnTo>
                  <a:pt x="285896" y="1257317"/>
                </a:lnTo>
                <a:lnTo>
                  <a:pt x="285896" y="1238338"/>
                </a:lnTo>
                <a:lnTo>
                  <a:pt x="295393" y="1228849"/>
                </a:lnTo>
                <a:lnTo>
                  <a:pt x="295393" y="1219075"/>
                </a:lnTo>
                <a:lnTo>
                  <a:pt x="304890" y="1209586"/>
                </a:lnTo>
                <a:lnTo>
                  <a:pt x="304890" y="1190608"/>
                </a:lnTo>
                <a:lnTo>
                  <a:pt x="323893" y="1171629"/>
                </a:lnTo>
                <a:lnTo>
                  <a:pt x="323893" y="1142972"/>
                </a:lnTo>
                <a:lnTo>
                  <a:pt x="333390" y="1133483"/>
                </a:lnTo>
                <a:lnTo>
                  <a:pt x="333390" y="1114504"/>
                </a:lnTo>
                <a:lnTo>
                  <a:pt x="342887" y="1105015"/>
                </a:lnTo>
                <a:lnTo>
                  <a:pt x="342887" y="1095526"/>
                </a:lnTo>
                <a:lnTo>
                  <a:pt x="352384" y="1085752"/>
                </a:lnTo>
                <a:lnTo>
                  <a:pt x="352384" y="1066774"/>
                </a:lnTo>
                <a:lnTo>
                  <a:pt x="362118" y="1057285"/>
                </a:lnTo>
                <a:lnTo>
                  <a:pt x="362118" y="1038306"/>
                </a:lnTo>
                <a:lnTo>
                  <a:pt x="371615" y="1028817"/>
                </a:lnTo>
                <a:lnTo>
                  <a:pt x="371615" y="1009554"/>
                </a:lnTo>
                <a:lnTo>
                  <a:pt x="381112" y="1000065"/>
                </a:lnTo>
                <a:lnTo>
                  <a:pt x="381112" y="981086"/>
                </a:lnTo>
                <a:lnTo>
                  <a:pt x="390619" y="971597"/>
                </a:lnTo>
                <a:lnTo>
                  <a:pt x="390619" y="952619"/>
                </a:lnTo>
                <a:lnTo>
                  <a:pt x="400116" y="942940"/>
                </a:lnTo>
                <a:lnTo>
                  <a:pt x="400116" y="923962"/>
                </a:lnTo>
                <a:lnTo>
                  <a:pt x="409613" y="914472"/>
                </a:lnTo>
                <a:lnTo>
                  <a:pt x="409613" y="895494"/>
                </a:lnTo>
                <a:lnTo>
                  <a:pt x="419110" y="886005"/>
                </a:lnTo>
                <a:lnTo>
                  <a:pt x="419110" y="857253"/>
                </a:lnTo>
                <a:lnTo>
                  <a:pt x="428616" y="847763"/>
                </a:lnTo>
                <a:lnTo>
                  <a:pt x="428616" y="828785"/>
                </a:lnTo>
                <a:lnTo>
                  <a:pt x="438113" y="819296"/>
                </a:lnTo>
                <a:lnTo>
                  <a:pt x="438113" y="790638"/>
                </a:lnTo>
                <a:lnTo>
                  <a:pt x="447838" y="781149"/>
                </a:lnTo>
                <a:lnTo>
                  <a:pt x="447838" y="762076"/>
                </a:lnTo>
                <a:lnTo>
                  <a:pt x="457344" y="752587"/>
                </a:lnTo>
                <a:lnTo>
                  <a:pt x="457344" y="723929"/>
                </a:lnTo>
                <a:lnTo>
                  <a:pt x="466841" y="714440"/>
                </a:lnTo>
                <a:lnTo>
                  <a:pt x="466841" y="695462"/>
                </a:lnTo>
                <a:lnTo>
                  <a:pt x="476338" y="685973"/>
                </a:lnTo>
                <a:lnTo>
                  <a:pt x="476338" y="657221"/>
                </a:lnTo>
                <a:lnTo>
                  <a:pt x="485835" y="647731"/>
                </a:lnTo>
                <a:lnTo>
                  <a:pt x="485835" y="619264"/>
                </a:lnTo>
                <a:lnTo>
                  <a:pt x="495332" y="609585"/>
                </a:lnTo>
                <a:lnTo>
                  <a:pt x="495332" y="590606"/>
                </a:lnTo>
                <a:lnTo>
                  <a:pt x="504829" y="581117"/>
                </a:lnTo>
                <a:lnTo>
                  <a:pt x="504829" y="552650"/>
                </a:lnTo>
                <a:lnTo>
                  <a:pt x="514326" y="542876"/>
                </a:lnTo>
                <a:lnTo>
                  <a:pt x="514326" y="514408"/>
                </a:lnTo>
                <a:lnTo>
                  <a:pt x="523823" y="504919"/>
                </a:lnTo>
                <a:lnTo>
                  <a:pt x="523823" y="476452"/>
                </a:lnTo>
                <a:lnTo>
                  <a:pt x="533605" y="466773"/>
                </a:lnTo>
                <a:lnTo>
                  <a:pt x="533605" y="438210"/>
                </a:lnTo>
                <a:lnTo>
                  <a:pt x="543102" y="428721"/>
                </a:lnTo>
                <a:lnTo>
                  <a:pt x="543102" y="409743"/>
                </a:lnTo>
                <a:lnTo>
                  <a:pt x="552599" y="400064"/>
                </a:lnTo>
                <a:lnTo>
                  <a:pt x="552599" y="371596"/>
                </a:lnTo>
                <a:lnTo>
                  <a:pt x="562096" y="362107"/>
                </a:lnTo>
                <a:lnTo>
                  <a:pt x="562096" y="333355"/>
                </a:lnTo>
                <a:lnTo>
                  <a:pt x="571593" y="323865"/>
                </a:lnTo>
                <a:lnTo>
                  <a:pt x="571593" y="304887"/>
                </a:lnTo>
                <a:lnTo>
                  <a:pt x="581090" y="295398"/>
                </a:lnTo>
                <a:lnTo>
                  <a:pt x="581090" y="266741"/>
                </a:lnTo>
                <a:lnTo>
                  <a:pt x="590587" y="257251"/>
                </a:lnTo>
                <a:lnTo>
                  <a:pt x="590587" y="238273"/>
                </a:lnTo>
                <a:lnTo>
                  <a:pt x="600084" y="228784"/>
                </a:lnTo>
                <a:lnTo>
                  <a:pt x="600084" y="200032"/>
                </a:lnTo>
                <a:lnTo>
                  <a:pt x="609581" y="190542"/>
                </a:lnTo>
                <a:lnTo>
                  <a:pt x="609581" y="171564"/>
                </a:lnTo>
                <a:lnTo>
                  <a:pt x="619268" y="162075"/>
                </a:lnTo>
                <a:lnTo>
                  <a:pt x="619268" y="143096"/>
                </a:lnTo>
                <a:lnTo>
                  <a:pt x="638261" y="123833"/>
                </a:lnTo>
                <a:lnTo>
                  <a:pt x="638261" y="95366"/>
                </a:lnTo>
                <a:lnTo>
                  <a:pt x="657255" y="76387"/>
                </a:lnTo>
                <a:lnTo>
                  <a:pt x="657255" y="57219"/>
                </a:lnTo>
                <a:lnTo>
                  <a:pt x="676249" y="38241"/>
                </a:lnTo>
                <a:lnTo>
                  <a:pt x="676249" y="28752"/>
                </a:lnTo>
                <a:lnTo>
                  <a:pt x="695243" y="9773"/>
                </a:lnTo>
                <a:lnTo>
                  <a:pt x="685746" y="9773"/>
                </a:lnTo>
                <a:lnTo>
                  <a:pt x="695243" y="9773"/>
                </a:lnTo>
                <a:lnTo>
                  <a:pt x="705025" y="0"/>
                </a:lnTo>
                <a:lnTo>
                  <a:pt x="714522" y="9773"/>
                </a:lnTo>
                <a:lnTo>
                  <a:pt x="724019" y="9773"/>
                </a:lnTo>
                <a:lnTo>
                  <a:pt x="733516" y="19263"/>
                </a:lnTo>
                <a:lnTo>
                  <a:pt x="743013" y="28752"/>
                </a:lnTo>
                <a:lnTo>
                  <a:pt x="762007" y="47730"/>
                </a:lnTo>
                <a:lnTo>
                  <a:pt x="762007" y="66708"/>
                </a:lnTo>
                <a:lnTo>
                  <a:pt x="771504" y="76387"/>
                </a:lnTo>
                <a:lnTo>
                  <a:pt x="771504" y="95366"/>
                </a:lnTo>
                <a:lnTo>
                  <a:pt x="781001" y="104855"/>
                </a:lnTo>
                <a:lnTo>
                  <a:pt x="781001" y="123833"/>
                </a:lnTo>
                <a:lnTo>
                  <a:pt x="790688" y="133323"/>
                </a:lnTo>
                <a:lnTo>
                  <a:pt x="790688" y="162075"/>
                </a:lnTo>
                <a:lnTo>
                  <a:pt x="800280" y="171564"/>
                </a:lnTo>
                <a:lnTo>
                  <a:pt x="800280" y="200032"/>
                </a:lnTo>
                <a:lnTo>
                  <a:pt x="809777" y="209805"/>
                </a:lnTo>
                <a:lnTo>
                  <a:pt x="809777" y="238273"/>
                </a:lnTo>
              </a:path>
            </a:pathLst>
          </a:custGeom>
          <a:ln w="1899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788698" y="1296914"/>
            <a:ext cx="942975" cy="1562100"/>
          </a:xfrm>
          <a:custGeom>
            <a:avLst/>
            <a:gdLst/>
            <a:ahLst/>
            <a:cxnLst/>
            <a:rect l="l" t="t" r="r" b="b"/>
            <a:pathLst>
              <a:path w="942975" h="1562100">
                <a:moveTo>
                  <a:pt x="0" y="0"/>
                </a:moveTo>
                <a:lnTo>
                  <a:pt x="9496" y="9489"/>
                </a:lnTo>
                <a:lnTo>
                  <a:pt x="9496" y="47635"/>
                </a:lnTo>
                <a:lnTo>
                  <a:pt x="18993" y="57124"/>
                </a:lnTo>
                <a:lnTo>
                  <a:pt x="18993" y="85592"/>
                </a:lnTo>
                <a:lnTo>
                  <a:pt x="28490" y="95081"/>
                </a:lnTo>
                <a:lnTo>
                  <a:pt x="28490" y="133323"/>
                </a:lnTo>
                <a:lnTo>
                  <a:pt x="37987" y="142812"/>
                </a:lnTo>
                <a:lnTo>
                  <a:pt x="37987" y="190447"/>
                </a:lnTo>
                <a:lnTo>
                  <a:pt x="47484" y="199937"/>
                </a:lnTo>
                <a:lnTo>
                  <a:pt x="47484" y="238178"/>
                </a:lnTo>
                <a:lnTo>
                  <a:pt x="56981" y="247667"/>
                </a:lnTo>
                <a:lnTo>
                  <a:pt x="56981" y="295113"/>
                </a:lnTo>
                <a:lnTo>
                  <a:pt x="66478" y="304602"/>
                </a:lnTo>
                <a:lnTo>
                  <a:pt x="66478" y="352333"/>
                </a:lnTo>
                <a:lnTo>
                  <a:pt x="76165" y="361822"/>
                </a:lnTo>
                <a:lnTo>
                  <a:pt x="76165" y="399969"/>
                </a:lnTo>
                <a:lnTo>
                  <a:pt x="85662" y="409458"/>
                </a:lnTo>
                <a:lnTo>
                  <a:pt x="85662" y="457188"/>
                </a:lnTo>
                <a:lnTo>
                  <a:pt x="95159" y="466678"/>
                </a:lnTo>
                <a:lnTo>
                  <a:pt x="95159" y="514313"/>
                </a:lnTo>
                <a:lnTo>
                  <a:pt x="104656" y="523803"/>
                </a:lnTo>
                <a:lnTo>
                  <a:pt x="104656" y="571343"/>
                </a:lnTo>
                <a:lnTo>
                  <a:pt x="114153" y="581022"/>
                </a:lnTo>
                <a:lnTo>
                  <a:pt x="114153" y="618979"/>
                </a:lnTo>
                <a:lnTo>
                  <a:pt x="123650" y="628468"/>
                </a:lnTo>
                <a:lnTo>
                  <a:pt x="123650" y="676199"/>
                </a:lnTo>
                <a:lnTo>
                  <a:pt x="133147" y="685688"/>
                </a:lnTo>
                <a:lnTo>
                  <a:pt x="133147" y="723835"/>
                </a:lnTo>
                <a:lnTo>
                  <a:pt x="142644" y="733324"/>
                </a:lnTo>
                <a:lnTo>
                  <a:pt x="142644" y="771281"/>
                </a:lnTo>
                <a:lnTo>
                  <a:pt x="152141" y="781054"/>
                </a:lnTo>
                <a:lnTo>
                  <a:pt x="152141" y="819011"/>
                </a:lnTo>
                <a:lnTo>
                  <a:pt x="161923" y="828500"/>
                </a:lnTo>
                <a:lnTo>
                  <a:pt x="161923" y="857253"/>
                </a:lnTo>
                <a:lnTo>
                  <a:pt x="171420" y="866742"/>
                </a:lnTo>
                <a:lnTo>
                  <a:pt x="171420" y="904698"/>
                </a:lnTo>
                <a:lnTo>
                  <a:pt x="180917" y="914188"/>
                </a:lnTo>
                <a:lnTo>
                  <a:pt x="180917" y="942845"/>
                </a:lnTo>
                <a:lnTo>
                  <a:pt x="190413" y="952334"/>
                </a:lnTo>
                <a:lnTo>
                  <a:pt x="190413" y="990576"/>
                </a:lnTo>
                <a:lnTo>
                  <a:pt x="199910" y="1000065"/>
                </a:lnTo>
                <a:lnTo>
                  <a:pt x="199910" y="1028532"/>
                </a:lnTo>
                <a:lnTo>
                  <a:pt x="209407" y="1038022"/>
                </a:lnTo>
                <a:lnTo>
                  <a:pt x="209407" y="1057190"/>
                </a:lnTo>
                <a:lnTo>
                  <a:pt x="218904" y="1066679"/>
                </a:lnTo>
                <a:lnTo>
                  <a:pt x="218904" y="1095146"/>
                </a:lnTo>
                <a:lnTo>
                  <a:pt x="228401" y="1104731"/>
                </a:lnTo>
                <a:lnTo>
                  <a:pt x="228401" y="1123899"/>
                </a:lnTo>
                <a:lnTo>
                  <a:pt x="237898" y="1133388"/>
                </a:lnTo>
                <a:lnTo>
                  <a:pt x="237898" y="1152376"/>
                </a:lnTo>
                <a:lnTo>
                  <a:pt x="247585" y="1161865"/>
                </a:lnTo>
                <a:lnTo>
                  <a:pt x="247585" y="1180843"/>
                </a:lnTo>
                <a:lnTo>
                  <a:pt x="257082" y="1190570"/>
                </a:lnTo>
                <a:lnTo>
                  <a:pt x="257082" y="1209558"/>
                </a:lnTo>
                <a:lnTo>
                  <a:pt x="266579" y="1219047"/>
                </a:lnTo>
                <a:lnTo>
                  <a:pt x="266579" y="1238025"/>
                </a:lnTo>
                <a:lnTo>
                  <a:pt x="285668" y="1257241"/>
                </a:lnTo>
                <a:lnTo>
                  <a:pt x="285668" y="1276229"/>
                </a:lnTo>
                <a:lnTo>
                  <a:pt x="304662" y="1295207"/>
                </a:lnTo>
                <a:lnTo>
                  <a:pt x="304662" y="1314195"/>
                </a:lnTo>
                <a:lnTo>
                  <a:pt x="323656" y="1333410"/>
                </a:lnTo>
                <a:lnTo>
                  <a:pt x="323656" y="1352389"/>
                </a:lnTo>
                <a:lnTo>
                  <a:pt x="342840" y="1371377"/>
                </a:lnTo>
                <a:lnTo>
                  <a:pt x="342840" y="1380866"/>
                </a:lnTo>
                <a:lnTo>
                  <a:pt x="361834" y="1400081"/>
                </a:lnTo>
                <a:lnTo>
                  <a:pt x="361834" y="1409571"/>
                </a:lnTo>
                <a:lnTo>
                  <a:pt x="371331" y="1419060"/>
                </a:lnTo>
                <a:lnTo>
                  <a:pt x="380827" y="1428549"/>
                </a:lnTo>
                <a:lnTo>
                  <a:pt x="390324" y="1438048"/>
                </a:lnTo>
                <a:lnTo>
                  <a:pt x="399821" y="1447537"/>
                </a:lnTo>
                <a:lnTo>
                  <a:pt x="409318" y="1457026"/>
                </a:lnTo>
                <a:lnTo>
                  <a:pt x="419100" y="1466752"/>
                </a:lnTo>
                <a:lnTo>
                  <a:pt x="428597" y="1476242"/>
                </a:lnTo>
                <a:lnTo>
                  <a:pt x="438094" y="1485731"/>
                </a:lnTo>
                <a:lnTo>
                  <a:pt x="447591" y="1495229"/>
                </a:lnTo>
                <a:lnTo>
                  <a:pt x="457088" y="1495229"/>
                </a:lnTo>
                <a:lnTo>
                  <a:pt x="466585" y="1504719"/>
                </a:lnTo>
                <a:lnTo>
                  <a:pt x="476082" y="1504719"/>
                </a:lnTo>
                <a:lnTo>
                  <a:pt x="485579" y="1514208"/>
                </a:lnTo>
                <a:lnTo>
                  <a:pt x="495076" y="1514208"/>
                </a:lnTo>
                <a:lnTo>
                  <a:pt x="504763" y="1523697"/>
                </a:lnTo>
                <a:lnTo>
                  <a:pt x="514260" y="1523697"/>
                </a:lnTo>
                <a:lnTo>
                  <a:pt x="523757" y="1533423"/>
                </a:lnTo>
                <a:lnTo>
                  <a:pt x="533254" y="1533423"/>
                </a:lnTo>
                <a:lnTo>
                  <a:pt x="542751" y="1533423"/>
                </a:lnTo>
                <a:lnTo>
                  <a:pt x="552248" y="1542913"/>
                </a:lnTo>
                <a:lnTo>
                  <a:pt x="561745" y="1542913"/>
                </a:lnTo>
                <a:lnTo>
                  <a:pt x="571241" y="1542913"/>
                </a:lnTo>
                <a:lnTo>
                  <a:pt x="580833" y="1552402"/>
                </a:lnTo>
                <a:lnTo>
                  <a:pt x="590520" y="1552402"/>
                </a:lnTo>
                <a:lnTo>
                  <a:pt x="600017" y="1552402"/>
                </a:lnTo>
                <a:lnTo>
                  <a:pt x="609514" y="1552402"/>
                </a:lnTo>
                <a:lnTo>
                  <a:pt x="619011" y="1552402"/>
                </a:lnTo>
                <a:lnTo>
                  <a:pt x="628508" y="1561901"/>
                </a:lnTo>
                <a:lnTo>
                  <a:pt x="828419" y="1561901"/>
                </a:lnTo>
                <a:lnTo>
                  <a:pt x="837916" y="1552402"/>
                </a:lnTo>
                <a:lnTo>
                  <a:pt x="885686" y="1552402"/>
                </a:lnTo>
                <a:lnTo>
                  <a:pt x="895183" y="1542913"/>
                </a:lnTo>
                <a:lnTo>
                  <a:pt x="904680" y="1542913"/>
                </a:lnTo>
                <a:lnTo>
                  <a:pt x="914177" y="1542913"/>
                </a:lnTo>
                <a:lnTo>
                  <a:pt x="923674" y="1542913"/>
                </a:lnTo>
                <a:lnTo>
                  <a:pt x="933171" y="1533423"/>
                </a:lnTo>
                <a:lnTo>
                  <a:pt x="942952" y="1533423"/>
                </a:lnTo>
              </a:path>
            </a:pathLst>
          </a:custGeom>
          <a:ln w="1899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731652" y="1135029"/>
            <a:ext cx="885825" cy="1695450"/>
          </a:xfrm>
          <a:custGeom>
            <a:avLst/>
            <a:gdLst/>
            <a:ahLst/>
            <a:cxnLst/>
            <a:rect l="l" t="t" r="r" b="b"/>
            <a:pathLst>
              <a:path w="885825" h="1695450">
                <a:moveTo>
                  <a:pt x="0" y="1695309"/>
                </a:moveTo>
                <a:lnTo>
                  <a:pt x="9496" y="1695309"/>
                </a:lnTo>
                <a:lnTo>
                  <a:pt x="18993" y="1685583"/>
                </a:lnTo>
                <a:lnTo>
                  <a:pt x="28490" y="1685583"/>
                </a:lnTo>
                <a:lnTo>
                  <a:pt x="37987" y="1685583"/>
                </a:lnTo>
                <a:lnTo>
                  <a:pt x="47484" y="1676093"/>
                </a:lnTo>
                <a:lnTo>
                  <a:pt x="56981" y="1676093"/>
                </a:lnTo>
                <a:lnTo>
                  <a:pt x="66478" y="1676093"/>
                </a:lnTo>
                <a:lnTo>
                  <a:pt x="75975" y="1666604"/>
                </a:lnTo>
                <a:lnTo>
                  <a:pt x="85662" y="1666604"/>
                </a:lnTo>
                <a:lnTo>
                  <a:pt x="95159" y="1657115"/>
                </a:lnTo>
                <a:lnTo>
                  <a:pt x="104656" y="1657115"/>
                </a:lnTo>
                <a:lnTo>
                  <a:pt x="114153" y="1657115"/>
                </a:lnTo>
                <a:lnTo>
                  <a:pt x="123650" y="1647616"/>
                </a:lnTo>
                <a:lnTo>
                  <a:pt x="133147" y="1638127"/>
                </a:lnTo>
                <a:lnTo>
                  <a:pt x="142644" y="1638127"/>
                </a:lnTo>
                <a:lnTo>
                  <a:pt x="152141" y="1628638"/>
                </a:lnTo>
                <a:lnTo>
                  <a:pt x="161638" y="1628638"/>
                </a:lnTo>
                <a:lnTo>
                  <a:pt x="171420" y="1618912"/>
                </a:lnTo>
                <a:lnTo>
                  <a:pt x="180917" y="1618912"/>
                </a:lnTo>
                <a:lnTo>
                  <a:pt x="190413" y="1609422"/>
                </a:lnTo>
                <a:lnTo>
                  <a:pt x="199910" y="1599933"/>
                </a:lnTo>
                <a:lnTo>
                  <a:pt x="209407" y="1590434"/>
                </a:lnTo>
                <a:lnTo>
                  <a:pt x="218904" y="1590434"/>
                </a:lnTo>
                <a:lnTo>
                  <a:pt x="228401" y="1580945"/>
                </a:lnTo>
                <a:lnTo>
                  <a:pt x="237898" y="1571456"/>
                </a:lnTo>
                <a:lnTo>
                  <a:pt x="247395" y="1561967"/>
                </a:lnTo>
                <a:lnTo>
                  <a:pt x="257082" y="1552241"/>
                </a:lnTo>
                <a:lnTo>
                  <a:pt x="266579" y="1552241"/>
                </a:lnTo>
                <a:lnTo>
                  <a:pt x="276076" y="1542751"/>
                </a:lnTo>
                <a:lnTo>
                  <a:pt x="285668" y="1533262"/>
                </a:lnTo>
                <a:lnTo>
                  <a:pt x="295165" y="1523763"/>
                </a:lnTo>
                <a:lnTo>
                  <a:pt x="304662" y="1514274"/>
                </a:lnTo>
                <a:lnTo>
                  <a:pt x="323656" y="1495296"/>
                </a:lnTo>
                <a:lnTo>
                  <a:pt x="323656" y="1485797"/>
                </a:lnTo>
                <a:lnTo>
                  <a:pt x="333153" y="1476080"/>
                </a:lnTo>
                <a:lnTo>
                  <a:pt x="342840" y="1466582"/>
                </a:lnTo>
                <a:lnTo>
                  <a:pt x="352337" y="1457092"/>
                </a:lnTo>
                <a:lnTo>
                  <a:pt x="371331" y="1438114"/>
                </a:lnTo>
                <a:lnTo>
                  <a:pt x="371331" y="1428615"/>
                </a:lnTo>
                <a:lnTo>
                  <a:pt x="380827" y="1419126"/>
                </a:lnTo>
                <a:lnTo>
                  <a:pt x="399821" y="1399911"/>
                </a:lnTo>
                <a:lnTo>
                  <a:pt x="399821" y="1390421"/>
                </a:lnTo>
                <a:lnTo>
                  <a:pt x="418815" y="1371443"/>
                </a:lnTo>
                <a:lnTo>
                  <a:pt x="418815" y="1361944"/>
                </a:lnTo>
                <a:lnTo>
                  <a:pt x="438094" y="1342729"/>
                </a:lnTo>
                <a:lnTo>
                  <a:pt x="438094" y="1323750"/>
                </a:lnTo>
                <a:lnTo>
                  <a:pt x="457088" y="1304763"/>
                </a:lnTo>
                <a:lnTo>
                  <a:pt x="457088" y="1285784"/>
                </a:lnTo>
                <a:lnTo>
                  <a:pt x="476082" y="1266616"/>
                </a:lnTo>
                <a:lnTo>
                  <a:pt x="476082" y="1257032"/>
                </a:lnTo>
                <a:lnTo>
                  <a:pt x="485579" y="1247543"/>
                </a:lnTo>
                <a:lnTo>
                  <a:pt x="485579" y="1238054"/>
                </a:lnTo>
                <a:lnTo>
                  <a:pt x="495076" y="1228564"/>
                </a:lnTo>
                <a:lnTo>
                  <a:pt x="495076" y="1209396"/>
                </a:lnTo>
                <a:lnTo>
                  <a:pt x="514260" y="1190418"/>
                </a:lnTo>
                <a:lnTo>
                  <a:pt x="514260" y="1171439"/>
                </a:lnTo>
                <a:lnTo>
                  <a:pt x="523757" y="1161950"/>
                </a:lnTo>
                <a:lnTo>
                  <a:pt x="523757" y="1152461"/>
                </a:lnTo>
                <a:lnTo>
                  <a:pt x="533254" y="1142687"/>
                </a:lnTo>
                <a:lnTo>
                  <a:pt x="533254" y="1123709"/>
                </a:lnTo>
                <a:lnTo>
                  <a:pt x="552248" y="1104731"/>
                </a:lnTo>
                <a:lnTo>
                  <a:pt x="552248" y="1076073"/>
                </a:lnTo>
                <a:lnTo>
                  <a:pt x="561744" y="1066584"/>
                </a:lnTo>
                <a:lnTo>
                  <a:pt x="561744" y="1047606"/>
                </a:lnTo>
                <a:lnTo>
                  <a:pt x="580833" y="1028627"/>
                </a:lnTo>
                <a:lnTo>
                  <a:pt x="580833" y="999875"/>
                </a:lnTo>
                <a:lnTo>
                  <a:pt x="590330" y="990386"/>
                </a:lnTo>
                <a:lnTo>
                  <a:pt x="590330" y="971407"/>
                </a:lnTo>
                <a:lnTo>
                  <a:pt x="599827" y="961918"/>
                </a:lnTo>
                <a:lnTo>
                  <a:pt x="599827" y="942940"/>
                </a:lnTo>
                <a:lnTo>
                  <a:pt x="609514" y="933166"/>
                </a:lnTo>
                <a:lnTo>
                  <a:pt x="609514" y="914188"/>
                </a:lnTo>
                <a:lnTo>
                  <a:pt x="619011" y="904698"/>
                </a:lnTo>
                <a:lnTo>
                  <a:pt x="619011" y="885720"/>
                </a:lnTo>
                <a:lnTo>
                  <a:pt x="628508" y="876231"/>
                </a:lnTo>
                <a:lnTo>
                  <a:pt x="628508" y="857063"/>
                </a:lnTo>
                <a:lnTo>
                  <a:pt x="638005" y="847574"/>
                </a:lnTo>
                <a:lnTo>
                  <a:pt x="638005" y="828595"/>
                </a:lnTo>
                <a:lnTo>
                  <a:pt x="647502" y="819106"/>
                </a:lnTo>
                <a:lnTo>
                  <a:pt x="647502" y="790354"/>
                </a:lnTo>
                <a:lnTo>
                  <a:pt x="656999" y="780865"/>
                </a:lnTo>
                <a:lnTo>
                  <a:pt x="656999" y="761886"/>
                </a:lnTo>
                <a:lnTo>
                  <a:pt x="666496" y="752397"/>
                </a:lnTo>
                <a:lnTo>
                  <a:pt x="666496" y="733229"/>
                </a:lnTo>
                <a:lnTo>
                  <a:pt x="675993" y="723740"/>
                </a:lnTo>
                <a:lnTo>
                  <a:pt x="675993" y="695272"/>
                </a:lnTo>
                <a:lnTo>
                  <a:pt x="685490" y="685688"/>
                </a:lnTo>
                <a:lnTo>
                  <a:pt x="685490" y="666520"/>
                </a:lnTo>
                <a:lnTo>
                  <a:pt x="695272" y="657031"/>
                </a:lnTo>
                <a:lnTo>
                  <a:pt x="695272" y="628563"/>
                </a:lnTo>
                <a:lnTo>
                  <a:pt x="704769" y="619074"/>
                </a:lnTo>
                <a:lnTo>
                  <a:pt x="704769" y="590322"/>
                </a:lnTo>
                <a:lnTo>
                  <a:pt x="714266" y="580833"/>
                </a:lnTo>
                <a:lnTo>
                  <a:pt x="714266" y="552365"/>
                </a:lnTo>
                <a:lnTo>
                  <a:pt x="723763" y="542876"/>
                </a:lnTo>
                <a:lnTo>
                  <a:pt x="723763" y="523708"/>
                </a:lnTo>
                <a:lnTo>
                  <a:pt x="733260" y="514218"/>
                </a:lnTo>
                <a:lnTo>
                  <a:pt x="733260" y="485751"/>
                </a:lnTo>
                <a:lnTo>
                  <a:pt x="742756" y="476262"/>
                </a:lnTo>
                <a:lnTo>
                  <a:pt x="742756" y="447510"/>
                </a:lnTo>
                <a:lnTo>
                  <a:pt x="752253" y="438020"/>
                </a:lnTo>
                <a:lnTo>
                  <a:pt x="752253" y="409553"/>
                </a:lnTo>
                <a:lnTo>
                  <a:pt x="761750" y="400064"/>
                </a:lnTo>
                <a:lnTo>
                  <a:pt x="761750" y="371311"/>
                </a:lnTo>
                <a:lnTo>
                  <a:pt x="771247" y="361822"/>
                </a:lnTo>
                <a:lnTo>
                  <a:pt x="771247" y="342844"/>
                </a:lnTo>
                <a:lnTo>
                  <a:pt x="780934" y="333355"/>
                </a:lnTo>
                <a:lnTo>
                  <a:pt x="780934" y="304697"/>
                </a:lnTo>
                <a:lnTo>
                  <a:pt x="790431" y="295208"/>
                </a:lnTo>
                <a:lnTo>
                  <a:pt x="790431" y="266741"/>
                </a:lnTo>
                <a:lnTo>
                  <a:pt x="799928" y="256967"/>
                </a:lnTo>
                <a:lnTo>
                  <a:pt x="799928" y="237988"/>
                </a:lnTo>
                <a:lnTo>
                  <a:pt x="809425" y="228499"/>
                </a:lnTo>
                <a:lnTo>
                  <a:pt x="809425" y="200032"/>
                </a:lnTo>
                <a:lnTo>
                  <a:pt x="818922" y="190353"/>
                </a:lnTo>
                <a:lnTo>
                  <a:pt x="818922" y="161885"/>
                </a:lnTo>
                <a:lnTo>
                  <a:pt x="828419" y="152396"/>
                </a:lnTo>
                <a:lnTo>
                  <a:pt x="828419" y="133417"/>
                </a:lnTo>
                <a:lnTo>
                  <a:pt x="837916" y="123644"/>
                </a:lnTo>
                <a:lnTo>
                  <a:pt x="837916" y="104665"/>
                </a:lnTo>
                <a:lnTo>
                  <a:pt x="847413" y="95176"/>
                </a:lnTo>
                <a:lnTo>
                  <a:pt x="847413" y="76198"/>
                </a:lnTo>
                <a:lnTo>
                  <a:pt x="856910" y="66708"/>
                </a:lnTo>
                <a:lnTo>
                  <a:pt x="856910" y="47445"/>
                </a:lnTo>
                <a:lnTo>
                  <a:pt x="866692" y="37956"/>
                </a:lnTo>
                <a:lnTo>
                  <a:pt x="866692" y="18978"/>
                </a:lnTo>
                <a:lnTo>
                  <a:pt x="885686" y="0"/>
                </a:lnTo>
              </a:path>
            </a:pathLst>
          </a:custGeom>
          <a:ln w="1899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617338" y="1049151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59" h="86359">
                <a:moveTo>
                  <a:pt x="0" y="85877"/>
                </a:moveTo>
                <a:lnTo>
                  <a:pt x="0" y="66708"/>
                </a:lnTo>
                <a:lnTo>
                  <a:pt x="18993" y="47730"/>
                </a:lnTo>
                <a:lnTo>
                  <a:pt x="18993" y="28752"/>
                </a:lnTo>
                <a:lnTo>
                  <a:pt x="28490" y="19263"/>
                </a:lnTo>
                <a:lnTo>
                  <a:pt x="37987" y="9489"/>
                </a:lnTo>
                <a:lnTo>
                  <a:pt x="47484" y="0"/>
                </a:lnTo>
                <a:lnTo>
                  <a:pt x="56981" y="0"/>
                </a:lnTo>
                <a:lnTo>
                  <a:pt x="66763" y="9489"/>
                </a:lnTo>
                <a:lnTo>
                  <a:pt x="76260" y="9489"/>
                </a:lnTo>
                <a:lnTo>
                  <a:pt x="85757" y="9489"/>
                </a:lnTo>
              </a:path>
            </a:pathLst>
          </a:custGeom>
          <a:ln w="189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969415" y="2449290"/>
            <a:ext cx="1209675" cy="438150"/>
          </a:xfrm>
          <a:custGeom>
            <a:avLst/>
            <a:gdLst/>
            <a:ahLst/>
            <a:cxnLst/>
            <a:rect l="l" t="t" r="r" b="b"/>
            <a:pathLst>
              <a:path w="1209675" h="438150">
                <a:moveTo>
                  <a:pt x="0" y="409524"/>
                </a:moveTo>
                <a:lnTo>
                  <a:pt x="9506" y="419013"/>
                </a:lnTo>
                <a:lnTo>
                  <a:pt x="19231" y="419013"/>
                </a:lnTo>
                <a:lnTo>
                  <a:pt x="28737" y="419013"/>
                </a:lnTo>
                <a:lnTo>
                  <a:pt x="38234" y="419013"/>
                </a:lnTo>
                <a:lnTo>
                  <a:pt x="47731" y="419013"/>
                </a:lnTo>
                <a:lnTo>
                  <a:pt x="57228" y="419013"/>
                </a:lnTo>
                <a:lnTo>
                  <a:pt x="66725" y="428503"/>
                </a:lnTo>
                <a:lnTo>
                  <a:pt x="142957" y="428503"/>
                </a:lnTo>
                <a:lnTo>
                  <a:pt x="152454" y="437992"/>
                </a:lnTo>
                <a:lnTo>
                  <a:pt x="400125" y="437992"/>
                </a:lnTo>
                <a:lnTo>
                  <a:pt x="409622" y="428503"/>
                </a:lnTo>
                <a:lnTo>
                  <a:pt x="457344" y="428503"/>
                </a:lnTo>
                <a:lnTo>
                  <a:pt x="466851" y="419013"/>
                </a:lnTo>
                <a:lnTo>
                  <a:pt x="476348" y="419013"/>
                </a:lnTo>
                <a:lnTo>
                  <a:pt x="485845" y="419013"/>
                </a:lnTo>
                <a:lnTo>
                  <a:pt x="495342" y="419013"/>
                </a:lnTo>
                <a:lnTo>
                  <a:pt x="504839" y="409524"/>
                </a:lnTo>
                <a:lnTo>
                  <a:pt x="514336" y="409524"/>
                </a:lnTo>
                <a:lnTo>
                  <a:pt x="523833" y="409524"/>
                </a:lnTo>
                <a:lnTo>
                  <a:pt x="533330" y="400026"/>
                </a:lnTo>
                <a:lnTo>
                  <a:pt x="543111" y="400026"/>
                </a:lnTo>
                <a:lnTo>
                  <a:pt x="552608" y="400026"/>
                </a:lnTo>
                <a:lnTo>
                  <a:pt x="562105" y="390536"/>
                </a:lnTo>
                <a:lnTo>
                  <a:pt x="571602" y="390536"/>
                </a:lnTo>
                <a:lnTo>
                  <a:pt x="581099" y="381047"/>
                </a:lnTo>
                <a:lnTo>
                  <a:pt x="590596" y="381047"/>
                </a:lnTo>
                <a:lnTo>
                  <a:pt x="600093" y="371321"/>
                </a:lnTo>
                <a:lnTo>
                  <a:pt x="609590" y="371321"/>
                </a:lnTo>
                <a:lnTo>
                  <a:pt x="619087" y="361832"/>
                </a:lnTo>
                <a:lnTo>
                  <a:pt x="628774" y="352342"/>
                </a:lnTo>
                <a:lnTo>
                  <a:pt x="638271" y="352342"/>
                </a:lnTo>
                <a:lnTo>
                  <a:pt x="647768" y="342853"/>
                </a:lnTo>
                <a:lnTo>
                  <a:pt x="657265" y="333355"/>
                </a:lnTo>
                <a:lnTo>
                  <a:pt x="666762" y="323865"/>
                </a:lnTo>
                <a:lnTo>
                  <a:pt x="676259" y="314376"/>
                </a:lnTo>
                <a:lnTo>
                  <a:pt x="685756" y="304650"/>
                </a:lnTo>
                <a:lnTo>
                  <a:pt x="695253" y="295161"/>
                </a:lnTo>
                <a:lnTo>
                  <a:pt x="704750" y="285671"/>
                </a:lnTo>
                <a:lnTo>
                  <a:pt x="714532" y="276173"/>
                </a:lnTo>
                <a:lnTo>
                  <a:pt x="724029" y="266684"/>
                </a:lnTo>
                <a:lnTo>
                  <a:pt x="733525" y="257194"/>
                </a:lnTo>
                <a:lnTo>
                  <a:pt x="743022" y="247705"/>
                </a:lnTo>
                <a:lnTo>
                  <a:pt x="752519" y="237979"/>
                </a:lnTo>
                <a:lnTo>
                  <a:pt x="771513" y="219000"/>
                </a:lnTo>
                <a:lnTo>
                  <a:pt x="771513" y="209502"/>
                </a:lnTo>
                <a:lnTo>
                  <a:pt x="781010" y="200013"/>
                </a:lnTo>
                <a:lnTo>
                  <a:pt x="800194" y="181034"/>
                </a:lnTo>
                <a:lnTo>
                  <a:pt x="800194" y="171536"/>
                </a:lnTo>
                <a:lnTo>
                  <a:pt x="809786" y="161819"/>
                </a:lnTo>
                <a:lnTo>
                  <a:pt x="828780" y="142831"/>
                </a:lnTo>
                <a:lnTo>
                  <a:pt x="828780" y="133342"/>
                </a:lnTo>
                <a:lnTo>
                  <a:pt x="838277" y="123852"/>
                </a:lnTo>
                <a:lnTo>
                  <a:pt x="847774" y="114354"/>
                </a:lnTo>
                <a:lnTo>
                  <a:pt x="866768" y="95148"/>
                </a:lnTo>
                <a:lnTo>
                  <a:pt x="866768" y="85649"/>
                </a:lnTo>
                <a:lnTo>
                  <a:pt x="876265" y="76160"/>
                </a:lnTo>
                <a:lnTo>
                  <a:pt x="885762" y="66671"/>
                </a:lnTo>
                <a:lnTo>
                  <a:pt x="895449" y="57181"/>
                </a:lnTo>
                <a:lnTo>
                  <a:pt x="904946" y="47683"/>
                </a:lnTo>
                <a:lnTo>
                  <a:pt x="914442" y="38193"/>
                </a:lnTo>
                <a:lnTo>
                  <a:pt x="923939" y="28467"/>
                </a:lnTo>
                <a:lnTo>
                  <a:pt x="933436" y="28467"/>
                </a:lnTo>
                <a:lnTo>
                  <a:pt x="942933" y="18978"/>
                </a:lnTo>
                <a:lnTo>
                  <a:pt x="952430" y="9489"/>
                </a:lnTo>
                <a:lnTo>
                  <a:pt x="961927" y="9489"/>
                </a:lnTo>
                <a:lnTo>
                  <a:pt x="971424" y="0"/>
                </a:lnTo>
                <a:lnTo>
                  <a:pt x="981206" y="0"/>
                </a:lnTo>
                <a:lnTo>
                  <a:pt x="990703" y="0"/>
                </a:lnTo>
                <a:lnTo>
                  <a:pt x="1066869" y="0"/>
                </a:lnTo>
                <a:lnTo>
                  <a:pt x="1076366" y="9489"/>
                </a:lnTo>
                <a:lnTo>
                  <a:pt x="1085863" y="9489"/>
                </a:lnTo>
                <a:lnTo>
                  <a:pt x="1095360" y="9489"/>
                </a:lnTo>
                <a:lnTo>
                  <a:pt x="1104951" y="18978"/>
                </a:lnTo>
                <a:lnTo>
                  <a:pt x="1114448" y="18978"/>
                </a:lnTo>
                <a:lnTo>
                  <a:pt x="1123945" y="28467"/>
                </a:lnTo>
                <a:lnTo>
                  <a:pt x="1133442" y="28467"/>
                </a:lnTo>
                <a:lnTo>
                  <a:pt x="1142939" y="38193"/>
                </a:lnTo>
                <a:lnTo>
                  <a:pt x="1152626" y="38193"/>
                </a:lnTo>
                <a:lnTo>
                  <a:pt x="1162123" y="47683"/>
                </a:lnTo>
                <a:lnTo>
                  <a:pt x="1171620" y="57181"/>
                </a:lnTo>
                <a:lnTo>
                  <a:pt x="1181117" y="57181"/>
                </a:lnTo>
                <a:lnTo>
                  <a:pt x="1190614" y="66671"/>
                </a:lnTo>
                <a:lnTo>
                  <a:pt x="1200111" y="66671"/>
                </a:lnTo>
                <a:lnTo>
                  <a:pt x="1209608" y="76160"/>
                </a:lnTo>
              </a:path>
            </a:pathLst>
          </a:custGeom>
          <a:ln w="18983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179023" y="2525450"/>
            <a:ext cx="1209675" cy="361950"/>
          </a:xfrm>
          <a:custGeom>
            <a:avLst/>
            <a:gdLst/>
            <a:ahLst/>
            <a:cxnLst/>
            <a:rect l="l" t="t" r="r" b="b"/>
            <a:pathLst>
              <a:path w="1209675" h="361950">
                <a:moveTo>
                  <a:pt x="0" y="0"/>
                </a:moveTo>
                <a:lnTo>
                  <a:pt x="9496" y="9489"/>
                </a:lnTo>
                <a:lnTo>
                  <a:pt x="18993" y="9489"/>
                </a:lnTo>
                <a:lnTo>
                  <a:pt x="28775" y="18987"/>
                </a:lnTo>
                <a:lnTo>
                  <a:pt x="38272" y="28704"/>
                </a:lnTo>
                <a:lnTo>
                  <a:pt x="47769" y="28704"/>
                </a:lnTo>
                <a:lnTo>
                  <a:pt x="57266" y="38193"/>
                </a:lnTo>
                <a:lnTo>
                  <a:pt x="66763" y="47692"/>
                </a:lnTo>
                <a:lnTo>
                  <a:pt x="76260" y="47692"/>
                </a:lnTo>
                <a:lnTo>
                  <a:pt x="85757" y="57181"/>
                </a:lnTo>
                <a:lnTo>
                  <a:pt x="95254" y="66671"/>
                </a:lnTo>
                <a:lnTo>
                  <a:pt x="104751" y="66671"/>
                </a:lnTo>
                <a:lnTo>
                  <a:pt x="114438" y="76160"/>
                </a:lnTo>
                <a:lnTo>
                  <a:pt x="123935" y="85658"/>
                </a:lnTo>
                <a:lnTo>
                  <a:pt x="133432" y="85658"/>
                </a:lnTo>
                <a:lnTo>
                  <a:pt x="142929" y="95375"/>
                </a:lnTo>
                <a:lnTo>
                  <a:pt x="152426" y="95375"/>
                </a:lnTo>
                <a:lnTo>
                  <a:pt x="161923" y="104874"/>
                </a:lnTo>
                <a:lnTo>
                  <a:pt x="171420" y="114363"/>
                </a:lnTo>
                <a:lnTo>
                  <a:pt x="180917" y="114363"/>
                </a:lnTo>
                <a:lnTo>
                  <a:pt x="190508" y="123852"/>
                </a:lnTo>
                <a:lnTo>
                  <a:pt x="200195" y="123852"/>
                </a:lnTo>
                <a:lnTo>
                  <a:pt x="209692" y="133342"/>
                </a:lnTo>
                <a:lnTo>
                  <a:pt x="219189" y="142840"/>
                </a:lnTo>
                <a:lnTo>
                  <a:pt x="228686" y="142840"/>
                </a:lnTo>
                <a:lnTo>
                  <a:pt x="238183" y="152329"/>
                </a:lnTo>
                <a:lnTo>
                  <a:pt x="247680" y="152329"/>
                </a:lnTo>
                <a:lnTo>
                  <a:pt x="257177" y="161819"/>
                </a:lnTo>
                <a:lnTo>
                  <a:pt x="266674" y="161819"/>
                </a:lnTo>
                <a:lnTo>
                  <a:pt x="276171" y="171545"/>
                </a:lnTo>
                <a:lnTo>
                  <a:pt x="285953" y="171545"/>
                </a:lnTo>
                <a:lnTo>
                  <a:pt x="295450" y="181034"/>
                </a:lnTo>
                <a:lnTo>
                  <a:pt x="304947" y="181034"/>
                </a:lnTo>
                <a:lnTo>
                  <a:pt x="314444" y="190523"/>
                </a:lnTo>
                <a:lnTo>
                  <a:pt x="323941" y="190523"/>
                </a:lnTo>
                <a:lnTo>
                  <a:pt x="333438" y="200013"/>
                </a:lnTo>
                <a:lnTo>
                  <a:pt x="342935" y="200013"/>
                </a:lnTo>
                <a:lnTo>
                  <a:pt x="352432" y="209511"/>
                </a:lnTo>
                <a:lnTo>
                  <a:pt x="361929" y="209511"/>
                </a:lnTo>
                <a:lnTo>
                  <a:pt x="371615" y="219000"/>
                </a:lnTo>
                <a:lnTo>
                  <a:pt x="381112" y="219000"/>
                </a:lnTo>
                <a:lnTo>
                  <a:pt x="390609" y="228490"/>
                </a:lnTo>
                <a:lnTo>
                  <a:pt x="400106" y="228490"/>
                </a:lnTo>
                <a:lnTo>
                  <a:pt x="409603" y="228490"/>
                </a:lnTo>
                <a:lnTo>
                  <a:pt x="419100" y="238216"/>
                </a:lnTo>
                <a:lnTo>
                  <a:pt x="428597" y="238216"/>
                </a:lnTo>
                <a:lnTo>
                  <a:pt x="438094" y="247705"/>
                </a:lnTo>
                <a:lnTo>
                  <a:pt x="447591" y="247705"/>
                </a:lnTo>
                <a:lnTo>
                  <a:pt x="457088" y="247705"/>
                </a:lnTo>
                <a:lnTo>
                  <a:pt x="466870" y="257194"/>
                </a:lnTo>
                <a:lnTo>
                  <a:pt x="476367" y="257194"/>
                </a:lnTo>
                <a:lnTo>
                  <a:pt x="485864" y="266693"/>
                </a:lnTo>
                <a:lnTo>
                  <a:pt x="495361" y="266693"/>
                </a:lnTo>
                <a:lnTo>
                  <a:pt x="504858" y="266693"/>
                </a:lnTo>
                <a:lnTo>
                  <a:pt x="514355" y="276182"/>
                </a:lnTo>
                <a:lnTo>
                  <a:pt x="523852" y="276182"/>
                </a:lnTo>
                <a:lnTo>
                  <a:pt x="533349" y="276182"/>
                </a:lnTo>
                <a:lnTo>
                  <a:pt x="542846" y="285671"/>
                </a:lnTo>
                <a:lnTo>
                  <a:pt x="552627" y="285671"/>
                </a:lnTo>
                <a:lnTo>
                  <a:pt x="562124" y="285671"/>
                </a:lnTo>
                <a:lnTo>
                  <a:pt x="571621" y="295161"/>
                </a:lnTo>
                <a:lnTo>
                  <a:pt x="581118" y="295161"/>
                </a:lnTo>
                <a:lnTo>
                  <a:pt x="590615" y="295161"/>
                </a:lnTo>
                <a:lnTo>
                  <a:pt x="600112" y="295161"/>
                </a:lnTo>
                <a:lnTo>
                  <a:pt x="609609" y="304887"/>
                </a:lnTo>
                <a:lnTo>
                  <a:pt x="619106" y="304887"/>
                </a:lnTo>
                <a:lnTo>
                  <a:pt x="628603" y="304887"/>
                </a:lnTo>
                <a:lnTo>
                  <a:pt x="638290" y="304887"/>
                </a:lnTo>
                <a:lnTo>
                  <a:pt x="647787" y="314376"/>
                </a:lnTo>
                <a:lnTo>
                  <a:pt x="657284" y="314376"/>
                </a:lnTo>
                <a:lnTo>
                  <a:pt x="666781" y="314376"/>
                </a:lnTo>
                <a:lnTo>
                  <a:pt x="676278" y="314376"/>
                </a:lnTo>
                <a:lnTo>
                  <a:pt x="685775" y="323865"/>
                </a:lnTo>
                <a:lnTo>
                  <a:pt x="695272" y="323865"/>
                </a:lnTo>
                <a:lnTo>
                  <a:pt x="704769" y="323865"/>
                </a:lnTo>
                <a:lnTo>
                  <a:pt x="714266" y="323865"/>
                </a:lnTo>
                <a:lnTo>
                  <a:pt x="724048" y="323865"/>
                </a:lnTo>
                <a:lnTo>
                  <a:pt x="733544" y="333364"/>
                </a:lnTo>
                <a:lnTo>
                  <a:pt x="743041" y="333364"/>
                </a:lnTo>
                <a:lnTo>
                  <a:pt x="752538" y="333364"/>
                </a:lnTo>
                <a:lnTo>
                  <a:pt x="762035" y="333364"/>
                </a:lnTo>
                <a:lnTo>
                  <a:pt x="771532" y="333364"/>
                </a:lnTo>
                <a:lnTo>
                  <a:pt x="781029" y="342853"/>
                </a:lnTo>
                <a:lnTo>
                  <a:pt x="828704" y="342853"/>
                </a:lnTo>
                <a:lnTo>
                  <a:pt x="838296" y="352342"/>
                </a:lnTo>
                <a:lnTo>
                  <a:pt x="914461" y="352342"/>
                </a:lnTo>
                <a:lnTo>
                  <a:pt x="923958" y="361832"/>
                </a:lnTo>
                <a:lnTo>
                  <a:pt x="1181136" y="361832"/>
                </a:lnTo>
                <a:lnTo>
                  <a:pt x="1190633" y="352342"/>
                </a:lnTo>
                <a:lnTo>
                  <a:pt x="1200130" y="352342"/>
                </a:lnTo>
                <a:lnTo>
                  <a:pt x="1209627" y="352342"/>
                </a:lnTo>
              </a:path>
            </a:pathLst>
          </a:custGeom>
          <a:ln w="18983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388651" y="2696996"/>
            <a:ext cx="314960" cy="180975"/>
          </a:xfrm>
          <a:custGeom>
            <a:avLst/>
            <a:gdLst/>
            <a:ahLst/>
            <a:cxnLst/>
            <a:rect l="l" t="t" r="r" b="b"/>
            <a:pathLst>
              <a:path w="314959" h="180975">
                <a:moveTo>
                  <a:pt x="0" y="180797"/>
                </a:moveTo>
                <a:lnTo>
                  <a:pt x="9496" y="180797"/>
                </a:lnTo>
                <a:lnTo>
                  <a:pt x="18993" y="180797"/>
                </a:lnTo>
                <a:lnTo>
                  <a:pt x="28490" y="180797"/>
                </a:lnTo>
                <a:lnTo>
                  <a:pt x="38272" y="171308"/>
                </a:lnTo>
                <a:lnTo>
                  <a:pt x="47769" y="171308"/>
                </a:lnTo>
                <a:lnTo>
                  <a:pt x="57266" y="171308"/>
                </a:lnTo>
                <a:lnTo>
                  <a:pt x="66763" y="171308"/>
                </a:lnTo>
                <a:lnTo>
                  <a:pt x="76260" y="161819"/>
                </a:lnTo>
                <a:lnTo>
                  <a:pt x="85757" y="161819"/>
                </a:lnTo>
                <a:lnTo>
                  <a:pt x="95254" y="161819"/>
                </a:lnTo>
                <a:lnTo>
                  <a:pt x="104751" y="152320"/>
                </a:lnTo>
                <a:lnTo>
                  <a:pt x="114248" y="152320"/>
                </a:lnTo>
                <a:lnTo>
                  <a:pt x="123935" y="152320"/>
                </a:lnTo>
                <a:lnTo>
                  <a:pt x="133432" y="142831"/>
                </a:lnTo>
                <a:lnTo>
                  <a:pt x="142929" y="142831"/>
                </a:lnTo>
                <a:lnTo>
                  <a:pt x="152426" y="133342"/>
                </a:lnTo>
                <a:lnTo>
                  <a:pt x="161923" y="133342"/>
                </a:lnTo>
                <a:lnTo>
                  <a:pt x="171420" y="123615"/>
                </a:lnTo>
                <a:lnTo>
                  <a:pt x="180917" y="114126"/>
                </a:lnTo>
                <a:lnTo>
                  <a:pt x="190413" y="114126"/>
                </a:lnTo>
                <a:lnTo>
                  <a:pt x="199910" y="104637"/>
                </a:lnTo>
                <a:lnTo>
                  <a:pt x="209692" y="95148"/>
                </a:lnTo>
                <a:lnTo>
                  <a:pt x="219189" y="85649"/>
                </a:lnTo>
                <a:lnTo>
                  <a:pt x="228686" y="85649"/>
                </a:lnTo>
                <a:lnTo>
                  <a:pt x="238183" y="76160"/>
                </a:lnTo>
                <a:lnTo>
                  <a:pt x="247680" y="66671"/>
                </a:lnTo>
                <a:lnTo>
                  <a:pt x="257177" y="56944"/>
                </a:lnTo>
                <a:lnTo>
                  <a:pt x="266674" y="47455"/>
                </a:lnTo>
                <a:lnTo>
                  <a:pt x="276171" y="37966"/>
                </a:lnTo>
                <a:lnTo>
                  <a:pt x="285668" y="28467"/>
                </a:lnTo>
                <a:lnTo>
                  <a:pt x="295450" y="18978"/>
                </a:lnTo>
                <a:lnTo>
                  <a:pt x="314444" y="0"/>
                </a:lnTo>
                <a:lnTo>
                  <a:pt x="304947" y="0"/>
                </a:lnTo>
              </a:path>
            </a:pathLst>
          </a:custGeom>
          <a:ln w="1898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7013897" y="3033326"/>
            <a:ext cx="56070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135"/>
              </a:spcBef>
            </a:pPr>
            <a:r>
              <a:rPr dirty="0" sz="950" spc="15">
                <a:latin typeface="Arial"/>
                <a:cs typeface="Arial"/>
              </a:rPr>
              <a:t>t,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zaman</a:t>
            </a:r>
            <a:endParaRPr sz="9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580111" y="879694"/>
            <a:ext cx="149860" cy="20681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80"/>
              </a:lnSpc>
            </a:pPr>
            <a:r>
              <a:rPr dirty="0" sz="950">
                <a:latin typeface="Arial"/>
                <a:cs typeface="Arial"/>
              </a:rPr>
              <a:t>x</a:t>
            </a:r>
            <a:r>
              <a:rPr dirty="0" sz="950" spc="70">
                <a:latin typeface="Arial"/>
                <a:cs typeface="Arial"/>
              </a:rPr>
              <a:t> </a:t>
            </a:r>
            <a:r>
              <a:rPr dirty="0" sz="950" spc="35">
                <a:latin typeface="Arial"/>
                <a:cs typeface="Arial"/>
              </a:rPr>
              <a:t>v</a:t>
            </a:r>
            <a:r>
              <a:rPr dirty="0" sz="950">
                <a:latin typeface="Arial"/>
                <a:cs typeface="Arial"/>
              </a:rPr>
              <a:t>e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y</a:t>
            </a:r>
            <a:r>
              <a:rPr dirty="0" sz="950" spc="70">
                <a:latin typeface="Arial"/>
                <a:cs typeface="Arial"/>
              </a:rPr>
              <a:t> </a:t>
            </a:r>
            <a:r>
              <a:rPr dirty="0" sz="950" spc="-20">
                <a:latin typeface="Arial"/>
                <a:cs typeface="Arial"/>
              </a:rPr>
              <a:t>popü</a:t>
            </a:r>
            <a:r>
              <a:rPr dirty="0" sz="950" spc="5">
                <a:latin typeface="Arial"/>
                <a:cs typeface="Arial"/>
              </a:rPr>
              <a:t>l</a:t>
            </a:r>
            <a:r>
              <a:rPr dirty="0" sz="950" spc="-20">
                <a:latin typeface="Arial"/>
                <a:cs typeface="Arial"/>
              </a:rPr>
              <a:t>a</a:t>
            </a:r>
            <a:r>
              <a:rPr dirty="0" sz="950" spc="35">
                <a:latin typeface="Arial"/>
                <a:cs typeface="Arial"/>
              </a:rPr>
              <a:t>sy</a:t>
            </a:r>
            <a:r>
              <a:rPr dirty="0" sz="950" spc="-20">
                <a:latin typeface="Arial"/>
                <a:cs typeface="Arial"/>
              </a:rPr>
              <a:t>on</a:t>
            </a:r>
            <a:r>
              <a:rPr dirty="0" sz="950" spc="5">
                <a:latin typeface="Arial"/>
                <a:cs typeface="Arial"/>
              </a:rPr>
              <a:t>l</a:t>
            </a:r>
            <a:r>
              <a:rPr dirty="0" sz="950" spc="-20">
                <a:latin typeface="Arial"/>
                <a:cs typeface="Arial"/>
              </a:rPr>
              <a:t>a</a:t>
            </a:r>
            <a:r>
              <a:rPr dirty="0" sz="950" spc="-30">
                <a:latin typeface="Arial"/>
                <a:cs typeface="Arial"/>
              </a:rPr>
              <a:t>r</a:t>
            </a:r>
            <a:r>
              <a:rPr dirty="0" sz="950" spc="25">
                <a:latin typeface="Arial"/>
                <a:cs typeface="Arial"/>
              </a:rPr>
              <a:t>ı</a:t>
            </a:r>
            <a:r>
              <a:rPr dirty="0" sz="950" spc="-20">
                <a:latin typeface="Arial"/>
                <a:cs typeface="Arial"/>
              </a:rPr>
              <a:t>n</a:t>
            </a:r>
            <a:r>
              <a:rPr dirty="0" sz="950" spc="25">
                <a:latin typeface="Arial"/>
                <a:cs typeface="Arial"/>
              </a:rPr>
              <a:t>ı</a:t>
            </a:r>
            <a:r>
              <a:rPr dirty="0" sz="950">
                <a:latin typeface="Arial"/>
                <a:cs typeface="Arial"/>
              </a:rPr>
              <a:t>n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-20">
                <a:latin typeface="Arial"/>
                <a:cs typeface="Arial"/>
              </a:rPr>
              <a:t>bü</a:t>
            </a:r>
            <a:r>
              <a:rPr dirty="0" sz="950" spc="35">
                <a:latin typeface="Arial"/>
                <a:cs typeface="Arial"/>
              </a:rPr>
              <a:t>y</a:t>
            </a:r>
            <a:r>
              <a:rPr dirty="0" sz="950" spc="-20">
                <a:latin typeface="Arial"/>
                <a:cs typeface="Arial"/>
              </a:rPr>
              <a:t>ü</a:t>
            </a:r>
            <a:r>
              <a:rPr dirty="0" sz="950" spc="35">
                <a:latin typeface="Arial"/>
                <a:cs typeface="Arial"/>
              </a:rPr>
              <a:t>k</a:t>
            </a:r>
            <a:r>
              <a:rPr dirty="0" sz="950" spc="5">
                <a:latin typeface="Arial"/>
                <a:cs typeface="Arial"/>
              </a:rPr>
              <a:t>l</a:t>
            </a:r>
            <a:r>
              <a:rPr dirty="0" sz="950" spc="-20">
                <a:latin typeface="Arial"/>
                <a:cs typeface="Arial"/>
              </a:rPr>
              <a:t>ü</a:t>
            </a:r>
            <a:r>
              <a:rPr dirty="0" sz="950" spc="35">
                <a:latin typeface="Arial"/>
                <a:cs typeface="Arial"/>
              </a:rPr>
              <a:t>k</a:t>
            </a:r>
            <a:r>
              <a:rPr dirty="0" sz="950" spc="5">
                <a:latin typeface="Arial"/>
                <a:cs typeface="Arial"/>
              </a:rPr>
              <a:t>l</a:t>
            </a:r>
            <a:r>
              <a:rPr dirty="0" sz="950" spc="-20">
                <a:latin typeface="Arial"/>
                <a:cs typeface="Arial"/>
              </a:rPr>
              <a:t>e</a:t>
            </a:r>
            <a:r>
              <a:rPr dirty="0" sz="950" spc="-30">
                <a:latin typeface="Arial"/>
                <a:cs typeface="Arial"/>
              </a:rPr>
              <a:t>r</a:t>
            </a:r>
            <a:r>
              <a:rPr dirty="0" sz="950"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169526" y="858874"/>
            <a:ext cx="1352550" cy="400050"/>
          </a:xfrm>
          <a:custGeom>
            <a:avLst/>
            <a:gdLst/>
            <a:ahLst/>
            <a:cxnLst/>
            <a:rect l="l" t="t" r="r" b="b"/>
            <a:pathLst>
              <a:path w="1352550" h="400050">
                <a:moveTo>
                  <a:pt x="0" y="399798"/>
                </a:moveTo>
                <a:lnTo>
                  <a:pt x="1352556" y="399798"/>
                </a:lnTo>
                <a:lnTo>
                  <a:pt x="1352556" y="0"/>
                </a:lnTo>
                <a:lnTo>
                  <a:pt x="0" y="0"/>
                </a:lnTo>
                <a:lnTo>
                  <a:pt x="0" y="399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169526" y="858893"/>
            <a:ext cx="1352550" cy="400050"/>
          </a:xfrm>
          <a:custGeom>
            <a:avLst/>
            <a:gdLst/>
            <a:ahLst/>
            <a:cxnLst/>
            <a:rect l="l" t="t" r="r" b="b"/>
            <a:pathLst>
              <a:path w="1352550" h="400050">
                <a:moveTo>
                  <a:pt x="0" y="399779"/>
                </a:moveTo>
                <a:lnTo>
                  <a:pt x="0" y="0"/>
                </a:lnTo>
                <a:lnTo>
                  <a:pt x="1352556" y="0"/>
                </a:lnTo>
                <a:lnTo>
                  <a:pt x="1352556" y="399779"/>
                </a:lnTo>
                <a:lnTo>
                  <a:pt x="0" y="39977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169526" y="858893"/>
            <a:ext cx="1352550" cy="0"/>
          </a:xfrm>
          <a:custGeom>
            <a:avLst/>
            <a:gdLst/>
            <a:ahLst/>
            <a:cxnLst/>
            <a:rect l="l" t="t" r="r" b="b"/>
            <a:pathLst>
              <a:path w="1352550" h="0">
                <a:moveTo>
                  <a:pt x="0" y="0"/>
                </a:moveTo>
                <a:lnTo>
                  <a:pt x="13525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526832" y="8636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169526" y="1258673"/>
            <a:ext cx="1352550" cy="0"/>
          </a:xfrm>
          <a:custGeom>
            <a:avLst/>
            <a:gdLst/>
            <a:ahLst/>
            <a:cxnLst/>
            <a:rect l="l" t="t" r="r" b="b"/>
            <a:pathLst>
              <a:path w="1352550" h="0">
                <a:moveTo>
                  <a:pt x="0" y="0"/>
                </a:moveTo>
                <a:lnTo>
                  <a:pt x="13525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526832" y="126341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522083" y="858893"/>
            <a:ext cx="0" cy="400050"/>
          </a:xfrm>
          <a:custGeom>
            <a:avLst/>
            <a:gdLst/>
            <a:ahLst/>
            <a:cxnLst/>
            <a:rect l="l" t="t" r="r" b="b"/>
            <a:pathLst>
              <a:path w="0" h="400050">
                <a:moveTo>
                  <a:pt x="0" y="3997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526832" y="8636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169526" y="858893"/>
            <a:ext cx="0" cy="400050"/>
          </a:xfrm>
          <a:custGeom>
            <a:avLst/>
            <a:gdLst/>
            <a:ahLst/>
            <a:cxnLst/>
            <a:rect l="l" t="t" r="r" b="b"/>
            <a:pathLst>
              <a:path w="0" h="400050">
                <a:moveTo>
                  <a:pt x="0" y="3997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174275" y="8636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169526" y="1258673"/>
            <a:ext cx="1352550" cy="0"/>
          </a:xfrm>
          <a:custGeom>
            <a:avLst/>
            <a:gdLst/>
            <a:ahLst/>
            <a:cxnLst/>
            <a:rect l="l" t="t" r="r" b="b"/>
            <a:pathLst>
              <a:path w="1352550" h="0">
                <a:moveTo>
                  <a:pt x="0" y="0"/>
                </a:moveTo>
                <a:lnTo>
                  <a:pt x="13525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526832" y="126341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169526" y="858893"/>
            <a:ext cx="0" cy="400050"/>
          </a:xfrm>
          <a:custGeom>
            <a:avLst/>
            <a:gdLst/>
            <a:ahLst/>
            <a:cxnLst/>
            <a:rect l="l" t="t" r="r" b="b"/>
            <a:pathLst>
              <a:path w="0" h="400050">
                <a:moveTo>
                  <a:pt x="0" y="3997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174275" y="8636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169526" y="858893"/>
            <a:ext cx="1352550" cy="0"/>
          </a:xfrm>
          <a:custGeom>
            <a:avLst/>
            <a:gdLst/>
            <a:ahLst/>
            <a:cxnLst/>
            <a:rect l="l" t="t" r="r" b="b"/>
            <a:pathLst>
              <a:path w="1352550" h="0">
                <a:moveTo>
                  <a:pt x="0" y="0"/>
                </a:moveTo>
                <a:lnTo>
                  <a:pt x="13525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526832" y="8636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169526" y="1258673"/>
            <a:ext cx="1352550" cy="0"/>
          </a:xfrm>
          <a:custGeom>
            <a:avLst/>
            <a:gdLst/>
            <a:ahLst/>
            <a:cxnLst/>
            <a:rect l="l" t="t" r="r" b="b"/>
            <a:pathLst>
              <a:path w="1352550" h="0">
                <a:moveTo>
                  <a:pt x="0" y="0"/>
                </a:moveTo>
                <a:lnTo>
                  <a:pt x="13525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526832" y="126341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522083" y="858893"/>
            <a:ext cx="0" cy="400050"/>
          </a:xfrm>
          <a:custGeom>
            <a:avLst/>
            <a:gdLst/>
            <a:ahLst/>
            <a:cxnLst/>
            <a:rect l="l" t="t" r="r" b="b"/>
            <a:pathLst>
              <a:path w="0" h="400050">
                <a:moveTo>
                  <a:pt x="0" y="3997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526832" y="8636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169526" y="858893"/>
            <a:ext cx="0" cy="400050"/>
          </a:xfrm>
          <a:custGeom>
            <a:avLst/>
            <a:gdLst/>
            <a:ahLst/>
            <a:cxnLst/>
            <a:rect l="l" t="t" r="r" b="b"/>
            <a:pathLst>
              <a:path w="0" h="400050">
                <a:moveTo>
                  <a:pt x="0" y="3997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174275" y="8636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496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7233087" y="900034"/>
            <a:ext cx="124650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800">
              <a:lnSpc>
                <a:spcPts val="1060"/>
              </a:lnSpc>
            </a:pPr>
            <a:r>
              <a:rPr dirty="0" sz="950" spc="10">
                <a:latin typeface="Arial"/>
                <a:cs typeface="Arial"/>
              </a:rPr>
              <a:t>x</a:t>
            </a:r>
            <a:r>
              <a:rPr dirty="0" sz="950" spc="-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populasyonu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060"/>
              </a:lnSpc>
              <a:tabLst>
                <a:tab pos="424815" algn="l"/>
              </a:tabLst>
            </a:pPr>
            <a:r>
              <a:rPr dirty="0" sz="950" spc="5" u="heavy">
                <a:latin typeface="Arial"/>
                <a:cs typeface="Arial"/>
              </a:rPr>
              <a:t> </a:t>
            </a:r>
            <a:r>
              <a:rPr dirty="0" sz="950" spc="5" u="heavy"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7245787" y="96355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0827" y="0"/>
                </a:lnTo>
              </a:path>
            </a:pathLst>
          </a:custGeom>
          <a:ln w="1898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7652187" y="1081087"/>
            <a:ext cx="82740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Arial"/>
                <a:cs typeface="Arial"/>
              </a:rPr>
              <a:t>y</a:t>
            </a:r>
            <a:r>
              <a:rPr dirty="0" sz="950" spc="-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populasyonu</a:t>
            </a:r>
            <a:endParaRPr sz="95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5902416" y="3777584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 h="0">
                <a:moveTo>
                  <a:pt x="0" y="0"/>
                </a:moveTo>
                <a:lnTo>
                  <a:pt x="2793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700527" y="378243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902416" y="6007869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 h="0">
                <a:moveTo>
                  <a:pt x="0" y="0"/>
                </a:moveTo>
                <a:lnTo>
                  <a:pt x="2793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700527" y="6012721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695674" y="3777584"/>
            <a:ext cx="0" cy="2230755"/>
          </a:xfrm>
          <a:custGeom>
            <a:avLst/>
            <a:gdLst/>
            <a:ahLst/>
            <a:cxnLst/>
            <a:rect l="l" t="t" r="r" b="b"/>
            <a:pathLst>
              <a:path w="0" h="2230754">
                <a:moveTo>
                  <a:pt x="0" y="22302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700527" y="378243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902416" y="3777584"/>
            <a:ext cx="0" cy="2230755"/>
          </a:xfrm>
          <a:custGeom>
            <a:avLst/>
            <a:gdLst/>
            <a:ahLst/>
            <a:cxnLst/>
            <a:rect l="l" t="t" r="r" b="b"/>
            <a:pathLst>
              <a:path w="0" h="2230754">
                <a:moveTo>
                  <a:pt x="0" y="22302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907277" y="3782436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902416" y="6007869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 h="0">
                <a:moveTo>
                  <a:pt x="0" y="0"/>
                </a:moveTo>
                <a:lnTo>
                  <a:pt x="2793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700527" y="6012721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902416" y="3777584"/>
            <a:ext cx="0" cy="2230755"/>
          </a:xfrm>
          <a:custGeom>
            <a:avLst/>
            <a:gdLst/>
            <a:ahLst/>
            <a:cxnLst/>
            <a:rect l="l" t="t" r="r" b="b"/>
            <a:pathLst>
              <a:path w="0" h="2230754">
                <a:moveTo>
                  <a:pt x="0" y="22302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907277" y="3782436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902416" y="5978749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291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907277" y="598361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902416" y="3787288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4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907277" y="3811547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/>
          <p:nvPr/>
        </p:nvSpPr>
        <p:spPr>
          <a:xfrm>
            <a:off x="5860604" y="6036641"/>
            <a:ext cx="9588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6593413" y="5978749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291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598266" y="598361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593413" y="3787288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4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598266" y="3811547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6512592" y="6036641"/>
            <a:ext cx="16192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25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7294135" y="5978749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291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298987" y="598361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294135" y="3787288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4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298987" y="3811547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994953" y="5978749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291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999805" y="598361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994953" y="3787288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4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999805" y="3811547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7914034" y="6036641"/>
            <a:ext cx="16192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25">
                <a:latin typeface="Arial"/>
                <a:cs typeface="Arial"/>
              </a:rPr>
              <a:t>60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8695674" y="5978749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291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8700527" y="598361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695674" y="3787288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4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700527" y="3811547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 txBox="1"/>
          <p:nvPr/>
        </p:nvSpPr>
        <p:spPr>
          <a:xfrm>
            <a:off x="8614756" y="6036641"/>
            <a:ext cx="16192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25"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5902416" y="6007869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6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926918" y="6012721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0" y="0"/>
                </a:moveTo>
                <a:lnTo>
                  <a:pt x="971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666271" y="6007869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4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671124" y="6012721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995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5782720" y="5929639"/>
            <a:ext cx="9588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902416" y="5559968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6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926918" y="556483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0" y="0"/>
                </a:moveTo>
                <a:lnTo>
                  <a:pt x="971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666271" y="5559968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4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8671124" y="556483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995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 txBox="1"/>
          <p:nvPr/>
        </p:nvSpPr>
        <p:spPr>
          <a:xfrm>
            <a:off x="5782720" y="5481506"/>
            <a:ext cx="9588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5902416" y="5111835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6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926918" y="5116686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0" y="0"/>
                </a:moveTo>
                <a:lnTo>
                  <a:pt x="971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666271" y="5111835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4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671124" y="511668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995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/>
          <p:nvPr/>
        </p:nvSpPr>
        <p:spPr>
          <a:xfrm>
            <a:off x="5714540" y="5033644"/>
            <a:ext cx="16192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25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5902416" y="4673618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6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926918" y="467847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0" y="0"/>
                </a:moveTo>
                <a:lnTo>
                  <a:pt x="971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666271" y="4673618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4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671124" y="467847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995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5714540" y="4595428"/>
            <a:ext cx="16192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25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5902416" y="422550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6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926918" y="4230356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0" y="0"/>
                </a:moveTo>
                <a:lnTo>
                  <a:pt x="971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666271" y="4225504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4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8671124" y="423035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995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5714540" y="4147313"/>
            <a:ext cx="16192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25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5902416" y="3787288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 h="0">
                <a:moveTo>
                  <a:pt x="0" y="0"/>
                </a:moveTo>
                <a:lnTo>
                  <a:pt x="196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926918" y="3792139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0" y="0"/>
                </a:moveTo>
                <a:lnTo>
                  <a:pt x="971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8666271" y="3787288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4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8671124" y="3792139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995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 txBox="1"/>
          <p:nvPr/>
        </p:nvSpPr>
        <p:spPr>
          <a:xfrm>
            <a:off x="5714540" y="3709097"/>
            <a:ext cx="16192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25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5902416" y="3777584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 h="0">
                <a:moveTo>
                  <a:pt x="0" y="0"/>
                </a:moveTo>
                <a:lnTo>
                  <a:pt x="2793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700527" y="378243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902416" y="6007869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 h="0">
                <a:moveTo>
                  <a:pt x="0" y="0"/>
                </a:moveTo>
                <a:lnTo>
                  <a:pt x="27932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700527" y="6012721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695674" y="3777584"/>
            <a:ext cx="0" cy="2230755"/>
          </a:xfrm>
          <a:custGeom>
            <a:avLst/>
            <a:gdLst/>
            <a:ahLst/>
            <a:cxnLst/>
            <a:rect l="l" t="t" r="r" b="b"/>
            <a:pathLst>
              <a:path w="0" h="2230754">
                <a:moveTo>
                  <a:pt x="0" y="22302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700527" y="378243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902416" y="3777584"/>
            <a:ext cx="0" cy="2230755"/>
          </a:xfrm>
          <a:custGeom>
            <a:avLst/>
            <a:gdLst/>
            <a:ahLst/>
            <a:cxnLst/>
            <a:rect l="l" t="t" r="r" b="b"/>
            <a:pathLst>
              <a:path w="0" h="2230754">
                <a:moveTo>
                  <a:pt x="0" y="22302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907277" y="3782436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 h="0">
                <a:moveTo>
                  <a:pt x="0" y="0"/>
                </a:moveTo>
                <a:lnTo>
                  <a:pt x="9703" y="0"/>
                </a:lnTo>
              </a:path>
            </a:pathLst>
          </a:custGeom>
          <a:ln w="97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058191" y="4186687"/>
            <a:ext cx="2355003" cy="1470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 txBox="1"/>
          <p:nvPr/>
        </p:nvSpPr>
        <p:spPr>
          <a:xfrm>
            <a:off x="6862904" y="6036641"/>
            <a:ext cx="845185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7780">
              <a:lnSpc>
                <a:spcPct val="100000"/>
              </a:lnSpc>
            </a:pPr>
            <a:r>
              <a:rPr dirty="0" sz="1000" spc="-25"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latin typeface="Arial"/>
                <a:cs typeface="Arial"/>
              </a:rPr>
              <a:t>x</a:t>
            </a:r>
            <a:r>
              <a:rPr dirty="0" sz="1000" spc="-10">
                <a:latin typeface="Arial"/>
                <a:cs typeface="Arial"/>
              </a:rPr>
              <a:t> populasyonu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5504903" y="4484503"/>
            <a:ext cx="152400" cy="8451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10"/>
              </a:lnSpc>
            </a:pPr>
            <a:r>
              <a:rPr dirty="0" sz="1000">
                <a:latin typeface="Arial"/>
                <a:cs typeface="Arial"/>
              </a:rPr>
              <a:t>y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popu</a:t>
            </a:r>
            <a:r>
              <a:rPr dirty="0" sz="1000" spc="5">
                <a:latin typeface="Arial"/>
                <a:cs typeface="Arial"/>
              </a:rPr>
              <a:t>l</a:t>
            </a:r>
            <a:r>
              <a:rPr dirty="0" sz="1000" spc="-20">
                <a:latin typeface="Arial"/>
                <a:cs typeface="Arial"/>
              </a:rPr>
              <a:t>a</a:t>
            </a:r>
            <a:r>
              <a:rPr dirty="0" sz="1000" spc="35">
                <a:latin typeface="Arial"/>
                <a:cs typeface="Arial"/>
              </a:rPr>
              <a:t>sy</a:t>
            </a:r>
            <a:r>
              <a:rPr dirty="0" sz="1000" spc="-20">
                <a:latin typeface="Arial"/>
                <a:cs typeface="Arial"/>
              </a:rPr>
              <a:t>on</a:t>
            </a:r>
            <a:r>
              <a:rPr dirty="0" sz="1000">
                <a:latin typeface="Arial"/>
                <a:cs typeface="Arial"/>
              </a:rPr>
              <a:t>u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258267" y="875538"/>
            <a:ext cx="5019675" cy="5182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9905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Lotka-volterra sonucu</a:t>
            </a:r>
            <a:r>
              <a:rPr dirty="0" sz="20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popülasyonların  değişimi yan tarafta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verilmiştir.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Diğer bir gösterim ise x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 y’nin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birbirine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göre faz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çizimidir.</a:t>
            </a:r>
            <a:endParaRPr sz="2000">
              <a:latin typeface="Arial"/>
              <a:cs typeface="Arial"/>
            </a:endParaRPr>
          </a:p>
          <a:p>
            <a:pPr marL="195580" marR="35306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  <a:tab pos="2094230" algn="l"/>
              </a:tabLst>
            </a:pP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Avcının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yiyecek	kaynağı</a:t>
            </a:r>
            <a:r>
              <a:rPr dirty="0" sz="2000" spc="-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arttıkça</a:t>
            </a:r>
            <a:r>
              <a:rPr dirty="0" sz="20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avcı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popülasyonu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artmaktadır.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Fakat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avın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harcanmasıyla avcı popülasyonu</a:t>
            </a:r>
            <a:r>
              <a:rPr dirty="0" sz="2000" spc="-1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düşer.</a:t>
            </a:r>
            <a:endParaRPr sz="2000">
              <a:latin typeface="Arial"/>
              <a:cs typeface="Arial"/>
            </a:endParaRPr>
          </a:p>
          <a:p>
            <a:pPr marL="195580" marR="33083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Dolayısıyla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 popülasyon bol bir besin  kaynağına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ulaştığında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kendi</a:t>
            </a:r>
            <a:r>
              <a:rPr dirty="0" sz="20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başarısının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kurbanı</a:t>
            </a:r>
            <a:r>
              <a:rPr dirty="0" sz="20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olur.</a:t>
            </a:r>
            <a:endParaRPr sz="20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kapalı çevrim bir faz çizimi 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olur.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Böyle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 döngü sonsuz periyodik bir çevrim</a:t>
            </a:r>
            <a:r>
              <a:rPr dirty="0" sz="2000" spc="-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ifade 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eder.</a:t>
            </a:r>
            <a:endParaRPr sz="2000">
              <a:latin typeface="Arial"/>
              <a:cs typeface="Arial"/>
            </a:endParaRPr>
          </a:p>
          <a:p>
            <a:pPr marL="195580" marR="329565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doğrusal olmayan durumda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kararlılık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terimi popülasyonun ne baskın ne de  neslinin tükendiği anlamına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gelir.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441325"/>
            <a:ext cx="5633720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0"/>
              <a:t>2.4</a:t>
            </a:r>
            <a:r>
              <a:rPr dirty="0" sz="2400" spc="-220"/>
              <a:t> </a:t>
            </a:r>
            <a:r>
              <a:rPr dirty="0" sz="2400" spc="-80"/>
              <a:t>ÇOKLU</a:t>
            </a:r>
            <a:r>
              <a:rPr dirty="0" sz="2400" spc="-210"/>
              <a:t> </a:t>
            </a:r>
            <a:r>
              <a:rPr dirty="0" sz="2400" spc="-80"/>
              <a:t>ZAMAN</a:t>
            </a:r>
            <a:r>
              <a:rPr dirty="0" sz="2400" spc="-210"/>
              <a:t> </a:t>
            </a:r>
            <a:r>
              <a:rPr dirty="0" sz="2400" spc="-114"/>
              <a:t>TABANLI</a:t>
            </a:r>
            <a:r>
              <a:rPr dirty="0" sz="2400" spc="-200"/>
              <a:t> </a:t>
            </a:r>
            <a:r>
              <a:rPr dirty="0" sz="2400" spc="-90"/>
              <a:t>SİSTEMLER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6303" y="886586"/>
            <a:ext cx="8028940" cy="4695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333375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Dinamik sistemlerdeki önemli değişken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zamandır.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Bütün oranlar</a:t>
            </a:r>
            <a:r>
              <a:rPr dirty="0" sz="20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ve  böylece bütün türevler zamana bağlı olarak</a:t>
            </a:r>
            <a:r>
              <a:rPr dirty="0" sz="2000" spc="-1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değişir.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Bitkiler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gerçek kronolojik zamandan ziyade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ısı</a:t>
            </a:r>
            <a:r>
              <a:rPr dirty="0" sz="20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enerjisini(sıcaklık)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miktarına göre büyür ve</a:t>
            </a:r>
            <a:r>
              <a:rPr dirty="0" sz="2000" spc="-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gelişirler.</a:t>
            </a:r>
            <a:endParaRPr sz="2000">
              <a:latin typeface="Arial"/>
              <a:cs typeface="Arial"/>
            </a:endParaRPr>
          </a:p>
          <a:p>
            <a:pPr marL="195580" marR="39751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ısı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enerjisi fizyolojik zaman olarak düşünülür ve dinamik  denklemler kronolojik zamandansa fizyolojik zamana göre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oranları 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ölçerler.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Bazı sistemlerde, her bir alt sistem zamanı farklı</a:t>
            </a:r>
            <a:r>
              <a:rPr dirty="0" sz="2000" spc="-1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ölçer.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 zaman içinde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farklı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T(t)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sıcaklık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değerleri gösteren bir ortamda</a:t>
            </a:r>
            <a:r>
              <a:rPr dirty="0" sz="2000" spc="-2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belirli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bakterilerin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var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olduğu biyolojik bir büyüme modelini</a:t>
            </a:r>
            <a:r>
              <a:rPr dirty="0" sz="20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düşünelim.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Belirli bir </a:t>
            </a:r>
            <a:r>
              <a:rPr dirty="0" sz="2000" spc="1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baseline="-21367" sz="1950" spc="15">
                <a:solidFill>
                  <a:srgbClr val="292934"/>
                </a:solidFill>
                <a:latin typeface="Arial"/>
                <a:cs typeface="Arial"/>
              </a:rPr>
              <a:t>0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eşik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sıcaklığı altında,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büyümenin olmadığı</a:t>
            </a:r>
            <a:r>
              <a:rPr dirty="0" sz="2000" spc="-2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gözlenmiştir.</a:t>
            </a:r>
            <a:endParaRPr sz="20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42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Fakat </a:t>
            </a:r>
            <a:r>
              <a:rPr dirty="0" sz="2000" spc="1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baseline="-21367" sz="1950" spc="15">
                <a:solidFill>
                  <a:srgbClr val="292934"/>
                </a:solidFill>
                <a:latin typeface="Arial"/>
                <a:cs typeface="Arial"/>
              </a:rPr>
              <a:t>0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‘dan daha yüksek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sıcaklıklar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için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bağlantılı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büyüme oranı </a:t>
            </a:r>
            <a:r>
              <a:rPr dirty="0" sz="2000">
                <a:solidFill>
                  <a:srgbClr val="292934"/>
                </a:solidFill>
                <a:latin typeface="Calibri"/>
                <a:cs typeface="Calibri"/>
              </a:rPr>
              <a:t>ẋ/x,  </a:t>
            </a:r>
            <a:r>
              <a:rPr dirty="0" sz="2000" spc="-5">
                <a:solidFill>
                  <a:srgbClr val="292934"/>
                </a:solidFill>
                <a:latin typeface="Calibri"/>
                <a:cs typeface="Calibri"/>
              </a:rPr>
              <a:t>T(t)-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0 </a:t>
            </a:r>
            <a:r>
              <a:rPr dirty="0" baseline="-21367" sz="1950" spc="5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ile birlikte</a:t>
            </a:r>
            <a:r>
              <a:rPr dirty="0" sz="2000" spc="-1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artmaktadır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4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durum matematiksel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olarak;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7221" y="5661240"/>
            <a:ext cx="4439285" cy="936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3600" spc="-90" b="0">
                <a:latin typeface="Arial"/>
                <a:cs typeface="Arial"/>
              </a:rPr>
              <a:t>Başlangıç </a:t>
            </a:r>
            <a:r>
              <a:rPr dirty="0" sz="3600" spc="-80" b="0">
                <a:latin typeface="Arial"/>
                <a:cs typeface="Arial"/>
              </a:rPr>
              <a:t>Değer</a:t>
            </a:r>
            <a:r>
              <a:rPr dirty="0" sz="3600" spc="-430" b="0">
                <a:latin typeface="Arial"/>
                <a:cs typeface="Arial"/>
              </a:rPr>
              <a:t> </a:t>
            </a:r>
            <a:r>
              <a:rPr dirty="0" sz="3600" spc="-90" b="0">
                <a:latin typeface="Arial"/>
                <a:cs typeface="Arial"/>
              </a:rPr>
              <a:t>Problemleri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288034"/>
            <a:ext cx="8221345" cy="4701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Örnek 2.1: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Aşağıdaki denklemler ile gösterilen bir</a:t>
            </a:r>
            <a:r>
              <a:rPr dirty="0" sz="20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sistem</a:t>
            </a:r>
            <a:endParaRPr sz="2000">
              <a:latin typeface="Arial"/>
              <a:cs typeface="Arial"/>
            </a:endParaRPr>
          </a:p>
          <a:p>
            <a:pPr algn="ctr" marR="4721225">
              <a:lnSpc>
                <a:spcPct val="100000"/>
              </a:lnSpc>
              <a:spcBef>
                <a:spcPts val="245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düşünelim.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r" marR="55244">
              <a:lnSpc>
                <a:spcPct val="100000"/>
              </a:lnSpc>
              <a:spcBef>
                <a:spcPts val="155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(2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.2)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Başlangıç durumlarına</a:t>
            </a:r>
            <a:r>
              <a:rPr dirty="0" sz="22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bağlı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(2.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3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Times New Roman"/>
              <a:cs typeface="Times New Roman"/>
            </a:endParaRPr>
          </a:p>
          <a:p>
            <a:pPr marL="194945" marR="792480" indent="-182880">
              <a:lnSpc>
                <a:spcPts val="2380"/>
              </a:lnSpc>
              <a:spcBef>
                <a:spcPts val="5"/>
              </a:spcBef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İki dinamik durum değişkenleri ve birinci ve ikinci dereceden  diferansiyel denklemler olduğu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için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üçüncü dereceden bir  </a:t>
            </a:r>
            <a:r>
              <a:rPr dirty="0" sz="2200" spc="-15">
                <a:solidFill>
                  <a:srgbClr val="292934"/>
                </a:solidFill>
                <a:latin typeface="Arial"/>
                <a:cs typeface="Arial"/>
              </a:rPr>
              <a:t>sistemdir.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10"/>
              </a:lnSpc>
              <a:spcBef>
                <a:spcPts val="229"/>
              </a:spcBef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Bu yüzden üç tane birinci dereceden bir diferansiyel</a:t>
            </a:r>
            <a:r>
              <a:rPr dirty="0" sz="2200" spc="1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denklem</a:t>
            </a:r>
            <a:endParaRPr sz="2200">
              <a:latin typeface="Arial"/>
              <a:cs typeface="Arial"/>
            </a:endParaRPr>
          </a:p>
          <a:p>
            <a:pPr marL="194945">
              <a:lnSpc>
                <a:spcPts val="2510"/>
              </a:lnSpc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sistemi olarak tekrar tanımlamak</a:t>
            </a:r>
            <a:r>
              <a:rPr dirty="0" sz="2200" spc="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mümkündür: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1775" y="2060841"/>
            <a:ext cx="2088261" cy="864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71775" y="3284994"/>
            <a:ext cx="1080122" cy="1008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00009" y="70611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619378"/>
            <a:ext cx="5468620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0" b="0">
                <a:solidFill>
                  <a:srgbClr val="FF0000"/>
                </a:solidFill>
                <a:latin typeface="Arial"/>
                <a:cs typeface="Arial"/>
              </a:rPr>
              <a:t>2.4</a:t>
            </a:r>
            <a:r>
              <a:rPr dirty="0" sz="2400" spc="-229" b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85" b="0">
                <a:solidFill>
                  <a:srgbClr val="FF0000"/>
                </a:solidFill>
                <a:latin typeface="Arial"/>
                <a:cs typeface="Arial"/>
              </a:rPr>
              <a:t>ÇOKLU</a:t>
            </a:r>
            <a:r>
              <a:rPr dirty="0" sz="2400" spc="-220" b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85" b="0">
                <a:solidFill>
                  <a:srgbClr val="FF0000"/>
                </a:solidFill>
                <a:latin typeface="Arial"/>
                <a:cs typeface="Arial"/>
              </a:rPr>
              <a:t>ZAMAN</a:t>
            </a:r>
            <a:r>
              <a:rPr dirty="0" sz="2400" spc="-275" b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14" b="0">
                <a:solidFill>
                  <a:srgbClr val="FF0000"/>
                </a:solidFill>
                <a:latin typeface="Arial"/>
                <a:cs typeface="Arial"/>
              </a:rPr>
              <a:t>TABANLI</a:t>
            </a:r>
            <a:r>
              <a:rPr dirty="0" sz="2400" spc="-225" b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90" b="0">
                <a:solidFill>
                  <a:srgbClr val="FF0000"/>
                </a:solidFill>
                <a:latin typeface="Arial"/>
                <a:cs typeface="Arial"/>
              </a:rPr>
              <a:t>SİSTEMLER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250" y="1066038"/>
            <a:ext cx="6853555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386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Aşağıdaki gibi fizyolojik süre </a:t>
            </a:r>
            <a:r>
              <a:rPr dirty="0" sz="2000">
                <a:solidFill>
                  <a:srgbClr val="292934"/>
                </a:solidFill>
                <a:latin typeface="Calibri"/>
                <a:cs typeface="Calibri"/>
              </a:rPr>
              <a:t>τ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olarak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adlandırılan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yeni</a:t>
            </a:r>
            <a:r>
              <a:rPr dirty="0" sz="2000" spc="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zaman belirlememiz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gereklidir;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474" y="2468498"/>
            <a:ext cx="7218680" cy="1245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Burada </a:t>
            </a:r>
            <a:r>
              <a:rPr dirty="0" sz="2000" spc="-5">
                <a:solidFill>
                  <a:srgbClr val="292934"/>
                </a:solidFill>
                <a:latin typeface="Calibri"/>
                <a:cs typeface="Calibri"/>
              </a:rPr>
              <a:t>τ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(t)={t|T(t)&gt;=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0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}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sıcaklığın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eşik değerini</a:t>
            </a:r>
            <a:r>
              <a:rPr dirty="0" sz="2000" spc="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aşması</a:t>
            </a:r>
            <a:endParaRPr sz="2000">
              <a:latin typeface="Arial"/>
              <a:cs typeface="Arial"/>
            </a:endParaRPr>
          </a:p>
          <a:p>
            <a:pPr marL="125095" marR="5080">
              <a:lnSpc>
                <a:spcPct val="98700"/>
              </a:lnSpc>
              <a:spcBef>
                <a:spcPts val="90"/>
              </a:spcBef>
            </a:pP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durumudur.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tanımdan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fizyolojik sürenin kümülatif bir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sıcaklık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birimi olduğunu açıkça görebiliriz. Böylece denklem 2.24’ü  düzenleyerek </a:t>
            </a:r>
            <a:r>
              <a:rPr dirty="0" sz="2000">
                <a:solidFill>
                  <a:srgbClr val="292934"/>
                </a:solidFill>
                <a:latin typeface="Calibri"/>
                <a:cs typeface="Calibri"/>
              </a:rPr>
              <a:t>τ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(t) için günlük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sıcaklık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derecesi;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4478908"/>
            <a:ext cx="5450840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Calibri"/>
                <a:cs typeface="Calibri"/>
              </a:rPr>
              <a:t>ẋ/x=r dτ/dt olduğundan aşağıdaki </a:t>
            </a:r>
            <a:r>
              <a:rPr dirty="0" sz="2000" spc="-5">
                <a:solidFill>
                  <a:srgbClr val="292934"/>
                </a:solidFill>
                <a:latin typeface="Calibri"/>
                <a:cs typeface="Calibri"/>
              </a:rPr>
              <a:t>eşitliği elde</a:t>
            </a:r>
            <a:r>
              <a:rPr dirty="0" sz="2000" spc="-3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92934"/>
                </a:solidFill>
                <a:latin typeface="Calibri"/>
                <a:cs typeface="Calibri"/>
              </a:rPr>
              <a:t>ederiz;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0980" y="1683283"/>
            <a:ext cx="4096258" cy="743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91639" y="3861104"/>
            <a:ext cx="2400681" cy="523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1244" y="4911547"/>
            <a:ext cx="4580762" cy="612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555625"/>
            <a:ext cx="5468620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0" b="0">
                <a:solidFill>
                  <a:srgbClr val="FF0000"/>
                </a:solidFill>
                <a:latin typeface="Arial"/>
                <a:cs typeface="Arial"/>
              </a:rPr>
              <a:t>2.4</a:t>
            </a:r>
            <a:r>
              <a:rPr dirty="0" sz="2400" spc="-229" b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85" b="0">
                <a:solidFill>
                  <a:srgbClr val="FF0000"/>
                </a:solidFill>
                <a:latin typeface="Arial"/>
                <a:cs typeface="Arial"/>
              </a:rPr>
              <a:t>ÇOKLU</a:t>
            </a:r>
            <a:r>
              <a:rPr dirty="0" sz="2400" spc="-220" b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85" b="0">
                <a:solidFill>
                  <a:srgbClr val="FF0000"/>
                </a:solidFill>
                <a:latin typeface="Arial"/>
                <a:cs typeface="Arial"/>
              </a:rPr>
              <a:t>ZAMAN</a:t>
            </a:r>
            <a:r>
              <a:rPr dirty="0" sz="2400" spc="-275" b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14" b="0">
                <a:solidFill>
                  <a:srgbClr val="FF0000"/>
                </a:solidFill>
                <a:latin typeface="Arial"/>
                <a:cs typeface="Arial"/>
              </a:rPr>
              <a:t>TABANLI</a:t>
            </a:r>
            <a:r>
              <a:rPr dirty="0" sz="2400" spc="-225" b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90" b="0">
                <a:solidFill>
                  <a:srgbClr val="FF0000"/>
                </a:solidFill>
                <a:latin typeface="Arial"/>
                <a:cs typeface="Arial"/>
              </a:rPr>
              <a:t>SİSTEMLER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923416"/>
            <a:ext cx="7964170" cy="1890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265430" algn="l"/>
                <a:tab pos="266065" algn="l"/>
                <a:tab pos="204216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Denklem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2.26,	önceki kronolojik zaman için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tanımlı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üstel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büyümedir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ve fizyolojik zaman için de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geçerlidir.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Aslında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lojistik ve</a:t>
            </a:r>
            <a:r>
              <a:rPr dirty="0" sz="20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Lotka-Volterra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modelleri dahil olmak üzere daha önce gösterilmiş olan tüm büyüme  modelleri aynı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davranışı</a:t>
            </a:r>
            <a:r>
              <a:rPr dirty="0" sz="20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gösterir</a:t>
            </a:r>
            <a:endParaRPr sz="2000">
              <a:latin typeface="Arial"/>
              <a:cs typeface="Arial"/>
            </a:endParaRPr>
          </a:p>
          <a:p>
            <a:pPr marL="195580" marR="34290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265430" algn="l"/>
                <a:tab pos="266065" algn="l"/>
                <a:tab pos="689483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Uygun aktivite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fonksiyonlarının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olduğu bir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sonraki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tabloda,	her</a:t>
            </a:r>
            <a:r>
              <a:rPr dirty="0" sz="20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büyüme modeli</a:t>
            </a:r>
            <a:r>
              <a:rPr dirty="0" sz="20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gösterilmiştir: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600" y="2867240"/>
            <a:ext cx="6737350" cy="3658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23" y="581405"/>
            <a:ext cx="675640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70" b="0">
                <a:solidFill>
                  <a:srgbClr val="FF0000"/>
                </a:solidFill>
                <a:latin typeface="Arial"/>
                <a:cs typeface="Arial"/>
              </a:rPr>
              <a:t>2.4</a:t>
            </a:r>
            <a:r>
              <a:rPr dirty="0" sz="3200" spc="-229" b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900" spc="-80" b="0">
                <a:solidFill>
                  <a:srgbClr val="FF0000"/>
                </a:solidFill>
                <a:latin typeface="Arial"/>
                <a:cs typeface="Arial"/>
              </a:rPr>
              <a:t>ÇOKLU</a:t>
            </a:r>
            <a:r>
              <a:rPr dirty="0" sz="2900" spc="-235" b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900" spc="-80" b="0">
                <a:solidFill>
                  <a:srgbClr val="FF0000"/>
                </a:solidFill>
                <a:latin typeface="Arial"/>
                <a:cs typeface="Arial"/>
              </a:rPr>
              <a:t>ZAMAN</a:t>
            </a:r>
            <a:r>
              <a:rPr dirty="0" sz="2900" spc="-270" b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900" spc="-114" b="0">
                <a:solidFill>
                  <a:srgbClr val="FF0000"/>
                </a:solidFill>
                <a:latin typeface="Arial"/>
                <a:cs typeface="Arial"/>
              </a:rPr>
              <a:t>TABANLI</a:t>
            </a:r>
            <a:r>
              <a:rPr dirty="0" sz="2900" spc="-240" b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900" spc="-90" b="0">
                <a:solidFill>
                  <a:srgbClr val="FF0000"/>
                </a:solidFill>
                <a:latin typeface="Arial"/>
                <a:cs typeface="Arial"/>
              </a:rPr>
              <a:t>SİSTEMLER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450085"/>
            <a:ext cx="649732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554740"/>
                </a:solidFill>
                <a:latin typeface="Times New Roman"/>
                <a:cs typeface="Times New Roman"/>
              </a:rPr>
              <a:t>Örnek :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Sıcaklık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profili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aşağıda verilen ideal bir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model</a:t>
            </a:r>
            <a:r>
              <a:rPr dirty="0" sz="2000" spc="-1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düşünün.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47746"/>
            <a:ext cx="7297420" cy="2573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073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A genlik, 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spc="7">
                <a:solidFill>
                  <a:srgbClr val="292934"/>
                </a:solidFill>
                <a:latin typeface="Times New Roman"/>
                <a:cs typeface="Times New Roman"/>
              </a:rPr>
              <a:t>1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ve t</a:t>
            </a:r>
            <a:r>
              <a:rPr dirty="0" baseline="-21367" sz="1950">
                <a:solidFill>
                  <a:srgbClr val="292934"/>
                </a:solidFill>
                <a:latin typeface="Times New Roman"/>
                <a:cs typeface="Times New Roman"/>
              </a:rPr>
              <a:t>4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sıfır-geçiş </a:t>
            </a:r>
            <a:r>
              <a:rPr dirty="0" sz="2000" spc="-10">
                <a:solidFill>
                  <a:srgbClr val="292934"/>
                </a:solidFill>
                <a:latin typeface="Times New Roman"/>
                <a:cs typeface="Times New Roman"/>
              </a:rPr>
              <a:t>noktalarıdır. 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spc="7">
                <a:solidFill>
                  <a:srgbClr val="292934"/>
                </a:solidFill>
                <a:latin typeface="Times New Roman"/>
                <a:cs typeface="Times New Roman"/>
              </a:rPr>
              <a:t>0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eşik</a:t>
            </a:r>
            <a:r>
              <a:rPr dirty="0" sz="2000" spc="8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değeri</a:t>
            </a:r>
            <a:endParaRPr sz="20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varsayarak, fizyolojik süre için bir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formül</a:t>
            </a:r>
            <a:r>
              <a:rPr dirty="0" sz="2000" spc="-17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bulunuz.</a:t>
            </a:r>
            <a:endParaRPr sz="2000">
              <a:latin typeface="Times New Roman"/>
              <a:cs typeface="Times New Roman"/>
            </a:endParaRPr>
          </a:p>
          <a:p>
            <a:pPr marL="195580" marR="203200" indent="-18288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554740"/>
                </a:solidFill>
                <a:latin typeface="Times New Roman"/>
                <a:cs typeface="Times New Roman"/>
              </a:rPr>
              <a:t>Çözüm: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|</a:t>
            </a:r>
            <a:r>
              <a:rPr dirty="0" sz="2000" spc="-5" i="1">
                <a:solidFill>
                  <a:srgbClr val="292934"/>
                </a:solidFill>
                <a:latin typeface="Times New Roman"/>
                <a:cs typeface="Times New Roman"/>
              </a:rPr>
              <a:t>ρ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|&lt;0 için </a:t>
            </a:r>
            <a:r>
              <a:rPr dirty="0" sz="2000" i="1">
                <a:solidFill>
                  <a:srgbClr val="292934"/>
                </a:solidFill>
                <a:latin typeface="Times New Roman"/>
                <a:cs typeface="Times New Roman"/>
              </a:rPr>
              <a:t>ρ = 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spc="7">
                <a:solidFill>
                  <a:srgbClr val="292934"/>
                </a:solidFill>
                <a:latin typeface="Times New Roman"/>
                <a:cs typeface="Times New Roman"/>
              </a:rPr>
              <a:t>0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/ </a:t>
            </a:r>
            <a:r>
              <a:rPr dirty="0" sz="2000" i="1">
                <a:solidFill>
                  <a:srgbClr val="292934"/>
                </a:solidFill>
                <a:latin typeface="Times New Roman"/>
                <a:cs typeface="Times New Roman"/>
              </a:rPr>
              <a:t>A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diyebiliriz.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Çözümü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zor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olmasa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da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|</a:t>
            </a:r>
            <a:r>
              <a:rPr dirty="0" sz="2000" spc="-5" i="1">
                <a:solidFill>
                  <a:srgbClr val="292934"/>
                </a:solidFill>
                <a:latin typeface="Times New Roman"/>
                <a:cs typeface="Times New Roman"/>
              </a:rPr>
              <a:t>ρ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|&gt;0 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durumuyla genellikle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karşılaşılmaz.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Şekil 2.16’da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eşik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değeri ve bu  profili gösteren bir grafik</a:t>
            </a:r>
            <a:r>
              <a:rPr dirty="0" sz="2000" spc="-1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Times New Roman"/>
                <a:cs typeface="Times New Roman"/>
              </a:rPr>
              <a:t>verilmiştir.</a:t>
            </a:r>
            <a:endParaRPr sz="2000">
              <a:latin typeface="Times New Roman"/>
              <a:cs typeface="Times New Roman"/>
            </a:endParaRPr>
          </a:p>
          <a:p>
            <a:pPr algn="just" marL="195580" marR="5080" indent="32448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-</a:t>
            </a:r>
            <a:r>
              <a:rPr dirty="0" sz="2000" i="1">
                <a:solidFill>
                  <a:srgbClr val="292934"/>
                </a:solidFill>
                <a:latin typeface="Times New Roman"/>
                <a:cs typeface="Times New Roman"/>
              </a:rPr>
              <a:t>A&lt; 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spc="7">
                <a:solidFill>
                  <a:srgbClr val="292934"/>
                </a:solidFill>
                <a:latin typeface="Times New Roman"/>
                <a:cs typeface="Times New Roman"/>
              </a:rPr>
              <a:t>0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&lt; </a:t>
            </a:r>
            <a:r>
              <a:rPr dirty="0" sz="2000" i="1">
                <a:solidFill>
                  <a:srgbClr val="292934"/>
                </a:solidFill>
                <a:latin typeface="Times New Roman"/>
                <a:cs typeface="Times New Roman"/>
              </a:rPr>
              <a:t>A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olduğunu farz edelim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(|</a:t>
            </a:r>
            <a:r>
              <a:rPr dirty="0" sz="2000" spc="-5" i="1">
                <a:solidFill>
                  <a:srgbClr val="292934"/>
                </a:solidFill>
                <a:latin typeface="Times New Roman"/>
                <a:cs typeface="Times New Roman"/>
              </a:rPr>
              <a:t>ρ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|&lt;1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için). Sıcaklık profili T(t), 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yalnızca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>
                <a:solidFill>
                  <a:srgbClr val="292934"/>
                </a:solidFill>
                <a:latin typeface="Times New Roman"/>
                <a:cs typeface="Times New Roman"/>
              </a:rPr>
              <a:t>2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ve t</a:t>
            </a:r>
            <a:r>
              <a:rPr dirty="0" baseline="-21367" sz="1950">
                <a:solidFill>
                  <a:srgbClr val="292934"/>
                </a:solidFill>
                <a:latin typeface="Times New Roman"/>
                <a:cs typeface="Times New Roman"/>
              </a:rPr>
              <a:t>3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noktaları arasında </a:t>
            </a:r>
            <a:r>
              <a:rPr dirty="0" sz="2000" spc="1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spc="15">
                <a:solidFill>
                  <a:srgbClr val="292934"/>
                </a:solidFill>
                <a:latin typeface="Times New Roman"/>
                <a:cs typeface="Times New Roman"/>
              </a:rPr>
              <a:t>0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eşik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değerini </a:t>
            </a:r>
            <a:r>
              <a:rPr dirty="0" sz="2000" spc="-25">
                <a:solidFill>
                  <a:srgbClr val="292934"/>
                </a:solidFill>
                <a:latin typeface="Times New Roman"/>
                <a:cs typeface="Times New Roman"/>
              </a:rPr>
              <a:t>aşar.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Bu iki nokta  aşağıdaki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formül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çözümünden</a:t>
            </a:r>
            <a:r>
              <a:rPr dirty="0" sz="2000" spc="-1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hesaplanır: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1729" y="1844814"/>
            <a:ext cx="2026031" cy="648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83739" y="5373217"/>
            <a:ext cx="1728215" cy="720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97" y="554354"/>
            <a:ext cx="695579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70">
                <a:solidFill>
                  <a:srgbClr val="FF0000"/>
                </a:solidFill>
              </a:rPr>
              <a:t>2.4</a:t>
            </a:r>
            <a:r>
              <a:rPr dirty="0" sz="3200" spc="-229">
                <a:solidFill>
                  <a:srgbClr val="FF0000"/>
                </a:solidFill>
              </a:rPr>
              <a:t> </a:t>
            </a:r>
            <a:r>
              <a:rPr dirty="0" sz="2900" spc="-75">
                <a:solidFill>
                  <a:srgbClr val="FF0000"/>
                </a:solidFill>
              </a:rPr>
              <a:t>ÇOKLU</a:t>
            </a:r>
            <a:r>
              <a:rPr dirty="0" sz="2900" spc="-220">
                <a:solidFill>
                  <a:srgbClr val="FF0000"/>
                </a:solidFill>
              </a:rPr>
              <a:t> </a:t>
            </a:r>
            <a:r>
              <a:rPr dirty="0" sz="2900" spc="-75">
                <a:solidFill>
                  <a:srgbClr val="FF0000"/>
                </a:solidFill>
              </a:rPr>
              <a:t>ZAMAN</a:t>
            </a:r>
            <a:r>
              <a:rPr dirty="0" sz="2900" spc="-245">
                <a:solidFill>
                  <a:srgbClr val="FF0000"/>
                </a:solidFill>
              </a:rPr>
              <a:t> </a:t>
            </a:r>
            <a:r>
              <a:rPr dirty="0" sz="2900" spc="-110">
                <a:solidFill>
                  <a:srgbClr val="FF0000"/>
                </a:solidFill>
              </a:rPr>
              <a:t>TABANLI</a:t>
            </a:r>
            <a:r>
              <a:rPr dirty="0" sz="2900" spc="-240">
                <a:solidFill>
                  <a:srgbClr val="FF0000"/>
                </a:solidFill>
              </a:rPr>
              <a:t> </a:t>
            </a:r>
            <a:r>
              <a:rPr dirty="0" sz="2900" spc="-85">
                <a:solidFill>
                  <a:srgbClr val="FF0000"/>
                </a:solidFill>
              </a:rPr>
              <a:t>SİSTEMLER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972108" y="1451609"/>
            <a:ext cx="2747010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 formül iki kuralı</a:t>
            </a:r>
            <a:r>
              <a:rPr dirty="0" sz="2000" spc="-1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verir: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831840"/>
            <a:ext cx="363855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 i="1">
                <a:solidFill>
                  <a:srgbClr val="292934"/>
                </a:solidFill>
                <a:latin typeface="Arial"/>
                <a:cs typeface="Arial"/>
              </a:rPr>
              <a:t>Şekil 2.16: </a:t>
            </a:r>
            <a:r>
              <a:rPr dirty="0" sz="1600" spc="-5" i="1">
                <a:solidFill>
                  <a:srgbClr val="292934"/>
                </a:solidFill>
                <a:latin typeface="Arial"/>
                <a:cs typeface="Arial"/>
              </a:rPr>
              <a:t>Sıcaklık profili ve eşik</a:t>
            </a:r>
            <a:r>
              <a:rPr dirty="0" sz="1600" spc="55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292934"/>
                </a:solidFill>
                <a:latin typeface="Arial"/>
                <a:cs typeface="Arial"/>
              </a:rPr>
              <a:t>değeri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9636" y="1844814"/>
            <a:ext cx="3877183" cy="648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9591" y="2420848"/>
            <a:ext cx="6163564" cy="3353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575309"/>
            <a:ext cx="676402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65" b="0">
                <a:solidFill>
                  <a:srgbClr val="FF0000"/>
                </a:solidFill>
                <a:latin typeface="Arial"/>
                <a:cs typeface="Arial"/>
              </a:rPr>
              <a:t>2.4</a:t>
            </a:r>
            <a:r>
              <a:rPr dirty="0" sz="3200" spc="-240" b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900" spc="-75" b="0">
                <a:solidFill>
                  <a:srgbClr val="FF0000"/>
                </a:solidFill>
                <a:latin typeface="Arial"/>
                <a:cs typeface="Arial"/>
              </a:rPr>
              <a:t>ÇOKLU</a:t>
            </a:r>
            <a:r>
              <a:rPr dirty="0" sz="2900" spc="-240" b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900" spc="-75" b="0">
                <a:solidFill>
                  <a:srgbClr val="FF0000"/>
                </a:solidFill>
                <a:latin typeface="Arial"/>
                <a:cs typeface="Arial"/>
              </a:rPr>
              <a:t>ZAMAN</a:t>
            </a:r>
            <a:r>
              <a:rPr dirty="0" sz="2900" spc="-270" b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900" spc="-114" b="0">
                <a:solidFill>
                  <a:srgbClr val="FF0000"/>
                </a:solidFill>
                <a:latin typeface="Arial"/>
                <a:cs typeface="Arial"/>
              </a:rPr>
              <a:t>TABANLI</a:t>
            </a:r>
            <a:r>
              <a:rPr dirty="0" sz="2900" spc="-250" b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900" spc="-85" b="0">
                <a:solidFill>
                  <a:srgbClr val="FF0000"/>
                </a:solidFill>
                <a:latin typeface="Arial"/>
                <a:cs typeface="Arial"/>
              </a:rPr>
              <a:t>SİSTEMLER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012" y="1443990"/>
            <a:ext cx="6718934" cy="36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ѱ(t)=</a:t>
            </a:r>
            <a:r>
              <a:rPr dirty="0" sz="2000" spc="-5">
                <a:solidFill>
                  <a:srgbClr val="292934"/>
                </a:solidFill>
                <a:latin typeface="Calibri"/>
                <a:cs typeface="Calibri"/>
              </a:rPr>
              <a:t>π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(t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- t</a:t>
            </a:r>
            <a:r>
              <a:rPr dirty="0" baseline="-21367" sz="1950">
                <a:solidFill>
                  <a:srgbClr val="292934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)/(t</a:t>
            </a:r>
            <a:r>
              <a:rPr dirty="0" baseline="-21367" sz="1950">
                <a:solidFill>
                  <a:srgbClr val="292934"/>
                </a:solidFill>
                <a:latin typeface="Times New Roman"/>
                <a:cs typeface="Times New Roman"/>
              </a:rPr>
              <a:t>4 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- 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spc="7">
                <a:solidFill>
                  <a:srgbClr val="292934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) 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olarak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tanımlarsak,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şu şekilde</a:t>
            </a:r>
            <a:r>
              <a:rPr dirty="0" sz="20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gösterebiliriz: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84" y="3270377"/>
            <a:ext cx="6794500" cy="935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87985">
              <a:lnSpc>
                <a:spcPct val="101000"/>
              </a:lnSpc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Fizyolojik sürenin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tanımından,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t&lt; </a:t>
            </a:r>
            <a:r>
              <a:rPr dirty="0" sz="2000" spc="1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spc="15">
                <a:solidFill>
                  <a:srgbClr val="292934"/>
                </a:solidFill>
                <a:latin typeface="Times New Roman"/>
                <a:cs typeface="Times New Roman"/>
              </a:rPr>
              <a:t>2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ise </a:t>
            </a:r>
            <a:r>
              <a:rPr dirty="0" sz="2000" spc="-30">
                <a:solidFill>
                  <a:srgbClr val="292934"/>
                </a:solidFill>
                <a:latin typeface="Calibri"/>
                <a:cs typeface="Calibri"/>
              </a:rPr>
              <a:t>τ(t)=0’dır. 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spc="7">
                <a:solidFill>
                  <a:srgbClr val="292934"/>
                </a:solidFill>
                <a:latin typeface="Times New Roman"/>
                <a:cs typeface="Times New Roman"/>
              </a:rPr>
              <a:t>2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&lt;t&lt; 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spc="7">
                <a:solidFill>
                  <a:srgbClr val="292934"/>
                </a:solidFill>
                <a:latin typeface="Times New Roman"/>
                <a:cs typeface="Times New Roman"/>
              </a:rPr>
              <a:t>3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için,  fizyolojik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süre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yalnızca </a:t>
            </a:r>
            <a:r>
              <a:rPr dirty="0" sz="2000" spc="1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spc="15">
                <a:solidFill>
                  <a:srgbClr val="292934"/>
                </a:solidFill>
                <a:latin typeface="Times New Roman"/>
                <a:cs typeface="Times New Roman"/>
              </a:rPr>
              <a:t>2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ve t</a:t>
            </a:r>
            <a:r>
              <a:rPr dirty="0" baseline="-21367" sz="1950">
                <a:solidFill>
                  <a:srgbClr val="292934"/>
                </a:solidFill>
                <a:latin typeface="Times New Roman"/>
                <a:cs typeface="Times New Roman"/>
              </a:rPr>
              <a:t>3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arasındaki bu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zamanı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aştığında 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kümülatif  </a:t>
            </a:r>
            <a:r>
              <a:rPr dirty="0" sz="2000" spc="-10">
                <a:solidFill>
                  <a:srgbClr val="292934"/>
                </a:solidFill>
                <a:latin typeface="Times New Roman"/>
                <a:cs typeface="Times New Roman"/>
              </a:rPr>
              <a:t>sıcaklıktır.</a:t>
            </a:r>
            <a:r>
              <a:rPr dirty="0" sz="2000" spc="-10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Böylece,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7667" y="1844801"/>
            <a:ext cx="2232279" cy="1296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51685" y="4353915"/>
            <a:ext cx="5153787" cy="1800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592454"/>
            <a:ext cx="6955790" cy="487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70">
                <a:solidFill>
                  <a:srgbClr val="FF0000"/>
                </a:solidFill>
              </a:rPr>
              <a:t>2.4</a:t>
            </a:r>
            <a:r>
              <a:rPr dirty="0" sz="3200" spc="-229">
                <a:solidFill>
                  <a:srgbClr val="FF0000"/>
                </a:solidFill>
              </a:rPr>
              <a:t> </a:t>
            </a:r>
            <a:r>
              <a:rPr dirty="0" sz="2900" spc="-75">
                <a:solidFill>
                  <a:srgbClr val="FF0000"/>
                </a:solidFill>
              </a:rPr>
              <a:t>ÇOKLU</a:t>
            </a:r>
            <a:r>
              <a:rPr dirty="0" sz="2900" spc="-220">
                <a:solidFill>
                  <a:srgbClr val="FF0000"/>
                </a:solidFill>
              </a:rPr>
              <a:t> </a:t>
            </a:r>
            <a:r>
              <a:rPr dirty="0" sz="2900" spc="-75">
                <a:solidFill>
                  <a:srgbClr val="FF0000"/>
                </a:solidFill>
              </a:rPr>
              <a:t>ZAMAN</a:t>
            </a:r>
            <a:r>
              <a:rPr dirty="0" sz="2900" spc="-245">
                <a:solidFill>
                  <a:srgbClr val="FF0000"/>
                </a:solidFill>
              </a:rPr>
              <a:t> </a:t>
            </a:r>
            <a:r>
              <a:rPr dirty="0" sz="2900" spc="-110">
                <a:solidFill>
                  <a:srgbClr val="FF0000"/>
                </a:solidFill>
              </a:rPr>
              <a:t>TABANLI</a:t>
            </a:r>
            <a:r>
              <a:rPr dirty="0" sz="2900" spc="-240">
                <a:solidFill>
                  <a:srgbClr val="FF0000"/>
                </a:solidFill>
              </a:rPr>
              <a:t> </a:t>
            </a:r>
            <a:r>
              <a:rPr dirty="0" sz="2900" spc="-85">
                <a:solidFill>
                  <a:srgbClr val="FF0000"/>
                </a:solidFill>
              </a:rPr>
              <a:t>SİSTEMLER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873353" y="1304416"/>
            <a:ext cx="6910705" cy="175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8285">
              <a:lnSpc>
                <a:spcPct val="100000"/>
              </a:lnSpc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t&gt;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>
                <a:solidFill>
                  <a:srgbClr val="292934"/>
                </a:solidFill>
                <a:latin typeface="Times New Roman"/>
                <a:cs typeface="Times New Roman"/>
              </a:rPr>
              <a:t>3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için,  sıcaklık eşik değerin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altında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kaldığı için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fizyolojik</a:t>
            </a:r>
            <a:r>
              <a:rPr dirty="0" sz="2000" spc="-5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süre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sabit </a:t>
            </a:r>
            <a:r>
              <a:rPr dirty="0" sz="2000" spc="-20">
                <a:solidFill>
                  <a:srgbClr val="292934"/>
                </a:solidFill>
                <a:latin typeface="Times New Roman"/>
                <a:cs typeface="Times New Roman"/>
              </a:rPr>
              <a:t>kalır.</a:t>
            </a:r>
            <a:r>
              <a:rPr dirty="0" sz="2000" spc="-13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Böylece,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  <a:spcBef>
                <a:spcPts val="1595"/>
              </a:spcBef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ѱ(t)=</a:t>
            </a:r>
            <a:r>
              <a:rPr dirty="0" sz="2000">
                <a:solidFill>
                  <a:srgbClr val="292934"/>
                </a:solidFill>
                <a:latin typeface="Calibri"/>
                <a:cs typeface="Calibri"/>
              </a:rPr>
              <a:t>π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(t - t</a:t>
            </a:r>
            <a:r>
              <a:rPr dirty="0" baseline="-21367" sz="1950">
                <a:solidFill>
                  <a:srgbClr val="292934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)/(t</a:t>
            </a:r>
            <a:r>
              <a:rPr dirty="0" baseline="-21367" sz="1950">
                <a:solidFill>
                  <a:srgbClr val="292934"/>
                </a:solidFill>
                <a:latin typeface="Times New Roman"/>
                <a:cs typeface="Times New Roman"/>
              </a:rPr>
              <a:t>4 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- t</a:t>
            </a:r>
            <a:r>
              <a:rPr dirty="0" baseline="-21367" sz="1950">
                <a:solidFill>
                  <a:srgbClr val="292934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)  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ve </a:t>
            </a:r>
            <a:r>
              <a:rPr dirty="0" sz="2000" i="1">
                <a:solidFill>
                  <a:srgbClr val="292934"/>
                </a:solidFill>
                <a:latin typeface="Times New Roman"/>
                <a:cs typeface="Times New Roman"/>
              </a:rPr>
              <a:t>ρ = 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spc="7">
                <a:solidFill>
                  <a:srgbClr val="292934"/>
                </a:solidFill>
                <a:latin typeface="Times New Roman"/>
                <a:cs typeface="Times New Roman"/>
              </a:rPr>
              <a:t>0 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/ </a:t>
            </a:r>
            <a:r>
              <a:rPr dirty="0" sz="2000" i="1">
                <a:solidFill>
                  <a:srgbClr val="292934"/>
                </a:solidFill>
                <a:latin typeface="Times New Roman"/>
                <a:cs typeface="Times New Roman"/>
              </a:rPr>
              <a:t>A 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için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genelleştirecek</a:t>
            </a:r>
            <a:r>
              <a:rPr dirty="0" sz="2000" spc="-2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olursak,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613" y="1988832"/>
            <a:ext cx="4029583" cy="648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06474" y="3356990"/>
            <a:ext cx="5106162" cy="1368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00990"/>
            <a:ext cx="3611245" cy="3454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75"/>
              <a:t>2.5.</a:t>
            </a:r>
            <a:r>
              <a:rPr dirty="0" sz="2200" spc="-220"/>
              <a:t> </a:t>
            </a:r>
            <a:r>
              <a:rPr dirty="0" sz="2200" spc="-95"/>
              <a:t>DENEYSEL</a:t>
            </a:r>
            <a:r>
              <a:rPr dirty="0" sz="2200" spc="-275"/>
              <a:t> </a:t>
            </a:r>
            <a:r>
              <a:rPr dirty="0" sz="2200" spc="-80"/>
              <a:t>VERİ</a:t>
            </a:r>
            <a:r>
              <a:rPr dirty="0" sz="2200" spc="-229"/>
              <a:t> </a:t>
            </a:r>
            <a:r>
              <a:rPr dirty="0" sz="2200" spc="-85"/>
              <a:t>İŞLEME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58267" y="587502"/>
            <a:ext cx="8440420" cy="1290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Modeller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olayların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idealleştirilmesi olmasına rağmen gerçekçi</a:t>
            </a:r>
            <a:r>
              <a:rPr dirty="0" sz="20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benzetimler  oluşturmak için modele gerçek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veriyi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uygulamak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istenir.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Lojistik modelde popülasyonun aşağıdaki denkleme göre</a:t>
            </a:r>
            <a:r>
              <a:rPr dirty="0" sz="2000" spc="-1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büyüdüğünü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varsayalım.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887" y="2198751"/>
            <a:ext cx="27432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35">
                <a:solidFill>
                  <a:srgbClr val="292934"/>
                </a:solidFill>
                <a:latin typeface="Cambria Math"/>
                <a:cs typeface="Cambria Math"/>
              </a:rPr>
              <a:t>�</a:t>
            </a:r>
            <a:r>
              <a:rPr dirty="0" sz="2000" spc="5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954" y="2209038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 h="0">
                <a:moveTo>
                  <a:pt x="0" y="0"/>
                </a:moveTo>
                <a:lnTo>
                  <a:pt x="269748" y="0"/>
                </a:lnTo>
              </a:path>
            </a:pathLst>
          </a:custGeom>
          <a:ln w="16763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8267" y="1836039"/>
            <a:ext cx="1682114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533525" algn="l"/>
              </a:tabLst>
            </a:pPr>
            <a:r>
              <a:rPr dirty="0" sz="2000" spc="-114">
                <a:solidFill>
                  <a:srgbClr val="292934"/>
                </a:solidFill>
                <a:latin typeface="Cambria Math"/>
                <a:cs typeface="Cambria Math"/>
              </a:rPr>
              <a:t>�𝜏 	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 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2655" y="2198751"/>
            <a:ext cx="332105" cy="354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5">
                <a:solidFill>
                  <a:srgbClr val="292934"/>
                </a:solidFill>
                <a:latin typeface="Cambria Math"/>
                <a:cs typeface="Cambria Math"/>
              </a:rPr>
              <a:t>𝑥</a:t>
            </a:r>
            <a:r>
              <a:rPr dirty="0" baseline="-15325" sz="2175" spc="270">
                <a:solidFill>
                  <a:srgbClr val="292934"/>
                </a:solidFill>
                <a:latin typeface="Cambria Math"/>
                <a:cs typeface="Cambria Math"/>
              </a:rPr>
              <a:t>𝑚</a:t>
            </a:r>
            <a:endParaRPr baseline="-15325" sz="2175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04975" y="2209038"/>
            <a:ext cx="318770" cy="0"/>
          </a:xfrm>
          <a:custGeom>
            <a:avLst/>
            <a:gdLst/>
            <a:ahLst/>
            <a:cxnLst/>
            <a:rect l="l" t="t" r="r" b="b"/>
            <a:pathLst>
              <a:path w="318769" h="0">
                <a:moveTo>
                  <a:pt x="0" y="0"/>
                </a:moveTo>
                <a:lnTo>
                  <a:pt x="318515" y="0"/>
                </a:lnTo>
              </a:path>
            </a:pathLst>
          </a:custGeom>
          <a:ln w="16763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8119" y="2028063"/>
            <a:ext cx="154559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26845" algn="l"/>
              </a:tabLst>
            </a:pP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sz="2000" spc="1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𝑎</a:t>
            </a:r>
            <a:r>
              <a:rPr dirty="0" sz="2000" spc="50">
                <a:solidFill>
                  <a:srgbClr val="292934"/>
                </a:solidFill>
                <a:latin typeface="Cambria Math"/>
                <a:cs typeface="Cambria Math"/>
              </a:rPr>
              <a:t>𝑥</a:t>
            </a:r>
            <a:r>
              <a:rPr dirty="0" sz="2000" spc="-5">
                <a:solidFill>
                  <a:srgbClr val="292934"/>
                </a:solidFill>
                <a:latin typeface="Cambria Math"/>
                <a:cs typeface="Cambria Math"/>
              </a:rPr>
              <a:t>(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sz="2000" spc="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267" y="2559939"/>
            <a:ext cx="7792084" cy="16567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Gerçek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sıcaklık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profili fiziksel ölçümlerden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alınarak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elde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edilebilir.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ölçümler daha gerçekçi sonuçlara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yol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açar.</a:t>
            </a:r>
            <a:endParaRPr sz="20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T(t)’nin değerleri bitişik veri noktaları arasında bilinmezken n+1 ile</a:t>
            </a:r>
            <a:r>
              <a:rPr dirty="0" sz="2000" spc="-1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  arasındaki çizgi segmenterine lineer interpolasyon uygulamak 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mümkündür.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0009" y="97155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56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49223" y="4214748"/>
          <a:ext cx="1207135" cy="2249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080"/>
                <a:gridCol w="674954"/>
              </a:tblGrid>
              <a:tr h="3731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105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𝑻 </a:t>
                      </a:r>
                      <a:r>
                        <a:rPr dirty="0" sz="1800" spc="-39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𝒕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</a:tr>
              <a:tr h="3731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1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T0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05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𝑻</a:t>
                      </a:r>
                      <a:r>
                        <a:rPr dirty="0" sz="1800" spc="56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7312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1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T1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105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𝑻</a:t>
                      </a:r>
                      <a:r>
                        <a:rPr dirty="0" sz="1800" spc="56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7311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1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T2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105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𝑻</a:t>
                      </a:r>
                      <a:r>
                        <a:rPr dirty="0" sz="1800" spc="56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7312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tn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1055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𝑻</a:t>
                      </a:r>
                      <a:r>
                        <a:rPr dirty="0" sz="1800" spc="560">
                          <a:solidFill>
                            <a:srgbClr val="292934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402082"/>
            <a:ext cx="3971290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5"/>
              <a:t>2.5.</a:t>
            </a:r>
            <a:r>
              <a:rPr dirty="0" sz="2400" spc="-240"/>
              <a:t> </a:t>
            </a:r>
            <a:r>
              <a:rPr dirty="0" sz="2400" spc="-90"/>
              <a:t>DENEYSEL</a:t>
            </a:r>
            <a:r>
              <a:rPr dirty="0" sz="2400" spc="-260"/>
              <a:t> </a:t>
            </a:r>
            <a:r>
              <a:rPr dirty="0" sz="2400" spc="-75"/>
              <a:t>VERİ</a:t>
            </a:r>
            <a:r>
              <a:rPr dirty="0" sz="2400" spc="-229"/>
              <a:t> </a:t>
            </a:r>
            <a:r>
              <a:rPr dirty="0" sz="2400" spc="-85"/>
              <a:t>İŞLEME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02437" y="955776"/>
            <a:ext cx="7238365" cy="913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998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pos="195580" algn="l"/>
                <a:tab pos="5667375" algn="l"/>
              </a:tabLst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Aşa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ğ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ıdaki</a:t>
            </a:r>
            <a:r>
              <a:rPr dirty="0" sz="2000" spc="-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şekilde</a:t>
            </a:r>
            <a:r>
              <a:rPr dirty="0" sz="2000" spc="-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iki</a:t>
            </a:r>
            <a:r>
              <a:rPr dirty="0" sz="2000" spc="-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bit</a:t>
            </a:r>
            <a:r>
              <a:rPr dirty="0" sz="2000" spc="-1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şik</a:t>
            </a:r>
            <a:r>
              <a:rPr dirty="0" sz="2000" spc="-3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(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1175">
                <a:solidFill>
                  <a:srgbClr val="292934"/>
                </a:solidFill>
                <a:latin typeface="Cambria Math"/>
                <a:cs typeface="Cambria Math"/>
              </a:rPr>
              <a:t>𝑻</a:t>
            </a:r>
            <a:r>
              <a:rPr dirty="0" baseline="9722" sz="3000" spc="1087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15325" sz="2175" spc="127">
                <a:solidFill>
                  <a:srgbClr val="292934"/>
                </a:solidFill>
                <a:latin typeface="Cambria Math"/>
                <a:cs typeface="Cambria Math"/>
              </a:rPr>
              <a:t>𝒌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le</a:t>
            </a:r>
            <a:r>
              <a:rPr dirty="0" sz="2000" spc="-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(tk+1,</a:t>
            </a:r>
            <a:r>
              <a:rPr dirty="0" sz="2000" spc="-2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1175">
                <a:solidFill>
                  <a:srgbClr val="292934"/>
                </a:solidFill>
                <a:latin typeface="Cambria Math"/>
                <a:cs typeface="Cambria Math"/>
              </a:rPr>
              <a:t>𝑻</a:t>
            </a:r>
            <a:r>
              <a:rPr dirty="0" baseline="9722" sz="3000" spc="1087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15325" sz="2175" spc="22">
                <a:solidFill>
                  <a:srgbClr val="292934"/>
                </a:solidFill>
                <a:latin typeface="Cambria Math"/>
                <a:cs typeface="Cambria Math"/>
              </a:rPr>
              <a:t>𝒌</a:t>
            </a:r>
            <a:r>
              <a:rPr dirty="0" baseline="-15325" sz="2175" spc="-44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baseline="-15325" sz="2175" spc="135">
                <a:solidFill>
                  <a:srgbClr val="292934"/>
                </a:solidFill>
                <a:latin typeface="Cambria Math"/>
                <a:cs typeface="Cambria Math"/>
              </a:rPr>
              <a:t>𝟏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ve</a:t>
            </a:r>
            <a:r>
              <a:rPr dirty="0" sz="2000" spc="5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i </a:t>
            </a:r>
            <a:r>
              <a:rPr dirty="0" sz="2000" spc="-4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noktalarını gösteren fonksiyon parçasını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düşünelim.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Benzer üçgen 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teoreminden 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aşağıdaki </a:t>
            </a:r>
            <a:r>
              <a:rPr dirty="0" sz="2000" spc="-5">
                <a:solidFill>
                  <a:srgbClr val="292934"/>
                </a:solidFill>
                <a:latin typeface="Times New Roman"/>
                <a:cs typeface="Times New Roman"/>
              </a:rPr>
              <a:t>ilişki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Times New Roman"/>
                <a:cs typeface="Times New Roman"/>
              </a:rPr>
              <a:t>yazılabilir.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2136013"/>
            <a:ext cx="9398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solidFill>
                  <a:srgbClr val="92A199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317" y="2008251"/>
            <a:ext cx="464820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00">
                <a:solidFill>
                  <a:srgbClr val="292934"/>
                </a:solidFill>
                <a:latin typeface="Cambria Math"/>
                <a:cs typeface="Cambria Math"/>
              </a:rPr>
              <a:t>𝑇</a:t>
            </a:r>
            <a:r>
              <a:rPr dirty="0" sz="1300" spc="-20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1450" spc="-860">
                <a:solidFill>
                  <a:srgbClr val="292934"/>
                </a:solidFill>
                <a:latin typeface="Cambria Math"/>
                <a:cs typeface="Cambria Math"/>
              </a:rPr>
              <a:t>𝑻 </a:t>
            </a:r>
            <a:r>
              <a:rPr dirty="0" baseline="13409" sz="2175" spc="8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16203" sz="1800">
                <a:solidFill>
                  <a:srgbClr val="292934"/>
                </a:solidFill>
                <a:latin typeface="Cambria Math"/>
                <a:cs typeface="Cambria Math"/>
              </a:rPr>
              <a:t>𝒌</a:t>
            </a:r>
            <a:endParaRPr baseline="-16203"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417" y="2275713"/>
            <a:ext cx="387985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204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r>
              <a:rPr dirty="0" sz="1300" spc="-20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sz="1300" spc="165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r>
              <a:rPr dirty="0" baseline="-15873" sz="1575" spc="307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endParaRPr baseline="-15873" sz="1575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852" y="2260473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4" h="0">
                <a:moveTo>
                  <a:pt x="0" y="0"/>
                </a:moveTo>
                <a:lnTo>
                  <a:pt x="445008" y="0"/>
                </a:lnTo>
              </a:path>
            </a:pathLst>
          </a:custGeom>
          <a:ln w="15239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94333" y="2097913"/>
            <a:ext cx="19621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5150" y="2031110"/>
            <a:ext cx="79438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1494" sz="2175" spc="-1282">
                <a:solidFill>
                  <a:srgbClr val="292934"/>
                </a:solidFill>
                <a:latin typeface="Cambria Math"/>
                <a:cs typeface="Cambria Math"/>
              </a:rPr>
              <a:t>𝑻 </a:t>
            </a:r>
            <a:r>
              <a:rPr dirty="0" baseline="11494" sz="2175" spc="-46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200" spc="5">
                <a:solidFill>
                  <a:srgbClr val="292934"/>
                </a:solidFill>
                <a:latin typeface="Cambria Math"/>
                <a:cs typeface="Cambria Math"/>
              </a:rPr>
              <a:t>𝒌</a:t>
            </a:r>
            <a:r>
              <a:rPr dirty="0" sz="120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200" spc="50">
                <a:solidFill>
                  <a:srgbClr val="292934"/>
                </a:solidFill>
                <a:latin typeface="Cambria Math"/>
                <a:cs typeface="Cambria Math"/>
              </a:rPr>
              <a:t>𝟏</a:t>
            </a:r>
            <a:r>
              <a:rPr dirty="0" baseline="11494" sz="2175" spc="-30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baseline="11494" sz="2175" spc="-1289">
                <a:solidFill>
                  <a:srgbClr val="292934"/>
                </a:solidFill>
                <a:latin typeface="Cambria Math"/>
                <a:cs typeface="Cambria Math"/>
              </a:rPr>
              <a:t>𝑻 </a:t>
            </a:r>
            <a:r>
              <a:rPr dirty="0" baseline="22988" sz="2175" spc="81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200">
                <a:solidFill>
                  <a:srgbClr val="292934"/>
                </a:solidFill>
                <a:latin typeface="Cambria Math"/>
                <a:cs typeface="Cambria Math"/>
              </a:rPr>
              <a:t>𝒌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5630" y="2308478"/>
            <a:ext cx="73342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1494" sz="2175" spc="270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r>
              <a:rPr dirty="0" sz="1200" spc="190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sz="120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200" spc="9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baseline="11494" sz="2175" spc="-30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baseline="11494" sz="2175" spc="270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r>
              <a:rPr dirty="0" sz="1200" spc="195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47597" y="2253614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 h="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16763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41904" y="2135758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484" y="0"/>
                </a:moveTo>
                <a:lnTo>
                  <a:pt x="194182" y="9651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77"/>
                </a:lnTo>
                <a:lnTo>
                  <a:pt x="251206" y="116712"/>
                </a:lnTo>
                <a:lnTo>
                  <a:pt x="250326" y="137497"/>
                </a:lnTo>
                <a:lnTo>
                  <a:pt x="237235" y="188467"/>
                </a:lnTo>
                <a:lnTo>
                  <a:pt x="207946" y="220257"/>
                </a:lnTo>
                <a:lnTo>
                  <a:pt x="194563" y="226187"/>
                </a:lnTo>
                <a:lnTo>
                  <a:pt x="197484" y="235838"/>
                </a:lnTo>
                <a:lnTo>
                  <a:pt x="242526" y="208996"/>
                </a:lnTo>
                <a:lnTo>
                  <a:pt x="267811" y="159607"/>
                </a:lnTo>
                <a:lnTo>
                  <a:pt x="272669" y="117982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76"/>
                </a:lnTo>
                <a:lnTo>
                  <a:pt x="214608" y="6219"/>
                </a:lnTo>
                <a:lnTo>
                  <a:pt x="197484" y="0"/>
                </a:lnTo>
                <a:close/>
              </a:path>
              <a:path w="273050" h="236219">
                <a:moveTo>
                  <a:pt x="75183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78"/>
                </a:lnTo>
                <a:lnTo>
                  <a:pt x="75183" y="235838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39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5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72080" y="2072513"/>
            <a:ext cx="106680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Wingdings"/>
                <a:cs typeface="Wingdings"/>
              </a:rPr>
              <a:t></a:t>
            </a: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 ise 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𝑇  </a:t>
            </a:r>
            <a:r>
              <a:rPr dirty="0" sz="2000" spc="5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5853" y="1888109"/>
            <a:ext cx="953769" cy="499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36930" algn="l"/>
              </a:tabLst>
            </a:pPr>
            <a:r>
              <a:rPr dirty="0" baseline="-40277" sz="3000">
                <a:solidFill>
                  <a:srgbClr val="292934"/>
                </a:solidFill>
                <a:latin typeface="Cambria Math"/>
                <a:cs typeface="Cambria Math"/>
              </a:rPr>
              <a:t>=</a:t>
            </a:r>
            <a:r>
              <a:rPr dirty="0" baseline="-40277" sz="3000" spc="1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baseline="-11494" sz="2175" spc="-1282">
                <a:solidFill>
                  <a:srgbClr val="292934"/>
                </a:solidFill>
                <a:latin typeface="Cambria Math"/>
                <a:cs typeface="Cambria Math"/>
              </a:rPr>
              <a:t>𝑻</a:t>
            </a:r>
            <a:r>
              <a:rPr dirty="0" sz="1450" spc="49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450">
                <a:solidFill>
                  <a:srgbClr val="292934"/>
                </a:solidFill>
                <a:latin typeface="Cambria Math"/>
                <a:cs typeface="Cambria Math"/>
              </a:rPr>
              <a:t>	</a:t>
            </a:r>
            <a:r>
              <a:rPr dirty="0" sz="1450" spc="49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2661" y="2031110"/>
            <a:ext cx="676910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92934"/>
                </a:solidFill>
                <a:latin typeface="Cambria Math"/>
                <a:cs typeface="Cambria Math"/>
              </a:rPr>
              <a:t>𝒌</a:t>
            </a:r>
            <a:r>
              <a:rPr dirty="0" sz="120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200" spc="50">
                <a:solidFill>
                  <a:srgbClr val="292934"/>
                </a:solidFill>
                <a:latin typeface="Cambria Math"/>
                <a:cs typeface="Cambria Math"/>
              </a:rPr>
              <a:t>𝟏</a:t>
            </a:r>
            <a:r>
              <a:rPr dirty="0" baseline="11494" sz="2175" spc="-30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baseline="11494" sz="2175" spc="15">
                <a:solidFill>
                  <a:srgbClr val="292934"/>
                </a:solidFill>
                <a:latin typeface="Cambria Math"/>
                <a:cs typeface="Cambria Math"/>
              </a:rPr>
              <a:t>𝑻</a:t>
            </a:r>
            <a:r>
              <a:rPr dirty="0" sz="1200">
                <a:solidFill>
                  <a:srgbClr val="292934"/>
                </a:solidFill>
                <a:latin typeface="Cambria Math"/>
                <a:cs typeface="Cambria Math"/>
              </a:rPr>
              <a:t>𝒌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6936" y="2308478"/>
            <a:ext cx="73215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1494" sz="2175" spc="254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r>
              <a:rPr dirty="0" sz="1200" spc="190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r>
              <a:rPr dirty="0" sz="1200">
                <a:solidFill>
                  <a:srgbClr val="292934"/>
                </a:solidFill>
                <a:latin typeface="Cambria Math"/>
                <a:cs typeface="Cambria Math"/>
              </a:rPr>
              <a:t>+</a:t>
            </a:r>
            <a:r>
              <a:rPr dirty="0" sz="1200" spc="95">
                <a:solidFill>
                  <a:srgbClr val="292934"/>
                </a:solidFill>
                <a:latin typeface="Cambria Math"/>
                <a:cs typeface="Cambria Math"/>
              </a:rPr>
              <a:t>1</a:t>
            </a:r>
            <a:r>
              <a:rPr dirty="0" baseline="11494" sz="2175" spc="-30">
                <a:solidFill>
                  <a:srgbClr val="292934"/>
                </a:solidFill>
                <a:latin typeface="Cambria Math"/>
                <a:cs typeface="Cambria Math"/>
              </a:rPr>
              <a:t>−</a:t>
            </a:r>
            <a:r>
              <a:rPr dirty="0" baseline="11494" sz="2175" spc="270">
                <a:solidFill>
                  <a:srgbClr val="292934"/>
                </a:solidFill>
                <a:latin typeface="Cambria Math"/>
                <a:cs typeface="Cambria Math"/>
              </a:rPr>
              <a:t>𝑡</a:t>
            </a:r>
            <a:r>
              <a:rPr dirty="0" sz="1200" spc="195">
                <a:solidFill>
                  <a:srgbClr val="292934"/>
                </a:solidFill>
                <a:latin typeface="Cambria Math"/>
                <a:cs typeface="Cambria Math"/>
              </a:rPr>
              <a:t>𝑘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68648" y="2253614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 h="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16763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431029" y="2072513"/>
            <a:ext cx="871219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Times New Roman"/>
                <a:cs typeface="Times New Roman"/>
              </a:rPr>
              <a:t>(t-</a:t>
            </a:r>
            <a:r>
              <a:rPr dirty="0" sz="2000">
                <a:solidFill>
                  <a:srgbClr val="292934"/>
                </a:solidFill>
                <a:latin typeface="Cambria Math"/>
                <a:cs typeface="Cambria Math"/>
              </a:rPr>
              <a:t>𝑡  </a:t>
            </a:r>
            <a:r>
              <a:rPr dirty="0" sz="2000" spc="-395">
                <a:solidFill>
                  <a:srgbClr val="292934"/>
                </a:solidFill>
                <a:latin typeface="Times New Roman"/>
                <a:cs typeface="Times New Roman"/>
              </a:rPr>
              <a:t>)+</a:t>
            </a:r>
            <a:r>
              <a:rPr dirty="0" sz="2000" spc="-395">
                <a:solidFill>
                  <a:srgbClr val="292934"/>
                </a:solidFill>
                <a:latin typeface="Cambria Math"/>
                <a:cs typeface="Cambria Math"/>
              </a:rPr>
              <a:t>𝑻</a:t>
            </a:r>
            <a:r>
              <a:rPr dirty="0" baseline="9722" sz="3000" spc="100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endParaRPr baseline="9722" sz="3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69358" y="2194178"/>
            <a:ext cx="655955" cy="232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28955" algn="l"/>
              </a:tabLst>
            </a:pPr>
            <a:r>
              <a:rPr dirty="0" sz="1450" spc="155">
                <a:solidFill>
                  <a:srgbClr val="292934"/>
                </a:solidFill>
                <a:latin typeface="Cambria Math"/>
                <a:cs typeface="Cambria Math"/>
              </a:rPr>
              <a:t>𝑘 	</a:t>
            </a:r>
            <a:r>
              <a:rPr dirty="0" sz="1450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450" spc="10">
                <a:solidFill>
                  <a:srgbClr val="292934"/>
                </a:solidFill>
                <a:latin typeface="Cambria Math"/>
                <a:cs typeface="Cambria Math"/>
              </a:rPr>
              <a:t>𝒌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57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7662" y="2708986"/>
            <a:ext cx="5398516" cy="3250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30403"/>
            <a:ext cx="3967479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5"/>
              <a:t>2.5.</a:t>
            </a:r>
            <a:r>
              <a:rPr dirty="0" sz="2400" spc="-240"/>
              <a:t> </a:t>
            </a:r>
            <a:r>
              <a:rPr dirty="0" sz="2400" spc="-95"/>
              <a:t>DENEYSEL</a:t>
            </a:r>
            <a:r>
              <a:rPr dirty="0" sz="2400" spc="-260"/>
              <a:t> </a:t>
            </a:r>
            <a:r>
              <a:rPr dirty="0" sz="2400" spc="-80"/>
              <a:t>VERİ</a:t>
            </a:r>
            <a:r>
              <a:rPr dirty="0" sz="2400" spc="-229"/>
              <a:t> </a:t>
            </a:r>
            <a:r>
              <a:rPr dirty="0" sz="2400" spc="-85"/>
              <a:t>İŞLEME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30200" y="803655"/>
            <a:ext cx="8152130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6215" algn="l"/>
                <a:tab pos="535686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Örnek: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Aşağıda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sıcaklık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profilinden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alınan	veri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kümesini</a:t>
            </a:r>
            <a:r>
              <a:rPr dirty="0" sz="20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düşünelim.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Veri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kümesine lineer interpolasyon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uygulayınız.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58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7214" y="1524888"/>
          <a:ext cx="1342390" cy="2486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/>
                <a:gridCol w="449529"/>
                <a:gridCol w="500380"/>
              </a:tblGrid>
              <a:tr h="27927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808D9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808D9F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baseline="-11574" sz="1800" spc="-1072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𝑻</a:t>
                      </a:r>
                      <a:r>
                        <a:rPr dirty="0" baseline="-11574" sz="1800" spc="509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baseline="-29411" sz="1275" spc="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𝒌</a:t>
                      </a:r>
                      <a:endParaRPr baseline="-29411" sz="1275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808D9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D7DBD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D7DBD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D7DBDF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ECEDE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D7DBD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D7DBD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D7DBDF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ECEDE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D7DBD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D7DBD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D7DBD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ECEDEF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D7DBD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D7DBD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D7DBD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-4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92934"/>
                      </a:solidFill>
                      <a:prstDash val="solid"/>
                    </a:lnL>
                    <a:lnR w="12700">
                      <a:solidFill>
                        <a:srgbClr val="292934"/>
                      </a:solidFill>
                      <a:prstDash val="solid"/>
                    </a:lnR>
                    <a:lnT w="12700">
                      <a:solidFill>
                        <a:srgbClr val="292934"/>
                      </a:solidFill>
                      <a:prstDash val="solid"/>
                    </a:lnT>
                    <a:lnB w="12700">
                      <a:solidFill>
                        <a:srgbClr val="292934"/>
                      </a:solidFill>
                      <a:prstDash val="solid"/>
                    </a:lnB>
                    <a:solidFill>
                      <a:srgbClr val="ECEDE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23532" y="4094188"/>
            <a:ext cx="2895600" cy="2143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74950" y="1514475"/>
            <a:ext cx="3465576" cy="1986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12179" y="1433449"/>
            <a:ext cx="2736342" cy="2107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40403" y="3655745"/>
            <a:ext cx="4071874" cy="2626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62711"/>
            <a:ext cx="2532380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100"/>
              <a:t>S</a:t>
            </a:r>
            <a:r>
              <a:rPr dirty="0" sz="3600" spc="-105"/>
              <a:t>O</a:t>
            </a:r>
            <a:r>
              <a:rPr dirty="0" sz="3600" spc="-95"/>
              <a:t>NUÇ</a:t>
            </a:r>
            <a:r>
              <a:rPr dirty="0" sz="3600" spc="-105"/>
              <a:t>L</a:t>
            </a:r>
            <a:r>
              <a:rPr dirty="0" sz="3600" spc="-95"/>
              <a:t>A</a:t>
            </a:r>
            <a:r>
              <a:rPr dirty="0" sz="3600" spc="-5"/>
              <a:t>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947039"/>
            <a:ext cx="8148320" cy="4550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Modelleme ve benzetim aşağıdaki özellik ve</a:t>
            </a:r>
            <a:r>
              <a:rPr dirty="0" sz="2400" spc="1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adımlara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yönelmiştir.</a:t>
            </a:r>
            <a:endParaRPr sz="24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Model biçimini</a:t>
            </a:r>
            <a:r>
              <a:rPr dirty="0" sz="20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tanımlama</a:t>
            </a:r>
            <a:endParaRPr sz="20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Modelde olacak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veya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olmayacak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sınırları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belirleme.</a:t>
            </a:r>
            <a:r>
              <a:rPr dirty="0" sz="20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Modelleme</a:t>
            </a:r>
            <a:endParaRPr sz="20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girişlerini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tanımlayan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denklemler burada</a:t>
            </a: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geliştirilir.</a:t>
            </a:r>
            <a:endParaRPr sz="2000">
              <a:latin typeface="Arial"/>
              <a:cs typeface="Arial"/>
            </a:endParaRPr>
          </a:p>
          <a:p>
            <a:pPr lvl="1" marL="46990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Geçmiş giriş ve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çıkışları</a:t>
            </a:r>
            <a:r>
              <a:rPr dirty="0" sz="2000" spc="-1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modelleme</a:t>
            </a:r>
            <a:endParaRPr sz="2000">
              <a:latin typeface="Arial"/>
              <a:cs typeface="Arial"/>
            </a:endParaRPr>
          </a:p>
          <a:p>
            <a:pPr lvl="2" marL="744220" indent="-182880">
              <a:lnSpc>
                <a:spcPct val="100000"/>
              </a:lnSpc>
              <a:spcBef>
                <a:spcPts val="439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Sistem tanımlama: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modelin sabit ve parametrelerinin</a:t>
            </a:r>
            <a:r>
              <a:rPr dirty="0" sz="1800" spc="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değerlendirilmesi</a:t>
            </a:r>
            <a:endParaRPr sz="1800">
              <a:latin typeface="Arial"/>
              <a:cs typeface="Arial"/>
            </a:endParaRPr>
          </a:p>
          <a:p>
            <a:pPr lvl="2" marL="744220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Model değerlendirme: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test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ve değerlendirme modeli kullanmadan</a:t>
            </a:r>
            <a:r>
              <a:rPr dirty="0" sz="1800" spc="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önce</a:t>
            </a:r>
            <a:endParaRPr sz="18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</a:pP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yapılmalıdır.</a:t>
            </a:r>
            <a:endParaRPr sz="1800">
              <a:latin typeface="Arial"/>
              <a:cs typeface="Arial"/>
            </a:endParaRPr>
          </a:p>
          <a:p>
            <a:pPr lvl="2" marL="744220" marR="944244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Gelecek girişleri modelleme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: modeli kullanmak için gerçekçi veri 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gereklidir.</a:t>
            </a:r>
            <a:endParaRPr sz="1800">
              <a:latin typeface="Arial"/>
              <a:cs typeface="Arial"/>
            </a:endParaRPr>
          </a:p>
          <a:p>
            <a:pPr lvl="2" marL="744220" marR="5080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Ortaya atılacak soruların bir kümesini oluşturma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: Bu zaman serisi tahmini 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diğer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sorular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gibi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kararlılık, geçici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kararlı durum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davranışlarını 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içermelidir.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59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3600" spc="-90" b="0">
                <a:latin typeface="Arial"/>
                <a:cs typeface="Arial"/>
              </a:rPr>
              <a:t>Başlangıç </a:t>
            </a:r>
            <a:r>
              <a:rPr dirty="0" sz="3600" spc="-80" b="0">
                <a:latin typeface="Arial"/>
                <a:cs typeface="Arial"/>
              </a:rPr>
              <a:t>Değer</a:t>
            </a:r>
            <a:r>
              <a:rPr dirty="0" sz="3600" spc="-430" b="0">
                <a:latin typeface="Arial"/>
                <a:cs typeface="Arial"/>
              </a:rPr>
              <a:t> </a:t>
            </a:r>
            <a:r>
              <a:rPr dirty="0" sz="3600" spc="-90" b="0">
                <a:latin typeface="Arial"/>
                <a:cs typeface="Arial"/>
              </a:rPr>
              <a:t>Problemleri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163573"/>
            <a:ext cx="8260715" cy="4048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2382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=α(t),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=ἁ(t),x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3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=β(t)	denklem(2.2) de yerlerine</a:t>
            </a:r>
            <a:r>
              <a:rPr dirty="0" sz="2000" spc="-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yazılırsa,</a:t>
            </a:r>
            <a:endParaRPr sz="2000">
              <a:latin typeface="Arial"/>
              <a:cs typeface="Arial"/>
            </a:endParaRPr>
          </a:p>
          <a:p>
            <a:pPr marL="1611630">
              <a:lnSpc>
                <a:spcPct val="100000"/>
              </a:lnSpc>
              <a:spcBef>
                <a:spcPts val="975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ẋ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+2x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3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+x</a:t>
            </a:r>
            <a:r>
              <a:rPr dirty="0" baseline="25641" sz="195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3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=cost,</a:t>
            </a:r>
            <a:endParaRPr sz="2000">
              <a:latin typeface="Arial"/>
              <a:cs typeface="Arial"/>
            </a:endParaRPr>
          </a:p>
          <a:p>
            <a:pPr marL="1619250">
              <a:lnSpc>
                <a:spcPct val="100000"/>
              </a:lnSpc>
              <a:spcBef>
                <a:spcPts val="565"/>
              </a:spcBef>
            </a:pP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ẋ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3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+x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3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=4.</a:t>
            </a:r>
            <a:endParaRPr sz="200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969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Denklemde 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 spc="7">
                <a:solidFill>
                  <a:srgbClr val="292934"/>
                </a:solidFill>
                <a:latin typeface="Arial"/>
                <a:cs typeface="Arial"/>
              </a:rPr>
              <a:t>2,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1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türevidir.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Denklem(2.2) ve (2.3) deki</a:t>
            </a:r>
            <a:r>
              <a:rPr dirty="0" sz="2000" spc="2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birinci</a:t>
            </a:r>
            <a:endParaRPr sz="20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85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dereceden diferansiyel denklemler sistemi aşağıdaki gibi</a:t>
            </a:r>
            <a:r>
              <a:rPr dirty="0" sz="2000" spc="-1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düzenlenebilir.</a:t>
            </a:r>
            <a:endParaRPr sz="2000">
              <a:latin typeface="Arial"/>
              <a:cs typeface="Arial"/>
            </a:endParaRPr>
          </a:p>
          <a:p>
            <a:pPr marL="161925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ẋ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=x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1619250">
              <a:lnSpc>
                <a:spcPts val="1795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ẋ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=-2x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3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-x</a:t>
            </a:r>
            <a:r>
              <a:rPr dirty="0" baseline="25641" sz="1950">
                <a:solidFill>
                  <a:srgbClr val="292934"/>
                </a:solidFill>
                <a:latin typeface="Arial"/>
                <a:cs typeface="Arial"/>
              </a:rPr>
              <a:t>2 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2000" spc="1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+cost,</a:t>
            </a:r>
            <a:endParaRPr sz="2000">
              <a:latin typeface="Arial"/>
              <a:cs typeface="Arial"/>
            </a:endParaRPr>
          </a:p>
          <a:p>
            <a:pPr algn="ctr" marR="2009775">
              <a:lnSpc>
                <a:spcPts val="955"/>
              </a:lnSpc>
            </a:pPr>
            <a:r>
              <a:rPr dirty="0" sz="1300" spc="15">
                <a:solidFill>
                  <a:srgbClr val="292934"/>
                </a:solidFill>
                <a:latin typeface="Arial"/>
                <a:cs typeface="Arial"/>
              </a:rPr>
              <a:t>3 </a:t>
            </a:r>
            <a:r>
              <a:rPr dirty="0" sz="1300" spc="1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  <a:p>
            <a:pPr marL="161925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ẋ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3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=-x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3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+4;</a:t>
            </a:r>
            <a:endParaRPr sz="2000">
              <a:latin typeface="Arial"/>
              <a:cs typeface="Arial"/>
            </a:endParaRPr>
          </a:p>
          <a:p>
            <a:pPr marL="161925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(0)=2,</a:t>
            </a:r>
            <a:endParaRPr sz="2000">
              <a:latin typeface="Arial"/>
              <a:cs typeface="Arial"/>
            </a:endParaRPr>
          </a:p>
          <a:p>
            <a:pPr marL="161925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(0)=-1,</a:t>
            </a:r>
            <a:endParaRPr sz="2000">
              <a:latin typeface="Arial"/>
              <a:cs typeface="Arial"/>
            </a:endParaRPr>
          </a:p>
          <a:p>
            <a:pPr marL="161925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3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(0)=1.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3600" spc="-90" b="0">
                <a:latin typeface="Arial"/>
                <a:cs typeface="Arial"/>
              </a:rPr>
              <a:t>Başlangıç </a:t>
            </a:r>
            <a:r>
              <a:rPr dirty="0" sz="3600" spc="-80" b="0">
                <a:latin typeface="Arial"/>
                <a:cs typeface="Arial"/>
              </a:rPr>
              <a:t>Değer</a:t>
            </a:r>
            <a:r>
              <a:rPr dirty="0" sz="3600" spc="-430" b="0">
                <a:latin typeface="Arial"/>
                <a:cs typeface="Arial"/>
              </a:rPr>
              <a:t> </a:t>
            </a:r>
            <a:r>
              <a:rPr dirty="0" sz="3600" spc="-90" b="0">
                <a:latin typeface="Arial"/>
                <a:cs typeface="Arial"/>
              </a:rPr>
              <a:t>Problemleri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16990" marR="812165" indent="584835">
              <a:lnSpc>
                <a:spcPct val="100000"/>
              </a:lnSpc>
            </a:pPr>
            <a:r>
              <a:rPr dirty="0" sz="2400" spc="-5"/>
              <a:t>3 birleşik durum </a:t>
            </a:r>
            <a:r>
              <a:rPr dirty="0" sz="2400"/>
              <a:t>vektörü </a:t>
            </a:r>
            <a:r>
              <a:rPr dirty="0" sz="2400" spc="-5"/>
              <a:t>x=[x</a:t>
            </a:r>
            <a:r>
              <a:rPr dirty="0" baseline="-20833" sz="2400" spc="-7"/>
              <a:t>1</a:t>
            </a:r>
            <a:r>
              <a:rPr dirty="0" sz="2400" spc="-5"/>
              <a:t>,x</a:t>
            </a:r>
            <a:r>
              <a:rPr dirty="0" baseline="-20833" sz="2400" spc="-7"/>
              <a:t>2</a:t>
            </a:r>
            <a:r>
              <a:rPr dirty="0" sz="2400" spc="-5"/>
              <a:t>,x</a:t>
            </a:r>
            <a:r>
              <a:rPr dirty="0" baseline="-20833" sz="2400" spc="-7"/>
              <a:t>3</a:t>
            </a:r>
            <a:r>
              <a:rPr dirty="0" sz="2400" spc="-5"/>
              <a:t>] olarak  </a:t>
            </a:r>
            <a:r>
              <a:rPr dirty="0" sz="2400" spc="-20"/>
              <a:t>tanımlanır, </a:t>
            </a:r>
            <a:r>
              <a:rPr dirty="0" sz="2400" spc="-5"/>
              <a:t>bu </a:t>
            </a:r>
            <a:r>
              <a:rPr dirty="0" sz="2400"/>
              <a:t>sistem </a:t>
            </a:r>
            <a:r>
              <a:rPr dirty="0" sz="2400" spc="-5"/>
              <a:t>denklem(2.1)’de yerine  yazılırsa,</a:t>
            </a:r>
            <a:endParaRPr sz="2400"/>
          </a:p>
          <a:p>
            <a:pPr marL="1304290"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2228215">
              <a:lnSpc>
                <a:spcPts val="2135"/>
              </a:lnSpc>
            </a:pPr>
            <a:r>
              <a:rPr dirty="0" sz="2400"/>
              <a:t>f=[ </a:t>
            </a:r>
            <a:r>
              <a:rPr dirty="0" sz="2400" spc="-10"/>
              <a:t>x</a:t>
            </a:r>
            <a:r>
              <a:rPr dirty="0" baseline="-20833" sz="2400" spc="-15"/>
              <a:t>2</a:t>
            </a:r>
            <a:r>
              <a:rPr dirty="0" sz="2400" spc="-10"/>
              <a:t>, -2x</a:t>
            </a:r>
            <a:r>
              <a:rPr dirty="0" baseline="-20833" sz="2400" spc="-15"/>
              <a:t>2</a:t>
            </a:r>
            <a:r>
              <a:rPr dirty="0" sz="2400" spc="-10"/>
              <a:t>x</a:t>
            </a:r>
            <a:r>
              <a:rPr dirty="0" baseline="-20833" sz="2400" spc="-15"/>
              <a:t>3</a:t>
            </a:r>
            <a:r>
              <a:rPr dirty="0" sz="2400" spc="-10"/>
              <a:t>-x</a:t>
            </a:r>
            <a:r>
              <a:rPr dirty="0" baseline="24305" sz="2400" spc="-15"/>
              <a:t>2  </a:t>
            </a:r>
            <a:r>
              <a:rPr dirty="0" sz="2400"/>
              <a:t>x +cost, -x x</a:t>
            </a:r>
            <a:r>
              <a:rPr dirty="0" sz="2400" spc="610"/>
              <a:t> </a:t>
            </a:r>
            <a:r>
              <a:rPr dirty="0" sz="2400"/>
              <a:t>+4],</a:t>
            </a:r>
            <a:endParaRPr sz="2400"/>
          </a:p>
          <a:p>
            <a:pPr marL="4255770">
              <a:lnSpc>
                <a:spcPts val="1175"/>
              </a:lnSpc>
              <a:tabLst>
                <a:tab pos="4519930" algn="l"/>
                <a:tab pos="5796915" algn="l"/>
                <a:tab pos="6061075" algn="l"/>
              </a:tabLst>
            </a:pPr>
            <a:r>
              <a:rPr dirty="0" sz="1600" spc="-5"/>
              <a:t>3	1	1	3</a:t>
            </a:r>
            <a:endParaRPr sz="1600"/>
          </a:p>
          <a:p>
            <a:pPr marL="2228215">
              <a:lnSpc>
                <a:spcPct val="100000"/>
              </a:lnSpc>
              <a:spcBef>
                <a:spcPts val="145"/>
              </a:spcBef>
            </a:pPr>
            <a:r>
              <a:rPr dirty="0" sz="2400" spc="-5"/>
              <a:t>x</a:t>
            </a:r>
            <a:r>
              <a:rPr dirty="0" baseline="-20833" sz="2400" spc="-7"/>
              <a:t>0</a:t>
            </a:r>
            <a:r>
              <a:rPr dirty="0" sz="2400" spc="-5"/>
              <a:t>=[2,-1,1],</a:t>
            </a:r>
            <a:endParaRPr sz="2400"/>
          </a:p>
          <a:p>
            <a:pPr marL="2228215">
              <a:lnSpc>
                <a:spcPct val="100000"/>
              </a:lnSpc>
              <a:spcBef>
                <a:spcPts val="575"/>
              </a:spcBef>
            </a:pPr>
            <a:r>
              <a:rPr dirty="0" sz="2400" spc="-5"/>
              <a:t>t</a:t>
            </a:r>
            <a:r>
              <a:rPr dirty="0" baseline="-20833" sz="2400" spc="-7"/>
              <a:t>0</a:t>
            </a:r>
            <a:r>
              <a:rPr dirty="0" sz="2400" spc="-5"/>
              <a:t>=0.</a:t>
            </a:r>
            <a:endParaRPr sz="2400"/>
          </a:p>
          <a:p>
            <a:pPr marL="1304290"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316990" marR="5080" indent="655320">
              <a:lnSpc>
                <a:spcPct val="100000"/>
              </a:lnSpc>
              <a:spcBef>
                <a:spcPts val="5"/>
              </a:spcBef>
            </a:pPr>
            <a:r>
              <a:rPr dirty="0" sz="2400" spc="-5"/>
              <a:t>Çok sayıda sistemlere bu tekniği genelleştirmek  </a:t>
            </a:r>
            <a:r>
              <a:rPr dirty="0" sz="2400" spc="-15"/>
              <a:t>mümkündür.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700009" y="70611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380746"/>
            <a:ext cx="6581140" cy="1391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Euler</a:t>
            </a:r>
            <a:r>
              <a:rPr dirty="0" sz="4000" spc="-345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  <a:p>
            <a:pPr marL="147955" marR="5080" indent="-135890">
              <a:lnSpc>
                <a:spcPct val="120000"/>
              </a:lnSpc>
              <a:spcBef>
                <a:spcPts val="315"/>
              </a:spcBef>
            </a:pPr>
            <a:r>
              <a:rPr dirty="0" sz="2000" b="0">
                <a:solidFill>
                  <a:srgbClr val="292934"/>
                </a:solidFill>
                <a:latin typeface="Arial"/>
                <a:cs typeface="Arial"/>
              </a:rPr>
              <a:t>Denklem(2.1) </a:t>
            </a:r>
            <a:r>
              <a:rPr dirty="0" sz="2000" spc="-5" b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dirty="0" sz="2000" b="0">
                <a:solidFill>
                  <a:srgbClr val="292934"/>
                </a:solidFill>
                <a:latin typeface="Arial"/>
                <a:cs typeface="Arial"/>
              </a:rPr>
              <a:t>skaler versiyonunu düşünelim.</a:t>
            </a:r>
            <a:r>
              <a:rPr dirty="0" sz="2000" spc="-145" b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b="0">
                <a:solidFill>
                  <a:srgbClr val="292934"/>
                </a:solidFill>
                <a:latin typeface="Arial"/>
                <a:cs typeface="Arial"/>
              </a:rPr>
              <a:t>dx/dt=f(t,x)  Türevin </a:t>
            </a:r>
            <a:r>
              <a:rPr dirty="0" sz="2000" spc="-5" b="0">
                <a:solidFill>
                  <a:srgbClr val="292934"/>
                </a:solidFill>
                <a:latin typeface="Arial"/>
                <a:cs typeface="Arial"/>
              </a:rPr>
              <a:t>tanımını </a:t>
            </a:r>
            <a:r>
              <a:rPr dirty="0" sz="2000" b="0">
                <a:solidFill>
                  <a:srgbClr val="292934"/>
                </a:solidFill>
                <a:latin typeface="Arial"/>
                <a:cs typeface="Arial"/>
              </a:rPr>
              <a:t>kullanacak</a:t>
            </a:r>
            <a:r>
              <a:rPr dirty="0" sz="2000" spc="-80" b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b="0">
                <a:solidFill>
                  <a:srgbClr val="292934"/>
                </a:solidFill>
                <a:latin typeface="Arial"/>
                <a:cs typeface="Arial"/>
              </a:rPr>
              <a:t>olursak,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2494025"/>
            <a:ext cx="4955540" cy="788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2920" marR="5080" indent="-490220">
              <a:lnSpc>
                <a:spcPct val="12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x(t+h)</a:t>
            </a:r>
            <a:r>
              <a:rPr dirty="0" sz="2000" spc="-5">
                <a:solidFill>
                  <a:srgbClr val="292934"/>
                </a:solidFill>
                <a:latin typeface="Symbol"/>
                <a:cs typeface="Symbol"/>
              </a:rPr>
              <a:t>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x(t)+hf(t,x)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=&gt;Küçük h değerleri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için  t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0</a:t>
            </a:r>
            <a:r>
              <a:rPr dirty="0" sz="2000">
                <a:solidFill>
                  <a:srgbClr val="292934"/>
                </a:solidFill>
                <a:latin typeface="Symbol"/>
                <a:cs typeface="Symbol"/>
              </a:rPr>
              <a:t>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292934"/>
                </a:solidFill>
                <a:latin typeface="Symbol"/>
                <a:cs typeface="Symbol"/>
              </a:rPr>
              <a:t>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baseline="-21367" sz="1950">
                <a:solidFill>
                  <a:srgbClr val="292934"/>
                </a:solidFill>
                <a:latin typeface="Arial"/>
                <a:cs typeface="Arial"/>
              </a:rPr>
              <a:t>n 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ve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k=0,1,2,…,n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için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292934"/>
                </a:solidFill>
                <a:latin typeface="Symbol"/>
                <a:cs typeface="Symbol"/>
              </a:rPr>
              <a:t>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baseline="-21367" sz="1950" spc="-7">
                <a:solidFill>
                  <a:srgbClr val="292934"/>
                </a:solidFill>
                <a:latin typeface="Arial"/>
                <a:cs typeface="Arial"/>
              </a:rPr>
              <a:t>k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=hk+t</a:t>
            </a:r>
            <a:r>
              <a:rPr dirty="0" baseline="-21367" sz="1950" spc="-7">
                <a:solidFill>
                  <a:srgbClr val="292934"/>
                </a:solidFill>
                <a:latin typeface="Arial"/>
                <a:cs typeface="Arial"/>
              </a:rPr>
              <a:t>0 </a:t>
            </a:r>
            <a:r>
              <a:rPr dirty="0" baseline="-21367" sz="1950" spc="247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6897" y="2920746"/>
            <a:ext cx="3140710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gibi sürekli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zamanlı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2000" spc="3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yerine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3225927"/>
            <a:ext cx="8072755" cy="681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yeni bir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ayrık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 değişkeni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tanımlamak</a:t>
            </a:r>
            <a:r>
              <a:rPr dirty="0" sz="20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uygundur.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Bu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liner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zaman dönüşümü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şekil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2.1’de gösterildiği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gibi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n+1 </a:t>
            </a:r>
            <a:r>
              <a:rPr dirty="0" sz="2000" spc="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örnekleme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250" y="3896486"/>
            <a:ext cx="5634990" cy="1032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838325" algn="l"/>
                <a:tab pos="2153920" algn="l"/>
                <a:tab pos="3428365" algn="l"/>
                <a:tab pos="485775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no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k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ala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nd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ki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bağ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ı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z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ö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ne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k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me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zaman 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düşünülebilir.</a:t>
            </a:r>
            <a:endParaRPr sz="2000">
              <a:latin typeface="Arial"/>
              <a:cs typeface="Arial"/>
            </a:endParaRPr>
          </a:p>
          <a:p>
            <a:pPr marL="94678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x(h(k+1)+t</a:t>
            </a:r>
            <a:r>
              <a:rPr dirty="0" baseline="-21367" sz="1950" spc="-7">
                <a:solidFill>
                  <a:srgbClr val="292934"/>
                </a:solidFill>
                <a:latin typeface="Arial"/>
                <a:cs typeface="Arial"/>
              </a:rPr>
              <a:t>0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)</a:t>
            </a:r>
            <a:r>
              <a:rPr dirty="0" sz="2000" spc="-5">
                <a:solidFill>
                  <a:srgbClr val="292934"/>
                </a:solidFill>
                <a:latin typeface="Symbol"/>
                <a:cs typeface="Symbol"/>
              </a:rPr>
              <a:t>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x(hk+t</a:t>
            </a:r>
            <a:r>
              <a:rPr dirty="0" baseline="-21367" sz="1950" spc="-7">
                <a:solidFill>
                  <a:srgbClr val="292934"/>
                </a:solidFill>
                <a:latin typeface="Arial"/>
                <a:cs typeface="Arial"/>
              </a:rPr>
              <a:t>0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)+hf[hk+t</a:t>
            </a:r>
            <a:r>
              <a:rPr dirty="0" baseline="-21367" sz="1950" spc="-7">
                <a:solidFill>
                  <a:srgbClr val="292934"/>
                </a:solidFill>
                <a:latin typeface="Arial"/>
                <a:cs typeface="Arial"/>
              </a:rPr>
              <a:t>0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,x(hk+t</a:t>
            </a:r>
            <a:r>
              <a:rPr dirty="0" baseline="-21367" sz="1950" spc="-7">
                <a:solidFill>
                  <a:srgbClr val="292934"/>
                </a:solidFill>
                <a:latin typeface="Arial"/>
                <a:cs typeface="Arial"/>
              </a:rPr>
              <a:t>0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)].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0273" y="3896486"/>
            <a:ext cx="2035175" cy="98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30960" algn="l"/>
              </a:tabLst>
            </a:pP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ğişkeni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ol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ak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(2.5)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70" y="4933060"/>
            <a:ext cx="662622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Yeni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bir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ayrık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x(k) değişkenini de şu şekilde</a:t>
            </a:r>
            <a:r>
              <a:rPr dirty="0" sz="20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gösterebiliriz.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1713" y="5298821"/>
            <a:ext cx="4053204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dirty="0" sz="20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(k+1)=x(k)+hf[t(k),x(k)],k=0,1,2,..,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1566" y="5324221"/>
            <a:ext cx="4953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6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51685" y="1772805"/>
            <a:ext cx="2088261" cy="720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700009" y="70611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52830">
              <a:lnSpc>
                <a:spcPct val="100000"/>
              </a:lnSpc>
            </a:pPr>
            <a:r>
              <a:rPr dirty="0" sz="4000" spc="-85" b="0">
                <a:latin typeface="Arial"/>
                <a:cs typeface="Arial"/>
              </a:rPr>
              <a:t>Euler</a:t>
            </a:r>
            <a:r>
              <a:rPr dirty="0" sz="4000" spc="-345" b="0">
                <a:latin typeface="Arial"/>
                <a:cs typeface="Arial"/>
              </a:rPr>
              <a:t> </a:t>
            </a:r>
            <a:r>
              <a:rPr dirty="0" sz="4000" spc="-90" b="0">
                <a:latin typeface="Arial"/>
                <a:cs typeface="Arial"/>
              </a:rPr>
              <a:t>Yöntemi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622035"/>
            <a:ext cx="722439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 i="1">
                <a:solidFill>
                  <a:srgbClr val="292934"/>
                </a:solidFill>
                <a:latin typeface="Arial"/>
                <a:cs typeface="Arial"/>
              </a:rPr>
              <a:t>Şekil 2.1</a:t>
            </a:r>
            <a:r>
              <a:rPr dirty="0" sz="1800" spc="-5" i="1">
                <a:solidFill>
                  <a:srgbClr val="292934"/>
                </a:solidFill>
                <a:latin typeface="Arial"/>
                <a:cs typeface="Arial"/>
              </a:rPr>
              <a:t>: Sürekli </a:t>
            </a:r>
            <a:r>
              <a:rPr dirty="0" sz="1800" spc="-15" i="1">
                <a:solidFill>
                  <a:srgbClr val="292934"/>
                </a:solidFill>
                <a:latin typeface="Arial"/>
                <a:cs typeface="Arial"/>
              </a:rPr>
              <a:t>zaman </a:t>
            </a: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t </a:t>
            </a:r>
            <a:r>
              <a:rPr dirty="0" sz="1800" spc="-5" i="1">
                <a:solidFill>
                  <a:srgbClr val="292934"/>
                </a:solidFill>
                <a:latin typeface="Arial"/>
                <a:cs typeface="Arial"/>
              </a:rPr>
              <a:t>ile </a:t>
            </a: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ayrık k </a:t>
            </a:r>
            <a:r>
              <a:rPr dirty="0" sz="1800" spc="-10" i="1">
                <a:solidFill>
                  <a:srgbClr val="292934"/>
                </a:solidFill>
                <a:latin typeface="Arial"/>
                <a:cs typeface="Arial"/>
              </a:rPr>
              <a:t>örnekleme zamanı </a:t>
            </a:r>
            <a:r>
              <a:rPr dirty="0" sz="1800" spc="-5" i="1">
                <a:solidFill>
                  <a:srgbClr val="292934"/>
                </a:solidFill>
                <a:latin typeface="Arial"/>
                <a:cs typeface="Arial"/>
              </a:rPr>
              <a:t>arasındaki</a:t>
            </a:r>
            <a:r>
              <a:rPr dirty="0" sz="1800" spc="250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292934"/>
                </a:solidFill>
                <a:latin typeface="Arial"/>
                <a:cs typeface="Arial"/>
              </a:rPr>
              <a:t>ilişki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7622" y="1340866"/>
            <a:ext cx="6487413" cy="39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00009" y="70611"/>
            <a:ext cx="1250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BETÜL</dc:creator>
  <dc:title>DİNAMİK SİSTEMLER</dc:title>
  <dcterms:created xsi:type="dcterms:W3CDTF">2016-04-04T17:22:17Z</dcterms:created>
  <dcterms:modified xsi:type="dcterms:W3CDTF">2016-04-04T17:22:17Z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2016-04-04T00:00:00Z</vt:filetime>
  </property>
</Properties>
</file>